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61" r:id="rId2"/>
    <p:sldId id="262" r:id="rId3"/>
    <p:sldId id="343" r:id="rId4"/>
    <p:sldId id="269" r:id="rId5"/>
    <p:sldId id="270" r:id="rId6"/>
    <p:sldId id="293" r:id="rId7"/>
    <p:sldId id="294" r:id="rId8"/>
    <p:sldId id="283" r:id="rId9"/>
    <p:sldId id="271" r:id="rId10"/>
    <p:sldId id="272" r:id="rId11"/>
    <p:sldId id="295" r:id="rId12"/>
    <p:sldId id="296" r:id="rId13"/>
    <p:sldId id="297" r:id="rId14"/>
    <p:sldId id="298" r:id="rId15"/>
    <p:sldId id="299" r:id="rId16"/>
    <p:sldId id="274" r:id="rId17"/>
    <p:sldId id="275" r:id="rId18"/>
    <p:sldId id="284" r:id="rId19"/>
    <p:sldId id="285" r:id="rId20"/>
    <p:sldId id="264" r:id="rId21"/>
    <p:sldId id="301" r:id="rId22"/>
    <p:sldId id="302" r:id="rId23"/>
    <p:sldId id="303" r:id="rId24"/>
    <p:sldId id="268" r:id="rId25"/>
    <p:sldId id="304" r:id="rId26"/>
    <p:sldId id="305" r:id="rId27"/>
    <p:sldId id="306" r:id="rId28"/>
    <p:sldId id="307" r:id="rId29"/>
    <p:sldId id="308" r:id="rId30"/>
    <p:sldId id="273" r:id="rId31"/>
    <p:sldId id="309" r:id="rId32"/>
    <p:sldId id="276" r:id="rId33"/>
    <p:sldId id="277" r:id="rId34"/>
    <p:sldId id="278" r:id="rId35"/>
    <p:sldId id="279" r:id="rId36"/>
    <p:sldId id="281" r:id="rId37"/>
    <p:sldId id="265"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280" r:id="rId52"/>
    <p:sldId id="324" r:id="rId53"/>
    <p:sldId id="282" r:id="rId54"/>
    <p:sldId id="266" r:id="rId55"/>
    <p:sldId id="325" r:id="rId56"/>
    <p:sldId id="326" r:id="rId57"/>
    <p:sldId id="330" r:id="rId58"/>
    <p:sldId id="327" r:id="rId59"/>
    <p:sldId id="328" r:id="rId60"/>
    <p:sldId id="329" r:id="rId61"/>
    <p:sldId id="267"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93738" autoAdjust="0"/>
  </p:normalViewPr>
  <p:slideViewPr>
    <p:cSldViewPr snapToGrid="0">
      <p:cViewPr>
        <p:scale>
          <a:sx n="50" d="100"/>
          <a:sy n="50" d="100"/>
        </p:scale>
        <p:origin x="192"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27B36-A035-496A-9EFE-2DFB9E4B11D6}" type="datetimeFigureOut">
              <a:rPr lang="en-US" smtClean="0"/>
              <a:t>12-Feb-20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19B04-BF8A-41FC-A118-B34EFBB57B86}" type="slidenum">
              <a:rPr lang="en-US" smtClean="0"/>
              <a:t>‹#›</a:t>
            </a:fld>
            <a:endParaRPr lang="en-US"/>
          </a:p>
        </p:txBody>
      </p:sp>
    </p:spTree>
    <p:extLst>
      <p:ext uri="{BB962C8B-B14F-4D97-AF65-F5344CB8AC3E}">
        <p14:creationId xmlns:p14="http://schemas.microsoft.com/office/powerpoint/2010/main" val="273649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BB33A-B1E2-4063-8ACE-6D0F59B5642C}" type="slidenum">
              <a:rPr lang="en-US" smtClean="0"/>
              <a:t>33</a:t>
            </a:fld>
            <a:endParaRPr lang="en-US"/>
          </a:p>
        </p:txBody>
      </p:sp>
    </p:spTree>
    <p:extLst>
      <p:ext uri="{BB962C8B-B14F-4D97-AF65-F5344CB8AC3E}">
        <p14:creationId xmlns:p14="http://schemas.microsoft.com/office/powerpoint/2010/main" val="185834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666C-549A-4144-BE9D-24525954F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BD9DE4C-036E-4E91-B19E-9B62695B9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47A7CDF-72C4-4519-A427-96E5F517D5F4}"/>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5" name="Footer Placeholder 4">
            <a:extLst>
              <a:ext uri="{FF2B5EF4-FFF2-40B4-BE49-F238E27FC236}">
                <a16:creationId xmlns:a16="http://schemas.microsoft.com/office/drawing/2014/main" id="{F818EBA2-1C9B-4498-8DA9-08CBE3D40F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B27A8F-BB3F-458B-8337-9A7C340FA690}"/>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465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4220-9A3A-43A2-BB98-D0115C2197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D1291AE-DB74-422B-B293-0F36911FF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530FE65-319D-4E6E-A9F0-D524A8652AEE}"/>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5" name="Footer Placeholder 4">
            <a:extLst>
              <a:ext uri="{FF2B5EF4-FFF2-40B4-BE49-F238E27FC236}">
                <a16:creationId xmlns:a16="http://schemas.microsoft.com/office/drawing/2014/main" id="{EA563D86-EAA5-4A5D-B11B-2D97DDFD82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D7C6E1-F1A4-4822-B7C0-76A6E5D6546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4302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65148-1522-4572-BE02-6FD3C9CBF5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4ED0ED9-5F1D-4943-A83D-17D729B9C6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69ED8EE-862F-4674-A1DF-23E9F44FB535}"/>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5" name="Footer Placeholder 4">
            <a:extLst>
              <a:ext uri="{FF2B5EF4-FFF2-40B4-BE49-F238E27FC236}">
                <a16:creationId xmlns:a16="http://schemas.microsoft.com/office/drawing/2014/main" id="{08329616-9A1E-4696-9D93-603C4D392C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E1EDE9F-CDBA-4022-B648-803821D9267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5081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270BD7-569E-4F44-A680-3D422A0F96AA}"/>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5" name="Footer Placeholder 4">
            <a:extLst>
              <a:ext uri="{FF2B5EF4-FFF2-40B4-BE49-F238E27FC236}">
                <a16:creationId xmlns:a16="http://schemas.microsoft.com/office/drawing/2014/main" id="{E3C3AAE2-FFF2-4553-8C13-DE9C9BE9A9A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2FD58B-94B2-490B-A7A1-89D5F077600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46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5AC-0EEE-4CFD-A71A-3B3B46B899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6248B2F-D243-4129-BA34-69CF15449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95C62E0-9CD9-49B6-96C2-1DD70329611F}"/>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5" name="Footer Placeholder 4">
            <a:extLst>
              <a:ext uri="{FF2B5EF4-FFF2-40B4-BE49-F238E27FC236}">
                <a16:creationId xmlns:a16="http://schemas.microsoft.com/office/drawing/2014/main" id="{A1F5D981-CC4D-4FAA-B250-24AE7A18FB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16043C-4650-462D-A891-D269447E6959}"/>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451963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A10A-28CD-4427-9D29-C8D9D1A9D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E7F6722-5CA1-42F5-B63E-BCD70E878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634E12-F3C5-41A9-A2AB-C59C880D590E}"/>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5" name="Footer Placeholder 4">
            <a:extLst>
              <a:ext uri="{FF2B5EF4-FFF2-40B4-BE49-F238E27FC236}">
                <a16:creationId xmlns:a16="http://schemas.microsoft.com/office/drawing/2014/main" id="{3DD062CF-29E0-45C5-82B6-0C6C8DB5F3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07DCAD3-C8EA-4942-943F-C7F83D838BCB}"/>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0571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3D45-7C80-464F-A924-F5C2F44A416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6C8D3A-B938-4AC8-B902-2B1F0DD1A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F7053E4-475F-4DE4-AA8A-85AB5C118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20B1A12-EA60-4682-A2B8-6B4534A25CBF}"/>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6" name="Footer Placeholder 5">
            <a:extLst>
              <a:ext uri="{FF2B5EF4-FFF2-40B4-BE49-F238E27FC236}">
                <a16:creationId xmlns:a16="http://schemas.microsoft.com/office/drawing/2014/main" id="{875DB90E-BCC7-4F1F-A3CB-FDB4838F596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D6E8246-6931-4B65-B556-4CA6C6D7201A}"/>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4978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D03-C62D-49DE-87D7-10EB7546CCA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5CB0F02-6E42-4829-8BF0-540C1DA4A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E3843-87EC-4027-9AD7-149719DB7B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68C0BDE-0C18-4007-AC7C-EF3E665DB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670DF-A394-46A4-A981-1516F5AB1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43D95A-7ECD-4460-A322-AC0E69C8F909}"/>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8" name="Footer Placeholder 7">
            <a:extLst>
              <a:ext uri="{FF2B5EF4-FFF2-40B4-BE49-F238E27FC236}">
                <a16:creationId xmlns:a16="http://schemas.microsoft.com/office/drawing/2014/main" id="{C813A6DE-0B47-4EC4-97EA-3289A8D064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3256A31-07A4-4DEE-AE30-242FD047CCC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30262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49AE-C3E5-42E3-BC48-9DB0A02A516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A285538-0E52-4F49-9013-D62F8949D5CE}"/>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4" name="Footer Placeholder 3">
            <a:extLst>
              <a:ext uri="{FF2B5EF4-FFF2-40B4-BE49-F238E27FC236}">
                <a16:creationId xmlns:a16="http://schemas.microsoft.com/office/drawing/2014/main" id="{C0C8949A-7B29-4717-BB3A-9FB140DFB0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7FBA2FE-C467-4D36-8950-90A965189AA4}"/>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58686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A131EB-0FA3-485C-B264-6D1D55D3846E}"/>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3" name="Footer Placeholder 2">
            <a:extLst>
              <a:ext uri="{FF2B5EF4-FFF2-40B4-BE49-F238E27FC236}">
                <a16:creationId xmlns:a16="http://schemas.microsoft.com/office/drawing/2014/main" id="{2EF8E50C-0112-4779-8E51-BEECDAA9C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C49CAED-8AAB-41FB-BF65-99CDEE1A7A4C}"/>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10610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FA87-4533-47DA-B3E8-FB7B575EB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F6F9327-50B3-4140-8BAC-1F54DEB3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D2B052B-BFCF-438E-AA2A-DC4567CBB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387B2-6EFA-4783-B562-FC483649F6EF}"/>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6" name="Footer Placeholder 5">
            <a:extLst>
              <a:ext uri="{FF2B5EF4-FFF2-40B4-BE49-F238E27FC236}">
                <a16:creationId xmlns:a16="http://schemas.microsoft.com/office/drawing/2014/main" id="{12B4FDD7-16D2-4C96-9A80-54E5DD42B13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1DA189-ADE9-463A-A71F-FAD1A49770BE}"/>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6859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94CE-51CE-4682-BE38-4515B04DF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498EFBA-E59B-4713-AFF2-5FCFFC6B7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3FE8877E-2D4E-4DC2-A24D-616D88421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6C14C4-3629-44D3-8659-81DD22EC21FE}"/>
              </a:ext>
            </a:extLst>
          </p:cNvPr>
          <p:cNvSpPr>
            <a:spLocks noGrp="1"/>
          </p:cNvSpPr>
          <p:nvPr>
            <p:ph type="dt" sz="half" idx="10"/>
          </p:nvPr>
        </p:nvSpPr>
        <p:spPr/>
        <p:txBody>
          <a:bodyPr/>
          <a:lstStyle/>
          <a:p>
            <a:fld id="{46374A9C-1B12-4F59-AD8D-A4633FFB0FF2}" type="datetimeFigureOut">
              <a:rPr lang="vi-VN" smtClean="0"/>
              <a:t>12/02/2020</a:t>
            </a:fld>
            <a:endParaRPr lang="vi-VN"/>
          </a:p>
        </p:txBody>
      </p:sp>
      <p:sp>
        <p:nvSpPr>
          <p:cNvPr id="6" name="Footer Placeholder 5">
            <a:extLst>
              <a:ext uri="{FF2B5EF4-FFF2-40B4-BE49-F238E27FC236}">
                <a16:creationId xmlns:a16="http://schemas.microsoft.com/office/drawing/2014/main" id="{E3AB87F7-A4E4-4CEB-A4F1-44385C5DCF9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64BDC58-5589-42DF-801A-63C12CD607F7}"/>
              </a:ext>
            </a:extLst>
          </p:cNvPr>
          <p:cNvSpPr>
            <a:spLocks noGrp="1"/>
          </p:cNvSpPr>
          <p:nvPr>
            <p:ph type="sldNum" sz="quarter" idx="12"/>
          </p:nvPr>
        </p:nvSpPr>
        <p:spPr/>
        <p:txBody>
          <a:bodyPr/>
          <a:lstStyle/>
          <a:p>
            <a:fld id="{43BEBA14-6DE7-482B-826A-78393C332BC3}" type="slidenum">
              <a:rPr lang="vi-VN" smtClean="0"/>
              <a:t>‹#›</a:t>
            </a:fld>
            <a:endParaRPr lang="vi-VN"/>
          </a:p>
        </p:txBody>
      </p:sp>
    </p:spTree>
    <p:extLst>
      <p:ext uri="{BB962C8B-B14F-4D97-AF65-F5344CB8AC3E}">
        <p14:creationId xmlns:p14="http://schemas.microsoft.com/office/powerpoint/2010/main" val="45677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38435-ADED-492E-A651-B04F5D9FC5E8}"/>
              </a:ext>
            </a:extLst>
          </p:cNvPr>
          <p:cNvSpPr>
            <a:spLocks noGrp="1"/>
          </p:cNvSpPr>
          <p:nvPr>
            <p:ph type="title"/>
          </p:nvPr>
        </p:nvSpPr>
        <p:spPr>
          <a:xfrm>
            <a:off x="838200" y="365125"/>
            <a:ext cx="10515600" cy="54927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EAE76F3-542C-4571-B179-687889A3A6C9}"/>
              </a:ext>
            </a:extLst>
          </p:cNvPr>
          <p:cNvSpPr>
            <a:spLocks noGrp="1"/>
          </p:cNvSpPr>
          <p:nvPr>
            <p:ph type="body" idx="1"/>
          </p:nvPr>
        </p:nvSpPr>
        <p:spPr>
          <a:xfrm>
            <a:off x="838200" y="1011936"/>
            <a:ext cx="10515600" cy="51650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C3AB9A-AE12-4952-B5DB-C10975A44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4A9C-1B12-4F59-AD8D-A4633FFB0FF2}" type="datetimeFigureOut">
              <a:rPr lang="vi-VN" smtClean="0"/>
              <a:t>12/02/2020</a:t>
            </a:fld>
            <a:endParaRPr lang="vi-VN"/>
          </a:p>
        </p:txBody>
      </p:sp>
      <p:sp>
        <p:nvSpPr>
          <p:cNvPr id="5" name="Footer Placeholder 4">
            <a:extLst>
              <a:ext uri="{FF2B5EF4-FFF2-40B4-BE49-F238E27FC236}">
                <a16:creationId xmlns:a16="http://schemas.microsoft.com/office/drawing/2014/main" id="{E7C4B960-75A7-44A3-B815-12624C52D4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99F35B3-98DD-4C40-BBF6-FAE4AFA39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EBA14-6DE7-482B-826A-78393C332BC3}" type="slidenum">
              <a:rPr lang="vi-VN" smtClean="0"/>
              <a:t>‹#›</a:t>
            </a:fld>
            <a:endParaRPr lang="vi-VN"/>
          </a:p>
        </p:txBody>
      </p:sp>
    </p:spTree>
    <p:extLst>
      <p:ext uri="{BB962C8B-B14F-4D97-AF65-F5344CB8AC3E}">
        <p14:creationId xmlns:p14="http://schemas.microsoft.com/office/powerpoint/2010/main" val="146395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4.xml"/><Relationship Id="rId7" Type="http://schemas.openxmlformats.org/officeDocument/2006/relationships/slide" Target="slide54.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37.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1.xml"/><Relationship Id="rId3" Type="http://schemas.openxmlformats.org/officeDocument/2006/relationships/slide" Target="slide33.xml"/><Relationship Id="rId7" Type="http://schemas.openxmlformats.org/officeDocument/2006/relationships/slide" Target="slide28.xml"/><Relationship Id="rId12" Type="http://schemas.openxmlformats.org/officeDocument/2006/relationships/slide" Target="slide22.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24.xml"/><Relationship Id="rId5" Type="http://schemas.openxmlformats.org/officeDocument/2006/relationships/slide" Target="slide35.xml"/><Relationship Id="rId15" Type="http://schemas.openxmlformats.org/officeDocument/2006/relationships/slide" Target="slide21.xml"/><Relationship Id="rId10" Type="http://schemas.openxmlformats.org/officeDocument/2006/relationships/slide" Target="slide25.xml"/><Relationship Id="rId4" Type="http://schemas.openxmlformats.org/officeDocument/2006/relationships/slide" Target="slide34.xml"/><Relationship Id="rId9" Type="http://schemas.openxmlformats.org/officeDocument/2006/relationships/slide" Target="slide30.xml"/><Relationship Id="rId14" Type="http://schemas.openxmlformats.org/officeDocument/2006/relationships/slide" Target="slide26.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410.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10.png"/><Relationship Id="rId11" Type="http://schemas.openxmlformats.org/officeDocument/2006/relationships/image" Target="../media/image23.png"/><Relationship Id="rId5" Type="http://schemas.openxmlformats.org/officeDocument/2006/relationships/image" Target="../media/image610.png"/><Relationship Id="rId10" Type="http://schemas.openxmlformats.org/officeDocument/2006/relationships/image" Target="../media/image22.png"/><Relationship Id="rId4" Type="http://schemas.openxmlformats.org/officeDocument/2006/relationships/image" Target="../media/image510.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390.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7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11.png"/><Relationship Id="rId7"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 Type="http://schemas.openxmlformats.org/officeDocument/2006/relationships/image" Target="../media/image71.png"/><Relationship Id="rId16"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2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31.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32.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s>
</file>

<file path=ppt/slides/_rels/slide33.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34.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s>
</file>

<file path=ppt/slides/_rels/slide3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3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57.png"/><Relationship Id="rId4" Type="http://schemas.openxmlformats.org/officeDocument/2006/relationships/image" Target="../media/image156.png"/></Relationships>
</file>

<file path=ppt/slides/_rels/slide37.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48.xml"/><Relationship Id="rId3" Type="http://schemas.openxmlformats.org/officeDocument/2006/relationships/slide" Target="slide50.xml"/><Relationship Id="rId7" Type="http://schemas.openxmlformats.org/officeDocument/2006/relationships/slide" Target="slide45.xml"/><Relationship Id="rId12" Type="http://schemas.openxmlformats.org/officeDocument/2006/relationships/slide" Target="slide39.xml"/><Relationship Id="rId2" Type="http://schemas.openxmlformats.org/officeDocument/2006/relationships/slide" Target="slide47.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40.xml"/><Relationship Id="rId5" Type="http://schemas.openxmlformats.org/officeDocument/2006/relationships/slide" Target="slide52.xml"/><Relationship Id="rId15" Type="http://schemas.openxmlformats.org/officeDocument/2006/relationships/slide" Target="slide38.xml"/><Relationship Id="rId10" Type="http://schemas.openxmlformats.org/officeDocument/2006/relationships/slide" Target="slide41.xml"/><Relationship Id="rId4" Type="http://schemas.openxmlformats.org/officeDocument/2006/relationships/slide" Target="slide51.xml"/><Relationship Id="rId9" Type="http://schemas.openxmlformats.org/officeDocument/2006/relationships/slide" Target="slide42.xml"/><Relationship Id="rId14" Type="http://schemas.openxmlformats.org/officeDocument/2006/relationships/slide" Target="slide43.xml"/></Relationships>
</file>

<file path=ppt/slides/_rels/slide38.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5.xml"/><Relationship Id="rId3" Type="http://schemas.openxmlformats.org/officeDocument/2006/relationships/slide" Target="slide17.xml"/><Relationship Id="rId7" Type="http://schemas.openxmlformats.org/officeDocument/2006/relationships/slide" Target="slide12.xml"/><Relationship Id="rId12" Type="http://schemas.openxmlformats.org/officeDocument/2006/relationships/slide" Target="slide7.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8.xml"/><Relationship Id="rId5" Type="http://schemas.openxmlformats.org/officeDocument/2006/relationships/slide" Target="slide19.xml"/><Relationship Id="rId1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18.xml"/><Relationship Id="rId9" Type="http://schemas.openxmlformats.org/officeDocument/2006/relationships/slide" Target="slide14.xml"/><Relationship Id="rId14" Type="http://schemas.openxmlformats.org/officeDocument/2006/relationships/slide" Target="slide10.xml"/></Relationships>
</file>

<file path=ppt/slides/_rels/slide4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710.png"/><Relationship Id="rId2" Type="http://schemas.openxmlformats.org/officeDocument/2006/relationships/image" Target="../media/image164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9.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slide" Target="slide56.xml"/></Relationships>
</file>

<file path=ppt/slides/_rels/slide55.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58F2EF-C0BB-4134-B0F4-F98858D6B5BF}"/>
              </a:ext>
            </a:extLst>
          </p:cNvPr>
          <p:cNvSpPr/>
          <p:nvPr/>
        </p:nvSpPr>
        <p:spPr>
          <a:xfrm>
            <a:off x="4989770" y="1742326"/>
            <a:ext cx="3221542" cy="6168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4672783-79E4-442D-AFED-744B27879A4F}"/>
                  </a:ext>
                </a:extLst>
              </p:cNvPr>
              <p:cNvSpPr/>
              <p:nvPr/>
            </p:nvSpPr>
            <p:spPr>
              <a:xfrm>
                <a:off x="0" y="347309"/>
                <a:ext cx="12192000" cy="616117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a:solidFill>
                      <a:srgbClr val="FF0000"/>
                    </a:solidFill>
                    <a:latin typeface="Times New Roman" panose="02020603050405020304" pitchFamily="18" charset="0"/>
                    <a:cs typeface="Times New Roman" panose="02020603050405020304" pitchFamily="18" charset="0"/>
                  </a:rPr>
                  <a:t>Câu 6 </a:t>
                </a:r>
                <a:r>
                  <a:rPr lang="vi-VN" sz="3200" b="1" dirty="0">
                    <a:solidFill>
                      <a:srgbClr val="00B050"/>
                    </a:solidFill>
                    <a:latin typeface="+mj-lt"/>
                    <a:ea typeface="Times New Roman" panose="02020603050405020304" pitchFamily="18" charset="0"/>
                  </a:rPr>
                  <a:t>(THPT</a:t>
                </a:r>
                <a:r>
                  <a:rPr lang="vi-VN" sz="3200" dirty="0">
                    <a:solidFill>
                      <a:srgbClr val="00B050"/>
                    </a:solidFill>
                    <a:latin typeface="+mj-lt"/>
                    <a:ea typeface="Times New Roman" panose="02020603050405020304" pitchFamily="18" charset="0"/>
                  </a:rPr>
                  <a:t> </a:t>
                </a:r>
                <a:r>
                  <a:rPr lang="vi-VN" sz="3200" b="1" dirty="0">
                    <a:solidFill>
                      <a:srgbClr val="00B050"/>
                    </a:solidFill>
                    <a:latin typeface="+mj-lt"/>
                    <a:ea typeface="Times New Roman" panose="02020603050405020304" pitchFamily="18" charset="0"/>
                  </a:rPr>
                  <a:t>THUẬN</a:t>
                </a:r>
                <a:r>
                  <a:rPr lang="vi-VN" sz="3200" dirty="0">
                    <a:solidFill>
                      <a:srgbClr val="00B050"/>
                    </a:solidFill>
                    <a:latin typeface="+mj-lt"/>
                    <a:ea typeface="Times New Roman" panose="02020603050405020304" pitchFamily="18" charset="0"/>
                  </a:rPr>
                  <a:t> </a:t>
                </a:r>
                <a:r>
                  <a:rPr lang="vi-VN" sz="3200" b="1" dirty="0">
                    <a:solidFill>
                      <a:srgbClr val="00B050"/>
                    </a:solidFill>
                    <a:latin typeface="+mj-lt"/>
                    <a:ea typeface="Times New Roman" panose="02020603050405020304" pitchFamily="18" charset="0"/>
                  </a:rPr>
                  <a:t>THÀNH</a:t>
                </a:r>
                <a:r>
                  <a:rPr lang="vi-VN" sz="3200" dirty="0">
                    <a:solidFill>
                      <a:srgbClr val="00B050"/>
                    </a:solidFill>
                    <a:latin typeface="+mj-lt"/>
                    <a:ea typeface="Times New Roman" panose="02020603050405020304" pitchFamily="18" charset="0"/>
                  </a:rPr>
                  <a:t> </a:t>
                </a:r>
                <a:r>
                  <a:rPr lang="vi-VN" sz="3200" b="1" dirty="0">
                    <a:solidFill>
                      <a:srgbClr val="00B050"/>
                    </a:solidFill>
                    <a:latin typeface="+mj-lt"/>
                    <a:ea typeface="Times New Roman" panose="02020603050405020304" pitchFamily="18" charset="0"/>
                  </a:rPr>
                  <a:t>1)</a:t>
                </a:r>
                <a:r>
                  <a:rPr lang="vi-VN" sz="3200" dirty="0">
                    <a:solidFill>
                      <a:srgbClr val="0000FF"/>
                    </a:solidFill>
                    <a:latin typeface="+mj-lt"/>
                    <a:ea typeface="Times New Roman" panose="02020603050405020304" pitchFamily="18" charset="0"/>
                  </a:rPr>
                  <a:t> </a:t>
                </a:r>
                <a:r>
                  <a:rPr lang="vi-VN" sz="3200" dirty="0">
                    <a:latin typeface="+mj-lt"/>
                    <a:ea typeface="Times New Roman" panose="02020603050405020304" pitchFamily="18" charset="0"/>
                  </a:rPr>
                  <a:t>Tiếp tuyến của đồ thị hàm số </a:t>
                </a:r>
                <a:endParaRPr lang="en-US" sz="3200" dirty="0">
                  <a:latin typeface="+mj-lt"/>
                  <a:ea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en-US" sz="3200" dirty="0">
                    <a:latin typeface="+mj-lt"/>
                    <a:ea typeface="Times New Roman" panose="02020603050405020304" pitchFamily="18" charset="0"/>
                  </a:rPr>
                  <a:t>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2</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num>
                      <m:den>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2</m:t>
                        </m:r>
                      </m:den>
                    </m:f>
                  </m:oMath>
                </a14:m>
                <a:r>
                  <a:rPr lang="vi-VN" sz="3200" dirty="0">
                    <a:latin typeface="+mj-lt"/>
                    <a:ea typeface="Times New Roman" panose="02020603050405020304" pitchFamily="18" charset="0"/>
                  </a:rPr>
                  <a:t> tại điểm có hoành độ bằng </a:t>
                </a:r>
                <a14:m>
                  <m:oMath xmlns:m="http://schemas.openxmlformats.org/officeDocument/2006/math">
                    <m:r>
                      <a:rPr lang="vi-VN" sz="3200" i="1">
                        <a:latin typeface="Cambria Math" panose="02040503050406030204" pitchFamily="18" charset="0"/>
                        <a:ea typeface="Times New Roman" panose="02020603050405020304" pitchFamily="18" charset="0"/>
                      </a:rPr>
                      <m:t>3</m:t>
                    </m:r>
                  </m:oMath>
                </a14:m>
                <a:r>
                  <a:rPr lang="vi-VN" sz="3200" dirty="0">
                    <a:latin typeface="+mj-lt"/>
                    <a:ea typeface="Times New Roman" panose="02020603050405020304" pitchFamily="18" charset="0"/>
                  </a:rPr>
                  <a:t>, tương ứng là</a:t>
                </a:r>
                <a:endParaRPr lang="en-US" sz="3200" dirty="0">
                  <a:latin typeface="+mj-lt"/>
                  <a:ea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7</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13</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7</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9</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en-US" sz="320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9</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7</m:t>
                        </m:r>
                      </m:num>
                      <m:den>
                        <m:sSup>
                          <m:sSupPr>
                            <m:ctrlPr>
                              <a:rPr lang="en-US" sz="3200" i="1">
                                <a:latin typeface="Cambria Math" panose="02040503050406030204" pitchFamily="18" charset="0"/>
                                <a:ea typeface="Calibri" panose="020F0502020204030204" pitchFamily="34" charset="0"/>
                              </a:rPr>
                            </m:ctrlPr>
                          </m:sSupPr>
                          <m:e>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e>
                            </m:d>
                          </m:e>
                          <m:sup>
                            <m:r>
                              <a:rPr lang="en-US" sz="3200" i="1">
                                <a:latin typeface="Cambria Math" panose="02040503050406030204" pitchFamily="18" charset="0"/>
                                <a:ea typeface="Calibri" panose="020F0502020204030204" pitchFamily="34" charset="0"/>
                              </a:rPr>
                              <m:t>2</m:t>
                            </m:r>
                          </m:sup>
                        </m:sSup>
                      </m:den>
                    </m:f>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3</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7</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8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7</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9</m:t>
                    </m:r>
                  </m:oMath>
                </a14:m>
                <a:endParaRPr lang="en-US" sz="3200" i="1" dirty="0">
                  <a:latin typeface="+mj-lt"/>
                  <a:ea typeface="Calibri" panose="020F0502020204030204" pitchFamily="34" charset="0"/>
                </a:endParaRPr>
              </a:p>
              <a:p>
                <a:pPr marL="629920">
                  <a:lnSpc>
                    <a:spcPct val="115000"/>
                  </a:lnSpc>
                  <a:spcAft>
                    <a:spcPts val="800"/>
                  </a:spcAft>
                </a:pPr>
                <a:r>
                  <a:rPr lang="en-US" sz="3200" dirty="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7</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800"/>
                  </a:spcAft>
                </a:pPr>
                <a:r>
                  <a:rPr lang="en-US"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en-US" sz="3200"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B</a:t>
                </a:r>
                <a:endParaRPr lang="en-US" sz="3200" u="sng">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F4672783-79E4-442D-AFED-744B27879A4F}"/>
                  </a:ext>
                </a:extLst>
              </p:cNvPr>
              <p:cNvSpPr>
                <a:spLocks noRot="1" noChangeAspect="1" noMove="1" noResize="1" noEditPoints="1" noAdjustHandles="1" noChangeArrowheads="1" noChangeShapeType="1" noTextEdit="1"/>
              </p:cNvSpPr>
              <p:nvPr/>
            </p:nvSpPr>
            <p:spPr>
              <a:xfrm>
                <a:off x="0" y="347309"/>
                <a:ext cx="12192000" cy="6161174"/>
              </a:xfrm>
              <a:prstGeom prst="rect">
                <a:avLst/>
              </a:prstGeom>
              <a:blipFill>
                <a:blip r:embed="rId2"/>
                <a:stretch>
                  <a:fillRect l="-1250" t="-890" b="-2176"/>
                </a:stretch>
              </a:blipFill>
            </p:spPr>
            <p:txBody>
              <a:bodyPr/>
              <a:lstStyle/>
              <a:p>
                <a:r>
                  <a:rPr lang="en-US">
                    <a:noFill/>
                  </a:rPr>
                  <a:t> </a:t>
                </a:r>
              </a:p>
            </p:txBody>
          </p:sp>
        </mc:Fallback>
      </mc:AlternateContent>
    </p:spTree>
    <p:extLst>
      <p:ext uri="{BB962C8B-B14F-4D97-AF65-F5344CB8AC3E}">
        <p14:creationId xmlns:p14="http://schemas.microsoft.com/office/powerpoint/2010/main" val="71588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par>
                          <p:cTn id="13" fill="hold">
                            <p:stCondLst>
                              <p:cond delay="3575"/>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par>
                          <p:cTn id="17" fill="hold">
                            <p:stCondLst>
                              <p:cond delay="707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childTnLst>
                          </p:cTn>
                        </p:par>
                        <p:par>
                          <p:cTn id="21" fill="hold">
                            <p:stCondLst>
                              <p:cond delay="8250"/>
                            </p:stCondLst>
                            <p:childTnLst>
                              <p:par>
                                <p:cTn id="22" presetID="10" presetClass="entr" presetSubtype="0" fill="hold" nodeType="afterEffect">
                                  <p:stCondLst>
                                    <p:cond delay="0"/>
                                  </p:stCondLst>
                                  <p:iterate type="lt">
                                    <p:tmPct val="15000"/>
                                  </p:iterate>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1BC3FA-81AE-42D6-91EE-88E6B47E2A01}"/>
              </a:ext>
            </a:extLst>
          </p:cNvPr>
          <p:cNvSpPr/>
          <p:nvPr/>
        </p:nvSpPr>
        <p:spPr>
          <a:xfrm>
            <a:off x="5190938" y="2670048"/>
            <a:ext cx="3056950" cy="6492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476C37C-57E3-4342-B3D3-E6631D38696E}"/>
                  </a:ext>
                </a:extLst>
              </p:cNvPr>
              <p:cNvSpPr/>
              <p:nvPr/>
            </p:nvSpPr>
            <p:spPr>
              <a:xfrm>
                <a:off x="216310" y="420099"/>
                <a:ext cx="11759380" cy="5451492"/>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a:solidFill>
                      <a:srgbClr val="FF0000"/>
                    </a:solidFill>
                    <a:latin typeface="Times New Roman" panose="02020603050405020304" pitchFamily="18" charset="0"/>
                    <a:cs typeface="Times New Roman" panose="02020603050405020304" pitchFamily="18" charset="0"/>
                  </a:rPr>
                  <a:t>Câu 7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TÀI</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NINH</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1-2018-2019)</a:t>
                </a:r>
                <a:r>
                  <a:rPr lang="vi-VN"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Viết phương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trình tiếp tuyến của đồ thị hàm số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3</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r>
                      <a:rPr lang="vi-VN" sz="3200" i="1">
                        <a:latin typeface="Cambria Math" panose="02040503050406030204" pitchFamily="18" charset="0"/>
                        <a:ea typeface="Times New Roman" panose="02020603050405020304" pitchFamily="18" charset="0"/>
                      </a:rPr>
                      <m:t>𝑥</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tại điểm có hoành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độ bằng 2.</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9</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16</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9</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9</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9</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16</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r>
                  <a:rPr lang="fr-FR"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d>
                      <m:dPr>
                        <m:ctrlPr>
                          <a:rPr lang="en-US" sz="3200" i="1">
                            <a:solidFill>
                              <a:srgbClr val="000000"/>
                            </a:solidFill>
                            <a:latin typeface="Cambria Math" panose="02040503050406030204" pitchFamily="18" charset="0"/>
                            <a:ea typeface="Calibri" panose="020F0502020204030204" pitchFamily="34" charset="0"/>
                          </a:rPr>
                        </m:ctrlPr>
                      </m:dPr>
                      <m:e>
                        <m:r>
                          <a:rPr lang="en-US" sz="3200" i="1">
                            <a:solidFill>
                              <a:srgbClr val="000000"/>
                            </a:solidFill>
                            <a:latin typeface="Cambria Math" panose="02040503050406030204" pitchFamily="18" charset="0"/>
                            <a:ea typeface="Calibri" panose="020F0502020204030204" pitchFamily="34" charset="0"/>
                          </a:rPr>
                          <m:t>2</m:t>
                        </m:r>
                      </m:e>
                    </m:d>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oMath>
                </a14:m>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sSup>
                      <m:sSupPr>
                        <m:ctrlPr>
                          <a:rPr lang="en-US" sz="3200" i="1">
                            <a:solidFill>
                              <a:schemeClr val="tx1"/>
                            </a:solidFill>
                            <a:latin typeface="Cambria Math" panose="02040503050406030204" pitchFamily="18" charset="0"/>
                            <a:ea typeface="Calibri" panose="020F0502020204030204" pitchFamily="34" charset="0"/>
                          </a:rPr>
                        </m:ctrlPr>
                      </m:sSupPr>
                      <m:e>
                        <m:r>
                          <a:rPr lang="en-US" sz="3200" i="1">
                            <a:solidFill>
                              <a:schemeClr val="tx1"/>
                            </a:solidFill>
                            <a:latin typeface="Cambria Math" panose="02040503050406030204" pitchFamily="18" charset="0"/>
                            <a:ea typeface="Calibri" panose="020F0502020204030204" pitchFamily="34" charset="0"/>
                          </a:rPr>
                          <m:t>𝑦</m:t>
                        </m:r>
                      </m:e>
                      <m:sup>
                        <m:r>
                          <a:rPr lang="en-US" sz="3200" i="1">
                            <a:solidFill>
                              <a:schemeClr val="tx1"/>
                            </a:solidFill>
                            <a:latin typeface="Cambria Math" panose="02040503050406030204" pitchFamily="18" charset="0"/>
                            <a:ea typeface="Calibri" panose="020F0502020204030204" pitchFamily="34" charset="0"/>
                          </a:rPr>
                          <m:t>′</m:t>
                        </m:r>
                      </m:sup>
                    </m:sSup>
                    <m:r>
                      <a:rPr lang="en-US" sz="3200" i="1">
                        <a:solidFill>
                          <a:schemeClr val="tx1"/>
                        </a:solidFill>
                        <a:latin typeface="Cambria Math" panose="02040503050406030204" pitchFamily="18" charset="0"/>
                        <a:ea typeface="Calibri" panose="020F0502020204030204" pitchFamily="34" charset="0"/>
                      </a:rPr>
                      <m:t>=</m:t>
                    </m:r>
                    <m:r>
                      <a:rPr lang="en-US" sz="3200" i="1">
                        <a:solidFill>
                          <a:schemeClr val="tx1"/>
                        </a:solidFill>
                        <a:latin typeface="Cambria Math" panose="02040503050406030204" pitchFamily="18" charset="0"/>
                        <a:ea typeface="Calibri" panose="020F0502020204030204" pitchFamily="34" charset="0"/>
                      </a:rPr>
                      <m:t>3</m:t>
                    </m:r>
                    <m:sSup>
                      <m:sSupPr>
                        <m:ctrlPr>
                          <a:rPr lang="en-US" sz="3200" i="1">
                            <a:solidFill>
                              <a:schemeClr val="tx1"/>
                            </a:solidFill>
                            <a:latin typeface="Cambria Math" panose="02040503050406030204" pitchFamily="18" charset="0"/>
                            <a:ea typeface="Calibri" panose="020F0502020204030204" pitchFamily="34" charset="0"/>
                          </a:rPr>
                        </m:ctrlPr>
                      </m:sSupPr>
                      <m:e>
                        <m:r>
                          <a:rPr lang="en-US" sz="3200" i="1">
                            <a:solidFill>
                              <a:schemeClr val="tx1"/>
                            </a:solidFill>
                            <a:latin typeface="Cambria Math" panose="02040503050406030204" pitchFamily="18" charset="0"/>
                            <a:ea typeface="Calibri" panose="020F0502020204030204" pitchFamily="34" charset="0"/>
                          </a:rPr>
                          <m:t>𝑥</m:t>
                        </m:r>
                      </m:e>
                      <m:sup>
                        <m:r>
                          <a:rPr lang="en-US" sz="3200" i="1">
                            <a:solidFill>
                              <a:schemeClr val="tx1"/>
                            </a:solidFill>
                            <a:latin typeface="Cambria Math" panose="02040503050406030204" pitchFamily="18" charset="0"/>
                            <a:ea typeface="Calibri" panose="020F0502020204030204" pitchFamily="34" charset="0"/>
                          </a:rPr>
                          <m:t>2</m:t>
                        </m:r>
                      </m:sup>
                    </m:sSup>
                    <m:r>
                      <a:rPr lang="en-US" sz="3200" i="1">
                        <a:solidFill>
                          <a:schemeClr val="tx1"/>
                        </a:solidFill>
                        <a:latin typeface="Cambria Math" panose="02040503050406030204" pitchFamily="18" charset="0"/>
                        <a:ea typeface="Calibri" panose="020F0502020204030204" pitchFamily="34" charset="0"/>
                      </a:rPr>
                      <m:t>−</m:t>
                    </m:r>
                    <m:r>
                      <a:rPr lang="en-US" sz="3200" i="1">
                        <a:solidFill>
                          <a:schemeClr val="tx1"/>
                        </a:solidFill>
                        <a:latin typeface="Cambria Math" panose="02040503050406030204" pitchFamily="18" charset="0"/>
                        <a:ea typeface="Calibri" panose="020F0502020204030204" pitchFamily="34" charset="0"/>
                      </a:rPr>
                      <m:t>3</m:t>
                    </m:r>
                    <m:r>
                      <a:rPr lang="en-US" sz="3200" b="0" i="0" smtClean="0">
                        <a:solidFill>
                          <a:schemeClr val="tx1"/>
                        </a:solidFill>
                        <a:latin typeface="Cambria Math" panose="02040503050406030204" pitchFamily="18" charset="0"/>
                        <a:ea typeface="Calibri" panose="020F0502020204030204" pitchFamily="34" charset="0"/>
                      </a:rPr>
                      <m:t>⇒</m:t>
                    </m:r>
                    <m:sSup>
                      <m:sSupPr>
                        <m:ctrlPr>
                          <a:rPr lang="en-US" sz="3200" i="1">
                            <a:solidFill>
                              <a:srgbClr val="000000"/>
                            </a:solidFill>
                            <a:latin typeface="Cambria Math" panose="02040503050406030204" pitchFamily="18" charset="0"/>
                            <a:ea typeface="Calibri" panose="020F0502020204030204" pitchFamily="34" charset="0"/>
                          </a:rPr>
                        </m:ctrlPr>
                      </m:sSupPr>
                      <m:e>
                        <m:r>
                          <a:rPr lang="en-US" sz="3200" i="1">
                            <a:solidFill>
                              <a:srgbClr val="000000"/>
                            </a:solidFill>
                            <a:latin typeface="Cambria Math" panose="02040503050406030204" pitchFamily="18" charset="0"/>
                            <a:ea typeface="Calibri" panose="020F0502020204030204" pitchFamily="34" charset="0"/>
                          </a:rPr>
                          <m:t>𝑦</m:t>
                        </m:r>
                      </m:e>
                      <m:sup>
                        <m:r>
                          <a:rPr lang="en-US" sz="3200" i="1">
                            <a:solidFill>
                              <a:srgbClr val="000000"/>
                            </a:solidFill>
                            <a:latin typeface="Cambria Math" panose="02040503050406030204" pitchFamily="18" charset="0"/>
                            <a:ea typeface="Calibri" panose="020F0502020204030204" pitchFamily="34" charset="0"/>
                          </a:rPr>
                          <m:t>′</m:t>
                        </m:r>
                      </m:sup>
                    </m:sSup>
                    <m:d>
                      <m:dPr>
                        <m:ctrlPr>
                          <a:rPr lang="en-US" sz="3200" i="1">
                            <a:solidFill>
                              <a:srgbClr val="000000"/>
                            </a:solidFill>
                            <a:latin typeface="Cambria Math" panose="02040503050406030204" pitchFamily="18" charset="0"/>
                            <a:ea typeface="Calibri" panose="020F0502020204030204" pitchFamily="34" charset="0"/>
                          </a:rPr>
                        </m:ctrlPr>
                      </m:dPr>
                      <m:e>
                        <m:r>
                          <a:rPr lang="en-US" sz="3200" i="1">
                            <a:solidFill>
                              <a:srgbClr val="000000"/>
                            </a:solidFill>
                            <a:latin typeface="Cambria Math" panose="02040503050406030204" pitchFamily="18" charset="0"/>
                            <a:ea typeface="Calibri" panose="020F0502020204030204" pitchFamily="34" charset="0"/>
                          </a:rPr>
                          <m:t>2</m:t>
                        </m:r>
                      </m:e>
                    </m:d>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9</m:t>
                    </m:r>
                  </m:oMath>
                </a14:m>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629920" algn="just">
                  <a:lnSpc>
                    <a:spcPct val="115000"/>
                  </a:lnSpc>
                  <a:spcAft>
                    <a:spcPts val="800"/>
                  </a:spcAft>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PTTT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fr-FR" sz="3200" i="1">
                        <a:solidFill>
                          <a:srgbClr val="000000"/>
                        </a:solidFill>
                        <a:latin typeface="Cambria Math" panose="02040503050406030204" pitchFamily="18" charset="0"/>
                        <a:ea typeface="Calibri" panose="020F0502020204030204" pitchFamily="34" charset="0"/>
                      </a:rPr>
                      <m:t>𝑦</m:t>
                    </m:r>
                    <m:r>
                      <a:rPr lang="fr-FR" sz="3200" i="1">
                        <a:solidFill>
                          <a:srgbClr val="000000"/>
                        </a:solidFill>
                        <a:latin typeface="Cambria Math" panose="02040503050406030204" pitchFamily="18" charset="0"/>
                        <a:ea typeface="Calibri" panose="020F0502020204030204" pitchFamily="34" charset="0"/>
                      </a:rPr>
                      <m:t>=</m:t>
                    </m:r>
                    <m:r>
                      <a:rPr lang="fr-FR" sz="3200" i="1">
                        <a:solidFill>
                          <a:srgbClr val="000000"/>
                        </a:solidFill>
                        <a:latin typeface="Cambria Math" panose="02040503050406030204" pitchFamily="18" charset="0"/>
                        <a:ea typeface="Calibri" panose="020F0502020204030204" pitchFamily="34" charset="0"/>
                      </a:rPr>
                      <m:t>9</m:t>
                    </m:r>
                    <m:d>
                      <m:dPr>
                        <m:ctrlPr>
                          <a:rPr lang="en-US" sz="3200" i="1">
                            <a:solidFill>
                              <a:srgbClr val="000000"/>
                            </a:solidFill>
                            <a:latin typeface="Cambria Math" panose="02040503050406030204" pitchFamily="18" charset="0"/>
                            <a:ea typeface="Calibri" panose="020F0502020204030204" pitchFamily="34" charset="0"/>
                          </a:rPr>
                        </m:ctrlPr>
                      </m:dPr>
                      <m:e>
                        <m:r>
                          <a:rPr lang="fr-FR" sz="3200" i="1">
                            <a:solidFill>
                              <a:srgbClr val="000000"/>
                            </a:solidFill>
                            <a:latin typeface="Cambria Math" panose="02040503050406030204" pitchFamily="18" charset="0"/>
                            <a:ea typeface="Calibri" panose="020F0502020204030204" pitchFamily="34" charset="0"/>
                          </a:rPr>
                          <m:t>𝑥</m:t>
                        </m:r>
                        <m:r>
                          <a:rPr lang="fr-FR" sz="3200" i="1">
                            <a:solidFill>
                              <a:srgbClr val="000000"/>
                            </a:solidFill>
                            <a:latin typeface="Cambria Math" panose="02040503050406030204" pitchFamily="18" charset="0"/>
                            <a:ea typeface="Calibri" panose="020F0502020204030204" pitchFamily="34" charset="0"/>
                          </a:rPr>
                          <m:t>−</m:t>
                        </m:r>
                        <m:r>
                          <a:rPr lang="fr-FR" sz="3200" i="1">
                            <a:solidFill>
                              <a:srgbClr val="000000"/>
                            </a:solidFill>
                            <a:latin typeface="Cambria Math" panose="02040503050406030204" pitchFamily="18" charset="0"/>
                            <a:ea typeface="Calibri" panose="020F0502020204030204" pitchFamily="34" charset="0"/>
                          </a:rPr>
                          <m:t>2</m:t>
                        </m:r>
                      </m:e>
                    </m:d>
                    <m:r>
                      <a:rPr lang="fr-FR" sz="3200" i="1">
                        <a:solidFill>
                          <a:srgbClr val="000000"/>
                        </a:solidFill>
                        <a:latin typeface="Cambria Math" panose="02040503050406030204" pitchFamily="18" charset="0"/>
                        <a:ea typeface="Calibri" panose="020F0502020204030204" pitchFamily="34" charset="0"/>
                      </a:rPr>
                      <m:t>+</m:t>
                    </m:r>
                    <m:r>
                      <a:rPr lang="fr-FR" sz="3200" i="1">
                        <a:solidFill>
                          <a:srgbClr val="000000"/>
                        </a:solidFill>
                        <a:latin typeface="Cambria Math" panose="02040503050406030204" pitchFamily="18" charset="0"/>
                        <a:ea typeface="Calibri" panose="020F0502020204030204" pitchFamily="34" charset="0"/>
                      </a:rPr>
                      <m:t>2</m:t>
                    </m:r>
                    <m:r>
                      <a:rPr lang="fr-FR" sz="3200" i="1">
                        <a:solidFill>
                          <a:srgbClr val="000000"/>
                        </a:solidFill>
                        <a:latin typeface="Cambria Math" panose="02040503050406030204" pitchFamily="18" charset="0"/>
                        <a:ea typeface="Calibri" panose="020F0502020204030204" pitchFamily="34" charset="0"/>
                      </a:rPr>
                      <m:t>⇔</m:t>
                    </m:r>
                    <m:r>
                      <a:rPr lang="fr-FR" sz="3200" i="1">
                        <a:solidFill>
                          <a:srgbClr val="000000"/>
                        </a:solidFill>
                        <a:latin typeface="Cambria Math" panose="02040503050406030204" pitchFamily="18" charset="0"/>
                        <a:ea typeface="Calibri" panose="020F0502020204030204" pitchFamily="34" charset="0"/>
                      </a:rPr>
                      <m:t>𝑦</m:t>
                    </m:r>
                    <m:r>
                      <a:rPr lang="fr-FR" sz="3200" i="1">
                        <a:solidFill>
                          <a:srgbClr val="000000"/>
                        </a:solidFill>
                        <a:latin typeface="Cambria Math" panose="02040503050406030204" pitchFamily="18" charset="0"/>
                        <a:ea typeface="Calibri" panose="020F0502020204030204" pitchFamily="34" charset="0"/>
                      </a:rPr>
                      <m:t>=</m:t>
                    </m:r>
                    <m:r>
                      <a:rPr lang="fr-FR" sz="3200" i="1">
                        <a:solidFill>
                          <a:srgbClr val="000000"/>
                        </a:solidFill>
                        <a:latin typeface="Cambria Math" panose="02040503050406030204" pitchFamily="18" charset="0"/>
                        <a:ea typeface="Calibri" panose="020F0502020204030204" pitchFamily="34" charset="0"/>
                      </a:rPr>
                      <m:t>9</m:t>
                    </m:r>
                    <m:r>
                      <a:rPr lang="fr-FR" sz="3200" i="1">
                        <a:solidFill>
                          <a:srgbClr val="000000"/>
                        </a:solidFill>
                        <a:latin typeface="Cambria Math" panose="02040503050406030204" pitchFamily="18" charset="0"/>
                        <a:ea typeface="Calibri" panose="020F0502020204030204" pitchFamily="34" charset="0"/>
                      </a:rPr>
                      <m:t>𝑥</m:t>
                    </m:r>
                    <m:r>
                      <a:rPr lang="fr-FR" sz="3200" i="1">
                        <a:solidFill>
                          <a:srgbClr val="000000"/>
                        </a:solidFill>
                        <a:latin typeface="Cambria Math" panose="02040503050406030204" pitchFamily="18" charset="0"/>
                        <a:ea typeface="Calibri" panose="020F0502020204030204" pitchFamily="34" charset="0"/>
                      </a:rPr>
                      <m:t>−</m:t>
                    </m:r>
                    <m:r>
                      <a:rPr lang="fr-FR" sz="3200" i="1">
                        <a:solidFill>
                          <a:srgbClr val="000000"/>
                        </a:solidFill>
                        <a:latin typeface="Cambria Math" panose="02040503050406030204" pitchFamily="18" charset="0"/>
                        <a:ea typeface="Calibri" panose="020F0502020204030204" pitchFamily="34" charset="0"/>
                      </a:rPr>
                      <m:t>16</m:t>
                    </m:r>
                  </m:oMath>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r>
                  <a:rPr lang="fr-FR"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fr-FR" sz="3200"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fr-FR"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D</a:t>
                </a:r>
                <a:endParaRPr lang="en-US" sz="3200" u="sng">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A476C37C-57E3-4342-B3D3-E6631D38696E}"/>
                  </a:ext>
                </a:extLst>
              </p:cNvPr>
              <p:cNvSpPr>
                <a:spLocks noRot="1" noChangeAspect="1" noMove="1" noResize="1" noEditPoints="1" noAdjustHandles="1" noChangeArrowheads="1" noChangeShapeType="1" noTextEdit="1"/>
              </p:cNvSpPr>
              <p:nvPr/>
            </p:nvSpPr>
            <p:spPr>
              <a:xfrm>
                <a:off x="216310" y="420099"/>
                <a:ext cx="11759380" cy="5451492"/>
              </a:xfrm>
              <a:prstGeom prst="rect">
                <a:avLst/>
              </a:prstGeom>
              <a:blipFill>
                <a:blip r:embed="rId2"/>
                <a:stretch>
                  <a:fillRect l="-1295" t="-1007" r="-2124" b="-2685"/>
                </a:stretch>
              </a:blipFill>
            </p:spPr>
            <p:txBody>
              <a:bodyPr/>
              <a:lstStyle/>
              <a:p>
                <a:r>
                  <a:rPr lang="en-US">
                    <a:noFill/>
                  </a:rPr>
                  <a:t> </a:t>
                </a:r>
              </a:p>
            </p:txBody>
          </p:sp>
        </mc:Fallback>
      </mc:AlternateContent>
    </p:spTree>
    <p:extLst>
      <p:ext uri="{BB962C8B-B14F-4D97-AF65-F5344CB8AC3E}">
        <p14:creationId xmlns:p14="http://schemas.microsoft.com/office/powerpoint/2010/main" val="362568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3275"/>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par>
                          <p:cTn id="17" fill="hold">
                            <p:stCondLst>
                              <p:cond delay="632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614025-75B0-4830-AA2B-16D77DC2D18D}"/>
              </a:ext>
            </a:extLst>
          </p:cNvPr>
          <p:cNvSpPr/>
          <p:nvPr/>
        </p:nvSpPr>
        <p:spPr>
          <a:xfrm>
            <a:off x="3490155" y="1302052"/>
            <a:ext cx="2325430" cy="5450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5EFC223-DFA4-40D7-8CBC-B12CF236C221}"/>
                  </a:ext>
                </a:extLst>
              </p:cNvPr>
              <p:cNvSpPr/>
              <p:nvPr/>
            </p:nvSpPr>
            <p:spPr>
              <a:xfrm>
                <a:off x="152400" y="130905"/>
                <a:ext cx="11887200" cy="5057218"/>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8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(Yên</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Hóa</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2018-2019)</a:t>
                </a:r>
                <a:r>
                  <a:rPr lang="vi-VN"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Phương trình tiếp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tuyến của đồ thị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rPr>
                          <m:t>𝐶</m:t>
                        </m:r>
                      </m:e>
                    </m:d>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=3</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−4</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2</m:t>
                        </m:r>
                      </m:sup>
                    </m:sSup>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vi-VN" sz="3200" i="1">
                            <a:latin typeface="Cambria Math" panose="02040503050406030204" pitchFamily="18" charset="0"/>
                            <a:ea typeface="Times New Roman" panose="02020603050405020304" pitchFamily="18" charset="0"/>
                          </a:rPr>
                          <m:t>𝑥</m:t>
                        </m:r>
                      </m:e>
                      <m:sub>
                        <m:r>
                          <a:rPr lang="vi-VN" sz="3200" i="1">
                            <a:latin typeface="Cambria Math" panose="02040503050406030204" pitchFamily="18" charset="0"/>
                            <a:ea typeface="Times New Roman" panose="02020603050405020304" pitchFamily="18" charset="0"/>
                          </a:rPr>
                          <m:t>0</m:t>
                        </m:r>
                      </m:sub>
                    </m:sSub>
                    <m:r>
                      <a:rPr lang="vi-VN" sz="3200" i="1">
                        <a:latin typeface="Cambria Math" panose="02040503050406030204" pitchFamily="18" charset="0"/>
                        <a:ea typeface="Times New Roman" panose="02020603050405020304" pitchFamily="18" charset="0"/>
                      </a:rPr>
                      <m:t>=0</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là</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−2</m:t>
                    </m:r>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pt-BR"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=−12</m:t>
                    </m:r>
                    <m:r>
                      <a:rPr lang="en-US" sz="3200" i="1">
                        <a:latin typeface="Cambria Math" panose="02040503050406030204" pitchFamily="18" charset="0"/>
                        <a:ea typeface="Calibri" panose="020F0502020204030204" pitchFamily="34" charset="0"/>
                      </a:rPr>
                      <m:t>𝑥</m:t>
                    </m:r>
                  </m:oMath>
                </a14:m>
                <a:r>
                  <a:rPr lang="pt-B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gn="ctr">
                  <a:lnSpc>
                    <a:spcPct val="115000"/>
                  </a:lnSpc>
                  <a:spcAft>
                    <a:spcPts val="800"/>
                  </a:spcAft>
                </a:pPr>
                <a:endPar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fr-FR"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𝐷</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ℝ</m:t>
                    </m:r>
                  </m:oMath>
                </a14:m>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Đạo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rPr>
                      <m:t>=3−8</m:t>
                    </m:r>
                    <m:r>
                      <a:rPr lang="en-US" sz="3200" i="1">
                        <a:latin typeface="Cambria Math" panose="02040503050406030204" pitchFamily="18" charset="0"/>
                        <a:ea typeface="Calibri" panose="020F0502020204030204" pitchFamily="34" charset="0"/>
                      </a:rPr>
                      <m:t>𝑥</m:t>
                    </m:r>
                  </m:oMath>
                </a14:m>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8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sSubSup>
                      <m:sSubSupPr>
                        <m:ctrlPr>
                          <a:rPr lang="en-US" sz="3200" i="1">
                            <a:latin typeface="Cambria Math" panose="02040503050406030204" pitchFamily="18" charset="0"/>
                            <a:ea typeface="Calibri" panose="020F0502020204030204" pitchFamily="34" charset="0"/>
                          </a:rPr>
                        </m:ctrlPr>
                      </m:sSubSupPr>
                      <m:e>
                        <m:r>
                          <a:rPr lang="en-US" sz="3200" i="1">
                            <a:latin typeface="Cambria Math" panose="02040503050406030204" pitchFamily="18" charset="0"/>
                            <a:ea typeface="Calibri" panose="020F0502020204030204" pitchFamily="34" charset="0"/>
                          </a:rPr>
                          <m:t>𝑦</m:t>
                        </m:r>
                      </m:e>
                      <m:sub>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0</m:t>
                            </m:r>
                          </m:e>
                        </m:d>
                      </m:sub>
                      <m:sup>
                        <m:r>
                          <a:rPr lang="en-US" sz="3200" i="1">
                            <a:latin typeface="Cambria Math" panose="02040503050406030204" pitchFamily="18" charset="0"/>
                            <a:ea typeface="Calibri" panose="020F0502020204030204" pitchFamily="34" charset="0"/>
                          </a:rPr>
                          <m:t>′</m:t>
                        </m:r>
                      </m:sup>
                    </m:sSubSup>
                    <m:r>
                      <a:rPr lang="en-US" sz="3200" i="1">
                        <a:latin typeface="Cambria Math" panose="02040503050406030204" pitchFamily="18" charset="0"/>
                        <a:ea typeface="Calibri" panose="020F0502020204030204" pitchFamily="34" charset="0"/>
                      </a:rPr>
                      <m:t>.</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−0</m:t>
                        </m:r>
                      </m:e>
                    </m:d>
                    <m:r>
                      <a:rPr lang="en-US" sz="3200" i="1">
                        <a:latin typeface="Cambria Math" panose="02040503050406030204" pitchFamily="18" charset="0"/>
                        <a:ea typeface="Calibri" panose="020F0502020204030204" pitchFamily="34" charset="0"/>
                      </a:rPr>
                      <m:t>+</m:t>
                    </m:r>
                    <m:sSub>
                      <m:sSubPr>
                        <m:ctrlPr>
                          <a:rPr lang="en-US" sz="3200" i="1">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rPr>
                          <m:t>𝑦</m:t>
                        </m:r>
                      </m:e>
                      <m:sub>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0</m:t>
                            </m:r>
                          </m:e>
                        </m:d>
                      </m:sub>
                    </m:sSub>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oMath>
                </a14:m>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629920" algn="just">
                  <a:lnSpc>
                    <a:spcPct val="115000"/>
                  </a:lnSpc>
                  <a:spcAft>
                    <a:spcPts val="800"/>
                  </a:spcAft>
                </a:pPr>
                <a:r>
                  <a:rPr lang="fr-FR"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fr-FR" sz="3200"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fr-FR"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B</a:t>
                </a:r>
                <a:endParaRPr lang="en-US" sz="3200" u="sng">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5EFC223-DFA4-40D7-8CBC-B12CF236C221}"/>
                  </a:ext>
                </a:extLst>
              </p:cNvPr>
              <p:cNvSpPr>
                <a:spLocks noRot="1" noChangeAspect="1" noMove="1" noResize="1" noEditPoints="1" noAdjustHandles="1" noChangeArrowheads="1" noChangeShapeType="1" noTextEdit="1"/>
              </p:cNvSpPr>
              <p:nvPr/>
            </p:nvSpPr>
            <p:spPr>
              <a:xfrm>
                <a:off x="152400" y="130905"/>
                <a:ext cx="11887200" cy="5057218"/>
              </a:xfrm>
              <a:prstGeom prst="rect">
                <a:avLst/>
              </a:prstGeom>
              <a:blipFill>
                <a:blip r:embed="rId2"/>
                <a:stretch>
                  <a:fillRect l="-1282" t="-1084" r="-1282" b="-2892"/>
                </a:stretch>
              </a:blipFill>
            </p:spPr>
            <p:txBody>
              <a:bodyPr/>
              <a:lstStyle/>
              <a:p>
                <a:r>
                  <a:rPr lang="en-US">
                    <a:noFill/>
                  </a:rPr>
                  <a:t> </a:t>
                </a:r>
              </a:p>
            </p:txBody>
          </p:sp>
        </mc:Fallback>
      </mc:AlternateContent>
    </p:spTree>
    <p:extLst>
      <p:ext uri="{BB962C8B-B14F-4D97-AF65-F5344CB8AC3E}">
        <p14:creationId xmlns:p14="http://schemas.microsoft.com/office/powerpoint/2010/main" val="11671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par>
                          <p:cTn id="13" fill="hold">
                            <p:stCondLst>
                              <p:cond delay="2750"/>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par>
                          <p:cTn id="17" fill="hold">
                            <p:stCondLst>
                              <p:cond delay="722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3FB7FA-82FF-48D1-A1A8-9EB02620A12B}"/>
              </a:ext>
            </a:extLst>
          </p:cNvPr>
          <p:cNvSpPr/>
          <p:nvPr/>
        </p:nvSpPr>
        <p:spPr>
          <a:xfrm>
            <a:off x="893258" y="1742326"/>
            <a:ext cx="2900371" cy="6534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14E0051-CD03-4B7B-8685-B74656C6AF03}"/>
                  </a:ext>
                </a:extLst>
              </p:cNvPr>
              <p:cNvSpPr/>
              <p:nvPr/>
            </p:nvSpPr>
            <p:spPr>
              <a:xfrm>
                <a:off x="127819" y="0"/>
                <a:ext cx="11887200" cy="678929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9 </a:t>
                </a:r>
                <a:r>
                  <a:rPr lang="vi-VN" sz="32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(LÊ</a:t>
                </a:r>
                <a:r>
                  <a:rPr lang="vi-VN" sz="3200"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vi-VN" sz="3200"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vi-VN" sz="3200"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HKI</a:t>
                </a:r>
                <a:r>
                  <a:rPr lang="vi-VN" sz="3200"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2018-2019)</a:t>
                </a:r>
                <a:r>
                  <a:rPr lang="vi-VN"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Viết phương trình tiếp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tuyến của đồ thị </a:t>
                </a:r>
                <a14:m>
                  <m:oMath xmlns:m="http://schemas.openxmlformats.org/officeDocument/2006/math">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𝐶</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4</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8</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2</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9</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tại điểm M có hoành độ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bằng -1.</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12</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470DD7"/>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12</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14</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12</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470DD7"/>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20</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22</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en-US" sz="3200">
                    <a:latin typeface="Times New Roman" panose="02020603050405020304" pitchFamily="18" charset="0"/>
                    <a:ea typeface="Calibri" panose="020F0502020204030204" pitchFamily="34" charset="0"/>
                    <a:cs typeface="Times New Roman" panose="02020603050405020304" pitchFamily="18" charset="0"/>
                  </a:rPr>
                  <a:t>Tập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ℝ</m:t>
                    </m:r>
                    <m:r>
                      <a:rPr lang="en-US" sz="3200" i="1">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Có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𝑥</m:t>
                        </m:r>
                      </m:e>
                      <m:sup>
                        <m:r>
                          <a:rPr lang="en-US" sz="3200" i="1">
                            <a:latin typeface="Cambria Math" panose="02040503050406030204" pitchFamily="18" charset="0"/>
                            <a:ea typeface="Calibri" panose="020F0502020204030204" pitchFamily="34" charset="0"/>
                          </a:rPr>
                          <m:t>3</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16</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12</m:t>
                    </m:r>
                    <m:r>
                      <a:rPr lang="en-US" sz="3200" i="1">
                        <a:latin typeface="Cambria Math" panose="02040503050406030204" pitchFamily="18" charset="0"/>
                        <a:ea typeface="Calibri" panose="020F0502020204030204" pitchFamily="34" charset="0"/>
                      </a:rPr>
                      <m:t>.</m:t>
                    </m:r>
                  </m:oMath>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14:m>
                  <m:oMathPara xmlns:m="http://schemas.openxmlformats.org/officeDocument/2006/math">
                    <m:oMathParaPr>
                      <m:jc m:val="centerGroup"/>
                    </m:oMathParaPr>
                    <m:oMath xmlns:m="http://schemas.openxmlformats.org/officeDocument/2006/math">
                      <m:func>
                        <m:funcPr>
                          <m:ctrlPr>
                            <a:rPr lang="en-US" sz="3200" i="1">
                              <a:latin typeface="Cambria Math" panose="02040503050406030204" pitchFamily="18" charset="0"/>
                              <a:ea typeface="Calibri" panose="020F0502020204030204" pitchFamily="34" charset="0"/>
                            </a:rPr>
                          </m:ctrlPr>
                        </m:funcPr>
                        <m:fName>
                          <m:r>
                            <a:rPr lang="en-US" sz="3200" i="1">
                              <a:latin typeface="Cambria Math" panose="02040503050406030204" pitchFamily="18" charset="0"/>
                              <a:ea typeface="Calibri" panose="020F0502020204030204" pitchFamily="34" charset="0"/>
                            </a:rPr>
                            <m:t>𝑀</m:t>
                          </m:r>
                        </m:fName>
                        <m:e>
                          <m:r>
                            <a:rPr lang="en-US" sz="3200" i="1">
                              <a:latin typeface="Cambria Math" panose="02040503050406030204" pitchFamily="18" charset="0"/>
                              <a:ea typeface="Calibri" panose="020F0502020204030204" pitchFamily="34" charset="0"/>
                            </a:rPr>
                            <m:t>(</m:t>
                          </m:r>
                        </m:e>
                      </m:func>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func>
                        <m:funcPr>
                          <m:ctrlPr>
                            <a:rPr lang="en-US" sz="3200" i="1">
                              <a:latin typeface="Cambria Math" panose="02040503050406030204" pitchFamily="18" charset="0"/>
                              <a:ea typeface="Calibri" panose="020F0502020204030204" pitchFamily="34" charset="0"/>
                            </a:rPr>
                          </m:ctrlPr>
                        </m:funcPr>
                        <m:fName>
                          <m:sSub>
                            <m:sSubPr>
                              <m:ctrlPr>
                                <a:rPr lang="en-US" sz="3200" i="1">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rPr>
                                <m:t>𝑦</m:t>
                              </m:r>
                            </m:e>
                            <m:sub>
                              <m:r>
                                <a:rPr lang="en-US" sz="3200" i="1">
                                  <a:latin typeface="Cambria Math" panose="02040503050406030204" pitchFamily="18" charset="0"/>
                                  <a:ea typeface="Calibri" panose="020F0502020204030204" pitchFamily="34" charset="0"/>
                                </a:rPr>
                                <m:t>0</m:t>
                              </m:r>
                            </m:sub>
                          </m:sSub>
                        </m:fName>
                        <m:e>
                          <m:r>
                            <a:rPr lang="en-US" sz="3200" i="1">
                              <a:latin typeface="Cambria Math" panose="02040503050406030204" pitchFamily="18" charset="0"/>
                              <a:ea typeface="Calibri" panose="020F0502020204030204" pitchFamily="34" charset="0"/>
                            </a:rPr>
                            <m:t>)</m:t>
                          </m:r>
                        </m:e>
                      </m:func>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𝐶</m:t>
                      </m:r>
                      <m:r>
                        <a:rPr lang="en-US" sz="3200" i="1">
                          <a:latin typeface="Cambria Math" panose="02040503050406030204" pitchFamily="18" charset="0"/>
                          <a:ea typeface="Calibri" panose="020F0502020204030204" pitchFamily="34" charset="0"/>
                        </a:rPr>
                        <m:t>)⇔</m:t>
                      </m:r>
                      <m:sSub>
                        <m:sSubPr>
                          <m:ctrlPr>
                            <a:rPr lang="en-US" sz="3200" i="1">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rPr>
                            <m:t>𝑦</m:t>
                          </m:r>
                        </m:e>
                        <m:sub>
                          <m:r>
                            <a:rPr lang="en-US" sz="3200" i="1">
                              <a:latin typeface="Cambria Math" panose="02040503050406030204" pitchFamily="18" charset="0"/>
                              <a:ea typeface="Calibri" panose="020F0502020204030204" pitchFamily="34" charset="0"/>
                            </a:rPr>
                            <m:t>0</m:t>
                          </m:r>
                        </m:sub>
                      </m:sSub>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m:t>
                      </m:r>
                    </m:oMath>
                  </m:oMathPara>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𝐶</m:t>
                    </m:r>
                    <m:r>
                      <a:rPr lang="en-US" sz="3200" i="1">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3200" i="1">
                            <a:latin typeface="Cambria Math" panose="02040503050406030204" pitchFamily="18" charset="0"/>
                            <a:ea typeface="Calibri" panose="020F0502020204030204" pitchFamily="34" charset="0"/>
                          </a:rPr>
                        </m:ctrlPr>
                      </m:funcPr>
                      <m:fName>
                        <m:r>
                          <a:rPr lang="en-US" sz="3200" i="1">
                            <a:latin typeface="Cambria Math" panose="02040503050406030204" pitchFamily="18" charset="0"/>
                            <a:ea typeface="Calibri" panose="020F0502020204030204" pitchFamily="34" charset="0"/>
                          </a:rPr>
                          <m:t>𝑀</m:t>
                        </m:r>
                      </m:fName>
                      <m:e>
                        <m:r>
                          <a:rPr lang="en-US" sz="3200" i="1">
                            <a:latin typeface="Cambria Math" panose="02040503050406030204" pitchFamily="18" charset="0"/>
                            <a:ea typeface="Calibri" panose="020F0502020204030204" pitchFamily="34" charset="0"/>
                          </a:rPr>
                          <m:t>(</m:t>
                        </m:r>
                      </m:e>
                    </m:func>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80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12</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14</m:t>
                      </m:r>
                      <m:r>
                        <a:rPr lang="en-US" sz="3200" i="1">
                          <a:latin typeface="Cambria Math" panose="02040503050406030204" pitchFamily="18" charset="0"/>
                          <a:ea typeface="Calibri" panose="020F0502020204030204" pitchFamily="34" charset="0"/>
                        </a:rPr>
                        <m:t>.</m:t>
                      </m:r>
                    </m:oMath>
                  </m:oMathPara>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en-US"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en-US" sz="3200"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A</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C14E0051-CD03-4B7B-8685-B74656C6AF03}"/>
                  </a:ext>
                </a:extLst>
              </p:cNvPr>
              <p:cNvSpPr>
                <a:spLocks noRot="1" noChangeAspect="1" noMove="1" noResize="1" noEditPoints="1" noAdjustHandles="1" noChangeArrowheads="1" noChangeShapeType="1" noTextEdit="1"/>
              </p:cNvSpPr>
              <p:nvPr/>
            </p:nvSpPr>
            <p:spPr>
              <a:xfrm>
                <a:off x="127819" y="0"/>
                <a:ext cx="11887200" cy="6789294"/>
              </a:xfrm>
              <a:prstGeom prst="rect">
                <a:avLst/>
              </a:prstGeom>
              <a:blipFill>
                <a:blip r:embed="rId2"/>
                <a:stretch>
                  <a:fillRect l="-1333" t="-808" r="-1282" b="-1885"/>
                </a:stretch>
              </a:blipFill>
            </p:spPr>
            <p:txBody>
              <a:bodyPr/>
              <a:lstStyle/>
              <a:p>
                <a:r>
                  <a:rPr lang="en-US">
                    <a:noFill/>
                  </a:rPr>
                  <a:t> </a:t>
                </a:r>
              </a:p>
            </p:txBody>
          </p:sp>
        </mc:Fallback>
      </mc:AlternateContent>
    </p:spTree>
    <p:extLst>
      <p:ext uri="{BB962C8B-B14F-4D97-AF65-F5344CB8AC3E}">
        <p14:creationId xmlns:p14="http://schemas.microsoft.com/office/powerpoint/2010/main" val="34357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fade">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fade">
                                      <p:cBhvr>
                                        <p:cTn id="12" dur="500"/>
                                        <p:tgtEl>
                                          <p:spTgt spid="12">
                                            <p:txEl>
                                              <p:pRg st="4" end="4"/>
                                            </p:txEl>
                                          </p:spTgt>
                                        </p:tgtEl>
                                      </p:cBhvr>
                                    </p:animEffect>
                                  </p:childTnLst>
                                </p:cTn>
                              </p:par>
                            </p:childTnLst>
                          </p:cTn>
                        </p:par>
                        <p:par>
                          <p:cTn id="13" fill="hold">
                            <p:stCondLst>
                              <p:cond delay="3800"/>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fade">
                                      <p:cBhvr>
                                        <p:cTn id="16" dur="500"/>
                                        <p:tgtEl>
                                          <p:spTgt spid="12">
                                            <p:txEl>
                                              <p:pRg st="5" end="5"/>
                                            </p:txEl>
                                          </p:spTgt>
                                        </p:tgtEl>
                                      </p:cBhvr>
                                    </p:animEffect>
                                  </p:childTnLst>
                                </p:cTn>
                              </p:par>
                            </p:childTnLst>
                          </p:cTn>
                        </p:par>
                        <p:par>
                          <p:cTn id="17" fill="hold">
                            <p:stCondLst>
                              <p:cond delay="647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12">
                                            <p:txEl>
                                              <p:pRg st="6" end="6"/>
                                            </p:txEl>
                                          </p:spTgt>
                                        </p:tgtEl>
                                        <p:attrNameLst>
                                          <p:attrName>style.visibility</p:attrName>
                                        </p:attrNameLst>
                                      </p:cBhvr>
                                      <p:to>
                                        <p:strVal val="visible"/>
                                      </p:to>
                                    </p:set>
                                    <p:animEffect transition="in" filter="fade">
                                      <p:cBhvr>
                                        <p:cTn id="20" dur="500"/>
                                        <p:tgtEl>
                                          <p:spTgt spid="12">
                                            <p:txEl>
                                              <p:pRg st="6" end="6"/>
                                            </p:txEl>
                                          </p:spTgt>
                                        </p:tgtEl>
                                      </p:cBhvr>
                                    </p:animEffect>
                                  </p:childTnLst>
                                </p:cTn>
                              </p:par>
                            </p:childTnLst>
                          </p:cTn>
                        </p:par>
                        <p:par>
                          <p:cTn id="21" fill="hold">
                            <p:stCondLst>
                              <p:cond delay="10575"/>
                            </p:stCondLst>
                            <p:childTnLst>
                              <p:par>
                                <p:cTn id="22" presetID="10" presetClass="entr" presetSubtype="0" fill="hold" nodeType="afterEffect">
                                  <p:stCondLst>
                                    <p:cond delay="0"/>
                                  </p:stCondLst>
                                  <p:iterate type="lt">
                                    <p:tmPct val="15000"/>
                                  </p:iterate>
                                  <p:childTnLst>
                                    <p:set>
                                      <p:cBhvr>
                                        <p:cTn id="23" dur="1" fill="hold">
                                          <p:stCondLst>
                                            <p:cond delay="0"/>
                                          </p:stCondLst>
                                        </p:cTn>
                                        <p:tgtEl>
                                          <p:spTgt spid="12">
                                            <p:txEl>
                                              <p:pRg st="7" end="7"/>
                                            </p:txEl>
                                          </p:spTgt>
                                        </p:tgtEl>
                                        <p:attrNameLst>
                                          <p:attrName>style.visibility</p:attrName>
                                        </p:attrNameLst>
                                      </p:cBhvr>
                                      <p:to>
                                        <p:strVal val="visible"/>
                                      </p:to>
                                    </p:set>
                                    <p:animEffect transition="in" filter="fade">
                                      <p:cBhvr>
                                        <p:cTn id="24" dur="500"/>
                                        <p:tgtEl>
                                          <p:spTgt spid="12">
                                            <p:txEl>
                                              <p:pRg st="7" end="7"/>
                                            </p:txEl>
                                          </p:spTgt>
                                        </p:tgtEl>
                                      </p:cBhvr>
                                    </p:animEffect>
                                  </p:childTnLst>
                                </p:cTn>
                              </p:par>
                            </p:childTnLst>
                          </p:cTn>
                        </p:par>
                        <p:par>
                          <p:cTn id="25" fill="hold">
                            <p:stCondLst>
                              <p:cond delay="12875"/>
                            </p:stCondLst>
                            <p:childTnLst>
                              <p:par>
                                <p:cTn id="26" presetID="10" presetClass="entr" presetSubtype="0" fill="hold" nodeType="afterEffect">
                                  <p:stCondLst>
                                    <p:cond delay="0"/>
                                  </p:stCondLst>
                                  <p:iterate type="lt">
                                    <p:tmPct val="15000"/>
                                  </p:iterate>
                                  <p:childTnLst>
                                    <p:set>
                                      <p:cBhvr>
                                        <p:cTn id="27" dur="1" fill="hold">
                                          <p:stCondLst>
                                            <p:cond delay="0"/>
                                          </p:stCondLst>
                                        </p:cTn>
                                        <p:tgtEl>
                                          <p:spTgt spid="12">
                                            <p:txEl>
                                              <p:pRg st="8" end="8"/>
                                            </p:txEl>
                                          </p:spTgt>
                                        </p:tgtEl>
                                        <p:attrNameLst>
                                          <p:attrName>style.visibility</p:attrName>
                                        </p:attrNameLst>
                                      </p:cBhvr>
                                      <p:to>
                                        <p:strVal val="visible"/>
                                      </p:to>
                                    </p:set>
                                    <p:animEffect transition="in" filter="fade">
                                      <p:cBhvr>
                                        <p:cTn id="28" dur="500"/>
                                        <p:tgtEl>
                                          <p:spTgt spid="1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01AF03-546C-4F4F-872E-F28C0158F8C8}"/>
              </a:ext>
            </a:extLst>
          </p:cNvPr>
          <p:cNvSpPr/>
          <p:nvPr/>
        </p:nvSpPr>
        <p:spPr>
          <a:xfrm>
            <a:off x="765243" y="2139696"/>
            <a:ext cx="2764342" cy="6674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31835FA-8174-46DC-9850-7294021D459B}"/>
                  </a:ext>
                </a:extLst>
              </p:cNvPr>
              <p:cNvSpPr/>
              <p:nvPr/>
            </p:nvSpPr>
            <p:spPr>
              <a:xfrm>
                <a:off x="157316" y="122060"/>
                <a:ext cx="11788877" cy="652550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a:solidFill>
                      <a:srgbClr val="FF0000"/>
                    </a:solidFill>
                    <a:latin typeface="Times New Roman" panose="02020603050405020304" pitchFamily="18" charset="0"/>
                    <a:cs typeface="Times New Roman" panose="02020603050405020304" pitchFamily="18" charset="0"/>
                  </a:rPr>
                  <a:t>Câu 10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(THPT</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Yên</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Dũng</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Giang</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18-19)</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Cho hàm số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2</m:t>
                        </m:r>
                      </m:num>
                      <m:den>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den>
                    </m:f>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 Viết phương trình tiếp tuyến của đồ thị hàm số trên tại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điểm có hoành độ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vi-VN" sz="3200" i="1">
                            <a:latin typeface="Cambria Math" panose="02040503050406030204" pitchFamily="18" charset="0"/>
                            <a:ea typeface="Times New Roman" panose="02020603050405020304" pitchFamily="18" charset="0"/>
                          </a:rPr>
                          <m:t>𝑥</m:t>
                        </m:r>
                      </m:e>
                      <m:sub>
                        <m:r>
                          <a:rPr lang="vi-VN" sz="3200" i="1">
                            <a:latin typeface="Cambria Math" panose="02040503050406030204" pitchFamily="18" charset="0"/>
                            <a:ea typeface="Times New Roman" panose="02020603050405020304" pitchFamily="18" charset="0"/>
                          </a:rPr>
                          <m:t>0</m:t>
                        </m:r>
                      </m:sub>
                    </m:sSub>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0</m:t>
                    </m:r>
                  </m:oMath>
                </a14:m>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en-US" sz="3200">
                    <a:latin typeface="Times New Roman" panose="02020603050405020304" pitchFamily="18" charset="0"/>
                    <a:ea typeface="Calibri" panose="020F0502020204030204" pitchFamily="34" charset="0"/>
                    <a:cs typeface="Times New Roman" panose="02020603050405020304" pitchFamily="18" charset="0"/>
                  </a:rPr>
                  <a:t>Với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num>
                      <m:den>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den>
                    </m:f>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3</m:t>
                        </m:r>
                      </m:num>
                      <m:den>
                        <m:sSup>
                          <m:sSupPr>
                            <m:ctrlPr>
                              <a:rPr lang="en-US" sz="3200" i="1">
                                <a:latin typeface="Cambria Math" panose="02040503050406030204" pitchFamily="18" charset="0"/>
                                <a:ea typeface="Calibri" panose="020F0502020204030204" pitchFamily="34" charset="0"/>
                              </a:rPr>
                            </m:ctrlPr>
                          </m:sSupPr>
                          <m:e>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e>
                          <m:sup>
                            <m:r>
                              <a:rPr lang="en-US" sz="3200" i="1">
                                <a:latin typeface="Cambria Math" panose="02040503050406030204" pitchFamily="18" charset="0"/>
                                <a:ea typeface="Calibri" panose="020F0502020204030204" pitchFamily="34" charset="0"/>
                              </a:rPr>
                              <m:t>2</m:t>
                            </m:r>
                          </m:sup>
                        </m:sSup>
                      </m:den>
                    </m:f>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dirty="0">
                    <a:latin typeface="Times New Roman" panose="02020603050405020304" pitchFamily="18" charset="0"/>
                    <a:ea typeface="Calibri" panose="020F0502020204030204" pitchFamily="34" charset="0"/>
                    <a:cs typeface="Times New Roman" panose="02020603050405020304" pitchFamily="18" charset="0"/>
                  </a:rPr>
                  <a:t> ra</a:t>
                </a:r>
                <a14:m>
                  <m:oMath xmlns:m="http://schemas.openxmlformats.org/officeDocument/2006/math">
                    <m:r>
                      <a:rPr lang="en-US" sz="3200" b="0" i="0" smtClean="0">
                        <a:latin typeface="Cambria Math" panose="02040503050406030204" pitchFamily="18" charset="0"/>
                        <a:ea typeface="Calibri" panose="020F0502020204030204" pitchFamily="34" charset="0"/>
                      </a:rPr>
                      <m:t> </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0</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b="0" i="1" smtClean="0">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0</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hoành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rPr>
                          <m:t>𝑥</m:t>
                        </m:r>
                      </m:e>
                      <m:sub>
                        <m:r>
                          <a:rPr lang="en-US" sz="3200" i="1">
                            <a:latin typeface="Cambria Math" panose="02040503050406030204" pitchFamily="18" charset="0"/>
                            <a:ea typeface="Calibri" panose="020F0502020204030204" pitchFamily="34" charset="0"/>
                          </a:rPr>
                          <m:t>0</m:t>
                        </m:r>
                      </m:sub>
                    </m:sSub>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0</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800"/>
                  </a:spcAft>
                </a:pPr>
                <a:r>
                  <a:rPr lang="en-US"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en-US" sz="3200"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A</a:t>
                </a: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3" name="Rectangle 2">
                <a:extLst>
                  <a:ext uri="{FF2B5EF4-FFF2-40B4-BE49-F238E27FC236}">
                    <a16:creationId xmlns:a16="http://schemas.microsoft.com/office/drawing/2014/main" id="{631835FA-8174-46DC-9850-7294021D459B}"/>
                  </a:ext>
                </a:extLst>
              </p:cNvPr>
              <p:cNvSpPr>
                <a:spLocks noRot="1" noChangeAspect="1" noMove="1" noResize="1" noEditPoints="1" noAdjustHandles="1" noChangeArrowheads="1" noChangeShapeType="1" noTextEdit="1"/>
              </p:cNvSpPr>
              <p:nvPr/>
            </p:nvSpPr>
            <p:spPr>
              <a:xfrm>
                <a:off x="157316" y="122060"/>
                <a:ext cx="11788877" cy="6525504"/>
              </a:xfrm>
              <a:prstGeom prst="rect">
                <a:avLst/>
              </a:prstGeom>
              <a:blipFill>
                <a:blip r:embed="rId2"/>
                <a:stretch>
                  <a:fillRect l="-1344" t="-841" r="-2120" b="-2056"/>
                </a:stretch>
              </a:blipFill>
            </p:spPr>
            <p:txBody>
              <a:bodyPr/>
              <a:lstStyle/>
              <a:p>
                <a:r>
                  <a:rPr lang="en-US">
                    <a:noFill/>
                  </a:rPr>
                  <a:t> </a:t>
                </a:r>
              </a:p>
            </p:txBody>
          </p:sp>
        </mc:Fallback>
      </mc:AlternateContent>
    </p:spTree>
    <p:extLst>
      <p:ext uri="{BB962C8B-B14F-4D97-AF65-F5344CB8AC3E}">
        <p14:creationId xmlns:p14="http://schemas.microsoft.com/office/powerpoint/2010/main" val="69571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5000"/>
                                  </p:iterate>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F3BF5A-7AB4-4B3F-9F4C-35D187A2C068}"/>
              </a:ext>
            </a:extLst>
          </p:cNvPr>
          <p:cNvSpPr/>
          <p:nvPr/>
        </p:nvSpPr>
        <p:spPr>
          <a:xfrm>
            <a:off x="3581594" y="2034934"/>
            <a:ext cx="2900371" cy="6351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1FA32D1-01D6-43C7-8797-046FF8E7A1AD}"/>
                  </a:ext>
                </a:extLst>
              </p:cNvPr>
              <p:cNvSpPr/>
              <p:nvPr/>
            </p:nvSpPr>
            <p:spPr>
              <a:xfrm>
                <a:off x="0" y="86787"/>
                <a:ext cx="11857703" cy="6102312"/>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a:solidFill>
                      <a:srgbClr val="FF0000"/>
                    </a:solidFill>
                    <a:latin typeface="Times New Roman" panose="02020603050405020304" pitchFamily="18" charset="0"/>
                    <a:cs typeface="Times New Roman" panose="02020603050405020304" pitchFamily="18" charset="0"/>
                  </a:rPr>
                  <a:t>Câu 11 </a:t>
                </a:r>
                <a:r>
                  <a:rPr lang="vi-VN" sz="3200" b="1" dirty="0">
                    <a:solidFill>
                      <a:srgbClr val="008000"/>
                    </a:solidFill>
                    <a:latin typeface="Times New Roman" panose="02020603050405020304" pitchFamily="18" charset="0"/>
                    <a:ea typeface="Times New Roman" panose="02020603050405020304" pitchFamily="18" charset="0"/>
                  </a:rPr>
                  <a:t>(Trường</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THPT</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Hoàng</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Hoa</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Thám</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Hưng</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Yên,</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năm</a:t>
                </a:r>
                <a:r>
                  <a:rPr lang="vi-VN" sz="3200" dirty="0">
                    <a:solidFill>
                      <a:srgbClr val="008000"/>
                    </a:solidFill>
                    <a:latin typeface="Times New Roman" panose="02020603050405020304" pitchFamily="18" charset="0"/>
                    <a:ea typeface="Times New Roman" panose="02020603050405020304" pitchFamily="18" charset="0"/>
                  </a:rPr>
                  <a:t> </a:t>
                </a:r>
                <a:r>
                  <a:rPr lang="vi-VN" sz="3200" b="1" dirty="0">
                    <a:solidFill>
                      <a:srgbClr val="008000"/>
                    </a:solidFill>
                    <a:latin typeface="Times New Roman" panose="02020603050405020304" pitchFamily="18" charset="0"/>
                    <a:ea typeface="Times New Roman" panose="02020603050405020304" pitchFamily="18" charset="0"/>
                  </a:rPr>
                  <a:t>2019)</a:t>
                </a:r>
                <a:r>
                  <a:rPr lang="vi-VN" sz="3200" dirty="0">
                    <a:solidFill>
                      <a:srgbClr val="FF00FF"/>
                    </a:solidFill>
                    <a:latin typeface="Times New Roman" panose="02020603050405020304" pitchFamily="18" charset="0"/>
                    <a:ea typeface="Times New Roman" panose="02020603050405020304" pitchFamily="18" charset="0"/>
                  </a:rPr>
                  <a:t> </a:t>
                </a:r>
                <a:r>
                  <a:rPr lang="en-US" sz="3200" dirty="0">
                    <a:solidFill>
                      <a:srgbClr val="FF00FF"/>
                    </a:solidFill>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Phương trình tiếp tuyến của đồ thị hàm số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num>
                      <m:den>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den>
                    </m:f>
                  </m:oMath>
                </a14:m>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tại điểm có </a:t>
                </a:r>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hoành độ </a:t>
                </a:r>
                <a14:m>
                  <m:oMath xmlns:m="http://schemas.openxmlformats.org/officeDocument/2006/math">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0</m:t>
                    </m:r>
                  </m:oMath>
                </a14:m>
                <a:r>
                  <a:rPr lang="vi-VN" sz="3200" dirty="0">
                    <a:latin typeface="Times New Roman" panose="02020603050405020304" pitchFamily="18" charset="0"/>
                    <a:ea typeface="Times New Roman" panose="02020603050405020304" pitchFamily="18" charset="0"/>
                  </a:rPr>
                  <a:t> là</a:t>
                </a:r>
                <a:endParaRPr lang="en-US" sz="3200" dirty="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m:t>
                    </m:r>
                  </m:oMath>
                </a14:m>
                <a:r>
                  <a:rPr lang="en-US" sz="3200" dirty="0">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m:t>
                    </m:r>
                  </m:oMath>
                </a14:m>
                <a:endParaRPr lang="en-US" sz="3200" dirty="0">
                  <a:latin typeface="Times New Roman" panose="02020603050405020304" pitchFamily="18" charset="0"/>
                  <a:ea typeface="Calibri" panose="020F0502020204030204" pitchFamily="34" charset="0"/>
                </a:endParaRP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rPr>
                  <a:t>Lời</a:t>
                </a:r>
                <a:r>
                  <a:rPr lang="en-US" sz="3200"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giải</a:t>
                </a:r>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en-US" sz="3200">
                    <a:latin typeface="Times New Roman" panose="02020603050405020304" pitchFamily="18" charset="0"/>
                    <a:ea typeface="Calibri" panose="020F0502020204030204" pitchFamily="34" charset="0"/>
                  </a:rPr>
                  <a:t>TXĐ</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𝐷</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ℝ</m:t>
                    </m:r>
                    <m:r>
                      <a:rPr lang="en-US" sz="3200" i="1">
                        <a:latin typeface="Cambria Math" panose="02040503050406030204" pitchFamily="18" charset="0"/>
                        <a:ea typeface="Calibri" panose="020F0502020204030204" pitchFamily="34" charset="0"/>
                      </a:rPr>
                      <m:t>\</m:t>
                    </m:r>
                    <m:d>
                      <m:dPr>
                        <m:begChr m:val="{"/>
                        <m:endChr m:val="}"/>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rPr>
                  <a:t> Có</a:t>
                </a:r>
                <a14:m>
                  <m:oMath xmlns:m="http://schemas.openxmlformats.org/officeDocument/2006/math">
                    <m:r>
                      <a:rPr lang="en-US" sz="3200" b="0" i="0" smtClean="0">
                        <a:latin typeface="Cambria Math" panose="02040503050406030204" pitchFamily="18" charset="0"/>
                        <a:ea typeface="Times New Roman" panose="02020603050405020304" pitchFamily="18" charset="0"/>
                      </a:rPr>
                      <m:t> </m:t>
                    </m:r>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num>
                      <m:den>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m:t>
                            </m:r>
                          </m:e>
                          <m:sup>
                            <m:r>
                              <a:rPr lang="en-US" sz="3200" i="1">
                                <a:latin typeface="Cambria Math" panose="02040503050406030204" pitchFamily="18" charset="0"/>
                                <a:ea typeface="Times New Roman" panose="02020603050405020304" pitchFamily="18" charset="0"/>
                              </a:rPr>
                              <m:t>2</m:t>
                            </m:r>
                          </m:sup>
                        </m:sSup>
                      </m:den>
                    </m:f>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oMath>
                </a14:m>
                <a:r>
                  <a:rPr 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oMath>
                </a14:m>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tiếp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tuyến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a:t>
                </a:r>
                <a:endParaRPr lang="en-US" sz="3200" i="1" dirty="0">
                  <a:latin typeface="Cambria Math" panose="02040503050406030204" pitchFamily="18" charset="0"/>
                  <a:ea typeface="Times New Roman" panose="02020603050405020304" pitchFamily="18" charset="0"/>
                </a:endParaRPr>
              </a:p>
              <a:p>
                <a:pPr marL="629920">
                  <a:lnSpc>
                    <a:spcPct val="115000"/>
                  </a:lnSpc>
                  <a:spcAft>
                    <a:spcPts val="800"/>
                  </a:spcAft>
                </a:pP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oMath>
                </a14:m>
                <a:r>
                  <a:rPr lang="en-US" sz="3200" dirty="0">
                    <a:latin typeface="Times New Roman" panose="02020603050405020304" pitchFamily="18" charset="0"/>
                    <a:ea typeface="Times New Roman" panose="02020603050405020304" pitchFamily="18" charset="0"/>
                  </a:rPr>
                  <a:t>.</a:t>
                </a:r>
              </a:p>
              <a:p>
                <a:pPr marL="629920">
                  <a:lnSpc>
                    <a:spcPct val="115000"/>
                  </a:lnSpc>
                  <a:spcAft>
                    <a:spcPts val="800"/>
                  </a:spcAft>
                </a:pPr>
                <a:r>
                  <a:rPr lang="en-US" sz="3200" b="1" u="sng">
                    <a:solidFill>
                      <a:srgbClr val="0000FF"/>
                    </a:solidFill>
                    <a:highlight>
                      <a:srgbClr val="00FF00"/>
                    </a:highlight>
                    <a:latin typeface="Times New Roman" panose="02020603050405020304" pitchFamily="18" charset="0"/>
                    <a:ea typeface="Calibri" panose="020F0502020204030204" pitchFamily="34" charset="0"/>
                  </a:rPr>
                  <a:t>Chọn</a:t>
                </a:r>
                <a:r>
                  <a:rPr lang="en-US" sz="3200" u="sng">
                    <a:solidFill>
                      <a:srgbClr val="0000FF"/>
                    </a:solidFill>
                    <a:highlight>
                      <a:srgbClr val="00FF00"/>
                    </a:highlight>
                    <a:latin typeface="Times New Roman" panose="02020603050405020304" pitchFamily="18" charset="0"/>
                    <a:ea typeface="Calibri" panose="020F0502020204030204" pitchFamily="34" charset="0"/>
                  </a:rPr>
                  <a:t> </a:t>
                </a:r>
                <a:r>
                  <a:rPr lang="en-US" sz="3200" b="1" u="sng">
                    <a:solidFill>
                      <a:srgbClr val="0000FF"/>
                    </a:solidFill>
                    <a:highlight>
                      <a:srgbClr val="00FF00"/>
                    </a:highlight>
                    <a:latin typeface="Times New Roman" panose="02020603050405020304" pitchFamily="18" charset="0"/>
                    <a:ea typeface="Calibri" panose="020F0502020204030204" pitchFamily="34" charset="0"/>
                  </a:rPr>
                  <a:t>B</a:t>
                </a:r>
                <a:endParaRPr lang="en-US" sz="3200" u="sng">
                  <a:solidFill>
                    <a:srgbClr val="0000FF"/>
                  </a:solidFill>
                  <a:highlight>
                    <a:srgbClr val="00FF00"/>
                  </a:highlight>
                  <a:latin typeface="Times New Roman" panose="02020603050405020304" pitchFamily="18" charset="0"/>
                  <a:ea typeface="Calibri" panose="020F0502020204030204" pitchFamily="34" charset="0"/>
                </a:endParaRPr>
              </a:p>
            </p:txBody>
          </p:sp>
        </mc:Choice>
        <mc:Fallback xmlns="">
          <p:sp>
            <p:nvSpPr>
              <p:cNvPr id="2" name="Rectangle 1">
                <a:extLst>
                  <a:ext uri="{FF2B5EF4-FFF2-40B4-BE49-F238E27FC236}">
                    <a16:creationId xmlns:a16="http://schemas.microsoft.com/office/drawing/2014/main" id="{C1FA32D1-01D6-43C7-8797-046FF8E7A1AD}"/>
                  </a:ext>
                </a:extLst>
              </p:cNvPr>
              <p:cNvSpPr>
                <a:spLocks noRot="1" noChangeAspect="1" noMove="1" noResize="1" noEditPoints="1" noAdjustHandles="1" noChangeArrowheads="1" noChangeShapeType="1" noTextEdit="1"/>
              </p:cNvSpPr>
              <p:nvPr/>
            </p:nvSpPr>
            <p:spPr>
              <a:xfrm>
                <a:off x="0" y="86787"/>
                <a:ext cx="11857703" cy="6102312"/>
              </a:xfrm>
              <a:prstGeom prst="rect">
                <a:avLst/>
              </a:prstGeom>
              <a:blipFill>
                <a:blip r:embed="rId2"/>
                <a:stretch>
                  <a:fillRect l="-1285" t="-899" r="-1285" b="-2298"/>
                </a:stretch>
              </a:blipFill>
            </p:spPr>
            <p:txBody>
              <a:bodyPr/>
              <a:lstStyle/>
              <a:p>
                <a:r>
                  <a:rPr lang="en-US">
                    <a:noFill/>
                  </a:rPr>
                  <a:t> </a:t>
                </a:r>
              </a:p>
            </p:txBody>
          </p:sp>
        </mc:Fallback>
      </mc:AlternateContent>
    </p:spTree>
    <p:extLst>
      <p:ext uri="{BB962C8B-B14F-4D97-AF65-F5344CB8AC3E}">
        <p14:creationId xmlns:p14="http://schemas.microsoft.com/office/powerpoint/2010/main" val="28552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par>
                          <p:cTn id="13" fill="hold">
                            <p:stCondLst>
                              <p:cond delay="3500"/>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722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par>
                          <p:cTn id="21" fill="hold">
                            <p:stCondLst>
                              <p:cond delay="8250"/>
                            </p:stCondLst>
                            <p:childTnLst>
                              <p:par>
                                <p:cTn id="22" presetID="10" presetClass="entr" presetSubtype="0" fill="hold" nodeType="afterEffect">
                                  <p:stCondLst>
                                    <p:cond delay="0"/>
                                  </p:stCondLst>
                                  <p:iterate type="lt">
                                    <p:tmPct val="15000"/>
                                  </p:iterate>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44D957-4815-4C5E-A9AC-25FBA7400167}"/>
              </a:ext>
            </a:extLst>
          </p:cNvPr>
          <p:cNvSpPr/>
          <p:nvPr/>
        </p:nvSpPr>
        <p:spPr>
          <a:xfrm>
            <a:off x="9114649" y="2016646"/>
            <a:ext cx="1620408" cy="8088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0CFBF25-269C-4FBC-9944-B982207868A9}"/>
                  </a:ext>
                </a:extLst>
              </p:cNvPr>
              <p:cNvSpPr/>
              <p:nvPr/>
            </p:nvSpPr>
            <p:spPr>
              <a:xfrm>
                <a:off x="176980" y="0"/>
                <a:ext cx="11838039" cy="6307561"/>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12</a:t>
                </a:r>
                <a:r>
                  <a:rPr lang="en-US" sz="3200" b="1"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(Trường</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THPT</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Thăng</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Long</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Lần</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1</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năm</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2018-2019)</a:t>
                </a:r>
                <a:r>
                  <a:rPr lang="vi-VN" sz="3200" dirty="0">
                    <a:solidFill>
                      <a:srgbClr val="0000FF"/>
                    </a:solidFill>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Tiếp </a:t>
                </a:r>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tuyến của đồ thị hàm số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num>
                      <m:den>
                        <m:r>
                          <a:rPr lang="vi-VN" sz="3200" i="1">
                            <a:latin typeface="Cambria Math" panose="02040503050406030204" pitchFamily="18" charset="0"/>
                            <a:ea typeface="Times New Roman" panose="02020603050405020304" pitchFamily="18" charset="0"/>
                          </a:rPr>
                          <m:t>3</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2</m:t>
                        </m:r>
                      </m:den>
                    </m:f>
                  </m:oMath>
                </a14:m>
                <a:r>
                  <a:rPr lang="vi-VN" sz="3200" dirty="0">
                    <a:latin typeface="Times New Roman" panose="02020603050405020304" pitchFamily="18" charset="0"/>
                    <a:ea typeface="Times New Roman" panose="02020603050405020304" pitchFamily="18" charset="0"/>
                  </a:rPr>
                  <a:t> tại giao điểm của đồ thị hàm số </a:t>
                </a:r>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với trục tung có hệ số góc là</a:t>
                </a:r>
                <a:endParaRPr lang="en-US" sz="3200" dirty="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nl-NL" sz="3200" b="1" i="1">
                        <a:solidFill>
                          <a:srgbClr val="000099"/>
                        </a:solidFill>
                        <a:latin typeface="Cambria Math" panose="02040503050406030204" pitchFamily="18" charset="0"/>
                        <a:ea typeface="Calibri" panose="020F0502020204030204" pitchFamily="34" charset="0"/>
                      </a:rPr>
                      <m:t>−</m:t>
                    </m:r>
                    <m:r>
                      <a:rPr lang="nl-NL" sz="3200" b="1" i="1">
                        <a:solidFill>
                          <a:srgbClr val="000099"/>
                        </a:solidFill>
                        <a:latin typeface="Cambria Math" panose="02040503050406030204" pitchFamily="18" charset="0"/>
                        <a:ea typeface="Calibri" panose="020F0502020204030204" pitchFamily="34" charset="0"/>
                      </a:rPr>
                      <m:t>𝟏</m:t>
                    </m:r>
                  </m:oMath>
                </a14:m>
                <a:r>
                  <a:rPr lang="en-US" sz="3200" dirty="0">
                    <a:latin typeface="Times New Roman" panose="02020603050405020304" pitchFamily="18" charset="0"/>
                    <a:ea typeface="Calibri" panose="020F0502020204030204" pitchFamily="34" charset="0"/>
                  </a:rPr>
                  <a:t>.</a:t>
                </a:r>
                <a:r>
                  <a:rPr lang="en-US" sz="3200" b="1" dirty="0">
                    <a:solidFill>
                      <a:srgbClr val="0000FF"/>
                    </a:solidFill>
                    <a:latin typeface="Times New Roman" panose="02020603050405020304" pitchFamily="18" charset="0"/>
                    <a:ea typeface="Calibri" panose="020F0502020204030204" pitchFamily="34" charset="0"/>
                  </a:rPr>
                  <a:t>	B. </a:t>
                </a:r>
                <a14:m>
                  <m:oMath xmlns:m="http://schemas.openxmlformats.org/officeDocument/2006/math">
                    <m:f>
                      <m:fPr>
                        <m:ctrlPr>
                          <a:rPr lang="en-US" sz="3200" b="1" i="1">
                            <a:solidFill>
                              <a:srgbClr val="0033CC"/>
                            </a:solidFill>
                            <a:latin typeface="Cambria Math" panose="02040503050406030204" pitchFamily="18" charset="0"/>
                            <a:ea typeface="Calibri" panose="020F0502020204030204" pitchFamily="34" charset="0"/>
                          </a:rPr>
                        </m:ctrlPr>
                      </m:fPr>
                      <m:num>
                        <m:r>
                          <a:rPr lang="nl-NL" sz="3200" b="1" i="1">
                            <a:solidFill>
                              <a:srgbClr val="0033CC"/>
                            </a:solidFill>
                            <a:latin typeface="Cambria Math" panose="02040503050406030204" pitchFamily="18" charset="0"/>
                            <a:ea typeface="Calibri" panose="020F0502020204030204" pitchFamily="34" charset="0"/>
                          </a:rPr>
                          <m:t>𝟏</m:t>
                        </m:r>
                      </m:num>
                      <m:den>
                        <m:r>
                          <a:rPr lang="nl-NL" sz="3200" b="1" i="1">
                            <a:solidFill>
                              <a:srgbClr val="0033CC"/>
                            </a:solidFill>
                            <a:latin typeface="Cambria Math" panose="02040503050406030204" pitchFamily="18" charset="0"/>
                            <a:ea typeface="Calibri" panose="020F0502020204030204" pitchFamily="34" charset="0"/>
                          </a:rPr>
                          <m:t>𝟒</m:t>
                        </m:r>
                      </m:den>
                    </m:f>
                  </m:oMath>
                </a14:m>
                <a:r>
                  <a:rPr lang="en-US" sz="3200" dirty="0">
                    <a:latin typeface="Times New Roman" panose="02020603050405020304" pitchFamily="18" charset="0"/>
                    <a:ea typeface="Calibri" panose="020F0502020204030204" pitchFamily="34" charset="0"/>
                  </a:rPr>
                  <a:t>.</a:t>
                </a:r>
                <a:r>
                  <a:rPr lang="en-US" sz="3200" b="1" dirty="0">
                    <a:solidFill>
                      <a:srgbClr val="0000FF"/>
                    </a:solidFill>
                    <a:latin typeface="Times New Roman" panose="02020603050405020304" pitchFamily="18" charset="0"/>
                    <a:ea typeface="Calibri" panose="020F0502020204030204" pitchFamily="34" charset="0"/>
                  </a:rPr>
                  <a:t>			C. </a:t>
                </a:r>
                <a14:m>
                  <m:oMath xmlns:m="http://schemas.openxmlformats.org/officeDocument/2006/math">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5</m:t>
                        </m:r>
                      </m:num>
                      <m:den>
                        <m:r>
                          <a:rPr lang="en-US" sz="3200" i="1">
                            <a:latin typeface="Cambria Math" panose="02040503050406030204" pitchFamily="18" charset="0"/>
                            <a:ea typeface="Calibri" panose="020F0502020204030204" pitchFamily="34" charset="0"/>
                          </a:rPr>
                          <m:t>4</m:t>
                        </m:r>
                      </m:den>
                    </m:f>
                  </m:oMath>
                </a14:m>
                <a:r>
                  <a:rPr lang="en-US" sz="3200" dirty="0">
                    <a:latin typeface="Times New Roman" panose="02020603050405020304" pitchFamily="18" charset="0"/>
                    <a:ea typeface="Calibri" panose="020F0502020204030204" pitchFamily="34" charset="0"/>
                  </a:rPr>
                  <a:t>.</a:t>
                </a:r>
                <a:r>
                  <a:rPr lang="en-US" sz="3200" b="1" dirty="0">
                    <a:solidFill>
                      <a:srgbClr val="0000FF"/>
                    </a:solidFill>
                    <a:latin typeface="Times New Roman" panose="02020603050405020304" pitchFamily="18" charset="0"/>
                    <a:ea typeface="Calibri" panose="020F0502020204030204" pitchFamily="34" charset="0"/>
                  </a:rPr>
                  <a:t>		D. </a:t>
                </a:r>
                <a14:m>
                  <m:oMath xmlns:m="http://schemas.openxmlformats.org/officeDocument/2006/math">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1</m:t>
                        </m:r>
                      </m:num>
                      <m:den>
                        <m:r>
                          <a:rPr lang="en-US" sz="3200" i="1">
                            <a:latin typeface="Cambria Math" panose="02040503050406030204" pitchFamily="18" charset="0"/>
                            <a:ea typeface="Calibri" panose="020F0502020204030204" pitchFamily="34" charset="0"/>
                          </a:rPr>
                          <m:t>4</m:t>
                        </m:r>
                      </m:den>
                    </m:f>
                  </m:oMath>
                </a14:m>
                <a:r>
                  <a:rPr lang="en-US" sz="3200" dirty="0">
                    <a:latin typeface="Times New Roman" panose="02020603050405020304" pitchFamily="18" charset="0"/>
                    <a:ea typeface="Calibri" panose="020F0502020204030204" pitchFamily="34" charset="0"/>
                  </a:rPr>
                  <a:t>.</a:t>
                </a:r>
              </a:p>
              <a:p>
                <a:pPr marL="629920" algn="ctr">
                  <a:lnSpc>
                    <a:spcPct val="115000"/>
                  </a:lnSpc>
                  <a:spcAft>
                    <a:spcPts val="800"/>
                  </a:spcAft>
                </a:pPr>
                <a:r>
                  <a:rPr lang="en-US" sz="3200" b="1" dirty="0" err="1">
                    <a:solidFill>
                      <a:srgbClr val="0033CC"/>
                    </a:solidFill>
                    <a:latin typeface="Times New Roman" panose="02020603050405020304" pitchFamily="18" charset="0"/>
                    <a:ea typeface="Calibri" panose="020F0502020204030204" pitchFamily="34" charset="0"/>
                  </a:rPr>
                  <a:t>Lời</a:t>
                </a:r>
                <a:r>
                  <a:rPr lang="en-US" sz="3200" dirty="0">
                    <a:solidFill>
                      <a:srgbClr val="0033CC"/>
                    </a:solidFill>
                    <a:latin typeface="Times New Roman" panose="02020603050405020304" pitchFamily="18" charset="0"/>
                    <a:ea typeface="Calibri" panose="020F0502020204030204" pitchFamily="34" charset="0"/>
                  </a:rPr>
                  <a:t> </a:t>
                </a:r>
                <a:r>
                  <a:rPr lang="en-US" sz="3200" b="1" dirty="0" err="1">
                    <a:solidFill>
                      <a:srgbClr val="0033CC"/>
                    </a:solidFill>
                    <a:latin typeface="Times New Roman" panose="02020603050405020304" pitchFamily="18" charset="0"/>
                    <a:ea typeface="Calibri" panose="020F0502020204030204" pitchFamily="34" charset="0"/>
                  </a:rPr>
                  <a:t>giải</a:t>
                </a:r>
                <a:endParaRPr lang="en-US" sz="3200" dirty="0">
                  <a:latin typeface="Times New Roman" panose="02020603050405020304" pitchFamily="18" charset="0"/>
                  <a:ea typeface="Calibri" panose="020F0502020204030204" pitchFamily="34" charset="0"/>
                </a:endParaRPr>
              </a:p>
              <a:p>
                <a:pPr marL="629920">
                  <a:lnSpc>
                    <a:spcPct val="115000"/>
                  </a:lnSpc>
                  <a:spcAft>
                    <a:spcPts val="0"/>
                  </a:spcAft>
                </a:pPr>
                <a:r>
                  <a:rPr lang="vi-VN" sz="3200">
                    <a:latin typeface="Times New Roman" panose="02020603050405020304" pitchFamily="18" charset="0"/>
                    <a:ea typeface="Times New Roman" panose="02020603050405020304" pitchFamily="18" charset="0"/>
                  </a:rPr>
                  <a:t>Ta </a:t>
                </a:r>
                <a:r>
                  <a:rPr lang="vi-VN" sz="3200" dirty="0">
                    <a:latin typeface="Times New Roman" panose="02020603050405020304" pitchFamily="18" charset="0"/>
                    <a:ea typeface="Times New Roman" panose="02020603050405020304" pitchFamily="18" charset="0"/>
                  </a:rPr>
                  <a:t>có: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𝑦</m:t>
                        </m:r>
                      </m:e>
                      <m:sup>
                        <m:r>
                          <a:rPr lang="vi-VN" sz="3200" i="1">
                            <a:latin typeface="Cambria Math" panose="02040503050406030204" pitchFamily="18" charset="0"/>
                            <a:ea typeface="Times New Roman" panose="02020603050405020304" pitchFamily="18" charset="0"/>
                          </a:rPr>
                          <m:t>′</m:t>
                        </m:r>
                      </m:sup>
                    </m:sSup>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num>
                      <m:den>
                        <m:sSup>
                          <m:sSupPr>
                            <m:ctrlPr>
                              <a:rPr lang="en-US" sz="3200" i="1">
                                <a:latin typeface="Cambria Math" panose="02040503050406030204" pitchFamily="18" charset="0"/>
                                <a:ea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rPr>
                                  <m:t>3</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2</m:t>
                                </m:r>
                              </m:e>
                            </m:d>
                          </m:e>
                          <m:sup>
                            <m:r>
                              <a:rPr lang="vi-VN" sz="3200" i="1">
                                <a:latin typeface="Cambria Math" panose="02040503050406030204" pitchFamily="18" charset="0"/>
                                <a:ea typeface="Times New Roman" panose="02020603050405020304" pitchFamily="18" charset="0"/>
                              </a:rPr>
                              <m:t>2</m:t>
                            </m:r>
                          </m:sup>
                        </m:sSup>
                      </m:den>
                    </m:f>
                  </m:oMath>
                </a14:m>
                <a:r>
                  <a:rPr lang="vi-VN"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629920">
                  <a:lnSpc>
                    <a:spcPct val="115000"/>
                  </a:lnSpc>
                  <a:spcAft>
                    <a:spcPts val="0"/>
                  </a:spcAft>
                </a:pPr>
                <a:r>
                  <a:rPr lang="vi-VN" sz="3200" dirty="0">
                    <a:latin typeface="Times New Roman" panose="02020603050405020304" pitchFamily="18" charset="0"/>
                    <a:ea typeface="Times New Roman" panose="02020603050405020304" pitchFamily="18" charset="0"/>
                  </a:rPr>
                  <a:t>Gọi </a:t>
                </a:r>
                <a14:m>
                  <m:oMath xmlns:m="http://schemas.openxmlformats.org/officeDocument/2006/math">
                    <m:r>
                      <a:rPr lang="vi-VN" sz="3200" i="1">
                        <a:latin typeface="Cambria Math" panose="02040503050406030204" pitchFamily="18" charset="0"/>
                        <a:ea typeface="Times New Roman" panose="02020603050405020304" pitchFamily="18" charset="0"/>
                      </a:rPr>
                      <m:t>𝑀</m:t>
                    </m:r>
                  </m:oMath>
                </a14:m>
                <a:r>
                  <a:rPr lang="vi-VN" sz="3200" dirty="0">
                    <a:latin typeface="Times New Roman" panose="02020603050405020304" pitchFamily="18" charset="0"/>
                    <a:ea typeface="Times New Roman" panose="02020603050405020304" pitchFamily="18" charset="0"/>
                  </a:rPr>
                  <a:t> là tọa độ giao điểm của đồ thị hàm số với trục tung</a:t>
                </a:r>
                <a:endParaRPr lang="en-US" sz="3200" dirty="0">
                  <a:latin typeface="Times New Roman" panose="02020603050405020304" pitchFamily="18" charset="0"/>
                  <a:ea typeface="Times New Roman" panose="02020603050405020304" pitchFamily="18" charset="0"/>
                </a:endParaRPr>
              </a:p>
              <a:p>
                <a:pPr marL="629920">
                  <a:lnSpc>
                    <a:spcPct val="115000"/>
                  </a:lnSpc>
                  <a:spcAft>
                    <a:spcPts val="0"/>
                  </a:spcAft>
                </a:pPr>
                <a14:m>
                  <m:oMath xmlns:m="http://schemas.openxmlformats.org/officeDocument/2006/math">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𝑀</m:t>
                    </m:r>
                    <m:d>
                      <m:dPr>
                        <m:ctrlPr>
                          <a:rPr lang="en-US" sz="3200" i="1">
                            <a:latin typeface="Cambria Math" panose="02040503050406030204" pitchFamily="18" charset="0"/>
                            <a:ea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rPr>
                          <m:t>0</m:t>
                        </m:r>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1</m:t>
                            </m:r>
                          </m:num>
                          <m:den>
                            <m:r>
                              <a:rPr lang="vi-VN" sz="3200" i="1">
                                <a:latin typeface="Cambria Math" panose="02040503050406030204" pitchFamily="18" charset="0"/>
                                <a:ea typeface="Times New Roman" panose="02020603050405020304" pitchFamily="18" charset="0"/>
                              </a:rPr>
                              <m:t>2</m:t>
                            </m:r>
                          </m:den>
                        </m:f>
                      </m:e>
                    </m:d>
                  </m:oMath>
                </a14:m>
                <a:r>
                  <a:rPr lang="vi-VN" sz="3200"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Calibri" panose="020F0502020204030204" pitchFamily="34" charset="0"/>
                  </a:rPr>
                  <a:t>Vậy </a:t>
                </a: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góc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cần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tìm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𝑘</m:t>
                    </m:r>
                    <m:r>
                      <a:rPr lang="en-US"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0</m:t>
                        </m:r>
                      </m:e>
                    </m:d>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1</m:t>
                        </m:r>
                      </m:num>
                      <m:den>
                        <m:r>
                          <a:rPr lang="en-US" sz="3200" i="1">
                            <a:latin typeface="Cambria Math" panose="02040503050406030204" pitchFamily="18" charset="0"/>
                            <a:ea typeface="Calibri" panose="020F0502020204030204" pitchFamily="34" charset="0"/>
                          </a:rPr>
                          <m:t>4</m:t>
                        </m:r>
                      </m:den>
                    </m:f>
                  </m:oMath>
                </a14:m>
                <a:r>
                  <a:rPr lang="en-US" sz="3200" dirty="0">
                    <a:latin typeface="Times New Roman" panose="02020603050405020304" pitchFamily="18" charset="0"/>
                    <a:ea typeface="Calibri" panose="020F0502020204030204" pitchFamily="34" charset="0"/>
                  </a:rPr>
                  <a:t>.</a:t>
                </a:r>
              </a:p>
              <a:p>
                <a:pPr marL="629920">
                  <a:lnSpc>
                    <a:spcPct val="115000"/>
                  </a:lnSpc>
                </a:pPr>
                <a:r>
                  <a:rPr lang="vi-VN" sz="3200" b="1" u="sng">
                    <a:solidFill>
                      <a:srgbClr val="0033CC"/>
                    </a:solidFill>
                    <a:highlight>
                      <a:srgbClr val="00FF00"/>
                    </a:highlight>
                    <a:latin typeface="Times New Roman" panose="02020603050405020304" pitchFamily="18" charset="0"/>
                    <a:ea typeface="Times New Roman" panose="02020603050405020304" pitchFamily="18" charset="0"/>
                  </a:rPr>
                  <a:t>Chọn</a:t>
                </a:r>
                <a:r>
                  <a:rPr lang="vi-VN" sz="3200" u="sng">
                    <a:solidFill>
                      <a:srgbClr val="0033CC"/>
                    </a:solidFill>
                    <a:highlight>
                      <a:srgbClr val="00FF00"/>
                    </a:highlight>
                    <a:latin typeface="Times New Roman" panose="02020603050405020304" pitchFamily="18" charset="0"/>
                    <a:ea typeface="Times New Roman" panose="02020603050405020304" pitchFamily="18" charset="0"/>
                  </a:rPr>
                  <a:t> </a:t>
                </a:r>
                <a:r>
                  <a:rPr lang="vi-VN" sz="3200" b="1" u="sng">
                    <a:solidFill>
                      <a:srgbClr val="0033CC"/>
                    </a:solidFill>
                    <a:highlight>
                      <a:srgbClr val="00FF00"/>
                    </a:highlight>
                    <a:latin typeface="Times New Roman" panose="02020603050405020304" pitchFamily="18" charset="0"/>
                    <a:ea typeface="Times New Roman" panose="02020603050405020304" pitchFamily="18" charset="0"/>
                  </a:rPr>
                  <a:t>D</a:t>
                </a:r>
                <a:endParaRPr lang="en-US" sz="3200" u="sng">
                  <a:highlight>
                    <a:srgbClr val="00FF00"/>
                  </a:highlight>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80CFBF25-269C-4FBC-9944-B982207868A9}"/>
                  </a:ext>
                </a:extLst>
              </p:cNvPr>
              <p:cNvSpPr>
                <a:spLocks noRot="1" noChangeAspect="1" noMove="1" noResize="1" noEditPoints="1" noAdjustHandles="1" noChangeArrowheads="1" noChangeShapeType="1" noTextEdit="1"/>
              </p:cNvSpPr>
              <p:nvPr/>
            </p:nvSpPr>
            <p:spPr>
              <a:xfrm>
                <a:off x="176980" y="0"/>
                <a:ext cx="11838039" cy="6307561"/>
              </a:xfrm>
              <a:prstGeom prst="rect">
                <a:avLst/>
              </a:prstGeom>
              <a:blipFill>
                <a:blip r:embed="rId2"/>
                <a:stretch>
                  <a:fillRect l="-1287" t="-870" r="-2163" b="-2126"/>
                </a:stretch>
              </a:blipFill>
            </p:spPr>
            <p:txBody>
              <a:bodyPr/>
              <a:lstStyle/>
              <a:p>
                <a:r>
                  <a:rPr lang="en-US">
                    <a:noFill/>
                  </a:rPr>
                  <a:t> </a:t>
                </a:r>
              </a:p>
            </p:txBody>
          </p:sp>
        </mc:Fallback>
      </mc:AlternateContent>
    </p:spTree>
    <p:extLst>
      <p:ext uri="{BB962C8B-B14F-4D97-AF65-F5344CB8AC3E}">
        <p14:creationId xmlns:p14="http://schemas.microsoft.com/office/powerpoint/2010/main" val="1187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par>
                          <p:cTn id="13" fill="hold">
                            <p:stCondLst>
                              <p:cond delay="2450"/>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par>
                          <p:cTn id="17" fill="hold">
                            <p:stCondLst>
                              <p:cond delay="6100"/>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par>
                          <p:cTn id="21" fill="hold">
                            <p:stCondLst>
                              <p:cond delay="10275"/>
                            </p:stCondLst>
                            <p:childTnLst>
                              <p:par>
                                <p:cTn id="22" presetID="10" presetClass="entr" presetSubtype="0" fill="hold" nodeType="afterEffect">
                                  <p:stCondLst>
                                    <p:cond delay="0"/>
                                  </p:stCondLst>
                                  <p:iterate type="lt">
                                    <p:tmPct val="15000"/>
                                  </p:iterate>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par>
                          <p:cTn id="25" fill="hold">
                            <p:stCondLst>
                              <p:cond delay="11075"/>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2E4687-D4CF-488B-9361-E911D6976EF0}"/>
              </a:ext>
            </a:extLst>
          </p:cNvPr>
          <p:cNvSpPr/>
          <p:nvPr/>
        </p:nvSpPr>
        <p:spPr>
          <a:xfrm>
            <a:off x="3579677" y="2016646"/>
            <a:ext cx="1504387" cy="6899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295BD9D-D0D8-411C-825A-A4C89B552856}"/>
                  </a:ext>
                </a:extLst>
              </p:cNvPr>
              <p:cNvSpPr/>
              <p:nvPr/>
            </p:nvSpPr>
            <p:spPr>
              <a:xfrm>
                <a:off x="191729" y="0"/>
                <a:ext cx="11808542" cy="674338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a:solidFill>
                      <a:srgbClr val="FF0000"/>
                    </a:solidFill>
                    <a:latin typeface="Times New Roman" panose="02020603050405020304" pitchFamily="18" charset="0"/>
                    <a:cs typeface="Times New Roman" panose="02020603050405020304" pitchFamily="18" charset="0"/>
                  </a:rPr>
                  <a:t>Câu 13 </a:t>
                </a:r>
                <a:r>
                  <a:rPr lang="nl-NL" sz="3200" b="1" dirty="0">
                    <a:solidFill>
                      <a:srgbClr val="00B050"/>
                    </a:solidFill>
                    <a:latin typeface="Times New Roman" panose="02020603050405020304" pitchFamily="18" charset="0"/>
                    <a:ea typeface="Calibri" panose="020F0502020204030204" pitchFamily="34" charset="0"/>
                  </a:rPr>
                  <a:t>(HKI-Chuyên</a:t>
                </a:r>
                <a:r>
                  <a:rPr lang="nl-NL" sz="3200" dirty="0">
                    <a:solidFill>
                      <a:srgbClr val="00B050"/>
                    </a:solidFill>
                    <a:latin typeface="Times New Roman" panose="02020603050405020304" pitchFamily="18" charset="0"/>
                    <a:ea typeface="Calibri" panose="020F0502020204030204" pitchFamily="34" charset="0"/>
                  </a:rPr>
                  <a:t> </a:t>
                </a:r>
                <a:r>
                  <a:rPr lang="nl-NL" sz="3200" b="1" dirty="0">
                    <a:solidFill>
                      <a:srgbClr val="00B050"/>
                    </a:solidFill>
                    <a:latin typeface="Times New Roman" panose="02020603050405020304" pitchFamily="18" charset="0"/>
                    <a:ea typeface="Calibri" panose="020F0502020204030204" pitchFamily="34" charset="0"/>
                  </a:rPr>
                  <a:t>Long</a:t>
                </a:r>
                <a:r>
                  <a:rPr lang="nl-NL" sz="3200" dirty="0">
                    <a:solidFill>
                      <a:srgbClr val="00B050"/>
                    </a:solidFill>
                    <a:latin typeface="Times New Roman" panose="02020603050405020304" pitchFamily="18" charset="0"/>
                    <a:ea typeface="Calibri" panose="020F0502020204030204" pitchFamily="34" charset="0"/>
                  </a:rPr>
                  <a:t> </a:t>
                </a:r>
                <a:r>
                  <a:rPr lang="nl-NL" sz="3200" b="1" dirty="0">
                    <a:solidFill>
                      <a:srgbClr val="00B050"/>
                    </a:solidFill>
                    <a:latin typeface="Times New Roman" panose="02020603050405020304" pitchFamily="18" charset="0"/>
                    <a:ea typeface="Calibri" panose="020F0502020204030204" pitchFamily="34" charset="0"/>
                  </a:rPr>
                  <a:t>An-2019)</a:t>
                </a:r>
                <a:r>
                  <a:rPr lang="nl-NL" sz="3200" dirty="0">
                    <a:solidFill>
                      <a:srgbClr val="0000FF"/>
                    </a:solidFill>
                    <a:latin typeface="Times New Roman" panose="02020603050405020304" pitchFamily="18" charset="0"/>
                    <a:ea typeface="Calibri" panose="020F0502020204030204" pitchFamily="34" charset="0"/>
                  </a:rPr>
                  <a:t> </a:t>
                </a:r>
                <a:r>
                  <a:rPr lang="nl-NL" sz="3200" dirty="0">
                    <a:latin typeface="Times New Roman" panose="02020603050405020304" pitchFamily="18" charset="0"/>
                    <a:ea typeface="Calibri" panose="020F0502020204030204" pitchFamily="34" charset="0"/>
                  </a:rPr>
                  <a:t>Cho hàm số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num>
                      <m:den>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den>
                    </m:f>
                  </m:oMath>
                </a14:m>
                <a:r>
                  <a:rPr lang="nl-NL" sz="3200" dirty="0">
                    <a:latin typeface="Times New Roman" panose="02020603050405020304" pitchFamily="18" charset="0"/>
                    <a:ea typeface="Calibri" panose="020F0502020204030204" pitchFamily="34" charset="0"/>
                  </a:rPr>
                  <a:t> có đồ thị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𝐶</m:t>
                    </m:r>
                    <m:r>
                      <a:rPr lang="en-US" sz="3200" i="1">
                        <a:latin typeface="Cambria Math" panose="02040503050406030204" pitchFamily="18" charset="0"/>
                        <a:ea typeface="Calibri" panose="020F0502020204030204" pitchFamily="34" charset="0"/>
                      </a:rPr>
                      <m:t>).</m:t>
                    </m:r>
                  </m:oMath>
                </a14:m>
                <a:r>
                  <a:rPr lang="nl-NL" sz="3200" dirty="0">
                    <a:latin typeface="Times New Roman" panose="02020603050405020304" pitchFamily="18" charset="0"/>
                    <a:ea typeface="Calibri" panose="020F0502020204030204" pitchFamily="34" charset="0"/>
                  </a:rPr>
                  <a:t> Gọi </a:t>
                </a:r>
                <a14:m>
                  <m:oMath xmlns:m="http://schemas.openxmlformats.org/officeDocument/2006/math">
                    <m:r>
                      <a:rPr lang="en-US" sz="3200" i="1">
                        <a:latin typeface="Cambria Math" panose="02040503050406030204" pitchFamily="18" charset="0"/>
                        <a:ea typeface="Calibri" panose="020F0502020204030204" pitchFamily="34" charset="0"/>
                      </a:rPr>
                      <m:t>𝑑</m:t>
                    </m:r>
                  </m:oMath>
                </a14:m>
                <a:r>
                  <a:rPr lang="nl-NL" sz="3200" dirty="0">
                    <a:latin typeface="Times New Roman" panose="02020603050405020304" pitchFamily="18" charset="0"/>
                    <a:ea typeface="Calibri" panose="020F0502020204030204" pitchFamily="34" charset="0"/>
                  </a:rPr>
                  <a:t> là tiếp tuyến của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𝐶</m:t>
                    </m:r>
                    <m:r>
                      <a:rPr lang="en-US" sz="3200" i="1">
                        <a:latin typeface="Cambria Math" panose="02040503050406030204" pitchFamily="18" charset="0"/>
                        <a:ea typeface="Calibri" panose="020F0502020204030204" pitchFamily="34" charset="0"/>
                      </a:rPr>
                      <m:t>)</m:t>
                    </m:r>
                  </m:oMath>
                </a14:m>
                <a:r>
                  <a:rPr lang="nl-NL" sz="3200" dirty="0">
                    <a:latin typeface="Times New Roman" panose="02020603050405020304" pitchFamily="18" charset="0"/>
                    <a:ea typeface="Calibri" panose="020F0502020204030204" pitchFamily="34" charset="0"/>
                  </a:rPr>
                  <a:t> tại điểm có tung độ bằng </a:t>
                </a:r>
                <a14:m>
                  <m:oMath xmlns:m="http://schemas.openxmlformats.org/officeDocument/2006/math">
                    <m:r>
                      <a:rPr lang="en-US" sz="3200" i="1">
                        <a:latin typeface="Cambria Math" panose="02040503050406030204" pitchFamily="18" charset="0"/>
                        <a:ea typeface="Calibri" panose="020F0502020204030204" pitchFamily="34" charset="0"/>
                      </a:rPr>
                      <m:t>3</m:t>
                    </m:r>
                  </m:oMath>
                </a14:m>
                <a:r>
                  <a:rPr lang="nl-NL" sz="3200" dirty="0">
                    <a:latin typeface="Times New Roman" panose="02020603050405020304" pitchFamily="18" charset="0"/>
                    <a:ea typeface="Calibri" panose="020F0502020204030204" pitchFamily="34" charset="0"/>
                  </a:rPr>
                  <a:t>. Tìm 	hệ số góc </a:t>
                </a:r>
                <a14:m>
                  <m:oMath xmlns:m="http://schemas.openxmlformats.org/officeDocument/2006/math">
                    <m:r>
                      <a:rPr lang="en-US" sz="3200" i="1">
                        <a:latin typeface="Cambria Math" panose="02040503050406030204" pitchFamily="18" charset="0"/>
                        <a:ea typeface="Calibri" panose="020F0502020204030204" pitchFamily="34" charset="0"/>
                      </a:rPr>
                      <m:t>𝑘</m:t>
                    </m:r>
                  </m:oMath>
                </a14:m>
                <a:r>
                  <a:rPr lang="nl-NL" sz="3200" dirty="0">
                    <a:latin typeface="Times New Roman" panose="02020603050405020304" pitchFamily="18" charset="0"/>
                    <a:ea typeface="Calibri" panose="020F0502020204030204" pitchFamily="34" charset="0"/>
                  </a:rPr>
                  <a:t> của đường thẳng </a:t>
                </a:r>
                <a14:m>
                  <m:oMath xmlns:m="http://schemas.openxmlformats.org/officeDocument/2006/math">
                    <m:r>
                      <a:rPr lang="en-US" sz="3200" i="1">
                        <a:latin typeface="Cambria Math" panose="02040503050406030204" pitchFamily="18" charset="0"/>
                        <a:ea typeface="Calibri" panose="020F0502020204030204" pitchFamily="34" charset="0"/>
                      </a:rPr>
                      <m:t>𝑑</m:t>
                    </m:r>
                    <m:r>
                      <a:rPr lang="en-US" sz="3200" i="1">
                        <a:latin typeface="Cambria Math" panose="02040503050406030204" pitchFamily="18" charset="0"/>
                        <a:ea typeface="Calibri" panose="020F0502020204030204" pitchFamily="34" charset="0"/>
                      </a:rPr>
                      <m:t>.</m:t>
                    </m:r>
                  </m:oMath>
                </a14:m>
                <a:endParaRPr lang="en-US" sz="3200" dirty="0">
                  <a:effectLst/>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nl-NL" sz="3200" b="1" dirty="0">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1</m:t>
                        </m:r>
                      </m:num>
                      <m:den>
                        <m:r>
                          <a:rPr lang="en-US" sz="3200" i="1">
                            <a:latin typeface="Cambria Math" panose="02040503050406030204" pitchFamily="18" charset="0"/>
                            <a:ea typeface="Calibri" panose="020F0502020204030204" pitchFamily="34" charset="0"/>
                          </a:rPr>
                          <m:t>2</m:t>
                        </m:r>
                      </m:den>
                    </m:f>
                  </m:oMath>
                </a14:m>
                <a:r>
                  <a:rPr lang="nl-NL" sz="3200" dirty="0">
                    <a:latin typeface="Times New Roman" panose="02020603050405020304" pitchFamily="18" charset="0"/>
                    <a:ea typeface="Calibri" panose="020F0502020204030204" pitchFamily="34" charset="0"/>
                  </a:rPr>
                  <a:t>.</a:t>
                </a:r>
                <a:r>
                  <a:rPr lang="nl-NL" sz="3200" b="1" dirty="0">
                    <a:latin typeface="Times New Roman" panose="02020603050405020304" pitchFamily="18" charset="0"/>
                    <a:ea typeface="Calibri" panose="020F0502020204030204" pitchFamily="34" charset="0"/>
                  </a:rPr>
                  <a:t>	</a:t>
                </a:r>
                <a:r>
                  <a:rPr lang="nl-NL" sz="3200" b="1" dirty="0">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nl-NL" sz="3200" b="1" dirty="0">
                    <a:latin typeface="Times New Roman" panose="02020603050405020304" pitchFamily="18" charset="0"/>
                    <a:ea typeface="Calibri" panose="020F0502020204030204" pitchFamily="34" charset="0"/>
                  </a:rPr>
                  <a:t>			</a:t>
                </a:r>
                <a:r>
                  <a:rPr lang="nl-NL" sz="3200" b="1" dirty="0">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rPr>
                  <a:t>.</a:t>
                </a:r>
                <a:r>
                  <a:rPr lang="en-US" sz="3200" b="1" dirty="0">
                    <a:latin typeface="Times New Roman" panose="02020603050405020304" pitchFamily="18" charset="0"/>
                    <a:ea typeface="Calibri" panose="020F0502020204030204" pitchFamily="34" charset="0"/>
                  </a:rPr>
                  <a:t>			</a:t>
                </a:r>
                <a:r>
                  <a:rPr lang="en-US" sz="3200" b="1" dirty="0">
                    <a:solidFill>
                      <a:srgbClr val="0000FF"/>
                    </a:solidFill>
                    <a:latin typeface="Times New Roman" panose="02020603050405020304" pitchFamily="18" charset="0"/>
                    <a:ea typeface="Calibri" panose="020F0502020204030204" pitchFamily="34" charset="0"/>
                  </a:rPr>
                  <a:t>D. </a:t>
                </a:r>
                <a14:m>
                  <m:oMath xmlns:m="http://schemas.openxmlformats.org/officeDocument/2006/math">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1</m:t>
                        </m:r>
                      </m:num>
                      <m:den>
                        <m:r>
                          <a:rPr lang="en-US" sz="3200" i="1">
                            <a:latin typeface="Cambria Math" panose="02040503050406030204" pitchFamily="18" charset="0"/>
                            <a:ea typeface="Calibri" panose="020F0502020204030204" pitchFamily="34" charset="0"/>
                          </a:rPr>
                          <m:t>2</m:t>
                        </m:r>
                      </m:den>
                    </m:f>
                  </m:oMath>
                </a14:m>
                <a:r>
                  <a:rPr lang="en-US" sz="3200" dirty="0">
                    <a:latin typeface="Times New Roman" panose="02020603050405020304" pitchFamily="18" charset="0"/>
                    <a:ea typeface="Calibri" panose="020F0502020204030204" pitchFamily="34" charset="0"/>
                  </a:rPr>
                  <a:t>.</a:t>
                </a: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rPr>
                  <a:t>Lời</a:t>
                </a:r>
                <a:r>
                  <a:rPr lang="en-US" sz="3200"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giải</a:t>
                </a:r>
                <a:endParaRPr lang="en-US" sz="3200" dirty="0">
                  <a:solidFill>
                    <a:srgbClr val="0000FF"/>
                  </a:solidFill>
                  <a:latin typeface="Times New Roman" panose="02020603050405020304" pitchFamily="18" charset="0"/>
                  <a:ea typeface="Calibri" panose="020F0502020204030204" pitchFamily="34" charset="0"/>
                </a:endParaRPr>
              </a:p>
              <a:p>
                <a:pPr marL="629920">
                  <a:lnSpc>
                    <a:spcPct val="115000"/>
                  </a:lnSpc>
                  <a:spcBef>
                    <a:spcPts val="300"/>
                  </a:spcBef>
                  <a:spcAft>
                    <a:spcPts val="0"/>
                  </a:spcAft>
                </a:pPr>
                <a:r>
                  <a:rPr lang="vi-VN" sz="3200">
                    <a:latin typeface="Times New Roman" panose="02020603050405020304" pitchFamily="18" charset="0"/>
                    <a:ea typeface="Times New Roman" panose="02020603050405020304" pitchFamily="18" charset="0"/>
                  </a:rPr>
                  <a:t>Tập </a:t>
                </a:r>
                <a:r>
                  <a:rPr lang="vi-VN" sz="3200" dirty="0">
                    <a:latin typeface="Times New Roman" panose="02020603050405020304" pitchFamily="18" charset="0"/>
                    <a:ea typeface="Times New Roman" panose="02020603050405020304" pitchFamily="18" charset="0"/>
                  </a:rPr>
                  <a:t>xác định: </a:t>
                </a:r>
                <a14:m>
                  <m:oMath xmlns:m="http://schemas.openxmlformats.org/officeDocument/2006/math">
                    <m:r>
                      <a:rPr lang="vi-VN" sz="3200" i="1">
                        <a:latin typeface="Cambria Math" panose="02040503050406030204" pitchFamily="18" charset="0"/>
                        <a:ea typeface="Times New Roman" panose="02020603050405020304" pitchFamily="18" charset="0"/>
                      </a:rPr>
                      <m:t>𝐷</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ℝ</m:t>
                    </m:r>
                    <m:r>
                      <a:rPr lang="vi-VN" sz="3200" i="1">
                        <a:latin typeface="Cambria Math" panose="02040503050406030204" pitchFamily="18" charset="0"/>
                        <a:ea typeface="Times New Roman" panose="02020603050405020304" pitchFamily="18" charset="0"/>
                      </a:rPr>
                      <m:t>\</m:t>
                    </m:r>
                    <m:d>
                      <m:dPr>
                        <m:begChr m:val="{"/>
                        <m:endChr m:val="}"/>
                        <m:ctrlPr>
                          <a:rPr lang="en-US" sz="3200" i="1">
                            <a:latin typeface="Cambria Math" panose="02040503050406030204" pitchFamily="18" charset="0"/>
                            <a:ea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rPr>
                          <m:t>1</m:t>
                        </m:r>
                      </m:e>
                    </m:d>
                  </m:oMath>
                </a14:m>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Với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oMath>
                </a14:m>
                <a:r>
                  <a:rPr lang="vi-VN" sz="3200" dirty="0">
                    <a:latin typeface="Times New Roman" panose="02020603050405020304" pitchFamily="18" charset="0"/>
                    <a:ea typeface="Times New Roman" panose="02020603050405020304" pitchFamily="18" charset="0"/>
                  </a:rPr>
                  <a:t>, ta có: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num>
                      <m:den>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den>
                    </m:f>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oMath>
                </a14:m>
                <a:endParaRPr lang="en-US" sz="3200" i="1" dirty="0">
                  <a:latin typeface="Cambria Math" panose="02040503050406030204" pitchFamily="18" charset="0"/>
                  <a:ea typeface="Times New Roman" panose="02020603050405020304" pitchFamily="18" charset="0"/>
                </a:endParaRPr>
              </a:p>
              <a:p>
                <a:pPr marL="629920">
                  <a:lnSpc>
                    <a:spcPct val="115000"/>
                  </a:lnSpc>
                  <a:spcBef>
                    <a:spcPts val="300"/>
                  </a:spcBef>
                  <a:spcAft>
                    <a:spcPts val="0"/>
                  </a:spcAft>
                </a:pPr>
                <a14:m>
                  <m:oMath xmlns:m="http://schemas.openxmlformats.org/officeDocument/2006/math">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2</m:t>
                    </m:r>
                  </m:oMath>
                </a14:m>
                <a:r>
                  <a:rPr lang="vi-VN" sz="3200"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Ta có: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𝑦</m:t>
                        </m:r>
                      </m:e>
                      <m:sup>
                        <m:r>
                          <a:rPr lang="vi-VN" sz="3200" i="1">
                            <a:latin typeface="Cambria Math" panose="02040503050406030204" pitchFamily="18" charset="0"/>
                            <a:ea typeface="Times New Roman" panose="02020603050405020304" pitchFamily="18" charset="0"/>
                          </a:rPr>
                          <m:t>′</m:t>
                        </m:r>
                      </m:sup>
                    </m:sSup>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2</m:t>
                        </m:r>
                      </m:num>
                      <m:den>
                        <m:sSup>
                          <m:sSupPr>
                            <m:ctrlPr>
                              <a:rPr lang="en-US" sz="3200" i="1">
                                <a:latin typeface="Cambria Math" panose="02040503050406030204" pitchFamily="18" charset="0"/>
                                <a:ea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e>
                            </m:d>
                          </m:e>
                          <m:sup>
                            <m:r>
                              <a:rPr lang="vi-VN" sz="3200" i="1">
                                <a:latin typeface="Cambria Math" panose="02040503050406030204" pitchFamily="18" charset="0"/>
                                <a:ea typeface="Times New Roman" panose="02020603050405020304" pitchFamily="18" charset="0"/>
                              </a:rPr>
                              <m:t>2</m:t>
                            </m:r>
                          </m:sup>
                        </m:sSup>
                      </m:den>
                    </m:f>
                  </m:oMath>
                </a14:m>
                <a:r>
                  <a:rPr lang="vi-VN"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L="629920">
                  <a:lnSpc>
                    <a:spcPct val="115000"/>
                  </a:lnSpc>
                  <a:spcBef>
                    <a:spcPts val="300"/>
                  </a:spcBef>
                  <a:spcAft>
                    <a:spcPts val="0"/>
                  </a:spcAft>
                </a:pPr>
                <a:r>
                  <a:rPr lang="vi-VN" sz="3200" dirty="0">
                    <a:latin typeface="Times New Roman" panose="02020603050405020304" pitchFamily="18" charset="0"/>
                    <a:ea typeface="Times New Roman" panose="02020603050405020304" pitchFamily="18" charset="0"/>
                  </a:rPr>
                  <a:t>Hệ số góc của tiếp tuyến tại điểm có hoành độ bằng </a:t>
                </a:r>
                <a14:m>
                  <m:oMath xmlns:m="http://schemas.openxmlformats.org/officeDocument/2006/math">
                    <m:r>
                      <a:rPr lang="vi-VN" sz="3200" i="1">
                        <a:latin typeface="Cambria Math" panose="02040503050406030204" pitchFamily="18" charset="0"/>
                        <a:ea typeface="Times New Roman" panose="02020603050405020304" pitchFamily="18" charset="0"/>
                      </a:rPr>
                      <m:t>2</m:t>
                    </m:r>
                  </m:oMath>
                </a14:m>
                <a:r>
                  <a:rPr lang="vi-VN" sz="3200" dirty="0">
                    <a:latin typeface="Times New Roman" panose="02020603050405020304" pitchFamily="18" charset="0"/>
                    <a:ea typeface="Times New Roman" panose="02020603050405020304" pitchFamily="18" charset="0"/>
                  </a:rPr>
                  <a:t> là:</a:t>
                </a:r>
                <a:endParaRPr lang="en-US" sz="3200" dirty="0">
                  <a:latin typeface="Times New Roman" panose="02020603050405020304" pitchFamily="18" charset="0"/>
                  <a:ea typeface="Times New Roman" panose="02020603050405020304" pitchFamily="18" charset="0"/>
                </a:endParaRPr>
              </a:p>
              <a:p>
                <a:pPr marL="629920">
                  <a:lnSpc>
                    <a:spcPct val="115000"/>
                  </a:lnSpc>
                  <a:spcBef>
                    <a:spcPts val="300"/>
                  </a:spcBef>
                  <a:spcAft>
                    <a:spcPts val="0"/>
                  </a:spcAft>
                </a:pPr>
                <a14:m>
                  <m:oMath xmlns:m="http://schemas.openxmlformats.org/officeDocument/2006/math">
                    <m:r>
                      <a:rPr lang="vi-VN" sz="3200" i="1">
                        <a:latin typeface="Cambria Math" panose="02040503050406030204" pitchFamily="18" charset="0"/>
                        <a:ea typeface="Times New Roman" panose="02020603050405020304" pitchFamily="18" charset="0"/>
                      </a:rPr>
                      <m:t>𝑘</m:t>
                    </m:r>
                    <m:r>
                      <a:rPr lang="vi-VN"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𝑦</m:t>
                        </m:r>
                      </m:e>
                      <m:sup>
                        <m:r>
                          <a:rPr lang="vi-VN"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rPr>
                          <m:t>2</m:t>
                        </m:r>
                      </m:e>
                    </m:d>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2</m:t>
                        </m:r>
                      </m:num>
                      <m:den>
                        <m:sSup>
                          <m:sSupPr>
                            <m:ctrlPr>
                              <a:rPr lang="en-US" sz="3200" i="1">
                                <a:latin typeface="Cambria Math" panose="02040503050406030204" pitchFamily="18" charset="0"/>
                                <a:ea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rPr>
                                  <m:t>2</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e>
                            </m:d>
                          </m:e>
                          <m:sup>
                            <m:r>
                              <a:rPr lang="vi-VN" sz="3200" i="1">
                                <a:latin typeface="Cambria Math" panose="02040503050406030204" pitchFamily="18" charset="0"/>
                                <a:ea typeface="Times New Roman" panose="02020603050405020304" pitchFamily="18" charset="0"/>
                              </a:rPr>
                              <m:t>2</m:t>
                            </m:r>
                          </m:sup>
                        </m:sSup>
                      </m:den>
                    </m:f>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2</m:t>
                    </m:r>
                  </m:oMath>
                </a14:m>
                <a:r>
                  <a:rPr lang="vi-VN" sz="3200">
                    <a:latin typeface="Times New Roman" panose="02020603050405020304" pitchFamily="18" charset="0"/>
                    <a:ea typeface="Times New Roman" panose="02020603050405020304" pitchFamily="18" charset="0"/>
                  </a:rPr>
                  <a:t>.</a:t>
                </a:r>
                <a:r>
                  <a:rPr lang="en-US" sz="3200">
                    <a:latin typeface="Times New Roman" panose="02020603050405020304" pitchFamily="18" charset="0"/>
                    <a:ea typeface="Times New Roman" panose="02020603050405020304" pitchFamily="18" charset="0"/>
                  </a:rPr>
                  <a:t>   </a:t>
                </a:r>
                <a:r>
                  <a:rPr lang="vi-VN" sz="3200" b="1" u="sng">
                    <a:solidFill>
                      <a:srgbClr val="0000FF"/>
                    </a:solidFill>
                    <a:highlight>
                      <a:srgbClr val="00FF00"/>
                    </a:highlight>
                    <a:latin typeface="Times New Roman" panose="02020603050405020304" pitchFamily="18" charset="0"/>
                    <a:ea typeface="Times New Roman" panose="02020603050405020304" pitchFamily="18" charset="0"/>
                  </a:rPr>
                  <a:t> </a:t>
                </a:r>
                <a:r>
                  <a:rPr lang="vi-VN" sz="3200" b="1" u="sng" dirty="0">
                    <a:solidFill>
                      <a:srgbClr val="0000FF"/>
                    </a:solidFill>
                    <a:highlight>
                      <a:srgbClr val="00FF00"/>
                    </a:highlight>
                    <a:latin typeface="Times New Roman" panose="02020603050405020304" pitchFamily="18" charset="0"/>
                    <a:ea typeface="Times New Roman" panose="02020603050405020304" pitchFamily="18" charset="0"/>
                  </a:rPr>
                  <a:t>Chọn</a:t>
                </a:r>
                <a:r>
                  <a:rPr lang="vi-VN" sz="3200" u="sng" dirty="0">
                    <a:solidFill>
                      <a:srgbClr val="0000FF"/>
                    </a:solidFill>
                    <a:highlight>
                      <a:srgbClr val="00FF00"/>
                    </a:highlight>
                    <a:latin typeface="Times New Roman" panose="02020603050405020304" pitchFamily="18" charset="0"/>
                    <a:ea typeface="Times New Roman" panose="02020603050405020304" pitchFamily="18" charset="0"/>
                  </a:rPr>
                  <a:t> </a:t>
                </a:r>
                <a:r>
                  <a:rPr lang="vi-VN" sz="3200" b="1" u="sng" dirty="0">
                    <a:solidFill>
                      <a:srgbClr val="0000FF"/>
                    </a:solidFill>
                    <a:highlight>
                      <a:srgbClr val="00FF00"/>
                    </a:highlight>
                    <a:latin typeface="Times New Roman" panose="02020603050405020304" pitchFamily="18" charset="0"/>
                    <a:ea typeface="Times New Roman" panose="02020603050405020304" pitchFamily="18" charset="0"/>
                  </a:rPr>
                  <a:t>B</a:t>
                </a:r>
                <a:r>
                  <a:rPr lang="en-US" sz="3200" b="1" dirty="0">
                    <a:solidFill>
                      <a:srgbClr val="0000FF"/>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8295BD9D-D0D8-411C-825A-A4C89B552856}"/>
                  </a:ext>
                </a:extLst>
              </p:cNvPr>
              <p:cNvSpPr>
                <a:spLocks noRot="1" noChangeAspect="1" noMove="1" noResize="1" noEditPoints="1" noAdjustHandles="1" noChangeArrowheads="1" noChangeShapeType="1" noTextEdit="1"/>
              </p:cNvSpPr>
              <p:nvPr/>
            </p:nvSpPr>
            <p:spPr>
              <a:xfrm>
                <a:off x="191729" y="0"/>
                <a:ext cx="11808542" cy="6743384"/>
              </a:xfrm>
              <a:prstGeom prst="rect">
                <a:avLst/>
              </a:prstGeom>
              <a:blipFill>
                <a:blip r:embed="rId2"/>
                <a:stretch>
                  <a:fillRect l="-1290" r="-1290"/>
                </a:stretch>
              </a:blipFill>
            </p:spPr>
            <p:txBody>
              <a:bodyPr/>
              <a:lstStyle/>
              <a:p>
                <a:r>
                  <a:rPr lang="en-US">
                    <a:noFill/>
                  </a:rPr>
                  <a:t> </a:t>
                </a:r>
              </a:p>
            </p:txBody>
          </p:sp>
        </mc:Fallback>
      </mc:AlternateContent>
    </p:spTree>
    <p:extLst>
      <p:ext uri="{BB962C8B-B14F-4D97-AF65-F5344CB8AC3E}">
        <p14:creationId xmlns:p14="http://schemas.microsoft.com/office/powerpoint/2010/main" val="114305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5000"/>
                                  </p:iterate>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par>
                          <p:cTn id="18" fill="hold">
                            <p:stCondLst>
                              <p:cond delay="3425"/>
                            </p:stCondLst>
                            <p:childTnLst>
                              <p:par>
                                <p:cTn id="19" presetID="10" presetClass="entr" presetSubtype="0" fill="hold" nodeType="afterEffect">
                                  <p:stCondLst>
                                    <p:cond delay="0"/>
                                  </p:stCondLst>
                                  <p:iterate type="lt">
                                    <p:tmPct val="15000"/>
                                  </p:iterate>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par>
                          <p:cTn id="22" fill="hold">
                            <p:stCondLst>
                              <p:cond delay="7075"/>
                            </p:stCondLst>
                            <p:childTnLst>
                              <p:par>
                                <p:cTn id="23" presetID="10" presetClass="entr" presetSubtype="0" fill="hold" nodeType="afterEffect">
                                  <p:stCondLst>
                                    <p:cond delay="0"/>
                                  </p:stCondLst>
                                  <p:iterate type="lt">
                                    <p:tmPct val="15000"/>
                                  </p:iterate>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E6B974-26B4-4356-93DF-E8394C6B5A02}"/>
              </a:ext>
            </a:extLst>
          </p:cNvPr>
          <p:cNvSpPr/>
          <p:nvPr/>
        </p:nvSpPr>
        <p:spPr>
          <a:xfrm>
            <a:off x="728666" y="2290966"/>
            <a:ext cx="3312982" cy="6716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BD3C5DB-C047-4EAC-9076-C76D2076A872}"/>
                  </a:ext>
                </a:extLst>
              </p:cNvPr>
              <p:cNvSpPr/>
              <p:nvPr/>
            </p:nvSpPr>
            <p:spPr>
              <a:xfrm>
                <a:off x="147484" y="0"/>
                <a:ext cx="11897032" cy="6509603"/>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a:solidFill>
                      <a:srgbClr val="FF0000"/>
                    </a:solidFill>
                    <a:latin typeface="Times New Roman" panose="02020603050405020304" pitchFamily="18" charset="0"/>
                    <a:cs typeface="Times New Roman" panose="02020603050405020304" pitchFamily="18" charset="0"/>
                  </a:rPr>
                  <a:t>Câu 14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(Thpt</a:t>
                </a: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Vĩnh</a:t>
                </a: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Lộc</a:t>
                </a: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Hóa</a:t>
                </a: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-2018-2019)</a:t>
                </a:r>
                <a:r>
                  <a:rPr lang="nl-NL"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phương 	trình tiếp tuyến của đồ thị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2</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2</m:t>
                    </m:r>
                  </m:oMath>
                </a14:m>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vi-VN" sz="3200" i="1">
                            <a:latin typeface="Cambria Math" panose="02040503050406030204" pitchFamily="18" charset="0"/>
                            <a:ea typeface="Times New Roman" panose="02020603050405020304" pitchFamily="18" charset="0"/>
                          </a:rPr>
                          <m:t>𝑥</m:t>
                        </m:r>
                      </m:e>
                      <m:sub>
                        <m:r>
                          <a:rPr lang="vi-VN" sz="3200" i="1">
                            <a:latin typeface="Cambria Math" panose="02040503050406030204" pitchFamily="18" charset="0"/>
                            <a:ea typeface="Times New Roman" panose="02020603050405020304" pitchFamily="18" charset="0"/>
                          </a:rPr>
                          <m:t>0</m:t>
                        </m:r>
                      </m:sub>
                    </m:sSub>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oMath>
                </a14:m>
                <a:r>
                  <a:rPr lang="nl-NL"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nl-NL"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0</m:t>
                    </m:r>
                    <m:r>
                      <a:rPr lang="en-US" sz="3200" i="1">
                        <a:latin typeface="Cambria Math" panose="02040503050406030204" pitchFamily="18" charset="0"/>
                        <a:ea typeface="Calibri" panose="020F0502020204030204" pitchFamily="34" charset="0"/>
                      </a:rPr>
                      <m:t>.</m:t>
                    </m:r>
                  </m:oMath>
                </a14:m>
                <a:r>
                  <a:rPr lang="nl-NL"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0</m:t>
                    </m:r>
                    <m:r>
                      <a:rPr lang="en-US" sz="3200" i="1">
                        <a:latin typeface="Cambria Math" panose="02040503050406030204" pitchFamily="18" charset="0"/>
                        <a:ea typeface="Calibri" panose="020F0502020204030204" pitchFamily="34" charset="0"/>
                      </a:rPr>
                      <m:t>.</m:t>
                    </m:r>
                  </m:oMath>
                </a14:m>
                <a:r>
                  <a:rPr lang="nl-NL"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629920" algn="just">
                  <a:lnSpc>
                    <a:spcPct val="115000"/>
                  </a:lnSpc>
                  <a:spcAft>
                    <a:spcPts val="0"/>
                  </a:spcAft>
                  <a:tabLst>
                    <a:tab pos="3599815" algn="l"/>
                    <a:tab pos="5039995" algn="l"/>
                  </a:tabLst>
                </a:pPr>
                <a:r>
                  <a:rPr lang="nl-NL"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0</m:t>
                    </m:r>
                    <m:r>
                      <a:rPr lang="en-US" sz="3200" i="1">
                        <a:latin typeface="Cambria Math" panose="02040503050406030204" pitchFamily="18" charset="0"/>
                        <a:ea typeface="Calibri" panose="020F0502020204030204" pitchFamily="34" charset="0"/>
                      </a:rPr>
                      <m:t>.</m:t>
                    </m:r>
                  </m:oMath>
                </a14:m>
                <a:r>
                  <a:rPr lang="nl-NL"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0</m:t>
                    </m:r>
                    <m:r>
                      <a:rPr lang="en-US" sz="3200" i="1">
                        <a:latin typeface="Cambria Math" panose="02040503050406030204" pitchFamily="18" charset="0"/>
                        <a:ea typeface="Calibri" panose="020F0502020204030204" pitchFamily="34" charset="0"/>
                      </a:rPr>
                      <m:t>.</m:t>
                    </m:r>
                  </m:oMath>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gn="ctr">
                  <a:lnSpc>
                    <a:spcPct val="115000"/>
                  </a:lnSpc>
                  <a:spcAft>
                    <a:spcPts val="800"/>
                  </a:spcAft>
                </a:pPr>
                <a:r>
                  <a:rPr lang="nl-NL"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nl-NL"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nl-NL"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nl-NL" sz="3200">
                    <a:effectLst/>
                    <a:latin typeface="Times New Roman" panose="02020603050405020304" pitchFamily="18" charset="0"/>
                    <a:cs typeface="Times New Roman" panose="02020603050405020304" pitchFamily="18" charset="0"/>
                  </a:rPr>
                  <a:t>Đặt </a:t>
                </a:r>
                <a14:m>
                  <m:oMath xmlns:m="http://schemas.openxmlformats.org/officeDocument/2006/math">
                    <m:r>
                      <a:rPr lang="en-US" sz="3200" i="1">
                        <a:effectLst/>
                        <a:latin typeface="Cambria Math" panose="02040503050406030204" pitchFamily="18" charset="0"/>
                      </a:rPr>
                      <m:t>𝑦</m:t>
                    </m:r>
                    <m:r>
                      <a:rPr lang="en-US" sz="3200" i="1">
                        <a:effectLst/>
                        <a:latin typeface="Cambria Math" panose="02040503050406030204" pitchFamily="18" charset="0"/>
                      </a:rPr>
                      <m:t>=</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𝑥</m:t>
                        </m:r>
                      </m:e>
                      <m:sup>
                        <m:r>
                          <a:rPr lang="en-US" sz="3200" i="1">
                            <a:effectLst/>
                            <a:latin typeface="Cambria Math" panose="02040503050406030204" pitchFamily="18" charset="0"/>
                          </a:rPr>
                          <m:t>2</m:t>
                        </m:r>
                      </m:sup>
                    </m:sSup>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r>
                      <a:rPr lang="en-US" sz="3200" i="1">
                        <a:effectLst/>
                        <a:latin typeface="Cambria Math" panose="02040503050406030204" pitchFamily="18" charset="0"/>
                      </a:rPr>
                      <m:t>2</m:t>
                    </m:r>
                  </m:oMath>
                </a14:m>
                <a:r>
                  <a:rPr lang="en-US" sz="3200" dirty="0">
                    <a:effectLst/>
                    <a:latin typeface="Times New Roman" panose="02020603050405020304" pitchFamily="18" charset="0"/>
                    <a:cs typeface="Times New Roman" panose="02020603050405020304" pitchFamily="18" charset="0"/>
                  </a:rPr>
                  <a:t>.</a:t>
                </a:r>
                <a:r>
                  <a:rPr lang="nl-NL" sz="3200" dirty="0">
                    <a:effectLst/>
                    <a:latin typeface="Times New Roman" panose="02020603050405020304" pitchFamily="18" charset="0"/>
                    <a:cs typeface="Times New Roman" panose="02020603050405020304" pitchFamily="18" charset="0"/>
                  </a:rPr>
                  <a:t>Ta có </a:t>
                </a:r>
                <a14:m>
                  <m:oMath xmlns:m="http://schemas.openxmlformats.org/officeDocument/2006/math">
                    <m:r>
                      <a:rPr lang="en-US" sz="3200" i="1">
                        <a:effectLst/>
                        <a:latin typeface="Cambria Math" panose="02040503050406030204" pitchFamily="18" charset="0"/>
                      </a:rPr>
                      <m:t>𝑦</m:t>
                    </m:r>
                    <m:r>
                      <a:rPr lang="en-US" sz="3200" i="1">
                        <a:effectLst/>
                        <a:latin typeface="Cambria Math" panose="02040503050406030204" pitchFamily="18" charset="0"/>
                      </a:rPr>
                      <m:t>′</m:t>
                    </m:r>
                    <m:r>
                      <a:rPr lang="en-US" sz="3200" i="1">
                        <a:effectLst/>
                        <a:latin typeface="Cambria Math" panose="02040503050406030204" pitchFamily="18" charset="0"/>
                      </a:rPr>
                      <m:t>=</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r>
                      <a:rPr lang="en-US" sz="3200" i="1">
                        <a:effectLst/>
                        <a:latin typeface="Cambria Math" panose="02040503050406030204" pitchFamily="18" charset="0"/>
                      </a:rPr>
                      <m:t>2</m:t>
                    </m:r>
                    <m:r>
                      <a:rPr lang="en-US" sz="3200" i="1">
                        <a:effectLst/>
                        <a:latin typeface="Cambria Math" panose="02040503050406030204" pitchFamily="18" charset="0"/>
                      </a:rPr>
                      <m:t>𝑥</m:t>
                    </m:r>
                    <m:r>
                      <a:rPr lang="en-US" sz="3200" i="1">
                        <a:effectLst/>
                        <a:latin typeface="Cambria Math" panose="02040503050406030204" pitchFamily="18" charset="0"/>
                      </a:rPr>
                      <m:t>+</m:t>
                    </m:r>
                    <m:r>
                      <a:rPr lang="en-US" sz="3200" i="1">
                        <a:effectLst/>
                        <a:latin typeface="Cambria Math" panose="02040503050406030204" pitchFamily="18" charset="0"/>
                      </a:rPr>
                      <m:t>1</m:t>
                    </m:r>
                  </m:oMath>
                </a14:m>
                <a:endParaRPr lang="en-US" sz="3200" dirty="0">
                  <a:effectLst/>
                  <a:latin typeface="Times New Roman" panose="02020603050405020304" pitchFamily="18" charset="0"/>
                  <a:cs typeface="Times New Roman" panose="02020603050405020304" pitchFamily="18" charset="0"/>
                </a:endParaRPr>
              </a:p>
              <a:p>
                <a:pPr marL="629920">
                  <a:lnSpc>
                    <a:spcPct val="115000"/>
                  </a:lnSpc>
                </a:pPr>
                <a:r>
                  <a:rPr lang="nl-NL" sz="3200" dirty="0">
                    <a:effectLst/>
                    <a:latin typeface="Times New Roman" panose="02020603050405020304" pitchFamily="18" charset="0"/>
                    <a:cs typeface="Times New Roman" panose="02020603050405020304" pitchFamily="18" charset="0"/>
                  </a:rPr>
                  <a:t>Tại </a:t>
                </a:r>
                <a14:m>
                  <m:oMath xmlns:m="http://schemas.openxmlformats.org/officeDocument/2006/math">
                    <m:sSub>
                      <m:sSubPr>
                        <m:ctrlPr>
                          <a:rPr lang="en-US" sz="3200" i="1">
                            <a:effectLst/>
                            <a:latin typeface="Cambria Math" panose="02040503050406030204" pitchFamily="18" charset="0"/>
                          </a:rPr>
                        </m:ctrlPr>
                      </m:sSubPr>
                      <m:e>
                        <m:r>
                          <a:rPr lang="en-US" sz="3200" i="1">
                            <a:effectLst/>
                            <a:latin typeface="Cambria Math" panose="02040503050406030204" pitchFamily="18" charset="0"/>
                          </a:rPr>
                          <m:t>𝑥</m:t>
                        </m:r>
                      </m:e>
                      <m:sub>
                        <m:r>
                          <a:rPr lang="en-US" sz="3200" i="1">
                            <a:effectLst/>
                            <a:latin typeface="Cambria Math" panose="02040503050406030204" pitchFamily="18" charset="0"/>
                          </a:rPr>
                          <m:t>0</m:t>
                        </m:r>
                      </m:sub>
                    </m:sSub>
                    <m:r>
                      <a:rPr lang="en-US" sz="3200" i="1">
                        <a:effectLst/>
                        <a:latin typeface="Cambria Math" panose="02040503050406030204" pitchFamily="18" charset="0"/>
                      </a:rPr>
                      <m:t>=−</m:t>
                    </m:r>
                    <m:r>
                      <a:rPr lang="en-US" sz="3200" i="1">
                        <a:effectLst/>
                        <a:latin typeface="Cambria Math" panose="02040503050406030204" pitchFamily="18" charset="0"/>
                      </a:rPr>
                      <m:t>1</m:t>
                    </m:r>
                  </m:oMath>
                </a14:m>
                <a:r>
                  <a:rPr lang="en-US" sz="32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3200" i="1">
                        <a:effectLst/>
                        <a:latin typeface="Cambria Math" panose="02040503050406030204" pitchFamily="18" charset="0"/>
                      </a:rPr>
                      <m:t>⇒</m:t>
                    </m:r>
                    <m:d>
                      <m:dPr>
                        <m:begChr m:val="{"/>
                        <m:endChr m:val=""/>
                        <m:ctrlPr>
                          <a:rPr lang="en-US" sz="3200" i="1">
                            <a:effectLst/>
                            <a:latin typeface="Cambria Math" panose="02040503050406030204" pitchFamily="18" charset="0"/>
                          </a:rPr>
                        </m:ctrlPr>
                      </m:dPr>
                      <m:e>
                        <m:eqArr>
                          <m:eqArrPr>
                            <m:ctrlPr>
                              <a:rPr lang="en-US" sz="3200" i="1">
                                <a:effectLst/>
                                <a:latin typeface="Cambria Math" panose="02040503050406030204" pitchFamily="18" charset="0"/>
                              </a:rPr>
                            </m:ctrlPr>
                          </m:eqArrPr>
                          <m:e>
                            <m:r>
                              <a:rPr lang="en-US" sz="3200" i="1">
                                <a:effectLst/>
                                <a:latin typeface="Cambria Math" panose="02040503050406030204" pitchFamily="18" charset="0"/>
                              </a:rPr>
                              <m:t>&amp;</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m:t>
                            </m:r>
                            <m:r>
                              <a:rPr lang="en-US" sz="3200" i="1">
                                <a:effectLst/>
                                <a:latin typeface="Cambria Math" panose="02040503050406030204" pitchFamily="18" charset="0"/>
                              </a:rPr>
                              <m:t>1</m:t>
                            </m:r>
                            <m:r>
                              <a:rPr lang="en-US" sz="3200" i="1">
                                <a:effectLst/>
                                <a:latin typeface="Cambria Math" panose="02040503050406030204" pitchFamily="18" charset="0"/>
                              </a:rPr>
                              <m:t>)=−</m:t>
                            </m:r>
                            <m:r>
                              <a:rPr lang="en-US" sz="3200" i="1">
                                <a:effectLst/>
                                <a:latin typeface="Cambria Math" panose="02040503050406030204" pitchFamily="18" charset="0"/>
                              </a:rPr>
                              <m:t>1</m:t>
                            </m:r>
                          </m:e>
                          <m:e>
                            <m:r>
                              <a:rPr lang="en-US" sz="3200" i="1">
                                <a:effectLst/>
                                <a:latin typeface="Cambria Math" panose="02040503050406030204" pitchFamily="18" charset="0"/>
                              </a:rPr>
                              <m:t>&amp;</m:t>
                            </m:r>
                            <m:sSub>
                              <m:sSubPr>
                                <m:ctrlPr>
                                  <a:rPr lang="en-US" sz="3200" i="1">
                                    <a:effectLst/>
                                    <a:latin typeface="Cambria Math" panose="02040503050406030204" pitchFamily="18" charset="0"/>
                                  </a:rPr>
                                </m:ctrlPr>
                              </m:sSubPr>
                              <m:e>
                                <m:r>
                                  <a:rPr lang="en-US" sz="3200" i="1">
                                    <a:effectLst/>
                                    <a:latin typeface="Cambria Math" panose="02040503050406030204" pitchFamily="18" charset="0"/>
                                  </a:rPr>
                                  <m:t>𝑦</m:t>
                                </m:r>
                              </m:e>
                              <m:sub>
                                <m:r>
                                  <a:rPr lang="en-US" sz="3200" i="1">
                                    <a:effectLst/>
                                    <a:latin typeface="Cambria Math" panose="02040503050406030204" pitchFamily="18" charset="0"/>
                                  </a:rPr>
                                  <m:t>0</m:t>
                                </m:r>
                              </m:sub>
                            </m:sSub>
                            <m:r>
                              <a:rPr lang="en-US" sz="3200" i="1">
                                <a:effectLst/>
                                <a:latin typeface="Cambria Math" panose="02040503050406030204" pitchFamily="18" charset="0"/>
                              </a:rPr>
                              <m:t>=</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1</m:t>
                            </m:r>
                            <m:r>
                              <a:rPr lang="en-US" sz="3200" i="1">
                                <a:effectLst/>
                                <a:latin typeface="Cambria Math" panose="02040503050406030204" pitchFamily="18" charset="0"/>
                              </a:rPr>
                              <m:t>)=−</m:t>
                            </m:r>
                            <m:r>
                              <a:rPr lang="en-US" sz="3200" i="1">
                                <a:effectLst/>
                                <a:latin typeface="Cambria Math" panose="02040503050406030204" pitchFamily="18" charset="0"/>
                              </a:rPr>
                              <m:t>2</m:t>
                            </m:r>
                          </m:e>
                        </m:eqArr>
                      </m:e>
                    </m:d>
                  </m:oMath>
                </a14:m>
                <a:endParaRPr lang="en-US" sz="3200" dirty="0">
                  <a:effectLst/>
                  <a:latin typeface="Times New Roman" panose="02020603050405020304" pitchFamily="18" charset="0"/>
                  <a:cs typeface="Times New Roman" panose="02020603050405020304" pitchFamily="18" charset="0"/>
                </a:endParaRPr>
              </a:p>
              <a:p>
                <a:pPr marL="629920">
                  <a:lnSpc>
                    <a:spcPct val="115000"/>
                  </a:lnSpc>
                </a:pPr>
                <a:r>
                  <a:rPr lang="nl-NL" sz="3200" dirty="0">
                    <a:effectLst/>
                    <a:latin typeface="Times New Roman" panose="02020603050405020304" pitchFamily="18" charset="0"/>
                    <a:cs typeface="Times New Roman" panose="02020603050405020304" pitchFamily="18" charset="0"/>
                  </a:rPr>
                  <a:t>Vậy phương trình tiếp tuyến cần tìm là:</a:t>
                </a:r>
                <a:endParaRPr lang="en-US" sz="3200" dirty="0">
                  <a:effectLst/>
                  <a:latin typeface="Times New Roman" panose="02020603050405020304" pitchFamily="18" charset="0"/>
                  <a:cs typeface="Times New Roman" panose="02020603050405020304" pitchFamily="18" charset="0"/>
                </a:endParaRPr>
              </a:p>
              <a:p>
                <a:pPr marL="629920" algn="just">
                  <a:lnSpc>
                    <a:spcPct val="115000"/>
                  </a:lnSpc>
                  <a:spcAft>
                    <a:spcPts val="800"/>
                  </a:spcAft>
                </a:pP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nl-NL" sz="3200" b="1" u="sng" dirty="0">
                    <a:solidFill>
                      <a:srgbClr val="0000FF"/>
                    </a:solidFill>
                    <a:highlight>
                      <a:srgbClr val="00FF00"/>
                    </a:highlight>
                    <a:latin typeface="Times New Roman" panose="02020603050405020304" pitchFamily="18" charset="0"/>
                    <a:cs typeface="Times New Roman" panose="02020603050405020304" pitchFamily="18" charset="0"/>
                  </a:rPr>
                  <a:t> Chọn</a:t>
                </a:r>
                <a:r>
                  <a:rPr lang="nl-NL" sz="3200" u="sng" dirty="0">
                    <a:solidFill>
                      <a:srgbClr val="0000FF"/>
                    </a:solidFill>
                    <a:highlight>
                      <a:srgbClr val="00FF00"/>
                    </a:highlight>
                    <a:latin typeface="Times New Roman" panose="02020603050405020304" pitchFamily="18" charset="0"/>
                    <a:cs typeface="Times New Roman" panose="02020603050405020304" pitchFamily="18" charset="0"/>
                  </a:rPr>
                  <a:t> </a:t>
                </a:r>
                <a:r>
                  <a:rPr lang="nl-NL" sz="3200" b="1" u="sng" dirty="0">
                    <a:solidFill>
                      <a:srgbClr val="0000FF"/>
                    </a:solidFill>
                    <a:highlight>
                      <a:srgbClr val="00FF00"/>
                    </a:highlight>
                    <a:latin typeface="Times New Roman" panose="02020603050405020304" pitchFamily="18" charset="0"/>
                    <a:cs typeface="Times New Roman" panose="02020603050405020304" pitchFamily="18" charset="0"/>
                  </a:rPr>
                  <a:t>C</a:t>
                </a:r>
                <a:r>
                  <a:rPr lang="nl-NL" sz="3200" b="1" dirty="0">
                    <a:solidFill>
                      <a:srgbClr val="0000FF"/>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BD3C5DB-C047-4EAC-9076-C76D2076A872}"/>
                  </a:ext>
                </a:extLst>
              </p:cNvPr>
              <p:cNvSpPr>
                <a:spLocks noRot="1" noChangeAspect="1" noMove="1" noResize="1" noEditPoints="1" noAdjustHandles="1" noChangeArrowheads="1" noChangeShapeType="1" noTextEdit="1"/>
              </p:cNvSpPr>
              <p:nvPr/>
            </p:nvSpPr>
            <p:spPr>
              <a:xfrm>
                <a:off x="147484" y="0"/>
                <a:ext cx="11897032" cy="6509603"/>
              </a:xfrm>
              <a:prstGeom prst="rect">
                <a:avLst/>
              </a:prstGeom>
              <a:blipFill>
                <a:blip r:embed="rId2"/>
                <a:stretch>
                  <a:fillRect l="-1281" t="-843" r="-2100" b="-2060"/>
                </a:stretch>
              </a:blipFill>
            </p:spPr>
            <p:txBody>
              <a:bodyPr/>
              <a:lstStyle/>
              <a:p>
                <a:r>
                  <a:rPr lang="en-US">
                    <a:noFill/>
                  </a:rPr>
                  <a:t> </a:t>
                </a:r>
              </a:p>
            </p:txBody>
          </p:sp>
        </mc:Fallback>
      </mc:AlternateContent>
    </p:spTree>
    <p:extLst>
      <p:ext uri="{BB962C8B-B14F-4D97-AF65-F5344CB8AC3E}">
        <p14:creationId xmlns:p14="http://schemas.microsoft.com/office/powerpoint/2010/main" val="18208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15000"/>
                                  </p:iterate>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par>
                          <p:cTn id="18" fill="hold">
                            <p:stCondLst>
                              <p:cond delay="3575"/>
                            </p:stCondLst>
                            <p:childTnLst>
                              <p:par>
                                <p:cTn id="19" presetID="10" presetClass="entr" presetSubtype="0" fill="hold" nodeType="afterEffect">
                                  <p:stCondLst>
                                    <p:cond delay="0"/>
                                  </p:stCondLst>
                                  <p:iterate type="lt">
                                    <p:tmPct val="15000"/>
                                  </p:iterate>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par>
                          <p:cTn id="22" fill="hold">
                            <p:stCondLst>
                              <p:cond delay="6400"/>
                            </p:stCondLst>
                            <p:childTnLst>
                              <p:par>
                                <p:cTn id="23" presetID="10" presetClass="entr" presetSubtype="0" fill="hold" nodeType="afterEffect">
                                  <p:stCondLst>
                                    <p:cond delay="0"/>
                                  </p:stCondLst>
                                  <p:iterate type="lt">
                                    <p:tmPct val="15000"/>
                                  </p:iterate>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par>
                          <p:cTn id="26" fill="hold">
                            <p:stCondLst>
                              <p:cond delay="915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AAF2B5-5CF6-4B84-A1C9-E92E6D5A0BDA}"/>
              </a:ext>
            </a:extLst>
          </p:cNvPr>
          <p:cNvSpPr/>
          <p:nvPr/>
        </p:nvSpPr>
        <p:spPr>
          <a:xfrm>
            <a:off x="6306507" y="1742326"/>
            <a:ext cx="1685350" cy="8088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EC4CCDA-6210-4517-8016-B7C3D2DA9011}"/>
                  </a:ext>
                </a:extLst>
              </p:cNvPr>
              <p:cNvSpPr/>
              <p:nvPr/>
            </p:nvSpPr>
            <p:spPr>
              <a:xfrm>
                <a:off x="201561" y="80690"/>
                <a:ext cx="11788878" cy="5528437"/>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15</a:t>
                </a:r>
                <a:r>
                  <a:rPr lang="en-US"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Trãi</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vi-VN"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2018-2019))</a:t>
                </a:r>
                <a:r>
                  <a:rPr lang="vi-VN"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 số góc tiếp tuyến tại </a:t>
                </a:r>
                <a14:m>
                  <m:oMath xmlns:m="http://schemas.openxmlformats.org/officeDocument/2006/math">
                    <m:r>
                      <a:rPr lang="vi-VN" sz="3200" i="1">
                        <a:latin typeface="Cambria Math" panose="02040503050406030204" pitchFamily="18" charset="0"/>
                        <a:ea typeface="Times New Roman" panose="02020603050405020304" pitchFamily="18" charset="0"/>
                      </a:rPr>
                      <m:t>𝐴</m:t>
                    </m:r>
                    <m:d>
                      <m:dPr>
                        <m:ctrlPr>
                          <a:rPr lang="en-US" sz="3200" i="1">
                            <a:latin typeface="Cambria Math" panose="02040503050406030204" pitchFamily="18" charset="0"/>
                            <a:ea typeface="Times New Roman" panose="02020603050405020304" pitchFamily="18" charset="0"/>
                          </a:rPr>
                        </m:ctrlPr>
                      </m:dPr>
                      <m:e>
                        <m:r>
                          <a:rPr lang="vi-VN" sz="3200" i="1">
                            <a:latin typeface="Cambria Math" panose="02040503050406030204" pitchFamily="18" charset="0"/>
                            <a:ea typeface="Times New Roman" panose="02020603050405020304" pitchFamily="18" charset="0"/>
                          </a:rPr>
                          <m:t>1</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0</m:t>
                        </m:r>
                      </m:e>
                    </m:d>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đồ thị hàm số </a:t>
                </a:r>
                <a:endPar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3</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2</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2</m:t>
                    </m:r>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nl-NL" sz="3200" b="1" i="1">
                        <a:solidFill>
                          <a:srgbClr val="000099"/>
                        </a:solidFill>
                        <a:latin typeface="Cambria Math" panose="02040503050406030204" pitchFamily="18" charset="0"/>
                        <a:ea typeface="Calibri" panose="020F0502020204030204" pitchFamily="34" charset="0"/>
                      </a:rPr>
                      <m:t>𝟏</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r>
                      <a:rPr lang="nl-NL" sz="3200" b="1" i="1">
                        <a:solidFill>
                          <a:srgbClr val="0033CC"/>
                        </a:solidFill>
                        <a:latin typeface="Cambria Math" panose="02040503050406030204" pitchFamily="18" charset="0"/>
                        <a:ea typeface="Calibri" panose="020F0502020204030204" pitchFamily="34" charset="0"/>
                      </a:rPr>
                      <m:t>−</m:t>
                    </m:r>
                    <m:r>
                      <a:rPr lang="nl-NL" sz="3200" b="1" i="1">
                        <a:solidFill>
                          <a:srgbClr val="0033CC"/>
                        </a:solidFill>
                        <a:latin typeface="Cambria Math" panose="02040503050406030204" pitchFamily="18" charset="0"/>
                        <a:ea typeface="Calibri" panose="020F0502020204030204" pitchFamily="34" charset="0"/>
                      </a:rPr>
                      <m:t>𝟏</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 </a:t>
                </a:r>
                <a14:m>
                  <m:oMath xmlns:m="http://schemas.openxmlformats.org/officeDocument/2006/math">
                    <m:r>
                      <a:rPr lang="en-US" sz="3200" i="1">
                        <a:latin typeface="Cambria Math" panose="02040503050406030204" pitchFamily="18" charset="0"/>
                        <a:ea typeface="Calibri" panose="020F0502020204030204" pitchFamily="34" charset="0"/>
                      </a:rPr>
                      <m:t>0</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0"/>
                  </a:spcAft>
                </a:pPr>
                <a14:m>
                  <m:oMath xmlns:m="http://schemas.openxmlformats.org/officeDocument/2006/math">
                    <m:r>
                      <a:rPr lang="vi-VN" sz="3200" i="1">
                        <a:solidFill>
                          <a:srgbClr val="000000"/>
                        </a:solidFill>
                        <a:latin typeface="Cambria Math" panose="02040503050406030204" pitchFamily="18" charset="0"/>
                        <a:ea typeface="Times New Roman" panose="02020603050405020304" pitchFamily="18" charset="0"/>
                      </a:rPr>
                      <m:t>𝑦</m:t>
                    </m:r>
                    <m:r>
                      <a:rPr lang="vi-VN" sz="3200" i="1">
                        <a:solidFill>
                          <a:srgbClr val="000000"/>
                        </a:solidFill>
                        <a:latin typeface="Cambria Math" panose="02040503050406030204" pitchFamily="18" charset="0"/>
                        <a:ea typeface="Times New Roman" panose="02020603050405020304" pitchFamily="18" charset="0"/>
                      </a:rPr>
                      <m:t>=</m:t>
                    </m:r>
                    <m:r>
                      <a:rPr lang="vi-VN" sz="3200" i="1">
                        <a:solidFill>
                          <a:srgbClr val="000000"/>
                        </a:solidFill>
                        <a:latin typeface="Cambria Math" panose="02040503050406030204" pitchFamily="18" charset="0"/>
                        <a:ea typeface="Times New Roman" panose="02020603050405020304" pitchFamily="18" charset="0"/>
                      </a:rPr>
                      <m:t>𝑓</m:t>
                    </m:r>
                    <m:d>
                      <m:dPr>
                        <m:ctrlPr>
                          <a:rPr lang="en-US" sz="3200" i="1">
                            <a:solidFill>
                              <a:srgbClr val="000000"/>
                            </a:solidFill>
                            <a:latin typeface="Cambria Math" panose="02040503050406030204" pitchFamily="18" charset="0"/>
                            <a:ea typeface="Times New Roman" panose="02020603050405020304" pitchFamily="18" charset="0"/>
                          </a:rPr>
                        </m:ctrlPr>
                      </m:dPr>
                      <m:e>
                        <m:r>
                          <a:rPr lang="vi-VN" sz="3200" i="1">
                            <a:solidFill>
                              <a:srgbClr val="000000"/>
                            </a:solidFill>
                            <a:latin typeface="Cambria Math" panose="02040503050406030204" pitchFamily="18" charset="0"/>
                            <a:ea typeface="Times New Roman" panose="02020603050405020304" pitchFamily="18" charset="0"/>
                          </a:rPr>
                          <m:t>𝑥</m:t>
                        </m:r>
                      </m:e>
                    </m:d>
                    <m:r>
                      <a:rPr lang="vi-VN" sz="3200" i="1">
                        <a:solidFill>
                          <a:srgbClr val="000000"/>
                        </a:solidFill>
                        <a:latin typeface="Cambria Math" panose="02040503050406030204" pitchFamily="18" charset="0"/>
                        <a:ea typeface="Times New Roman" panose="02020603050405020304" pitchFamily="18" charset="0"/>
                      </a:rPr>
                      <m:t>=</m:t>
                    </m:r>
                    <m:sSup>
                      <m:sSupPr>
                        <m:ctrlPr>
                          <a:rPr lang="en-US" sz="3200" i="1">
                            <a:solidFill>
                              <a:srgbClr val="000000"/>
                            </a:solidFill>
                            <a:latin typeface="Cambria Math" panose="02040503050406030204" pitchFamily="18" charset="0"/>
                            <a:ea typeface="Times New Roman" panose="02020603050405020304" pitchFamily="18" charset="0"/>
                          </a:rPr>
                        </m:ctrlPr>
                      </m:sSupPr>
                      <m:e>
                        <m:r>
                          <a:rPr lang="vi-VN" sz="3200" i="1">
                            <a:solidFill>
                              <a:srgbClr val="000000"/>
                            </a:solidFill>
                            <a:latin typeface="Cambria Math" panose="02040503050406030204" pitchFamily="18" charset="0"/>
                            <a:ea typeface="Times New Roman" panose="02020603050405020304" pitchFamily="18" charset="0"/>
                          </a:rPr>
                          <m:t>𝑥</m:t>
                        </m:r>
                      </m:e>
                      <m:sup>
                        <m:r>
                          <a:rPr lang="vi-VN" sz="3200" i="1">
                            <a:solidFill>
                              <a:srgbClr val="000000"/>
                            </a:solidFill>
                            <a:latin typeface="Cambria Math" panose="02040503050406030204" pitchFamily="18" charset="0"/>
                            <a:ea typeface="Times New Roman" panose="02020603050405020304" pitchFamily="18" charset="0"/>
                          </a:rPr>
                          <m:t>3</m:t>
                        </m:r>
                      </m:sup>
                    </m:sSup>
                    <m:r>
                      <a:rPr lang="vi-VN" sz="3200" i="1">
                        <a:solidFill>
                          <a:srgbClr val="000000"/>
                        </a:solidFill>
                        <a:latin typeface="Cambria Math" panose="02040503050406030204" pitchFamily="18" charset="0"/>
                        <a:ea typeface="Times New Roman" panose="02020603050405020304" pitchFamily="18" charset="0"/>
                      </a:rPr>
                      <m:t>−</m:t>
                    </m:r>
                    <m:r>
                      <a:rPr lang="vi-VN" sz="3200" i="1">
                        <a:solidFill>
                          <a:srgbClr val="000000"/>
                        </a:solidFill>
                        <a:latin typeface="Cambria Math" panose="02040503050406030204" pitchFamily="18" charset="0"/>
                        <a:ea typeface="Times New Roman" panose="02020603050405020304" pitchFamily="18" charset="0"/>
                      </a:rPr>
                      <m:t>3</m:t>
                    </m:r>
                    <m:sSup>
                      <m:sSupPr>
                        <m:ctrlPr>
                          <a:rPr lang="en-US" sz="3200" i="1">
                            <a:solidFill>
                              <a:srgbClr val="000000"/>
                            </a:solidFill>
                            <a:latin typeface="Cambria Math" panose="02040503050406030204" pitchFamily="18" charset="0"/>
                            <a:ea typeface="Times New Roman" panose="02020603050405020304" pitchFamily="18" charset="0"/>
                          </a:rPr>
                        </m:ctrlPr>
                      </m:sSupPr>
                      <m:e>
                        <m:r>
                          <a:rPr lang="vi-VN" sz="3200" i="1">
                            <a:solidFill>
                              <a:srgbClr val="000000"/>
                            </a:solidFill>
                            <a:latin typeface="Cambria Math" panose="02040503050406030204" pitchFamily="18" charset="0"/>
                            <a:ea typeface="Times New Roman" panose="02020603050405020304" pitchFamily="18" charset="0"/>
                          </a:rPr>
                          <m:t>𝑥</m:t>
                        </m:r>
                      </m:e>
                      <m:sup>
                        <m:r>
                          <a:rPr lang="vi-VN" sz="3200" i="1">
                            <a:solidFill>
                              <a:srgbClr val="000000"/>
                            </a:solidFill>
                            <a:latin typeface="Cambria Math" panose="02040503050406030204" pitchFamily="18" charset="0"/>
                            <a:ea typeface="Times New Roman" panose="02020603050405020304" pitchFamily="18" charset="0"/>
                          </a:rPr>
                          <m:t>2</m:t>
                        </m:r>
                      </m:sup>
                    </m:sSup>
                    <m:r>
                      <a:rPr lang="vi-VN" sz="3200" i="1">
                        <a:solidFill>
                          <a:srgbClr val="000000"/>
                        </a:solidFill>
                        <a:latin typeface="Cambria Math" panose="02040503050406030204" pitchFamily="18" charset="0"/>
                        <a:ea typeface="Times New Roman" panose="02020603050405020304" pitchFamily="18" charset="0"/>
                      </a:rPr>
                      <m:t>+</m:t>
                    </m:r>
                    <m:r>
                      <a:rPr lang="vi-VN" sz="3200" i="1">
                        <a:solidFill>
                          <a:srgbClr val="000000"/>
                        </a:solidFill>
                        <a:latin typeface="Cambria Math" panose="02040503050406030204" pitchFamily="18" charset="0"/>
                        <a:ea typeface="Times New Roman" panose="02020603050405020304" pitchFamily="18" charset="0"/>
                      </a:rPr>
                      <m:t>2</m:t>
                    </m:r>
                    <m:r>
                      <a:rPr lang="vi-VN" sz="3200" i="1">
                        <a:solidFill>
                          <a:srgbClr val="000000"/>
                        </a:solidFill>
                        <a:latin typeface="Cambria Math" panose="02040503050406030204" pitchFamily="18" charset="0"/>
                        <a:ea typeface="Times New Roman" panose="02020603050405020304" pitchFamily="18" charset="0"/>
                      </a:rPr>
                      <m:t>⇒</m:t>
                    </m:r>
                    <m:r>
                      <a:rPr lang="vi-VN" sz="3200" i="1">
                        <a:solidFill>
                          <a:srgbClr val="000000"/>
                        </a:solidFill>
                        <a:latin typeface="Cambria Math" panose="02040503050406030204" pitchFamily="18" charset="0"/>
                        <a:ea typeface="Times New Roman" panose="02020603050405020304" pitchFamily="18" charset="0"/>
                      </a:rPr>
                      <m:t>𝑓</m:t>
                    </m:r>
                    <m:r>
                      <a:rPr lang="vi-VN" sz="3200" i="1">
                        <a:solidFill>
                          <a:srgbClr val="000000"/>
                        </a:solidFill>
                        <a:latin typeface="Cambria Math" panose="02040503050406030204" pitchFamily="18" charset="0"/>
                        <a:ea typeface="Times New Roman" panose="02020603050405020304" pitchFamily="18" charset="0"/>
                      </a:rPr>
                      <m:t>′</m:t>
                    </m:r>
                    <m:d>
                      <m:dPr>
                        <m:ctrlPr>
                          <a:rPr lang="en-US" sz="3200" i="1">
                            <a:solidFill>
                              <a:srgbClr val="000000"/>
                            </a:solidFill>
                            <a:latin typeface="Cambria Math" panose="02040503050406030204" pitchFamily="18" charset="0"/>
                            <a:ea typeface="Times New Roman" panose="02020603050405020304" pitchFamily="18" charset="0"/>
                          </a:rPr>
                        </m:ctrlPr>
                      </m:dPr>
                      <m:e>
                        <m:r>
                          <a:rPr lang="vi-VN" sz="3200" i="1">
                            <a:solidFill>
                              <a:srgbClr val="000000"/>
                            </a:solidFill>
                            <a:latin typeface="Cambria Math" panose="02040503050406030204" pitchFamily="18" charset="0"/>
                            <a:ea typeface="Times New Roman" panose="02020603050405020304" pitchFamily="18" charset="0"/>
                          </a:rPr>
                          <m:t>𝑥</m:t>
                        </m:r>
                      </m:e>
                    </m:d>
                    <m:r>
                      <a:rPr lang="vi-VN" sz="3200" i="1">
                        <a:solidFill>
                          <a:srgbClr val="000000"/>
                        </a:solidFill>
                        <a:latin typeface="Cambria Math" panose="02040503050406030204" pitchFamily="18" charset="0"/>
                        <a:ea typeface="Times New Roman" panose="02020603050405020304" pitchFamily="18" charset="0"/>
                      </a:rPr>
                      <m:t>=</m:t>
                    </m:r>
                    <m:r>
                      <a:rPr lang="vi-VN" sz="3200" i="1">
                        <a:solidFill>
                          <a:srgbClr val="000000"/>
                        </a:solidFill>
                        <a:latin typeface="Cambria Math" panose="02040503050406030204" pitchFamily="18" charset="0"/>
                        <a:ea typeface="Times New Roman" panose="02020603050405020304" pitchFamily="18" charset="0"/>
                      </a:rPr>
                      <m:t>3</m:t>
                    </m:r>
                    <m:sSup>
                      <m:sSupPr>
                        <m:ctrlPr>
                          <a:rPr lang="en-US" sz="3200" i="1">
                            <a:solidFill>
                              <a:srgbClr val="000000"/>
                            </a:solidFill>
                            <a:latin typeface="Cambria Math" panose="02040503050406030204" pitchFamily="18" charset="0"/>
                            <a:ea typeface="Times New Roman" panose="02020603050405020304" pitchFamily="18" charset="0"/>
                          </a:rPr>
                        </m:ctrlPr>
                      </m:sSupPr>
                      <m:e>
                        <m:r>
                          <a:rPr lang="vi-VN" sz="3200" i="1">
                            <a:solidFill>
                              <a:srgbClr val="000000"/>
                            </a:solidFill>
                            <a:latin typeface="Cambria Math" panose="02040503050406030204" pitchFamily="18" charset="0"/>
                            <a:ea typeface="Times New Roman" panose="02020603050405020304" pitchFamily="18" charset="0"/>
                          </a:rPr>
                          <m:t>𝑥</m:t>
                        </m:r>
                      </m:e>
                      <m:sup>
                        <m:r>
                          <a:rPr lang="vi-VN" sz="3200" i="1">
                            <a:solidFill>
                              <a:srgbClr val="000000"/>
                            </a:solidFill>
                            <a:latin typeface="Cambria Math" panose="02040503050406030204" pitchFamily="18" charset="0"/>
                            <a:ea typeface="Times New Roman" panose="02020603050405020304" pitchFamily="18" charset="0"/>
                          </a:rPr>
                          <m:t>2</m:t>
                        </m:r>
                      </m:sup>
                    </m:sSup>
                    <m:r>
                      <a:rPr lang="vi-VN" sz="3200" i="1">
                        <a:solidFill>
                          <a:srgbClr val="000000"/>
                        </a:solidFill>
                        <a:latin typeface="Cambria Math" panose="02040503050406030204" pitchFamily="18" charset="0"/>
                        <a:ea typeface="Times New Roman" panose="02020603050405020304" pitchFamily="18" charset="0"/>
                      </a:rPr>
                      <m:t>−</m:t>
                    </m:r>
                    <m:r>
                      <a:rPr lang="vi-VN" sz="3200" i="1">
                        <a:solidFill>
                          <a:srgbClr val="000000"/>
                        </a:solidFill>
                        <a:latin typeface="Cambria Math" panose="02040503050406030204" pitchFamily="18" charset="0"/>
                        <a:ea typeface="Times New Roman" panose="02020603050405020304" pitchFamily="18" charset="0"/>
                      </a:rPr>
                      <m:t>6</m:t>
                    </m:r>
                    <m:r>
                      <a:rPr lang="vi-VN" sz="3200" i="1">
                        <a:solidFill>
                          <a:srgbClr val="000000"/>
                        </a:solidFill>
                        <a:latin typeface="Cambria Math" panose="02040503050406030204" pitchFamily="18" charset="0"/>
                        <a:ea typeface="Times New Roman" panose="02020603050405020304" pitchFamily="18" charset="0"/>
                      </a:rPr>
                      <m:t>𝑥</m:t>
                    </m:r>
                  </m:oMath>
                </a14:m>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629920" algn="just">
                  <a:lnSpc>
                    <a:spcPct val="115000"/>
                  </a:lnSpc>
                  <a:spcAft>
                    <a:spcPts val="800"/>
                  </a:spcAft>
                </a:pP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𝐴</m:t>
                    </m:r>
                    <m:d>
                      <m:dPr>
                        <m:ctrlPr>
                          <a:rPr lang="en-US" sz="3200" i="1">
                            <a:solidFill>
                              <a:srgbClr val="000000"/>
                            </a:solidFill>
                            <a:latin typeface="Cambria Math" panose="02040503050406030204" pitchFamily="18" charset="0"/>
                            <a:ea typeface="Calibri" panose="020F0502020204030204" pitchFamily="34" charset="0"/>
                          </a:rPr>
                        </m:ctrlPr>
                      </m:dPr>
                      <m:e>
                        <m:r>
                          <a:rPr lang="en-US" sz="3200" i="1">
                            <a:solidFill>
                              <a:srgbClr val="000000"/>
                            </a:solidFill>
                            <a:latin typeface="Cambria Math" panose="02040503050406030204" pitchFamily="18" charset="0"/>
                            <a:ea typeface="Calibri" panose="020F0502020204030204" pitchFamily="34" charset="0"/>
                          </a:rPr>
                          <m:t>1</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0</m:t>
                        </m:r>
                      </m:e>
                    </m:d>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629920" algn="just">
                  <a:lnSpc>
                    <a:spcPct val="115000"/>
                  </a:lnSpc>
                  <a:spcAft>
                    <a:spcPts val="800"/>
                  </a:spcAft>
                </a:pP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sSup>
                      <m:sSupPr>
                        <m:ctrlPr>
                          <a:rPr lang="en-US" sz="3200" i="1">
                            <a:solidFill>
                              <a:srgbClr val="000000"/>
                            </a:solidFill>
                            <a:latin typeface="Cambria Math" panose="02040503050406030204" pitchFamily="18" charset="0"/>
                            <a:ea typeface="Calibri" panose="020F0502020204030204" pitchFamily="34" charset="0"/>
                          </a:rPr>
                        </m:ctrlPr>
                      </m:sSupPr>
                      <m:e>
                        <m:r>
                          <a:rPr lang="en-US" sz="3200" i="1">
                            <a:solidFill>
                              <a:srgbClr val="000000"/>
                            </a:solidFill>
                            <a:latin typeface="Cambria Math" panose="02040503050406030204" pitchFamily="18" charset="0"/>
                            <a:ea typeface="Calibri" panose="020F0502020204030204" pitchFamily="34" charset="0"/>
                          </a:rPr>
                          <m:t>𝑥</m:t>
                        </m:r>
                      </m:e>
                      <m:sup>
                        <m:r>
                          <a:rPr lang="en-US" sz="3200" i="1">
                            <a:solidFill>
                              <a:srgbClr val="000000"/>
                            </a:solidFill>
                            <a:latin typeface="Cambria Math" panose="02040503050406030204" pitchFamily="18" charset="0"/>
                            <a:ea typeface="Calibri" panose="020F0502020204030204" pitchFamily="34" charset="0"/>
                          </a:rPr>
                          <m:t>3</m:t>
                        </m:r>
                      </m:sup>
                    </m:sSup>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3</m:t>
                    </m:r>
                    <m:sSup>
                      <m:sSupPr>
                        <m:ctrlPr>
                          <a:rPr lang="en-US" sz="3200" i="1">
                            <a:solidFill>
                              <a:srgbClr val="000000"/>
                            </a:solidFill>
                            <a:latin typeface="Cambria Math" panose="02040503050406030204" pitchFamily="18" charset="0"/>
                            <a:ea typeface="Calibri" panose="020F0502020204030204" pitchFamily="34" charset="0"/>
                          </a:rPr>
                        </m:ctrlPr>
                      </m:sSupPr>
                      <m:e>
                        <m:r>
                          <a:rPr lang="en-US" sz="3200" i="1">
                            <a:solidFill>
                              <a:srgbClr val="000000"/>
                            </a:solidFill>
                            <a:latin typeface="Cambria Math" panose="02040503050406030204" pitchFamily="18" charset="0"/>
                            <a:ea typeface="Calibri" panose="020F0502020204030204" pitchFamily="34" charset="0"/>
                          </a:rPr>
                          <m:t>𝑥</m:t>
                        </m:r>
                      </m:e>
                      <m:sup>
                        <m:r>
                          <a:rPr lang="en-US" sz="3200" i="1">
                            <a:solidFill>
                              <a:srgbClr val="000000"/>
                            </a:solidFill>
                            <a:latin typeface="Cambria Math" panose="02040503050406030204" pitchFamily="18" charset="0"/>
                            <a:ea typeface="Calibri" panose="020F0502020204030204" pitchFamily="34" charset="0"/>
                          </a:rPr>
                          <m:t>2</m:t>
                        </m:r>
                      </m:sup>
                    </m:sSup>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oMath>
                </a14:m>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𝑓</m:t>
                    </m:r>
                    <m:r>
                      <a:rPr lang="en-US" sz="3200" i="1">
                        <a:latin typeface="Cambria Math" panose="02040503050406030204" pitchFamily="18" charset="0"/>
                        <a:ea typeface="Calibri" panose="020F0502020204030204" pitchFamily="34" charset="0"/>
                      </a:rPr>
                      <m:t>′</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r>
                      <a:rPr lang="en-US"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1</m:t>
                        </m:r>
                      </m:e>
                      <m:sup>
                        <m:r>
                          <a:rPr lang="en-US" sz="3200" i="1">
                            <a:latin typeface="Cambria Math" panose="02040503050406030204" pitchFamily="18" charset="0"/>
                            <a:ea typeface="Calibri" panose="020F0502020204030204" pitchFamily="34" charset="0"/>
                          </a:rPr>
                          <m:t>2</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6</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gn="just">
                  <a:lnSpc>
                    <a:spcPct val="115000"/>
                  </a:lnSpc>
                  <a:spcAft>
                    <a:spcPts val="800"/>
                  </a:spcAft>
                </a:pPr>
                <a:r>
                  <a:rPr lang="vi-VN" sz="3200" b="1" u="sng">
                    <a:solidFill>
                      <a:srgbClr val="0000FF"/>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Chọn</a:t>
                </a:r>
                <a:r>
                  <a:rPr lang="vi-VN" sz="3200" u="sng">
                    <a:solidFill>
                      <a:srgbClr val="0000FF"/>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u="sng">
                    <a:solidFill>
                      <a:srgbClr val="0000FF"/>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u="sng">
                  <a:solidFill>
                    <a:srgbClr val="0000FF"/>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EC4CCDA-6210-4517-8016-B7C3D2DA9011}"/>
                  </a:ext>
                </a:extLst>
              </p:cNvPr>
              <p:cNvSpPr>
                <a:spLocks noRot="1" noChangeAspect="1" noMove="1" noResize="1" noEditPoints="1" noAdjustHandles="1" noChangeArrowheads="1" noChangeShapeType="1" noTextEdit="1"/>
              </p:cNvSpPr>
              <p:nvPr/>
            </p:nvSpPr>
            <p:spPr>
              <a:xfrm>
                <a:off x="201561" y="80690"/>
                <a:ext cx="11788878" cy="5528437"/>
              </a:xfrm>
              <a:prstGeom prst="rect">
                <a:avLst/>
              </a:prstGeom>
              <a:blipFill>
                <a:blip r:embed="rId2"/>
                <a:stretch>
                  <a:fillRect l="-1293" t="-992" r="-2172" b="-2646"/>
                </a:stretch>
              </a:blipFill>
            </p:spPr>
            <p:txBody>
              <a:bodyPr/>
              <a:lstStyle/>
              <a:p>
                <a:r>
                  <a:rPr lang="en-US">
                    <a:noFill/>
                  </a:rPr>
                  <a:t> </a:t>
                </a:r>
              </a:p>
            </p:txBody>
          </p:sp>
        </mc:Fallback>
      </mc:AlternateContent>
    </p:spTree>
    <p:extLst>
      <p:ext uri="{BB962C8B-B14F-4D97-AF65-F5344CB8AC3E}">
        <p14:creationId xmlns:p14="http://schemas.microsoft.com/office/powerpoint/2010/main" val="7576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par>
                          <p:cTn id="13" fill="hold">
                            <p:stCondLst>
                              <p:cond delay="3275"/>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5000"/>
                                  </p:iterate>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par>
                          <p:cTn id="22" fill="hold">
                            <p:stCondLst>
                              <p:cond delay="3425"/>
                            </p:stCondLst>
                            <p:childTnLst>
                              <p:par>
                                <p:cTn id="23" presetID="10" presetClass="entr" presetSubtype="0" fill="hold" nodeType="afterEffect">
                                  <p:stCondLst>
                                    <p:cond delay="0"/>
                                  </p:stCondLst>
                                  <p:iterate type="lt">
                                    <p:tmPct val="15000"/>
                                  </p:iterate>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par>
                          <p:cTn id="26" fill="hold">
                            <p:stCondLst>
                              <p:cond delay="4225"/>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id="{C747A885-F2D1-409F-9DDA-9CB0AA9B9FF6}"/>
              </a:ext>
            </a:extLst>
          </p:cNvPr>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Arial" charset="0"/>
              <a:cs typeface="+mn-cs"/>
            </a:endParaRPr>
          </a:p>
        </p:txBody>
      </p:sp>
      <p:sp>
        <p:nvSpPr>
          <p:cNvPr id="70" name="AutoShape 13">
            <a:hlinkClick r:id="rId3" action="ppaction://hlinksldjump"/>
            <a:extLst>
              <a:ext uri="{FF2B5EF4-FFF2-40B4-BE49-F238E27FC236}">
                <a16:creationId xmlns:a16="http://schemas.microsoft.com/office/drawing/2014/main" id="{19C1E010-0A75-458A-AC1E-141C2C697206}"/>
              </a:ext>
            </a:extLst>
          </p:cNvPr>
          <p:cNvSpPr>
            <a:spLocks noChangeArrowheads="1"/>
          </p:cNvSpPr>
          <p:nvPr/>
        </p:nvSpPr>
        <p:spPr bwMode="gray">
          <a:xfrm>
            <a:off x="3696282" y="2134848"/>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B.Ví</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dụ</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minh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họa</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1" name="AutoShape 15">
            <a:hlinkClick r:id="rId4" action="ppaction://hlinksldjump"/>
            <a:extLst>
              <a:ext uri="{FF2B5EF4-FFF2-40B4-BE49-F238E27FC236}">
                <a16:creationId xmlns:a16="http://schemas.microsoft.com/office/drawing/2014/main" id="{577AD902-088F-4ACE-8D4B-39C5325F42C0}"/>
              </a:ext>
            </a:extLst>
          </p:cNvPr>
          <p:cNvSpPr>
            <a:spLocks noChangeArrowheads="1"/>
          </p:cNvSpPr>
          <p:nvPr/>
        </p:nvSpPr>
        <p:spPr bwMode="gray">
          <a:xfrm>
            <a:off x="3121318"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2" name="AutoShape 40">
            <a:hlinkClick r:id="rId3" action="ppaction://hlinksldjump"/>
            <a:extLst>
              <a:ext uri="{FF2B5EF4-FFF2-40B4-BE49-F238E27FC236}">
                <a16:creationId xmlns:a16="http://schemas.microsoft.com/office/drawing/2014/main"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3" name="AutoShape 42">
            <a:hlinkClick r:id="rId5" action="ppaction://hlinksldjump"/>
            <a:extLst>
              <a:ext uri="{FF2B5EF4-FFF2-40B4-BE49-F238E27FC236}">
                <a16:creationId xmlns:a16="http://schemas.microsoft.com/office/drawing/2014/main" id="{0FAF4748-6605-4C2C-B023-89CDD8CF2848}"/>
              </a:ext>
            </a:extLst>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4" name="AutoShape 51">
            <a:hlinkClick r:id="rId6" action="ppaction://hlinksldjump"/>
            <a:extLst>
              <a:ext uri="{FF2B5EF4-FFF2-40B4-BE49-F238E27FC236}">
                <a16:creationId xmlns:a16="http://schemas.microsoft.com/office/drawing/2014/main" id="{CE672B44-7DA4-451C-91C7-5C64339B4211}"/>
              </a:ext>
            </a:extLst>
          </p:cNvPr>
          <p:cNvSpPr>
            <a:spLocks noChangeArrowheads="1"/>
          </p:cNvSpPr>
          <p:nvPr/>
        </p:nvSpPr>
        <p:spPr bwMode="gray">
          <a:xfrm>
            <a:off x="4125721" y="3690246"/>
            <a:ext cx="7229154"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5" name="AutoShape 42">
            <a:hlinkClick r:id="rId7" action="ppaction://hlinksldjump"/>
            <a:extLst>
              <a:ext uri="{FF2B5EF4-FFF2-40B4-BE49-F238E27FC236}">
                <a16:creationId xmlns:a16="http://schemas.microsoft.com/office/drawing/2014/main"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76" name="Group 65">
            <a:extLst>
              <a:ext uri="{FF2B5EF4-FFF2-40B4-BE49-F238E27FC236}">
                <a16:creationId xmlns:a16="http://schemas.microsoft.com/office/drawing/2014/main"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a:extLst>
                <a:ext uri="{FF2B5EF4-FFF2-40B4-BE49-F238E27FC236}">
                  <a16:creationId xmlns:a16="http://schemas.microsoft.com/office/drawing/2014/main"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a:extLst>
              <a:ext uri="{FF2B5EF4-FFF2-40B4-BE49-F238E27FC236}">
                <a16:creationId xmlns:a16="http://schemas.microsoft.com/office/drawing/2014/main"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a:extLst>
                <a:ext uri="{FF2B5EF4-FFF2-40B4-BE49-F238E27FC236}">
                  <a16:creationId xmlns:a16="http://schemas.microsoft.com/office/drawing/2014/main"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a:extLst>
              <a:ext uri="{FF2B5EF4-FFF2-40B4-BE49-F238E27FC236}">
                <a16:creationId xmlns:a16="http://schemas.microsoft.com/office/drawing/2014/main"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a:extLst>
                <a:ext uri="{FF2B5EF4-FFF2-40B4-BE49-F238E27FC236}">
                  <a16:creationId xmlns:a16="http://schemas.microsoft.com/office/drawing/2014/main"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a:extLst>
              <a:ext uri="{FF2B5EF4-FFF2-40B4-BE49-F238E27FC236}">
                <a16:creationId xmlns:a16="http://schemas.microsoft.com/office/drawing/2014/main"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a:extLst>
                <a:ext uri="{FF2B5EF4-FFF2-40B4-BE49-F238E27FC236}">
                  <a16:creationId xmlns:a16="http://schemas.microsoft.com/office/drawing/2014/main"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a:extLst>
              <a:ext uri="{FF2B5EF4-FFF2-40B4-BE49-F238E27FC236}">
                <a16:creationId xmlns:a16="http://schemas.microsoft.com/office/drawing/2014/main"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a:extLst>
                <a:ext uri="{FF2B5EF4-FFF2-40B4-BE49-F238E27FC236}">
                  <a16:creationId xmlns:a16="http://schemas.microsoft.com/office/drawing/2014/main"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a:extLst>
              <a:ext uri="{FF2B5EF4-FFF2-40B4-BE49-F238E27FC236}">
                <a16:creationId xmlns:a16="http://schemas.microsoft.com/office/drawing/2014/main"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a:extLst>
                <a:ext uri="{FF2B5EF4-FFF2-40B4-BE49-F238E27FC236}">
                  <a16:creationId xmlns:a16="http://schemas.microsoft.com/office/drawing/2014/main"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a:extLst>
              <a:ext uri="{FF2B5EF4-FFF2-40B4-BE49-F238E27FC236}">
                <a16:creationId xmlns:a16="http://schemas.microsoft.com/office/drawing/2014/main"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Times New Roman" panose="02020603050405020304" pitchFamily="18" charset="0"/>
                <a:cs typeface="Times New Roman" panose="02020603050405020304" pitchFamily="18" charset="0"/>
              </a:rPr>
              <a:t>NỘI DUNG BÀI HỌC</a:t>
            </a:r>
          </a:p>
        </p:txBody>
      </p:sp>
      <p:sp>
        <p:nvSpPr>
          <p:cNvPr id="95" name="AutoShape 42">
            <a:hlinkClick r:id="rId8" action="ppaction://hlinksldjump"/>
            <a:extLst>
              <a:ext uri="{FF2B5EF4-FFF2-40B4-BE49-F238E27FC236}">
                <a16:creationId xmlns:a16="http://schemas.microsoft.com/office/drawing/2014/main"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C.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tự</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96" name="Group 80">
            <a:extLst>
              <a:ext uri="{FF2B5EF4-FFF2-40B4-BE49-F238E27FC236}">
                <a16:creationId xmlns:a16="http://schemas.microsoft.com/office/drawing/2014/main"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a:extLst>
                <a:ext uri="{FF2B5EF4-FFF2-40B4-BE49-F238E27FC236}">
                  <a16:creationId xmlns:a16="http://schemas.microsoft.com/office/drawing/2014/main"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304800" y="308133"/>
            <a:ext cx="11050075" cy="584775"/>
          </a:xfrm>
          <a:prstGeom prst="rect">
            <a:avLst/>
          </a:prstGeom>
          <a:noFill/>
        </p:spPr>
        <p:txBody>
          <a:bodyPr wrap="square" rtlCol="0">
            <a:spAutoFit/>
          </a:bodyPr>
          <a:lstStyle/>
          <a:p>
            <a:pPr algn="ctr"/>
            <a:r>
              <a:rPr lang="en-US" sz="3200" b="1" dirty="0">
                <a:solidFill>
                  <a:srgbClr val="0000CC"/>
                </a:solidFill>
                <a:latin typeface="Times New Roman" panose="02020603050405020304" pitchFamily="18" charset="0"/>
                <a:cs typeface="Times New Roman" panose="02020603050405020304" pitchFamily="18" charset="0"/>
              </a:rPr>
              <a:t>CĐ10_</a:t>
            </a:r>
            <a:r>
              <a:rPr lang="en-US" sz="3200" b="1" dirty="0">
                <a:solidFill>
                  <a:srgbClr val="FF0000"/>
                </a:solidFill>
                <a:latin typeface="Times New Roman" panose="02020603050405020304" pitchFamily="18" charset="0"/>
                <a:cs typeface="Times New Roman" panose="02020603050405020304" pitchFamily="18" charset="0"/>
              </a:rPr>
              <a:t>ĐẠO HÀM VÀ TIẾP TUYẾN</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999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a:extLst>
              <a:ext uri="{FF2B5EF4-FFF2-40B4-BE49-F238E27FC236}">
                <a16:creationId xmlns:a16="http://schemas.microsoft.com/office/drawing/2014/main" id="{CA92D000-6E66-44C3-B6D7-9D35E2F95418}"/>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21" name="TextBox 20">
            <a:hlinkClick r:id="rId3" action="ppaction://hlinksldjump"/>
            <a:extLst>
              <a:ext uri="{FF2B5EF4-FFF2-40B4-BE49-F238E27FC236}">
                <a16:creationId xmlns:a16="http://schemas.microsoft.com/office/drawing/2014/main" id="{3C540CE3-3415-4DE2-AA81-69A02078ABC1}"/>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22" name="TextBox 21">
            <a:hlinkClick r:id="rId4" action="ppaction://hlinksldjump"/>
            <a:extLst>
              <a:ext uri="{FF2B5EF4-FFF2-40B4-BE49-F238E27FC236}">
                <a16:creationId xmlns:a16="http://schemas.microsoft.com/office/drawing/2014/main" id="{68CDE045-7A62-45DB-AB43-3AD0D14226B4}"/>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23" name="TextBox 22">
            <a:hlinkClick r:id="rId5" action="ppaction://hlinksldjump"/>
            <a:extLst>
              <a:ext uri="{FF2B5EF4-FFF2-40B4-BE49-F238E27FC236}">
                <a16:creationId xmlns:a16="http://schemas.microsoft.com/office/drawing/2014/main" id="{8D1A76CE-772F-4844-880D-9E5F0CBD7C80}"/>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24" name="TextBox 23">
            <a:hlinkClick r:id="rId6" action="ppaction://hlinksldjump"/>
            <a:extLst>
              <a:ext uri="{FF2B5EF4-FFF2-40B4-BE49-F238E27FC236}">
                <a16:creationId xmlns:a16="http://schemas.microsoft.com/office/drawing/2014/main" id="{FEE4B047-E75A-4209-863C-2A5E8B38066F}"/>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25" name="TextBox 24">
            <a:hlinkClick r:id="rId7" action="ppaction://hlinksldjump"/>
            <a:extLst>
              <a:ext uri="{FF2B5EF4-FFF2-40B4-BE49-F238E27FC236}">
                <a16:creationId xmlns:a16="http://schemas.microsoft.com/office/drawing/2014/main" id="{49EEE9DE-0719-42DD-8D38-38E22FAC4B16}"/>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26" name="TextBox 25">
            <a:hlinkClick r:id="rId8" action="ppaction://hlinksldjump"/>
            <a:extLst>
              <a:ext uri="{FF2B5EF4-FFF2-40B4-BE49-F238E27FC236}">
                <a16:creationId xmlns:a16="http://schemas.microsoft.com/office/drawing/2014/main" id="{F18232B4-C89A-4B4A-B586-CDDFF45C26B4}"/>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27" name="TextBox 26">
            <a:hlinkClick r:id="rId9" action="ppaction://hlinksldjump"/>
            <a:extLst>
              <a:ext uri="{FF2B5EF4-FFF2-40B4-BE49-F238E27FC236}">
                <a16:creationId xmlns:a16="http://schemas.microsoft.com/office/drawing/2014/main" id="{965EA4FE-4CC2-46D0-9998-1A12C4881E3E}"/>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28" name="TextBox 27">
            <a:hlinkClick r:id="rId10" action="ppaction://hlinksldjump"/>
            <a:extLst>
              <a:ext uri="{FF2B5EF4-FFF2-40B4-BE49-F238E27FC236}">
                <a16:creationId xmlns:a16="http://schemas.microsoft.com/office/drawing/2014/main" id="{2E1F1D6C-80AC-43B5-92ED-2BEB45295842}"/>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9" name="TextBox 28">
            <a:hlinkClick r:id="rId11" action="ppaction://hlinksldjump"/>
            <a:extLst>
              <a:ext uri="{FF2B5EF4-FFF2-40B4-BE49-F238E27FC236}">
                <a16:creationId xmlns:a16="http://schemas.microsoft.com/office/drawing/2014/main" id="{45ED0B1D-17D6-40BE-8A66-D0E8F984A9B1}"/>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2587651A-45AE-4195-A1A7-CD95792BA441}"/>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31" name="TextBox 30">
            <a:hlinkClick r:id="rId12" action="ppaction://hlinksldjump"/>
            <a:extLst>
              <a:ext uri="{FF2B5EF4-FFF2-40B4-BE49-F238E27FC236}">
                <a16:creationId xmlns:a16="http://schemas.microsoft.com/office/drawing/2014/main" id="{04697A43-19B2-4AEC-A38B-4C331ED3BBCE}"/>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2" name="TextBox 31">
            <a:hlinkClick r:id="rId13" action="ppaction://hlinksldjump"/>
            <a:extLst>
              <a:ext uri="{FF2B5EF4-FFF2-40B4-BE49-F238E27FC236}">
                <a16:creationId xmlns:a16="http://schemas.microsoft.com/office/drawing/2014/main" id="{5F6972C7-D744-40BB-B369-0EB92651A393}"/>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33" name="TextBox 32">
            <a:hlinkClick r:id="rId14" action="ppaction://hlinksldjump"/>
            <a:extLst>
              <a:ext uri="{FF2B5EF4-FFF2-40B4-BE49-F238E27FC236}">
                <a16:creationId xmlns:a16="http://schemas.microsoft.com/office/drawing/2014/main" id="{665BA3AD-27E0-4E23-B6BD-3B28C44960A9}"/>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34" name="TextBox 33">
            <a:hlinkClick r:id="rId15" action="ppaction://hlinksldjump"/>
            <a:extLst>
              <a:ext uri="{FF2B5EF4-FFF2-40B4-BE49-F238E27FC236}">
                <a16:creationId xmlns:a16="http://schemas.microsoft.com/office/drawing/2014/main" id="{F96C4C47-FAB0-44A1-B08A-E84149743D3C}"/>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Tree>
    <p:extLst>
      <p:ext uri="{BB962C8B-B14F-4D97-AF65-F5344CB8AC3E}">
        <p14:creationId xmlns:p14="http://schemas.microsoft.com/office/powerpoint/2010/main" val="348124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84698" y="1797190"/>
            <a:ext cx="2900371" cy="8088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422785" y="103649"/>
                <a:ext cx="11046541" cy="1693541"/>
              </a:xfrm>
              <a:prstGeom prst="rect">
                <a:avLst/>
              </a:prstGeom>
            </p:spPr>
            <p:txBody>
              <a:bodyPr wrap="square">
                <a:spAutoFit/>
              </a:bodyPr>
              <a:lstStyle/>
              <a:p>
                <a:pPr marL="629920" indent="-629920" algn="just">
                  <a:spcBef>
                    <a:spcPts val="600"/>
                  </a:spcBef>
                  <a:spcAft>
                    <a:spcPts val="0"/>
                  </a:spcAft>
                  <a:tabLst>
                    <a:tab pos="629920" algn="l"/>
                  </a:tabLst>
                </a:pPr>
                <a:r>
                  <a:rPr lang="en-US" sz="3200" b="1" dirty="0" err="1">
                    <a:solidFill>
                      <a:srgbClr val="FF0000"/>
                    </a:solidFill>
                    <a:latin typeface="Times New Roman" panose="02020603050405020304" pitchFamily="18" charset="0"/>
                    <a:ea typeface="Yu Gothic" panose="020B0400000000000000" pitchFamily="34" charset="-128"/>
                  </a:rPr>
                  <a:t>Câu</a:t>
                </a:r>
                <a:r>
                  <a:rPr lang="en-US" sz="3200" b="1" dirty="0">
                    <a:solidFill>
                      <a:srgbClr val="FF0000"/>
                    </a:solidFill>
                    <a:latin typeface="Times New Roman" panose="02020603050405020304" pitchFamily="18" charset="0"/>
                    <a:ea typeface="Yu Gothic" panose="020B0400000000000000" pitchFamily="34" charset="-128"/>
                  </a:rPr>
                  <a:t> 1: </a:t>
                </a:r>
                <a:r>
                  <a:rPr lang="en-US" sz="3200" b="1" dirty="0">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effectLst/>
                    <a:latin typeface="Times New Roman" panose="02020603050405020304" pitchFamily="18" charset="0"/>
                    <a:ea typeface="Yu Gothic" panose="020B0400000000000000" pitchFamily="34" charset="-128"/>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𝑴</m:t>
                    </m:r>
                  </m:oMath>
                </a14:m>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là</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giao</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điểm</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của</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trục</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tung</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với</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đồ</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thị</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hàm</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số</a:t>
                </a:r>
                <a:r>
                  <a:rPr lang="en-US" sz="3200" b="1" dirty="0">
                    <a:solidFill>
                      <a:schemeClr val="tx1"/>
                    </a:solidFill>
                    <a:effectLst/>
                    <a:latin typeface="Times New Roman" panose="02020603050405020304" pitchFamily="18" charset="0"/>
                    <a:ea typeface="Yu Gothic" panose="020B0400000000000000" pitchFamily="34" charset="-128"/>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𝑪</m:t>
                        </m:r>
                      </m:e>
                    </m:d>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rPr>
                      <m:t>=</m:t>
                    </m:r>
                    <m:rad>
                      <m:radPr>
                        <m:degHide m:val="on"/>
                        <m:ctrlPr>
                          <a:rPr lang="en-US" sz="3200" b="1" i="1">
                            <a:solidFill>
                              <a:schemeClr val="tx1"/>
                            </a:solidFill>
                            <a:effectLst/>
                            <a:latin typeface="Cambria Math" panose="02040503050406030204" pitchFamily="18" charset="0"/>
                            <a:ea typeface="Times New Roman" panose="02020603050405020304" pitchFamily="18" charset="0"/>
                          </a:rPr>
                        </m:ctrlPr>
                      </m:radPr>
                      <m:deg/>
                      <m:e>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𝟐</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e>
                    </m:rad>
                  </m:oMath>
                </a14:m>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Tiếp</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tuyến</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của</a:t>
                </a:r>
                <a:r>
                  <a:rPr lang="en-US" sz="3200" b="1" dirty="0">
                    <a:solidFill>
                      <a:schemeClr val="tx1"/>
                    </a:solidFill>
                    <a:effectLst/>
                    <a:latin typeface="Times New Roman" panose="02020603050405020304" pitchFamily="18" charset="0"/>
                    <a:ea typeface="Yu Gothic" panose="020B0400000000000000" pitchFamily="34" charset="-128"/>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𝑪</m:t>
                        </m:r>
                      </m:e>
                    </m:d>
                  </m:oMath>
                </a14:m>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tại</a:t>
                </a:r>
                <a:r>
                  <a:rPr lang="en-US" sz="3200" b="1" dirty="0">
                    <a:solidFill>
                      <a:schemeClr val="tx1"/>
                    </a:solidFill>
                    <a:effectLst/>
                    <a:latin typeface="Times New Roman" panose="02020603050405020304" pitchFamily="18" charset="0"/>
                    <a:ea typeface="Yu Gothic" panose="020B0400000000000000" pitchFamily="34" charset="-128"/>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𝑴</m:t>
                    </m:r>
                  </m:oMath>
                </a14:m>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có</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phương</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trình</a:t>
                </a:r>
                <a:r>
                  <a:rPr lang="en-US" sz="3200" b="1" dirty="0">
                    <a:solidFill>
                      <a:schemeClr val="tx1"/>
                    </a:solidFill>
                    <a:effectLst/>
                    <a:latin typeface="Times New Roman" panose="02020603050405020304" pitchFamily="18" charset="0"/>
                    <a:ea typeface="Yu Gothic" panose="020B0400000000000000" pitchFamily="34" charset="-128"/>
                  </a:rPr>
                  <a:t> </a:t>
                </a:r>
                <a:r>
                  <a:rPr lang="en-US" sz="3200" b="1" dirty="0" err="1">
                    <a:solidFill>
                      <a:schemeClr val="tx1"/>
                    </a:solidFill>
                    <a:effectLst/>
                    <a:latin typeface="Times New Roman" panose="02020603050405020304" pitchFamily="18" charset="0"/>
                    <a:ea typeface="Yu Gothic" panose="020B0400000000000000" pitchFamily="34" charset="-128"/>
                  </a:rPr>
                  <a:t>là</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22785" y="103649"/>
                <a:ext cx="11046541" cy="1693541"/>
              </a:xfrm>
              <a:prstGeom prst="rect">
                <a:avLst/>
              </a:prstGeom>
              <a:blipFill>
                <a:blip r:embed="rId2"/>
                <a:stretch>
                  <a:fillRect l="-1380" t="-5036" r="-1435" b="-10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22785" y="1683650"/>
                <a:ext cx="9306233" cy="907684"/>
              </a:xfrm>
              <a:prstGeom prst="rect">
                <a:avLst/>
              </a:prstGeom>
            </p:spPr>
            <p:txBody>
              <a:bodyPr wrap="square">
                <a:spAutoFit/>
              </a:bodyPr>
              <a:lstStyle/>
              <a:p>
                <a:pPr marL="629920" algn="just">
                  <a:lnSpc>
                    <a:spcPct val="115000"/>
                  </a:lnSpc>
                  <a:spcAft>
                    <a:spcPts val="0"/>
                  </a:spcAft>
                  <a:tabLst>
                    <a:tab pos="3599815" algn="l"/>
                    <a:tab pos="5039995" algn="l"/>
                  </a:tabLst>
                </a:pPr>
                <a:r>
                  <a:rPr lang="en-US" sz="32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A. </a:t>
                </a:r>
                <a14:m>
                  <m:oMath xmlns:m="http://schemas.openxmlformats.org/officeDocument/2006/math">
                    <m:r>
                      <a:rPr lang="en-US" sz="3200" b="1" i="1" smtClean="0">
                        <a:solidFill>
                          <a:srgbClr val="0000CC"/>
                        </a:solidFill>
                        <a:latin typeface="Cambria Math" panose="02040503050406030204" pitchFamily="18" charset="0"/>
                        <a:ea typeface="Times New Roman" panose="02020603050405020304" pitchFamily="18" charset="0"/>
                      </a:rPr>
                      <m:t>𝒚</m:t>
                    </m:r>
                    <m:r>
                      <a:rPr lang="en-US" sz="3200" b="1" i="1" smtClean="0">
                        <a:solidFill>
                          <a:srgbClr val="0000CC"/>
                        </a:solidFill>
                        <a:latin typeface="Cambria Math" panose="02040503050406030204" pitchFamily="18" charset="0"/>
                        <a:ea typeface="Times New Roman" panose="02020603050405020304" pitchFamily="18" charset="0"/>
                      </a:rPr>
                      <m:t>=</m:t>
                    </m:r>
                    <m:f>
                      <m:fPr>
                        <m:ctrlPr>
                          <a:rPr lang="en-US" sz="3200" b="1" i="1">
                            <a:solidFill>
                              <a:srgbClr val="0000CC"/>
                            </a:solidFill>
                            <a:latin typeface="Cambria Math" panose="02040503050406030204" pitchFamily="18" charset="0"/>
                            <a:ea typeface="Times New Roman" panose="02020603050405020304" pitchFamily="18" charset="0"/>
                          </a:rPr>
                        </m:ctrlPr>
                      </m:fPr>
                      <m:num>
                        <m:r>
                          <a:rPr lang="en-US" sz="3200" b="1" i="1">
                            <a:solidFill>
                              <a:srgbClr val="0000CC"/>
                            </a:solidFill>
                            <a:latin typeface="Cambria Math" panose="02040503050406030204" pitchFamily="18" charset="0"/>
                            <a:ea typeface="Times New Roman" panose="02020603050405020304" pitchFamily="18" charset="0"/>
                          </a:rPr>
                          <m:t>𝟏</m:t>
                        </m:r>
                      </m:num>
                      <m:den>
                        <m:r>
                          <a:rPr lang="en-US" sz="3200" b="1" i="1">
                            <a:solidFill>
                              <a:srgbClr val="0000CC"/>
                            </a:solidFill>
                            <a:latin typeface="Cambria Math" panose="02040503050406030204" pitchFamily="18" charset="0"/>
                            <a:ea typeface="Times New Roman" panose="02020603050405020304" pitchFamily="18" charset="0"/>
                          </a:rPr>
                          <m:t>𝟐</m:t>
                        </m:r>
                      </m:den>
                    </m:f>
                    <m:r>
                      <a:rPr lang="en-US" sz="3200" b="1" i="1">
                        <a:solidFill>
                          <a:srgbClr val="0000CC"/>
                        </a:solidFill>
                        <a:latin typeface="Cambria Math" panose="02040503050406030204" pitchFamily="18" charset="0"/>
                        <a:ea typeface="Times New Roman" panose="02020603050405020304" pitchFamily="18" charset="0"/>
                      </a:rPr>
                      <m:t>𝒙</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𝟏</m:t>
                    </m:r>
                  </m:oMath>
                </a14:m>
                <a:r>
                  <a:rPr lang="en-US" sz="32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r>
                  <a:rPr lang="en-US" sz="3200"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en-US"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2785" y="1683650"/>
                <a:ext cx="9306233" cy="907684"/>
              </a:xfrm>
              <a:prstGeom prst="rect">
                <a:avLst/>
              </a:prstGeom>
              <a:blipFill rotWithShape="0">
                <a:blip r:embed="rId3"/>
                <a:stretch>
                  <a:fillRect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422489" y="1708616"/>
                <a:ext cx="6096000" cy="907684"/>
              </a:xfrm>
              <a:prstGeom prst="rect">
                <a:avLst/>
              </a:prstGeom>
            </p:spPr>
            <p:txBody>
              <a:bodyPr>
                <a:spAutoFit/>
              </a:bodyPr>
              <a:lstStyle/>
              <a:p>
                <a:pPr marL="629920" algn="just">
                  <a:lnSpc>
                    <a:spcPct val="115000"/>
                  </a:lnSpc>
                  <a:spcAft>
                    <a:spcPts val="0"/>
                  </a:spcAft>
                  <a:tabLst>
                    <a:tab pos="3599815" algn="l"/>
                    <a:tab pos="5039995" algn="l"/>
                  </a:tabLst>
                </a:pPr>
                <a:r>
                  <a:rPr lang="en-US" sz="32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B. </a:t>
                </a:r>
                <a14:m>
                  <m:oMath xmlns:m="http://schemas.openxmlformats.org/officeDocument/2006/math">
                    <m:r>
                      <a:rPr lang="en-US" sz="3200" b="1" i="1" smtClean="0">
                        <a:solidFill>
                          <a:srgbClr val="0000CC"/>
                        </a:solidFill>
                        <a:latin typeface="Cambria Math" panose="02040503050406030204" pitchFamily="18" charset="0"/>
                        <a:ea typeface="Times New Roman" panose="02020603050405020304" pitchFamily="18" charset="0"/>
                      </a:rPr>
                      <m:t>𝒚</m:t>
                    </m:r>
                    <m:r>
                      <a:rPr lang="en-US" sz="3200" b="1" i="1" smtClean="0">
                        <a:solidFill>
                          <a:srgbClr val="0000CC"/>
                        </a:solidFill>
                        <a:latin typeface="Cambria Math" panose="02040503050406030204" pitchFamily="18" charset="0"/>
                        <a:ea typeface="Times New Roman" panose="02020603050405020304" pitchFamily="18" charset="0"/>
                      </a:rPr>
                      <m:t>=−</m:t>
                    </m:r>
                    <m:f>
                      <m:fPr>
                        <m:ctrlPr>
                          <a:rPr lang="en-US" sz="3200" b="1" i="1">
                            <a:solidFill>
                              <a:srgbClr val="0000CC"/>
                            </a:solidFill>
                            <a:latin typeface="Cambria Math" panose="02040503050406030204" pitchFamily="18" charset="0"/>
                            <a:ea typeface="Times New Roman" panose="02020603050405020304" pitchFamily="18" charset="0"/>
                          </a:rPr>
                        </m:ctrlPr>
                      </m:fPr>
                      <m:num>
                        <m:r>
                          <a:rPr lang="en-US" sz="3200" b="1" i="1">
                            <a:solidFill>
                              <a:srgbClr val="0000CC"/>
                            </a:solidFill>
                            <a:latin typeface="Cambria Math" panose="02040503050406030204" pitchFamily="18" charset="0"/>
                            <a:ea typeface="Times New Roman" panose="02020603050405020304" pitchFamily="18" charset="0"/>
                          </a:rPr>
                          <m:t>𝟏</m:t>
                        </m:r>
                      </m:num>
                      <m:den>
                        <m:r>
                          <a:rPr lang="en-US" sz="3200" b="1" i="1">
                            <a:solidFill>
                              <a:srgbClr val="0000CC"/>
                            </a:solidFill>
                            <a:latin typeface="Cambria Math" panose="02040503050406030204" pitchFamily="18" charset="0"/>
                            <a:ea typeface="Times New Roman" panose="02020603050405020304" pitchFamily="18" charset="0"/>
                          </a:rPr>
                          <m:t>𝟐</m:t>
                        </m:r>
                      </m:den>
                    </m:f>
                    <m:r>
                      <a:rPr lang="en-US" sz="3200" b="1" i="1">
                        <a:solidFill>
                          <a:srgbClr val="0000CC"/>
                        </a:solidFill>
                        <a:latin typeface="Cambria Math" panose="02040503050406030204" pitchFamily="18" charset="0"/>
                        <a:ea typeface="Times New Roman" panose="02020603050405020304" pitchFamily="18" charset="0"/>
                      </a:rPr>
                      <m:t>𝒙</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𝟏</m:t>
                    </m:r>
                  </m:oMath>
                </a14:m>
                <a:r>
                  <a:rPr lang="en-US" sz="32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5422489" y="1708616"/>
                <a:ext cx="6096000" cy="907684"/>
              </a:xfrm>
              <a:prstGeom prst="rect">
                <a:avLst/>
              </a:prstGeom>
              <a:blipFill rotWithShape="0">
                <a:blip r:embed="rId4"/>
                <a:stretch>
                  <a:fillRect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22785" y="2690242"/>
                <a:ext cx="6096000" cy="658642"/>
              </a:xfrm>
              <a:prstGeom prst="rect">
                <a:avLst/>
              </a:prstGeom>
            </p:spPr>
            <p:txBody>
              <a:bodyPr>
                <a:spAutoFit/>
              </a:bodyPr>
              <a:lstStyle/>
              <a:p>
                <a:pPr marL="629920" algn="just">
                  <a:lnSpc>
                    <a:spcPct val="115000"/>
                  </a:lnSpc>
                  <a:spcAft>
                    <a:spcPts val="0"/>
                  </a:spcAft>
                  <a:tabLst>
                    <a:tab pos="3599815" algn="l"/>
                    <a:tab pos="5039995" algn="l"/>
                  </a:tabLst>
                </a:pPr>
                <a:r>
                  <a:rPr lang="en-US" sz="32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C. </a:t>
                </a:r>
                <a14:m>
                  <m:oMath xmlns:m="http://schemas.openxmlformats.org/officeDocument/2006/math">
                    <m:r>
                      <a:rPr lang="en-US" sz="3200" b="1" i="1" smtClean="0">
                        <a:solidFill>
                          <a:srgbClr val="0000CC"/>
                        </a:solidFill>
                        <a:latin typeface="Cambria Math" panose="02040503050406030204" pitchFamily="18" charset="0"/>
                        <a:ea typeface="Times New Roman" panose="02020603050405020304" pitchFamily="18" charset="0"/>
                      </a:rPr>
                      <m:t>𝒚</m:t>
                    </m:r>
                    <m:r>
                      <a:rPr lang="en-US" sz="3200" b="1" i="1" smtClean="0">
                        <a:solidFill>
                          <a:srgbClr val="0000CC"/>
                        </a:solidFill>
                        <a:latin typeface="Cambria Math" panose="02040503050406030204" pitchFamily="18" charset="0"/>
                        <a:ea typeface="Times New Roman" panose="02020603050405020304" pitchFamily="18" charset="0"/>
                      </a:rPr>
                      <m:t>=−</m:t>
                    </m:r>
                    <m:r>
                      <a:rPr lang="en-US" sz="3200" b="1" i="1" smtClean="0">
                        <a:solidFill>
                          <a:srgbClr val="0000CC"/>
                        </a:solidFill>
                        <a:latin typeface="Cambria Math" panose="02040503050406030204" pitchFamily="18" charset="0"/>
                        <a:ea typeface="Times New Roman" panose="02020603050405020304" pitchFamily="18" charset="0"/>
                      </a:rPr>
                      <m:t>𝒙</m:t>
                    </m:r>
                    <m:r>
                      <a:rPr lang="en-US" sz="3200" b="1" i="1" smtClean="0">
                        <a:solidFill>
                          <a:srgbClr val="0000CC"/>
                        </a:solidFill>
                        <a:latin typeface="Cambria Math" panose="02040503050406030204" pitchFamily="18" charset="0"/>
                        <a:ea typeface="Times New Roman" panose="02020603050405020304" pitchFamily="18" charset="0"/>
                      </a:rPr>
                      <m:t>+</m:t>
                    </m:r>
                    <m:r>
                      <a:rPr lang="en-US" sz="3200" b="1" i="1" smtClean="0">
                        <a:solidFill>
                          <a:srgbClr val="0000CC"/>
                        </a:solidFill>
                        <a:latin typeface="Cambria Math" panose="02040503050406030204" pitchFamily="18" charset="0"/>
                        <a:ea typeface="Times New Roman" panose="02020603050405020304" pitchFamily="18" charset="0"/>
                      </a:rPr>
                      <m:t>𝟏</m:t>
                    </m:r>
                  </m:oMath>
                </a14:m>
                <a:r>
                  <a:rPr lang="en-US" sz="32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r>
                  <a:rPr lang="en-US" sz="32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en-US"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2785" y="2690242"/>
                <a:ext cx="6096000" cy="658642"/>
              </a:xfrm>
              <a:prstGeom prst="rect">
                <a:avLst/>
              </a:prstGeom>
              <a:blipFill rotWithShape="0">
                <a:blip r:embed="rId5"/>
                <a:stretch>
                  <a:fillRect t="-8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64167" y="2766411"/>
                <a:ext cx="3175549" cy="613245"/>
              </a:xfrm>
              <a:prstGeom prst="rect">
                <a:avLst/>
              </a:prstGeom>
            </p:spPr>
            <p:txBody>
              <a:bodyPr wrap="none">
                <a:spAutoFit/>
              </a:bodyPr>
              <a:lstStyle/>
              <a:p>
                <a:pPr marL="629920" algn="just">
                  <a:lnSpc>
                    <a:spcPct val="115000"/>
                  </a:lnSpc>
                  <a:spcAft>
                    <a:spcPts val="0"/>
                  </a:spcAft>
                  <a:tabLst>
                    <a:tab pos="3599815" algn="l"/>
                    <a:tab pos="5039995" algn="l"/>
                  </a:tabLst>
                </a:pPr>
                <a:r>
                  <a:rPr lang="en-US" sz="32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D. </a:t>
                </a:r>
                <a14:m>
                  <m:oMath xmlns:m="http://schemas.openxmlformats.org/officeDocument/2006/math">
                    <m:r>
                      <a:rPr lang="en-US" sz="3200" b="1" i="1" smtClean="0">
                        <a:solidFill>
                          <a:srgbClr val="0000CC"/>
                        </a:solidFill>
                        <a:latin typeface="Cambria Math" panose="02040503050406030204" pitchFamily="18" charset="0"/>
                        <a:ea typeface="Times New Roman" panose="02020603050405020304" pitchFamily="18" charset="0"/>
                      </a:rPr>
                      <m:t>𝒚</m:t>
                    </m:r>
                    <m:r>
                      <a:rPr lang="en-US" sz="3200" b="1" i="1" smtClean="0">
                        <a:solidFill>
                          <a:srgbClr val="0000CC"/>
                        </a:solidFill>
                        <a:latin typeface="Cambria Math" panose="02040503050406030204" pitchFamily="18" charset="0"/>
                        <a:ea typeface="Times New Roman" panose="02020603050405020304" pitchFamily="18" charset="0"/>
                      </a:rPr>
                      <m:t>=</m:t>
                    </m:r>
                    <m:r>
                      <a:rPr lang="en-US" sz="3200" b="1" i="1" smtClean="0">
                        <a:solidFill>
                          <a:srgbClr val="0000CC"/>
                        </a:solidFill>
                        <a:latin typeface="Cambria Math" panose="02040503050406030204" pitchFamily="18" charset="0"/>
                        <a:ea typeface="Times New Roman" panose="02020603050405020304" pitchFamily="18" charset="0"/>
                      </a:rPr>
                      <m:t>𝒙</m:t>
                    </m:r>
                    <m:r>
                      <a:rPr lang="en-US" sz="3200" b="1" i="1" smtClean="0">
                        <a:solidFill>
                          <a:srgbClr val="0000CC"/>
                        </a:solidFill>
                        <a:latin typeface="Cambria Math" panose="02040503050406030204" pitchFamily="18" charset="0"/>
                        <a:ea typeface="Times New Roman" panose="02020603050405020304" pitchFamily="18" charset="0"/>
                      </a:rPr>
                      <m:t>+</m:t>
                    </m:r>
                    <m:r>
                      <a:rPr lang="en-US" sz="3200" b="1" i="1" smtClean="0">
                        <a:solidFill>
                          <a:srgbClr val="0000CC"/>
                        </a:solidFill>
                        <a:latin typeface="Cambria Math" panose="02040503050406030204" pitchFamily="18" charset="0"/>
                        <a:ea typeface="Times New Roman" panose="02020603050405020304" pitchFamily="18" charset="0"/>
                      </a:rPr>
                      <m:t>𝟏</m:t>
                    </m:r>
                  </m:oMath>
                </a14:m>
                <a:r>
                  <a:rPr lang="en-US" sz="32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5464167" y="2766411"/>
                <a:ext cx="3175549" cy="613245"/>
              </a:xfrm>
              <a:prstGeom prst="rect">
                <a:avLst/>
              </a:prstGeom>
              <a:blipFill rotWithShape="0">
                <a:blip r:embed="rId6"/>
                <a:stretch>
                  <a:fillRect t="-9000" r="-4031" b="-32000"/>
                </a:stretch>
              </a:blipFill>
            </p:spPr>
            <p:txBody>
              <a:bodyPr/>
              <a:lstStyle/>
              <a:p>
                <a:r>
                  <a:rPr lang="en-US">
                    <a:noFill/>
                  </a:rPr>
                  <a:t> </a:t>
                </a:r>
              </a:p>
            </p:txBody>
          </p:sp>
        </mc:Fallback>
      </mc:AlternateContent>
      <p:sp>
        <p:nvSpPr>
          <p:cNvPr id="9" name="Rectangle 8"/>
          <p:cNvSpPr/>
          <p:nvPr/>
        </p:nvSpPr>
        <p:spPr>
          <a:xfrm>
            <a:off x="2374489" y="3324520"/>
            <a:ext cx="6096000" cy="613245"/>
          </a:xfrm>
          <a:prstGeom prst="rect">
            <a:avLst/>
          </a:prstGeom>
        </p:spPr>
        <p:txBody>
          <a:bodyPr>
            <a:spAutoFit/>
          </a:bodyPr>
          <a:lstStyle/>
          <a:p>
            <a:pPr marL="629920" indent="-629920" algn="ctr">
              <a:lnSpc>
                <a:spcPct val="115000"/>
              </a:lnSpc>
              <a:spcAft>
                <a:spcPts val="0"/>
              </a:spcAft>
            </a:pPr>
            <a:r>
              <a:rPr lang="en-US" sz="3200" b="1" i="1" dirty="0" err="1">
                <a:solidFill>
                  <a:srgbClr val="FF0000"/>
                </a:solidFill>
                <a:latin typeface="Times New Roman" panose="02020603050405020304" pitchFamily="18" charset="0"/>
                <a:ea typeface="Yu Gothic" panose="020B0400000000000000" pitchFamily="34" charset="-128"/>
              </a:rPr>
              <a:t>Lời</a:t>
            </a:r>
            <a:r>
              <a:rPr lang="en-US" sz="3200" b="1" i="1" dirty="0">
                <a:solidFill>
                  <a:srgbClr val="FF0000"/>
                </a:solidFill>
                <a:latin typeface="Times New Roman" panose="02020603050405020304" pitchFamily="18" charset="0"/>
                <a:ea typeface="Yu Gothic" panose="020B0400000000000000" pitchFamily="34" charset="-128"/>
              </a:rPr>
              <a:t> </a:t>
            </a:r>
            <a:r>
              <a:rPr lang="en-US" sz="3200" b="1" i="1" dirty="0" err="1">
                <a:solidFill>
                  <a:srgbClr val="FF0000"/>
                </a:solidFill>
                <a:latin typeface="Times New Roman" panose="02020603050405020304" pitchFamily="18" charset="0"/>
                <a:ea typeface="Yu Gothic" panose="020B0400000000000000" pitchFamily="34" charset="-128"/>
              </a:rPr>
              <a:t>giải</a:t>
            </a:r>
            <a:endParaRPr lang="en-US" sz="3200" b="1" i="1" dirty="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527932" y="3821010"/>
                <a:ext cx="6096000" cy="658642"/>
              </a:xfrm>
              <a:prstGeom prst="rect">
                <a:avLst/>
              </a:prstGeom>
            </p:spPr>
            <p:txBody>
              <a:bodyPr>
                <a:spAutoFit/>
              </a:bodyPr>
              <a:lstStyle/>
              <a:p>
                <a:pPr marL="62992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US" sz="3200" b="1" i="1" smtClean="0">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𝒚</m:t>
                          </m:r>
                        </m:e>
                        <m:sup>
                          <m:r>
                            <a:rPr lang="en-US" sz="3200" b="1" i="1">
                              <a:solidFill>
                                <a:schemeClr val="tx1"/>
                              </a:solidFill>
                              <a:effectLst/>
                              <a:latin typeface="Cambria Math" panose="02040503050406030204" pitchFamily="18" charset="0"/>
                              <a:ea typeface="Times New Roman" panose="02020603050405020304" pitchFamily="18" charset="0"/>
                            </a:rPr>
                            <m:t>′</m:t>
                          </m:r>
                        </m:sup>
                      </m:sSup>
                      <m:r>
                        <a:rPr lang="en-US" sz="3200" b="1" i="1" smtClean="0">
                          <a:solidFill>
                            <a:schemeClr val="tx1"/>
                          </a:solidFill>
                          <a:effectLst/>
                          <a:latin typeface="Cambria Math" panose="02040503050406030204" pitchFamily="18" charset="0"/>
                          <a:ea typeface="Times New Roman" panose="02020603050405020304" pitchFamily="18" charset="0"/>
                        </a:rPr>
                        <m:t>=</m:t>
                      </m:r>
                    </m:oMath>
                  </m:oMathPara>
                </a14:m>
                <a:endParaRPr lang="en-US" sz="3200" b="1" i="1" dirty="0">
                  <a:solidFill>
                    <a:schemeClr val="tx1"/>
                  </a:solidFill>
                  <a:effectLst/>
                  <a:latin typeface="Cambria Math" panose="020405030504060302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527932" y="3821010"/>
                <a:ext cx="6096000" cy="65864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84698" y="3624664"/>
                <a:ext cx="5503117" cy="1090298"/>
              </a:xfrm>
              <a:prstGeom prst="rect">
                <a:avLst/>
              </a:prstGeom>
            </p:spPr>
            <p:txBody>
              <a:bodyPr wrap="square">
                <a:spAutoFit/>
              </a:bodyPr>
              <a:lstStyle/>
              <a:p>
                <a:pPr marL="629920">
                  <a:lnSpc>
                    <a:spcPct val="115000"/>
                  </a:lnSpc>
                  <a:spcAft>
                    <a:spcPts val="0"/>
                  </a:spcAft>
                </a:pPr>
                <a14:m>
                  <m:oMath xmlns:m="http://schemas.openxmlformats.org/officeDocument/2006/math">
                    <m:f>
                      <m:fPr>
                        <m:ctrlPr>
                          <a:rPr lang="en-US" sz="3400" b="1" i="1" smtClean="0">
                            <a:solidFill>
                              <a:schemeClr val="tx1"/>
                            </a:solidFill>
                            <a:effectLst/>
                            <a:latin typeface="Cambria Math" panose="02040503050406030204" pitchFamily="18" charset="0"/>
                            <a:ea typeface="Times New Roman" panose="02020603050405020304" pitchFamily="18" charset="0"/>
                          </a:rPr>
                        </m:ctrlPr>
                      </m:fPr>
                      <m:num>
                        <m:r>
                          <a:rPr lang="en-US" sz="3400" b="1" i="1">
                            <a:solidFill>
                              <a:schemeClr val="tx1"/>
                            </a:solidFill>
                            <a:effectLst/>
                            <a:latin typeface="Cambria Math" panose="02040503050406030204" pitchFamily="18" charset="0"/>
                            <a:ea typeface="Times New Roman" panose="02020603050405020304" pitchFamily="18" charset="0"/>
                          </a:rPr>
                          <m:t>𝟐</m:t>
                        </m:r>
                        <m:r>
                          <a:rPr lang="en-US" sz="3400" b="1" i="1">
                            <a:solidFill>
                              <a:schemeClr val="tx1"/>
                            </a:solidFill>
                            <a:effectLst/>
                            <a:latin typeface="Cambria Math" panose="02040503050406030204" pitchFamily="18" charset="0"/>
                            <a:ea typeface="Times New Roman" panose="02020603050405020304" pitchFamily="18" charset="0"/>
                          </a:rPr>
                          <m:t>𝒙</m:t>
                        </m:r>
                        <m:r>
                          <a:rPr lang="en-US" sz="3400" b="1" i="1">
                            <a:solidFill>
                              <a:schemeClr val="tx1"/>
                            </a:solidFill>
                            <a:effectLst/>
                            <a:latin typeface="Cambria Math" panose="02040503050406030204" pitchFamily="18" charset="0"/>
                            <a:ea typeface="Times New Roman" panose="02020603050405020304" pitchFamily="18" charset="0"/>
                          </a:rPr>
                          <m:t>+</m:t>
                        </m:r>
                        <m:r>
                          <a:rPr lang="en-US" sz="3400" b="1" i="1">
                            <a:solidFill>
                              <a:schemeClr val="tx1"/>
                            </a:solidFill>
                            <a:effectLst/>
                            <a:latin typeface="Cambria Math" panose="02040503050406030204" pitchFamily="18" charset="0"/>
                            <a:ea typeface="Times New Roman" panose="02020603050405020304" pitchFamily="18" charset="0"/>
                          </a:rPr>
                          <m:t>𝟏</m:t>
                        </m:r>
                      </m:num>
                      <m:den>
                        <m:r>
                          <a:rPr lang="en-US" sz="3400" b="1" i="1">
                            <a:solidFill>
                              <a:schemeClr val="tx1"/>
                            </a:solidFill>
                            <a:effectLst/>
                            <a:latin typeface="Cambria Math" panose="02040503050406030204" pitchFamily="18" charset="0"/>
                            <a:ea typeface="Times New Roman" panose="02020603050405020304" pitchFamily="18" charset="0"/>
                          </a:rPr>
                          <m:t>𝟐</m:t>
                        </m:r>
                        <m:rad>
                          <m:radPr>
                            <m:degHide m:val="on"/>
                            <m:ctrlPr>
                              <a:rPr lang="en-US" sz="3400" b="1" i="1">
                                <a:solidFill>
                                  <a:schemeClr val="tx1"/>
                                </a:solidFill>
                                <a:effectLst/>
                                <a:latin typeface="Cambria Math" panose="02040503050406030204" pitchFamily="18" charset="0"/>
                                <a:ea typeface="Times New Roman" panose="02020603050405020304" pitchFamily="18" charset="0"/>
                              </a:rPr>
                            </m:ctrlPr>
                          </m:radPr>
                          <m:deg/>
                          <m:e>
                            <m:sSup>
                              <m:sSupPr>
                                <m:ctrlPr>
                                  <a:rPr lang="en-US" sz="3400" b="1" i="1">
                                    <a:solidFill>
                                      <a:schemeClr val="tx1"/>
                                    </a:solidFill>
                                    <a:effectLst/>
                                    <a:latin typeface="Cambria Math" panose="02040503050406030204" pitchFamily="18" charset="0"/>
                                    <a:ea typeface="Times New Roman" panose="02020603050405020304" pitchFamily="18" charset="0"/>
                                  </a:rPr>
                                </m:ctrlPr>
                              </m:sSupPr>
                              <m:e>
                                <m:r>
                                  <a:rPr lang="en-US" sz="3400" b="1" i="1">
                                    <a:solidFill>
                                      <a:schemeClr val="tx1"/>
                                    </a:solidFill>
                                    <a:effectLst/>
                                    <a:latin typeface="Cambria Math" panose="02040503050406030204" pitchFamily="18" charset="0"/>
                                    <a:ea typeface="Times New Roman" panose="02020603050405020304" pitchFamily="18" charset="0"/>
                                  </a:rPr>
                                  <m:t>𝒙</m:t>
                                </m:r>
                              </m:e>
                              <m:sup>
                                <m:r>
                                  <a:rPr lang="en-US" sz="3400" b="1" i="1">
                                    <a:solidFill>
                                      <a:schemeClr val="tx1"/>
                                    </a:solidFill>
                                    <a:effectLst/>
                                    <a:latin typeface="Cambria Math" panose="02040503050406030204" pitchFamily="18" charset="0"/>
                                    <a:ea typeface="Times New Roman" panose="02020603050405020304" pitchFamily="18" charset="0"/>
                                  </a:rPr>
                                  <m:t>𝟐</m:t>
                                </m:r>
                              </m:sup>
                            </m:sSup>
                            <m:r>
                              <a:rPr lang="en-US" sz="3400" b="1" i="1">
                                <a:solidFill>
                                  <a:schemeClr val="tx1"/>
                                </a:solidFill>
                                <a:effectLst/>
                                <a:latin typeface="Cambria Math" panose="02040503050406030204" pitchFamily="18" charset="0"/>
                                <a:ea typeface="Times New Roman" panose="02020603050405020304" pitchFamily="18" charset="0"/>
                              </a:rPr>
                              <m:t>+</m:t>
                            </m:r>
                            <m:r>
                              <a:rPr lang="en-US" sz="3400" b="1" i="1">
                                <a:solidFill>
                                  <a:schemeClr val="tx1"/>
                                </a:solidFill>
                                <a:effectLst/>
                                <a:latin typeface="Cambria Math" panose="02040503050406030204" pitchFamily="18" charset="0"/>
                                <a:ea typeface="Times New Roman" panose="02020603050405020304" pitchFamily="18" charset="0"/>
                              </a:rPr>
                              <m:t>𝒙</m:t>
                            </m:r>
                            <m:r>
                              <a:rPr lang="en-US" sz="3400" b="1" i="1">
                                <a:solidFill>
                                  <a:schemeClr val="tx1"/>
                                </a:solidFill>
                                <a:effectLst/>
                                <a:latin typeface="Cambria Math" panose="02040503050406030204" pitchFamily="18" charset="0"/>
                                <a:ea typeface="Times New Roman" panose="02020603050405020304" pitchFamily="18" charset="0"/>
                              </a:rPr>
                              <m:t>+</m:t>
                            </m:r>
                            <m:r>
                              <a:rPr lang="en-US" sz="3400" b="1" i="1">
                                <a:solidFill>
                                  <a:schemeClr val="tx1"/>
                                </a:solidFill>
                                <a:effectLst/>
                                <a:latin typeface="Cambria Math" panose="02040503050406030204" pitchFamily="18" charset="0"/>
                                <a:ea typeface="Times New Roman" panose="02020603050405020304" pitchFamily="18" charset="0"/>
                              </a:rPr>
                              <m:t>𝟏</m:t>
                            </m:r>
                          </m:e>
                        </m:rad>
                      </m:den>
                    </m:f>
                  </m:oMath>
                </a14:m>
                <a:r>
                  <a:rPr lang="en-US" sz="3400" b="1" dirty="0">
                    <a:solidFill>
                      <a:schemeClr val="tx1"/>
                    </a:solidFill>
                    <a:effectLst/>
                    <a:latin typeface="Times New Roman" panose="02020603050405020304" pitchFamily="18" charset="0"/>
                    <a:ea typeface="Yu Gothic" panose="020B0400000000000000" pitchFamily="34" charset="-128"/>
                  </a:rPr>
                  <a:t>.</a:t>
                </a:r>
                <a:endParaRPr lang="en-US" sz="3400" b="1"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984698" y="3624664"/>
                <a:ext cx="5503117" cy="10902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73045" y="4740322"/>
                <a:ext cx="6096000" cy="613245"/>
              </a:xfrm>
              <a:prstGeom prst="rect">
                <a:avLst/>
              </a:prstGeom>
            </p:spPr>
            <p:txBody>
              <a:bodyPr>
                <a:spAutoFit/>
              </a:bodyPr>
              <a:lstStyle/>
              <a:p>
                <a:pPr marL="629920">
                  <a:lnSpc>
                    <a:spcPct val="115000"/>
                  </a:lnSpc>
                  <a:spcAft>
                    <a:spcPts val="0"/>
                  </a:spcAft>
                </a:pPr>
                <a:r>
                  <a:rPr lang="en-US" sz="3200" b="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M</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m:t>
                    </m:r>
                    <m:d>
                      <m:dPr>
                        <m:ctrlPr>
                          <a:rPr lang="en-US" sz="3200" b="1" i="1" smtClean="0">
                            <a:solidFill>
                              <a:schemeClr val="tx1"/>
                            </a:solidFill>
                            <a:effectLst/>
                            <a:latin typeface="Cambria Math" panose="02040503050406030204" pitchFamily="18" charset="0"/>
                            <a:ea typeface="Times New Roman" panose="02020603050405020304" pitchFamily="18" charset="0"/>
                          </a:rPr>
                        </m:ctrlPr>
                      </m:dPr>
                      <m:e>
                        <m:r>
                          <a:rPr lang="en-US" sz="3200" b="1" i="1" smtClean="0">
                            <a:solidFill>
                              <a:schemeClr val="tx1"/>
                            </a:solidFill>
                            <a:effectLst/>
                            <a:latin typeface="Cambria Math" panose="02040503050406030204" pitchFamily="18" charset="0"/>
                            <a:ea typeface="Times New Roman" panose="02020603050405020304" pitchFamily="18" charset="0"/>
                          </a:rPr>
                          <m:t>𝑪</m:t>
                        </m:r>
                      </m:e>
                    </m:d>
                    <m:r>
                      <a:rPr lang="en-US" sz="3200" b="1" i="1" smtClean="0">
                        <a:solidFill>
                          <a:schemeClr val="tx1"/>
                        </a:solidFill>
                        <a:effectLst/>
                        <a:latin typeface="Cambria Math" panose="02040503050406030204" pitchFamily="18" charset="0"/>
                        <a:ea typeface="Times New Roman" panose="02020603050405020304" pitchFamily="18" charset="0"/>
                        <a:sym typeface="Symbol" panose="05050102010706020507" pitchFamily="18" charset="2"/>
                      </a:rPr>
                      <m:t></m:t>
                    </m:r>
                    <m:r>
                      <a:rPr lang="en-US" sz="3200" b="1" i="1" smtClean="0">
                        <a:solidFill>
                          <a:schemeClr val="tx1"/>
                        </a:solidFill>
                        <a:effectLst/>
                        <a:latin typeface="Cambria Math" panose="02040503050406030204" pitchFamily="18" charset="0"/>
                        <a:ea typeface="Times New Roman" panose="02020603050405020304" pitchFamily="18" charset="0"/>
                        <a:sym typeface="Symbol" panose="05050102010706020507" pitchFamily="18" charset="2"/>
                      </a:rPr>
                      <m:t>𝑶𝒚</m:t>
                    </m:r>
                    <m:r>
                      <a:rPr lang="en-US" sz="3200" b="1" i="1" smtClean="0">
                        <a:solidFill>
                          <a:schemeClr val="tx1"/>
                        </a:solidFill>
                        <a:effectLst/>
                        <a:latin typeface="Cambria Math" panose="02040503050406030204" pitchFamily="18" charset="0"/>
                        <a:ea typeface="Times New Roman" panose="02020603050405020304" pitchFamily="18" charset="0"/>
                        <a:sym typeface="Symbol" panose="05050102010706020507" pitchFamily="18" charset="2"/>
                      </a:rPr>
                      <m:t></m:t>
                    </m:r>
                  </m:oMath>
                </a14:m>
                <a:endParaRPr lang="en-US" sz="3200" b="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73045" y="4740322"/>
                <a:ext cx="6096000" cy="613245"/>
              </a:xfrm>
              <a:prstGeom prst="rect">
                <a:avLst/>
              </a:prstGeom>
              <a:blipFill>
                <a:blip r:embed="rId9"/>
                <a:stretch>
                  <a:fillRect t="-9000"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028335" y="4766488"/>
                <a:ext cx="6096000" cy="613245"/>
              </a:xfrm>
              <a:prstGeom prst="rect">
                <a:avLst/>
              </a:prstGeom>
            </p:spPr>
            <p:txBody>
              <a:bodyPr>
                <a:spAutoFit/>
              </a:bodyPr>
              <a:lstStyle/>
              <a:p>
                <a:pPr marL="629920">
                  <a:lnSpc>
                    <a:spcPct val="115000"/>
                  </a:lnSpc>
                  <a:spcAft>
                    <a:spcPts val="0"/>
                  </a:spcAft>
                </a:pPr>
                <a:r>
                  <a:rPr lang="en-US" sz="3200" b="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M</a:t>
                </a:r>
                <a14:m>
                  <m:oMath xmlns:m="http://schemas.openxmlformats.org/officeDocument/2006/math">
                    <m:r>
                      <a:rPr lang="en-US" sz="3200" b="1" i="1" smtClean="0">
                        <a:solidFill>
                          <a:schemeClr val="tx1"/>
                        </a:solidFill>
                        <a:effectLst/>
                        <a:latin typeface="Cambria Math" panose="02040503050406030204" pitchFamily="18" charset="0"/>
                        <a:ea typeface="Tahoma" panose="020B0604030504040204" pitchFamily="34" charset="0"/>
                        <a:cs typeface="Times New Roman" panose="02020603050405020304" pitchFamily="18" charset="0"/>
                      </a:rPr>
                      <m:t>(</m:t>
                    </m:r>
                    <m:r>
                      <a:rPr lang="en-US" sz="3200" b="1" i="1" smtClean="0">
                        <a:solidFill>
                          <a:schemeClr val="tx1"/>
                        </a:solidFill>
                        <a:effectLst/>
                        <a:latin typeface="Cambria Math" panose="02040503050406030204" pitchFamily="18" charset="0"/>
                        <a:ea typeface="Tahoma" panose="020B0604030504040204" pitchFamily="34" charset="0"/>
                        <a:cs typeface="Times New Roman" panose="02020603050405020304" pitchFamily="18" charset="0"/>
                      </a:rPr>
                      <m:t>𝟎</m:t>
                    </m:r>
                    <m:r>
                      <a:rPr lang="en-US" sz="3200" b="1" i="1" smtClean="0">
                        <a:solidFill>
                          <a:schemeClr val="tx1"/>
                        </a:solidFill>
                        <a:effectLst/>
                        <a:latin typeface="Cambria Math" panose="02040503050406030204" pitchFamily="18" charset="0"/>
                        <a:ea typeface="Tahoma" panose="020B0604030504040204" pitchFamily="34" charset="0"/>
                        <a:cs typeface="Times New Roman" panose="02020603050405020304" pitchFamily="18" charset="0"/>
                      </a:rPr>
                      <m:t>;</m:t>
                    </m:r>
                    <m:r>
                      <a:rPr lang="en-US" sz="3200" b="1" i="1" smtClean="0">
                        <a:solidFill>
                          <a:schemeClr val="tx1"/>
                        </a:solidFill>
                        <a:effectLst/>
                        <a:latin typeface="Cambria Math" panose="02040503050406030204" pitchFamily="18" charset="0"/>
                        <a:ea typeface="Tahoma" panose="020B0604030504040204" pitchFamily="34" charset="0"/>
                        <a:cs typeface="Times New Roman" panose="02020603050405020304" pitchFamily="18" charset="0"/>
                      </a:rPr>
                      <m:t>𝟏</m:t>
                    </m:r>
                    <m:r>
                      <a:rPr lang="en-US" sz="3200" b="1" i="1" smtClean="0">
                        <a:solidFill>
                          <a:schemeClr val="tx1"/>
                        </a:solidFill>
                        <a:effectLst/>
                        <a:latin typeface="Cambria Math" panose="02040503050406030204" pitchFamily="18" charset="0"/>
                        <a:ea typeface="Tahoma" panose="020B0604030504040204" pitchFamily="34" charset="0"/>
                        <a:cs typeface="Times New Roman" panose="02020603050405020304" pitchFamily="18" charset="0"/>
                      </a:rPr>
                      <m:t>)</m:t>
                    </m:r>
                  </m:oMath>
                </a14:m>
                <a:endParaRPr lang="en-US" sz="3200" b="1"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028335" y="4766488"/>
                <a:ext cx="6096000" cy="613245"/>
              </a:xfrm>
              <a:prstGeom prst="rect">
                <a:avLst/>
              </a:prstGeom>
              <a:blipFill>
                <a:blip r:embed="rId10"/>
                <a:stretch>
                  <a:fillRect t="-8911"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98319" y="5378533"/>
                <a:ext cx="11695471" cy="613245"/>
              </a:xfrm>
              <a:prstGeom prst="rect">
                <a:avLst/>
              </a:prstGeom>
            </p:spPr>
            <p:txBody>
              <a:bodyPr wrap="square">
                <a:spAutoFit/>
              </a:bodyPr>
              <a:lstStyle/>
              <a:p>
                <a:pPr marL="629920">
                  <a:lnSpc>
                    <a:spcPct val="115000"/>
                  </a:lnSpc>
                  <a:spcAft>
                    <a:spcPts val="0"/>
                  </a:spcAft>
                </a:pPr>
                <a:r>
                  <a:rPr lang="en-US" sz="32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Phương </a:t>
                </a:r>
                <a:r>
                  <a:rPr lang="en-US" sz="3200" b="1" dirty="0" err="1">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trình</a:t>
                </a:r>
                <a:r>
                  <a:rPr lang="en-US" sz="32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tiếp</a:t>
                </a:r>
                <a:r>
                  <a:rPr lang="en-US" sz="32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tuyến</a:t>
                </a:r>
                <a:r>
                  <a:rPr lang="en-US" sz="32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của</a:t>
                </a:r>
                <a:r>
                  <a:rPr lang="en-US" sz="32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𝑪</m:t>
                        </m:r>
                      </m:e>
                    </m:d>
                  </m:oMath>
                </a14:m>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tại</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điểm</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𝑴</m:t>
                    </m:r>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𝟎</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e>
                    </m:d>
                  </m:oMath>
                </a14:m>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có</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dạng</a:t>
                </a:r>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8319" y="5378533"/>
                <a:ext cx="11695471" cy="613245"/>
              </a:xfrm>
              <a:prstGeom prst="rect">
                <a:avLst/>
              </a:prstGeom>
              <a:blipFill>
                <a:blip r:embed="rId11"/>
                <a:stretch>
                  <a:fillRect t="-8911"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21225" y="5897247"/>
                <a:ext cx="4420954" cy="907684"/>
              </a:xfrm>
              <a:prstGeom prst="rect">
                <a:avLst/>
              </a:prstGeom>
            </p:spPr>
            <p:txBody>
              <a:bodyPr wrap="none">
                <a:spAutoFit/>
              </a:bodyPr>
              <a:lstStyle/>
              <a:p>
                <a:pPr marL="629920">
                  <a:lnSpc>
                    <a:spcPct val="115000"/>
                  </a:lnSpc>
                  <a:spcAft>
                    <a:spcPts val="0"/>
                  </a:spcAft>
                </a:pPr>
                <a14:m>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𝒚</m:t>
                    </m:r>
                    <m:r>
                      <a:rPr lang="en-US" sz="3200" b="1" i="1" smtClean="0">
                        <a:solidFill>
                          <a:schemeClr val="tx1"/>
                        </a:solidFill>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𝟏</m:t>
                        </m:r>
                      </m:num>
                      <m:den>
                        <m:r>
                          <a:rPr lang="en-US" sz="3200" b="1" i="1">
                            <a:solidFill>
                              <a:schemeClr val="tx1"/>
                            </a:solidFill>
                            <a:effectLst/>
                            <a:latin typeface="Cambria Math" panose="02040503050406030204" pitchFamily="18" charset="0"/>
                            <a:ea typeface="Times New Roman" panose="02020603050405020304" pitchFamily="18" charset="0"/>
                          </a:rPr>
                          <m:t>𝟐</m:t>
                        </m:r>
                      </m:den>
                    </m:f>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𝟎</m:t>
                        </m:r>
                      </m:e>
                    </m:d>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oMath>
                </a14:m>
                <a:r>
                  <a:rPr lang="en-US" sz="3200" b="1" dirty="0">
                    <a:solidFill>
                      <a:schemeClr val="tx1"/>
                    </a:solidFill>
                    <a:effectLst/>
                    <a:latin typeface="Times New Roman" panose="02020603050405020304" pitchFamily="18" charset="0"/>
                    <a:ea typeface="Yu Gothic" panose="020B0400000000000000" pitchFamily="34" charset="-128"/>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m:t>
                    </m:r>
                  </m:oMath>
                </a14:m>
                <a:endParaRPr lang="en-US" sz="3200" b="1"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221225" y="5897247"/>
                <a:ext cx="4420954" cy="907684"/>
              </a:xfrm>
              <a:prstGeom prst="rect">
                <a:avLst/>
              </a:prstGeom>
              <a:blipFill>
                <a:blip r:embed="rId12"/>
                <a:stretch>
                  <a:fillRect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885069" y="5895868"/>
                <a:ext cx="2921762" cy="907684"/>
              </a:xfrm>
              <a:prstGeom prst="rect">
                <a:avLst/>
              </a:prstGeom>
            </p:spPr>
            <p:txBody>
              <a:bodyPr wrap="none">
                <a:spAutoFit/>
              </a:bodyPr>
              <a:lstStyle/>
              <a:p>
                <a:pPr marL="629920">
                  <a:lnSpc>
                    <a:spcPct val="115000"/>
                  </a:lnSpc>
                  <a:spcAft>
                    <a:spcPts val="0"/>
                  </a:spcAft>
                </a:pP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𝟏</m:t>
                        </m:r>
                      </m:num>
                      <m:den>
                        <m:r>
                          <a:rPr lang="en-US" sz="3200" b="1" i="1">
                            <a:solidFill>
                              <a:schemeClr val="tx1"/>
                            </a:solidFill>
                            <a:effectLst/>
                            <a:latin typeface="Cambria Math" panose="02040503050406030204" pitchFamily="18" charset="0"/>
                            <a:ea typeface="Times New Roman" panose="02020603050405020304" pitchFamily="18" charset="0"/>
                          </a:rPr>
                          <m:t>𝟐</m:t>
                        </m:r>
                      </m:den>
                    </m:f>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oMath>
                </a14:m>
                <a:r>
                  <a:rPr lang="en-US" sz="3200" b="1" dirty="0">
                    <a:solidFill>
                      <a:schemeClr val="tx1"/>
                    </a:solidFill>
                    <a:effectLst/>
                    <a:latin typeface="Times New Roman" panose="02020603050405020304" pitchFamily="18" charset="0"/>
                    <a:ea typeface="Yu Gothic" panose="020B0400000000000000" pitchFamily="34" charset="-128"/>
                  </a:rPr>
                  <a:t>.</a:t>
                </a:r>
                <a:endParaRPr lang="en-US" sz="3200" b="1"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885069" y="5895868"/>
                <a:ext cx="2921762" cy="907684"/>
              </a:xfrm>
              <a:prstGeom prst="rect">
                <a:avLst/>
              </a:prstGeom>
              <a:blipFill>
                <a:blip r:embed="rId13"/>
                <a:stretch>
                  <a:fillRect r="-4375" b="-8725"/>
                </a:stretch>
              </a:blipFill>
            </p:spPr>
            <p:txBody>
              <a:bodyPr/>
              <a:lstStyle/>
              <a:p>
                <a:r>
                  <a:rPr lang="en-US">
                    <a:noFill/>
                  </a:rPr>
                  <a:t> </a:t>
                </a:r>
              </a:p>
            </p:txBody>
          </p:sp>
        </mc:Fallback>
      </mc:AlternateContent>
      <p:sp>
        <p:nvSpPr>
          <p:cNvPr id="18" name="Rectangle 17"/>
          <p:cNvSpPr/>
          <p:nvPr/>
        </p:nvSpPr>
        <p:spPr>
          <a:xfrm>
            <a:off x="221225" y="102270"/>
            <a:ext cx="11572565" cy="32810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3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P spid="6" grpId="0"/>
      <p:bldP spid="7" grpId="0"/>
      <p:bldP spid="8" grpId="0"/>
      <p:bldP spid="9" grpId="0"/>
      <p:bldP spid="10" grpId="0"/>
      <p:bldP spid="11" grpId="0"/>
      <p:bldP spid="12" grpId="0"/>
      <p:bldP spid="13" grpId="0"/>
      <p:bldP spid="14" grpId="0"/>
      <p:bldP spid="15" grpId="0"/>
      <p:bldP spid="16"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84698" y="1415841"/>
            <a:ext cx="2900371" cy="9816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422785" y="103649"/>
                <a:ext cx="11046541" cy="1369799"/>
              </a:xfrm>
              <a:prstGeom prst="rect">
                <a:avLst/>
              </a:prstGeom>
            </p:spPr>
            <p:txBody>
              <a:bodyPr wrap="square">
                <a:spAutoFit/>
              </a:bodyPr>
              <a:lstStyle/>
              <a:p>
                <a:r>
                  <a:rPr lang="en-US" sz="3200" b="1"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Câu 2: </a:t>
                </a:r>
                <a:r>
                  <a:rPr lang="vi-VN" sz="3200" b="1" dirty="0">
                    <a:solidFill>
                      <a:schemeClr val="tx1"/>
                    </a:solidFill>
                    <a:latin typeface="Times New Roman" panose="02020603050405020304" pitchFamily="18" charset="0"/>
                    <a:cs typeface="Times New Roman" panose="02020603050405020304" pitchFamily="18" charset="0"/>
                  </a:rPr>
                  <a:t>Tiếp tuyến </a:t>
                </a:r>
                <a:r>
                  <a:rPr lang="en-US" sz="32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vi-VN" sz="3200" b="1" dirty="0">
                    <a:solidFill>
                      <a:schemeClr val="tx1"/>
                    </a:solidFill>
                    <a:latin typeface="Times New Roman" panose="02020603050405020304" pitchFamily="18" charset="0"/>
                    <a:cs typeface="Times New Roman" panose="02020603050405020304" pitchFamily="18" charset="0"/>
                  </a:rPr>
                  <a:t>của đồ thị hàm số </a:t>
                </a:r>
                <a14:m>
                  <m:oMath xmlns:m="http://schemas.openxmlformats.org/officeDocument/2006/math">
                    <m:r>
                      <a:rPr lang="en-US" sz="3200" b="1" i="1">
                        <a:solidFill>
                          <a:schemeClr val="tx1"/>
                        </a:solidFill>
                        <a:latin typeface="Cambria Math" panose="02040503050406030204" pitchFamily="18" charset="0"/>
                      </a:rPr>
                      <m:t>𝒚</m:t>
                    </m:r>
                    <m:r>
                      <a:rPr lang="en-US" sz="3200" b="1" i="1">
                        <a:solidFill>
                          <a:schemeClr val="tx1"/>
                        </a:solidFill>
                        <a:latin typeface="Cambria Math" panose="02040503050406030204" pitchFamily="18" charset="0"/>
                      </a:rPr>
                      <m:t>=</m:t>
                    </m:r>
                    <m:f>
                      <m:fPr>
                        <m:ctrlPr>
                          <a:rPr lang="en-US" sz="3200" b="1" i="1">
                            <a:solidFill>
                              <a:schemeClr val="tx1"/>
                            </a:solidFill>
                            <a:latin typeface="Cambria Math" panose="02040503050406030204" pitchFamily="18" charset="0"/>
                          </a:rPr>
                        </m:ctrlPr>
                      </m:fPr>
                      <m:num>
                        <m:sSup>
                          <m:sSupPr>
                            <m:ctrlPr>
                              <a:rPr lang="en-US" sz="3200" b="1" i="1">
                                <a:solidFill>
                                  <a:schemeClr val="tx1"/>
                                </a:solidFill>
                                <a:latin typeface="Cambria Math" panose="02040503050406030204" pitchFamily="18" charset="0"/>
                              </a:rPr>
                            </m:ctrlPr>
                          </m:sSupPr>
                          <m:e>
                            <m:r>
                              <a:rPr lang="en-US" sz="3200" b="1" i="1">
                                <a:solidFill>
                                  <a:schemeClr val="tx1"/>
                                </a:solidFill>
                                <a:latin typeface="Cambria Math" panose="02040503050406030204" pitchFamily="18" charset="0"/>
                              </a:rPr>
                              <m:t>𝒙</m:t>
                            </m:r>
                          </m:e>
                          <m:sup>
                            <m:r>
                              <a:rPr lang="en-US" sz="3200" b="1" i="1">
                                <a:solidFill>
                                  <a:schemeClr val="tx1"/>
                                </a:solidFill>
                                <a:latin typeface="Cambria Math" panose="02040503050406030204" pitchFamily="18" charset="0"/>
                              </a:rPr>
                              <m:t>𝟑</m:t>
                            </m:r>
                          </m:sup>
                        </m:sSup>
                      </m:num>
                      <m:den>
                        <m:r>
                          <a:rPr lang="en-US" sz="3200" b="1" i="1">
                            <a:solidFill>
                              <a:schemeClr val="tx1"/>
                            </a:solidFill>
                            <a:latin typeface="Cambria Math" panose="02040503050406030204" pitchFamily="18" charset="0"/>
                          </a:rPr>
                          <m:t>𝟑</m:t>
                        </m:r>
                      </m:den>
                    </m:f>
                    <m:r>
                      <a:rPr lang="en-US" sz="3200" b="1" i="1">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𝟐</m:t>
                    </m:r>
                    <m:sSup>
                      <m:sSupPr>
                        <m:ctrlPr>
                          <a:rPr lang="en-US" sz="3200" b="1" i="1">
                            <a:solidFill>
                              <a:schemeClr val="tx1"/>
                            </a:solidFill>
                            <a:latin typeface="Cambria Math" panose="02040503050406030204" pitchFamily="18" charset="0"/>
                          </a:rPr>
                        </m:ctrlPr>
                      </m:sSupPr>
                      <m:e>
                        <m:r>
                          <a:rPr lang="en-US" sz="3200" b="1" i="1">
                            <a:solidFill>
                              <a:schemeClr val="tx1"/>
                            </a:solidFill>
                            <a:latin typeface="Cambria Math" panose="02040503050406030204" pitchFamily="18" charset="0"/>
                          </a:rPr>
                          <m:t>𝒙</m:t>
                        </m:r>
                      </m:e>
                      <m:sup>
                        <m:r>
                          <a:rPr lang="en-US" sz="3200" b="1" i="1">
                            <a:solidFill>
                              <a:schemeClr val="tx1"/>
                            </a:solidFill>
                            <a:latin typeface="Cambria Math" panose="02040503050406030204" pitchFamily="18" charset="0"/>
                          </a:rPr>
                          <m:t>𝟐</m:t>
                        </m:r>
                      </m:sup>
                    </m:sSup>
                    <m:r>
                      <a:rPr lang="en-US" sz="3200" b="1" i="1">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𝟑</m:t>
                    </m:r>
                    <m:r>
                      <a:rPr lang="en-US" sz="3200" b="1" i="1">
                        <a:solidFill>
                          <a:schemeClr val="tx1"/>
                        </a:solidFill>
                        <a:latin typeface="Cambria Math" panose="02040503050406030204" pitchFamily="18" charset="0"/>
                      </a:rPr>
                      <m:t>𝒙</m:t>
                    </m:r>
                    <m:r>
                      <a:rPr lang="en-US" sz="3200" b="1" i="1">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𝟏</m:t>
                    </m:r>
                  </m:oMath>
                </a14:m>
                <a:r>
                  <a:rPr lang="vi-VN" sz="3200" b="1" dirty="0">
                    <a:solidFill>
                      <a:schemeClr val="tx1"/>
                    </a:solidFill>
                    <a:latin typeface="Times New Roman" panose="02020603050405020304" pitchFamily="18" charset="0"/>
                    <a:cs typeface="Times New Roman" panose="02020603050405020304" pitchFamily="18" charset="0"/>
                  </a:rPr>
                  <a:t> song song với đường thẳng </a:t>
                </a:r>
                <a14:m>
                  <m:oMath xmlns:m="http://schemas.openxmlformats.org/officeDocument/2006/math">
                    <m:r>
                      <a:rPr lang="en-US" sz="3200" b="1" i="0" smtClean="0">
                        <a:solidFill>
                          <a:schemeClr val="tx1"/>
                        </a:solidFill>
                        <a:latin typeface="Cambria Math" panose="02040503050406030204" pitchFamily="18" charset="0"/>
                      </a:rPr>
                      <m:t>𝐝</m:t>
                    </m:r>
                    <m:r>
                      <a:rPr lang="en-US" sz="3200" b="1" i="0" smtClean="0">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𝒚</m:t>
                    </m:r>
                    <m:r>
                      <a:rPr lang="en-US" sz="3200" b="1" i="1">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𝟑</m:t>
                    </m:r>
                    <m:r>
                      <a:rPr lang="en-US" sz="3200" b="1" i="1">
                        <a:solidFill>
                          <a:schemeClr val="tx1"/>
                        </a:solidFill>
                        <a:latin typeface="Cambria Math" panose="02040503050406030204" pitchFamily="18" charset="0"/>
                      </a:rPr>
                      <m:t>𝒙</m:t>
                    </m:r>
                    <m:r>
                      <a:rPr lang="en-US" sz="3200" b="1" i="1">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𝟏</m:t>
                    </m:r>
                  </m:oMath>
                </a14:m>
                <a:r>
                  <a:rPr lang="vi-VN" sz="3200" b="1" dirty="0">
                    <a:solidFill>
                      <a:schemeClr val="tx1"/>
                    </a:solidFill>
                    <a:latin typeface="Times New Roman" panose="02020603050405020304" pitchFamily="18" charset="0"/>
                    <a:cs typeface="Times New Roman" panose="02020603050405020304" pitchFamily="18" charset="0"/>
                  </a:rPr>
                  <a:t> có phương trình là</a:t>
                </a:r>
                <a:endParaRPr lang="en-US" sz="3200" b="1" dirty="0">
                  <a:solidFill>
                    <a:srgbClr val="0000CC"/>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22785" y="103649"/>
                <a:ext cx="11046541" cy="1369799"/>
              </a:xfrm>
              <a:prstGeom prst="rect">
                <a:avLst/>
              </a:prstGeom>
              <a:blipFill>
                <a:blip r:embed="rId2"/>
                <a:stretch>
                  <a:fillRect l="-1380" r="-49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22785" y="1390875"/>
                <a:ext cx="9306233" cy="910377"/>
              </a:xfrm>
              <a:prstGeom prst="rect">
                <a:avLst/>
              </a:prstGeom>
            </p:spPr>
            <p:txBody>
              <a:bodyPr wrap="square">
                <a:spAutoFit/>
              </a:bodyPr>
              <a:lstStyle/>
              <a:p>
                <a:pPr marL="629920" algn="just">
                  <a:lnSpc>
                    <a:spcPct val="115000"/>
                  </a:lnSpc>
                  <a:spcAft>
                    <a:spcPts val="0"/>
                  </a:spcAft>
                  <a:tabLst>
                    <a:tab pos="3599815" algn="l"/>
                    <a:tab pos="5039995" algn="l"/>
                  </a:tabLst>
                </a:pPr>
                <a:r>
                  <a:rPr lang="en-US" sz="3200" b="1" dirty="0">
                    <a:solidFill>
                      <a:srgbClr val="0000CC"/>
                    </a:solidFill>
                    <a:latin typeface="Times New Roman" panose="02020603050405020304" pitchFamily="18" charset="0"/>
                    <a:ea typeface="Tahoma" panose="020B0604030504040204" pitchFamily="34" charset="0"/>
                    <a:cs typeface="Times New Roman" panose="02020603050405020304" pitchFamily="18" charset="0"/>
                  </a:rPr>
                  <a:t>A</a:t>
                </a:r>
                <a:r>
                  <a:rPr lang="en-US" sz="3200" b="1" dirty="0">
                    <a:solidFill>
                      <a:srgbClr val="0000CC"/>
                    </a:solidFill>
                    <a:latin typeface="+mj-lt"/>
                    <a:ea typeface="Tahoma" panose="020B0604030504040204" pitchFamily="34" charset="0"/>
                    <a:cs typeface="Times New Roman" panose="02020603050405020304" pitchFamily="18" charset="0"/>
                  </a:rPr>
                  <a:t>.</a:t>
                </a:r>
                <a14:m>
                  <m:oMath xmlns:m="http://schemas.openxmlformats.org/officeDocument/2006/math">
                    <m:r>
                      <a:rPr lang="en-US" sz="3200" b="1" i="1" smtClean="0">
                        <a:solidFill>
                          <a:schemeClr val="tx1"/>
                        </a:solidFill>
                        <a:latin typeface="Cambria Math" panose="02040503050406030204" pitchFamily="18" charset="0"/>
                      </a:rPr>
                      <m:t>𝒚</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𝟑</m:t>
                    </m:r>
                    <m:r>
                      <a:rPr lang="en-US" sz="3200" b="1" i="1" smtClean="0">
                        <a:solidFill>
                          <a:schemeClr val="tx1"/>
                        </a:solidFill>
                        <a:latin typeface="Cambria Math" panose="02040503050406030204" pitchFamily="18" charset="0"/>
                      </a:rPr>
                      <m:t>𝒙</m:t>
                    </m:r>
                    <m:r>
                      <a:rPr lang="en-US" sz="3200" b="1" i="1" smtClean="0">
                        <a:solidFill>
                          <a:schemeClr val="tx1"/>
                        </a:solidFill>
                        <a:latin typeface="Cambria Math" panose="02040503050406030204" pitchFamily="18" charset="0"/>
                      </a:rPr>
                      <m:t>−</m:t>
                    </m:r>
                    <m:f>
                      <m:fPr>
                        <m:ctrlPr>
                          <a:rPr lang="en-US" sz="3200" b="1" i="1">
                            <a:solidFill>
                              <a:schemeClr val="tx1"/>
                            </a:solidFill>
                            <a:latin typeface="Cambria Math" panose="02040503050406030204" pitchFamily="18" charset="0"/>
                          </a:rPr>
                        </m:ctrlPr>
                      </m:fPr>
                      <m:num>
                        <m:r>
                          <a:rPr lang="en-US" sz="3200" b="1" i="1">
                            <a:solidFill>
                              <a:schemeClr val="tx1"/>
                            </a:solidFill>
                            <a:latin typeface="Cambria Math" panose="02040503050406030204" pitchFamily="18" charset="0"/>
                          </a:rPr>
                          <m:t>𝟐𝟗</m:t>
                        </m:r>
                      </m:num>
                      <m:den>
                        <m:r>
                          <a:rPr lang="en-US" sz="3200" b="1" i="1">
                            <a:solidFill>
                              <a:schemeClr val="tx1"/>
                            </a:solidFill>
                            <a:latin typeface="Cambria Math" panose="02040503050406030204" pitchFamily="18" charset="0"/>
                          </a:rPr>
                          <m:t>𝟑</m:t>
                        </m:r>
                      </m:den>
                    </m:f>
                  </m:oMath>
                </a14:m>
                <a:r>
                  <a:rPr lang="en-US" sz="3200" b="1" dirty="0">
                    <a:solidFill>
                      <a:schemeClr val="tx1"/>
                    </a:solidFill>
                    <a:latin typeface="+mj-lt"/>
                    <a:ea typeface="Tahoma" panose="020B0604030504040204" pitchFamily="34" charset="0"/>
                    <a:cs typeface="Times New Roman" panose="02020603050405020304" pitchFamily="18" charset="0"/>
                  </a:rPr>
                  <a:t>.</a:t>
                </a:r>
                <a:r>
                  <a:rPr lang="en-US" sz="3200" b="1" dirty="0">
                    <a:solidFill>
                      <a:schemeClr val="tx1"/>
                    </a:solidFill>
                    <a:latin typeface="+mj-lt"/>
                    <a:ea typeface="Tahoma" panose="020B0604030504040204" pitchFamily="34" charset="0"/>
                    <a:cs typeface="Tahoma" panose="020B0604030504040204" pitchFamily="34" charset="0"/>
                  </a:rPr>
                  <a:t>	</a:t>
                </a:r>
                <a:r>
                  <a:rPr lang="en-US" sz="3200" b="1" dirty="0">
                    <a:solidFill>
                      <a:srgbClr val="0000CC"/>
                    </a:solidFill>
                    <a:latin typeface="+mj-lt"/>
                    <a:ea typeface="Tahoma" panose="020B0604030504040204" pitchFamily="34" charset="0"/>
                    <a:cs typeface="Tahoma" panose="020B060403050404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422785" y="1390875"/>
                <a:ext cx="9306233" cy="910377"/>
              </a:xfrm>
              <a:prstGeom prst="rect">
                <a:avLst/>
              </a:prstGeom>
              <a:blipFill>
                <a:blip r:embed="rId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422489" y="1415841"/>
                <a:ext cx="6096000" cy="910377"/>
              </a:xfrm>
              <a:prstGeom prst="rect">
                <a:avLst/>
              </a:prstGeom>
            </p:spPr>
            <p:txBody>
              <a:bodyPr>
                <a:spAutoFit/>
              </a:bodyPr>
              <a:lstStyle/>
              <a:p>
                <a:pPr marL="629920" algn="just">
                  <a:lnSpc>
                    <a:spcPct val="115000"/>
                  </a:lnSpc>
                  <a:spcAft>
                    <a:spcPts val="0"/>
                  </a:spcAft>
                  <a:tabLst>
                    <a:tab pos="3599815" algn="l"/>
                    <a:tab pos="5039995" algn="l"/>
                  </a:tabLst>
                </a:pPr>
                <a:r>
                  <a:rPr lang="vi-VN" sz="3200" b="1" dirty="0">
                    <a:solidFill>
                      <a:srgbClr val="0000CC"/>
                    </a:solidFill>
                    <a:latin typeface="+mj-lt"/>
                  </a:rPr>
                  <a:t>B. </a:t>
                </a:r>
                <a14:m>
                  <m:oMath xmlns:m="http://schemas.openxmlformats.org/officeDocument/2006/math">
                    <m:r>
                      <a:rPr lang="en-US" sz="3200" b="1" i="1" smtClean="0">
                        <a:solidFill>
                          <a:schemeClr val="tx1"/>
                        </a:solidFill>
                        <a:latin typeface="Cambria Math" panose="02040503050406030204" pitchFamily="18" charset="0"/>
                      </a:rPr>
                      <m:t>𝒚</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𝟑</m:t>
                    </m:r>
                    <m:r>
                      <a:rPr lang="en-US" sz="3200" b="1" i="1" smtClean="0">
                        <a:solidFill>
                          <a:schemeClr val="tx1"/>
                        </a:solidFill>
                        <a:latin typeface="Cambria Math" panose="02040503050406030204" pitchFamily="18" charset="0"/>
                      </a:rPr>
                      <m:t>𝒙</m:t>
                    </m:r>
                    <m:r>
                      <a:rPr lang="en-US" sz="3200" b="1" i="1" smtClean="0">
                        <a:solidFill>
                          <a:schemeClr val="tx1"/>
                        </a:solidFill>
                        <a:latin typeface="Cambria Math" panose="02040503050406030204" pitchFamily="18" charset="0"/>
                      </a:rPr>
                      <m:t>−</m:t>
                    </m:r>
                    <m:f>
                      <m:fPr>
                        <m:ctrlPr>
                          <a:rPr lang="en-US" sz="3200" b="1" i="1">
                            <a:solidFill>
                              <a:schemeClr val="tx1"/>
                            </a:solidFill>
                            <a:latin typeface="Cambria Math" panose="02040503050406030204" pitchFamily="18" charset="0"/>
                          </a:rPr>
                        </m:ctrlPr>
                      </m:fPr>
                      <m:num>
                        <m:r>
                          <a:rPr lang="en-US" sz="3200" b="1" i="1">
                            <a:solidFill>
                              <a:schemeClr val="tx1"/>
                            </a:solidFill>
                            <a:latin typeface="Cambria Math" panose="02040503050406030204" pitchFamily="18" charset="0"/>
                          </a:rPr>
                          <m:t>𝟐𝟗</m:t>
                        </m:r>
                      </m:num>
                      <m:den>
                        <m:r>
                          <a:rPr lang="en-US" sz="3200" b="1" i="1">
                            <a:solidFill>
                              <a:schemeClr val="tx1"/>
                            </a:solidFill>
                            <a:latin typeface="Cambria Math" panose="02040503050406030204" pitchFamily="18" charset="0"/>
                          </a:rPr>
                          <m:t>𝟑</m:t>
                        </m:r>
                      </m:den>
                    </m:f>
                  </m:oMath>
                </a14:m>
                <a:r>
                  <a:rPr lang="vi-VN" sz="3200" b="1" dirty="0">
                    <a:solidFill>
                      <a:schemeClr val="tx1"/>
                    </a:solidFill>
                    <a:latin typeface="+mj-lt"/>
                  </a:rPr>
                  <a:t>, </a:t>
                </a:r>
                <a14:m>
                  <m:oMath xmlns:m="http://schemas.openxmlformats.org/officeDocument/2006/math">
                    <m:r>
                      <a:rPr lang="en-US" sz="3200" b="1" i="1">
                        <a:solidFill>
                          <a:schemeClr val="tx1"/>
                        </a:solidFill>
                        <a:latin typeface="Cambria Math" panose="02040503050406030204" pitchFamily="18" charset="0"/>
                      </a:rPr>
                      <m:t>𝒚</m:t>
                    </m:r>
                    <m:r>
                      <a:rPr lang="en-US" sz="3200" b="1" i="1">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𝟑</m:t>
                    </m:r>
                    <m:r>
                      <a:rPr lang="en-US" sz="3200" b="1" i="1">
                        <a:solidFill>
                          <a:schemeClr val="tx1"/>
                        </a:solidFill>
                        <a:latin typeface="Cambria Math" panose="02040503050406030204" pitchFamily="18" charset="0"/>
                      </a:rPr>
                      <m:t>𝒙</m:t>
                    </m:r>
                    <m:r>
                      <a:rPr lang="en-US" sz="3200" b="1" i="1">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𝟏</m:t>
                    </m:r>
                  </m:oMath>
                </a14:m>
                <a:r>
                  <a:rPr lang="vi-VN" sz="3200" b="1" dirty="0">
                    <a:solidFill>
                      <a:schemeClr val="tx1"/>
                    </a:solidFill>
                    <a:latin typeface="+mj-lt"/>
                  </a:rPr>
                  <a:t>.</a:t>
                </a:r>
                <a:endParaRPr lang="en-US" sz="3200" b="1" dirty="0">
                  <a:solidFill>
                    <a:srgbClr val="0000CC"/>
                  </a:solidFill>
                  <a:latin typeface="+mj-lt"/>
                  <a:ea typeface="Tahoma" panose="020B060403050404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422489" y="1415841"/>
                <a:ext cx="6096000" cy="910377"/>
              </a:xfrm>
              <a:prstGeom prst="rect">
                <a:avLst/>
              </a:prstGeom>
              <a:blipFill>
                <a:blip r:embed="rId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00207" y="2273288"/>
                <a:ext cx="6096000" cy="910377"/>
              </a:xfrm>
              <a:prstGeom prst="rect">
                <a:avLst/>
              </a:prstGeom>
            </p:spPr>
            <p:txBody>
              <a:bodyPr>
                <a:spAutoFit/>
              </a:bodyPr>
              <a:lstStyle/>
              <a:p>
                <a:pPr marL="629920" algn="just">
                  <a:lnSpc>
                    <a:spcPct val="115000"/>
                  </a:lnSpc>
                  <a:spcAft>
                    <a:spcPts val="0"/>
                  </a:spcAft>
                  <a:tabLst>
                    <a:tab pos="3599815" algn="l"/>
                    <a:tab pos="5039995" algn="l"/>
                  </a:tabLst>
                </a:pPr>
                <a:r>
                  <a:rPr lang="vi-VN" sz="3200" b="1" dirty="0">
                    <a:solidFill>
                      <a:srgbClr val="0000CC"/>
                    </a:solidFill>
                    <a:latin typeface="+mj-lt"/>
                  </a:rPr>
                  <a:t>C. </a:t>
                </a:r>
                <a14:m>
                  <m:oMath xmlns:m="http://schemas.openxmlformats.org/officeDocument/2006/math">
                    <m:r>
                      <a:rPr lang="en-US" sz="3200" b="1" i="1" smtClean="0">
                        <a:solidFill>
                          <a:schemeClr val="tx1"/>
                        </a:solidFill>
                        <a:latin typeface="Cambria Math" panose="02040503050406030204" pitchFamily="18" charset="0"/>
                      </a:rPr>
                      <m:t>𝒚</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𝟑</m:t>
                    </m:r>
                    <m:r>
                      <a:rPr lang="en-US" sz="3200" b="1" i="1" smtClean="0">
                        <a:solidFill>
                          <a:schemeClr val="tx1"/>
                        </a:solidFill>
                        <a:latin typeface="Cambria Math" panose="02040503050406030204" pitchFamily="18" charset="0"/>
                      </a:rPr>
                      <m:t>𝒙</m:t>
                    </m:r>
                    <m:r>
                      <a:rPr lang="en-US" sz="3200" b="1" i="1" smtClean="0">
                        <a:solidFill>
                          <a:schemeClr val="tx1"/>
                        </a:solidFill>
                        <a:latin typeface="Cambria Math" panose="02040503050406030204" pitchFamily="18" charset="0"/>
                      </a:rPr>
                      <m:t>+</m:t>
                    </m:r>
                    <m:f>
                      <m:fPr>
                        <m:ctrlPr>
                          <a:rPr lang="en-US" sz="3200" b="1" i="1">
                            <a:solidFill>
                              <a:schemeClr val="tx1"/>
                            </a:solidFill>
                            <a:latin typeface="Cambria Math" panose="02040503050406030204" pitchFamily="18" charset="0"/>
                          </a:rPr>
                        </m:ctrlPr>
                      </m:fPr>
                      <m:num>
                        <m:r>
                          <a:rPr lang="en-US" sz="3200" b="1" i="1">
                            <a:solidFill>
                              <a:schemeClr val="tx1"/>
                            </a:solidFill>
                            <a:latin typeface="Cambria Math" panose="02040503050406030204" pitchFamily="18" charset="0"/>
                          </a:rPr>
                          <m:t>𝟐𝟗</m:t>
                        </m:r>
                      </m:num>
                      <m:den>
                        <m:r>
                          <a:rPr lang="en-US" sz="3200" b="1" i="1">
                            <a:solidFill>
                              <a:schemeClr val="tx1"/>
                            </a:solidFill>
                            <a:latin typeface="Cambria Math" panose="02040503050406030204" pitchFamily="18" charset="0"/>
                          </a:rPr>
                          <m:t>𝟑</m:t>
                        </m:r>
                      </m:den>
                    </m:f>
                  </m:oMath>
                </a14:m>
                <a:r>
                  <a:rPr lang="vi-VN" sz="3200" b="1" dirty="0">
                    <a:solidFill>
                      <a:schemeClr val="tx1"/>
                    </a:solidFill>
                    <a:latin typeface="+mj-lt"/>
                  </a:rPr>
                  <a:t>.</a:t>
                </a:r>
                <a:r>
                  <a:rPr lang="en-US" sz="3200" b="1" dirty="0">
                    <a:solidFill>
                      <a:schemeClr val="tx1"/>
                    </a:solidFill>
                    <a:latin typeface="+mj-lt"/>
                    <a:ea typeface="Tahoma" panose="020B0604030504040204" pitchFamily="34" charset="0"/>
                    <a:cs typeface="Tahoma" panose="020B0604030504040204" pitchFamily="34" charset="0"/>
                  </a:rPr>
                  <a:t>	</a:t>
                </a:r>
                <a:r>
                  <a:rPr lang="en-US" sz="3200" b="1" dirty="0">
                    <a:solidFill>
                      <a:srgbClr val="0000CC"/>
                    </a:solidFill>
                    <a:latin typeface="+mj-lt"/>
                    <a:ea typeface="Tahoma" panose="020B0604030504040204" pitchFamily="34" charset="0"/>
                    <a:cs typeface="Tahoma" panose="020B0604030504040204" pitchFamily="34"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400207" y="2273288"/>
                <a:ext cx="6096000" cy="910377"/>
              </a:xfrm>
              <a:prstGeom prst="rect">
                <a:avLst/>
              </a:prstGeom>
              <a:blipFill>
                <a:blip r:embed="rId5"/>
                <a:stretch>
                  <a:fillRect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52969" y="2448192"/>
                <a:ext cx="2784737" cy="584775"/>
              </a:xfrm>
              <a:prstGeom prst="rect">
                <a:avLst/>
              </a:prstGeom>
            </p:spPr>
            <p:txBody>
              <a:bodyPr wrap="none">
                <a:spAutoFit/>
              </a:bodyPr>
              <a:lstStyle/>
              <a:p>
                <a:r>
                  <a:rPr lang="vi-VN" sz="3200" b="1" dirty="0">
                    <a:solidFill>
                      <a:srgbClr val="0000CC"/>
                    </a:solidFill>
                    <a:latin typeface="+mj-lt"/>
                  </a:rPr>
                  <a:t>D. </a:t>
                </a:r>
                <a14:m>
                  <m:oMath xmlns:m="http://schemas.openxmlformats.org/officeDocument/2006/math">
                    <m:r>
                      <a:rPr lang="en-US" sz="3200" b="1" i="1" smtClean="0">
                        <a:solidFill>
                          <a:schemeClr val="tx1"/>
                        </a:solidFill>
                        <a:latin typeface="Cambria Math" panose="02040503050406030204" pitchFamily="18" charset="0"/>
                      </a:rPr>
                      <m:t>𝒚</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𝟑</m:t>
                    </m:r>
                    <m:r>
                      <a:rPr lang="en-US" sz="3200" b="1" i="1" smtClean="0">
                        <a:solidFill>
                          <a:schemeClr val="tx1"/>
                        </a:solidFill>
                        <a:latin typeface="Cambria Math" panose="02040503050406030204" pitchFamily="18" charset="0"/>
                      </a:rPr>
                      <m:t>𝒙</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𝟏</m:t>
                    </m:r>
                  </m:oMath>
                </a14:m>
                <a:r>
                  <a:rPr lang="vi-VN" sz="3200" b="1" dirty="0">
                    <a:solidFill>
                      <a:schemeClr val="tx1"/>
                    </a:solidFill>
                    <a:latin typeface="+mj-lt"/>
                  </a:rPr>
                  <a:t>.</a:t>
                </a:r>
                <a:endParaRPr lang="en-US" sz="3200" b="1" dirty="0">
                  <a:solidFill>
                    <a:srgbClr val="0000CC"/>
                  </a:solidFill>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6052969" y="2448192"/>
                <a:ext cx="2784737" cy="584775"/>
              </a:xfrm>
              <a:prstGeom prst="rect">
                <a:avLst/>
              </a:prstGeom>
              <a:blipFill>
                <a:blip r:embed="rId6"/>
                <a:stretch>
                  <a:fillRect l="-5689" t="-15625" r="-4595" b="-31250"/>
                </a:stretch>
              </a:blipFill>
            </p:spPr>
            <p:txBody>
              <a:bodyPr/>
              <a:lstStyle/>
              <a:p>
                <a:r>
                  <a:rPr lang="en-US">
                    <a:noFill/>
                  </a:rPr>
                  <a:t> </a:t>
                </a:r>
              </a:p>
            </p:txBody>
          </p:sp>
        </mc:Fallback>
      </mc:AlternateContent>
      <p:sp>
        <p:nvSpPr>
          <p:cNvPr id="9" name="Rectangle 8"/>
          <p:cNvSpPr/>
          <p:nvPr/>
        </p:nvSpPr>
        <p:spPr>
          <a:xfrm>
            <a:off x="2329628" y="3105005"/>
            <a:ext cx="6096000" cy="613245"/>
          </a:xfrm>
          <a:prstGeom prst="rect">
            <a:avLst/>
          </a:prstGeom>
        </p:spPr>
        <p:txBody>
          <a:bodyPr>
            <a:spAutoFit/>
          </a:bodyPr>
          <a:lstStyle/>
          <a:p>
            <a:pPr marL="629920" indent="-629920" algn="ctr">
              <a:lnSpc>
                <a:spcPct val="115000"/>
              </a:lnSpc>
              <a:spcAft>
                <a:spcPts val="0"/>
              </a:spcAft>
            </a:pPr>
            <a:r>
              <a:rPr lang="en-US" sz="3200" b="1" i="1" dirty="0" err="1">
                <a:solidFill>
                  <a:srgbClr val="FF0000"/>
                </a:solidFill>
                <a:latin typeface="Times New Roman" panose="02020603050405020304" pitchFamily="18" charset="0"/>
                <a:ea typeface="Yu Gothic" panose="020B0400000000000000" pitchFamily="34" charset="-128"/>
              </a:rPr>
              <a:t>Lời</a:t>
            </a:r>
            <a:r>
              <a:rPr lang="en-US" sz="3200" b="1" i="1" dirty="0">
                <a:solidFill>
                  <a:srgbClr val="FF0000"/>
                </a:solidFill>
                <a:latin typeface="Times New Roman" panose="02020603050405020304" pitchFamily="18" charset="0"/>
                <a:ea typeface="Yu Gothic" panose="020B0400000000000000" pitchFamily="34" charset="-128"/>
              </a:rPr>
              <a:t> </a:t>
            </a:r>
            <a:r>
              <a:rPr lang="en-US" sz="3200" b="1" i="1" dirty="0" err="1">
                <a:solidFill>
                  <a:srgbClr val="FF0000"/>
                </a:solidFill>
                <a:latin typeface="Times New Roman" panose="02020603050405020304" pitchFamily="18" charset="0"/>
                <a:ea typeface="Yu Gothic" panose="020B0400000000000000" pitchFamily="34" charset="-128"/>
              </a:rPr>
              <a:t>giải</a:t>
            </a:r>
            <a:endParaRPr lang="en-US" sz="3200" b="1" i="1" dirty="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23158" y="3613444"/>
                <a:ext cx="13321722" cy="546753"/>
              </a:xfrm>
              <a:prstGeom prst="rect">
                <a:avLst/>
              </a:prstGeom>
            </p:spPr>
            <p:txBody>
              <a:bodyPr wrap="square">
                <a:spAutoFit/>
              </a:bodyPr>
              <a:lstStyle/>
              <a:p>
                <a:pPr marL="629920">
                  <a:lnSpc>
                    <a:spcPct val="115000"/>
                  </a:lnSpc>
                  <a:spcAft>
                    <a:spcPts val="0"/>
                  </a:spcAft>
                </a:pPr>
                <a:r>
                  <a:rPr lang="en-US" sz="2800" b="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
                      <m:rPr>
                        <m:nor/>
                      </m:rPr>
                      <a:rPr lang="en-US" sz="2800" b="1" i="0" smtClean="0">
                        <a:solidFill>
                          <a:schemeClr val="tx1"/>
                        </a:solidFill>
                        <a:latin typeface="Times New Roman" panose="02020603050405020304" pitchFamily="18" charset="0"/>
                        <a:cs typeface="Times New Roman" panose="02020603050405020304" pitchFamily="18" charset="0"/>
                      </a:rPr>
                      <m:t>d</m:t>
                    </m:r>
                    <m:r>
                      <m:rPr>
                        <m:nor/>
                      </m:rPr>
                      <a:rPr lang="en-US" sz="2800" b="1" i="0" smtClean="0">
                        <a:solidFill>
                          <a:schemeClr val="tx1"/>
                        </a:solidFill>
                        <a:latin typeface="Times New Roman" panose="02020603050405020304" pitchFamily="18" charset="0"/>
                        <a:cs typeface="Times New Roman" panose="02020603050405020304" pitchFamily="18" charset="0"/>
                      </a:rPr>
                      <m:t>:</m:t>
                    </m:r>
                    <m:r>
                      <a:rPr lang="en-US" sz="2800" b="1" i="1">
                        <a:solidFill>
                          <a:schemeClr val="tx1"/>
                        </a:solidFill>
                        <a:latin typeface="Cambria Math" panose="02040503050406030204" pitchFamily="18" charset="0"/>
                      </a:rPr>
                      <m:t>𝒚</m:t>
                    </m:r>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𝟑</m:t>
                    </m:r>
                    <m:r>
                      <a:rPr lang="en-US" sz="2800" b="1" i="1">
                        <a:solidFill>
                          <a:schemeClr val="tx1"/>
                        </a:solidFill>
                        <a:latin typeface="Cambria Math" panose="02040503050406030204" pitchFamily="18" charset="0"/>
                      </a:rPr>
                      <m:t>𝒙</m:t>
                    </m:r>
                    <m:r>
                      <a:rPr lang="en-US" sz="2800" b="1" i="1">
                        <a:solidFill>
                          <a:schemeClr val="tx1"/>
                        </a:solidFill>
                        <a:latin typeface="Cambria Math" panose="02040503050406030204" pitchFamily="18" charset="0"/>
                      </a:rPr>
                      <m:t>+</m:t>
                    </m:r>
                    <m:r>
                      <a:rPr lang="en-US" sz="2800" b="1" i="1">
                        <a:solidFill>
                          <a:schemeClr val="tx1"/>
                        </a:solidFill>
                        <a:latin typeface="Cambria Math" panose="02040503050406030204" pitchFamily="18" charset="0"/>
                      </a:rPr>
                      <m:t>𝟏</m:t>
                    </m:r>
                    <m:r>
                      <m:rPr>
                        <m:nor/>
                      </m:rPr>
                      <a:rPr lang="en-US" sz="2800" b="1" i="0" smtClean="0">
                        <a:solidFill>
                          <a:schemeClr val="tx1"/>
                        </a:solidFill>
                        <a:latin typeface="Times New Roman" panose="02020603050405020304" pitchFamily="18" charset="0"/>
                        <a:cs typeface="Times New Roman" panose="02020603050405020304" pitchFamily="18" charset="0"/>
                      </a:rPr>
                      <m:t> </m:t>
                    </m:r>
                    <m:r>
                      <a:rPr lang="vi-VN" sz="2800" b="1" i="1" smtClean="0">
                        <a:solidFill>
                          <a:schemeClr val="tx1"/>
                        </a:solidFill>
                        <a:latin typeface="Cambria Math" panose="02040503050406030204" pitchFamily="18" charset="0"/>
                      </a:rPr>
                      <m:t> </m:t>
                    </m:r>
                    <m:r>
                      <a:rPr lang="vi-VN" sz="2800" b="1" i="1" smtClean="0">
                        <a:solidFill>
                          <a:schemeClr val="tx1"/>
                        </a:solidFill>
                        <a:latin typeface="Cambria Math" panose="02040503050406030204" pitchFamily="18" charset="0"/>
                        <a:sym typeface="Symbol" panose="05050102010706020507" pitchFamily="18" charset="2"/>
                      </a:rPr>
                      <m:t></m:t>
                    </m:r>
                    <m:r>
                      <m:rPr>
                        <m:nor/>
                      </m:rPr>
                      <a:rPr lang="en-US" sz="2800" b="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m:t></m:t>
                    </m:r>
                    <m:r>
                      <a:rPr lang="en-US" sz="2800" b="1" i="1" dirty="0" smtClean="0">
                        <a:solidFill>
                          <a:schemeClr val="tx1"/>
                        </a:solidFill>
                        <a:latin typeface="Cambria Math" panose="02040503050406030204" pitchFamily="18" charset="0"/>
                        <a:sym typeface="Symbol" panose="05050102010706020507" pitchFamily="18" charset="2"/>
                      </a:rPr>
                      <m:t> </m:t>
                    </m:r>
                    <m:r>
                      <a:rPr lang="en-US" sz="2800" b="1" i="1" dirty="0" smtClean="0">
                        <a:solidFill>
                          <a:schemeClr val="tx1"/>
                        </a:solidFill>
                        <a:latin typeface="Cambria Math" panose="02040503050406030204" pitchFamily="18" charset="0"/>
                        <a:sym typeface="Symbol" panose="05050102010706020507" pitchFamily="18" charset="2"/>
                      </a:rPr>
                      <m:t>𝒄</m:t>
                    </m:r>
                    <m:r>
                      <a:rPr lang="en-US" sz="2800" b="1" i="1" dirty="0" smtClean="0">
                        <a:solidFill>
                          <a:schemeClr val="tx1"/>
                        </a:solidFill>
                        <a:latin typeface="Cambria Math" panose="02040503050406030204" pitchFamily="18" charset="0"/>
                        <a:sym typeface="Symbol" panose="05050102010706020507" pitchFamily="18" charset="2"/>
                      </a:rPr>
                      <m:t>ó </m:t>
                    </m:r>
                    <m:r>
                      <a:rPr lang="en-US" sz="2800" b="1" i="1" dirty="0" smtClean="0">
                        <a:solidFill>
                          <a:schemeClr val="tx1"/>
                        </a:solidFill>
                        <a:latin typeface="Cambria Math" panose="02040503050406030204" pitchFamily="18" charset="0"/>
                        <a:sym typeface="Symbol" panose="05050102010706020507" pitchFamily="18" charset="2"/>
                      </a:rPr>
                      <m:t>𝒉</m:t>
                    </m:r>
                    <m:r>
                      <a:rPr lang="en-US" sz="2800" b="1" i="1" dirty="0" smtClean="0">
                        <a:solidFill>
                          <a:schemeClr val="tx1"/>
                        </a:solidFill>
                        <a:latin typeface="Cambria Math" panose="02040503050406030204" pitchFamily="18" charset="0"/>
                        <a:sym typeface="Symbol" panose="05050102010706020507" pitchFamily="18" charset="2"/>
                      </a:rPr>
                      <m:t>ệ </m:t>
                    </m:r>
                    <m:r>
                      <a:rPr lang="en-US" sz="2800" b="1" i="1" dirty="0" smtClean="0">
                        <a:solidFill>
                          <a:schemeClr val="tx1"/>
                        </a:solidFill>
                        <a:latin typeface="Cambria Math" panose="02040503050406030204" pitchFamily="18" charset="0"/>
                        <a:sym typeface="Symbol" panose="05050102010706020507" pitchFamily="18" charset="2"/>
                      </a:rPr>
                      <m:t>𝒔</m:t>
                    </m:r>
                    <m:r>
                      <a:rPr lang="en-US" sz="2800" b="1" i="1" dirty="0" smtClean="0">
                        <a:solidFill>
                          <a:schemeClr val="tx1"/>
                        </a:solidFill>
                        <a:latin typeface="Cambria Math" panose="02040503050406030204" pitchFamily="18" charset="0"/>
                        <a:sym typeface="Symbol" panose="05050102010706020507" pitchFamily="18" charset="2"/>
                      </a:rPr>
                      <m:t>ố </m:t>
                    </m:r>
                    <m:r>
                      <a:rPr lang="en-US" sz="2800" b="1" i="1" dirty="0" smtClean="0">
                        <a:solidFill>
                          <a:schemeClr val="tx1"/>
                        </a:solidFill>
                        <a:latin typeface="Cambria Math" panose="02040503050406030204" pitchFamily="18" charset="0"/>
                        <a:sym typeface="Symbol" panose="05050102010706020507" pitchFamily="18" charset="2"/>
                      </a:rPr>
                      <m:t>𝒈</m:t>
                    </m:r>
                    <m:r>
                      <a:rPr lang="en-US" sz="2800" b="1" i="1" dirty="0" smtClean="0">
                        <a:solidFill>
                          <a:schemeClr val="tx1"/>
                        </a:solidFill>
                        <a:latin typeface="Cambria Math" panose="02040503050406030204" pitchFamily="18" charset="0"/>
                        <a:sym typeface="Symbol" panose="05050102010706020507" pitchFamily="18" charset="2"/>
                      </a:rPr>
                      <m:t>ó</m:t>
                    </m:r>
                    <m:r>
                      <a:rPr lang="en-US" sz="2800" b="1" i="1" dirty="0" smtClean="0">
                        <a:solidFill>
                          <a:schemeClr val="tx1"/>
                        </a:solidFill>
                        <a:latin typeface="Cambria Math" panose="02040503050406030204" pitchFamily="18" charset="0"/>
                        <a:sym typeface="Symbol" panose="05050102010706020507" pitchFamily="18" charset="2"/>
                      </a:rPr>
                      <m:t>𝒄</m:t>
                    </m:r>
                    <m:r>
                      <a:rPr lang="en-US" sz="2800" b="1" i="1" dirty="0" smtClean="0">
                        <a:solidFill>
                          <a:schemeClr val="tx1"/>
                        </a:solidFill>
                        <a:latin typeface="Cambria Math" panose="02040503050406030204" pitchFamily="18" charset="0"/>
                        <a:sym typeface="Symbol" panose="05050102010706020507" pitchFamily="18" charset="2"/>
                      </a:rPr>
                      <m:t> </m:t>
                    </m:r>
                    <m:r>
                      <a:rPr lang="en-US" sz="2800" b="1" i="1">
                        <a:solidFill>
                          <a:schemeClr val="tx1"/>
                        </a:solidFill>
                        <a:latin typeface="Cambria Math" panose="02040503050406030204" pitchFamily="18" charset="0"/>
                      </a:rPr>
                      <m:t>𝒌</m:t>
                    </m:r>
                    <m:r>
                      <a:rPr lang="en-US" sz="2800" b="1" i="1">
                        <a:solidFill>
                          <a:schemeClr val="tx1"/>
                        </a:solidFill>
                        <a:latin typeface="Cambria Math" panose="02040503050406030204" pitchFamily="18" charset="0"/>
                      </a:rPr>
                      <m:t>=</m:t>
                    </m:r>
                  </m:oMath>
                </a14:m>
                <a:endParaRPr lang="en-US" sz="28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23158" y="3613444"/>
                <a:ext cx="13321722" cy="546753"/>
              </a:xfrm>
              <a:prstGeom prst="rect">
                <a:avLst/>
              </a:prstGeom>
              <a:blipFill>
                <a:blip r:embed="rId7"/>
                <a:stretch>
                  <a:fillRect t="-8989" b="-31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171295" y="3605534"/>
                <a:ext cx="5503117" cy="587853"/>
              </a:xfrm>
              <a:prstGeom prst="rect">
                <a:avLst/>
              </a:prstGeom>
            </p:spPr>
            <p:txBody>
              <a:bodyPr wrap="square">
                <a:spAutoFit/>
              </a:bodyPr>
              <a:lstStyle/>
              <a:p>
                <a:pPr marL="629920">
                  <a:lnSpc>
                    <a:spcPct val="115000"/>
                  </a:lnSpc>
                  <a:spcAft>
                    <a:spcPts val="0"/>
                  </a:spcAft>
                </a:pPr>
                <a14:m>
                  <m:oMathPara xmlns:m="http://schemas.openxmlformats.org/officeDocument/2006/math">
                    <m:oMathParaPr>
                      <m:jc m:val="centerGroup"/>
                    </m:oMathParaPr>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𝟑</m:t>
                      </m:r>
                    </m:oMath>
                  </m:oMathPara>
                </a14:m>
                <a:endParaRPr lang="en-US" sz="2800" b="1"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171295" y="3605534"/>
                <a:ext cx="5503117" cy="5878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73868" y="4257824"/>
                <a:ext cx="10855981" cy="555730"/>
              </a:xfrm>
              <a:prstGeom prst="rect">
                <a:avLst/>
              </a:prstGeom>
            </p:spPr>
            <p:txBody>
              <a:bodyPr wrap="square">
                <a:spAutoFit/>
              </a:bodyPr>
              <a:lstStyle/>
              <a:p>
                <a:pPr marL="90170" algn="just">
                  <a:lnSpc>
                    <a:spcPct val="115000"/>
                  </a:lnSpc>
                  <a:spcAft>
                    <a:spcPts val="0"/>
                  </a:spcAft>
                </a:pPr>
                <a14:m>
                  <m:oMath xmlns:m="http://schemas.openxmlformats.org/officeDocument/2006/math">
                    <m:sSup>
                      <m:sSupPr>
                        <m:ctrlPr>
                          <a:rPr lang="en-US" sz="2800" b="1" i="1" smtClean="0">
                            <a:solidFill>
                              <a:schemeClr val="tx1"/>
                            </a:solidFill>
                            <a:effectLst/>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𝒚</m:t>
                        </m:r>
                      </m:e>
                      <m:sup>
                        <m:r>
                          <a:rPr lang="en-US" sz="2800" b="1" i="1">
                            <a:solidFill>
                              <a:schemeClr val="tx1"/>
                            </a:solidFill>
                            <a:effectLst/>
                            <a:latin typeface="Cambria Math" panose="02040503050406030204" pitchFamily="18" charset="0"/>
                            <a:ea typeface="Times New Roman" panose="02020603050405020304" pitchFamily="18" charset="0"/>
                          </a:rPr>
                          <m:t>′</m:t>
                        </m:r>
                      </m:sup>
                    </m:sSup>
                    <m:r>
                      <a:rPr lang="en-US" sz="2800" b="1" i="1">
                        <a:solidFill>
                          <a:schemeClr val="tx1"/>
                        </a:solidFill>
                        <a:effectLst/>
                        <a:latin typeface="Cambria Math" panose="02040503050406030204" pitchFamily="18" charset="0"/>
                        <a:ea typeface="Times New Roman" panose="02020603050405020304" pitchFamily="18" charset="0"/>
                      </a:rPr>
                      <m:t>=</m:t>
                    </m:r>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𝒙</m:t>
                        </m:r>
                      </m:e>
                      <m:sup>
                        <m:r>
                          <a:rPr lang="en-US" sz="2800" b="1" i="1">
                            <a:solidFill>
                              <a:schemeClr val="tx1"/>
                            </a:solidFill>
                            <a:effectLst/>
                            <a:latin typeface="Cambria Math" panose="02040503050406030204" pitchFamily="18" charset="0"/>
                            <a:ea typeface="Times New Roman" panose="02020603050405020304" pitchFamily="18" charset="0"/>
                          </a:rPr>
                          <m:t>𝟐</m:t>
                        </m:r>
                      </m:sup>
                    </m:sSup>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𝟒</m:t>
                    </m:r>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𝟑</m:t>
                    </m:r>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𝒙</m:t>
                        </m:r>
                      </m:e>
                      <m:sup>
                        <m:r>
                          <a:rPr lang="en-US" sz="2800" b="1" i="1">
                            <a:solidFill>
                              <a:schemeClr val="tx1"/>
                            </a:solidFill>
                            <a:effectLst/>
                            <a:latin typeface="Cambria Math" panose="02040503050406030204" pitchFamily="18" charset="0"/>
                            <a:ea typeface="Times New Roman" panose="02020603050405020304" pitchFamily="18" charset="0"/>
                          </a:rPr>
                          <m:t>𝟐</m:t>
                        </m:r>
                      </m:sup>
                    </m:sSup>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𝟒</m:t>
                    </m:r>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𝟑</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𝟑</m:t>
                    </m:r>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m:t>
                    </m:r>
                  </m:oMath>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3868" y="4257824"/>
                <a:ext cx="10855981" cy="555730"/>
              </a:xfrm>
              <a:prstGeom prst="rect">
                <a:avLst/>
              </a:prstGeom>
              <a:blipFill>
                <a:blip r:embed="rId9"/>
                <a:stretch>
                  <a:fillRect t="-4348" b="-29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337703" y="3908626"/>
                <a:ext cx="1392112" cy="1195007"/>
              </a:xfrm>
              <a:prstGeom prst="rect">
                <a:avLst/>
              </a:prstGeom>
            </p:spPr>
            <p:txBody>
              <a:bodyPr wrap="none">
                <a:spAutoFit/>
              </a:bodyPr>
              <a:lstStyle/>
              <a:p>
                <a:pPr marL="90170" algn="just">
                  <a:lnSpc>
                    <a:spcPct val="115000"/>
                  </a:lnSpc>
                  <a:spcAft>
                    <a:spcPts val="0"/>
                  </a:spcAft>
                </a:pPr>
                <a14:m>
                  <m:oMath xmlns:m="http://schemas.openxmlformats.org/officeDocument/2006/math">
                    <m:d>
                      <m:dPr>
                        <m:begChr m:val="["/>
                        <m:endChr m:val=""/>
                        <m:ctrlPr>
                          <a:rPr lang="en-US" sz="2800" b="1" i="1" smtClean="0">
                            <a:solidFill>
                              <a:schemeClr val="tx1"/>
                            </a:solidFill>
                            <a:latin typeface="Cambria Math" panose="02040503050406030204" pitchFamily="18" charset="0"/>
                            <a:ea typeface="Times New Roman" panose="02020603050405020304" pitchFamily="18" charset="0"/>
                          </a:rPr>
                        </m:ctrlPr>
                      </m:dPr>
                      <m:e>
                        <m:eqArr>
                          <m:eqArrPr>
                            <m:ctrlPr>
                              <a:rPr lang="en-US" sz="2800" b="1" i="1">
                                <a:solidFill>
                                  <a:schemeClr val="tx1"/>
                                </a:solidFill>
                                <a:latin typeface="Cambria Math" panose="02040503050406030204" pitchFamily="18" charset="0"/>
                                <a:ea typeface="Times New Roman" panose="02020603050405020304" pitchFamily="18" charset="0"/>
                              </a:rPr>
                            </m:ctrlPr>
                          </m:eqArrPr>
                          <m:e>
                            <m:r>
                              <a:rPr lang="en-US" sz="2800" b="1" i="1">
                                <a:solidFill>
                                  <a:schemeClr val="tx1"/>
                                </a:solidFill>
                                <a:latin typeface="Cambria Math" panose="02040503050406030204" pitchFamily="18" charset="0"/>
                                <a:ea typeface="Times New Roman" panose="02020603050405020304" pitchFamily="18" charset="0"/>
                              </a:rPr>
                              <m:t>𝒙</m:t>
                            </m:r>
                            <m:r>
                              <a:rPr lang="en-US" sz="2800" b="1" i="1">
                                <a:solidFill>
                                  <a:schemeClr val="tx1"/>
                                </a:solidFill>
                                <a:latin typeface="Cambria Math" panose="02040503050406030204" pitchFamily="18" charset="0"/>
                                <a:ea typeface="Times New Roman" panose="02020603050405020304" pitchFamily="18" charset="0"/>
                              </a:rPr>
                              <m:t>=</m:t>
                            </m:r>
                            <m:r>
                              <a:rPr lang="en-US" sz="2800" b="1" i="1">
                                <a:solidFill>
                                  <a:schemeClr val="tx1"/>
                                </a:solidFill>
                                <a:latin typeface="Cambria Math" panose="02040503050406030204" pitchFamily="18" charset="0"/>
                                <a:ea typeface="Times New Roman" panose="02020603050405020304" pitchFamily="18" charset="0"/>
                              </a:rPr>
                              <m:t>𝟎</m:t>
                            </m:r>
                          </m:e>
                          <m:e>
                            <m:r>
                              <a:rPr lang="en-US" sz="2800" b="1" i="1">
                                <a:solidFill>
                                  <a:schemeClr val="tx1"/>
                                </a:solidFill>
                                <a:latin typeface="Cambria Math" panose="02040503050406030204" pitchFamily="18" charset="0"/>
                                <a:ea typeface="Times New Roman" panose="02020603050405020304" pitchFamily="18" charset="0"/>
                              </a:rPr>
                              <m:t>𝒙</m:t>
                            </m:r>
                            <m:r>
                              <a:rPr lang="en-US" sz="2800" b="1" i="1">
                                <a:solidFill>
                                  <a:schemeClr val="tx1"/>
                                </a:solidFill>
                                <a:latin typeface="Cambria Math" panose="02040503050406030204" pitchFamily="18" charset="0"/>
                                <a:ea typeface="Times New Roman" panose="02020603050405020304" pitchFamily="18" charset="0"/>
                              </a:rPr>
                              <m:t>=</m:t>
                            </m:r>
                            <m:r>
                              <a:rPr lang="en-US" sz="2800" b="1" i="1">
                                <a:solidFill>
                                  <a:schemeClr val="tx1"/>
                                </a:solidFill>
                                <a:latin typeface="Cambria Math" panose="02040503050406030204" pitchFamily="18" charset="0"/>
                                <a:ea typeface="Times New Roman" panose="02020603050405020304" pitchFamily="18" charset="0"/>
                              </a:rPr>
                              <m:t>𝟒</m:t>
                            </m:r>
                          </m:e>
                        </m:eqArr>
                      </m:e>
                    </m:d>
                  </m:oMath>
                </a14:m>
                <a:r>
                  <a:rPr lang="vi-VN" sz="2800" b="1" dirty="0">
                    <a:solidFill>
                      <a:schemeClr val="tx1"/>
                    </a:solidFill>
                    <a:latin typeface="+mj-lt"/>
                    <a:ea typeface="Times New Roman" panose="02020603050405020304" pitchFamily="18" charset="0"/>
                  </a:rPr>
                  <a:t>.</a:t>
                </a:r>
                <a:endParaRPr lang="en-US" sz="2800" b="1" dirty="0">
                  <a:solidFill>
                    <a:schemeClr val="tx1"/>
                  </a:solidFill>
                  <a:latin typeface="+mj-lt"/>
                  <a:ea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337703" y="3908626"/>
                <a:ext cx="1392112" cy="1195007"/>
              </a:xfrm>
              <a:prstGeom prst="rect">
                <a:avLst/>
              </a:prstGeom>
              <a:blipFill>
                <a:blip r:embed="rId10"/>
                <a:stretch>
                  <a:fillRect r="-8333"/>
                </a:stretch>
              </a:blipFill>
            </p:spPr>
            <p:txBody>
              <a:bodyPr/>
              <a:lstStyle/>
              <a:p>
                <a:r>
                  <a:rPr lang="en-US">
                    <a:noFill/>
                  </a:rPr>
                  <a:t> </a:t>
                </a:r>
              </a:p>
            </p:txBody>
          </p:sp>
        </mc:Fallback>
      </mc:AlternateContent>
      <p:sp>
        <p:nvSpPr>
          <p:cNvPr id="19" name="Rectangle 18"/>
          <p:cNvSpPr/>
          <p:nvPr/>
        </p:nvSpPr>
        <p:spPr>
          <a:xfrm>
            <a:off x="6943448" y="5086222"/>
            <a:ext cx="10684486" cy="613245"/>
          </a:xfrm>
          <a:prstGeom prst="rect">
            <a:avLst/>
          </a:prstGeom>
        </p:spPr>
        <p:txBody>
          <a:bodyPr wrap="square">
            <a:spAutoFit/>
          </a:bodyPr>
          <a:lstStyle/>
          <a:p>
            <a:pPr marL="90170" algn="just">
              <a:lnSpc>
                <a:spcPct val="115000"/>
              </a:lnSpc>
              <a:spcAft>
                <a:spcPts val="0"/>
              </a:spcAft>
            </a:pP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loại</a:t>
            </a:r>
            <a:r>
              <a:rPr lang="en-US" sz="3200" dirty="0">
                <a:solidFill>
                  <a:srgbClr val="7030A0"/>
                </a:solidFill>
                <a:latin typeface="Times New Roman" panose="02020603050405020304" pitchFamily="18" charset="0"/>
                <a:ea typeface="Times New Roman" panose="02020603050405020304" pitchFamily="18" charset="0"/>
              </a:rPr>
              <a:t>)</a:t>
            </a:r>
            <a:r>
              <a:rPr lang="vi-VN" sz="3200" dirty="0">
                <a:solidFill>
                  <a:srgbClr val="7030A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80246" y="5144223"/>
                <a:ext cx="10684486" cy="555024"/>
              </a:xfrm>
              <a:prstGeom prst="rect">
                <a:avLst/>
              </a:prstGeom>
            </p:spPr>
            <p:txBody>
              <a:bodyPr wrap="square">
                <a:spAutoFit/>
              </a:bodyPr>
              <a:lstStyle/>
              <a:p>
                <a:pPr marL="90170" algn="just">
                  <a:lnSpc>
                    <a:spcPct val="115000"/>
                  </a:lnSpc>
                  <a:spcAft>
                    <a:spcPts val="0"/>
                  </a:spcAft>
                </a:pPr>
                <a:r>
                  <a:rPr lang="vi-VN" sz="2800" b="1" dirty="0">
                    <a:solidFill>
                      <a:schemeClr val="tx1"/>
                    </a:solidFill>
                    <a:latin typeface="+mj-lt"/>
                    <a:ea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𝟎</m:t>
                    </m:r>
                  </m:oMath>
                </a14:m>
                <a:r>
                  <a:rPr lang="en-US" sz="2800" b="1" dirty="0">
                    <a:solidFill>
                      <a:schemeClr val="tx1"/>
                    </a:solidFill>
                    <a:effectLst/>
                    <a:latin typeface="+mj-lt"/>
                    <a:ea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oMath>
                </a14:m>
                <a:r>
                  <a:rPr lang="en-US" sz="2800" b="1" dirty="0">
                    <a:solidFill>
                      <a:schemeClr val="tx1"/>
                    </a:solidFill>
                    <a:effectLst/>
                    <a:latin typeface="+mj-lt"/>
                    <a:ea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𝑨</m:t>
                    </m:r>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𝟎</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e>
                    </m:d>
                  </m:oMath>
                </a14:m>
                <a:r>
                  <a:rPr lang="en-US" sz="2800" b="1" dirty="0">
                    <a:solidFill>
                      <a:schemeClr val="tx1"/>
                    </a:solidFill>
                    <a:ea typeface="Times New Roman" panose="02020603050405020304" pitchFamily="18" charset="0"/>
                  </a:rPr>
                  <a:t> </a:t>
                </a:r>
                <a14:m>
                  <m:oMath xmlns:m="http://schemas.openxmlformats.org/officeDocument/2006/math">
                    <m:r>
                      <a:rPr lang="en-US" sz="2800" b="1" i="1">
                        <a:solidFill>
                          <a:schemeClr val="tx1"/>
                        </a:solidFill>
                        <a:latin typeface="Cambria Math" panose="02040503050406030204" pitchFamily="18" charset="0"/>
                        <a:ea typeface="Times New Roman" panose="02020603050405020304" pitchFamily="18" charset="0"/>
                      </a:rPr>
                      <m:t>⇒</m:t>
                    </m:r>
                  </m:oMath>
                </a14:m>
                <a:r>
                  <a:rPr lang="vi-VN" sz="2800" b="1" dirty="0">
                    <a:solidFill>
                      <a:schemeClr val="tx1"/>
                    </a:solidFill>
                    <a:effectLst/>
                    <a:latin typeface="+mj-lt"/>
                    <a:ea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endParaRPr lang="en-US" sz="2800" b="1" dirty="0">
                  <a:solidFill>
                    <a:schemeClr val="tx1"/>
                  </a:solidFill>
                  <a:effectLst/>
                  <a:latin typeface="+mj-lt"/>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0246" y="5144223"/>
                <a:ext cx="10684486" cy="555024"/>
              </a:xfrm>
              <a:prstGeom prst="rect">
                <a:avLst/>
              </a:prstGeom>
              <a:blipFill>
                <a:blip r:embed="rId11"/>
                <a:stretch>
                  <a:fillRect l="-285" t="-87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0246" y="5808447"/>
                <a:ext cx="9424218" cy="833946"/>
              </a:xfrm>
              <a:prstGeom prst="rect">
                <a:avLst/>
              </a:prstGeom>
            </p:spPr>
            <p:txBody>
              <a:bodyPr wrap="square">
                <a:spAutoFit/>
              </a:bodyPr>
              <a:lstStyle/>
              <a:p>
                <a:pPr marL="90170" algn="just">
                  <a:lnSpc>
                    <a:spcPct val="115000"/>
                  </a:lnSpc>
                  <a:spcAft>
                    <a:spcPts val="0"/>
                  </a:spcAft>
                </a:pPr>
                <a:r>
                  <a:rPr lang="vi-VN" sz="2800" b="1" dirty="0">
                    <a:solidFill>
                      <a:schemeClr val="tx1"/>
                    </a:solidFill>
                    <a:latin typeface="+mj-lt"/>
                    <a:ea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𝟒</m:t>
                    </m:r>
                  </m:oMath>
                </a14:m>
                <a:r>
                  <a:rPr lang="en-US" sz="2800" b="1" dirty="0">
                    <a:solidFill>
                      <a:schemeClr val="tx1"/>
                    </a:solidFill>
                    <a:effectLst/>
                    <a:latin typeface="+mj-lt"/>
                    <a:ea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𝟕</m:t>
                        </m:r>
                      </m:num>
                      <m:den>
                        <m:r>
                          <a:rPr lang="en-US" sz="2800" b="1" i="1">
                            <a:solidFill>
                              <a:schemeClr val="tx1"/>
                            </a:solidFill>
                            <a:effectLst/>
                            <a:latin typeface="Cambria Math" panose="02040503050406030204" pitchFamily="18" charset="0"/>
                            <a:ea typeface="Times New Roman" panose="02020603050405020304" pitchFamily="18" charset="0"/>
                          </a:rPr>
                          <m:t>𝟑</m:t>
                        </m:r>
                      </m:den>
                    </m:f>
                  </m:oMath>
                </a14:m>
                <a:r>
                  <a:rPr lang="en-US" sz="2800" b="1" dirty="0">
                    <a:solidFill>
                      <a:schemeClr val="tx1"/>
                    </a:solidFill>
                    <a:effectLst/>
                    <a:latin typeface="+mj-lt"/>
                    <a:ea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𝑩</m:t>
                    </m:r>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𝟒</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𝟕</m:t>
                            </m:r>
                          </m:num>
                          <m:den>
                            <m:r>
                              <a:rPr lang="en-US" sz="2800" b="1" i="1">
                                <a:solidFill>
                                  <a:schemeClr val="tx1"/>
                                </a:solidFill>
                                <a:effectLst/>
                                <a:latin typeface="Cambria Math" panose="02040503050406030204" pitchFamily="18" charset="0"/>
                                <a:ea typeface="Times New Roman" panose="02020603050405020304" pitchFamily="18" charset="0"/>
                              </a:rPr>
                              <m:t>𝟑</m:t>
                            </m:r>
                          </m:den>
                        </m:f>
                      </m:e>
                    </m:d>
                    <m:r>
                      <a:rPr lang="en-US" sz="2800" b="1" i="1">
                        <a:solidFill>
                          <a:schemeClr val="tx1"/>
                        </a:solidFill>
                        <a:latin typeface="Cambria Math" panose="02040503050406030204" pitchFamily="18" charset="0"/>
                        <a:ea typeface="Times New Roman" panose="02020603050405020304" pitchFamily="18" charset="0"/>
                      </a:rPr>
                      <m:t>⇒</m:t>
                    </m:r>
                  </m:oMath>
                </a14:m>
                <a:r>
                  <a:rPr lang="en-US" sz="2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endParaRPr lang="en-US" sz="2800" b="1" dirty="0">
                  <a:solidFill>
                    <a:schemeClr val="tx1"/>
                  </a:solidFill>
                  <a:effectLst/>
                  <a:latin typeface="+mj-lt"/>
                  <a:ea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80246" y="5808447"/>
                <a:ext cx="9424218" cy="833946"/>
              </a:xfrm>
              <a:prstGeom prst="rect">
                <a:avLst/>
              </a:prstGeom>
              <a:blipFill>
                <a:blip r:embed="rId12"/>
                <a:stretch>
                  <a:fillRect l="-323" b="-8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165890" y="5139266"/>
                <a:ext cx="10684486" cy="556434"/>
              </a:xfrm>
              <a:prstGeom prst="rect">
                <a:avLst/>
              </a:prstGeom>
            </p:spPr>
            <p:txBody>
              <a:bodyPr wrap="square">
                <a:spAutoFit/>
              </a:bodyPr>
              <a:lstStyle/>
              <a:p>
                <a:pPr marL="90170" algn="just">
                  <a:lnSpc>
                    <a:spcPct val="115000"/>
                  </a:lnSpc>
                  <a:spcAft>
                    <a:spcPts val="0"/>
                  </a:spcAft>
                </a:pPr>
                <a14:m>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𝒚</m:t>
                    </m:r>
                    <m:r>
                      <a:rPr lang="en-US" sz="2800" b="1" i="1" smtClean="0">
                        <a:solidFill>
                          <a:schemeClr val="tx1"/>
                        </a:solidFill>
                        <a:effectLst/>
                        <a:latin typeface="Cambria Math" panose="02040503050406030204" pitchFamily="18" charset="0"/>
                        <a:ea typeface="Times New Roman" panose="02020603050405020304" pitchFamily="18" charset="0"/>
                      </a:rPr>
                      <m:t>=</m:t>
                    </m:r>
                    <m:r>
                      <a:rPr lang="en-US" sz="2800" b="1" i="1" smtClean="0">
                        <a:solidFill>
                          <a:schemeClr val="tx1"/>
                        </a:solidFill>
                        <a:effectLst/>
                        <a:latin typeface="Cambria Math" panose="02040503050406030204" pitchFamily="18" charset="0"/>
                        <a:ea typeface="Times New Roman" panose="02020603050405020304" pitchFamily="18" charset="0"/>
                      </a:rPr>
                      <m:t>𝟑</m:t>
                    </m:r>
                    <m:r>
                      <a:rPr lang="en-US" sz="2800" b="1" i="1" smtClean="0">
                        <a:solidFill>
                          <a:schemeClr val="tx1"/>
                        </a:solidFill>
                        <a:effectLst/>
                        <a:latin typeface="Cambria Math" panose="02040503050406030204" pitchFamily="18" charset="0"/>
                        <a:ea typeface="Times New Roman" panose="02020603050405020304" pitchFamily="18" charset="0"/>
                      </a:rPr>
                      <m:t>𝒙</m:t>
                    </m:r>
                    <m:r>
                      <a:rPr lang="en-US" sz="2800" b="1" i="1" smtClean="0">
                        <a:solidFill>
                          <a:schemeClr val="tx1"/>
                        </a:solidFill>
                        <a:effectLst/>
                        <a:latin typeface="Cambria Math" panose="02040503050406030204" pitchFamily="18" charset="0"/>
                        <a:ea typeface="Times New Roman" panose="02020603050405020304" pitchFamily="18" charset="0"/>
                      </a:rPr>
                      <m:t>+</m:t>
                    </m:r>
                    <m:r>
                      <a:rPr lang="en-US" sz="2800" b="1" i="1" smtClean="0">
                        <a:solidFill>
                          <a:schemeClr val="tx1"/>
                        </a:solidFill>
                        <a:effectLst/>
                        <a:latin typeface="Cambria Math" panose="02040503050406030204" pitchFamily="18" charset="0"/>
                        <a:ea typeface="Times New Roman" panose="02020603050405020304" pitchFamily="18" charset="0"/>
                      </a:rPr>
                      <m:t>𝟏</m:t>
                    </m:r>
                  </m:oMath>
                </a14:m>
                <a:r>
                  <a:rPr lang="vi-VN" sz="2800" b="1" dirty="0">
                    <a:solidFill>
                      <a:schemeClr val="tx1"/>
                    </a:solidFill>
                    <a:effectLst/>
                    <a:latin typeface="+mj-lt"/>
                    <a:ea typeface="Times New Roman" panose="02020603050405020304" pitchFamily="18" charset="0"/>
                  </a:rPr>
                  <a:t> </a:t>
                </a:r>
                <a:endParaRPr lang="en-US" sz="2800" b="1" dirty="0">
                  <a:solidFill>
                    <a:schemeClr val="tx1"/>
                  </a:solidFill>
                  <a:effectLst/>
                  <a:latin typeface="+mj-lt"/>
                  <a:ea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5165890" y="5139266"/>
                <a:ext cx="10684486" cy="556434"/>
              </a:xfrm>
              <a:prstGeom prst="rect">
                <a:avLst/>
              </a:prstGeom>
              <a:blipFill>
                <a:blip r:embed="rId13"/>
                <a:stretch>
                  <a:fillRect t="-6593"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165890" y="5802358"/>
                <a:ext cx="9424218" cy="833946"/>
              </a:xfrm>
              <a:prstGeom prst="rect">
                <a:avLst/>
              </a:prstGeom>
            </p:spPr>
            <p:txBody>
              <a:bodyPr wrap="square">
                <a:spAutoFit/>
              </a:bodyPr>
              <a:lstStyle/>
              <a:p>
                <a:pPr marL="90170" algn="just">
                  <a:lnSpc>
                    <a:spcPct val="115000"/>
                  </a:lnSpc>
                  <a:spcAft>
                    <a:spcPts val="0"/>
                  </a:spcAft>
                </a:pPr>
                <a14:m>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𝒚</m:t>
                    </m:r>
                    <m:r>
                      <a:rPr lang="en-US" sz="2800" b="1" i="1" smtClean="0">
                        <a:solidFill>
                          <a:schemeClr val="tx1"/>
                        </a:solidFill>
                        <a:effectLst/>
                        <a:latin typeface="Cambria Math" panose="02040503050406030204" pitchFamily="18" charset="0"/>
                        <a:ea typeface="Times New Roman" panose="02020603050405020304" pitchFamily="18" charset="0"/>
                      </a:rPr>
                      <m:t>=</m:t>
                    </m:r>
                    <m:r>
                      <a:rPr lang="en-US" sz="2800" b="1" i="1" smtClean="0">
                        <a:solidFill>
                          <a:schemeClr val="tx1"/>
                        </a:solidFill>
                        <a:effectLst/>
                        <a:latin typeface="Cambria Math" panose="02040503050406030204" pitchFamily="18" charset="0"/>
                        <a:ea typeface="Times New Roman" panose="02020603050405020304" pitchFamily="18" charset="0"/>
                      </a:rPr>
                      <m:t>𝟑</m:t>
                    </m:r>
                    <m:r>
                      <a:rPr lang="en-US" sz="2800" b="1" i="1" smtClean="0">
                        <a:solidFill>
                          <a:schemeClr val="tx1"/>
                        </a:solidFill>
                        <a:effectLst/>
                        <a:latin typeface="Cambria Math" panose="02040503050406030204" pitchFamily="18" charset="0"/>
                        <a:ea typeface="Times New Roman" panose="02020603050405020304" pitchFamily="18" charset="0"/>
                      </a:rPr>
                      <m:t>𝒙</m:t>
                    </m:r>
                    <m:r>
                      <a:rPr lang="en-US" sz="2800" b="1" i="1" smtClean="0">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𝟐𝟗</m:t>
                        </m:r>
                      </m:num>
                      <m:den>
                        <m:r>
                          <a:rPr lang="en-US" sz="2800" b="1" i="1">
                            <a:solidFill>
                              <a:schemeClr val="tx1"/>
                            </a:solidFill>
                            <a:effectLst/>
                            <a:latin typeface="Cambria Math" panose="02040503050406030204" pitchFamily="18" charset="0"/>
                            <a:ea typeface="Times New Roman" panose="02020603050405020304" pitchFamily="18" charset="0"/>
                          </a:rPr>
                          <m:t>𝟑</m:t>
                        </m:r>
                      </m:den>
                    </m:f>
                  </m:oMath>
                </a14:m>
                <a:r>
                  <a:rPr lang="vi-VN" sz="2800" b="1" dirty="0">
                    <a:solidFill>
                      <a:schemeClr val="tx1"/>
                    </a:solidFill>
                    <a:effectLst/>
                    <a:latin typeface="+mj-lt"/>
                    <a:ea typeface="Times New Roman" panose="02020603050405020304" pitchFamily="18" charset="0"/>
                  </a:rPr>
                  <a:t> </a:t>
                </a:r>
                <a:endParaRPr lang="en-US" sz="2800" b="1" dirty="0">
                  <a:solidFill>
                    <a:schemeClr val="tx1"/>
                  </a:solidFill>
                  <a:effectLst/>
                  <a:latin typeface="+mj-lt"/>
                  <a:ea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165890" y="5802358"/>
                <a:ext cx="9424218" cy="833946"/>
              </a:xfrm>
              <a:prstGeom prst="rect">
                <a:avLst/>
              </a:prstGeom>
              <a:blipFill>
                <a:blip r:embed="rId14"/>
                <a:stretch>
                  <a:fillRect/>
                </a:stretch>
              </a:blipFill>
            </p:spPr>
            <p:txBody>
              <a:bodyPr/>
              <a:lstStyle/>
              <a:p>
                <a:r>
                  <a:rPr lang="en-US">
                    <a:noFill/>
                  </a:rPr>
                  <a:t> </a:t>
                </a:r>
              </a:p>
            </p:txBody>
          </p:sp>
        </mc:Fallback>
      </mc:AlternateContent>
      <p:sp>
        <p:nvSpPr>
          <p:cNvPr id="24" name="Rectangle 23"/>
          <p:cNvSpPr/>
          <p:nvPr/>
        </p:nvSpPr>
        <p:spPr>
          <a:xfrm>
            <a:off x="7033759" y="5827332"/>
            <a:ext cx="10684486" cy="613245"/>
          </a:xfrm>
          <a:prstGeom prst="rect">
            <a:avLst/>
          </a:prstGeom>
        </p:spPr>
        <p:txBody>
          <a:bodyPr wrap="square">
            <a:spAutoFit/>
          </a:bodyPr>
          <a:lstStyle/>
          <a:p>
            <a:pPr marL="90170" algn="just">
              <a:lnSpc>
                <a:spcPct val="115000"/>
              </a:lnSpc>
              <a:spcAft>
                <a:spcPts val="0"/>
              </a:spcAft>
            </a:pPr>
            <a:r>
              <a:rPr lang="en-US" sz="3200" dirty="0">
                <a:solidFill>
                  <a:srgbClr val="7030A0"/>
                </a:solidFill>
                <a:latin typeface="Times New Roman" panose="02020603050405020304" pitchFamily="18" charset="0"/>
                <a:ea typeface="Times New Roman" panose="02020603050405020304" pitchFamily="18" charset="0"/>
              </a:rPr>
              <a:t> (</a:t>
            </a:r>
            <a:r>
              <a:rPr lang="en-US" sz="3200" dirty="0" err="1">
                <a:solidFill>
                  <a:srgbClr val="7030A0"/>
                </a:solidFill>
                <a:latin typeface="Times New Roman" panose="02020603050405020304" pitchFamily="18" charset="0"/>
                <a:ea typeface="Times New Roman" panose="02020603050405020304" pitchFamily="18" charset="0"/>
              </a:rPr>
              <a:t>nhận</a:t>
            </a:r>
            <a:r>
              <a:rPr lang="en-US" sz="3200" dirty="0">
                <a:solidFill>
                  <a:srgbClr val="7030A0"/>
                </a:solidFill>
                <a:latin typeface="Times New Roman" panose="02020603050405020304" pitchFamily="18" charset="0"/>
                <a:ea typeface="Times New Roman" panose="02020603050405020304" pitchFamily="18" charset="0"/>
              </a:rPr>
              <a:t>)</a:t>
            </a:r>
            <a:r>
              <a:rPr lang="vi-VN" sz="3200" dirty="0">
                <a:solidFill>
                  <a:srgbClr val="7030A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25" name="Rectangle 24"/>
          <p:cNvSpPr/>
          <p:nvPr/>
        </p:nvSpPr>
        <p:spPr>
          <a:xfrm>
            <a:off x="221225" y="103649"/>
            <a:ext cx="11572565" cy="308001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12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P spid="6" grpId="0"/>
      <p:bldP spid="7" grpId="0"/>
      <p:bldP spid="8" grpId="0"/>
      <p:bldP spid="9" grpId="0"/>
      <p:bldP spid="10" grpId="0"/>
      <p:bldP spid="11" grpId="0"/>
      <p:bldP spid="2" grpId="0"/>
      <p:bldP spid="18" grpId="0"/>
      <p:bldP spid="19" grpId="0"/>
      <p:bldP spid="20" grpId="0"/>
      <p:bldP spid="21" grpId="0"/>
      <p:bldP spid="22" grpId="0"/>
      <p:bldP spid="23" grpId="0"/>
      <p:bldP spid="24"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566611" y="1891708"/>
            <a:ext cx="537412" cy="5281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224596" y="1209202"/>
                <a:ext cx="12416586" cy="1332929"/>
              </a:xfrm>
              <a:prstGeom prst="rect">
                <a:avLst/>
              </a:prstGeom>
            </p:spPr>
            <p:txBody>
              <a:bodyPr wrap="square">
                <a:spAutoFit/>
              </a:bodyPr>
              <a:lstStyle/>
              <a:p>
                <a:pPr marL="90170" algn="just">
                  <a:spcAft>
                    <a:spcPts val="0"/>
                  </a:spcAft>
                  <a:tabLst>
                    <a:tab pos="5029200" algn="l"/>
                  </a:tabLst>
                </a:pPr>
                <a:r>
                  <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𝒚</m:t>
                    </m:r>
                    <m:r>
                      <a:rPr lang="en-US" sz="2800" b="1" i="1" smtClean="0">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𝟕</m:t>
                        </m:r>
                      </m:num>
                      <m:den>
                        <m:r>
                          <a:rPr lang="en-US" sz="2800" b="1" i="1">
                            <a:solidFill>
                              <a:schemeClr val="tx1"/>
                            </a:solidFill>
                            <a:effectLst/>
                            <a:latin typeface="Cambria Math" panose="02040503050406030204" pitchFamily="18" charset="0"/>
                            <a:ea typeface="Times New Roman" panose="02020603050405020304" pitchFamily="18" charset="0"/>
                          </a:rPr>
                          <m:t>𝟐</m:t>
                        </m:r>
                      </m:den>
                    </m:f>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𝟏</m:t>
                        </m:r>
                      </m:num>
                      <m:den>
                        <m:r>
                          <a:rPr lang="en-US" sz="2800" b="1" i="1">
                            <a:solidFill>
                              <a:schemeClr val="tx1"/>
                            </a:solidFill>
                            <a:effectLst/>
                            <a:latin typeface="Cambria Math" panose="02040503050406030204" pitchFamily="18" charset="0"/>
                            <a:ea typeface="Times New Roman" panose="02020603050405020304" pitchFamily="18" charset="0"/>
                          </a:rPr>
                          <m:t>𝟐</m:t>
                        </m:r>
                      </m:den>
                    </m:f>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𝒚</m:t>
                    </m:r>
                    <m:r>
                      <a:rPr lang="en-US" sz="2800" b="1" i="1" smtClean="0">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90170" algn="just">
                  <a:spcAft>
                    <a:spcPts val="0"/>
                  </a:spcAft>
                  <a:tabLst>
                    <a:tab pos="5029200" algn="l"/>
                  </a:tabLst>
                </a:pPr>
                <a:r>
                  <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𝒚</m:t>
                    </m:r>
                    <m:r>
                      <a:rPr lang="en-US" sz="2800" b="1" i="1" smtClean="0">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𝟗</m:t>
                        </m:r>
                      </m:num>
                      <m:den>
                        <m:r>
                          <a:rPr lang="en-US" sz="2800" b="1" i="1">
                            <a:solidFill>
                              <a:schemeClr val="tx1"/>
                            </a:solidFill>
                            <a:effectLst/>
                            <a:latin typeface="Cambria Math" panose="02040503050406030204" pitchFamily="18" charset="0"/>
                            <a:ea typeface="Times New Roman" panose="02020603050405020304" pitchFamily="18" charset="0"/>
                          </a:rPr>
                          <m:t>𝟐</m:t>
                        </m:r>
                      </m:den>
                    </m:f>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𝟏</m:t>
                        </m:r>
                      </m:num>
                      <m:den>
                        <m:r>
                          <a:rPr lang="en-US" sz="2800" b="1" i="1">
                            <a:solidFill>
                              <a:schemeClr val="tx1"/>
                            </a:solidFill>
                            <a:effectLst/>
                            <a:latin typeface="Cambria Math" panose="02040503050406030204" pitchFamily="18" charset="0"/>
                            <a:ea typeface="Times New Roman" panose="02020603050405020304" pitchFamily="18" charset="0"/>
                          </a:rPr>
                          <m:t>𝟐</m:t>
                        </m:r>
                      </m:den>
                    </m:f>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𝒚</m:t>
                    </m:r>
                    <m:r>
                      <a:rPr lang="en-US" sz="2800" b="1" i="1" smtClean="0">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𝟗</m:t>
                        </m:r>
                      </m:num>
                      <m:den>
                        <m:r>
                          <a:rPr lang="en-US" sz="2800" b="1" i="1">
                            <a:solidFill>
                              <a:schemeClr val="tx1"/>
                            </a:solidFill>
                            <a:effectLst/>
                            <a:latin typeface="Cambria Math" panose="02040503050406030204" pitchFamily="18" charset="0"/>
                            <a:ea typeface="Times New Roman" panose="02020603050405020304" pitchFamily="18" charset="0"/>
                          </a:rPr>
                          <m:t>𝟐</m:t>
                        </m:r>
                      </m:den>
                    </m:f>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𝟏</m:t>
                        </m:r>
                      </m:num>
                      <m:den>
                        <m:r>
                          <a:rPr lang="en-US" sz="2800" b="1" i="1">
                            <a:solidFill>
                              <a:schemeClr val="tx1"/>
                            </a:solidFill>
                            <a:effectLst/>
                            <a:latin typeface="Cambria Math" panose="02040503050406030204" pitchFamily="18" charset="0"/>
                            <a:ea typeface="Times New Roman" panose="02020603050405020304" pitchFamily="18" charset="0"/>
                          </a:rPr>
                          <m:t>𝟐</m:t>
                        </m:r>
                      </m:den>
                    </m:f>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24596" y="1209202"/>
                <a:ext cx="12416586" cy="1332929"/>
              </a:xfrm>
              <a:prstGeom prst="rect">
                <a:avLst/>
              </a:prstGeom>
              <a:blipFill>
                <a:blip r:embed="rId2"/>
                <a:stretch>
                  <a:fillRect l="-295" b="-45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2298" y="-48436"/>
                <a:ext cx="12192000" cy="1400192"/>
              </a:xfrm>
              <a:prstGeom prst="rect">
                <a:avLst/>
              </a:prstGeom>
            </p:spPr>
            <p:txBody>
              <a:bodyPr wrap="square">
                <a:spAutoFit/>
              </a:bodyPr>
              <a:lstStyle/>
              <a:p>
                <a:pPr marL="90170" indent="-629920">
                  <a:spcBef>
                    <a:spcPts val="600"/>
                  </a:spcBef>
                  <a:spcAft>
                    <a:spcPts val="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 </a:t>
                </a:r>
                <a14:m>
                  <m:oMath xmlns:m="http://schemas.openxmlformats.org/officeDocument/2006/math">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𝑪</m:t>
                        </m: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𝒙</m:t>
                            </m:r>
                          </m:e>
                          <m:sup>
                            <m:r>
                              <a:rPr lang="en-US" sz="2800" b="1" i="1">
                                <a:solidFill>
                                  <a:schemeClr val="tx1"/>
                                </a:solidFill>
                                <a:effectLst/>
                                <a:latin typeface="Cambria Math" panose="02040503050406030204" pitchFamily="18" charset="0"/>
                                <a:ea typeface="Times New Roman" panose="02020603050405020304" pitchFamily="18" charset="0"/>
                              </a:rPr>
                              <m:t>𝟐</m:t>
                            </m:r>
                          </m:sup>
                        </m:sSup>
                      </m:num>
                      <m:den>
                        <m:r>
                          <a:rPr lang="en-US" sz="2800" b="1" i="1">
                            <a:solidFill>
                              <a:schemeClr val="tx1"/>
                            </a:solidFill>
                            <a:effectLst/>
                            <a:latin typeface="Cambria Math" panose="02040503050406030204" pitchFamily="18" charset="0"/>
                            <a:ea typeface="Times New Roman" panose="02020603050405020304" pitchFamily="18" charset="0"/>
                          </a:rPr>
                          <m:t>𝟐</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𝒙</m:t>
                        </m:r>
                      </m:den>
                    </m:f>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𝑪</m:t>
                        </m: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 </m:t>
                    </m:r>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𝟒</m:t>
                        </m:r>
                      </m:num>
                      <m:den>
                        <m:r>
                          <a:rPr lang="en-US" sz="2800" b="1" i="1">
                            <a:solidFill>
                              <a:schemeClr val="tx1"/>
                            </a:solidFill>
                            <a:effectLst/>
                            <a:latin typeface="Cambria Math" panose="02040503050406030204" pitchFamily="18" charset="0"/>
                            <a:ea typeface="Times New Roman" panose="02020603050405020304" pitchFamily="18" charset="0"/>
                          </a:rPr>
                          <m:t>𝟑</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2298" y="-48436"/>
                <a:ext cx="12192000" cy="1400192"/>
              </a:xfrm>
              <a:prstGeom prst="rect">
                <a:avLst/>
              </a:prstGeom>
              <a:blipFill>
                <a:blip r:embed="rId3"/>
                <a:stretch>
                  <a:fillRect l="-1000" r="-200" b="-4348"/>
                </a:stretch>
              </a:blipFill>
            </p:spPr>
            <p:txBody>
              <a:bodyPr/>
              <a:lstStyle/>
              <a:p>
                <a:r>
                  <a:rPr lang="en-US">
                    <a:noFill/>
                  </a:rPr>
                  <a:t> </a:t>
                </a:r>
              </a:p>
            </p:txBody>
          </p:sp>
        </mc:Fallback>
      </mc:AlternateContent>
      <p:sp>
        <p:nvSpPr>
          <p:cNvPr id="9" name="Rectangle 8"/>
          <p:cNvSpPr/>
          <p:nvPr/>
        </p:nvSpPr>
        <p:spPr>
          <a:xfrm>
            <a:off x="2303109" y="2479980"/>
            <a:ext cx="6096000" cy="523220"/>
          </a:xfrm>
          <a:prstGeom prst="rect">
            <a:avLst/>
          </a:prstGeom>
        </p:spPr>
        <p:txBody>
          <a:bodyPr>
            <a:spAutoFit/>
          </a:bodyPr>
          <a:lstStyle/>
          <a:p>
            <a:pPr marL="90170" algn="ctr">
              <a:spcAft>
                <a:spcPts val="0"/>
              </a:spcAft>
              <a:tabLst>
                <a:tab pos="5029200" algn="l"/>
              </a:tabLst>
            </a:pP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2088" y="2814221"/>
                <a:ext cx="12079702" cy="731520"/>
              </a:xfrm>
              <a:prstGeom prst="rect">
                <a:avLst/>
              </a:prstGeom>
            </p:spPr>
            <p:txBody>
              <a:bodyPr wrap="square">
                <a:spAutoFit/>
              </a:bodyPr>
              <a:lstStyle/>
              <a:p>
                <a:pPr marL="90170" algn="just">
                  <a:spcAft>
                    <a:spcPts val="0"/>
                  </a:spcAft>
                  <a:tabLst>
                    <a:tab pos="5029200" algn="l"/>
                  </a:tabLs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𝒅</m:t>
                        </m: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𝑪</m:t>
                        </m: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𝟒</m:t>
                        </m:r>
                      </m:num>
                      <m:den>
                        <m:r>
                          <a:rPr lang="en-US" sz="2800" b="1" i="1">
                            <a:solidFill>
                              <a:schemeClr val="tx1"/>
                            </a:solidFill>
                            <a:effectLst/>
                            <a:latin typeface="Cambria Math" panose="02040503050406030204" pitchFamily="18" charset="0"/>
                            <a:ea typeface="Times New Roman" panose="02020603050405020304" pitchFamily="18" charset="0"/>
                          </a:rPr>
                          <m:t>𝟑</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oMath>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2088" y="2814221"/>
                <a:ext cx="12079702" cy="731520"/>
              </a:xfrm>
              <a:prstGeom prst="rect">
                <a:avLst/>
              </a:prstGeom>
              <a:blipFill>
                <a:blip r:embed="rId4"/>
                <a:stretch>
                  <a:fillRect l="-252"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0" y="3355437"/>
                <a:ext cx="9416714" cy="712631"/>
              </a:xfrm>
              <a:prstGeom prst="rect">
                <a:avLst/>
              </a:prstGeom>
            </p:spPr>
            <p:txBody>
              <a:bodyPr wrap="square">
                <a:spAutoFit/>
              </a:bodyPr>
              <a:lstStyle/>
              <a:p>
                <a:pPr marL="90170" algn="just">
                  <a:spcAft>
                    <a:spcPts val="0"/>
                  </a:spcAft>
                  <a:tabLst>
                    <a:tab pos="5029200" algn="l"/>
                  </a:tabLst>
                </a:pP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suy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𝒅</m:t>
                        </m: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𝒎</m:t>
                    </m:r>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0" y="3355437"/>
                <a:ext cx="9416714" cy="712631"/>
              </a:xfrm>
              <a:prstGeom prst="rect">
                <a:avLst/>
              </a:prstGeom>
              <a:blipFill>
                <a:blip r:embed="rId5"/>
                <a:stretch>
                  <a:fillRect l="-324" b="-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0" y="3963785"/>
                <a:ext cx="10282986" cy="548099"/>
              </a:xfrm>
              <a:prstGeom prst="rect">
                <a:avLst/>
              </a:prstGeom>
            </p:spPr>
            <p:txBody>
              <a:bodyPr wrap="square">
                <a:spAutoFit/>
              </a:bodyPr>
              <a:lstStyle/>
              <a:p>
                <a:pPr marL="90170" indent="-629920">
                  <a:lnSpc>
                    <a:spcPct val="115000"/>
                  </a:lnSpc>
                  <a:spcBef>
                    <a:spcPts val="600"/>
                  </a:spcBef>
                  <a:spcAft>
                    <a:spcPts val="0"/>
                  </a:spcAft>
                </a:pPr>
                <a14:m>
                  <m:oMath xmlns:m="http://schemas.openxmlformats.org/officeDocument/2006/math">
                    <m:d>
                      <m:dPr>
                        <m:ctrlPr>
                          <a:rPr lang="en-US" sz="2800" b="1" i="1" smtClean="0">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𝒅</m:t>
                        </m: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𝑪</m:t>
                        </m: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0" y="3963785"/>
                <a:ext cx="10282986" cy="548099"/>
              </a:xfrm>
              <a:prstGeom prst="rect">
                <a:avLst/>
              </a:prstGeom>
              <a:blipFill>
                <a:blip r:embed="rId6"/>
                <a:stretch>
                  <a:fillRect t="-6667"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24596" y="4468727"/>
                <a:ext cx="4493708" cy="2190408"/>
              </a:xfrm>
              <a:prstGeom prst="rect">
                <a:avLst/>
              </a:prstGeom>
            </p:spPr>
            <p:txBody>
              <a:bodyPr wrap="square">
                <a:spAutoFit/>
              </a:bodyPr>
              <a:lstStyle/>
              <a:p>
                <a:pPr marL="90170" algn="just">
                  <a:spcAft>
                    <a:spcPts val="0"/>
                  </a:spcAft>
                  <a:tabLst>
                    <a:tab pos="5029200" algn="l"/>
                  </a:tabLst>
                </a:pPr>
                <a14:m>
                  <m:oMathPara xmlns:m="http://schemas.openxmlformats.org/officeDocument/2006/math">
                    <m:oMathParaPr>
                      <m:jc m:val="centerGroup"/>
                    </m:oMathParaPr>
                    <m:oMath xmlns:m="http://schemas.openxmlformats.org/officeDocument/2006/math">
                      <m:d>
                        <m:dPr>
                          <m:begChr m:val="{"/>
                          <m:endChr m:val=""/>
                          <m:ctrlPr>
                            <a:rPr lang="en-US" sz="2800" b="1" i="1" smtClean="0">
                              <a:solidFill>
                                <a:schemeClr val="tx1"/>
                              </a:solidFill>
                              <a:effectLst/>
                              <a:latin typeface="Cambria Math" panose="02040503050406030204" pitchFamily="18" charset="0"/>
                              <a:ea typeface="Times New Roman" panose="02020603050405020304" pitchFamily="18" charset="0"/>
                            </a:rPr>
                          </m:ctrlPr>
                        </m:dPr>
                        <m:e>
                          <m:eqArr>
                            <m:eqArrPr>
                              <m:ctrlPr>
                                <a:rPr lang="en-US" sz="2800" b="1" i="1">
                                  <a:solidFill>
                                    <a:schemeClr val="tx1"/>
                                  </a:solidFill>
                                  <a:effectLst/>
                                  <a:latin typeface="Cambria Math" panose="02040503050406030204" pitchFamily="18" charset="0"/>
                                  <a:ea typeface="Times New Roman" panose="02020603050405020304" pitchFamily="18" charset="0"/>
                                </a:rPr>
                              </m:ctrlPr>
                            </m:eqArrPr>
                            <m:e>
                              <m:r>
                                <a:rPr lang="en-US" sz="2800" b="1" i="1">
                                  <a:solidFill>
                                    <a:schemeClr val="tx1"/>
                                  </a:solidFill>
                                  <a:effectLst/>
                                  <a:latin typeface="Cambria Math" panose="02040503050406030204" pitchFamily="18" charset="0"/>
                                  <a:ea typeface="Times New Roman" panose="02020603050405020304" pitchFamily="18" charset="0"/>
                                </a:rPr>
                                <m:t>&amp;</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sSubSup>
                                    <m:sSubSupPr>
                                      <m:ctrlPr>
                                        <a:rPr lang="en-US" sz="2800" b="1" i="1">
                                          <a:solidFill>
                                            <a:schemeClr val="tx1"/>
                                          </a:solidFill>
                                          <a:effectLst/>
                                          <a:latin typeface="Cambria Math" panose="02040503050406030204" pitchFamily="18" charset="0"/>
                                          <a:ea typeface="Times New Roman" panose="02020603050405020304" pitchFamily="18" charset="0"/>
                                        </a:rPr>
                                      </m:ctrlPr>
                                    </m:sSubSup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up>
                                      <m:r>
                                        <a:rPr lang="en-US" sz="2800" b="1" i="1">
                                          <a:solidFill>
                                            <a:schemeClr val="tx1"/>
                                          </a:solidFill>
                                          <a:effectLst/>
                                          <a:latin typeface="Cambria Math" panose="02040503050406030204" pitchFamily="18" charset="0"/>
                                          <a:ea typeface="Times New Roman" panose="02020603050405020304" pitchFamily="18" charset="0"/>
                                        </a:rPr>
                                        <m:t>𝟐</m:t>
                                      </m:r>
                                    </m:sup>
                                  </m:sSubSup>
                                </m:num>
                                <m:den>
                                  <m:r>
                                    <a:rPr lang="en-US" sz="2800" b="1" i="1">
                                      <a:solidFill>
                                        <a:schemeClr val="tx1"/>
                                      </a:solidFill>
                                      <a:effectLst/>
                                      <a:latin typeface="Cambria Math" panose="02040503050406030204" pitchFamily="18" charset="0"/>
                                      <a:ea typeface="Times New Roman" panose="02020603050405020304" pitchFamily="18" charset="0"/>
                                    </a:rPr>
                                    <m:t>𝟐</m:t>
                                  </m:r>
                                  <m:r>
                                    <a:rPr lang="en-US" sz="2800" b="1" i="1">
                                      <a:solidFill>
                                        <a:schemeClr val="tx1"/>
                                      </a:solidFill>
                                      <a:effectLst/>
                                      <a:latin typeface="Cambria Math" panose="02040503050406030204" pitchFamily="18" charset="0"/>
                                      <a:ea typeface="Times New Roman" panose="02020603050405020304" pitchFamily="18" charset="0"/>
                                    </a:rPr>
                                    <m:t>−</m:t>
                                  </m:r>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den>
                              </m:f>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𝒎</m:t>
                              </m:r>
                            </m:e>
                            <m:e>
                              <m:r>
                                <a:rPr lang="en-US" sz="2800" b="1" i="1">
                                  <a:solidFill>
                                    <a:schemeClr val="tx1"/>
                                  </a:solidFill>
                                  <a:effectLst/>
                                  <a:latin typeface="Cambria Math" panose="02040503050406030204" pitchFamily="18" charset="0"/>
                                  <a:ea typeface="Times New Roman" panose="02020603050405020304" pitchFamily="18" charset="0"/>
                                </a:rPr>
                                <m:t>&amp;</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m:t>
                                  </m:r>
                                  <m:sSubSup>
                                    <m:sSubSupPr>
                                      <m:ctrlPr>
                                        <a:rPr lang="en-US" sz="2800" b="1" i="1">
                                          <a:solidFill>
                                            <a:schemeClr val="tx1"/>
                                          </a:solidFill>
                                          <a:effectLst/>
                                          <a:latin typeface="Cambria Math" panose="02040503050406030204" pitchFamily="18" charset="0"/>
                                          <a:ea typeface="Times New Roman" panose="02020603050405020304" pitchFamily="18" charset="0"/>
                                        </a:rPr>
                                      </m:ctrlPr>
                                    </m:sSubSup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up>
                                      <m:r>
                                        <a:rPr lang="en-US" sz="2800" b="1" i="1">
                                          <a:solidFill>
                                            <a:schemeClr val="tx1"/>
                                          </a:solidFill>
                                          <a:effectLst/>
                                          <a:latin typeface="Cambria Math" panose="02040503050406030204" pitchFamily="18" charset="0"/>
                                          <a:ea typeface="Times New Roman" panose="02020603050405020304" pitchFamily="18" charset="0"/>
                                        </a:rPr>
                                        <m:t>𝟐</m:t>
                                      </m:r>
                                    </m:sup>
                                  </m:sSubSup>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𝟒</m:t>
                                  </m:r>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num>
                                <m:den>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𝟐</m:t>
                                  </m:r>
                                  <m:r>
                                    <a:rPr lang="en-US" sz="2800" b="1" i="1">
                                      <a:solidFill>
                                        <a:schemeClr val="tx1"/>
                                      </a:solidFill>
                                      <a:effectLst/>
                                      <a:latin typeface="Cambria Math" panose="02040503050406030204" pitchFamily="18" charset="0"/>
                                      <a:ea typeface="Times New Roman" panose="02020603050405020304" pitchFamily="18" charset="0"/>
                                    </a:rPr>
                                    <m:t>−</m:t>
                                  </m:r>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m:t>
                                      </m:r>
                                    </m:e>
                                    <m:sup>
                                      <m:r>
                                        <a:rPr lang="en-US" sz="2800" b="1" i="1">
                                          <a:solidFill>
                                            <a:schemeClr val="tx1"/>
                                          </a:solidFill>
                                          <a:effectLst/>
                                          <a:latin typeface="Cambria Math" panose="02040503050406030204" pitchFamily="18" charset="0"/>
                                          <a:ea typeface="Times New Roman" panose="02020603050405020304" pitchFamily="18" charset="0"/>
                                        </a:rPr>
                                        <m:t>𝟐</m:t>
                                      </m:r>
                                    </m:sup>
                                  </m:sSup>
                                </m:den>
                              </m:f>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e>
                          </m:eqArr>
                        </m:e>
                      </m:d>
                    </m:oMath>
                  </m:oMathPara>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24596" y="4468727"/>
                <a:ext cx="4493708" cy="21904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799731" y="4633460"/>
                <a:ext cx="8032606" cy="1087734"/>
              </a:xfrm>
              <a:prstGeom prst="rect">
                <a:avLst/>
              </a:prstGeom>
            </p:spPr>
            <p:txBody>
              <a:bodyPr wrap="square">
                <a:spAutoFit/>
              </a:bodyPr>
              <a:lstStyle/>
              <a:p>
                <a:pPr marL="90170" algn="just">
                  <a:spcAft>
                    <a:spcPts val="0"/>
                  </a:spcAft>
                  <a:tabLst>
                    <a:tab pos="5029200" algn="l"/>
                  </a:tabLst>
                </a:pPr>
                <a14:m>
                  <m:oMathPara xmlns:m="http://schemas.openxmlformats.org/officeDocument/2006/math">
                    <m:oMathParaPr>
                      <m:jc m:val="centerGroup"/>
                    </m:oMathParaPr>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m:t>
                          </m:r>
                          <m:sSubSup>
                            <m:sSubSupPr>
                              <m:ctrlPr>
                                <a:rPr lang="en-US" sz="2800" b="1" i="1">
                                  <a:solidFill>
                                    <a:schemeClr val="tx1"/>
                                  </a:solidFill>
                                  <a:effectLst/>
                                  <a:latin typeface="Cambria Math" panose="02040503050406030204" pitchFamily="18" charset="0"/>
                                  <a:ea typeface="Times New Roman" panose="02020603050405020304" pitchFamily="18" charset="0"/>
                                </a:rPr>
                              </m:ctrlPr>
                            </m:sSubSup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up>
                              <m:r>
                                <a:rPr lang="en-US" sz="2800" b="1" i="1">
                                  <a:solidFill>
                                    <a:schemeClr val="tx1"/>
                                  </a:solidFill>
                                  <a:effectLst/>
                                  <a:latin typeface="Cambria Math" panose="02040503050406030204" pitchFamily="18" charset="0"/>
                                  <a:ea typeface="Times New Roman" panose="02020603050405020304" pitchFamily="18" charset="0"/>
                                </a:rPr>
                                <m:t>𝟐</m:t>
                              </m:r>
                            </m:sup>
                          </m:sSubSup>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𝟒</m:t>
                          </m:r>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num>
                        <m:den>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𝟐</m:t>
                          </m:r>
                          <m:r>
                            <a:rPr lang="en-US" sz="2800" b="1" i="1">
                              <a:solidFill>
                                <a:schemeClr val="tx1"/>
                              </a:solidFill>
                              <a:effectLst/>
                              <a:latin typeface="Cambria Math" panose="02040503050406030204" pitchFamily="18" charset="0"/>
                              <a:ea typeface="Times New Roman" panose="02020603050405020304" pitchFamily="18" charset="0"/>
                            </a:rPr>
                            <m:t>−</m:t>
                          </m:r>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m:t>
                              </m:r>
                            </m:e>
                            <m:sup>
                              <m:r>
                                <a:rPr lang="en-US" sz="2800" b="1" i="1">
                                  <a:solidFill>
                                    <a:schemeClr val="tx1"/>
                                  </a:solidFill>
                                  <a:effectLst/>
                                  <a:latin typeface="Cambria Math" panose="02040503050406030204" pitchFamily="18" charset="0"/>
                                  <a:ea typeface="Times New Roman" panose="02020603050405020304" pitchFamily="18" charset="0"/>
                                </a:rPr>
                                <m:t>𝟐</m:t>
                              </m:r>
                            </m:sup>
                          </m:sSup>
                        </m:den>
                      </m:f>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𝟑</m:t>
                          </m:r>
                        </m:num>
                        <m:den>
                          <m:r>
                            <a:rPr lang="en-US" sz="2800" b="1" i="1">
                              <a:solidFill>
                                <a:schemeClr val="tx1"/>
                              </a:solidFill>
                              <a:effectLst/>
                              <a:latin typeface="Cambria Math" panose="02040503050406030204" pitchFamily="18" charset="0"/>
                              <a:ea typeface="Times New Roman" panose="02020603050405020304" pitchFamily="18" charset="0"/>
                            </a:rPr>
                            <m:t>𝟒</m:t>
                          </m:r>
                        </m:den>
                      </m:f>
                      <m:r>
                        <a:rPr lang="en-US" sz="2800" b="1" i="1">
                          <a:solidFill>
                            <a:schemeClr val="tx1"/>
                          </a:solidFill>
                          <a:effectLst/>
                          <a:latin typeface="Cambria Math" panose="02040503050406030204" pitchFamily="18" charset="0"/>
                          <a:ea typeface="Times New Roman" panose="02020603050405020304" pitchFamily="18" charset="0"/>
                        </a:rPr>
                        <m:t>⇔</m:t>
                      </m:r>
                      <m:d>
                        <m:dPr>
                          <m:begChr m:val="["/>
                          <m:endChr m:val=""/>
                          <m:ctrlPr>
                            <a:rPr lang="en-US" sz="2800" b="1" i="1" smtClean="0">
                              <a:solidFill>
                                <a:schemeClr val="tx1"/>
                              </a:solidFill>
                              <a:latin typeface="Cambria Math" panose="02040503050406030204" pitchFamily="18" charset="0"/>
                              <a:ea typeface="Times New Roman" panose="02020603050405020304" pitchFamily="18" charset="0"/>
                            </a:rPr>
                          </m:ctrlPr>
                        </m:dPr>
                        <m:e>
                          <m:eqArr>
                            <m:eqArrPr>
                              <m:ctrlPr>
                                <a:rPr lang="en-US" sz="2800" b="1" i="1">
                                  <a:solidFill>
                                    <a:schemeClr val="tx1"/>
                                  </a:solidFill>
                                  <a:latin typeface="Cambria Math" panose="02040503050406030204" pitchFamily="18" charset="0"/>
                                  <a:ea typeface="Times New Roman" panose="02020603050405020304" pitchFamily="18" charset="0"/>
                                </a:rPr>
                              </m:ctrlPr>
                            </m:eqArrPr>
                            <m:e>
                              <m:sSub>
                                <m:sSubPr>
                                  <m:ctrlPr>
                                    <a:rPr lang="en-US" sz="2800" b="1" i="1">
                                      <a:solidFill>
                                        <a:schemeClr val="tx1"/>
                                      </a:solidFill>
                                      <a:latin typeface="Cambria Math" panose="02040503050406030204" pitchFamily="18" charset="0"/>
                                      <a:ea typeface="Times New Roman" panose="02020603050405020304" pitchFamily="18" charset="0"/>
                                    </a:rPr>
                                  </m:ctrlPr>
                                </m:sSubPr>
                                <m:e>
                                  <m:r>
                                    <a:rPr lang="en-US" sz="2800" b="1" i="1">
                                      <a:solidFill>
                                        <a:schemeClr val="tx1"/>
                                      </a:solidFill>
                                      <a:latin typeface="Cambria Math" panose="02040503050406030204" pitchFamily="18" charset="0"/>
                                      <a:ea typeface="Times New Roman" panose="02020603050405020304" pitchFamily="18" charset="0"/>
                                    </a:rPr>
                                    <m:t>𝒙</m:t>
                                  </m:r>
                                </m:e>
                                <m:sub>
                                  <m:r>
                                    <a:rPr lang="en-US" sz="2800" b="1" i="1">
                                      <a:solidFill>
                                        <a:schemeClr val="tx1"/>
                                      </a:solidFill>
                                      <a:latin typeface="Cambria Math" panose="02040503050406030204" pitchFamily="18" charset="0"/>
                                      <a:ea typeface="Times New Roman" panose="02020603050405020304" pitchFamily="18" charset="0"/>
                                    </a:rPr>
                                    <m:t>𝟎</m:t>
                                  </m:r>
                                </m:sub>
                              </m:sSub>
                              <m:r>
                                <a:rPr lang="en-US" sz="2800" b="1" i="1">
                                  <a:solidFill>
                                    <a:schemeClr val="tx1"/>
                                  </a:solidFill>
                                  <a:latin typeface="Cambria Math" panose="02040503050406030204" pitchFamily="18" charset="0"/>
                                  <a:ea typeface="Times New Roman" panose="02020603050405020304" pitchFamily="18" charset="0"/>
                                </a:rPr>
                                <m:t>=</m:t>
                              </m:r>
                              <m:r>
                                <a:rPr lang="en-US" sz="2800" b="1" i="1" smtClean="0">
                                  <a:solidFill>
                                    <a:schemeClr val="tx1"/>
                                  </a:solidFill>
                                  <a:latin typeface="Cambria Math" panose="02040503050406030204" pitchFamily="18" charset="0"/>
                                  <a:ea typeface="Times New Roman" panose="02020603050405020304" pitchFamily="18" charset="0"/>
                                </a:rPr>
                                <m:t>𝟔</m:t>
                              </m:r>
                              <m:sSub>
                                <m:sSubPr>
                                  <m:ctrlPr>
                                    <a:rPr lang="en-US" sz="2800" b="1" i="1" smtClean="0">
                                      <a:solidFill>
                                        <a:schemeClr val="tx1"/>
                                      </a:solidFill>
                                      <a:latin typeface="Cambria Math" panose="02040503050406030204" pitchFamily="18" charset="0"/>
                                      <a:ea typeface="Times New Roman" panose="02020603050405020304" pitchFamily="18" charset="0"/>
                                    </a:rPr>
                                  </m:ctrlPr>
                                </m:sSubPr>
                                <m:e>
                                  <m:r>
                                    <a:rPr lang="en-US" sz="2800" b="1" i="1">
                                      <a:solidFill>
                                        <a:schemeClr val="tx1"/>
                                      </a:solidFill>
                                      <a:latin typeface="Cambria Math" panose="02040503050406030204" pitchFamily="18" charset="0"/>
                                      <a:ea typeface="Times New Roman" panose="02020603050405020304" pitchFamily="18" charset="0"/>
                                    </a:rPr>
                                    <m:t>⇒</m:t>
                                  </m:r>
                                  <m:r>
                                    <a:rPr lang="en-US" sz="2800" b="1" i="1">
                                      <a:solidFill>
                                        <a:schemeClr val="tx1"/>
                                      </a:solidFill>
                                      <a:latin typeface="Cambria Math" panose="02040503050406030204" pitchFamily="18" charset="0"/>
                                      <a:ea typeface="Times New Roman" panose="02020603050405020304" pitchFamily="18" charset="0"/>
                                    </a:rPr>
                                    <m:t>𝒚</m:t>
                                  </m:r>
                                </m:e>
                                <m:sub>
                                  <m:r>
                                    <a:rPr lang="en-US" sz="2800" b="1" i="1">
                                      <a:solidFill>
                                        <a:schemeClr val="tx1"/>
                                      </a:solidFill>
                                      <a:latin typeface="Cambria Math" panose="02040503050406030204" pitchFamily="18" charset="0"/>
                                      <a:ea typeface="Times New Roman" panose="02020603050405020304" pitchFamily="18" charset="0"/>
                                    </a:rPr>
                                    <m:t>𝟎</m:t>
                                  </m:r>
                                </m:sub>
                              </m:sSub>
                              <m:r>
                                <a:rPr lang="en-US" sz="2800" b="1" i="1">
                                  <a:solidFill>
                                    <a:schemeClr val="tx1"/>
                                  </a:solidFill>
                                  <a:latin typeface="Cambria Math" panose="02040503050406030204" pitchFamily="18" charset="0"/>
                                  <a:ea typeface="Times New Roman" panose="02020603050405020304" pitchFamily="18" charset="0"/>
                                </a:rPr>
                                <m:t>=−</m:t>
                              </m:r>
                              <m:r>
                                <a:rPr lang="en-US" sz="2800" b="1" i="1">
                                  <a:solidFill>
                                    <a:schemeClr val="tx1"/>
                                  </a:solidFill>
                                  <a:latin typeface="Cambria Math" panose="02040503050406030204" pitchFamily="18" charset="0"/>
                                  <a:ea typeface="Times New Roman" panose="02020603050405020304" pitchFamily="18" charset="0"/>
                                </a:rPr>
                                <m:t>𝟗</m:t>
                              </m:r>
                            </m:e>
                            <m:e>
                              <m:sSub>
                                <m:sSubPr>
                                  <m:ctrlPr>
                                    <a:rPr lang="en-US" sz="2800" b="1" i="1">
                                      <a:solidFill>
                                        <a:schemeClr val="tx1"/>
                                      </a:solidFill>
                                      <a:latin typeface="Cambria Math" panose="02040503050406030204" pitchFamily="18" charset="0"/>
                                      <a:ea typeface="Times New Roman" panose="02020603050405020304" pitchFamily="18" charset="0"/>
                                    </a:rPr>
                                  </m:ctrlPr>
                                </m:sSubPr>
                                <m:e>
                                  <m:r>
                                    <a:rPr lang="en-US" sz="2800" b="1" i="1">
                                      <a:solidFill>
                                        <a:schemeClr val="tx1"/>
                                      </a:solidFill>
                                      <a:latin typeface="Cambria Math" panose="02040503050406030204" pitchFamily="18" charset="0"/>
                                      <a:ea typeface="Times New Roman" panose="02020603050405020304" pitchFamily="18" charset="0"/>
                                    </a:rPr>
                                    <m:t>𝒙</m:t>
                                  </m:r>
                                </m:e>
                                <m:sub>
                                  <m:r>
                                    <a:rPr lang="en-US" sz="2800" b="1" i="1">
                                      <a:solidFill>
                                        <a:schemeClr val="tx1"/>
                                      </a:solidFill>
                                      <a:latin typeface="Cambria Math" panose="02040503050406030204" pitchFamily="18" charset="0"/>
                                      <a:ea typeface="Times New Roman" panose="02020603050405020304" pitchFamily="18" charset="0"/>
                                    </a:rPr>
                                    <m:t>𝟎</m:t>
                                  </m:r>
                                </m:sub>
                              </m:sSub>
                              <m:r>
                                <a:rPr lang="en-US" sz="2800" b="1" i="1">
                                  <a:solidFill>
                                    <a:schemeClr val="tx1"/>
                                  </a:solidFill>
                                  <a:latin typeface="Cambria Math" panose="02040503050406030204" pitchFamily="18" charset="0"/>
                                  <a:ea typeface="Times New Roman" panose="02020603050405020304" pitchFamily="18" charset="0"/>
                                </a:rPr>
                                <m:t>=</m:t>
                              </m:r>
                              <m:r>
                                <a:rPr lang="en-US" sz="2800" b="1" i="1" smtClean="0">
                                  <a:solidFill>
                                    <a:schemeClr val="tx1"/>
                                  </a:solidFill>
                                  <a:latin typeface="Cambria Math" panose="02040503050406030204" pitchFamily="18" charset="0"/>
                                  <a:ea typeface="Times New Roman" panose="02020603050405020304" pitchFamily="18" charset="0"/>
                                </a:rPr>
                                <m:t>−</m:t>
                              </m:r>
                              <m:r>
                                <a:rPr lang="en-US" sz="2800" b="1" i="1" smtClean="0">
                                  <a:solidFill>
                                    <a:schemeClr val="tx1"/>
                                  </a:solidFill>
                                  <a:latin typeface="Cambria Math" panose="02040503050406030204" pitchFamily="18" charset="0"/>
                                  <a:ea typeface="Times New Roman" panose="02020603050405020304" pitchFamily="18" charset="0"/>
                                </a:rPr>
                                <m:t>𝟐</m:t>
                              </m:r>
                              <m:r>
                                <a:rPr lang="en-US" sz="2800" b="1" i="1">
                                  <a:solidFill>
                                    <a:schemeClr val="tx1"/>
                                  </a:solidFill>
                                  <a:latin typeface="Cambria Math" panose="02040503050406030204" pitchFamily="18" charset="0"/>
                                  <a:ea typeface="Times New Roman" panose="02020603050405020304" pitchFamily="18" charset="0"/>
                                </a:rPr>
                                <m:t>⇒</m:t>
                              </m:r>
                              <m:sSub>
                                <m:sSubPr>
                                  <m:ctrlPr>
                                    <a:rPr lang="en-US" sz="2800" b="1" i="1">
                                      <a:solidFill>
                                        <a:schemeClr val="tx1"/>
                                      </a:solidFill>
                                      <a:latin typeface="Cambria Math" panose="02040503050406030204" pitchFamily="18" charset="0"/>
                                      <a:ea typeface="Times New Roman" panose="02020603050405020304" pitchFamily="18" charset="0"/>
                                    </a:rPr>
                                  </m:ctrlPr>
                                </m:sSubPr>
                                <m:e>
                                  <m:r>
                                    <a:rPr lang="en-US" sz="2800" b="1" i="1">
                                      <a:solidFill>
                                        <a:schemeClr val="tx1"/>
                                      </a:solidFill>
                                      <a:latin typeface="Cambria Math" panose="02040503050406030204" pitchFamily="18" charset="0"/>
                                      <a:ea typeface="Times New Roman" panose="02020603050405020304" pitchFamily="18" charset="0"/>
                                    </a:rPr>
                                    <m:t>𝒚</m:t>
                                  </m:r>
                                </m:e>
                                <m:sub>
                                  <m:r>
                                    <a:rPr lang="en-US" sz="2800" b="1" i="1">
                                      <a:solidFill>
                                        <a:schemeClr val="tx1"/>
                                      </a:solidFill>
                                      <a:latin typeface="Cambria Math" panose="02040503050406030204" pitchFamily="18" charset="0"/>
                                      <a:ea typeface="Times New Roman" panose="02020603050405020304" pitchFamily="18" charset="0"/>
                                    </a:rPr>
                                    <m:t>𝟎</m:t>
                                  </m:r>
                                </m:sub>
                              </m:sSub>
                              <m:r>
                                <a:rPr lang="en-US" sz="2800" b="1" i="1">
                                  <a:solidFill>
                                    <a:schemeClr val="tx1"/>
                                  </a:solidFill>
                                  <a:latin typeface="Cambria Math" panose="02040503050406030204" pitchFamily="18" charset="0"/>
                                  <a:ea typeface="Times New Roman" panose="02020603050405020304" pitchFamily="18" charset="0"/>
                                </a:rPr>
                                <m:t>=</m:t>
                              </m:r>
                              <m:r>
                                <a:rPr lang="en-US" sz="2800" b="1" i="1">
                                  <a:solidFill>
                                    <a:schemeClr val="tx1"/>
                                  </a:solidFill>
                                  <a:latin typeface="Cambria Math" panose="02040503050406030204" pitchFamily="18" charset="0"/>
                                  <a:ea typeface="Times New Roman" panose="02020603050405020304" pitchFamily="18" charset="0"/>
                                </a:rPr>
                                <m:t>𝟏</m:t>
                              </m:r>
                            </m:e>
                          </m:eqArr>
                        </m:e>
                      </m:d>
                    </m:oMath>
                  </m:oMathPara>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799731" y="4633460"/>
                <a:ext cx="8032606" cy="108773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192297" y="6059159"/>
                <a:ext cx="7640040" cy="712631"/>
              </a:xfrm>
              <a:prstGeom prst="rect">
                <a:avLst/>
              </a:prstGeom>
            </p:spPr>
            <p:txBody>
              <a:bodyPr wrap="none">
                <a:spAutoFit/>
              </a:bodyPr>
              <a:lstStyle/>
              <a:p>
                <a:pPr marL="90170" algn="just">
                  <a:spcAft>
                    <a:spcPts val="0"/>
                  </a:spcAft>
                  <a:tabLst>
                    <a:tab pos="5029200" algn="l"/>
                  </a:tabLs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d>
                      <m:dPr>
                        <m:ctrlPr>
                          <a:rPr lang="en-US" sz="2800" b="1" i="1">
                            <a:solidFill>
                              <a:srgbClr val="FF0000"/>
                            </a:solidFill>
                            <a:latin typeface="Cambria Math" panose="02040503050406030204" pitchFamily="18" charset="0"/>
                            <a:ea typeface="Times New Roman" panose="02020603050405020304" pitchFamily="18" charset="0"/>
                          </a:rPr>
                        </m:ctrlPr>
                      </m:dPr>
                      <m:e>
                        <m:r>
                          <a:rPr lang="en-US" sz="2800" b="1" i="1">
                            <a:solidFill>
                              <a:srgbClr val="FF0000"/>
                            </a:solidFill>
                            <a:latin typeface="Cambria Math" panose="02040503050406030204" pitchFamily="18" charset="0"/>
                            <a:ea typeface="Times New Roman" panose="02020603050405020304" pitchFamily="18" charset="0"/>
                          </a:rPr>
                          <m:t>𝒅</m:t>
                        </m:r>
                      </m:e>
                    </m:d>
                    <m:r>
                      <a:rPr lang="en-US" sz="2800" b="1" i="1">
                        <a:solidFill>
                          <a:srgbClr val="FF0000"/>
                        </a:solidFill>
                        <a:latin typeface="Cambria Math" panose="02040503050406030204" pitchFamily="18" charset="0"/>
                        <a:ea typeface="Times New Roman" panose="02020603050405020304" pitchFamily="18" charset="0"/>
                      </a:rPr>
                      <m:t>:</m:t>
                    </m:r>
                    <m:r>
                      <a:rPr lang="en-US" sz="2800" b="1" i="1">
                        <a:solidFill>
                          <a:srgbClr val="FF0000"/>
                        </a:solidFill>
                        <a:latin typeface="Cambria Math" panose="02040503050406030204" pitchFamily="18" charset="0"/>
                        <a:ea typeface="Times New Roman" panose="02020603050405020304" pitchFamily="18" charset="0"/>
                      </a:rPr>
                      <m:t>𝒚</m:t>
                    </m:r>
                    <m:r>
                      <a:rPr lang="en-US" sz="2800" b="1" i="1">
                        <a:solidFill>
                          <a:srgbClr val="FF0000"/>
                        </a:solidFill>
                        <a:latin typeface="Cambria Math" panose="02040503050406030204" pitchFamily="18" charset="0"/>
                        <a:ea typeface="Times New Roman" panose="02020603050405020304" pitchFamily="18" charset="0"/>
                      </a:rPr>
                      <m:t>=−</m:t>
                    </m:r>
                    <m:f>
                      <m:fPr>
                        <m:ctrlPr>
                          <a:rPr lang="en-US" sz="2800" b="1" i="1">
                            <a:solidFill>
                              <a:srgbClr val="FF0000"/>
                            </a:solidFill>
                            <a:latin typeface="Cambria Math" panose="02040503050406030204" pitchFamily="18" charset="0"/>
                            <a:ea typeface="Times New Roman" panose="02020603050405020304" pitchFamily="18" charset="0"/>
                          </a:rPr>
                        </m:ctrlPr>
                      </m:fPr>
                      <m:num>
                        <m:r>
                          <a:rPr lang="en-US" sz="2800" b="1" i="1">
                            <a:solidFill>
                              <a:srgbClr val="FF0000"/>
                            </a:solidFill>
                            <a:latin typeface="Cambria Math" panose="02040503050406030204" pitchFamily="18" charset="0"/>
                            <a:ea typeface="Times New Roman" panose="02020603050405020304" pitchFamily="18" charset="0"/>
                          </a:rPr>
                          <m:t>𝟑</m:t>
                        </m:r>
                      </m:num>
                      <m:den>
                        <m:r>
                          <a:rPr lang="en-US" sz="2800" b="1" i="1">
                            <a:solidFill>
                              <a:srgbClr val="FF0000"/>
                            </a:solidFill>
                            <a:latin typeface="Cambria Math" panose="02040503050406030204" pitchFamily="18" charset="0"/>
                            <a:ea typeface="Times New Roman" panose="02020603050405020304" pitchFamily="18" charset="0"/>
                          </a:rPr>
                          <m:t>𝟒</m:t>
                        </m:r>
                      </m:den>
                    </m:f>
                    <m:r>
                      <a:rPr lang="en-US" sz="2800" b="1" i="1">
                        <a:solidFill>
                          <a:srgbClr val="FF0000"/>
                        </a:solidFill>
                        <a:latin typeface="Cambria Math" panose="02040503050406030204" pitchFamily="18" charset="0"/>
                        <a:ea typeface="Times New Roman" panose="02020603050405020304" pitchFamily="18" charset="0"/>
                      </a:rPr>
                      <m:t>𝒙</m:t>
                    </m:r>
                    <m:r>
                      <a:rPr lang="en-US" sz="2800" b="1" i="1">
                        <a:solidFill>
                          <a:srgbClr val="FF0000"/>
                        </a:solidFill>
                        <a:latin typeface="Cambria Math" panose="02040503050406030204" pitchFamily="18" charset="0"/>
                        <a:ea typeface="Times New Roman" panose="02020603050405020304" pitchFamily="18" charset="0"/>
                      </a:rPr>
                      <m:t>−</m:t>
                    </m:r>
                    <m:f>
                      <m:fPr>
                        <m:ctrlPr>
                          <a:rPr lang="en-US" sz="2800" b="1" i="1">
                            <a:solidFill>
                              <a:srgbClr val="FF0000"/>
                            </a:solidFill>
                            <a:latin typeface="Cambria Math" panose="02040503050406030204" pitchFamily="18" charset="0"/>
                            <a:ea typeface="Times New Roman" panose="02020603050405020304" pitchFamily="18" charset="0"/>
                          </a:rPr>
                        </m:ctrlPr>
                      </m:fPr>
                      <m:num>
                        <m:r>
                          <a:rPr lang="en-US" sz="2800" b="1" i="1">
                            <a:solidFill>
                              <a:srgbClr val="FF0000"/>
                            </a:solidFill>
                            <a:latin typeface="Cambria Math" panose="02040503050406030204" pitchFamily="18" charset="0"/>
                            <a:ea typeface="Times New Roman" panose="02020603050405020304" pitchFamily="18" charset="0"/>
                          </a:rPr>
                          <m:t>𝟗</m:t>
                        </m:r>
                      </m:num>
                      <m:den>
                        <m:r>
                          <a:rPr lang="en-US" sz="2800" b="1" i="1">
                            <a:solidFill>
                              <a:srgbClr val="FF0000"/>
                            </a:solidFill>
                            <a:latin typeface="Cambria Math" panose="02040503050406030204" pitchFamily="18" charset="0"/>
                            <a:ea typeface="Times New Roman" panose="02020603050405020304" pitchFamily="18" charset="0"/>
                          </a:rPr>
                          <m:t>𝟐</m:t>
                        </m:r>
                      </m:den>
                    </m:f>
                    <m:r>
                      <a:rPr lang="en-US" sz="2800" b="1" i="1" smtClean="0">
                        <a:solidFill>
                          <a:srgbClr val="FF0000"/>
                        </a:solidFill>
                        <a:latin typeface="Cambria Math" panose="02040503050406030204" pitchFamily="18" charset="0"/>
                        <a:ea typeface="Times New Roman" panose="02020603050405020304" pitchFamily="18" charset="0"/>
                      </a:rPr>
                      <m:t> </m:t>
                    </m:r>
                    <m:r>
                      <a:rPr lang="en-US" sz="2800" b="1" i="1" smtClean="0">
                        <a:solidFill>
                          <a:srgbClr val="FF0000"/>
                        </a:solidFill>
                        <a:latin typeface="Cambria Math" panose="02040503050406030204" pitchFamily="18" charset="0"/>
                        <a:ea typeface="Times New Roman" panose="02020603050405020304" pitchFamily="18" charset="0"/>
                      </a:rPr>
                      <m:t>𝒉𝒐</m:t>
                    </m:r>
                    <m:r>
                      <a:rPr lang="en-US" sz="2800" b="1" i="1" smtClean="0">
                        <a:solidFill>
                          <a:srgbClr val="FF0000"/>
                        </a:solidFill>
                        <a:latin typeface="Cambria Math" panose="02040503050406030204" pitchFamily="18" charset="0"/>
                        <a:ea typeface="Times New Roman" panose="02020603050405020304" pitchFamily="18" charset="0"/>
                      </a:rPr>
                      <m:t>ặ</m:t>
                    </m:r>
                    <m:r>
                      <a:rPr lang="en-US" sz="2800" b="1" i="1" smtClean="0">
                        <a:solidFill>
                          <a:srgbClr val="FF0000"/>
                        </a:solidFill>
                        <a:latin typeface="Cambria Math" panose="02040503050406030204" pitchFamily="18" charset="0"/>
                        <a:ea typeface="Times New Roman" panose="02020603050405020304" pitchFamily="18" charset="0"/>
                      </a:rPr>
                      <m:t>𝒄</m:t>
                    </m:r>
                    <m:r>
                      <a:rPr lang="en-US" sz="2800" b="1" i="1" smtClean="0">
                        <a:solidFill>
                          <a:srgbClr val="FF0000"/>
                        </a:solidFill>
                        <a:latin typeface="Cambria Math" panose="02040503050406030204" pitchFamily="18" charset="0"/>
                        <a:ea typeface="Times New Roman" panose="02020603050405020304" pitchFamily="18" charset="0"/>
                      </a:rPr>
                      <m:t>  </m:t>
                    </m:r>
                    <m:d>
                      <m:dPr>
                        <m:ctrlPr>
                          <a:rPr lang="en-US" sz="2800" b="1" i="1" smtClean="0">
                            <a:solidFill>
                              <a:srgbClr val="FF0000"/>
                            </a:solidFill>
                            <a:latin typeface="Cambria Math" panose="02040503050406030204" pitchFamily="18" charset="0"/>
                            <a:ea typeface="Times New Roman" panose="02020603050405020304" pitchFamily="18" charset="0"/>
                          </a:rPr>
                        </m:ctrlPr>
                      </m:dPr>
                      <m:e>
                        <m:r>
                          <a:rPr lang="en-US" sz="2800" b="1" i="1" smtClean="0">
                            <a:solidFill>
                              <a:srgbClr val="FF0000"/>
                            </a:solidFill>
                            <a:latin typeface="Cambria Math" panose="02040503050406030204" pitchFamily="18" charset="0"/>
                            <a:ea typeface="Times New Roman" panose="02020603050405020304" pitchFamily="18" charset="0"/>
                          </a:rPr>
                          <m:t>𝒅</m:t>
                        </m:r>
                      </m:e>
                    </m:d>
                    <m:r>
                      <a:rPr lang="en-US" sz="2800" b="1" i="1" smtClean="0">
                        <a:solidFill>
                          <a:srgbClr val="FF0000"/>
                        </a:solidFill>
                        <a:latin typeface="Cambria Math" panose="02040503050406030204" pitchFamily="18" charset="0"/>
                        <a:ea typeface="Times New Roman" panose="02020603050405020304" pitchFamily="18" charset="0"/>
                      </a:rPr>
                      <m:t>: </m:t>
                    </m:r>
                    <m:r>
                      <a:rPr lang="en-US" sz="2800" b="1" i="1">
                        <a:solidFill>
                          <a:srgbClr val="FF0000"/>
                        </a:solidFill>
                        <a:latin typeface="Cambria Math" panose="02040503050406030204" pitchFamily="18" charset="0"/>
                        <a:ea typeface="Times New Roman" panose="02020603050405020304" pitchFamily="18" charset="0"/>
                      </a:rPr>
                      <m:t>𝒚</m:t>
                    </m:r>
                    <m:r>
                      <a:rPr lang="en-US" sz="2800" b="1" i="1">
                        <a:solidFill>
                          <a:srgbClr val="FF0000"/>
                        </a:solidFill>
                        <a:latin typeface="Cambria Math" panose="02040503050406030204" pitchFamily="18" charset="0"/>
                        <a:ea typeface="Times New Roman" panose="02020603050405020304" pitchFamily="18" charset="0"/>
                      </a:rPr>
                      <m:t>=−</m:t>
                    </m:r>
                    <m:f>
                      <m:fPr>
                        <m:ctrlPr>
                          <a:rPr lang="en-US" sz="2800" b="1" i="1">
                            <a:solidFill>
                              <a:srgbClr val="FF0000"/>
                            </a:solidFill>
                            <a:latin typeface="Cambria Math" panose="02040503050406030204" pitchFamily="18" charset="0"/>
                            <a:ea typeface="Times New Roman" panose="02020603050405020304" pitchFamily="18" charset="0"/>
                          </a:rPr>
                        </m:ctrlPr>
                      </m:fPr>
                      <m:num>
                        <m:r>
                          <a:rPr lang="en-US" sz="2800" b="1" i="1">
                            <a:solidFill>
                              <a:srgbClr val="FF0000"/>
                            </a:solidFill>
                            <a:latin typeface="Cambria Math" panose="02040503050406030204" pitchFamily="18" charset="0"/>
                            <a:ea typeface="Times New Roman" panose="02020603050405020304" pitchFamily="18" charset="0"/>
                          </a:rPr>
                          <m:t>𝟑</m:t>
                        </m:r>
                      </m:num>
                      <m:den>
                        <m:r>
                          <a:rPr lang="en-US" sz="2800" b="1" i="1">
                            <a:solidFill>
                              <a:srgbClr val="FF0000"/>
                            </a:solidFill>
                            <a:latin typeface="Cambria Math" panose="02040503050406030204" pitchFamily="18" charset="0"/>
                            <a:ea typeface="Times New Roman" panose="02020603050405020304" pitchFamily="18" charset="0"/>
                          </a:rPr>
                          <m:t>𝟒</m:t>
                        </m:r>
                      </m:den>
                    </m:f>
                    <m:r>
                      <a:rPr lang="en-US" sz="2800" b="1" i="1">
                        <a:solidFill>
                          <a:srgbClr val="FF0000"/>
                        </a:solidFill>
                        <a:latin typeface="Cambria Math" panose="02040503050406030204" pitchFamily="18" charset="0"/>
                        <a:ea typeface="Times New Roman" panose="02020603050405020304" pitchFamily="18" charset="0"/>
                      </a:rPr>
                      <m:t>𝒙</m:t>
                    </m:r>
                    <m:r>
                      <a:rPr lang="en-US" sz="2800" b="1" i="1">
                        <a:solidFill>
                          <a:srgbClr val="FF0000"/>
                        </a:solidFill>
                        <a:latin typeface="Cambria Math" panose="02040503050406030204" pitchFamily="18" charset="0"/>
                        <a:ea typeface="Times New Roman" panose="02020603050405020304" pitchFamily="18" charset="0"/>
                      </a:rPr>
                      <m:t>−</m:t>
                    </m:r>
                    <m:f>
                      <m:fPr>
                        <m:ctrlPr>
                          <a:rPr lang="en-US" sz="2800" b="1" i="1">
                            <a:solidFill>
                              <a:srgbClr val="FF0000"/>
                            </a:solidFill>
                            <a:latin typeface="Cambria Math" panose="02040503050406030204" pitchFamily="18" charset="0"/>
                            <a:ea typeface="Times New Roman" panose="02020603050405020304" pitchFamily="18" charset="0"/>
                          </a:rPr>
                        </m:ctrlPr>
                      </m:fPr>
                      <m:num>
                        <m:r>
                          <a:rPr lang="en-US" sz="2800" b="1" i="1">
                            <a:solidFill>
                              <a:srgbClr val="FF0000"/>
                            </a:solidFill>
                            <a:latin typeface="Cambria Math" panose="02040503050406030204" pitchFamily="18" charset="0"/>
                            <a:ea typeface="Times New Roman" panose="02020603050405020304" pitchFamily="18" charset="0"/>
                          </a:rPr>
                          <m:t>𝟏</m:t>
                        </m:r>
                      </m:num>
                      <m:den>
                        <m:r>
                          <a:rPr lang="en-US" sz="2800" b="1" i="1">
                            <a:solidFill>
                              <a:srgbClr val="FF0000"/>
                            </a:solidFill>
                            <a:latin typeface="Cambria Math" panose="02040503050406030204" pitchFamily="18" charset="0"/>
                            <a:ea typeface="Times New Roman" panose="02020603050405020304" pitchFamily="18" charset="0"/>
                          </a:rPr>
                          <m:t>𝟐</m:t>
                        </m:r>
                      </m:den>
                    </m:f>
                  </m:oMath>
                </a14:m>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4192297" y="6059159"/>
                <a:ext cx="7640040" cy="712631"/>
              </a:xfrm>
              <a:prstGeom prst="rect">
                <a:avLst/>
              </a:prstGeom>
              <a:blipFill>
                <a:blip r:embed="rId9"/>
                <a:stretch>
                  <a:fillRect l="-479" r="-718" b="-9402"/>
                </a:stretch>
              </a:blipFill>
            </p:spPr>
            <p:txBody>
              <a:bodyPr/>
              <a:lstStyle/>
              <a:p>
                <a:r>
                  <a:rPr lang="en-US">
                    <a:noFill/>
                  </a:rPr>
                  <a:t> </a:t>
                </a:r>
              </a:p>
            </p:txBody>
          </p:sp>
        </mc:Fallback>
      </mc:AlternateContent>
      <p:sp>
        <p:nvSpPr>
          <p:cNvPr id="20" name="Rectangle 19"/>
          <p:cNvSpPr/>
          <p:nvPr/>
        </p:nvSpPr>
        <p:spPr>
          <a:xfrm>
            <a:off x="112298" y="0"/>
            <a:ext cx="11999491" cy="254213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22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p:bldP spid="9" grpId="0"/>
      <p:bldP spid="10" grpId="0"/>
      <p:bldP spid="11" grpId="0"/>
      <p:bldP spid="12" grpId="0"/>
      <p:bldP spid="13" grpId="0"/>
      <p:bldP spid="14" grpId="0"/>
      <p:bldP spid="15"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83748" y="1340238"/>
            <a:ext cx="2783402" cy="6354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240631" y="0"/>
                <a:ext cx="11806990" cy="1425968"/>
              </a:xfrm>
              <a:prstGeom prst="rect">
                <a:avLst/>
              </a:prstGeom>
            </p:spPr>
            <p:txBody>
              <a:bodyPr wrap="square">
                <a:spAutoFit/>
              </a:bodyPr>
              <a:lstStyle/>
              <a:p>
                <a:pPr marL="90170" indent="-629920" algn="just">
                  <a:spcBef>
                    <a:spcPts val="600"/>
                  </a:spcBef>
                  <a:spcAft>
                    <a:spcPts val="0"/>
                  </a:spcAft>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𝟐</m:t>
                        </m:r>
                      </m:num>
                      <m:den>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den>
                    </m:f>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
                </a:r>
                <a14:m>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𝟏</m:t>
                        </m:r>
                      </m:num>
                      <m:den>
                        <m:r>
                          <a:rPr lang="en-US" sz="2800" b="1" i="1">
                            <a:solidFill>
                              <a:schemeClr val="tx1"/>
                            </a:solidFill>
                            <a:effectLst/>
                            <a:latin typeface="Cambria Math" panose="02040503050406030204" pitchFamily="18" charset="0"/>
                            <a:ea typeface="Times New Roman" panose="02020603050405020304" pitchFamily="18" charset="0"/>
                          </a:rPr>
                          <m:t>𝟑</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𝟓</m:t>
                    </m:r>
                  </m:oMath>
                </a14:m>
                <a:r>
                  <a:rPr lang="en-US" sz="28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40631" y="0"/>
                <a:ext cx="11806990" cy="1425968"/>
              </a:xfrm>
              <a:prstGeom prst="rect">
                <a:avLst/>
              </a:prstGeom>
              <a:blipFill>
                <a:blip r:embed="rId2"/>
                <a:stretch>
                  <a:fillRect l="-1033" r="-1084" b="-4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46871" y="1385554"/>
                <a:ext cx="11502189" cy="1083374"/>
              </a:xfrm>
              <a:prstGeom prst="rect">
                <a:avLst/>
              </a:prstGeom>
              <a:noFill/>
              <a:ln>
                <a:noFill/>
              </a:ln>
            </p:spPr>
            <p:txBody>
              <a:bodyPr wrap="square">
                <a:spAutoFit/>
              </a:bodyPr>
              <a:lstStyle/>
              <a:p>
                <a:pPr marL="90170">
                  <a:lnSpc>
                    <a:spcPct val="115000"/>
                  </a:lnSpc>
                  <a:spcBef>
                    <a:spcPts val="600"/>
                  </a:spcBef>
                  <a:spcAft>
                    <a:spcPts val="0"/>
                  </a:spcAft>
                </a:pPr>
                <a14:m>
                  <m:oMath xmlns:m="http://schemas.openxmlformats.org/officeDocument/2006/math">
                    <m:r>
                      <m:rPr>
                        <m:nor/>
                      </m:rPr>
                      <a:rPr lang="en-US" sz="2800" b="1" i="0"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m:t>A</m:t>
                    </m:r>
                    <m:r>
                      <a:rPr lang="en-US" sz="2800" b="1" i="1" smtClean="0">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𝒚</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𝟑</m:t>
                    </m:r>
                    <m:r>
                      <a:rPr lang="en-US" sz="2800" b="1" i="1">
                        <a:effectLst/>
                        <a:latin typeface="Cambria Math" panose="02040503050406030204" pitchFamily="18" charset="0"/>
                        <a:ea typeface="Times New Roman" panose="02020603050405020304" pitchFamily="18" charset="0"/>
                      </a:rPr>
                      <m:t>𝒙</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𝟏𝟎</m:t>
                    </m:r>
                  </m:oMath>
                </a14:m>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2800" b="1" i="1">
                        <a:effectLst/>
                        <a:latin typeface="Cambria Math" panose="02040503050406030204" pitchFamily="18" charset="0"/>
                        <a:ea typeface="Times New Roman" panose="02020603050405020304" pitchFamily="18" charset="0"/>
                      </a:rPr>
                      <m:t>𝒚</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𝟑</m:t>
                    </m:r>
                    <m:r>
                      <a:rPr lang="en-US" sz="2800" b="1" i="1">
                        <a:effectLst/>
                        <a:latin typeface="Cambria Math" panose="02040503050406030204" pitchFamily="18" charset="0"/>
                        <a:ea typeface="Times New Roman" panose="02020603050405020304" pitchFamily="18" charset="0"/>
                      </a:rPr>
                      <m:t>𝒙</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𝟐</m:t>
                    </m:r>
                  </m:oMath>
                </a14:m>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b="1" i="1">
                        <a:effectLst/>
                        <a:latin typeface="Cambria Math" panose="02040503050406030204" pitchFamily="18" charset="0"/>
                        <a:ea typeface="Times New Roman" panose="02020603050405020304" pitchFamily="18" charset="0"/>
                      </a:rPr>
                      <m:t>𝒚</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𝟑</m:t>
                    </m:r>
                    <m:r>
                      <a:rPr lang="en-US" sz="2800" b="1" i="1">
                        <a:effectLst/>
                        <a:latin typeface="Cambria Math" panose="02040503050406030204" pitchFamily="18" charset="0"/>
                        <a:ea typeface="Times New Roman" panose="02020603050405020304" pitchFamily="18" charset="0"/>
                      </a:rPr>
                      <m:t>𝒙</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𝟔</m:t>
                    </m:r>
                  </m:oMath>
                </a14:m>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2800" b="1" i="1">
                        <a:effectLst/>
                        <a:latin typeface="Cambria Math" panose="02040503050406030204" pitchFamily="18" charset="0"/>
                        <a:ea typeface="Times New Roman" panose="02020603050405020304" pitchFamily="18" charset="0"/>
                      </a:rPr>
                      <m:t>𝒚</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𝟑</m:t>
                    </m:r>
                    <m:r>
                      <a:rPr lang="en-US" sz="2800" b="1" i="1">
                        <a:effectLst/>
                        <a:latin typeface="Cambria Math" panose="02040503050406030204" pitchFamily="18" charset="0"/>
                        <a:ea typeface="Times New Roman" panose="02020603050405020304" pitchFamily="18" charset="0"/>
                      </a:rPr>
                      <m:t>𝒙</m:t>
                    </m:r>
                    <m:r>
                      <a:rPr lang="en-US" sz="2800" b="1" i="1">
                        <a:effectLst/>
                        <a:latin typeface="Cambria Math" panose="02040503050406030204" pitchFamily="18" charset="0"/>
                        <a:ea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rPr>
                      <m:t>𝟐</m:t>
                    </m:r>
                  </m:oMath>
                </a14:m>
                <a:r>
                  <a:rPr lang="en-US"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46871" y="1385554"/>
                <a:ext cx="11502189" cy="1083374"/>
              </a:xfrm>
              <a:prstGeom prst="rect">
                <a:avLst/>
              </a:prstGeom>
              <a:blipFill rotWithShape="0">
                <a:blip r:embed="rId3"/>
                <a:stretch>
                  <a:fillRect l="-265" t="-3371" b="-11236"/>
                </a:stretch>
              </a:blipFill>
              <a:ln>
                <a:noFill/>
              </a:ln>
            </p:spPr>
            <p:txBody>
              <a:bodyPr/>
              <a:lstStyle/>
              <a:p>
                <a:r>
                  <a:rPr lang="en-US">
                    <a:noFill/>
                  </a:rPr>
                  <a:t> </a:t>
                </a:r>
              </a:p>
            </p:txBody>
          </p:sp>
        </mc:Fallback>
      </mc:AlternateContent>
      <p:sp>
        <p:nvSpPr>
          <p:cNvPr id="6" name="Rectangle 5"/>
          <p:cNvSpPr/>
          <p:nvPr/>
        </p:nvSpPr>
        <p:spPr>
          <a:xfrm>
            <a:off x="3606256" y="2420339"/>
            <a:ext cx="1434688" cy="548099"/>
          </a:xfrm>
          <a:prstGeom prst="rect">
            <a:avLst/>
          </a:prstGeom>
        </p:spPr>
        <p:txBody>
          <a:bodyPr wrap="none">
            <a:spAutoFit/>
          </a:bodyPr>
          <a:lstStyle/>
          <a:p>
            <a:pPr marL="90170" algn="ctr">
              <a:lnSpc>
                <a:spcPct val="115000"/>
              </a:lnSpc>
              <a:spcAft>
                <a:spcPts val="0"/>
              </a:spcAft>
            </a:pPr>
            <a:r>
              <a:rPr lang="en-US" sz="2800" b="1" i="1" dirty="0" err="1">
                <a:solidFill>
                  <a:srgbClr val="FF0000"/>
                </a:solidFill>
                <a:latin typeface="Times New Roman" panose="02020603050405020304" pitchFamily="18" charset="0"/>
                <a:ea typeface="Times New Roman" panose="02020603050405020304" pitchFamily="18" charset="0"/>
              </a:rPr>
              <a:t>Lời</a:t>
            </a:r>
            <a:r>
              <a:rPr lang="en-US" sz="2800" i="1" dirty="0">
                <a:solidFill>
                  <a:srgbClr val="FF0000"/>
                </a:solidFill>
                <a:latin typeface="Times New Roman" panose="02020603050405020304" pitchFamily="18" charset="0"/>
                <a:ea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rPr>
              <a:t>giải</a:t>
            </a:r>
            <a:endParaRPr lang="en-US" sz="2800" i="1" dirty="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30930" y="3039387"/>
                <a:ext cx="6246838" cy="548099"/>
              </a:xfrm>
              <a:prstGeom prst="rect">
                <a:avLst/>
              </a:prstGeom>
            </p:spPr>
            <p:txBody>
              <a:bodyPr wrap="none">
                <a:spAutoFit/>
              </a:bodyPr>
              <a:lstStyle/>
              <a:p>
                <a:pPr marL="90170">
                  <a:lnSpc>
                    <a:spcPct val="115000"/>
                  </a:lnSpc>
                  <a:spcBef>
                    <a:spcPts val="600"/>
                  </a:spcBef>
                  <a:spcAft>
                    <a:spcPts val="0"/>
                  </a:spcAft>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Gọi </a:t>
                </a:r>
                <a14:m>
                  <m:oMath xmlns:m="http://schemas.openxmlformats.org/officeDocument/2006/math">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b="1" i="1">
                            <a:solidFill>
                              <a:schemeClr val="tx1"/>
                            </a:solidFill>
                            <a:effectLst/>
                            <a:latin typeface="Cambria Math" panose="02040503050406030204" pitchFamily="18" charset="0"/>
                            <a:ea typeface="Times New Roman" panose="02020603050405020304" pitchFamily="18" charset="0"/>
                          </a:rPr>
                        </m:ctrlPr>
                      </m:dPr>
                      <m:e>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r>
                          <a:rPr lang="en-US" sz="2800" b="1" i="1">
                            <a:solidFill>
                              <a:schemeClr val="tx1"/>
                            </a:solidFill>
                            <a:effectLst/>
                            <a:latin typeface="Cambria Math" panose="02040503050406030204" pitchFamily="18" charset="0"/>
                            <a:ea typeface="Times New Roman" panose="02020603050405020304" pitchFamily="18" charset="0"/>
                          </a:rPr>
                          <m:t>&gt;</m:t>
                        </m:r>
                        <m:r>
                          <a:rPr lang="en-US" sz="2800" b="1" i="1">
                            <a:solidFill>
                              <a:schemeClr val="tx1"/>
                            </a:solidFill>
                            <a:effectLst/>
                            <a:latin typeface="Cambria Math" panose="02040503050406030204" pitchFamily="18" charset="0"/>
                            <a:ea typeface="Times New Roman" panose="02020603050405020304" pitchFamily="18" charset="0"/>
                          </a:rPr>
                          <m:t>𝟎</m:t>
                        </m: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330930" y="3039387"/>
                <a:ext cx="6246838" cy="548099"/>
              </a:xfrm>
              <a:prstGeom prst="rect">
                <a:avLst/>
              </a:prstGeom>
              <a:blipFill>
                <a:blip r:embed="rId4"/>
                <a:stretch>
                  <a:fillRect l="-488" t="-7865" r="-1171" b="-31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31973" y="3470485"/>
                <a:ext cx="11815648" cy="808042"/>
              </a:xfrm>
              <a:prstGeom prst="rect">
                <a:avLst/>
              </a:prstGeom>
            </p:spPr>
            <p:txBody>
              <a:bodyPr wrap="square">
                <a:spAutoFit/>
              </a:bodyPr>
              <a:lstStyle/>
              <a:p>
                <a:pPr marL="90170">
                  <a:lnSpc>
                    <a:spcPct val="115000"/>
                  </a:lnSpc>
                  <a:spcBef>
                    <a:spcPts val="600"/>
                  </a:spcBef>
                  <a:spcAft>
                    <a:spcPts val="0"/>
                  </a:spcAft>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Vì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𝟏</m:t>
                        </m:r>
                      </m:num>
                      <m:den>
                        <m:r>
                          <a:rPr lang="en-US" sz="2800" b="1" i="1">
                            <a:solidFill>
                              <a:schemeClr val="tx1"/>
                            </a:solidFill>
                            <a:effectLst/>
                            <a:latin typeface="Cambria Math" panose="02040503050406030204" pitchFamily="18" charset="0"/>
                            <a:ea typeface="Times New Roman" panose="02020603050405020304" pitchFamily="18" charset="0"/>
                          </a:rPr>
                          <m:t>𝟑</m:t>
                        </m:r>
                      </m:den>
                    </m:f>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𝟓</m:t>
                    </m:r>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𝒚</m:t>
                        </m:r>
                      </m:e>
                      <m:sup>
                        <m:r>
                          <a:rPr lang="en-US" sz="2800" b="1" i="1">
                            <a:solidFill>
                              <a:schemeClr val="tx1"/>
                            </a:solidFill>
                            <a:effectLst/>
                            <a:latin typeface="Cambria Math" panose="02040503050406030204" pitchFamily="18" charset="0"/>
                            <a:ea typeface="Times New Roman" panose="02020603050405020304" pitchFamily="18" charset="0"/>
                          </a:rPr>
                          <m:t>′</m:t>
                        </m:r>
                      </m:sup>
                    </m:sSup>
                    <m:d>
                      <m:dPr>
                        <m:ctrlPr>
                          <a:rPr lang="en-US" sz="2800" b="1" i="1">
                            <a:solidFill>
                              <a:schemeClr val="tx1"/>
                            </a:solidFill>
                            <a:effectLst/>
                            <a:latin typeface="Cambria Math" panose="02040503050406030204" pitchFamily="18" charset="0"/>
                            <a:ea typeface="Times New Roman" panose="02020603050405020304" pitchFamily="18" charset="0"/>
                          </a:rPr>
                        </m:ctrlPr>
                      </m:dPr>
                      <m:e>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e>
                    </m:d>
                    <m:r>
                      <a:rPr lang="en-US" sz="2800" b="1" i="1">
                        <a:solidFill>
                          <a:schemeClr val="tx1"/>
                        </a:solidFill>
                        <a:effectLst/>
                        <a:latin typeface="Cambria Math" panose="02040503050406030204" pitchFamily="18" charset="0"/>
                        <a:ea typeface="Times New Roman" panose="02020603050405020304" pitchFamily="18" charset="0"/>
                      </a:rPr>
                      <m:t>=</m:t>
                    </m:r>
                  </m:oMath>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31973" y="3470485"/>
                <a:ext cx="11815648" cy="808042"/>
              </a:xfrm>
              <a:prstGeom prst="rect">
                <a:avLst/>
              </a:prstGeom>
              <a:blipFill>
                <a:blip r:embed="rId5"/>
                <a:stretch>
                  <a:fillRect l="-258" b="-8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98357" y="4150503"/>
                <a:ext cx="6096000" cy="1107354"/>
              </a:xfrm>
              <a:prstGeom prst="rect">
                <a:avLst/>
              </a:prstGeom>
            </p:spPr>
            <p:txBody>
              <a:bodyPr>
                <a:spAutoFit/>
              </a:bodyPr>
              <a:lstStyle/>
              <a:p>
                <a:pPr marL="90170">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ea typeface="Times New Roman" panose="02020603050405020304" pitchFamily="18" charset="0"/>
                        </a:rPr>
                        <m:t>⇔</m:t>
                      </m:r>
                      <m:f>
                        <m:fPr>
                          <m:ctrlPr>
                            <a:rPr lang="en-US" sz="2800" b="1" i="1">
                              <a:solidFill>
                                <a:schemeClr val="tx1"/>
                              </a:solidFill>
                              <a:effectLst/>
                              <a:latin typeface="Cambria Math" panose="02040503050406030204" pitchFamily="18" charset="0"/>
                              <a:ea typeface="Times New Roman" panose="02020603050405020304" pitchFamily="18" charset="0"/>
                            </a:rPr>
                          </m:ctrlPr>
                        </m:fPr>
                        <m:num>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𝟑</m:t>
                          </m:r>
                        </m:num>
                        <m:den>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d>
                                <m:dPr>
                                  <m:ctrlPr>
                                    <a:rPr lang="en-US" sz="2800" b="1" i="1">
                                      <a:solidFill>
                                        <a:schemeClr val="tx1"/>
                                      </a:solidFill>
                                      <a:effectLst/>
                                      <a:latin typeface="Cambria Math" panose="02040503050406030204" pitchFamily="18" charset="0"/>
                                      <a:ea typeface="Times New Roman" panose="02020603050405020304" pitchFamily="18" charset="0"/>
                                    </a:rPr>
                                  </m:ctrlPr>
                                </m:dPr>
                                <m:e>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e>
                              </m:d>
                            </m:e>
                            <m:sup>
                              <m:r>
                                <a:rPr lang="en-US" sz="2800" b="1" i="1">
                                  <a:solidFill>
                                    <a:schemeClr val="tx1"/>
                                  </a:solidFill>
                                  <a:effectLst/>
                                  <a:latin typeface="Cambria Math" panose="02040503050406030204" pitchFamily="18" charset="0"/>
                                  <a:ea typeface="Times New Roman" panose="02020603050405020304" pitchFamily="18" charset="0"/>
                                </a:rPr>
                                <m:t>𝟐</m:t>
                              </m:r>
                            </m:sup>
                          </m:sSup>
                        </m:den>
                      </m:f>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𝟑</m:t>
                      </m:r>
                      <m:r>
                        <a:rPr lang="en-US" sz="2800" b="1" i="1">
                          <a:solidFill>
                            <a:schemeClr val="tx1"/>
                          </a:solidFill>
                          <a:effectLst/>
                          <a:latin typeface="Cambria Math" panose="02040503050406030204" pitchFamily="18" charset="0"/>
                          <a:ea typeface="Times New Roman" panose="02020603050405020304" pitchFamily="18" charset="0"/>
                        </a:rPr>
                        <m:t>⇔</m:t>
                      </m:r>
                    </m:oMath>
                  </m:oMathPara>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898357" y="4150503"/>
                <a:ext cx="6096000" cy="11073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23742" y="6085656"/>
                <a:ext cx="12125318" cy="548099"/>
              </a:xfrm>
              <a:prstGeom prst="rect">
                <a:avLst/>
              </a:prstGeom>
            </p:spPr>
            <p:txBody>
              <a:bodyPr wrap="square">
                <a:spAutoFit/>
              </a:bodyPr>
              <a:lstStyle/>
              <a:p>
                <a:pPr marL="90170">
                  <a:lnSpc>
                    <a:spcPct val="115000"/>
                  </a:lnSpc>
                  <a:spcBef>
                    <a:spcPts val="600"/>
                  </a:spcBef>
                  <a:spcAft>
                    <a:spcPts val="0"/>
                  </a:spcAft>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𝒚</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𝟑</m:t>
                    </m:r>
                    <m:d>
                      <m:dPr>
                        <m:ctrlPr>
                          <a:rPr lang="en-US" sz="2800" b="1" i="1">
                            <a:solidFill>
                              <a:schemeClr val="tx1"/>
                            </a:solidFill>
                            <a:effectLst/>
                            <a:latin typeface="Cambria Math" panose="02040503050406030204" pitchFamily="18" charset="0"/>
                            <a:ea typeface="Times New Roman" panose="02020603050405020304" pitchFamily="18" charset="0"/>
                          </a:rPr>
                        </m:ctrlPr>
                      </m:dPr>
                      <m:e>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𝟐</m:t>
                        </m:r>
                      </m:e>
                    </m:d>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𝟒</m:t>
                    </m:r>
                    <m:r>
                      <a:rPr lang="en-US" sz="2800" b="1" i="1">
                        <a:solidFill>
                          <a:schemeClr val="tx1"/>
                        </a:solidFill>
                        <a:effectLst/>
                        <a:latin typeface="Cambria Math" panose="02040503050406030204" pitchFamily="18" charset="0"/>
                        <a:ea typeface="Times New Roman" panose="02020603050405020304" pitchFamily="18" charset="0"/>
                      </a:rPr>
                      <m:t>=</m:t>
                    </m:r>
                  </m:oMath>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23742" y="6085656"/>
                <a:ext cx="12125318" cy="548099"/>
              </a:xfrm>
              <a:prstGeom prst="rect">
                <a:avLst/>
              </a:prstGeom>
              <a:blipFill>
                <a:blip r:embed="rId7"/>
                <a:stretch>
                  <a:fillRect l="-251" t="-6667"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886201" y="3606129"/>
                <a:ext cx="9730174" cy="587853"/>
              </a:xfrm>
              <a:prstGeom prst="rect">
                <a:avLst/>
              </a:prstGeom>
            </p:spPr>
            <p:txBody>
              <a:bodyPr wrap="square">
                <a:spAutoFit/>
              </a:bodyPr>
              <a:lstStyle/>
              <a:p>
                <a:pPr marL="90170">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m:t>
                      </m:r>
                      <m:r>
                        <a:rPr lang="en-US" sz="2800" b="1" i="1" smtClean="0">
                          <a:solidFill>
                            <a:schemeClr val="tx1"/>
                          </a:solidFill>
                          <a:effectLst/>
                          <a:latin typeface="Cambria Math" panose="02040503050406030204" pitchFamily="18" charset="0"/>
                          <a:ea typeface="Times New Roman" panose="02020603050405020304" pitchFamily="18" charset="0"/>
                        </a:rPr>
                        <m:t>𝟑</m:t>
                      </m:r>
                    </m:oMath>
                  </m:oMathPara>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886201" y="3606129"/>
                <a:ext cx="9730174" cy="5878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329373" y="4452621"/>
                <a:ext cx="6096000" cy="599075"/>
              </a:xfrm>
              <a:prstGeom prst="rect">
                <a:avLst/>
              </a:prstGeom>
            </p:spPr>
            <p:txBody>
              <a:bodyPr>
                <a:spAutoFit/>
              </a:bodyPr>
              <a:lstStyle/>
              <a:p>
                <a:pPr marL="90170">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p>
                        <m:sSupPr>
                          <m:ctrlPr>
                            <a:rPr lang="en-US" sz="2800" b="1" i="1" smtClean="0">
                              <a:solidFill>
                                <a:schemeClr val="tx1"/>
                              </a:solidFill>
                              <a:effectLst/>
                              <a:latin typeface="Cambria Math" panose="02040503050406030204" pitchFamily="18" charset="0"/>
                              <a:ea typeface="Times New Roman" panose="02020603050405020304" pitchFamily="18" charset="0"/>
                            </a:rPr>
                          </m:ctrlPr>
                        </m:sSupPr>
                        <m:e>
                          <m:d>
                            <m:dPr>
                              <m:ctrlPr>
                                <a:rPr lang="en-US" sz="2800" b="1" i="1">
                                  <a:solidFill>
                                    <a:schemeClr val="tx1"/>
                                  </a:solidFill>
                                  <a:effectLst/>
                                  <a:latin typeface="Cambria Math" panose="02040503050406030204" pitchFamily="18" charset="0"/>
                                  <a:ea typeface="Times New Roman" panose="02020603050405020304" pitchFamily="18" charset="0"/>
                                </a:rPr>
                              </m:ctrlPr>
                            </m:dPr>
                            <m:e>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e>
                          </m:d>
                        </m:e>
                        <m:sup>
                          <m:r>
                            <a:rPr lang="en-US" sz="2800" b="1" i="1">
                              <a:solidFill>
                                <a:schemeClr val="tx1"/>
                              </a:solidFill>
                              <a:effectLst/>
                              <a:latin typeface="Cambria Math" panose="02040503050406030204" pitchFamily="18" charset="0"/>
                              <a:ea typeface="Times New Roman" panose="02020603050405020304" pitchFamily="18" charset="0"/>
                            </a:rPr>
                            <m:t>𝟐</m:t>
                          </m:r>
                        </m:sup>
                      </m:sSup>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r>
                        <a:rPr lang="en-US" sz="2800" b="1" i="1">
                          <a:solidFill>
                            <a:schemeClr val="tx1"/>
                          </a:solidFill>
                          <a:effectLst/>
                          <a:latin typeface="Cambria Math" panose="02040503050406030204" pitchFamily="18" charset="0"/>
                          <a:ea typeface="Times New Roman" panose="02020603050405020304" pitchFamily="18" charset="0"/>
                        </a:rPr>
                        <m:t>⇔</m:t>
                      </m:r>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e>
                        <m:sup>
                          <m:r>
                            <a:rPr lang="en-US" sz="2800" b="1" i="1">
                              <a:solidFill>
                                <a:schemeClr val="tx1"/>
                              </a:solidFill>
                              <a:effectLst/>
                              <a:latin typeface="Cambria Math" panose="02040503050406030204" pitchFamily="18" charset="0"/>
                              <a:ea typeface="Times New Roman" panose="02020603050405020304" pitchFamily="18" charset="0"/>
                            </a:rPr>
                            <m:t>𝟐</m:t>
                          </m:r>
                        </m:sup>
                      </m:sSup>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𝟐</m:t>
                      </m:r>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𝟎</m:t>
                      </m:r>
                    </m:oMath>
                  </m:oMathPara>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329373" y="4452621"/>
                <a:ext cx="6096000" cy="5990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247787" y="4106676"/>
                <a:ext cx="6096000" cy="1195007"/>
              </a:xfrm>
              <a:prstGeom prst="rect">
                <a:avLst/>
              </a:prstGeom>
            </p:spPr>
            <p:txBody>
              <a:bodyPr>
                <a:spAutoFit/>
              </a:bodyPr>
              <a:lstStyle/>
              <a:p>
                <a:pPr marL="90170">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b="1" i="1" smtClean="0">
                          <a:solidFill>
                            <a:schemeClr val="tx1"/>
                          </a:solidFill>
                          <a:effectLst/>
                          <a:latin typeface="Cambria Math" panose="02040503050406030204" pitchFamily="18" charset="0"/>
                          <a:ea typeface="Times New Roman" panose="02020603050405020304" pitchFamily="18" charset="0"/>
                        </a:rPr>
                        <m:t>⇔</m:t>
                      </m:r>
                      <m:d>
                        <m:dPr>
                          <m:begChr m:val="["/>
                          <m:endChr m:val=""/>
                          <m:ctrlPr>
                            <a:rPr lang="en-US" sz="2800" b="1" i="1">
                              <a:solidFill>
                                <a:schemeClr val="tx1"/>
                              </a:solidFill>
                              <a:effectLst/>
                              <a:latin typeface="Cambria Math" panose="02040503050406030204" pitchFamily="18" charset="0"/>
                              <a:ea typeface="Times New Roman" panose="02020603050405020304" pitchFamily="18" charset="0"/>
                            </a:rPr>
                          </m:ctrlPr>
                        </m:dPr>
                        <m:e>
                          <m:eqArr>
                            <m:eqArrPr>
                              <m:ctrlPr>
                                <a:rPr lang="en-US" sz="2800" b="1" i="1">
                                  <a:solidFill>
                                    <a:schemeClr val="tx1"/>
                                  </a:solidFill>
                                  <a:effectLst/>
                                  <a:latin typeface="Cambria Math" panose="02040503050406030204" pitchFamily="18" charset="0"/>
                                  <a:ea typeface="Times New Roman" panose="02020603050405020304" pitchFamily="18" charset="0"/>
                                </a:rPr>
                              </m:ctrlPr>
                            </m:eqArrPr>
                            <m:e>
                              <m:r>
                                <a:rPr lang="en-US" sz="2800" b="1" i="1">
                                  <a:solidFill>
                                    <a:schemeClr val="tx1"/>
                                  </a:solidFill>
                                  <a:effectLst/>
                                  <a:latin typeface="Cambria Math" panose="02040503050406030204" pitchFamily="18" charset="0"/>
                                  <a:ea typeface="Times New Roman" panose="02020603050405020304" pitchFamily="18" charset="0"/>
                                </a:rPr>
                                <m:t>&amp;</m:t>
                              </m:r>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𝟎</m:t>
                              </m:r>
                              <m:r>
                                <a:rPr lang="en-US" sz="2800" b="1" i="1">
                                  <a:solidFill>
                                    <a:schemeClr val="tx1"/>
                                  </a:solidFill>
                                  <a:effectLst/>
                                  <a:latin typeface="Cambria Math" panose="02040503050406030204" pitchFamily="18" charset="0"/>
                                  <a:ea typeface="Times New Roman" panose="02020603050405020304" pitchFamily="18" charset="0"/>
                                </a:rPr>
                                <m:t> ( </m:t>
                              </m:r>
                              <m:r>
                                <a:rPr lang="en-US" sz="2800" b="1" i="1" smtClean="0">
                                  <a:solidFill>
                                    <a:schemeClr val="tx1"/>
                                  </a:solidFill>
                                  <a:effectLst/>
                                  <a:latin typeface="Cambria Math" panose="02040503050406030204" pitchFamily="18" charset="0"/>
                                  <a:ea typeface="Times New Roman" panose="02020603050405020304" pitchFamily="18" charset="0"/>
                                </a:rPr>
                                <m:t>𝒍𝒐</m:t>
                              </m:r>
                              <m:r>
                                <a:rPr lang="en-US" sz="2800" b="1" i="1" smtClean="0">
                                  <a:solidFill>
                                    <a:schemeClr val="tx1"/>
                                  </a:solidFill>
                                  <a:effectLst/>
                                  <a:latin typeface="Cambria Math" panose="02040503050406030204" pitchFamily="18" charset="0"/>
                                  <a:ea typeface="Times New Roman" panose="02020603050405020304" pitchFamily="18" charset="0"/>
                                </a:rPr>
                                <m:t>ạ</m:t>
                              </m:r>
                              <m:r>
                                <a:rPr lang="en-US" sz="2800" b="1" i="1" smtClean="0">
                                  <a:solidFill>
                                    <a:schemeClr val="tx1"/>
                                  </a:solidFill>
                                  <a:effectLst/>
                                  <a:latin typeface="Cambria Math" panose="02040503050406030204" pitchFamily="18" charset="0"/>
                                  <a:ea typeface="Times New Roman" panose="02020603050405020304" pitchFamily="18" charset="0"/>
                                </a:rPr>
                                <m:t>𝒊</m:t>
                              </m:r>
                              <m:r>
                                <a:rPr lang="en-US" sz="2800" b="1" i="1">
                                  <a:solidFill>
                                    <a:schemeClr val="tx1"/>
                                  </a:solidFill>
                                  <a:effectLst/>
                                  <a:latin typeface="Cambria Math" panose="02040503050406030204" pitchFamily="18" charset="0"/>
                                  <a:ea typeface="Times New Roman" panose="02020603050405020304" pitchFamily="18" charset="0"/>
                                </a:rPr>
                                <m:t>)</m:t>
                              </m:r>
                            </m:e>
                            <m:e>
                              <m:r>
                                <a:rPr lang="en-US" sz="2800" b="1" i="1">
                                  <a:solidFill>
                                    <a:schemeClr val="tx1"/>
                                  </a:solidFill>
                                  <a:effectLst/>
                                  <a:latin typeface="Cambria Math" panose="02040503050406030204" pitchFamily="18" charset="0"/>
                                  <a:ea typeface="Times New Roman" panose="02020603050405020304" pitchFamily="18" charset="0"/>
                                </a:rPr>
                                <m:t>&amp;</m:t>
                              </m:r>
                              <m:sSub>
                                <m:sSubPr>
                                  <m:ctrlPr>
                                    <a:rPr lang="en-US" sz="2800" b="1" i="1">
                                      <a:solidFill>
                                        <a:schemeClr val="tx1"/>
                                      </a:solidFill>
                                      <a:effectLst/>
                                      <a:latin typeface="Cambria Math" panose="02040503050406030204" pitchFamily="18" charset="0"/>
                                      <a:ea typeface="Times New Roman" panose="02020603050405020304" pitchFamily="18" charset="0"/>
                                    </a:rPr>
                                  </m:ctrlPr>
                                </m:sSubPr>
                                <m:e>
                                  <m:r>
                                    <a:rPr lang="en-US" sz="2800" b="1" i="1">
                                      <a:solidFill>
                                        <a:schemeClr val="tx1"/>
                                      </a:solidFill>
                                      <a:effectLst/>
                                      <a:latin typeface="Cambria Math" panose="02040503050406030204" pitchFamily="18" charset="0"/>
                                      <a:ea typeface="Times New Roman" panose="02020603050405020304" pitchFamily="18" charset="0"/>
                                    </a:rPr>
                                    <m:t>𝒙</m:t>
                                  </m:r>
                                </m:e>
                                <m:sub>
                                  <m:r>
                                    <a:rPr lang="en-US" sz="2800" b="1" i="1">
                                      <a:solidFill>
                                        <a:schemeClr val="tx1"/>
                                      </a:solidFill>
                                      <a:effectLst/>
                                      <a:latin typeface="Cambria Math" panose="02040503050406030204" pitchFamily="18" charset="0"/>
                                      <a:ea typeface="Times New Roman" panose="02020603050405020304" pitchFamily="18" charset="0"/>
                                    </a:rPr>
                                    <m:t>𝟎</m:t>
                                  </m:r>
                                </m:sub>
                              </m:sSub>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𝟐</m:t>
                              </m:r>
                            </m:e>
                          </m:eqArr>
                        </m:e>
                      </m:d>
                    </m:oMath>
                  </m:oMathPara>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247787" y="4106676"/>
                <a:ext cx="6096000" cy="119500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785685" y="6085655"/>
                <a:ext cx="6096000" cy="587853"/>
              </a:xfrm>
              <a:prstGeom prst="rect">
                <a:avLst/>
              </a:prstGeom>
            </p:spPr>
            <p:txBody>
              <a:bodyPr>
                <a:spAutoFit/>
              </a:bodyPr>
              <a:lstStyle/>
              <a:p>
                <a:pPr marL="90170">
                  <a:lnSpc>
                    <a:spcPct val="115000"/>
                  </a:lnSpc>
                  <a:spcBef>
                    <a:spcPts val="600"/>
                  </a:spcBef>
                  <a:spcAft>
                    <a:spcPts val="0"/>
                  </a:spcAft>
                </a:pPr>
                <a14:m>
                  <m:oMath xmlns:m="http://schemas.openxmlformats.org/officeDocument/2006/math">
                    <m:r>
                      <a:rPr lang="en-US" sz="2800" b="1" i="1" smtClean="0">
                        <a:solidFill>
                          <a:srgbClr val="FF0000"/>
                        </a:solidFill>
                        <a:effectLst/>
                        <a:latin typeface="Cambria Math" panose="02040503050406030204" pitchFamily="18" charset="0"/>
                        <a:ea typeface="Times New Roman" panose="02020603050405020304" pitchFamily="18" charset="0"/>
                      </a:rPr>
                      <m:t>−</m:t>
                    </m:r>
                    <m:r>
                      <a:rPr lang="en-US" sz="2800" b="1" i="1" smtClean="0">
                        <a:solidFill>
                          <a:srgbClr val="FF0000"/>
                        </a:solidFill>
                        <a:effectLst/>
                        <a:latin typeface="Cambria Math" panose="02040503050406030204" pitchFamily="18" charset="0"/>
                        <a:ea typeface="Times New Roman" panose="02020603050405020304" pitchFamily="18" charset="0"/>
                      </a:rPr>
                      <m:t>𝟑</m:t>
                    </m:r>
                    <m:r>
                      <a:rPr lang="en-US" sz="2800" b="1" i="1" smtClean="0">
                        <a:solidFill>
                          <a:srgbClr val="FF0000"/>
                        </a:solidFill>
                        <a:effectLst/>
                        <a:latin typeface="Cambria Math" panose="02040503050406030204" pitchFamily="18" charset="0"/>
                        <a:ea typeface="Times New Roman" panose="02020603050405020304" pitchFamily="18" charset="0"/>
                      </a:rPr>
                      <m:t>𝒙</m:t>
                    </m:r>
                    <m:r>
                      <a:rPr lang="en-US" sz="2800" b="1" i="1" smtClean="0">
                        <a:solidFill>
                          <a:srgbClr val="FF0000"/>
                        </a:solidFill>
                        <a:effectLst/>
                        <a:latin typeface="Cambria Math" panose="02040503050406030204" pitchFamily="18" charset="0"/>
                        <a:ea typeface="Times New Roman" panose="02020603050405020304" pitchFamily="18" charset="0"/>
                      </a:rPr>
                      <m:t>+</m:t>
                    </m:r>
                    <m:r>
                      <a:rPr lang="en-US" sz="2800" b="1" i="1" smtClean="0">
                        <a:solidFill>
                          <a:srgbClr val="FF0000"/>
                        </a:solidFill>
                        <a:effectLst/>
                        <a:latin typeface="Cambria Math" panose="02040503050406030204" pitchFamily="18" charset="0"/>
                        <a:ea typeface="Times New Roman" panose="02020603050405020304" pitchFamily="18" charset="0"/>
                      </a:rPr>
                      <m:t>𝟏𝟎</m:t>
                    </m:r>
                  </m:oMath>
                </a14:m>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9785685" y="6085655"/>
                <a:ext cx="6096000" cy="587853"/>
              </a:xfrm>
              <a:prstGeom prst="rect">
                <a:avLst/>
              </a:prstGeom>
              <a:blipFill rotWithShape="0">
                <a:blip r:embed="rId11"/>
                <a:stretch>
                  <a:fillRect t="-6186" b="-20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23742" y="5377830"/>
                <a:ext cx="2691058" cy="587853"/>
              </a:xfrm>
              <a:prstGeom prst="rect">
                <a:avLst/>
              </a:prstGeom>
            </p:spPr>
            <p:txBody>
              <a:bodyPr wrap="none">
                <a:spAutoFit/>
              </a:bodyPr>
              <a:lstStyle/>
              <a:p>
                <a:pPr marL="90170">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sSub>
                        <m:sSubPr>
                          <m:ctrlPr>
                            <a:rPr lang="en-US" sz="2800" b="1" i="1" smtClean="0">
                              <a:solidFill>
                                <a:schemeClr val="tx1"/>
                              </a:solidFill>
                              <a:latin typeface="Cambria Math" panose="02040503050406030204" pitchFamily="18" charset="0"/>
                              <a:ea typeface="Times New Roman" panose="02020603050405020304" pitchFamily="18" charset="0"/>
                            </a:rPr>
                          </m:ctrlPr>
                        </m:sSubPr>
                        <m:e>
                          <m:r>
                            <a:rPr lang="en-US" sz="2800" b="1" i="1">
                              <a:solidFill>
                                <a:schemeClr val="tx1"/>
                              </a:solidFill>
                              <a:latin typeface="Cambria Math" panose="02040503050406030204" pitchFamily="18" charset="0"/>
                              <a:ea typeface="Times New Roman" panose="02020603050405020304" pitchFamily="18" charset="0"/>
                            </a:rPr>
                            <m:t>𝒙</m:t>
                          </m:r>
                        </m:e>
                        <m:sub>
                          <m:r>
                            <a:rPr lang="en-US" sz="2800" b="1" i="1">
                              <a:solidFill>
                                <a:schemeClr val="tx1"/>
                              </a:solidFill>
                              <a:latin typeface="Cambria Math" panose="02040503050406030204" pitchFamily="18" charset="0"/>
                              <a:ea typeface="Times New Roman" panose="02020603050405020304" pitchFamily="18" charset="0"/>
                            </a:rPr>
                            <m:t>𝟎</m:t>
                          </m:r>
                        </m:sub>
                      </m:sSub>
                      <m:r>
                        <a:rPr lang="en-US" sz="2800" b="1" i="1">
                          <a:solidFill>
                            <a:schemeClr val="tx1"/>
                          </a:solidFill>
                          <a:latin typeface="Cambria Math" panose="02040503050406030204" pitchFamily="18" charset="0"/>
                          <a:ea typeface="Times New Roman" panose="02020603050405020304" pitchFamily="18" charset="0"/>
                        </a:rPr>
                        <m:t>=</m:t>
                      </m:r>
                      <m:r>
                        <a:rPr lang="en-US" sz="2800" b="1" i="1">
                          <a:solidFill>
                            <a:schemeClr val="tx1"/>
                          </a:solidFill>
                          <a:latin typeface="Cambria Math" panose="02040503050406030204" pitchFamily="18" charset="0"/>
                          <a:ea typeface="Times New Roman" panose="02020603050405020304" pitchFamily="18" charset="0"/>
                        </a:rPr>
                        <m:t>𝟐</m:t>
                      </m:r>
                      <m:r>
                        <a:rPr lang="en-US" sz="2800" b="1" i="1">
                          <a:solidFill>
                            <a:schemeClr val="tx1"/>
                          </a:solidFill>
                          <a:latin typeface="Cambria Math" panose="02040503050406030204" pitchFamily="18" charset="0"/>
                          <a:ea typeface="Times New Roman" panose="02020603050405020304" pitchFamily="18" charset="0"/>
                        </a:rPr>
                        <m:t>⇒</m:t>
                      </m:r>
                      <m:sSub>
                        <m:sSubPr>
                          <m:ctrlPr>
                            <a:rPr lang="en-US" sz="2800" b="1" i="1" smtClean="0">
                              <a:solidFill>
                                <a:schemeClr val="tx1"/>
                              </a:solidFill>
                              <a:latin typeface="Cambria Math" panose="02040503050406030204" pitchFamily="18" charset="0"/>
                              <a:ea typeface="Times New Roman" panose="02020603050405020304" pitchFamily="18" charset="0"/>
                            </a:rPr>
                          </m:ctrlPr>
                        </m:sSubPr>
                        <m:e>
                          <m:r>
                            <a:rPr lang="en-US" sz="2800" b="1" i="1">
                              <a:solidFill>
                                <a:schemeClr val="tx1"/>
                              </a:solidFill>
                              <a:latin typeface="Cambria Math" panose="02040503050406030204" pitchFamily="18" charset="0"/>
                              <a:ea typeface="Times New Roman" panose="02020603050405020304" pitchFamily="18" charset="0"/>
                            </a:rPr>
                            <m:t>𝒚</m:t>
                          </m:r>
                        </m:e>
                        <m:sub>
                          <m:r>
                            <a:rPr lang="en-US" sz="2800" b="1" i="1">
                              <a:solidFill>
                                <a:schemeClr val="tx1"/>
                              </a:solidFill>
                              <a:latin typeface="Cambria Math" panose="02040503050406030204" pitchFamily="18" charset="0"/>
                              <a:ea typeface="Times New Roman" panose="02020603050405020304" pitchFamily="18" charset="0"/>
                            </a:rPr>
                            <m:t>𝟎</m:t>
                          </m:r>
                        </m:sub>
                      </m:sSub>
                      <m:r>
                        <a:rPr lang="en-US" sz="2800" b="1" i="1">
                          <a:solidFill>
                            <a:schemeClr val="tx1"/>
                          </a:solidFill>
                          <a:latin typeface="Cambria Math" panose="02040503050406030204" pitchFamily="18" charset="0"/>
                          <a:ea typeface="Times New Roman" panose="02020603050405020304" pitchFamily="18" charset="0"/>
                        </a:rPr>
                        <m:t>=</m:t>
                      </m:r>
                    </m:oMath>
                  </m:oMathPara>
                </a14:m>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23742" y="5377830"/>
                <a:ext cx="2691058" cy="58785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724656" y="5437816"/>
                <a:ext cx="580287" cy="548099"/>
              </a:xfrm>
              <a:prstGeom prst="rect">
                <a:avLst/>
              </a:prstGeom>
            </p:spPr>
            <p:txBody>
              <a:bodyPr wrap="none">
                <a:spAutoFit/>
              </a:bodyPr>
              <a:lstStyle/>
              <a:p>
                <a:pPr marL="90170">
                  <a:lnSpc>
                    <a:spcPct val="115000"/>
                  </a:lnSpc>
                  <a:spcBef>
                    <a:spcPts val="600"/>
                  </a:spcBef>
                  <a:spcAft>
                    <a:spcPts val="0"/>
                  </a:spcAft>
                </a:pPr>
                <a14:m>
                  <m:oMath xmlns:m="http://schemas.openxmlformats.org/officeDocument/2006/math">
                    <m:r>
                      <a:rPr lang="en-US" sz="2800" b="1" i="1" smtClean="0">
                        <a:solidFill>
                          <a:schemeClr val="tx1"/>
                        </a:solidFill>
                        <a:latin typeface="Cambria Math" panose="02040503050406030204" pitchFamily="18" charset="0"/>
                        <a:ea typeface="Times New Roman" panose="02020603050405020304" pitchFamily="18" charset="0"/>
                      </a:rPr>
                      <m:t>𝟒</m:t>
                    </m:r>
                  </m:oMath>
                </a14:m>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2724656" y="5437816"/>
                <a:ext cx="580287" cy="548099"/>
              </a:xfrm>
              <a:prstGeom prst="rect">
                <a:avLst/>
              </a:prstGeom>
              <a:blipFill>
                <a:blip r:embed="rId13"/>
                <a:stretch>
                  <a:fillRect t="-6667" r="-21053" b="-30000"/>
                </a:stretch>
              </a:blipFill>
            </p:spPr>
            <p:txBody>
              <a:bodyPr/>
              <a:lstStyle/>
              <a:p>
                <a:r>
                  <a:rPr lang="en-US">
                    <a:noFill/>
                  </a:rPr>
                  <a:t> </a:t>
                </a:r>
              </a:p>
            </p:txBody>
          </p:sp>
        </mc:Fallback>
      </mc:AlternateContent>
      <p:sp>
        <p:nvSpPr>
          <p:cNvPr id="19" name="Rectangle 18"/>
          <p:cNvSpPr/>
          <p:nvPr/>
        </p:nvSpPr>
        <p:spPr>
          <a:xfrm>
            <a:off x="221225" y="19050"/>
            <a:ext cx="11970775" cy="243652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14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p:bldP spid="6" grpId="0"/>
      <p:bldP spid="7" grpId="0"/>
      <p:bldP spid="8" grpId="0"/>
      <p:bldP spid="9" grpId="0"/>
      <p:bldP spid="10" grpId="0"/>
      <p:bldP spid="11" grpId="0"/>
      <p:bldP spid="13" grpId="0"/>
      <p:bldP spid="14" grpId="0"/>
      <p:bldP spid="15" grpId="0"/>
      <p:bldP spid="16" grpId="0"/>
      <p:bldP spid="18"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1500" y="2030956"/>
            <a:ext cx="1066800" cy="6513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381000" y="206785"/>
                <a:ext cx="11620500" cy="1188210"/>
              </a:xfrm>
              <a:prstGeom prst="rect">
                <a:avLst/>
              </a:prstGeom>
            </p:spPr>
            <p:txBody>
              <a:bodyPr wrap="square">
                <a:spAutoFit/>
              </a:bodyPr>
              <a:lstStyle/>
              <a:p>
                <a:pPr marL="90170" indent="-629920" algn="just">
                  <a:lnSpc>
                    <a:spcPct val="115000"/>
                  </a:lnSpc>
                  <a:spcBef>
                    <a:spcPts val="600"/>
                  </a:spcBef>
                  <a:spcAft>
                    <a:spcPts val="0"/>
                  </a:spcAf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Tìm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song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song</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trục</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hoành</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hàm</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Calibri" panose="020F0502020204030204" pitchFamily="34" charset="0"/>
                      </a:rPr>
                      <m:t>𝒚</m:t>
                    </m:r>
                    <m:r>
                      <a:rPr lang="en-US" sz="3200" b="1" i="1">
                        <a:solidFill>
                          <a:schemeClr val="tx1"/>
                        </a:solidFill>
                        <a:effectLst/>
                        <a:latin typeface="Cambria Math" panose="02040503050406030204" pitchFamily="18" charset="0"/>
                        <a:ea typeface="Calibri" panose="020F0502020204030204" pitchFamily="34" charset="0"/>
                      </a:rPr>
                      <m:t>=</m:t>
                    </m:r>
                    <m:sSup>
                      <m:sSupPr>
                        <m:ctrlPr>
                          <a:rPr lang="en-US" sz="3200" b="1" i="1">
                            <a:solidFill>
                              <a:schemeClr val="tx1"/>
                            </a:solidFill>
                            <a:effectLst/>
                            <a:latin typeface="Cambria Math" panose="02040503050406030204" pitchFamily="18" charset="0"/>
                            <a:ea typeface="Calibri" panose="020F0502020204030204" pitchFamily="34" charset="0"/>
                          </a:rPr>
                        </m:ctrlPr>
                      </m:sSupPr>
                      <m:e>
                        <m:r>
                          <a:rPr lang="en-US" sz="3200" b="1" i="1">
                            <a:solidFill>
                              <a:schemeClr val="tx1"/>
                            </a:solidFill>
                            <a:effectLst/>
                            <a:latin typeface="Cambria Math" panose="02040503050406030204" pitchFamily="18" charset="0"/>
                            <a:ea typeface="Calibri" panose="020F0502020204030204" pitchFamily="34" charset="0"/>
                          </a:rPr>
                          <m:t>𝒙</m:t>
                        </m:r>
                      </m:e>
                      <m:sup>
                        <m:r>
                          <a:rPr lang="en-US" sz="3200" b="1" i="1">
                            <a:solidFill>
                              <a:schemeClr val="tx1"/>
                            </a:solidFill>
                            <a:effectLst/>
                            <a:latin typeface="Cambria Math" panose="02040503050406030204" pitchFamily="18" charset="0"/>
                            <a:ea typeface="Calibri" panose="020F0502020204030204" pitchFamily="34" charset="0"/>
                          </a:rPr>
                          <m:t>𝟒</m:t>
                        </m:r>
                      </m:sup>
                    </m:sSup>
                    <m:r>
                      <a:rPr lang="en-US" sz="3200" b="1" i="1">
                        <a:solidFill>
                          <a:schemeClr val="tx1"/>
                        </a:solidFill>
                        <a:effectLst/>
                        <a:latin typeface="Cambria Math" panose="02040503050406030204" pitchFamily="18" charset="0"/>
                        <a:ea typeface="Calibri" panose="020F0502020204030204" pitchFamily="34" charset="0"/>
                      </a:rPr>
                      <m:t>−</m:t>
                    </m:r>
                    <m:r>
                      <a:rPr lang="en-US" sz="3200" b="1" i="1">
                        <a:solidFill>
                          <a:schemeClr val="tx1"/>
                        </a:solidFill>
                        <a:effectLst/>
                        <a:latin typeface="Cambria Math" panose="02040503050406030204" pitchFamily="18" charset="0"/>
                        <a:ea typeface="Calibri" panose="020F0502020204030204" pitchFamily="34" charset="0"/>
                      </a:rPr>
                      <m:t>𝟐</m:t>
                    </m:r>
                    <m:sSup>
                      <m:sSupPr>
                        <m:ctrlPr>
                          <a:rPr lang="en-US" sz="3200" b="1" i="1">
                            <a:solidFill>
                              <a:schemeClr val="tx1"/>
                            </a:solidFill>
                            <a:effectLst/>
                            <a:latin typeface="Cambria Math" panose="02040503050406030204" pitchFamily="18" charset="0"/>
                            <a:ea typeface="Calibri" panose="020F0502020204030204" pitchFamily="34" charset="0"/>
                          </a:rPr>
                        </m:ctrlPr>
                      </m:sSupPr>
                      <m:e>
                        <m:r>
                          <a:rPr lang="en-US" sz="3200" b="1" i="1">
                            <a:solidFill>
                              <a:schemeClr val="tx1"/>
                            </a:solidFill>
                            <a:effectLst/>
                            <a:latin typeface="Cambria Math" panose="02040503050406030204" pitchFamily="18" charset="0"/>
                            <a:ea typeface="Calibri" panose="020F0502020204030204" pitchFamily="34" charset="0"/>
                          </a:rPr>
                          <m:t>𝒙</m:t>
                        </m:r>
                      </m:e>
                      <m:sup>
                        <m:r>
                          <a:rPr lang="en-US" sz="3200" b="1" i="1">
                            <a:solidFill>
                              <a:schemeClr val="tx1"/>
                            </a:solidFill>
                            <a:effectLst/>
                            <a:latin typeface="Cambria Math" panose="02040503050406030204" pitchFamily="18" charset="0"/>
                            <a:ea typeface="Calibri" panose="020F0502020204030204" pitchFamily="34" charset="0"/>
                          </a:rPr>
                          <m:t>𝟐</m:t>
                        </m:r>
                      </m:sup>
                    </m:sSup>
                    <m:r>
                      <a:rPr lang="en-US" sz="3200" b="1" i="1">
                        <a:solidFill>
                          <a:schemeClr val="tx1"/>
                        </a:solidFill>
                        <a:effectLst/>
                        <a:latin typeface="Cambria Math" panose="02040503050406030204" pitchFamily="18" charset="0"/>
                        <a:ea typeface="Calibri" panose="020F0502020204030204" pitchFamily="34" charset="0"/>
                      </a:rPr>
                      <m:t>+</m:t>
                    </m:r>
                    <m:r>
                      <a:rPr lang="en-US" sz="3200" b="1" i="1">
                        <a:solidFill>
                          <a:schemeClr val="tx1"/>
                        </a:solidFill>
                        <a:effectLst/>
                        <a:latin typeface="Cambria Math" panose="02040503050406030204" pitchFamily="18" charset="0"/>
                        <a:ea typeface="Calibri" panose="020F0502020204030204" pitchFamily="34" charset="0"/>
                      </a:rPr>
                      <m:t>𝟏𝟎</m:t>
                    </m:r>
                  </m:oMath>
                </a14:m>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 y="206785"/>
                <a:ext cx="11620500" cy="1188210"/>
              </a:xfrm>
              <a:prstGeom prst="rect">
                <a:avLst/>
              </a:prstGeom>
              <a:blipFill>
                <a:blip r:embed="rId2"/>
                <a:stretch>
                  <a:fillRect l="-1364" t="-4615" r="-1312" b="-15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71500" y="1444560"/>
                <a:ext cx="11430000" cy="1224951"/>
              </a:xfrm>
              <a:prstGeom prst="rect">
                <a:avLst/>
              </a:prstGeom>
            </p:spPr>
            <p:txBody>
              <a:bodyPr wrap="square">
                <a:spAutoFit/>
              </a:bodyPr>
              <a:lstStyle/>
              <a:p>
                <a:pPr marL="9017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𝟑</m:t>
                    </m:r>
                  </m:oMath>
                </a14:m>
                <a:r>
                  <a:rPr lang="en-US" sz="32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𝟎</m:t>
                    </m:r>
                  </m:oMath>
                </a14:m>
                <a:r>
                  <a:rPr lang="en-US" sz="32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90170" algn="just">
                  <a:lnSpc>
                    <a:spcPct val="115000"/>
                  </a:lnSpc>
                  <a:spcAft>
                    <a:spcPts val="0"/>
                  </a:spcAft>
                  <a:tabLst>
                    <a:tab pos="3599815" algn="l"/>
                    <a:tab pos="5039995" algn="l"/>
                  </a:tabLst>
                </a:pPr>
                <a:r>
                  <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𝟐</m:t>
                    </m:r>
                  </m:oMath>
                </a14:m>
                <a:r>
                  <a:rPr lang="en-US" sz="32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3200" b="1" i="1">
                        <a:effectLst/>
                        <a:latin typeface="Cambria Math" panose="02040503050406030204" pitchFamily="18" charset="0"/>
                        <a:ea typeface="Times New Roman" panose="02020603050405020304" pitchFamily="18" charset="0"/>
                      </a:rPr>
                      <m:t>𝟏</m:t>
                    </m:r>
                  </m:oMath>
                </a14:m>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571500" y="1444560"/>
                <a:ext cx="11430000" cy="1224951"/>
              </a:xfrm>
              <a:prstGeom prst="rect">
                <a:avLst/>
              </a:prstGeom>
              <a:blipFill rotWithShape="0">
                <a:blip r:embed="rId3"/>
                <a:stretch>
                  <a:fillRect l="-587" t="-4478" b="-11443"/>
                </a:stretch>
              </a:blipFill>
            </p:spPr>
            <p:txBody>
              <a:bodyPr/>
              <a:lstStyle/>
              <a:p>
                <a:r>
                  <a:rPr lang="en-US">
                    <a:noFill/>
                  </a:rPr>
                  <a:t> </a:t>
                </a:r>
              </a:p>
            </p:txBody>
          </p:sp>
        </mc:Fallback>
      </mc:AlternateContent>
      <p:sp>
        <p:nvSpPr>
          <p:cNvPr id="6" name="Rectangle 5"/>
          <p:cNvSpPr/>
          <p:nvPr/>
        </p:nvSpPr>
        <p:spPr>
          <a:xfrm>
            <a:off x="4018824" y="2709168"/>
            <a:ext cx="2096407" cy="548099"/>
          </a:xfrm>
          <a:prstGeom prst="rect">
            <a:avLst/>
          </a:prstGeom>
        </p:spPr>
        <p:txBody>
          <a:bodyPr wrap="none">
            <a:spAutoFit/>
          </a:bodyPr>
          <a:lstStyle/>
          <a:p>
            <a:pPr marL="90170" indent="629920" algn="ctr">
              <a:lnSpc>
                <a:spcPct val="115000"/>
              </a:lnSpc>
            </a:pPr>
            <a:r>
              <a:rPr lang="fr-FR"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fr-FR"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800" b="1" i="1" dirty="0">
              <a:solidFill>
                <a:srgbClr val="FF00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81000" y="3945233"/>
                <a:ext cx="4537717" cy="599075"/>
              </a:xfrm>
              <a:prstGeom prst="rect">
                <a:avLst/>
              </a:prstGeom>
            </p:spPr>
            <p:txBody>
              <a:bodyPr wrap="none">
                <a:spAutoFit/>
              </a:bodyPr>
              <a:lstStyle/>
              <a:p>
                <a:pPr marL="90170" algn="just">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US" sz="2800" b="1" i="1" smtClean="0">
                              <a:solidFill>
                                <a:schemeClr val="tx1"/>
                              </a:solidFill>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𝒚</m:t>
                          </m:r>
                        </m:e>
                        <m:sup>
                          <m:r>
                            <a:rPr lang="en-US" sz="2800" b="1" i="1">
                              <a:solidFill>
                                <a:schemeClr val="tx1"/>
                              </a:solidFill>
                              <a:effectLst/>
                              <a:latin typeface="Cambria Math" panose="02040503050406030204" pitchFamily="18" charset="0"/>
                              <a:ea typeface="Times New Roman" panose="02020603050405020304" pitchFamily="18" charset="0"/>
                            </a:rPr>
                            <m:t>′</m:t>
                          </m:r>
                        </m:sup>
                      </m:sSup>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𝟎</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𝟒</m:t>
                      </m:r>
                      <m:sSup>
                        <m:sSupPr>
                          <m:ctrlPr>
                            <a:rPr lang="en-US" sz="2800" b="1" i="1">
                              <a:solidFill>
                                <a:schemeClr val="tx1"/>
                              </a:solidFill>
                              <a:effectLst/>
                              <a:latin typeface="Cambria Math" panose="02040503050406030204" pitchFamily="18" charset="0"/>
                              <a:ea typeface="Times New Roman" panose="02020603050405020304" pitchFamily="18" charset="0"/>
                            </a:rPr>
                          </m:ctrlPr>
                        </m:sSupPr>
                        <m:e>
                          <m:r>
                            <a:rPr lang="en-US" sz="2800" b="1" i="1">
                              <a:solidFill>
                                <a:schemeClr val="tx1"/>
                              </a:solidFill>
                              <a:effectLst/>
                              <a:latin typeface="Cambria Math" panose="02040503050406030204" pitchFamily="18" charset="0"/>
                              <a:ea typeface="Times New Roman" panose="02020603050405020304" pitchFamily="18" charset="0"/>
                            </a:rPr>
                            <m:t>𝒙</m:t>
                          </m:r>
                        </m:e>
                        <m:sup>
                          <m:r>
                            <a:rPr lang="en-US" sz="2800" b="1" i="1">
                              <a:solidFill>
                                <a:schemeClr val="tx1"/>
                              </a:solidFill>
                              <a:effectLst/>
                              <a:latin typeface="Cambria Math" panose="02040503050406030204" pitchFamily="18" charset="0"/>
                              <a:ea typeface="Times New Roman" panose="02020603050405020304" pitchFamily="18" charset="0"/>
                            </a:rPr>
                            <m:t>𝟑</m:t>
                          </m:r>
                        </m:sup>
                      </m:sSup>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𝟒</m:t>
                      </m:r>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𝟎</m:t>
                      </m:r>
                      <m:r>
                        <a:rPr lang="en-US" sz="2800" b="1" i="1">
                          <a:solidFill>
                            <a:schemeClr val="tx1"/>
                          </a:solidFill>
                          <a:effectLst/>
                          <a:latin typeface="Cambria Math" panose="02040503050406030204" pitchFamily="18" charset="0"/>
                          <a:ea typeface="Times New Roman" panose="02020603050405020304" pitchFamily="18" charset="0"/>
                        </a:rPr>
                        <m:t>⇔</m:t>
                      </m:r>
                    </m:oMath>
                  </m:oMathPara>
                </a14:m>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1000" y="3945233"/>
                <a:ext cx="4537717" cy="5990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81000" y="4903609"/>
                <a:ext cx="11468462" cy="1578894"/>
              </a:xfrm>
              <a:prstGeom prst="rect">
                <a:avLst/>
              </a:prstGeom>
            </p:spPr>
            <p:txBody>
              <a:bodyPr wrap="square">
                <a:spAutoFit/>
              </a:bodyPr>
              <a:lstStyle/>
              <a:p>
                <a:pPr marL="90170" algn="just">
                  <a:lnSpc>
                    <a:spcPct val="115000"/>
                  </a:lnSpc>
                  <a:spcAft>
                    <a:spcPts val="0"/>
                  </a:spcAft>
                </a:pP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Hàm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trùng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𝒂</m:t>
                    </m:r>
                    <m:r>
                      <a:rPr lang="en-US" sz="2800" b="1" i="1">
                        <a:solidFill>
                          <a:schemeClr val="tx1"/>
                        </a:solidFill>
                        <a:effectLst/>
                        <a:latin typeface="Cambria Math" panose="02040503050406030204" pitchFamily="18" charset="0"/>
                        <a:ea typeface="Times New Roman" panose="02020603050405020304" pitchFamily="18" charset="0"/>
                      </a:rPr>
                      <m:t>&gt;</m:t>
                    </m:r>
                    <m:r>
                      <a:rPr lang="en-US" sz="2800" b="1" i="1">
                        <a:solidFill>
                          <a:schemeClr val="tx1"/>
                        </a:solidFill>
                        <a:effectLst/>
                        <a:latin typeface="Cambria Math" panose="02040503050406030204" pitchFamily="18" charset="0"/>
                        <a:ea typeface="Times New Roman" panose="02020603050405020304" pitchFamily="18" charset="0"/>
                      </a:rPr>
                      <m:t>𝟎</m:t>
                    </m:r>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trùng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chemeClr val="tx1"/>
                        </a:solidFill>
                        <a:effectLst/>
                        <a:latin typeface="Cambria Math" panose="02040503050406030204" pitchFamily="18" charset="0"/>
                        <a:ea typeface="Times New Roman" panose="02020603050405020304" pitchFamily="18" charset="0"/>
                      </a:rPr>
                      <m:t>𝟐</m:t>
                    </m:r>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thoả</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mãn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381000" y="4903609"/>
                <a:ext cx="11468462" cy="1578894"/>
              </a:xfrm>
              <a:prstGeom prst="rect">
                <a:avLst/>
              </a:prstGeom>
              <a:blipFill>
                <a:blip r:embed="rId5"/>
                <a:stretch>
                  <a:fillRect l="-319" t="-2317" r="-1063" b="-73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590597" y="3631526"/>
                <a:ext cx="1659813" cy="1195007"/>
              </a:xfrm>
              <a:prstGeom prst="rect">
                <a:avLst/>
              </a:prstGeom>
            </p:spPr>
            <p:txBody>
              <a:bodyPr wrap="none">
                <a:spAutoFit/>
              </a:bodyPr>
              <a:lstStyle/>
              <a:p>
                <a:pPr marL="90170" algn="just">
                  <a:lnSpc>
                    <a:spcPct val="115000"/>
                  </a:lnSpc>
                  <a:spcAft>
                    <a:spcPts val="0"/>
                  </a:spcAft>
                </a:pPr>
                <a14:m>
                  <m:oMath xmlns:m="http://schemas.openxmlformats.org/officeDocument/2006/math">
                    <m:d>
                      <m:dPr>
                        <m:begChr m:val="["/>
                        <m:endChr m:val=""/>
                        <m:ctrlPr>
                          <a:rPr lang="en-US" sz="2800" b="1" i="1" smtClean="0">
                            <a:solidFill>
                              <a:schemeClr val="tx1"/>
                            </a:solidFill>
                            <a:effectLst/>
                            <a:latin typeface="Cambria Math" panose="02040503050406030204" pitchFamily="18" charset="0"/>
                            <a:ea typeface="Times New Roman" panose="02020603050405020304" pitchFamily="18" charset="0"/>
                          </a:rPr>
                        </m:ctrlPr>
                      </m:dPr>
                      <m:e>
                        <m:eqArr>
                          <m:eqArrPr>
                            <m:ctrlPr>
                              <a:rPr lang="en-US" sz="2800" b="1" i="1">
                                <a:solidFill>
                                  <a:schemeClr val="tx1"/>
                                </a:solidFill>
                                <a:effectLst/>
                                <a:latin typeface="Cambria Math" panose="02040503050406030204" pitchFamily="18" charset="0"/>
                                <a:ea typeface="Times New Roman" panose="02020603050405020304" pitchFamily="18" charset="0"/>
                              </a:rPr>
                            </m:ctrlPr>
                          </m:eqArrPr>
                          <m:e>
                            <m:r>
                              <a:rPr lang="en-US" sz="2800" b="1" i="1">
                                <a:solidFill>
                                  <a:schemeClr val="tx1"/>
                                </a:solidFill>
                                <a:effectLst/>
                                <a:latin typeface="Cambria Math" panose="02040503050406030204" pitchFamily="18" charset="0"/>
                                <a:ea typeface="Times New Roman" panose="02020603050405020304" pitchFamily="18" charset="0"/>
                              </a:rPr>
                              <m:t>&amp;</m:t>
                            </m:r>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𝟎</m:t>
                            </m:r>
                          </m:e>
                          <m:e>
                            <m:r>
                              <a:rPr lang="en-US" sz="2800" b="1" i="1">
                                <a:solidFill>
                                  <a:schemeClr val="tx1"/>
                                </a:solidFill>
                                <a:effectLst/>
                                <a:latin typeface="Cambria Math" panose="02040503050406030204" pitchFamily="18" charset="0"/>
                                <a:ea typeface="Times New Roman" panose="02020603050405020304" pitchFamily="18" charset="0"/>
                              </a:rPr>
                              <m:t>&amp;</m:t>
                            </m:r>
                            <m:r>
                              <a:rPr lang="en-US" sz="2800" b="1" i="1">
                                <a:solidFill>
                                  <a:schemeClr val="tx1"/>
                                </a:solidFill>
                                <a:effectLst/>
                                <a:latin typeface="Cambria Math" panose="02040503050406030204" pitchFamily="18" charset="0"/>
                                <a:ea typeface="Times New Roman" panose="02020603050405020304" pitchFamily="18" charset="0"/>
                              </a:rPr>
                              <m:t>𝒙</m:t>
                            </m:r>
                            <m:r>
                              <a:rPr lang="en-US" sz="2800" b="1" i="1">
                                <a:solidFill>
                                  <a:schemeClr val="tx1"/>
                                </a:solidFill>
                                <a:effectLst/>
                                <a:latin typeface="Cambria Math" panose="02040503050406030204" pitchFamily="18" charset="0"/>
                                <a:ea typeface="Times New Roman" panose="02020603050405020304" pitchFamily="18" charset="0"/>
                              </a:rPr>
                              <m:t>=±</m:t>
                            </m:r>
                            <m:r>
                              <a:rPr lang="en-US" sz="2800" b="1" i="1">
                                <a:solidFill>
                                  <a:schemeClr val="tx1"/>
                                </a:solidFill>
                                <a:effectLst/>
                                <a:latin typeface="Cambria Math" panose="02040503050406030204" pitchFamily="18" charset="0"/>
                                <a:ea typeface="Times New Roman" panose="02020603050405020304" pitchFamily="18" charset="0"/>
                              </a:rPr>
                              <m:t>𝟏</m:t>
                            </m:r>
                          </m:e>
                        </m:eqArr>
                      </m:e>
                    </m:d>
                  </m:oMath>
                </a14:m>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4590597" y="3631526"/>
                <a:ext cx="1659813" cy="1195007"/>
              </a:xfrm>
              <a:prstGeom prst="rect">
                <a:avLst/>
              </a:prstGeom>
              <a:blipFill>
                <a:blip r:embed="rId6"/>
                <a:stretch>
                  <a:fillRect r="-6985"/>
                </a:stretch>
              </a:blipFill>
            </p:spPr>
            <p:txBody>
              <a:bodyPr/>
              <a:lstStyle/>
              <a:p>
                <a:r>
                  <a:rPr lang="en-US">
                    <a:noFill/>
                  </a:rPr>
                  <a:t> </a:t>
                </a:r>
              </a:p>
            </p:txBody>
          </p:sp>
        </mc:Fallback>
      </mc:AlternateContent>
      <p:sp>
        <p:nvSpPr>
          <p:cNvPr id="12" name="Rectangle 11"/>
          <p:cNvSpPr/>
          <p:nvPr/>
        </p:nvSpPr>
        <p:spPr>
          <a:xfrm>
            <a:off x="221225" y="103649"/>
            <a:ext cx="11780275" cy="256586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7"/>
          <a:stretch>
            <a:fillRect/>
          </a:stretch>
        </p:blipFill>
        <p:spPr>
          <a:xfrm>
            <a:off x="7438234" y="858165"/>
            <a:ext cx="4753766" cy="3922774"/>
          </a:xfrm>
          <a:prstGeom prst="rect">
            <a:avLst/>
          </a:prstGeom>
        </p:spPr>
      </p:pic>
    </p:spTree>
    <p:extLst>
      <p:ext uri="{BB962C8B-B14F-4D97-AF65-F5344CB8AC3E}">
        <p14:creationId xmlns:p14="http://schemas.microsoft.com/office/powerpoint/2010/main" val="109582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P spid="6" grpId="0"/>
      <p:bldP spid="7" grpId="0"/>
      <p:bldP spid="8" grpId="0"/>
      <p:bldP spid="9"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32249" y="1442692"/>
            <a:ext cx="1066800" cy="6513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342900" y="176493"/>
                <a:ext cx="11639550" cy="1862369"/>
              </a:xfrm>
              <a:prstGeom prst="rect">
                <a:avLst/>
              </a:prstGeom>
            </p:spPr>
            <p:txBody>
              <a:bodyPr wrap="square">
                <a:spAutoFit/>
              </a:bodyPr>
              <a:lstStyle/>
              <a:p>
                <a:pPr marL="90170" indent="-629920" algn="just">
                  <a:spcBef>
                    <a:spcPts val="600"/>
                  </a:spcBef>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6: </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𝟐</m:t>
                        </m:r>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num>
                      <m:den>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den>
                    </m:f>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thỏa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mãn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𝟐𝟎𝟏𝟖</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90170">
                  <a:lnSpc>
                    <a:spcPct val="115000"/>
                  </a:lnSpc>
                  <a:spcAft>
                    <a:spcPts val="0"/>
                  </a:spcAft>
                  <a:tabLst>
                    <a:tab pos="3599815" algn="l"/>
                    <a:tab pos="5039995" algn="l"/>
                  </a:tabLst>
                </a:pP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𝟏</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𝟎</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𝟐</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42900" y="176493"/>
                <a:ext cx="11639550" cy="1862369"/>
              </a:xfrm>
              <a:prstGeom prst="rect">
                <a:avLst/>
              </a:prstGeom>
              <a:blipFill>
                <a:blip r:embed="rId2"/>
                <a:stretch>
                  <a:fillRect l="-1309" r="-2147" b="-7541"/>
                </a:stretch>
              </a:blipFill>
            </p:spPr>
            <p:txBody>
              <a:bodyPr/>
              <a:lstStyle/>
              <a:p>
                <a:r>
                  <a:rPr lang="en-US">
                    <a:noFill/>
                  </a:rPr>
                  <a:t> </a:t>
                </a:r>
              </a:p>
            </p:txBody>
          </p:sp>
        </mc:Fallback>
      </mc:AlternateContent>
      <p:sp>
        <p:nvSpPr>
          <p:cNvPr id="5" name="Rectangle 4"/>
          <p:cNvSpPr/>
          <p:nvPr/>
        </p:nvSpPr>
        <p:spPr>
          <a:xfrm>
            <a:off x="5013372" y="2083297"/>
            <a:ext cx="1631857" cy="613245"/>
          </a:xfrm>
          <a:prstGeom prst="rect">
            <a:avLst/>
          </a:prstGeom>
        </p:spPr>
        <p:txBody>
          <a:bodyPr wrap="none">
            <a:spAutoFit/>
          </a:bodyPr>
          <a:lstStyle/>
          <a:p>
            <a:pPr marL="90170" algn="ctr">
              <a:lnSpc>
                <a:spcPct val="115000"/>
              </a:lnSpc>
              <a:spcAft>
                <a:spcPts val="0"/>
              </a:spcAft>
            </a:pPr>
            <a:r>
              <a:rPr lang="fr-FR"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fr-FR"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42900" y="2494179"/>
                <a:ext cx="4695966" cy="613245"/>
              </a:xfrm>
              <a:prstGeom prst="rect">
                <a:avLst/>
              </a:prstGeom>
            </p:spPr>
            <p:txBody>
              <a:bodyPr wrap="none">
                <a:spAutoFit/>
              </a:bodyPr>
              <a:lstStyle/>
              <a:p>
                <a:pPr marL="90170">
                  <a:lnSpc>
                    <a:spcPct val="115000"/>
                  </a:lnSpc>
                  <a:spcAft>
                    <a:spcPts val="0"/>
                  </a:spcAft>
                </a:pPr>
                <a:r>
                  <a:rPr lang="fr-F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 </a:t>
                </a:r>
                <a:r>
                  <a:rPr lang="fr-FR"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xác</a:t>
                </a:r>
                <a:r>
                  <a:rPr lang="fr-F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fr-F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𝑫</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ℝ</m:t>
                    </m:r>
                    <m:r>
                      <a:rPr lang="en-US" sz="3200" b="1" i="1">
                        <a:solidFill>
                          <a:schemeClr val="tx1"/>
                        </a:solidFill>
                        <a:effectLst/>
                        <a:latin typeface="Cambria Math" panose="02040503050406030204" pitchFamily="18" charset="0"/>
                        <a:ea typeface="Times New Roman" panose="02020603050405020304" pitchFamily="18" charset="0"/>
                      </a:rPr>
                      <m:t>\</m:t>
                    </m:r>
                    <m:d>
                      <m:dPr>
                        <m:begChr m:val="{"/>
                        <m:endChr m:val="}"/>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𝟏</m:t>
                        </m:r>
                      </m:e>
                    </m:d>
                  </m:oMath>
                </a14:m>
                <a:r>
                  <a:rPr lang="fr-FR"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2900" y="2494179"/>
                <a:ext cx="4695966" cy="613245"/>
              </a:xfrm>
              <a:prstGeom prst="rect">
                <a:avLst/>
              </a:prstGeom>
              <a:blipFill>
                <a:blip r:embed="rId3"/>
                <a:stretch>
                  <a:fillRect l="-1297" t="-8911" r="-2464"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42900" y="3322845"/>
                <a:ext cx="5829299" cy="658642"/>
              </a:xfrm>
              <a:prstGeom prst="rect">
                <a:avLst/>
              </a:prstGeom>
            </p:spPr>
            <p:txBody>
              <a:bodyPr wrap="square">
                <a:spAutoFit/>
              </a:bodyPr>
              <a:lstStyle/>
              <a:p>
                <a:pPr marL="90170">
                  <a:lnSpc>
                    <a:spcPct val="115000"/>
                  </a:lnSpc>
                  <a:spcAft>
                    <a:spcPts val="0"/>
                  </a:spcAft>
                </a:pPr>
                <a14:m>
                  <m:oMathPara xmlns:m="http://schemas.openxmlformats.org/officeDocument/2006/math">
                    <m:oMathParaPr>
                      <m:jc m:val="left"/>
                    </m:oMathParaPr>
                    <m:oMath xmlns:m="http://schemas.openxmlformats.org/officeDocument/2006/math">
                      <m:sSup>
                        <m:sSupPr>
                          <m:ctrlPr>
                            <a:rPr lang="en-US" sz="3200" b="1" i="1" smtClean="0">
                              <a:solidFill>
                                <a:schemeClr val="tx1"/>
                              </a:solidFill>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𝒚</m:t>
                          </m:r>
                        </m:e>
                        <m:sup>
                          <m:r>
                            <a:rPr lang="en-US" sz="3200" b="1" i="1">
                              <a:solidFill>
                                <a:schemeClr val="tx1"/>
                              </a:solidFill>
                              <a:effectLst/>
                              <a:latin typeface="Cambria Math" panose="02040503050406030204" pitchFamily="18" charset="0"/>
                              <a:ea typeface="Times New Roman" panose="02020603050405020304" pitchFamily="18" charset="0"/>
                            </a:rPr>
                            <m:t>′</m:t>
                          </m:r>
                        </m:sup>
                      </m:sSup>
                      <m:r>
                        <a:rPr lang="en-US" sz="3200" b="1" i="1">
                          <a:solidFill>
                            <a:schemeClr val="tx1"/>
                          </a:solidFill>
                          <a:effectLst/>
                          <a:latin typeface="Cambria Math" panose="02040503050406030204" pitchFamily="18" charset="0"/>
                          <a:ea typeface="Times New Roman" panose="02020603050405020304" pitchFamily="18" charset="0"/>
                        </a:rPr>
                        <m:t>=</m:t>
                      </m:r>
                    </m:oMath>
                  </m:oMathPara>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42900" y="3322845"/>
                <a:ext cx="5829299" cy="6586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4335038"/>
                <a:ext cx="12096750" cy="589649"/>
              </a:xfrm>
              <a:prstGeom prst="rect">
                <a:avLst/>
              </a:prstGeom>
            </p:spPr>
            <p:txBody>
              <a:bodyPr wrap="square">
                <a:spAutoFit/>
              </a:bodyPr>
              <a:lstStyle/>
              <a:p>
                <a:pPr marL="90170">
                  <a:lnSpc>
                    <a:spcPct val="115000"/>
                  </a:lnSpc>
                  <a:spcAft>
                    <a:spcPts val="0"/>
                  </a:spcAft>
                </a:pP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Hệ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góc</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tại</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𝒙</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đthị</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2018</a:t>
                </a:r>
                <a:r>
                  <a:rPr lang="en-US" sz="3000" b="1" dirty="0">
                    <a:solidFill>
                      <a:schemeClr val="tx1"/>
                    </a:solidFill>
                    <a:ea typeface="Times New Roman" panose="02020603050405020304" pitchFamily="18" charset="0"/>
                  </a:rPr>
                  <a:t> </a:t>
                </a:r>
                <a14:m>
                  <m:oMath xmlns:m="http://schemas.openxmlformats.org/officeDocument/2006/math">
                    <m:r>
                      <a:rPr lang="en-US" sz="3000" b="1" i="1">
                        <a:solidFill>
                          <a:schemeClr val="tx1"/>
                        </a:solidFill>
                        <a:latin typeface="Cambria Math" panose="02040503050406030204" pitchFamily="18" charset="0"/>
                        <a:ea typeface="Times New Roman" panose="02020603050405020304" pitchFamily="18" charset="0"/>
                      </a:rPr>
                      <m:t>⇔</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𝒚</m:t>
                        </m:r>
                      </m:e>
                      <m:sup>
                        <m:r>
                          <a:rPr lang="en-US" sz="3000" b="1" i="1">
                            <a:solidFill>
                              <a:schemeClr val="tx1"/>
                            </a:solidFill>
                            <a:effectLst/>
                            <a:latin typeface="Cambria Math" panose="02040503050406030204" pitchFamily="18" charset="0"/>
                            <a:ea typeface="Times New Roman" panose="02020603050405020304" pitchFamily="18" charset="0"/>
                          </a:rPr>
                          <m:t>′</m:t>
                        </m:r>
                      </m:sup>
                    </m:sSup>
                    <m:d>
                      <m:dPr>
                        <m:ctrlPr>
                          <a:rPr lang="en-US" sz="3000" b="1" i="1">
                            <a:solidFill>
                              <a:schemeClr val="tx1"/>
                            </a:solidFill>
                            <a:effectLst/>
                            <a:latin typeface="Cambria Math" panose="02040503050406030204" pitchFamily="18" charset="0"/>
                            <a:ea typeface="Times New Roman" panose="02020603050405020304" pitchFamily="18" charset="0"/>
                          </a:rPr>
                        </m:ctrlPr>
                      </m:dPr>
                      <m:e>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𝒙</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e>
                    </m:d>
                    <m:r>
                      <a:rPr lang="en-US" sz="3000" b="1" i="1">
                        <a:solidFill>
                          <a:schemeClr val="tx1"/>
                        </a:solidFill>
                        <a:effectLst/>
                        <a:latin typeface="Cambria Math" panose="02040503050406030204" pitchFamily="18" charset="0"/>
                        <a:ea typeface="Times New Roman" panose="02020603050405020304" pitchFamily="18" charset="0"/>
                      </a:rPr>
                      <m:t>=</m:t>
                    </m:r>
                  </m:oMath>
                </a14:m>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0" y="4335038"/>
                <a:ext cx="12096750" cy="589649"/>
              </a:xfrm>
              <a:prstGeom prst="rect">
                <a:avLst/>
              </a:prstGeom>
              <a:blipFill>
                <a:blip r:embed="rId5"/>
                <a:stretch>
                  <a:fillRect l="-403" t="-8247" b="-29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914650" y="3322845"/>
                <a:ext cx="5829299" cy="613245"/>
              </a:xfrm>
              <a:prstGeom prst="rect">
                <a:avLst/>
              </a:prstGeom>
            </p:spPr>
            <p:txBody>
              <a:bodyPr wrap="square">
                <a:spAutoFit/>
              </a:bodyPr>
              <a:lstStyle/>
              <a:p>
                <a:pPr marL="90170">
                  <a:lnSpc>
                    <a:spcPct val="115000"/>
                  </a:lnSpc>
                  <a:spcAft>
                    <a:spcPts val="0"/>
                  </a:spcAft>
                </a:pP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&lt;</m:t>
                    </m:r>
                    <m:r>
                      <a:rPr lang="en-US" sz="3200" b="1" i="1" smtClean="0">
                        <a:solidFill>
                          <a:schemeClr val="tx1"/>
                        </a:solidFill>
                        <a:effectLst/>
                        <a:latin typeface="Cambria Math" panose="02040503050406030204" pitchFamily="18" charset="0"/>
                        <a:ea typeface="Times New Roman" panose="02020603050405020304" pitchFamily="18" charset="0"/>
                      </a:rPr>
                      <m:t>𝟎</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𝒙</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𝟏</m:t>
                    </m:r>
                  </m:oMath>
                </a14:m>
                <a:r>
                  <a:rPr lang="fr-FR"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14650" y="3322845"/>
                <a:ext cx="5829299" cy="613245"/>
              </a:xfrm>
              <a:prstGeom prst="rect">
                <a:avLst/>
              </a:prstGeom>
              <a:blipFill>
                <a:blip r:embed="rId6"/>
                <a:stretch>
                  <a:fillRect t="-8911"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19199" y="2983144"/>
                <a:ext cx="1962150" cy="1249987"/>
              </a:xfrm>
              <a:prstGeom prst="rect">
                <a:avLst/>
              </a:prstGeom>
            </p:spPr>
            <p:txBody>
              <a:bodyPr wrap="square">
                <a:spAutoFit/>
              </a:bodyPr>
              <a:lstStyle/>
              <a:p>
                <a:pPr marL="90170">
                  <a:lnSpc>
                    <a:spcPct val="115000"/>
                  </a:lnSpc>
                  <a:spcAft>
                    <a:spcPts val="0"/>
                  </a:spcAft>
                </a:pPr>
                <a14:m>
                  <m:oMathPara xmlns:m="http://schemas.openxmlformats.org/officeDocument/2006/math">
                    <m:oMathParaPr>
                      <m:jc m:val="left"/>
                    </m:oMathParaPr>
                    <m:oMath xmlns:m="http://schemas.openxmlformats.org/officeDocument/2006/math">
                      <m:f>
                        <m:fPr>
                          <m:ctrlPr>
                            <a:rPr lang="en-US" sz="3200" b="1" i="1" smtClean="0">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num>
                        <m:den>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e>
                              </m:d>
                            </m:e>
                            <m:sup>
                              <m:r>
                                <a:rPr lang="en-US" sz="3200" b="1" i="1">
                                  <a:solidFill>
                                    <a:schemeClr val="tx1"/>
                                  </a:solidFill>
                                  <a:effectLst/>
                                  <a:latin typeface="Cambria Math" panose="02040503050406030204" pitchFamily="18" charset="0"/>
                                  <a:ea typeface="Times New Roman" panose="02020603050405020304" pitchFamily="18" charset="0"/>
                                </a:rPr>
                                <m:t>𝟐</m:t>
                              </m:r>
                            </m:sup>
                          </m:sSup>
                        </m:den>
                      </m:f>
                    </m:oMath>
                  </m:oMathPara>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19199" y="2983144"/>
                <a:ext cx="1962150" cy="12499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47650" y="6229014"/>
                <a:ext cx="14363700" cy="605166"/>
              </a:xfrm>
              <a:prstGeom prst="rect">
                <a:avLst/>
              </a:prstGeom>
            </p:spPr>
            <p:txBody>
              <a:bodyPr wrap="square">
                <a:spAutoFit/>
              </a:bodyPr>
              <a:lstStyle/>
              <a:p>
                <a:pPr marL="90170">
                  <a:lnSpc>
                    <a:spcPct val="115000"/>
                  </a:lnSpc>
                  <a:spcAft>
                    <a:spcPts val="0"/>
                  </a:spcAft>
                </a:pP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thị</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hàm</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hệ</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góc</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15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150" b="1" i="1">
                        <a:solidFill>
                          <a:schemeClr val="tx1"/>
                        </a:solidFill>
                        <a:latin typeface="Cambria Math" panose="02040503050406030204" pitchFamily="18" charset="0"/>
                        <a:ea typeface="Times New Roman" panose="02020603050405020304" pitchFamily="18" charset="0"/>
                      </a:rPr>
                      <m:t>𝟐𝟎𝟏𝟖</m:t>
                    </m:r>
                  </m:oMath>
                </a14:m>
                <a:r>
                  <a:rPr lang="fr-FR"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15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47650" y="6229014"/>
                <a:ext cx="14363700" cy="605166"/>
              </a:xfrm>
              <a:prstGeom prst="rect">
                <a:avLst/>
              </a:prstGeom>
              <a:blipFill>
                <a:blip r:embed="rId8"/>
                <a:stretch>
                  <a:fillRect l="-424" t="-9091" b="-31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44473" y="5086647"/>
                <a:ext cx="3839897" cy="10871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m:t>
                      </m:r>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𝟏</m:t>
                          </m:r>
                        </m:num>
                        <m:den>
                          <m:sSup>
                            <m:sSupPr>
                              <m:ctrlPr>
                                <a:rPr lang="en-US" sz="3200" b="1" i="1">
                                  <a:solidFill>
                                    <a:schemeClr val="tx1"/>
                                  </a:solidFill>
                                  <a:latin typeface="Cambria Math" panose="02040503050406030204" pitchFamily="18" charset="0"/>
                                  <a:ea typeface="Times New Roman" panose="02020603050405020304" pitchFamily="18" charset="0"/>
                                </a:rPr>
                              </m:ctrlPr>
                            </m:sSupPr>
                            <m:e>
                              <m:d>
                                <m:dPr>
                                  <m:ctrlPr>
                                    <a:rPr lang="en-US" sz="3200" b="1" i="1">
                                      <a:solidFill>
                                        <a:schemeClr val="tx1"/>
                                      </a:solidFill>
                                      <a:latin typeface="Cambria Math" panose="02040503050406030204" pitchFamily="18" charset="0"/>
                                      <a:ea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rPr>
                                    <m:t>𝒙</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𝟏</m:t>
                                  </m:r>
                                </m:e>
                              </m:d>
                            </m:e>
                            <m:sup>
                              <m:r>
                                <a:rPr lang="en-US" sz="3200" b="1" i="1">
                                  <a:solidFill>
                                    <a:schemeClr val="tx1"/>
                                  </a:solidFill>
                                  <a:latin typeface="Cambria Math" panose="02040503050406030204" pitchFamily="18" charset="0"/>
                                  <a:ea typeface="Times New Roman" panose="02020603050405020304" pitchFamily="18" charset="0"/>
                                </a:rPr>
                                <m:t>𝟐</m:t>
                              </m:r>
                            </m:sup>
                          </m:sSup>
                        </m:den>
                      </m:f>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𝟐𝟎𝟏𝟖</m:t>
                      </m:r>
                    </m:oMath>
                  </m:oMathPara>
                </a14:m>
                <a:endParaRPr lang="en-US" sz="32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44473" y="5086647"/>
                <a:ext cx="3839897" cy="108715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590422" y="4369650"/>
                <a:ext cx="125867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100" b="1" i="1" smtClean="0">
                          <a:solidFill>
                            <a:schemeClr val="tx1"/>
                          </a:solidFill>
                          <a:latin typeface="Cambria Math" panose="02040503050406030204" pitchFamily="18" charset="0"/>
                          <a:ea typeface="Times New Roman" panose="02020603050405020304" pitchFamily="18" charset="0"/>
                        </a:rPr>
                        <m:t>𝟐𝟎𝟏𝟖</m:t>
                      </m:r>
                    </m:oMath>
                  </m:oMathPara>
                </a14:m>
                <a:endParaRPr lang="en-US" sz="3100"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0590422" y="4369650"/>
                <a:ext cx="1258678" cy="584775"/>
              </a:xfrm>
              <a:prstGeom prst="rect">
                <a:avLst/>
              </a:prstGeom>
              <a:blipFill>
                <a:blip r:embed="rId10"/>
                <a:stretch>
                  <a:fillRect/>
                </a:stretch>
              </a:blipFill>
            </p:spPr>
            <p:txBody>
              <a:bodyPr/>
              <a:lstStyle/>
              <a:p>
                <a:r>
                  <a:rPr lang="en-US">
                    <a:noFill/>
                  </a:rPr>
                  <a:t> </a:t>
                </a:r>
              </a:p>
            </p:txBody>
          </p:sp>
        </mc:Fallback>
      </mc:AlternateContent>
      <p:sp>
        <p:nvSpPr>
          <p:cNvPr id="15" name="Rectangle 14"/>
          <p:cNvSpPr/>
          <p:nvPr/>
        </p:nvSpPr>
        <p:spPr>
          <a:xfrm>
            <a:off x="3949724" y="5337837"/>
            <a:ext cx="2098651" cy="584775"/>
          </a:xfrm>
          <a:prstGeom prst="rect">
            <a:avLst/>
          </a:prstGeom>
        </p:spPr>
        <p:txBody>
          <a:bodyPr wrap="none">
            <a:spAutoFit/>
          </a:bodyPr>
          <a:lstStyle/>
          <a:p>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vô</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42939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5" grpId="0"/>
      <p:bldP spid="6" grpId="0"/>
      <p:bldP spid="7" grpId="0"/>
      <p:bldP spid="8" grpId="0"/>
      <p:bldP spid="9" grpId="0"/>
      <p:bldP spid="10"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03001" y="1272782"/>
            <a:ext cx="2900371" cy="5668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0" y="1"/>
                <a:ext cx="12192000" cy="1817164"/>
              </a:xfrm>
              <a:prstGeom prst="rect">
                <a:avLst/>
              </a:prstGeom>
            </p:spPr>
            <p:txBody>
              <a:bodyPr wrap="square">
                <a:spAutoFit/>
              </a:bodyPr>
              <a:lstStyle/>
              <a:p>
                <a:pPr marL="90170" indent="-629920" algn="just">
                  <a:spcBef>
                    <a:spcPts val="600"/>
                  </a:spcBef>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7:</a:t>
                </a:r>
                <a:r>
                  <a:rPr 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𝟐</m:t>
                        </m:r>
                      </m:num>
                      <m:den>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den>
                    </m:f>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𝑪</m:t>
                        </m:r>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𝑪</m:t>
                        </m:r>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0170">
                  <a:lnSpc>
                    <a:spcPct val="115000"/>
                  </a:lnSpc>
                  <a:spcAft>
                    <a:spcPts val="0"/>
                  </a:spcAft>
                  <a:tabLst>
                    <a:tab pos="3599815" algn="l"/>
                    <a:tab pos="5039995" algn="l"/>
                  </a:tabLst>
                </a:pP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𝒙</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𝟐</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𝒙</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𝟏</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𝒙</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𝟐</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𝒙</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𝟐</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1"/>
                <a:ext cx="12192000" cy="1817164"/>
              </a:xfrm>
              <a:prstGeom prst="rect">
                <a:avLst/>
              </a:prstGeom>
              <a:blipFill>
                <a:blip r:embed="rId2"/>
                <a:stretch>
                  <a:fillRect l="-1250" r="-1250" b="-10067"/>
                </a:stretch>
              </a:blipFill>
            </p:spPr>
            <p:txBody>
              <a:bodyPr/>
              <a:lstStyle/>
              <a:p>
                <a:r>
                  <a:rPr lang="en-US">
                    <a:noFill/>
                  </a:rPr>
                  <a:t> </a:t>
                </a:r>
              </a:p>
            </p:txBody>
          </p:sp>
        </mc:Fallback>
      </mc:AlternateContent>
      <p:sp>
        <p:nvSpPr>
          <p:cNvPr id="5" name="Rectangle 4"/>
          <p:cNvSpPr/>
          <p:nvPr/>
        </p:nvSpPr>
        <p:spPr>
          <a:xfrm>
            <a:off x="5016660" y="1742239"/>
            <a:ext cx="1631857" cy="613245"/>
          </a:xfrm>
          <a:prstGeom prst="rect">
            <a:avLst/>
          </a:prstGeom>
        </p:spPr>
        <p:txBody>
          <a:bodyPr wrap="none">
            <a:spAutoFit/>
          </a:bodyPr>
          <a:lstStyle/>
          <a:p>
            <a:pPr marL="90170" algn="ctr">
              <a:lnSpc>
                <a:spcPct val="115000"/>
              </a:lnSpc>
              <a:spcAft>
                <a:spcPts val="0"/>
              </a:spcAft>
            </a:pP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65685" y="2337487"/>
                <a:ext cx="9652707" cy="613245"/>
              </a:xfrm>
              <a:prstGeom prst="rect">
                <a:avLst/>
              </a:prstGeom>
            </p:spPr>
            <p:txBody>
              <a:bodyPr wrap="none">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Gọi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𝑴</m:t>
                    </m:r>
                    <m:d>
                      <m:dPr>
                        <m:ctrlP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𝒂</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𝒃</m:t>
                        </m:r>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65685" y="2337487"/>
                <a:ext cx="9652707" cy="613245"/>
              </a:xfrm>
              <a:prstGeom prst="rect">
                <a:avLst/>
              </a:prstGeom>
              <a:blipFill>
                <a:blip r:embed="rId3"/>
                <a:stretch>
                  <a:fillRect l="-695" t="-8911" r="-695"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5685" y="3058162"/>
                <a:ext cx="6096000" cy="613245"/>
              </a:xfrm>
              <a:prstGeom prst="rect">
                <a:avLst/>
              </a:prstGeom>
            </p:spPr>
            <p:txBody>
              <a:bodyPr>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𝑴</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𝒃</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5685" y="3058162"/>
                <a:ext cx="6096000" cy="613245"/>
              </a:xfrm>
              <a:prstGeom prst="rect">
                <a:avLst/>
              </a:prstGeom>
              <a:blipFill>
                <a:blip r:embed="rId4"/>
                <a:stretch>
                  <a:fillRect l="-1100" t="-9000"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1226" y="5632303"/>
                <a:ext cx="6732292" cy="613245"/>
              </a:xfrm>
              <a:prstGeom prst="rect">
                <a:avLst/>
              </a:prstGeom>
            </p:spPr>
            <p:txBody>
              <a:bodyPr wrap="none">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𝒅</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41226" y="5632303"/>
                <a:ext cx="6732292" cy="613245"/>
              </a:xfrm>
              <a:prstGeom prst="rect">
                <a:avLst/>
              </a:prstGeom>
              <a:blipFill>
                <a:blip r:embed="rId5"/>
                <a:stretch>
                  <a:fillRect l="-996" t="-8911"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7270" y="4778923"/>
                <a:ext cx="2251835" cy="613245"/>
              </a:xfrm>
              <a:prstGeom prst="rect">
                <a:avLst/>
              </a:prstGeom>
            </p:spPr>
            <p:txBody>
              <a:bodyPr wrap="none">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Lại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𝒚</m:t>
                        </m:r>
                      </m:e>
                      <m:sup>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7270" y="4778923"/>
                <a:ext cx="2251835" cy="613245"/>
              </a:xfrm>
              <a:prstGeom prst="rect">
                <a:avLst/>
              </a:prstGeom>
              <a:blipFill>
                <a:blip r:embed="rId6"/>
                <a:stretch>
                  <a:fillRect l="-2710" t="-8911"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01245" y="2730152"/>
                <a:ext cx="6096000" cy="1165768"/>
              </a:xfrm>
              <a:prstGeom prst="rect">
                <a:avLst/>
              </a:prstGeom>
            </p:spPr>
            <p:txBody>
              <a:bodyPr>
                <a:spAutoFit/>
              </a:bodyPr>
              <a:lstStyle/>
              <a:p>
                <a:pPr marL="90170" algn="just">
                  <a:lnSpc>
                    <a:spcPct val="115000"/>
                  </a:lnSpc>
                  <a:spcAft>
                    <a:spcPts val="0"/>
                  </a:spcAft>
                </a:pPr>
                <a14:m>
                  <m:oMathPara xmlns:m="http://schemas.openxmlformats.org/officeDocument/2006/math">
                    <m:oMathParaPr>
                      <m:jc m:val="left"/>
                    </m:oMathParaPr>
                    <m:oMath xmlns:m="http://schemas.openxmlformats.org/officeDocument/2006/math">
                      <m:f>
                        <m:fPr>
                          <m:ctrlP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𝒂</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𝒂</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oMath>
                  </m:oMathPara>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201245" y="2730152"/>
                <a:ext cx="6096000" cy="116576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57783" y="3924320"/>
                <a:ext cx="3043462" cy="613245"/>
              </a:xfrm>
              <a:prstGeom prst="rect">
                <a:avLst/>
              </a:prstGeom>
            </p:spPr>
            <p:txBody>
              <a:bodyPr wrap="none">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𝑴</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𝑶𝒚</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𝒂</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57783" y="3924320"/>
                <a:ext cx="3043462" cy="61324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387545" y="3916317"/>
                <a:ext cx="1516825" cy="658642"/>
              </a:xfrm>
              <a:prstGeom prst="rect">
                <a:avLst/>
              </a:prstGeom>
            </p:spPr>
            <p:txBody>
              <a:bodyPr wrap="none">
                <a:spAutoFit/>
              </a:bodyPr>
              <a:lstStyle/>
              <a:p>
                <a:pPr marL="90170" algn="just">
                  <a:lnSpc>
                    <a:spcPct val="115000"/>
                  </a:lnSpc>
                  <a:spcAft>
                    <a:spcPts val="0"/>
                  </a:spcAft>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𝒃</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387545" y="3916317"/>
                <a:ext cx="1516825" cy="65864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648517" y="5632303"/>
                <a:ext cx="3532698" cy="613245"/>
              </a:xfrm>
              <a:prstGeom prst="rect">
                <a:avLst/>
              </a:prstGeom>
            </p:spPr>
            <p:txBody>
              <a:bodyPr wrap="none">
                <a:spAutoFit/>
              </a:bodyPr>
              <a:lstStyle/>
              <a:p>
                <a:pPr marL="90170" algn="just">
                  <a:lnSpc>
                    <a:spcPct val="115000"/>
                  </a:lnSpc>
                  <a:spcAft>
                    <a:spcPts val="0"/>
                  </a:spcAft>
                </a:pPr>
                <a14:m>
                  <m:oMath xmlns:m="http://schemas.openxmlformats.org/officeDocument/2006/math">
                    <m:sSup>
                      <m:sSupPr>
                        <m:ctrlP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e>
                      <m:sup>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𝟎</m:t>
                        </m:r>
                      </m:e>
                    </m:d>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𝟎</m:t>
                        </m:r>
                      </m:e>
                    </m:d>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𝟐</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6648517" y="5632303"/>
                <a:ext cx="3532698" cy="613245"/>
              </a:xfrm>
              <a:prstGeom prst="rect">
                <a:avLst/>
              </a:prstGeom>
              <a:blipFill>
                <a:blip r:embed="rId10"/>
                <a:stretch>
                  <a:fillRect t="-8911" r="-3454"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38725" y="4408891"/>
                <a:ext cx="1876924" cy="1236364"/>
              </a:xfrm>
              <a:prstGeom prst="rect">
                <a:avLst/>
              </a:prstGeom>
            </p:spPr>
            <p:txBody>
              <a:bodyPr wrap="none">
                <a:spAutoFit/>
              </a:bodyPr>
              <a:lstStyle/>
              <a:p>
                <a:pPr marL="90170" algn="just">
                  <a:lnSpc>
                    <a:spcPct val="115000"/>
                  </a:lnSpc>
                  <a:spcAft>
                    <a:spcPts val="0"/>
                  </a:spcAft>
                </a:pPr>
                <a14:m>
                  <m:oMathPara xmlns:m="http://schemas.openxmlformats.org/officeDocument/2006/math">
                    <m:oMathParaPr>
                      <m:jc m:val="centerGroup"/>
                    </m:oMathParaPr>
                    <m:oMath xmlns:m="http://schemas.openxmlformats.org/officeDocument/2006/math">
                      <m:f>
                        <m:fPr>
                          <m:ctrlP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sSup>
                            <m:sSup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e>
                              </m:d>
                            </m:e>
                            <m:sup>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𝟐</m:t>
                              </m:r>
                            </m:sup>
                          </m:sSup>
                        </m:den>
                      </m:f>
                    </m:oMath>
                  </m:oMathPara>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38725" y="4408891"/>
                <a:ext cx="1876924" cy="123636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115095" y="4823860"/>
                <a:ext cx="2223942" cy="658642"/>
              </a:xfrm>
              <a:prstGeom prst="rect">
                <a:avLst/>
              </a:prstGeom>
            </p:spPr>
            <p:txBody>
              <a:bodyPr wrap="none">
                <a:spAutoFit/>
              </a:bodyPr>
              <a:lstStyle/>
              <a:p>
                <a:pPr marL="90170" algn="just">
                  <a:lnSpc>
                    <a:spcPct val="115000"/>
                  </a:lnSpc>
                  <a:spcAft>
                    <a:spcPts val="0"/>
                  </a:spcAft>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e>
                        <m:sup>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𝟎</m:t>
                          </m:r>
                        </m:e>
                      </m:d>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15095" y="4823860"/>
                <a:ext cx="2223942" cy="65864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043776" y="4787184"/>
                <a:ext cx="929742" cy="658642"/>
              </a:xfrm>
              <a:prstGeom prst="rect">
                <a:avLst/>
              </a:prstGeom>
            </p:spPr>
            <p:txBody>
              <a:bodyPr wrap="none">
                <a:spAutoFit/>
              </a:bodyPr>
              <a:lstStyle/>
              <a:p>
                <a:pPr marL="90170" algn="just">
                  <a:lnSpc>
                    <a:spcPct val="115000"/>
                  </a:lnSpc>
                  <a:spcAft>
                    <a:spcPts val="0"/>
                  </a:spcAft>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oMath>
                  </m:oMathPara>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043776" y="4787184"/>
                <a:ext cx="929742" cy="65864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187" y="6291347"/>
                <a:ext cx="1945917" cy="658642"/>
              </a:xfrm>
              <a:prstGeom prst="rect">
                <a:avLst/>
              </a:prstGeom>
            </p:spPr>
            <p:txBody>
              <a:bodyPr wrap="none">
                <a:spAutoFit/>
              </a:bodyPr>
              <a:lstStyle/>
              <a:p>
                <a:pPr marL="90170" algn="just">
                  <a:lnSpc>
                    <a:spcPct val="115000"/>
                  </a:lnSpc>
                  <a:spcAft>
                    <a:spcPts val="0"/>
                  </a:spcAft>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𝒅</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29187" y="6291347"/>
                <a:ext cx="1945917" cy="65864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969391" y="6290945"/>
                <a:ext cx="1655518" cy="613245"/>
              </a:xfrm>
              <a:prstGeom prst="rect">
                <a:avLst/>
              </a:prstGeom>
            </p:spPr>
            <p:txBody>
              <a:bodyPr wrap="none">
                <a:spAutoFit/>
              </a:bodyPr>
              <a:lstStyle/>
              <a:p>
                <a:pPr marL="90170" algn="just">
                  <a:lnSpc>
                    <a:spcPct val="115000"/>
                  </a:lnSpc>
                  <a:spcAft>
                    <a:spcPts val="0"/>
                  </a:spcAft>
                </a:pPr>
                <a14:m>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𝟐</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1969391" y="6290945"/>
                <a:ext cx="1655518" cy="613245"/>
              </a:xfrm>
              <a:prstGeom prst="rect">
                <a:avLst/>
              </a:prstGeom>
              <a:blipFill>
                <a:blip r:embed="rId15"/>
                <a:stretch>
                  <a:fillRect t="-8911" r="-8456"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615798" y="3953250"/>
                <a:ext cx="259301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𝟐</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𝑴</m:t>
                      </m:r>
                      <m:d>
                        <m:dPr>
                          <m:ctrlP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𝟎</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𝟐</m:t>
                          </m:r>
                        </m:e>
                      </m:d>
                      <m:r>
                        <m:rPr>
                          <m:nor/>
                        </m:rP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lang="en-US" sz="32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5615798" y="3953250"/>
                <a:ext cx="2593018" cy="58477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806795" y="3963844"/>
                <a:ext cx="623569" cy="613245"/>
              </a:xfrm>
              <a:prstGeom prst="rect">
                <a:avLst/>
              </a:prstGeom>
            </p:spPr>
            <p:txBody>
              <a:bodyPr wrap="none">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𝟎</m:t>
                    </m:r>
                  </m:oMath>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806795" y="3963844"/>
                <a:ext cx="623569" cy="613245"/>
              </a:xfrm>
              <a:prstGeom prst="rect">
                <a:avLst/>
              </a:prstGeom>
              <a:blipFill>
                <a:blip r:embed="rId17"/>
                <a:stretch>
                  <a:fillRect l="-9709" t="-8911" b="-30693"/>
                </a:stretch>
              </a:blipFill>
            </p:spPr>
            <p:txBody>
              <a:bodyPr/>
              <a:lstStyle/>
              <a:p>
                <a:r>
                  <a:rPr lang="en-US">
                    <a:noFill/>
                  </a:rPr>
                  <a:t> </a:t>
                </a:r>
              </a:p>
            </p:txBody>
          </p:sp>
        </mc:Fallback>
      </mc:AlternateContent>
      <p:pic>
        <p:nvPicPr>
          <p:cNvPr id="22" name="Picture 21"/>
          <p:cNvPicPr>
            <a:picLocks noChangeAspect="1"/>
          </p:cNvPicPr>
          <p:nvPr/>
        </p:nvPicPr>
        <p:blipFill rotWithShape="1">
          <a:blip r:embed="rId18"/>
          <a:srcRect l="14530" b="8809"/>
          <a:stretch/>
        </p:blipFill>
        <p:spPr>
          <a:xfrm>
            <a:off x="9074380" y="2996129"/>
            <a:ext cx="3118826" cy="2649126"/>
          </a:xfrm>
          <a:prstGeom prst="rect">
            <a:avLst/>
          </a:prstGeom>
        </p:spPr>
      </p:pic>
      <p:sp>
        <p:nvSpPr>
          <p:cNvPr id="23" name="Rectangle 22"/>
          <p:cNvSpPr/>
          <p:nvPr/>
        </p:nvSpPr>
        <p:spPr>
          <a:xfrm>
            <a:off x="38100" y="1"/>
            <a:ext cx="12153899" cy="183962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26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113651" y="1057575"/>
            <a:ext cx="2900371" cy="5668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0" y="0"/>
                <a:ext cx="12192000" cy="1657762"/>
              </a:xfrm>
              <a:prstGeom prst="rect">
                <a:avLst/>
              </a:prstGeom>
            </p:spPr>
            <p:txBody>
              <a:bodyPr wrap="square">
                <a:spAutoFit/>
              </a:bodyPr>
              <a:lstStyle/>
              <a:p>
                <a:pPr marL="90170" indent="-629920" algn="just">
                  <a:spcBef>
                    <a:spcPts val="600"/>
                  </a:spcBef>
                  <a:spcAft>
                    <a:spcPts val="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rPr>
                      <m:t>=</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𝟑</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𝟑</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𝟐</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𝟔</m:t>
                    </m:r>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𝟓</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L="90170" indent="-629920">
                  <a:spcBef>
                    <a:spcPts val="600"/>
                  </a:spcBef>
                  <a:spcAft>
                    <a:spcPts val="0"/>
                  </a:spcAft>
                </a:pPr>
                <a:r>
                  <a:rPr lang="vi-VN" sz="3200" b="1" dirty="0">
                    <a:solidFill>
                      <a:srgbClr val="0000CC"/>
                    </a:solidFill>
                    <a:latin typeface="+mj-lt"/>
                    <a:ea typeface="Times New Roman" panose="02020603050405020304" pitchFamily="18" charset="0"/>
                  </a:rPr>
                  <a:t>A.</a:t>
                </a:r>
                <a:r>
                  <a:rPr lang="vi-VN"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𝟗</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CC"/>
                    </a:solidFill>
                    <a:latin typeface="+mj-lt"/>
                    <a:ea typeface="Times New Roman" panose="02020603050405020304" pitchFamily="18" charset="0"/>
                  </a:rPr>
                  <a:t>B.</a:t>
                </a:r>
                <a:r>
                  <a:rPr lang="vi-VN"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CC"/>
                    </a:solidFill>
                    <a:latin typeface="+mj-lt"/>
                    <a:ea typeface="Times New Roman" panose="02020603050405020304" pitchFamily="18" charset="0"/>
                  </a:rPr>
                  <a:t>C. </a:t>
                </a:r>
                <a14:m>
                  <m:oMath xmlns:m="http://schemas.openxmlformats.org/officeDocument/2006/math">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𝟏𝟐</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𝟔</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0" y="0"/>
                <a:ext cx="12192000" cy="1657762"/>
              </a:xfrm>
              <a:prstGeom prst="rect">
                <a:avLst/>
              </a:prstGeom>
              <a:blipFill>
                <a:blip r:embed="rId2"/>
                <a:stretch>
                  <a:fillRect l="-1250" t="-4412" r="-1250" b="-11029"/>
                </a:stretch>
              </a:blipFill>
            </p:spPr>
            <p:txBody>
              <a:bodyPr/>
              <a:lstStyle/>
              <a:p>
                <a:r>
                  <a:rPr lang="en-US">
                    <a:noFill/>
                  </a:rPr>
                  <a:t> </a:t>
                </a:r>
              </a:p>
            </p:txBody>
          </p:sp>
        </mc:Fallback>
      </mc:AlternateContent>
      <p:sp>
        <p:nvSpPr>
          <p:cNvPr id="5" name="Rectangle 4"/>
          <p:cNvSpPr/>
          <p:nvPr/>
        </p:nvSpPr>
        <p:spPr>
          <a:xfrm>
            <a:off x="5280071" y="1832909"/>
            <a:ext cx="1631857" cy="613245"/>
          </a:xfrm>
          <a:prstGeom prst="rect">
            <a:avLst/>
          </a:prstGeom>
        </p:spPr>
        <p:txBody>
          <a:bodyPr wrap="none">
            <a:spAutoFit/>
          </a:bodyPr>
          <a:lstStyle/>
          <a:p>
            <a:pPr marL="90170" algn="ctr">
              <a:lnSpc>
                <a:spcPct val="115000"/>
              </a:lnSpc>
              <a:spcAft>
                <a:spcPts val="0"/>
              </a:spcAft>
            </a:pPr>
            <a:r>
              <a:rPr lang="vi-V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0" y="3040827"/>
                <a:ext cx="11753850" cy="671466"/>
              </a:xfrm>
              <a:prstGeom prst="rect">
                <a:avLst/>
              </a:prstGeom>
            </p:spPr>
            <p:txBody>
              <a:bodyPr wrap="square">
                <a:spAutoFit/>
              </a:bodyPr>
              <a:lstStyle/>
              <a:p>
                <a:pPr marL="90170" algn="just">
                  <a:lnSpc>
                    <a:spcPct val="115000"/>
                  </a:lnSpc>
                  <a:spcAft>
                    <a:spcPts val="0"/>
                  </a:spcAft>
                </a:pPr>
                <a14:m>
                  <m:oMathPara xmlns:m="http://schemas.openxmlformats.org/officeDocument/2006/math">
                    <m:oMathParaPr>
                      <m:jc m:val="left"/>
                    </m:oMathParaPr>
                    <m:oMath xmlns:m="http://schemas.openxmlformats.org/officeDocument/2006/math">
                      <m:sSup>
                        <m:sSupPr>
                          <m:ctrlPr>
                            <a:rPr lang="en-US" sz="3200" b="1" i="1" smtClean="0">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𝒚</m:t>
                          </m:r>
                        </m:e>
                        <m:sup>
                          <m:r>
                            <a:rPr lang="en-US" sz="3200" b="1" i="1">
                              <a:solidFill>
                                <a:schemeClr val="tx1"/>
                              </a:solidFill>
                              <a:effectLst/>
                              <a:latin typeface="Cambria Math" panose="02040503050406030204" pitchFamily="18" charset="0"/>
                              <a:ea typeface="Times New Roman" panose="02020603050405020304" pitchFamily="18" charset="0"/>
                            </a:rPr>
                            <m:t>′</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𝟑</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𝟐</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𝟔</m:t>
                      </m:r>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𝟔</m:t>
                      </m:r>
                      <m:r>
                        <a:rPr lang="en-US" sz="3200" b="1" i="1">
                          <a:solidFill>
                            <a:schemeClr val="tx1"/>
                          </a:solidFill>
                          <a:effectLst/>
                          <a:latin typeface="Cambria Math" panose="02040503050406030204" pitchFamily="18" charset="0"/>
                          <a:ea typeface="Times New Roman" panose="02020603050405020304" pitchFamily="18" charset="0"/>
                        </a:rPr>
                        <m:t>=</m:t>
                      </m:r>
                    </m:oMath>
                  </m:oMathPara>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0" y="3040827"/>
                <a:ext cx="11753850" cy="67146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0" y="4669956"/>
                <a:ext cx="11608917" cy="1224951"/>
              </a:xfrm>
              <a:prstGeom prst="rect">
                <a:avLst/>
              </a:prstGeom>
            </p:spPr>
            <p:txBody>
              <a:bodyPr wrap="square">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𝑴</m:t>
                    </m:r>
                  </m:oMath>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0" y="4669956"/>
                <a:ext cx="11608917" cy="1224951"/>
              </a:xfrm>
              <a:prstGeom prst="rect">
                <a:avLst/>
              </a:prstGeom>
              <a:blipFill>
                <a:blip r:embed="rId4"/>
                <a:stretch>
                  <a:fillRect l="-525" t="-4478" r="-1313" b="-114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242" y="6024191"/>
                <a:ext cx="10978134" cy="613245"/>
              </a:xfrm>
              <a:prstGeom prst="rect">
                <a:avLst/>
              </a:prstGeom>
            </p:spPr>
            <p:txBody>
              <a:bodyPr wrap="none">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𝟑</m:t>
                    </m:r>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e>
                    </m:d>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𝟗</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𝟑</m:t>
                    </m:r>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𝟔</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33242" y="6024191"/>
                <a:ext cx="10978134" cy="613245"/>
              </a:xfrm>
              <a:prstGeom prst="rect">
                <a:avLst/>
              </a:prstGeom>
              <a:blipFill>
                <a:blip r:embed="rId5"/>
                <a:stretch>
                  <a:fillRect l="-611" t="-8911" r="-500" b="-30693"/>
                </a:stretch>
              </a:blipFill>
            </p:spPr>
            <p:txBody>
              <a:bodyPr/>
              <a:lstStyle/>
              <a:p>
                <a:r>
                  <a:rPr lang="en-US">
                    <a:noFill/>
                  </a:rPr>
                  <a:t> </a:t>
                </a:r>
              </a:p>
            </p:txBody>
          </p:sp>
        </mc:Fallback>
      </mc:AlternateContent>
      <p:sp>
        <p:nvSpPr>
          <p:cNvPr id="9" name="Rectangle 8"/>
          <p:cNvSpPr/>
          <p:nvPr/>
        </p:nvSpPr>
        <p:spPr>
          <a:xfrm>
            <a:off x="-103650" y="2460938"/>
            <a:ext cx="11608917" cy="613245"/>
          </a:xfrm>
          <a:prstGeom prst="rect">
            <a:avLst/>
          </a:prstGeom>
        </p:spPr>
        <p:txBody>
          <a:bodyPr wrap="square">
            <a:spAutoFit/>
          </a:bodyPr>
          <a:lstStyle/>
          <a:p>
            <a:pPr marL="90170" algn="just">
              <a:lnSpc>
                <a:spcPct val="115000"/>
              </a:lnSpc>
              <a:spcAft>
                <a:spcPts val="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d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M(</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x;y</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là</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6696074" y="3024116"/>
                <a:ext cx="11753850" cy="613245"/>
              </a:xfrm>
              <a:prstGeom prst="rect">
                <a:avLst/>
              </a:prstGeom>
            </p:spPr>
            <p:txBody>
              <a:bodyPr wrap="square">
                <a:spAutoFit/>
              </a:bodyPr>
              <a:lstStyle/>
              <a:p>
                <a:pPr marL="90170" algn="just">
                  <a:lnSpc>
                    <a:spcPct val="115000"/>
                  </a:lnSpc>
                  <a:spcAft>
                    <a:spcPts val="0"/>
                  </a:spcAft>
                </a:pP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𝟑</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10" name="Rectangle 9"/>
              <p:cNvSpPr>
                <a:spLocks noRot="1" noChangeAspect="1" noMove="1" noResize="1" noEditPoints="1" noAdjustHandles="1" noChangeArrowheads="1" noChangeShapeType="1" noTextEdit="1"/>
              </p:cNvSpPr>
              <p:nvPr/>
            </p:nvSpPr>
            <p:spPr>
              <a:xfrm>
                <a:off x="6696074" y="3024116"/>
                <a:ext cx="11753850" cy="613245"/>
              </a:xfrm>
              <a:prstGeom prst="rect">
                <a:avLst/>
              </a:prstGeom>
              <a:blipFill>
                <a:blip r:embed="rId6"/>
                <a:stretch>
                  <a:fillRect t="-8911" b="-306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4274" y="3020064"/>
                <a:ext cx="11753850" cy="621902"/>
              </a:xfrm>
              <a:prstGeom prst="rect">
                <a:avLst/>
              </a:prstGeom>
            </p:spPr>
            <p:txBody>
              <a:bodyPr wrap="square">
                <a:spAutoFit/>
              </a:bodyPr>
              <a:lstStyle/>
              <a:p>
                <a:pPr marL="90170" algn="just">
                  <a:lnSpc>
                    <a:spcPct val="115000"/>
                  </a:lnSpc>
                  <a:spcAft>
                    <a:spcPts val="0"/>
                  </a:spcAft>
                </a:pP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𝟑</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e>
                        </m:d>
                      </m:e>
                      <m:sup>
                        <m:r>
                          <a:rPr lang="en-US" sz="3200" b="1" i="1">
                            <a:solidFill>
                              <a:schemeClr val="tx1"/>
                            </a:solidFill>
                            <a:effectLst/>
                            <a:latin typeface="Cambria Math" panose="02040503050406030204" pitchFamily="18" charset="0"/>
                            <a:ea typeface="Times New Roman" panose="02020603050405020304" pitchFamily="18" charset="0"/>
                          </a:rPr>
                          <m:t>𝟐</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𝟑</m:t>
                    </m:r>
                    <m:r>
                      <a:rPr lang="en-US" sz="3200" b="1" i="1">
                        <a:solidFill>
                          <a:schemeClr val="tx1"/>
                        </a:solidFill>
                        <a:effectLst/>
                        <a:latin typeface="Cambria Math" panose="02040503050406030204" pitchFamily="18" charset="0"/>
                        <a:ea typeface="Times New Roman" panose="02020603050405020304" pitchFamily="18" charset="0"/>
                      </a:rPr>
                      <m:t>≥</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3724274" y="3020064"/>
                <a:ext cx="11753850" cy="62190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3650" y="3899367"/>
                <a:ext cx="6676443" cy="613245"/>
              </a:xfrm>
              <a:prstGeom prst="rect">
                <a:avLst/>
              </a:prstGeom>
            </p:spPr>
            <p:txBody>
              <a:bodyPr wrap="none">
                <a:spAutoFit/>
              </a:bodyPr>
              <a:lstStyle/>
              <a:p>
                <a:pPr marL="90170" algn="just">
                  <a:lnSpc>
                    <a:spcPct val="115000"/>
                  </a:lnSpc>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Dấu </a:t>
                </a:r>
                <a14:m>
                  <m:oMath xmlns:m="http://schemas.openxmlformats.org/officeDocument/2006/math">
                    <m:r>
                      <a:rPr lang="en-US" sz="3200" b="1" i="1">
                        <a:solidFill>
                          <a:schemeClr val="tx1"/>
                        </a:solidFill>
                        <a:latin typeface="Cambria Math" panose="02040503050406030204" pitchFamily="18" charset="0"/>
                        <a:ea typeface="Times New Roman" panose="02020603050405020304" pitchFamily="18" charset="0"/>
                      </a:rPr>
                      <m:t>"="</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latin typeface="Cambria Math" panose="02040503050406030204" pitchFamily="18" charset="0"/>
                        <a:ea typeface="Times New Roman" panose="02020603050405020304" pitchFamily="18" charset="0"/>
                      </a:rPr>
                      <m:t>𝒙</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𝟏</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𝒚</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𝟗</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103650" y="3899367"/>
                <a:ext cx="6676443" cy="613245"/>
              </a:xfrm>
              <a:prstGeom prst="rect">
                <a:avLst/>
              </a:prstGeom>
              <a:blipFill>
                <a:blip r:embed="rId8"/>
                <a:stretch>
                  <a:fillRect l="-1005" t="-9000" r="-1279"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819524" y="5303017"/>
                <a:ext cx="1295804" cy="584775"/>
              </a:xfrm>
              <a:prstGeom prst="rect">
                <a:avLst/>
              </a:prstGeom>
            </p:spPr>
            <p:txBody>
              <a:bodyPr wrap="none">
                <a:spAutoFit/>
              </a:bodyPr>
              <a:lstStyle/>
              <a:p>
                <a14:m>
                  <m:oMath xmlns:m="http://schemas.openxmlformats.org/officeDocument/2006/math">
                    <m:d>
                      <m:dPr>
                        <m:ctrlPr>
                          <a:rPr lang="en-US" sz="3200" b="1" i="1" smtClean="0">
                            <a:solidFill>
                              <a:schemeClr val="tx1"/>
                            </a:solidFill>
                            <a:latin typeface="Cambria Math" panose="02040503050406030204" pitchFamily="18" charset="0"/>
                            <a:ea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rPr>
                          <m:t>𝟏</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𝟗</m:t>
                        </m:r>
                      </m:e>
                    </m:d>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819524" y="5303017"/>
                <a:ext cx="1295804" cy="584775"/>
              </a:xfrm>
              <a:prstGeom prst="rect">
                <a:avLst/>
              </a:prstGeom>
              <a:blipFill>
                <a:blip r:embed="rId9"/>
                <a:stretch>
                  <a:fillRect t="-15625" r="-11321" b="-31250"/>
                </a:stretch>
              </a:blipFill>
            </p:spPr>
            <p:txBody>
              <a:bodyPr/>
              <a:lstStyle/>
              <a:p>
                <a:r>
                  <a:rPr lang="en-US">
                    <a:noFill/>
                  </a:rPr>
                  <a:t> </a:t>
                </a:r>
              </a:p>
            </p:txBody>
          </p:sp>
        </mc:Fallback>
      </mc:AlternateContent>
      <p:sp>
        <p:nvSpPr>
          <p:cNvPr id="15" name="Rectangle 14"/>
          <p:cNvSpPr/>
          <p:nvPr/>
        </p:nvSpPr>
        <p:spPr>
          <a:xfrm>
            <a:off x="19050" y="0"/>
            <a:ext cx="12192000" cy="183290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52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P spid="6" grpId="0"/>
      <p:bldP spid="7" grpId="0"/>
      <p:bldP spid="8" grpId="0"/>
      <p:bldP spid="9" grpId="0"/>
      <p:bldP spid="10" grpId="0"/>
      <p:bldP spid="11" grpId="0"/>
      <p:bldP spid="12" grpId="0"/>
      <p:bldP spid="13"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6895" y="1324673"/>
            <a:ext cx="2929615" cy="7341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0" y="0"/>
                <a:ext cx="12039600" cy="2802370"/>
              </a:xfrm>
              <a:prstGeom prst="rect">
                <a:avLst/>
              </a:prstGeom>
            </p:spPr>
            <p:txBody>
              <a:bodyPr wrap="square">
                <a:spAutoFit/>
              </a:bodyPr>
              <a:lstStyle/>
              <a:p>
                <a:pPr marL="90170" indent="-629920">
                  <a:spcBef>
                    <a:spcPts val="600"/>
                  </a:spcBef>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9</a:t>
                </a:r>
                <a:r>
                  <a:rPr 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𝟐</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𝟑</m:t>
                            </m:r>
                          </m:sup>
                        </m:sSup>
                      </m:num>
                      <m:den>
                        <m:r>
                          <a:rPr lang="en-US" sz="3200" b="1" i="1">
                            <a:solidFill>
                              <a:schemeClr val="tx1"/>
                            </a:solidFill>
                            <a:effectLst/>
                            <a:latin typeface="Cambria Math" panose="02040503050406030204" pitchFamily="18" charset="0"/>
                            <a:ea typeface="Times New Roman" panose="02020603050405020304" pitchFamily="18" charset="0"/>
                          </a:rPr>
                          <m:t>𝟑</m:t>
                        </m:r>
                      </m:den>
                    </m:f>
                    <m:r>
                      <a:rPr lang="en-US" sz="3200" b="1" i="1">
                        <a:solidFill>
                          <a:schemeClr val="tx1"/>
                        </a:solidFill>
                        <a:effectLst/>
                        <a:latin typeface="Cambria Math" panose="02040503050406030204" pitchFamily="18" charset="0"/>
                        <a:ea typeface="Times New Roman" panose="02020603050405020304" pitchFamily="18" charset="0"/>
                      </a:rPr>
                      <m:t>+</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𝟐</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𝟒</m:t>
                    </m:r>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𝟐</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𝟗</m:t>
                        </m:r>
                      </m:num>
                      <m:den>
                        <m:r>
                          <a:rPr lang="en-US" sz="3200" b="1" i="1">
                            <a:solidFill>
                              <a:schemeClr val="tx1"/>
                            </a:solidFill>
                            <a:effectLst/>
                            <a:latin typeface="Cambria Math" panose="02040503050406030204" pitchFamily="18" charset="0"/>
                            <a:ea typeface="Times New Roman" panose="02020603050405020304" pitchFamily="18" charset="0"/>
                          </a:rPr>
                          <m:t>𝟐</m:t>
                        </m:r>
                      </m:den>
                    </m:f>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𝟐𝟓</m:t>
                        </m:r>
                      </m:num>
                      <m:den>
                        <m:r>
                          <a:rPr lang="en-US" sz="3200" b="1" i="1">
                            <a:solidFill>
                              <a:schemeClr val="tx1"/>
                            </a:solidFill>
                            <a:effectLst/>
                            <a:latin typeface="Cambria Math" panose="02040503050406030204" pitchFamily="18" charset="0"/>
                            <a:ea typeface="Times New Roman" panose="02020603050405020304" pitchFamily="18" charset="0"/>
                          </a:rPr>
                          <m:t>𝟏𝟐</m:t>
                        </m:r>
                      </m:den>
                    </m:f>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𝟓</m:t>
                    </m:r>
                    <m:r>
                      <a:rPr lang="en-US" sz="3200" b="1" i="1" smtClean="0">
                        <a:solidFill>
                          <a:schemeClr val="tx1"/>
                        </a:solidFill>
                        <a:effectLst/>
                        <a:latin typeface="Cambria Math" panose="02040503050406030204" pitchFamily="18" charset="0"/>
                        <a:ea typeface="Times New Roman" panose="02020603050405020304" pitchFamily="18" charset="0"/>
                      </a:rPr>
                      <m:t>𝒙</m:t>
                    </m:r>
                    <m:r>
                      <a:rPr lang="en-US" sz="3200" b="1" i="1" smtClean="0">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𝟐𝟓</m:t>
                        </m:r>
                      </m:num>
                      <m:den>
                        <m:r>
                          <a:rPr lang="en-US" sz="3200" b="1" i="1">
                            <a:solidFill>
                              <a:schemeClr val="tx1"/>
                            </a:solidFill>
                            <a:effectLst/>
                            <a:latin typeface="Cambria Math" panose="02040503050406030204" pitchFamily="18" charset="0"/>
                            <a:ea typeface="Times New Roman" panose="02020603050405020304" pitchFamily="18" charset="0"/>
                          </a:rPr>
                          <m:t>𝟏𝟐</m:t>
                        </m:r>
                      </m:den>
                    </m:f>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𝟗</m:t>
                        </m:r>
                      </m:num>
                      <m:den>
                        <m:r>
                          <a:rPr lang="en-US" sz="3200" b="1" i="1">
                            <a:solidFill>
                              <a:schemeClr val="tx1"/>
                            </a:solidFill>
                            <a:effectLst/>
                            <a:latin typeface="Cambria Math" panose="02040503050406030204" pitchFamily="18" charset="0"/>
                            <a:ea typeface="Times New Roman" panose="02020603050405020304" pitchFamily="18" charset="0"/>
                          </a:rPr>
                          <m:t>𝟒</m:t>
                        </m:r>
                      </m:den>
                    </m:f>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𝟐𝟓</m:t>
                        </m:r>
                      </m:num>
                      <m:den>
                        <m:r>
                          <a:rPr lang="en-US" sz="3200" b="1" i="1">
                            <a:solidFill>
                              <a:schemeClr val="tx1"/>
                            </a:solidFill>
                            <a:effectLst/>
                            <a:latin typeface="Cambria Math" panose="02040503050406030204" pitchFamily="18" charset="0"/>
                            <a:ea typeface="Times New Roman" panose="02020603050405020304" pitchFamily="18" charset="0"/>
                          </a:rPr>
                          <m:t>𝟏𝟐</m:t>
                        </m:r>
                      </m:den>
                    </m:f>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𝟕</m:t>
                        </m:r>
                      </m:num>
                      <m:den>
                        <m:r>
                          <a:rPr lang="en-US" sz="3200" b="1" i="1">
                            <a:solidFill>
                              <a:schemeClr val="tx1"/>
                            </a:solidFill>
                            <a:effectLst/>
                            <a:latin typeface="Cambria Math" panose="02040503050406030204" pitchFamily="18" charset="0"/>
                            <a:ea typeface="Times New Roman" panose="02020603050405020304" pitchFamily="18" charset="0"/>
                          </a:rPr>
                          <m:t>𝟐</m:t>
                        </m:r>
                      </m:den>
                    </m:f>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f>
                      <m:fPr>
                        <m:ctrlPr>
                          <a:rPr lang="en-US" sz="3200" b="1" i="1">
                            <a:solidFill>
                              <a:schemeClr val="tx1"/>
                            </a:solidFill>
                            <a:effectLst/>
                            <a:latin typeface="Cambria Math" panose="02040503050406030204" pitchFamily="18" charset="0"/>
                            <a:ea typeface="Times New Roman" panose="02020603050405020304" pitchFamily="18" charset="0"/>
                          </a:rPr>
                        </m:ctrlPr>
                      </m:fPr>
                      <m:num>
                        <m:r>
                          <a:rPr lang="en-US" sz="3200" b="1" i="1">
                            <a:solidFill>
                              <a:schemeClr val="tx1"/>
                            </a:solidFill>
                            <a:effectLst/>
                            <a:latin typeface="Cambria Math" panose="02040503050406030204" pitchFamily="18" charset="0"/>
                            <a:ea typeface="Times New Roman" panose="02020603050405020304" pitchFamily="18" charset="0"/>
                          </a:rPr>
                          <m:t>𝟓</m:t>
                        </m:r>
                      </m:num>
                      <m:den>
                        <m:r>
                          <a:rPr lang="en-US" sz="3200" b="1" i="1">
                            <a:solidFill>
                              <a:schemeClr val="tx1"/>
                            </a:solidFill>
                            <a:effectLst/>
                            <a:latin typeface="Cambria Math" panose="02040503050406030204" pitchFamily="18" charset="0"/>
                            <a:ea typeface="Times New Roman" panose="02020603050405020304" pitchFamily="18" charset="0"/>
                          </a:rPr>
                          <m:t>𝟏𝟐</m:t>
                        </m:r>
                      </m:den>
                    </m:f>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0"/>
                <a:ext cx="12039600" cy="2802370"/>
              </a:xfrm>
              <a:prstGeom prst="rect">
                <a:avLst/>
              </a:prstGeom>
              <a:blipFill>
                <a:blip r:embed="rId2"/>
                <a:stretch>
                  <a:fillRect l="-1266" b="-1087"/>
                </a:stretch>
              </a:blipFill>
            </p:spPr>
            <p:txBody>
              <a:bodyPr/>
              <a:lstStyle/>
              <a:p>
                <a:r>
                  <a:rPr lang="en-US">
                    <a:noFill/>
                  </a:rPr>
                  <a:t> </a:t>
                </a:r>
              </a:p>
            </p:txBody>
          </p:sp>
        </mc:Fallback>
      </mc:AlternateContent>
      <p:sp>
        <p:nvSpPr>
          <p:cNvPr id="5" name="Rectangle 4"/>
          <p:cNvSpPr/>
          <p:nvPr/>
        </p:nvSpPr>
        <p:spPr>
          <a:xfrm>
            <a:off x="3716510" y="2714861"/>
            <a:ext cx="1631857" cy="584775"/>
          </a:xfrm>
          <a:prstGeom prst="rect">
            <a:avLst/>
          </a:prstGeom>
        </p:spPr>
        <p:txBody>
          <a:bodyPr wrap="none">
            <a:spAutoFit/>
          </a:bodyPr>
          <a:lstStyle/>
          <a:p>
            <a:pPr marL="90170" algn="ctr">
              <a:spcAft>
                <a:spcPts val="0"/>
              </a:spcAft>
              <a:tabLst>
                <a:tab pos="5029200" algn="l"/>
              </a:tabLst>
            </a:pP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152400" y="3255772"/>
                <a:ext cx="11887200" cy="3010376"/>
              </a:xfrm>
              <a:prstGeom prst="rect">
                <a:avLst/>
              </a:prstGeom>
            </p:spPr>
            <p:txBody>
              <a:bodyPr wrap="square">
                <a:spAutoFit/>
              </a:bodyPr>
              <a:lstStyle/>
              <a:p>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tuyến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a:t>
                </a:r>
                <a14:m>
                  <m:oMath xmlns:m="http://schemas.openxmlformats.org/officeDocument/2006/math">
                    <m:sSub>
                      <m:sSubPr>
                        <m:ctrlPr>
                          <a:rPr lang="en-US" sz="3200" b="1" i="1">
                            <a:solidFill>
                              <a:schemeClr val="tx1"/>
                            </a:solidFill>
                            <a:latin typeface="Cambria Math" panose="02040503050406030204" pitchFamily="18" charset="0"/>
                            <a:ea typeface="Times New Roman" panose="02020603050405020304" pitchFamily="18" charset="0"/>
                          </a:rPr>
                        </m:ctrlPr>
                      </m:sSubPr>
                      <m:e>
                        <m:r>
                          <a:rPr lang="en-US" sz="3200" b="1" i="1">
                            <a:solidFill>
                              <a:schemeClr val="tx1"/>
                            </a:solidFill>
                            <a:latin typeface="Cambria Math" panose="02040503050406030204" pitchFamily="18" charset="0"/>
                            <a:ea typeface="Times New Roman" panose="02020603050405020304" pitchFamily="18" charset="0"/>
                          </a:rPr>
                          <m:t>𝒙</m:t>
                        </m:r>
                      </m:e>
                      <m:sub>
                        <m:r>
                          <a:rPr lang="en-US" sz="3200" b="1" i="1">
                            <a:solidFill>
                              <a:schemeClr val="tx1"/>
                            </a:solidFill>
                            <a:latin typeface="Cambria Math" panose="02040503050406030204" pitchFamily="18" charset="0"/>
                            <a:ea typeface="Times New Roman" panose="02020603050405020304" pitchFamily="18" charset="0"/>
                          </a:rPr>
                          <m:t>𝟎</m:t>
                        </m:r>
                      </m:sub>
                    </m:sSub>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chemeClr val="tx1"/>
                    </a:solidFill>
                    <a:ea typeface="Times New Roman" panose="02020603050405020304" pitchFamily="18" charset="0"/>
                  </a:rPr>
                  <a:t> </a:t>
                </a:r>
                <a14:m>
                  <m:oMath xmlns:m="http://schemas.openxmlformats.org/officeDocument/2006/math">
                    <m:sSub>
                      <m:sSubPr>
                        <m:ctrlPr>
                          <a:rPr lang="en-US" sz="3200" b="1" i="1">
                            <a:solidFill>
                              <a:schemeClr val="tx1"/>
                            </a:solidFill>
                            <a:latin typeface="Cambria Math" panose="02040503050406030204" pitchFamily="18" charset="0"/>
                            <a:ea typeface="Times New Roman" panose="02020603050405020304" pitchFamily="18" charset="0"/>
                          </a:rPr>
                        </m:ctrlPr>
                      </m:sSubPr>
                      <m:e>
                        <m:r>
                          <a:rPr lang="en-US" sz="3200" b="1" i="1" smtClean="0">
                            <a:solidFill>
                              <a:schemeClr val="tx1"/>
                            </a:solidFill>
                            <a:latin typeface="Cambria Math" panose="02040503050406030204" pitchFamily="18" charset="0"/>
                            <a:ea typeface="Times New Roman" panose="02020603050405020304" pitchFamily="18" charset="0"/>
                          </a:rPr>
                          <m:t>𝒚</m:t>
                        </m:r>
                      </m:e>
                      <m:sub>
                        <m:r>
                          <a:rPr lang="en-US" sz="3200" b="1" i="1">
                            <a:solidFill>
                              <a:schemeClr val="tx1"/>
                            </a:solidFill>
                            <a:latin typeface="Cambria Math" panose="02040503050406030204" pitchFamily="18" charset="0"/>
                            <a:ea typeface="Times New Roman" panose="02020603050405020304" pitchFamily="18" charset="0"/>
                          </a:rPr>
                          <m:t>𝟎</m:t>
                        </m:r>
                      </m:sub>
                    </m:sSub>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𝒌</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latin typeface="Cambria Math" panose="02040503050406030204" pitchFamily="18" charset="0"/>
                        <a:ea typeface="Times New Roman" panose="02020603050405020304" pitchFamily="18" charset="0"/>
                      </a:rPr>
                      <m:t>𝒚</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m:t>
                    </m:r>
                    <m:sSub>
                      <m:sSubPr>
                        <m:ctrlPr>
                          <a:rPr lang="en-US" sz="3200" b="1" i="1">
                            <a:solidFill>
                              <a:schemeClr val="tx1"/>
                            </a:solidFill>
                            <a:latin typeface="Cambria Math" panose="02040503050406030204" pitchFamily="18" charset="0"/>
                            <a:ea typeface="Times New Roman" panose="02020603050405020304" pitchFamily="18" charset="0"/>
                          </a:rPr>
                        </m:ctrlPr>
                      </m:sSubPr>
                      <m:e>
                        <m:r>
                          <a:rPr lang="en-US" sz="3200" b="1" i="1">
                            <a:solidFill>
                              <a:schemeClr val="tx1"/>
                            </a:solidFill>
                            <a:latin typeface="Cambria Math" panose="02040503050406030204" pitchFamily="18" charset="0"/>
                            <a:ea typeface="Times New Roman" panose="02020603050405020304" pitchFamily="18" charset="0"/>
                          </a:rPr>
                          <m:t>𝒙</m:t>
                        </m:r>
                      </m:e>
                      <m:sub>
                        <m:r>
                          <a:rPr lang="en-US" sz="3200" b="1" i="1">
                            <a:solidFill>
                              <a:schemeClr val="tx1"/>
                            </a:solidFill>
                            <a:latin typeface="Cambria Math" panose="02040503050406030204" pitchFamily="18" charset="0"/>
                            <a:ea typeface="Times New Roman" panose="02020603050405020304" pitchFamily="18" charset="0"/>
                          </a:rPr>
                          <m:t>𝟎</m:t>
                        </m:r>
                      </m:sub>
                    </m:sSub>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𝟐</m:t>
                    </m:r>
                    <m:sSubSup>
                      <m:sSubSupPr>
                        <m:ctrlPr>
                          <a:rPr lang="en-US" sz="3200" b="1" i="1">
                            <a:solidFill>
                              <a:schemeClr val="tx1"/>
                            </a:solidFill>
                            <a:latin typeface="Cambria Math" panose="02040503050406030204" pitchFamily="18" charset="0"/>
                            <a:ea typeface="Times New Roman" panose="02020603050405020304" pitchFamily="18" charset="0"/>
                          </a:rPr>
                        </m:ctrlPr>
                      </m:sSubSupPr>
                      <m:e>
                        <m:r>
                          <a:rPr lang="en-US" sz="3200" b="1" i="1">
                            <a:solidFill>
                              <a:schemeClr val="tx1"/>
                            </a:solidFill>
                            <a:latin typeface="Cambria Math" panose="02040503050406030204" pitchFamily="18" charset="0"/>
                            <a:ea typeface="Times New Roman" panose="02020603050405020304" pitchFamily="18" charset="0"/>
                          </a:rPr>
                          <m:t>𝒙</m:t>
                        </m:r>
                      </m:e>
                      <m:sub>
                        <m:r>
                          <a:rPr lang="en-US" sz="3200" b="1" i="1">
                            <a:solidFill>
                              <a:schemeClr val="tx1"/>
                            </a:solidFill>
                            <a:latin typeface="Cambria Math" panose="02040503050406030204" pitchFamily="18" charset="0"/>
                            <a:ea typeface="Times New Roman" panose="02020603050405020304" pitchFamily="18" charset="0"/>
                          </a:rPr>
                          <m:t>𝟎</m:t>
                        </m:r>
                      </m:sub>
                      <m:sup>
                        <m:r>
                          <a:rPr lang="en-US" sz="3200" b="1" i="1">
                            <a:solidFill>
                              <a:schemeClr val="tx1"/>
                            </a:solidFill>
                            <a:latin typeface="Cambria Math" panose="02040503050406030204" pitchFamily="18" charset="0"/>
                            <a:ea typeface="Times New Roman" panose="02020603050405020304" pitchFamily="18" charset="0"/>
                          </a:rPr>
                          <m:t>𝟐</m:t>
                        </m:r>
                      </m:sup>
                    </m:sSubSup>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𝟐</m:t>
                    </m:r>
                    <m:sSub>
                      <m:sSubPr>
                        <m:ctrlPr>
                          <a:rPr lang="en-US" sz="3200" b="1" i="1">
                            <a:solidFill>
                              <a:schemeClr val="tx1"/>
                            </a:solidFill>
                            <a:latin typeface="Cambria Math" panose="02040503050406030204" pitchFamily="18" charset="0"/>
                            <a:ea typeface="Times New Roman" panose="02020603050405020304" pitchFamily="18" charset="0"/>
                          </a:rPr>
                        </m:ctrlPr>
                      </m:sSubPr>
                      <m:e>
                        <m:r>
                          <a:rPr lang="en-US" sz="3200" b="1" i="1">
                            <a:solidFill>
                              <a:schemeClr val="tx1"/>
                            </a:solidFill>
                            <a:latin typeface="Cambria Math" panose="02040503050406030204" pitchFamily="18" charset="0"/>
                            <a:ea typeface="Times New Roman" panose="02020603050405020304" pitchFamily="18" charset="0"/>
                          </a:rPr>
                          <m:t>𝒙</m:t>
                        </m:r>
                      </m:e>
                      <m:sub>
                        <m:r>
                          <a:rPr lang="en-US" sz="3200" b="1" i="1">
                            <a:solidFill>
                              <a:schemeClr val="tx1"/>
                            </a:solidFill>
                            <a:latin typeface="Cambria Math" panose="02040503050406030204" pitchFamily="18" charset="0"/>
                            <a:ea typeface="Times New Roman" panose="02020603050405020304" pitchFamily="18" charset="0"/>
                          </a:rPr>
                          <m:t>𝟎</m:t>
                        </m:r>
                      </m:sub>
                    </m:sSub>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𝟒</m:t>
                    </m:r>
                    <m:r>
                      <a:rPr lang="en-US" sz="3200" b="1" i="1">
                        <a:solidFill>
                          <a:schemeClr val="tx1"/>
                        </a:solidFill>
                        <a:latin typeface="Cambria Math" panose="02040503050406030204" pitchFamily="18" charset="0"/>
                        <a:ea typeface="Times New Roman" panose="02020603050405020304" pitchFamily="18" charset="0"/>
                      </a:rPr>
                      <m:t>=</m:t>
                    </m:r>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𝟗</m:t>
                        </m:r>
                      </m:num>
                      <m:den>
                        <m:r>
                          <a:rPr lang="en-US" sz="3200" b="1" i="1">
                            <a:solidFill>
                              <a:schemeClr val="tx1"/>
                            </a:solidFill>
                            <a:latin typeface="Cambria Math" panose="02040503050406030204" pitchFamily="18" charset="0"/>
                            <a:ea typeface="Times New Roman" panose="02020603050405020304" pitchFamily="18" charset="0"/>
                          </a:rPr>
                          <m:t>𝟐</m:t>
                        </m:r>
                      </m:den>
                    </m:f>
                    <m:r>
                      <a:rPr lang="en-US" sz="3200" b="1" i="1">
                        <a:solidFill>
                          <a:schemeClr val="tx1"/>
                        </a:solidFill>
                        <a:latin typeface="Cambria Math" panose="02040503050406030204" pitchFamily="18" charset="0"/>
                        <a:ea typeface="Times New Roman" panose="02020603050405020304" pitchFamily="18" charset="0"/>
                      </a:rPr>
                      <m:t>−</m:t>
                    </m:r>
                    <m:sSup>
                      <m:sSupPr>
                        <m:ctrlPr>
                          <a:rPr lang="en-US" sz="3200" b="1" i="1">
                            <a:solidFill>
                              <a:schemeClr val="tx1"/>
                            </a:solidFill>
                            <a:latin typeface="Cambria Math" panose="02040503050406030204" pitchFamily="18" charset="0"/>
                            <a:ea typeface="Times New Roman" panose="02020603050405020304" pitchFamily="18" charset="0"/>
                          </a:rPr>
                        </m:ctrlPr>
                      </m:sSupPr>
                      <m:e>
                        <m:d>
                          <m:dPr>
                            <m:ctrlPr>
                              <a:rPr lang="en-US" sz="3200" b="1" i="1">
                                <a:solidFill>
                                  <a:schemeClr val="tx1"/>
                                </a:solidFill>
                                <a:latin typeface="Cambria Math" panose="02040503050406030204" pitchFamily="18" charset="0"/>
                                <a:ea typeface="Times New Roman" panose="02020603050405020304" pitchFamily="18" charset="0"/>
                              </a:rPr>
                            </m:ctrlPr>
                          </m:dPr>
                          <m:e>
                            <m:sSub>
                              <m:sSubPr>
                                <m:ctrlPr>
                                  <a:rPr lang="en-US" sz="3200" b="1" i="1">
                                    <a:solidFill>
                                      <a:schemeClr val="tx1"/>
                                    </a:solidFill>
                                    <a:latin typeface="Cambria Math" panose="02040503050406030204" pitchFamily="18" charset="0"/>
                                    <a:ea typeface="Times New Roman" panose="02020603050405020304" pitchFamily="18" charset="0"/>
                                  </a:rPr>
                                </m:ctrlPr>
                              </m:sSubPr>
                              <m:e>
                                <m:r>
                                  <a:rPr lang="en-US" sz="3200" b="1" i="1">
                                    <a:solidFill>
                                      <a:schemeClr val="tx1"/>
                                    </a:solidFill>
                                    <a:latin typeface="Cambria Math" panose="02040503050406030204" pitchFamily="18" charset="0"/>
                                    <a:ea typeface="Times New Roman" panose="02020603050405020304" pitchFamily="18" charset="0"/>
                                  </a:rPr>
                                  <m:t>𝒙</m:t>
                                </m:r>
                              </m:e>
                              <m:sub>
                                <m:r>
                                  <a:rPr lang="en-US" sz="3200" b="1" i="1">
                                    <a:solidFill>
                                      <a:schemeClr val="tx1"/>
                                    </a:solidFill>
                                    <a:latin typeface="Cambria Math" panose="02040503050406030204" pitchFamily="18" charset="0"/>
                                    <a:ea typeface="Times New Roman" panose="02020603050405020304" pitchFamily="18" charset="0"/>
                                  </a:rPr>
                                  <m:t>𝟎</m:t>
                                </m:r>
                              </m:sub>
                            </m:sSub>
                            <m:r>
                              <a:rPr lang="en-US" sz="3200" b="1" i="1">
                                <a:solidFill>
                                  <a:schemeClr val="tx1"/>
                                </a:solidFill>
                                <a:latin typeface="Cambria Math" panose="02040503050406030204" pitchFamily="18" charset="0"/>
                                <a:ea typeface="Times New Roman" panose="02020603050405020304" pitchFamily="18" charset="0"/>
                              </a:rPr>
                              <m:t>−</m:t>
                            </m:r>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𝟏</m:t>
                                </m:r>
                              </m:num>
                              <m:den>
                                <m:r>
                                  <a:rPr lang="en-US" sz="3200" b="1" i="1">
                                    <a:solidFill>
                                      <a:schemeClr val="tx1"/>
                                    </a:solidFill>
                                    <a:latin typeface="Cambria Math" panose="02040503050406030204" pitchFamily="18" charset="0"/>
                                    <a:ea typeface="Times New Roman" panose="02020603050405020304" pitchFamily="18" charset="0"/>
                                  </a:rPr>
                                  <m:t>𝟐</m:t>
                                </m:r>
                              </m:den>
                            </m:f>
                          </m:e>
                        </m:d>
                      </m:e>
                      <m:sup>
                        <m:r>
                          <a:rPr lang="en-US" sz="3200" b="1" i="1">
                            <a:solidFill>
                              <a:schemeClr val="tx1"/>
                            </a:solidFill>
                            <a:latin typeface="Cambria Math" panose="02040503050406030204" pitchFamily="18" charset="0"/>
                            <a:ea typeface="Times New Roman" panose="02020603050405020304" pitchFamily="18" charset="0"/>
                          </a:rPr>
                          <m:t>𝟐</m:t>
                        </m:r>
                      </m:sup>
                    </m:sSup>
                    <m:r>
                      <a:rPr lang="en-US" sz="3200" b="1" i="1">
                        <a:solidFill>
                          <a:schemeClr val="tx1"/>
                        </a:solidFill>
                        <a:latin typeface="Cambria Math" panose="02040503050406030204" pitchFamily="18" charset="0"/>
                        <a:ea typeface="Times New Roman" panose="02020603050405020304" pitchFamily="18" charset="0"/>
                      </a:rPr>
                      <m:t>≤</m:t>
                    </m:r>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𝟗</m:t>
                        </m:r>
                      </m:num>
                      <m:den>
                        <m:r>
                          <a:rPr lang="en-US" sz="3200" b="1" i="1">
                            <a:solidFill>
                              <a:schemeClr val="tx1"/>
                            </a:solidFill>
                            <a:latin typeface="Cambria Math" panose="02040503050406030204" pitchFamily="18" charset="0"/>
                            <a:ea typeface="Times New Roman" panose="02020603050405020304" pitchFamily="18" charset="0"/>
                          </a:rPr>
                          <m:t>𝟐</m:t>
                        </m:r>
                      </m:den>
                    </m:f>
                    <m:r>
                      <m:rPr>
                        <m:nor/>
                      </m:rP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m:t>;</m:t>
                    </m:r>
                  </m:oMath>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func>
                      <m:funcPr>
                        <m:ctrlPr>
                          <a:rPr lang="en-US" sz="3200" b="1" i="1">
                            <a:solidFill>
                              <a:schemeClr val="tx1"/>
                            </a:solidFill>
                            <a:latin typeface="Cambria Math" panose="02040503050406030204" pitchFamily="18" charset="0"/>
                            <a:ea typeface="Times New Roman" panose="02020603050405020304" pitchFamily="18" charset="0"/>
                          </a:rPr>
                        </m:ctrlPr>
                      </m:funcPr>
                      <m:fName>
                        <m:r>
                          <a:rPr lang="en-US" sz="3200" b="1" i="1">
                            <a:solidFill>
                              <a:schemeClr val="tx1"/>
                            </a:solidFill>
                            <a:latin typeface="Cambria Math" panose="02040503050406030204" pitchFamily="18" charset="0"/>
                            <a:ea typeface="Times New Roman" panose="02020603050405020304" pitchFamily="18" charset="0"/>
                          </a:rPr>
                          <m:t>𝒎𝒂𝒙</m:t>
                        </m:r>
                      </m:fName>
                      <m:e>
                        <m:r>
                          <a:rPr lang="en-US" sz="3200" b="1" i="1">
                            <a:solidFill>
                              <a:schemeClr val="tx1"/>
                            </a:solidFill>
                            <a:latin typeface="Cambria Math" panose="02040503050406030204" pitchFamily="18" charset="0"/>
                            <a:ea typeface="Times New Roman" panose="02020603050405020304" pitchFamily="18" charset="0"/>
                          </a:rPr>
                          <m:t>𝒌</m:t>
                        </m:r>
                      </m:e>
                    </m:func>
                    <m:r>
                      <a:rPr lang="en-US" sz="3200" b="1" i="1">
                        <a:solidFill>
                          <a:schemeClr val="tx1"/>
                        </a:solidFill>
                        <a:latin typeface="Cambria Math" panose="02040503050406030204" pitchFamily="18" charset="0"/>
                        <a:ea typeface="Times New Roman" panose="02020603050405020304" pitchFamily="18" charset="0"/>
                      </a:rPr>
                      <m:t>=</m:t>
                    </m:r>
                  </m:oMath>
                </a14:m>
                <a:r>
                  <a:rPr lang="en-US" sz="3800" b="1">
                    <a:solidFill>
                      <a:schemeClr val="tx1"/>
                    </a:solidFill>
                    <a:ea typeface="Times New Roman" panose="02020603050405020304" pitchFamily="18" charset="0"/>
                  </a:rPr>
                  <a:t> </a:t>
                </a:r>
                <a14:m>
                  <m:oMath xmlns:m="http://schemas.openxmlformats.org/officeDocument/2006/math">
                    <m:f>
                      <m:fPr>
                        <m:ctrlPr>
                          <a:rPr lang="en-US" sz="3800" b="1" i="1">
                            <a:solidFill>
                              <a:schemeClr val="tx1"/>
                            </a:solidFill>
                            <a:latin typeface="Cambria Math" panose="02040503050406030204" pitchFamily="18" charset="0"/>
                            <a:ea typeface="Times New Roman" panose="02020603050405020304" pitchFamily="18" charset="0"/>
                          </a:rPr>
                        </m:ctrlPr>
                      </m:fPr>
                      <m:num>
                        <m:r>
                          <a:rPr lang="en-US" sz="3800" b="1" i="1">
                            <a:solidFill>
                              <a:schemeClr val="tx1"/>
                            </a:solidFill>
                            <a:latin typeface="Cambria Math" panose="02040503050406030204" pitchFamily="18" charset="0"/>
                            <a:ea typeface="Times New Roman" panose="02020603050405020304" pitchFamily="18" charset="0"/>
                          </a:rPr>
                          <m:t>𝟗</m:t>
                        </m:r>
                      </m:num>
                      <m:den>
                        <m:r>
                          <a:rPr lang="en-US" sz="3800" b="1" i="1">
                            <a:solidFill>
                              <a:schemeClr val="tx1"/>
                            </a:solidFill>
                            <a:latin typeface="Cambria Math" panose="02040503050406030204" pitchFamily="18" charset="0"/>
                            <a:ea typeface="Times New Roman" panose="02020603050405020304" pitchFamily="18" charset="0"/>
                          </a:rPr>
                          <m:t>𝟐</m:t>
                        </m:r>
                      </m:den>
                    </m:f>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b="1" i="1">
                            <a:solidFill>
                              <a:schemeClr val="tx1"/>
                            </a:solidFill>
                            <a:latin typeface="Cambria Math" panose="02040503050406030204" pitchFamily="18" charset="0"/>
                            <a:ea typeface="Times New Roman" panose="02020603050405020304" pitchFamily="18" charset="0"/>
                          </a:rPr>
                        </m:ctrlPr>
                      </m:sSubPr>
                      <m:e>
                        <m:r>
                          <a:rPr lang="en-US" sz="3200" b="1" i="1">
                            <a:solidFill>
                              <a:schemeClr val="tx1"/>
                            </a:solidFill>
                            <a:latin typeface="Cambria Math" panose="02040503050406030204" pitchFamily="18" charset="0"/>
                            <a:ea typeface="Times New Roman" panose="02020603050405020304" pitchFamily="18" charset="0"/>
                          </a:rPr>
                          <m:t>𝒙</m:t>
                        </m:r>
                      </m:e>
                      <m:sub>
                        <m:r>
                          <a:rPr lang="en-US" sz="3200" b="1" i="1">
                            <a:solidFill>
                              <a:schemeClr val="tx1"/>
                            </a:solidFill>
                            <a:latin typeface="Cambria Math" panose="02040503050406030204" pitchFamily="18" charset="0"/>
                            <a:ea typeface="Times New Roman" panose="02020603050405020304" pitchFamily="18" charset="0"/>
                          </a:rPr>
                          <m:t>𝟎</m:t>
                        </m:r>
                      </m:sub>
                    </m:sSub>
                    <m:r>
                      <a:rPr lang="en-US" sz="3200" b="1" i="1">
                        <a:solidFill>
                          <a:schemeClr val="tx1"/>
                        </a:solidFill>
                        <a:latin typeface="Cambria Math" panose="02040503050406030204" pitchFamily="18" charset="0"/>
                        <a:ea typeface="Times New Roman" panose="02020603050405020304" pitchFamily="18" charset="0"/>
                      </a:rPr>
                      <m:t>=</m:t>
                    </m:r>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𝟏</m:t>
                        </m:r>
                      </m:num>
                      <m:den>
                        <m:r>
                          <a:rPr lang="en-US" sz="3200" b="1" i="1">
                            <a:solidFill>
                              <a:schemeClr val="tx1"/>
                            </a:solidFill>
                            <a:latin typeface="Cambria Math" panose="02040503050406030204" pitchFamily="18" charset="0"/>
                            <a:ea typeface="Times New Roman" panose="02020603050405020304" pitchFamily="18" charset="0"/>
                          </a:rPr>
                          <m:t>𝟐</m:t>
                        </m:r>
                      </m:den>
                    </m:f>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d>
                      <m:dPr>
                        <m:ctrlPr>
                          <a:rPr lang="en-US" sz="3200" b="1" i="1">
                            <a:solidFill>
                              <a:schemeClr val="tx1"/>
                            </a:solidFill>
                            <a:latin typeface="Cambria Math" panose="02040503050406030204" pitchFamily="18" charset="0"/>
                            <a:ea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rPr>
                          <m:t>𝒅</m:t>
                        </m:r>
                      </m:e>
                    </m:d>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3200" b="1" i="1">
                        <a:solidFill>
                          <a:schemeClr val="tx1"/>
                        </a:solidFill>
                        <a:latin typeface="Cambria Math" panose="02040503050406030204" pitchFamily="18" charset="0"/>
                        <a:ea typeface="Times New Roman" panose="02020603050405020304" pitchFamily="18" charset="0"/>
                      </a:rPr>
                      <m:t>𝒚</m:t>
                    </m:r>
                    <m:r>
                      <a:rPr lang="en-US" sz="3200" b="1" i="1">
                        <a:solidFill>
                          <a:schemeClr val="tx1"/>
                        </a:solidFill>
                        <a:latin typeface="Cambria Math" panose="02040503050406030204" pitchFamily="18" charset="0"/>
                        <a:ea typeface="Times New Roman" panose="02020603050405020304" pitchFamily="18" charset="0"/>
                      </a:rPr>
                      <m:t>=</m:t>
                    </m:r>
                  </m:oMath>
                </a14:m>
                <a:r>
                  <a:rPr lang="en-US" sz="3200" b="1">
                    <a:solidFill>
                      <a:schemeClr val="tx1"/>
                    </a:solidFill>
                    <a:ea typeface="Times New Roman" panose="02020603050405020304" pitchFamily="18" charset="0"/>
                  </a:rPr>
                  <a:t> </a:t>
                </a:r>
                <a14:m>
                  <m:oMath xmlns:m="http://schemas.openxmlformats.org/officeDocument/2006/math">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𝟗</m:t>
                        </m:r>
                      </m:num>
                      <m:den>
                        <m:r>
                          <a:rPr lang="en-US" sz="3200" b="1" i="1">
                            <a:solidFill>
                              <a:schemeClr val="tx1"/>
                            </a:solidFill>
                            <a:latin typeface="Cambria Math" panose="02040503050406030204" pitchFamily="18" charset="0"/>
                            <a:ea typeface="Times New Roman" panose="02020603050405020304" pitchFamily="18" charset="0"/>
                          </a:rPr>
                          <m:t>𝟐</m:t>
                        </m:r>
                      </m:den>
                    </m:f>
                    <m:d>
                      <m:dPr>
                        <m:ctrlPr>
                          <a:rPr lang="en-US" sz="3200" b="1" i="1">
                            <a:solidFill>
                              <a:schemeClr val="tx1"/>
                            </a:solidFill>
                            <a:latin typeface="Cambria Math" panose="02040503050406030204" pitchFamily="18" charset="0"/>
                            <a:ea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rPr>
                          <m:t>𝒙</m:t>
                        </m:r>
                        <m:r>
                          <a:rPr lang="en-US" sz="3200" b="1" i="1">
                            <a:solidFill>
                              <a:schemeClr val="tx1"/>
                            </a:solidFill>
                            <a:latin typeface="Cambria Math" panose="02040503050406030204" pitchFamily="18" charset="0"/>
                            <a:ea typeface="Times New Roman" panose="02020603050405020304" pitchFamily="18" charset="0"/>
                          </a:rPr>
                          <m:t>−</m:t>
                        </m:r>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𝟏</m:t>
                            </m:r>
                          </m:num>
                          <m:den>
                            <m:r>
                              <a:rPr lang="en-US" sz="3200" b="1" i="1">
                                <a:solidFill>
                                  <a:schemeClr val="tx1"/>
                                </a:solidFill>
                                <a:latin typeface="Cambria Math" panose="02040503050406030204" pitchFamily="18" charset="0"/>
                                <a:ea typeface="Times New Roman" panose="02020603050405020304" pitchFamily="18" charset="0"/>
                              </a:rPr>
                              <m:t>𝟐</m:t>
                            </m:r>
                          </m:den>
                        </m:f>
                      </m:e>
                    </m:d>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𝒚</m:t>
                    </m:r>
                    <m:d>
                      <m:dPr>
                        <m:ctrlPr>
                          <a:rPr lang="en-US" sz="3200" b="1" i="1">
                            <a:solidFill>
                              <a:schemeClr val="tx1"/>
                            </a:solidFill>
                            <a:latin typeface="Cambria Math" panose="02040503050406030204" pitchFamily="18" charset="0"/>
                            <a:ea typeface="Times New Roman" panose="02020603050405020304" pitchFamily="18" charset="0"/>
                          </a:rPr>
                        </m:ctrlPr>
                      </m:dPr>
                      <m:e>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𝟏</m:t>
                            </m:r>
                          </m:num>
                          <m:den>
                            <m:r>
                              <a:rPr lang="en-US" sz="3200" b="1" i="1">
                                <a:solidFill>
                                  <a:schemeClr val="tx1"/>
                                </a:solidFill>
                                <a:latin typeface="Cambria Math" panose="02040503050406030204" pitchFamily="18" charset="0"/>
                                <a:ea typeface="Times New Roman" panose="02020603050405020304" pitchFamily="18" charset="0"/>
                              </a:rPr>
                              <m:t>𝟐</m:t>
                            </m:r>
                          </m:den>
                        </m:f>
                      </m:e>
                    </m:d>
                    <m:r>
                      <a:rPr lang="en-US" sz="3200" b="1" i="1">
                        <a:solidFill>
                          <a:schemeClr val="tx1"/>
                        </a:solidFill>
                        <a:latin typeface="Cambria Math" panose="02040503050406030204" pitchFamily="18" charset="0"/>
                        <a:ea typeface="Times New Roman" panose="02020603050405020304" pitchFamily="18" charset="0"/>
                      </a:rPr>
                      <m:t>=</m:t>
                    </m:r>
                  </m:oMath>
                </a14:m>
                <a:r>
                  <a:rPr lang="en-US" sz="3200" b="1">
                    <a:solidFill>
                      <a:schemeClr val="tx1"/>
                    </a:solidFill>
                    <a:ea typeface="Times New Roman" panose="02020603050405020304" pitchFamily="18" charset="0"/>
                  </a:rPr>
                  <a:t> </a:t>
                </a:r>
                <a14:m>
                  <m:oMath xmlns:m="http://schemas.openxmlformats.org/officeDocument/2006/math">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𝟗</m:t>
                        </m:r>
                      </m:num>
                      <m:den>
                        <m:r>
                          <a:rPr lang="en-US" sz="3200" b="1" i="1">
                            <a:solidFill>
                              <a:schemeClr val="tx1"/>
                            </a:solidFill>
                            <a:latin typeface="Cambria Math" panose="02040503050406030204" pitchFamily="18" charset="0"/>
                            <a:ea typeface="Times New Roman" panose="02020603050405020304" pitchFamily="18" charset="0"/>
                          </a:rPr>
                          <m:t>𝟐</m:t>
                        </m:r>
                      </m:den>
                    </m:f>
                    <m:r>
                      <a:rPr lang="en-US" sz="3200" b="1" i="1">
                        <a:solidFill>
                          <a:schemeClr val="tx1"/>
                        </a:solidFill>
                        <a:latin typeface="Cambria Math" panose="02040503050406030204" pitchFamily="18" charset="0"/>
                        <a:ea typeface="Times New Roman" panose="02020603050405020304" pitchFamily="18" charset="0"/>
                      </a:rPr>
                      <m:t>𝒙</m:t>
                    </m:r>
                    <m:r>
                      <a:rPr lang="en-US" sz="3200" b="1" i="1">
                        <a:solidFill>
                          <a:schemeClr val="tx1"/>
                        </a:solidFill>
                        <a:latin typeface="Cambria Math" panose="02040503050406030204" pitchFamily="18" charset="0"/>
                        <a:ea typeface="Times New Roman" panose="02020603050405020304" pitchFamily="18" charset="0"/>
                      </a:rPr>
                      <m:t>−</m:t>
                    </m:r>
                    <m:f>
                      <m:fPr>
                        <m:ctrlPr>
                          <a:rPr lang="en-US" sz="3200" b="1" i="1">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𝟐𝟓</m:t>
                        </m:r>
                      </m:num>
                      <m:den>
                        <m:r>
                          <a:rPr lang="en-US" sz="3200" b="1" i="1">
                            <a:solidFill>
                              <a:schemeClr val="tx1"/>
                            </a:solidFill>
                            <a:latin typeface="Cambria Math" panose="02040503050406030204" pitchFamily="18" charset="0"/>
                            <a:ea typeface="Times New Roman" panose="02020603050405020304" pitchFamily="18" charset="0"/>
                          </a:rPr>
                          <m:t>𝟏𝟐</m:t>
                        </m:r>
                      </m:den>
                    </m:f>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52400" y="3255772"/>
                <a:ext cx="11887200" cy="3010376"/>
              </a:xfrm>
              <a:prstGeom prst="rect">
                <a:avLst/>
              </a:prstGeom>
              <a:blipFill>
                <a:blip r:embed="rId3"/>
                <a:stretch>
                  <a:fillRect l="-1282" t="-3036" b="-2024"/>
                </a:stretch>
              </a:blipFill>
            </p:spPr>
            <p:txBody>
              <a:bodyPr/>
              <a:lstStyle/>
              <a:p>
                <a:r>
                  <a:rPr lang="en-US">
                    <a:noFill/>
                  </a:rPr>
                  <a:t> </a:t>
                </a:r>
              </a:p>
            </p:txBody>
          </p:sp>
        </mc:Fallback>
      </mc:AlternateContent>
      <p:sp>
        <p:nvSpPr>
          <p:cNvPr id="10" name="Rectangle 9"/>
          <p:cNvSpPr/>
          <p:nvPr/>
        </p:nvSpPr>
        <p:spPr>
          <a:xfrm>
            <a:off x="4099589" y="4055693"/>
            <a:ext cx="275717" cy="584775"/>
          </a:xfrm>
          <a:prstGeom prst="rect">
            <a:avLst/>
          </a:prstGeom>
        </p:spPr>
        <p:txBody>
          <a:bodyPr wrap="none">
            <a:spAutoFit/>
          </a:bodyPr>
          <a:lstStyle/>
          <a:p>
            <a:pPr marL="90170" algn="just">
              <a:spcAft>
                <a:spcPts val="0"/>
              </a:spcAft>
              <a:tabLst>
                <a:tab pos="5029200" algn="l"/>
              </a:tabLst>
            </a:pPr>
            <a:endParaRPr 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7351641" y="3699394"/>
            <a:ext cx="275717" cy="584775"/>
          </a:xfrm>
          <a:prstGeom prst="rect">
            <a:avLst/>
          </a:prstGeom>
        </p:spPr>
        <p:txBody>
          <a:bodyPr wrap="none">
            <a:spAutoFit/>
          </a:bodyPr>
          <a:lstStyle/>
          <a:p>
            <a:pPr marL="90170" algn="just">
              <a:spcAft>
                <a:spcPts val="0"/>
              </a:spcAft>
              <a:tabLst>
                <a:tab pos="5029200" algn="l"/>
              </a:tabLst>
            </a:pPr>
            <a:endParaRPr 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8913995" y="3934843"/>
            <a:ext cx="961862" cy="630942"/>
          </a:xfrm>
          <a:prstGeom prst="rect">
            <a:avLst/>
          </a:prstGeom>
        </p:spPr>
        <p:txBody>
          <a:bodyPr wrap="square">
            <a:spAutoFit/>
          </a:bodyPr>
          <a:lstStyle/>
          <a:p>
            <a:pPr marL="90170" algn="just">
              <a:spcAft>
                <a:spcPts val="0"/>
              </a:spcAft>
              <a:tabLst>
                <a:tab pos="5029200" algn="l"/>
              </a:tabLst>
            </a:pPr>
            <a:r>
              <a:rPr lang="en-US" sz="35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5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p:cNvSpPr/>
          <p:nvPr/>
        </p:nvSpPr>
        <p:spPr>
          <a:xfrm>
            <a:off x="57150" y="1"/>
            <a:ext cx="12039599" cy="281453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0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left)">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5">
            <a:extLst>
              <a:ext uri="{FF2B5EF4-FFF2-40B4-BE49-F238E27FC236}">
                <a16:creationId xmlns:a16="http://schemas.microsoft.com/office/drawing/2014/main" id="{530D48FA-89DC-4055-924E-AA96F837FC78}"/>
              </a:ext>
            </a:extLst>
          </p:cNvPr>
          <p:cNvSpPr>
            <a:spLocks noGrp="1" noChangeArrowheads="1"/>
          </p:cNvSpPr>
          <p:nvPr>
            <p:ph type="title"/>
          </p:nvPr>
        </p:nvSpPr>
        <p:spPr bwMode="gray">
          <a:xfrm>
            <a:off x="4095750" y="406399"/>
            <a:ext cx="3333750" cy="549275"/>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normAutofit fontScale="90000"/>
          </a:bodyPr>
          <a:lstStyle/>
          <a:p>
            <a:pPr algn="ct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FD027180-3A5B-4010-AD8C-5FBB9A38F728}"/>
                  </a:ext>
                </a:extLst>
              </p:cNvPr>
              <p:cNvSpPr/>
              <p:nvPr/>
            </p:nvSpPr>
            <p:spPr>
              <a:xfrm>
                <a:off x="247650" y="1471136"/>
                <a:ext cx="11811000" cy="3416320"/>
              </a:xfrm>
              <a:prstGeom prst="rect">
                <a:avLst/>
              </a:prstGeom>
            </p:spPr>
            <p:txBody>
              <a:bodyPr wrap="square">
                <a:spAutoFit/>
              </a:bodyPr>
              <a:lstStyle/>
              <a:p>
                <a:r>
                  <a:rPr lang="en-US" altLang="en-US" sz="3600">
                    <a:solidFill>
                      <a:schemeClr val="tx1"/>
                    </a:solidFill>
                    <a:latin typeface="Times New Roman" panose="02020603050405020304" pitchFamily="18" charset="0"/>
                    <a:cs typeface="Times New Roman" panose="02020603050405020304" pitchFamily="18" charset="0"/>
                  </a:rPr>
                  <a:t>Phương trình tiếp tuyến của đồ thị (C) của hàm số </a:t>
                </a:r>
                <a14:m>
                  <m:oMath xmlns:m="http://schemas.openxmlformats.org/officeDocument/2006/math">
                    <m:r>
                      <a:rPr lang="en-US" sz="3600" i="1">
                        <a:solidFill>
                          <a:schemeClr val="tx1"/>
                        </a:solidFill>
                        <a:latin typeface="Cambria Math" panose="02040503050406030204" pitchFamily="18" charset="0"/>
                      </a:rPr>
                      <m:t>𝑦</m:t>
                    </m:r>
                    <m:r>
                      <a:rPr lang="en-US" sz="3600" i="1">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𝑓</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𝑥</m:t>
                    </m:r>
                    <m:r>
                      <a:rPr lang="en-US" sz="3600" i="1">
                        <a:solidFill>
                          <a:schemeClr val="tx1"/>
                        </a:solidFill>
                        <a:latin typeface="Cambria Math" panose="02040503050406030204" pitchFamily="18" charset="0"/>
                      </a:rPr>
                      <m:t>) </m:t>
                    </m:r>
                  </m:oMath>
                </a14:m>
                <a:r>
                  <a:rPr lang="en-US" altLang="en-US" sz="3600">
                    <a:solidFill>
                      <a:schemeClr val="tx1"/>
                    </a:solidFill>
                    <a:latin typeface="Times New Roman" panose="02020603050405020304" pitchFamily="18" charset="0"/>
                    <a:cs typeface="Times New Roman" panose="02020603050405020304" pitchFamily="18" charset="0"/>
                  </a:rPr>
                  <a:t>tại điểm </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𝑀</m:t>
                        </m:r>
                      </m:e>
                      <m:sub>
                        <m:r>
                          <a:rPr lang="en-US" sz="3600" i="1">
                            <a:solidFill>
                              <a:schemeClr val="tx1"/>
                            </a:solidFill>
                            <a:latin typeface="Cambria Math" panose="02040503050406030204" pitchFamily="18" charset="0"/>
                          </a:rPr>
                          <m:t>0</m:t>
                        </m:r>
                      </m:sub>
                    </m:sSub>
                    <m:d>
                      <m:dPr>
                        <m:ctrlPr>
                          <a:rPr lang="en-US" sz="3600" i="1">
                            <a:solidFill>
                              <a:schemeClr val="tx1"/>
                            </a:solidFill>
                            <a:latin typeface="Cambria Math" panose="02040503050406030204" pitchFamily="18" charset="0"/>
                          </a:rPr>
                        </m:ctrlPr>
                      </m:dPr>
                      <m:e>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𝑥</m:t>
                            </m:r>
                          </m:e>
                          <m:sub>
                            <m:r>
                              <a:rPr lang="en-US" sz="3600" i="1">
                                <a:solidFill>
                                  <a:schemeClr val="tx1"/>
                                </a:solidFill>
                                <a:latin typeface="Cambria Math" panose="02040503050406030204" pitchFamily="18" charset="0"/>
                              </a:rPr>
                              <m:t>0</m:t>
                            </m:r>
                          </m:sub>
                        </m:sSub>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𝑓</m:t>
                        </m:r>
                        <m:r>
                          <a:rPr lang="en-US" sz="3600" i="1">
                            <a:solidFill>
                              <a:schemeClr val="tx1"/>
                            </a:solidFill>
                            <a:latin typeface="Cambria Math" panose="02040503050406030204" pitchFamily="18" charset="0"/>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𝑥</m:t>
                            </m:r>
                          </m:e>
                          <m:sub>
                            <m:r>
                              <a:rPr lang="en-US" sz="3600" i="1">
                                <a:solidFill>
                                  <a:schemeClr val="tx1"/>
                                </a:solidFill>
                                <a:latin typeface="Cambria Math" panose="02040503050406030204" pitchFamily="18" charset="0"/>
                              </a:rPr>
                              <m:t>0</m:t>
                            </m:r>
                          </m:sub>
                        </m:sSub>
                        <m:r>
                          <a:rPr lang="en-US" sz="3600" i="1">
                            <a:solidFill>
                              <a:schemeClr val="tx1"/>
                            </a:solidFill>
                            <a:latin typeface="Cambria Math" panose="02040503050406030204" pitchFamily="18" charset="0"/>
                          </a:rPr>
                          <m:t>)</m:t>
                        </m:r>
                      </m:e>
                    </m:d>
                  </m:oMath>
                </a14:m>
                <a:r>
                  <a:rPr lang="en-US" sz="3600" i="1" dirty="0">
                    <a:solidFill>
                      <a:schemeClr val="tx1"/>
                    </a:solidFill>
                  </a:rPr>
                  <a:t> </a:t>
                </a:r>
                <a14:m>
                  <m:oMath xmlns:m="http://schemas.openxmlformats.org/officeDocument/2006/math">
                    <m:r>
                      <a:rPr lang="en-US" sz="3600" i="1" smtClean="0">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𝐶</m:t>
                    </m:r>
                    <m:r>
                      <a:rPr lang="en-US" sz="3600" i="1">
                        <a:solidFill>
                          <a:schemeClr val="tx1"/>
                        </a:solidFill>
                        <a:latin typeface="Cambria Math" panose="02040503050406030204" pitchFamily="18" charset="0"/>
                      </a:rPr>
                      <m:t>) </m:t>
                    </m:r>
                  </m:oMath>
                </a14:m>
                <a:r>
                  <a:rPr lang="en-US" altLang="en-US" sz="3600">
                    <a:solidFill>
                      <a:schemeClr val="tx1"/>
                    </a:solidFill>
                    <a:latin typeface="Times New Roman" panose="02020603050405020304" pitchFamily="18" charset="0"/>
                    <a:cs typeface="Times New Roman" panose="02020603050405020304" pitchFamily="18" charset="0"/>
                  </a:rPr>
                  <a:t>là:</a:t>
                </a:r>
              </a:p>
              <a:p>
                <a:pPr algn="ctr"/>
                <a:r>
                  <a:rPr lang="en-US" altLang="en-US" sz="36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3600" i="1">
                        <a:solidFill>
                          <a:schemeClr val="tx1"/>
                        </a:solidFill>
                        <a:latin typeface="Cambria Math" panose="02040503050406030204" pitchFamily="18" charset="0"/>
                      </a:rPr>
                      <m:t>𝑦</m:t>
                    </m:r>
                    <m:r>
                      <a:rPr lang="en-US" sz="3600" i="1">
                        <a:solidFill>
                          <a:schemeClr val="tx1"/>
                        </a:solidFill>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0</m:t>
                        </m:r>
                      </m:sub>
                    </m:sSub>
                    <m:r>
                      <a:rPr lang="en-US" sz="3600" i="1">
                        <a:latin typeface="Cambria Math" panose="02040503050406030204" pitchFamily="18" charset="0"/>
                      </a:rPr>
                      <m:t>)</m:t>
                    </m:r>
                    <m:r>
                      <a:rPr lang="en-US" sz="3600" i="1">
                        <a:solidFill>
                          <a:schemeClr val="tx1"/>
                        </a:solidFill>
                        <a:latin typeface="Cambria Math" panose="02040503050406030204" pitchFamily="18" charset="0"/>
                      </a:rPr>
                      <m:t>=</m:t>
                    </m:r>
                    <m:sSup>
                      <m:sSupPr>
                        <m:ctrlPr>
                          <a:rPr lang="en-US" sz="3600" i="1">
                            <a:solidFill>
                              <a:schemeClr val="tx1"/>
                            </a:solidFill>
                            <a:latin typeface="Cambria Math" panose="02040503050406030204" pitchFamily="18" charset="0"/>
                          </a:rPr>
                        </m:ctrlPr>
                      </m:sSupPr>
                      <m:e>
                        <m:r>
                          <a:rPr lang="en-US" sz="3600" i="1">
                            <a:solidFill>
                              <a:schemeClr val="tx1"/>
                            </a:solidFill>
                            <a:latin typeface="Cambria Math" panose="02040503050406030204" pitchFamily="18" charset="0"/>
                          </a:rPr>
                          <m:t>𝑓</m:t>
                        </m:r>
                      </m:e>
                      <m:sup>
                        <m:r>
                          <a:rPr lang="en-US" sz="3600" i="1">
                            <a:solidFill>
                              <a:schemeClr val="tx1"/>
                            </a:solidFill>
                            <a:latin typeface="Cambria Math" panose="02040503050406030204" pitchFamily="18" charset="0"/>
                          </a:rPr>
                          <m:t>′</m:t>
                        </m:r>
                      </m:sup>
                    </m:sSup>
                    <m:r>
                      <a:rPr lang="en-US" sz="3600" i="1">
                        <a:solidFill>
                          <a:schemeClr val="tx1"/>
                        </a:solidFill>
                        <a:latin typeface="Cambria Math" panose="02040503050406030204" pitchFamily="18" charset="0"/>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𝑥</m:t>
                        </m:r>
                      </m:e>
                      <m:sub>
                        <m:r>
                          <a:rPr lang="en-US" sz="3600" i="1">
                            <a:solidFill>
                              <a:schemeClr val="tx1"/>
                            </a:solidFill>
                            <a:latin typeface="Cambria Math" panose="02040503050406030204" pitchFamily="18" charset="0"/>
                          </a:rPr>
                          <m:t>0</m:t>
                        </m:r>
                      </m:sub>
                    </m:sSub>
                    <m:r>
                      <a:rPr lang="en-US" sz="3600" i="1">
                        <a:solidFill>
                          <a:schemeClr val="tx1"/>
                        </a:solidFill>
                        <a:latin typeface="Cambria Math" panose="02040503050406030204" pitchFamily="18" charset="0"/>
                      </a:rPr>
                      <m:t>)</m:t>
                    </m:r>
                    <m:d>
                      <m:dPr>
                        <m:ctrlPr>
                          <a:rPr lang="en-US" sz="3600" i="1">
                            <a:solidFill>
                              <a:schemeClr val="tx1"/>
                            </a:solidFill>
                            <a:latin typeface="Cambria Math" panose="02040503050406030204" pitchFamily="18" charset="0"/>
                          </a:rPr>
                        </m:ctrlPr>
                      </m:dPr>
                      <m:e>
                        <m:r>
                          <a:rPr lang="en-US" sz="3600" i="1">
                            <a:solidFill>
                              <a:schemeClr val="tx1"/>
                            </a:solidFill>
                            <a:latin typeface="Cambria Math" panose="02040503050406030204" pitchFamily="18" charset="0"/>
                          </a:rPr>
                          <m:t>𝑥</m:t>
                        </m:r>
                        <m:r>
                          <a:rPr lang="en-US" sz="3600" i="1">
                            <a:solidFill>
                              <a:schemeClr val="tx1"/>
                            </a:solidFill>
                            <a:latin typeface="Cambria Math" panose="02040503050406030204" pitchFamily="18" charset="0"/>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𝑥</m:t>
                            </m:r>
                          </m:e>
                          <m:sub>
                            <m:r>
                              <a:rPr lang="en-US" sz="3600" i="1">
                                <a:solidFill>
                                  <a:schemeClr val="tx1"/>
                                </a:solidFill>
                                <a:latin typeface="Cambria Math" panose="02040503050406030204" pitchFamily="18" charset="0"/>
                              </a:rPr>
                              <m:t>0</m:t>
                            </m:r>
                          </m:sub>
                        </m:sSub>
                      </m:e>
                    </m:d>
                  </m:oMath>
                </a14:m>
                <a:r>
                  <a:rPr lang="vi-VN" sz="3600">
                    <a:solidFill>
                      <a:schemeClr val="tx1"/>
                    </a:solidFill>
                  </a:rPr>
                  <a:t>.</a:t>
                </a:r>
                <a:r>
                  <a:rPr lang="en-US" altLang="en-US" sz="3600">
                    <a:solidFill>
                      <a:schemeClr val="tx1"/>
                    </a:solidFill>
                    <a:latin typeface="Times New Roman" panose="02020603050405020304" pitchFamily="18" charset="0"/>
                    <a:cs typeface="Times New Roman" panose="02020603050405020304" pitchFamily="18" charset="0"/>
                  </a:rPr>
                  <a:t>      </a:t>
                </a:r>
              </a:p>
              <a:p>
                <a:r>
                  <a:rPr lang="en-US" altLang="en-US" sz="360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600" i="1">
                            <a:latin typeface="Cambria Math" panose="02040503050406030204" pitchFamily="18" charset="0"/>
                          </a:rPr>
                        </m:ctrlPr>
                      </m:sSupPr>
                      <m:e>
                        <m:r>
                          <a:rPr lang="en-US" sz="3600" i="1">
                            <a:latin typeface="Cambria Math" panose="02040503050406030204" pitchFamily="18" charset="0"/>
                          </a:rPr>
                          <m:t>𝑓</m:t>
                        </m:r>
                      </m:e>
                      <m:sup>
                        <m:r>
                          <a:rPr lang="en-US" sz="3600" i="1">
                            <a:latin typeface="Cambria Math" panose="02040503050406030204" pitchFamily="18" charset="0"/>
                          </a:rPr>
                          <m:t>′</m:t>
                        </m:r>
                      </m:sup>
                    </m:sSup>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0</m:t>
                        </m:r>
                      </m:sub>
                    </m:sSub>
                    <m:r>
                      <a:rPr lang="en-US" sz="3600" i="1">
                        <a:latin typeface="Cambria Math" panose="02040503050406030204" pitchFamily="18" charset="0"/>
                      </a:rPr>
                      <m:t>)</m:t>
                    </m:r>
                  </m:oMath>
                </a14:m>
                <a:r>
                  <a:rPr lang="en-US" altLang="en-US" sz="3600">
                    <a:solidFill>
                      <a:schemeClr val="tx1"/>
                    </a:solidFill>
                    <a:latin typeface="Times New Roman" panose="02020603050405020304" pitchFamily="18" charset="0"/>
                    <a:cs typeface="Times New Roman" panose="02020603050405020304" pitchFamily="18" charset="0"/>
                  </a:rPr>
                  <a:t> : là hệ số góc của tiếp tuyến.    </a:t>
                </a:r>
              </a:p>
              <a:p>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𝑀</m:t>
                        </m:r>
                      </m:e>
                      <m:sub>
                        <m:r>
                          <a:rPr lang="en-US" sz="3600" i="1">
                            <a:latin typeface="Cambria Math" panose="02040503050406030204" pitchFamily="18" charset="0"/>
                          </a:rPr>
                          <m:t>0</m:t>
                        </m:r>
                      </m:sub>
                    </m:sSub>
                    <m:d>
                      <m:dPr>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0</m:t>
                            </m:r>
                          </m:sub>
                        </m:sSub>
                        <m:r>
                          <a:rPr lang="en-US" sz="3600" i="1">
                            <a:latin typeface="Cambria Math" panose="02040503050406030204" pitchFamily="18" charset="0"/>
                          </a:rPr>
                          <m:t>;</m:t>
                        </m:r>
                        <m:r>
                          <a:rPr lang="en-US" sz="3600" i="1">
                            <a:latin typeface="Cambria Math" panose="02040503050406030204" pitchFamily="18" charset="0"/>
                          </a:rPr>
                          <m:t>𝑓</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𝑥</m:t>
                            </m:r>
                          </m:e>
                          <m:sub>
                            <m:r>
                              <a:rPr lang="en-US" sz="3600" i="1">
                                <a:latin typeface="Cambria Math" panose="02040503050406030204" pitchFamily="18" charset="0"/>
                              </a:rPr>
                              <m:t>0</m:t>
                            </m:r>
                          </m:sub>
                        </m:sSub>
                        <m:r>
                          <a:rPr lang="en-US" sz="3600" i="1">
                            <a:latin typeface="Cambria Math" panose="02040503050406030204" pitchFamily="18" charset="0"/>
                          </a:rPr>
                          <m:t>)</m:t>
                        </m:r>
                      </m:e>
                    </m:d>
                  </m:oMath>
                </a14:m>
                <a:r>
                  <a:rPr lang="en-US" altLang="en-US" sz="3600">
                    <a:solidFill>
                      <a:schemeClr val="tx1"/>
                    </a:solidFill>
                    <a:latin typeface="Times New Roman" panose="02020603050405020304" pitchFamily="18" charset="0"/>
                    <a:cs typeface="Times New Roman" panose="02020603050405020304" pitchFamily="18" charset="0"/>
                  </a:rPr>
                  <a:t>  là tiếp điểm.</a:t>
                </a:r>
              </a:p>
              <a:p>
                <a:r>
                  <a:rPr lang="en-US" altLang="en-US" sz="3600">
                    <a:solidFill>
                      <a:schemeClr val="tx1"/>
                    </a:solidFill>
                    <a:latin typeface="Times New Roman" panose="02020603050405020304" pitchFamily="18" charset="0"/>
                    <a:cs typeface="Times New Roman" panose="02020603050405020304" pitchFamily="18" charset="0"/>
                  </a:rPr>
                  <a:t>              </a:t>
                </a:r>
              </a:p>
            </p:txBody>
          </p:sp>
        </mc:Choice>
        <mc:Fallback>
          <p:sp>
            <p:nvSpPr>
              <p:cNvPr id="7" name="Rectangle 6">
                <a:extLst>
                  <a:ext uri="{FF2B5EF4-FFF2-40B4-BE49-F238E27FC236}">
                    <a16:creationId xmlns:a16="http://schemas.microsoft.com/office/drawing/2014/main" id="{FD027180-3A5B-4010-AD8C-5FBB9A38F728}"/>
                  </a:ext>
                </a:extLst>
              </p:cNvPr>
              <p:cNvSpPr>
                <a:spLocks noRot="1" noChangeAspect="1" noMove="1" noResize="1" noEditPoints="1" noAdjustHandles="1" noChangeArrowheads="1" noChangeShapeType="1" noTextEdit="1"/>
              </p:cNvSpPr>
              <p:nvPr/>
            </p:nvSpPr>
            <p:spPr>
              <a:xfrm>
                <a:off x="247650" y="1471136"/>
                <a:ext cx="11811000" cy="3416320"/>
              </a:xfrm>
              <a:prstGeom prst="rect">
                <a:avLst/>
              </a:prstGeom>
              <a:blipFill>
                <a:blip r:embed="rId2"/>
                <a:stretch>
                  <a:fillRect l="-1600" t="-2852" r="-2168" b="-5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D81C99DB-C328-457E-9777-6D252D907A7B}"/>
                  </a:ext>
                </a:extLst>
              </p:cNvPr>
              <p:cNvSpPr/>
              <p:nvPr/>
            </p:nvSpPr>
            <p:spPr>
              <a:xfrm>
                <a:off x="247650" y="4555326"/>
                <a:ext cx="11696700" cy="1693028"/>
              </a:xfrm>
              <a:prstGeom prst="rect">
                <a:avLst/>
              </a:prstGeom>
            </p:spPr>
            <p:txBody>
              <a:bodyPr wrap="square">
                <a:spAutoFit/>
              </a:bodyPr>
              <a:lstStyle/>
              <a:p>
                <a:pPr marL="629920">
                  <a:lnSpc>
                    <a:spcPct val="115000"/>
                  </a:lnSpc>
                  <a:spcAft>
                    <a:spcPts val="600"/>
                  </a:spcAft>
                </a:pPr>
                <a:r>
                  <a:rPr lang="en-US" sz="2800">
                    <a:solidFill>
                      <a:srgbClr val="000000"/>
                    </a:solidFill>
                    <a:latin typeface="Times New Roman" panose="02020603050405020304" pitchFamily="18" charset="0"/>
                    <a:ea typeface="Calibri" panose="020F0502020204030204" pitchFamily="34" charset="0"/>
                  </a:rPr>
                  <a:t>Chú ý:</a:t>
                </a:r>
              </a:p>
              <a:p>
                <a:pPr marL="342900" lvl="0" indent="-342900">
                  <a:lnSpc>
                    <a:spcPct val="115000"/>
                  </a:lnSpc>
                  <a:spcAft>
                    <a:spcPts val="600"/>
                  </a:spcAft>
                  <a:buFont typeface="Symbol" panose="05050102010706020507" pitchFamily="18" charset="2"/>
                  <a:buChar char=""/>
                </a:pPr>
                <a:r>
                  <a:rPr lang="en-US" sz="2800">
                    <a:solidFill>
                      <a:srgbClr val="000000"/>
                    </a:solidFill>
                    <a:latin typeface="Times New Roman" panose="02020603050405020304" pitchFamily="18" charset="0"/>
                    <a:ea typeface="Calibri" panose="020F0502020204030204" pitchFamily="34" charset="0"/>
                  </a:rPr>
                  <a:t>Nếu cho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rPr>
                        </m:ctrlPr>
                      </m:sSubPr>
                      <m:e>
                        <m:r>
                          <a:rPr lang="en-US" sz="2800" i="1">
                            <a:solidFill>
                              <a:srgbClr val="000000"/>
                            </a:solidFill>
                            <a:latin typeface="Cambria Math" panose="02040503050406030204" pitchFamily="18" charset="0"/>
                            <a:ea typeface="Calibri" panose="020F0502020204030204" pitchFamily="34" charset="0"/>
                          </a:rPr>
                          <m:t>𝑥</m:t>
                        </m:r>
                      </m:e>
                      <m:sub>
                        <m:r>
                          <a:rPr lang="en-US" sz="2800" i="1">
                            <a:solidFill>
                              <a:srgbClr val="000000"/>
                            </a:solidFill>
                            <a:latin typeface="Cambria Math" panose="02040503050406030204" pitchFamily="18" charset="0"/>
                            <a:ea typeface="Calibri" panose="020F0502020204030204" pitchFamily="34" charset="0"/>
                          </a:rPr>
                          <m:t>0</m:t>
                        </m:r>
                      </m:sub>
                    </m:sSub>
                  </m:oMath>
                </a14:m>
                <a:r>
                  <a:rPr lang="en-US" sz="2800">
                    <a:solidFill>
                      <a:srgbClr val="000000"/>
                    </a:solidFill>
                    <a:latin typeface="Times New Roman" panose="02020603050405020304" pitchFamily="18" charset="0"/>
                    <a:ea typeface="Calibri" panose="020F0502020204030204" pitchFamily="34" charset="0"/>
                  </a:rPr>
                  <a:t> thì thế vào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𝑥</m:t>
                        </m:r>
                      </m:e>
                    </m:d>
                  </m:oMath>
                </a14:m>
                <a:r>
                  <a:rPr lang="en-US" sz="2800">
                    <a:solidFill>
                      <a:srgbClr val="000000"/>
                    </a:solidFill>
                    <a:latin typeface="Times New Roman" panose="02020603050405020304" pitchFamily="18" charset="0"/>
                    <a:ea typeface="Calibri" panose="020F0502020204030204" pitchFamily="34" charset="0"/>
                  </a:rPr>
                  <a:t> tìm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rPr>
                        </m:ctrlPr>
                      </m:sSubPr>
                      <m:e>
                        <m:r>
                          <a:rPr lang="en-US" sz="2800" i="1">
                            <a:solidFill>
                              <a:srgbClr val="000000"/>
                            </a:solidFill>
                            <a:latin typeface="Cambria Math" panose="02040503050406030204" pitchFamily="18" charset="0"/>
                            <a:ea typeface="Calibri" panose="020F0502020204030204" pitchFamily="34" charset="0"/>
                          </a:rPr>
                          <m:t>𝑦</m:t>
                        </m:r>
                      </m:e>
                      <m:sub>
                        <m:r>
                          <a:rPr lang="en-US" sz="2800" i="1">
                            <a:solidFill>
                              <a:srgbClr val="000000"/>
                            </a:solidFill>
                            <a:latin typeface="Cambria Math" panose="02040503050406030204" pitchFamily="18" charset="0"/>
                            <a:ea typeface="Calibri" panose="020F0502020204030204" pitchFamily="34" charset="0"/>
                          </a:rPr>
                          <m:t>0</m:t>
                        </m:r>
                      </m:sub>
                    </m:sSub>
                  </m:oMath>
                </a14:m>
                <a:r>
                  <a:rPr lang="en-US" sz="2800">
                    <a:solidFill>
                      <a:srgbClr val="000000"/>
                    </a:solidFill>
                    <a:latin typeface="Times New Roman" panose="02020603050405020304" pitchFamily="18" charset="0"/>
                    <a:ea typeface="Calibri" panose="020F0502020204030204" pitchFamily="34" charset="0"/>
                  </a:rPr>
                  <a:t>.</a:t>
                </a:r>
              </a:p>
              <a:p>
                <a:pPr marL="342900" lvl="0" indent="-342900">
                  <a:lnSpc>
                    <a:spcPct val="115000"/>
                  </a:lnSpc>
                  <a:spcAft>
                    <a:spcPts val="600"/>
                  </a:spcAft>
                  <a:buFont typeface="Symbol" panose="05050102010706020507" pitchFamily="18" charset="2"/>
                  <a:buChar char=""/>
                </a:pPr>
                <a:r>
                  <a:rPr lang="en-US" sz="2800">
                    <a:solidFill>
                      <a:srgbClr val="000000"/>
                    </a:solidFill>
                    <a:latin typeface="Times New Roman" panose="02020603050405020304" pitchFamily="18" charset="0"/>
                    <a:ea typeface="Calibri" panose="020F0502020204030204" pitchFamily="34" charset="0"/>
                  </a:rPr>
                  <a:t>Nếu cho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rPr>
                        </m:ctrlPr>
                      </m:sSubPr>
                      <m:e>
                        <m:r>
                          <a:rPr lang="en-US" sz="2800" i="1">
                            <a:solidFill>
                              <a:srgbClr val="000000"/>
                            </a:solidFill>
                            <a:latin typeface="Cambria Math" panose="02040503050406030204" pitchFamily="18" charset="0"/>
                            <a:ea typeface="Calibri" panose="020F0502020204030204" pitchFamily="34" charset="0"/>
                          </a:rPr>
                          <m:t>𝑦</m:t>
                        </m:r>
                      </m:e>
                      <m:sub>
                        <m:r>
                          <a:rPr lang="en-US" sz="2800" i="1">
                            <a:solidFill>
                              <a:srgbClr val="000000"/>
                            </a:solidFill>
                            <a:latin typeface="Cambria Math" panose="02040503050406030204" pitchFamily="18" charset="0"/>
                            <a:ea typeface="Calibri" panose="020F0502020204030204" pitchFamily="34" charset="0"/>
                          </a:rPr>
                          <m:t>0</m:t>
                        </m:r>
                      </m:sub>
                    </m:sSub>
                  </m:oMath>
                </a14:m>
                <a:r>
                  <a:rPr lang="en-US" sz="2800">
                    <a:solidFill>
                      <a:srgbClr val="000000"/>
                    </a:solidFill>
                    <a:latin typeface="Times New Roman" panose="02020603050405020304" pitchFamily="18" charset="0"/>
                    <a:ea typeface="Calibri" panose="020F0502020204030204" pitchFamily="34" charset="0"/>
                  </a:rPr>
                  <a:t> thì thế vào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𝑥</m:t>
                        </m:r>
                      </m:e>
                    </m:d>
                  </m:oMath>
                </a14:m>
                <a:r>
                  <a:rPr lang="en-US" sz="2800">
                    <a:solidFill>
                      <a:srgbClr val="000000"/>
                    </a:solidFill>
                    <a:latin typeface="Times New Roman" panose="02020603050405020304" pitchFamily="18" charset="0"/>
                    <a:ea typeface="Calibri" panose="020F0502020204030204" pitchFamily="34" charset="0"/>
                  </a:rPr>
                  <a:t> tìm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rPr>
                        </m:ctrlPr>
                      </m:sSubPr>
                      <m:e>
                        <m:r>
                          <a:rPr lang="en-US" sz="2800" i="1">
                            <a:solidFill>
                              <a:srgbClr val="000000"/>
                            </a:solidFill>
                            <a:latin typeface="Cambria Math" panose="02040503050406030204" pitchFamily="18" charset="0"/>
                            <a:ea typeface="Calibri" panose="020F0502020204030204" pitchFamily="34" charset="0"/>
                          </a:rPr>
                          <m:t>𝑥</m:t>
                        </m:r>
                      </m:e>
                      <m:sub>
                        <m:r>
                          <a:rPr lang="en-US" sz="2800" i="1">
                            <a:solidFill>
                              <a:srgbClr val="000000"/>
                            </a:solidFill>
                            <a:latin typeface="Cambria Math" panose="02040503050406030204" pitchFamily="18" charset="0"/>
                            <a:ea typeface="Calibri" panose="020F0502020204030204" pitchFamily="34" charset="0"/>
                          </a:rPr>
                          <m:t>0</m:t>
                        </m:r>
                      </m:sub>
                    </m:sSub>
                  </m:oMath>
                </a14:m>
                <a:r>
                  <a:rPr lang="en-US" sz="2800">
                    <a:solidFill>
                      <a:srgbClr val="000000"/>
                    </a:solidFill>
                    <a:latin typeface="Times New Roman" panose="02020603050405020304" pitchFamily="18" charset="0"/>
                    <a:ea typeface="Calibri" panose="020F0502020204030204" pitchFamily="34" charset="0"/>
                  </a:rPr>
                  <a:t>.</a:t>
                </a:r>
              </a:p>
            </p:txBody>
          </p:sp>
        </mc:Choice>
        <mc:Fallback>
          <p:sp>
            <p:nvSpPr>
              <p:cNvPr id="43" name="Rectangle 42">
                <a:extLst>
                  <a:ext uri="{FF2B5EF4-FFF2-40B4-BE49-F238E27FC236}">
                    <a16:creationId xmlns:a16="http://schemas.microsoft.com/office/drawing/2014/main" id="{D81C99DB-C328-457E-9777-6D252D907A7B}"/>
                  </a:ext>
                </a:extLst>
              </p:cNvPr>
              <p:cNvSpPr>
                <a:spLocks noRot="1" noChangeAspect="1" noMove="1" noResize="1" noEditPoints="1" noAdjustHandles="1" noChangeArrowheads="1" noChangeShapeType="1" noTextEdit="1"/>
              </p:cNvSpPr>
              <p:nvPr/>
            </p:nvSpPr>
            <p:spPr>
              <a:xfrm>
                <a:off x="247650" y="4555326"/>
                <a:ext cx="11696700" cy="1693028"/>
              </a:xfrm>
              <a:prstGeom prst="rect">
                <a:avLst/>
              </a:prstGeom>
              <a:blipFill>
                <a:blip r:embed="rId3"/>
                <a:stretch>
                  <a:fillRect l="-1095" t="-2158" b="-8993"/>
                </a:stretch>
              </a:blipFill>
            </p:spPr>
            <p:txBody>
              <a:bodyPr/>
              <a:lstStyle/>
              <a:p>
                <a:r>
                  <a:rPr lang="en-US">
                    <a:noFill/>
                  </a:rPr>
                  <a:t> </a:t>
                </a:r>
              </a:p>
            </p:txBody>
          </p:sp>
        </mc:Fallback>
      </mc:AlternateContent>
    </p:spTree>
    <p:extLst>
      <p:ext uri="{BB962C8B-B14F-4D97-AF65-F5344CB8AC3E}">
        <p14:creationId xmlns:p14="http://schemas.microsoft.com/office/powerpoint/2010/main" val="135134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wipe(left)">
                                      <p:cBhvr>
                                        <p:cTn id="37" dur="500"/>
                                        <p:tgtEl>
                                          <p:spTgt spid="43">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3">
                                            <p:txEl>
                                              <p:pRg st="1" end="1"/>
                                            </p:txEl>
                                          </p:spTgt>
                                        </p:tgtEl>
                                        <p:attrNameLst>
                                          <p:attrName>style.visibility</p:attrName>
                                        </p:attrNameLst>
                                      </p:cBhvr>
                                      <p:to>
                                        <p:strVal val="visible"/>
                                      </p:to>
                                    </p:set>
                                    <p:animEffect transition="in" filter="wipe(left)">
                                      <p:cBhvr>
                                        <p:cTn id="40" dur="500"/>
                                        <p:tgtEl>
                                          <p:spTgt spid="43">
                                            <p:txEl>
                                              <p:pRg st="1" end="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43">
                                            <p:txEl>
                                              <p:pRg st="2" end="2"/>
                                            </p:txEl>
                                          </p:spTgt>
                                        </p:tgtEl>
                                        <p:attrNameLst>
                                          <p:attrName>style.visibility</p:attrName>
                                        </p:attrNameLst>
                                      </p:cBhvr>
                                      <p:to>
                                        <p:strVal val="visible"/>
                                      </p:to>
                                    </p:set>
                                    <p:animEffect transition="in" filter="wipe(left)">
                                      <p:cBhvr>
                                        <p:cTn id="43"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45490" y="1431615"/>
            <a:ext cx="3507590" cy="4973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33350" y="16984"/>
                <a:ext cx="11753850" cy="2549609"/>
              </a:xfrm>
              <a:prstGeom prst="rect">
                <a:avLst/>
              </a:prstGeom>
            </p:spPr>
            <p:txBody>
              <a:bodyPr wrap="square">
                <a:spAutoFit/>
              </a:bodyPr>
              <a:lstStyle/>
              <a:p>
                <a:pPr marL="90170" indent="-629920" algn="just">
                  <a:spcBef>
                    <a:spcPts val="600"/>
                  </a:spcBef>
                  <a:spcAft>
                    <a:spcPts val="0"/>
                  </a:spcAft>
                </a:pP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10</a:t>
                </a:r>
                <a:r>
                  <a:rPr lang="en-US" sz="3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 </a:t>
                </a:r>
                <a:r>
                  <a:rPr lang="vi-VN"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𝒇</m:t>
                    </m:r>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𝒙</m:t>
                        </m:r>
                      </m:e>
                    </m:d>
                    <m:r>
                      <a:rPr lang="en-US" sz="3000" b="1" i="1">
                        <a:solidFill>
                          <a:schemeClr val="tx1"/>
                        </a:solidFill>
                        <a:effectLst/>
                        <a:latin typeface="Cambria Math" panose="02040503050406030204" pitchFamily="18" charset="0"/>
                        <a:ea typeface="Times New Roman" panose="02020603050405020304" pitchFamily="18" charset="0"/>
                      </a:rPr>
                      <m:t>=</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𝟑</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𝒂</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𝒃𝒙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𝒄</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𝟑</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khi.</a:t>
                </a:r>
              </a:p>
              <a:p>
                <a:pPr marL="90170">
                  <a:lnSpc>
                    <a:spcPct val="115000"/>
                  </a:lnSpc>
                  <a:spcAft>
                    <a:spcPts val="0"/>
                  </a:spcAft>
                  <a:tabLst>
                    <a:tab pos="3599815" algn="l"/>
                    <a:tab pos="5039995" algn="l"/>
                  </a:tabLst>
                </a:pP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𝒂</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𝒃</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𝒄</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𝒂</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𝒃</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𝒄</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𝒂</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𝒃</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𝒄</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𝒂</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𝒄</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𝒃</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350" y="16984"/>
                <a:ext cx="11753850" cy="2549609"/>
              </a:xfrm>
              <a:prstGeom prst="rect">
                <a:avLst/>
              </a:prstGeom>
              <a:blipFill>
                <a:blip r:embed="rId2"/>
                <a:stretch>
                  <a:fillRect l="-1245" t="-2632" r="-1193" b="-5024"/>
                </a:stretch>
              </a:blipFill>
            </p:spPr>
            <p:txBody>
              <a:bodyPr/>
              <a:lstStyle/>
              <a:p>
                <a:r>
                  <a:rPr lang="en-US">
                    <a:noFill/>
                  </a:rPr>
                  <a:t> </a:t>
                </a:r>
              </a:p>
            </p:txBody>
          </p:sp>
        </mc:Fallback>
      </mc:AlternateContent>
      <p:sp>
        <p:nvSpPr>
          <p:cNvPr id="5" name="Rectangle 4"/>
          <p:cNvSpPr/>
          <p:nvPr/>
        </p:nvSpPr>
        <p:spPr>
          <a:xfrm>
            <a:off x="4636129" y="2336364"/>
            <a:ext cx="1521249" cy="580672"/>
          </a:xfrm>
          <a:prstGeom prst="rect">
            <a:avLst/>
          </a:prstGeom>
        </p:spPr>
        <p:txBody>
          <a:bodyPr wrap="none">
            <a:spAutoFit/>
          </a:bodyPr>
          <a:lstStyle/>
          <a:p>
            <a:pPr marL="90170" algn="ctr">
              <a:lnSpc>
                <a:spcPct val="115000"/>
              </a:lnSpc>
              <a:spcAft>
                <a:spcPts val="0"/>
              </a:spcAft>
            </a:pPr>
            <a:r>
              <a:rPr lang="en-US" sz="3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22403" y="2942506"/>
                <a:ext cx="7263848" cy="564450"/>
              </a:xfrm>
              <a:prstGeom prst="rect">
                <a:avLst/>
              </a:prstGeom>
            </p:spPr>
            <p:txBody>
              <a:bodyPr wrap="none">
                <a:spAutoFit/>
              </a:bodyPr>
              <a:lstStyle/>
              <a:p>
                <a:pPr marL="90170">
                  <a:spcAft>
                    <a:spcPts val="0"/>
                  </a:spcAft>
                </a:pPr>
                <a14:m>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𝒇</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𝒙</m:t>
                    </m:r>
                    <m:r>
                      <a:rPr lang="en-US" sz="3000" b="1" i="1" smtClean="0">
                        <a:solidFill>
                          <a:schemeClr val="tx1"/>
                        </a:solidFill>
                        <a:latin typeface="Cambria Math" panose="02040503050406030204" pitchFamily="18" charset="0"/>
                        <a:ea typeface="Times New Roman" panose="02020603050405020304" pitchFamily="18" charset="0"/>
                      </a:rPr>
                      <m:t>)=</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𝟑</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𝒂</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𝒃𝒙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𝒄</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222403" y="2942506"/>
                <a:ext cx="7263848" cy="564450"/>
              </a:xfrm>
              <a:prstGeom prst="rect">
                <a:avLst/>
              </a:prstGeom>
              <a:blipFill>
                <a:blip r:embed="rId3"/>
                <a:stretch>
                  <a:fillRect t="-11957" r="-1091" b="-33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3350" y="3644566"/>
                <a:ext cx="12363450" cy="553998"/>
              </a:xfrm>
              <a:prstGeom prst="rect">
                <a:avLst/>
              </a:prstGeom>
            </p:spPr>
            <p:txBody>
              <a:bodyPr wrap="square">
                <a:spAutoFit/>
              </a:bodyPr>
              <a:lstStyle/>
              <a:p>
                <a:pPr marL="90170">
                  <a:spcAft>
                    <a:spcPts val="0"/>
                  </a:spcAft>
                </a:pP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Vì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𝑶𝒙</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tọa</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33350" y="3644566"/>
                <a:ext cx="12363450" cy="553998"/>
              </a:xfrm>
              <a:prstGeom prst="rect">
                <a:avLst/>
              </a:prstGeom>
              <a:blipFill>
                <a:blip r:embed="rId4"/>
                <a:stretch>
                  <a:fillRect l="-444" t="-14286" b="-32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6690" y="5212095"/>
                <a:ext cx="12075310" cy="1015663"/>
              </a:xfrm>
              <a:prstGeom prst="rect">
                <a:avLst/>
              </a:prstGeom>
            </p:spPr>
            <p:txBody>
              <a:bodyPr wrap="square">
                <a:spAutoFit/>
              </a:bodyPr>
              <a:lstStyle/>
              <a:p>
                <a:pPr marL="90170">
                  <a:spcAft>
                    <a:spcPts val="0"/>
                  </a:spcAft>
                </a:pP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𝟑</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6690" y="5212095"/>
                <a:ext cx="12075310" cy="1015663"/>
              </a:xfrm>
              <a:prstGeom prst="rect">
                <a:avLst/>
              </a:prstGeom>
              <a:blipFill>
                <a:blip r:embed="rId5"/>
                <a:stretch>
                  <a:fillRect l="-404" t="-7784" r="-1060" b="-17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64360" y="5688923"/>
                <a:ext cx="1533561" cy="553998"/>
              </a:xfrm>
              <a:prstGeom prst="rect">
                <a:avLst/>
              </a:prstGeom>
            </p:spPr>
            <p:txBody>
              <a:bodyPr wrap="none">
                <a:spAutoFit/>
              </a:bodyPr>
              <a:lstStyle/>
              <a:p>
                <a:pPr marL="90170">
                  <a:spcAft>
                    <a:spcPts val="0"/>
                  </a:spcAft>
                </a:pPr>
                <a14:m>
                  <m:oMathPara xmlns:m="http://schemas.openxmlformats.org/officeDocument/2006/math">
                    <m:oMathParaPr>
                      <m:jc m:val="centerGroup"/>
                    </m:oMathParaPr>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𝒇</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𝟏</m:t>
                      </m:r>
                      <m:r>
                        <a:rPr lang="en-US" sz="3000" b="1" i="1" smtClean="0">
                          <a:solidFill>
                            <a:schemeClr val="tx1"/>
                          </a:solidFill>
                          <a:latin typeface="Cambria Math" panose="02040503050406030204" pitchFamily="18" charset="0"/>
                          <a:ea typeface="Times New Roman" panose="02020603050405020304" pitchFamily="18" charset="0"/>
                        </a:rPr>
                        <m:t>)=</m:t>
                      </m:r>
                    </m:oMath>
                  </m:oMathPara>
                </a14:m>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64360" y="5688923"/>
                <a:ext cx="1533561"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788663" y="3425870"/>
                <a:ext cx="2673039" cy="1122167"/>
              </a:xfrm>
              <a:prstGeom prst="rect">
                <a:avLst/>
              </a:prstGeom>
            </p:spPr>
            <p:txBody>
              <a:bodyPr wrap="none">
                <a:spAutoFit/>
              </a:bodyPr>
              <a:lstStyle/>
              <a:p>
                <a:pPr marL="90170">
                  <a:spcAft>
                    <a:spcPts val="0"/>
                  </a:spcAft>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chemeClr val="tx1"/>
                              </a:solidFill>
                              <a:latin typeface="Cambria Math" panose="02040503050406030204" pitchFamily="18" charset="0"/>
                              <a:ea typeface="Times New Roman" panose="02020603050405020304" pitchFamily="18" charset="0"/>
                            </a:rPr>
                          </m:ctrlPr>
                        </m:dPr>
                        <m:e>
                          <m:eqArr>
                            <m:eqArrPr>
                              <m:ctrlPr>
                                <a:rPr lang="en-US" sz="3000" b="1" i="1">
                                  <a:solidFill>
                                    <a:schemeClr val="tx1"/>
                                  </a:solidFill>
                                  <a:latin typeface="Cambria Math" panose="02040503050406030204" pitchFamily="18" charset="0"/>
                                  <a:ea typeface="Times New Roman" panose="02020603050405020304" pitchFamily="18" charset="0"/>
                                </a:rPr>
                              </m:ctrlPr>
                            </m:eqArrPr>
                            <m:e>
                              <m:r>
                                <a:rPr lang="en-US" sz="3000" b="1" i="1">
                                  <a:solidFill>
                                    <a:schemeClr val="tx1"/>
                                  </a:solidFill>
                                  <a:latin typeface="Cambria Math" panose="02040503050406030204" pitchFamily="18" charset="0"/>
                                  <a:ea typeface="Times New Roman" panose="02020603050405020304" pitchFamily="18" charset="0"/>
                                </a:rPr>
                                <m:t>&amp;</m:t>
                              </m:r>
                              <m:r>
                                <a:rPr lang="en-US" sz="3000" b="1" i="1">
                                  <a:solidFill>
                                    <a:schemeClr val="tx1"/>
                                  </a:solidFill>
                                  <a:latin typeface="Cambria Math" panose="02040503050406030204" pitchFamily="18" charset="0"/>
                                  <a:ea typeface="Times New Roman" panose="02020603050405020304" pitchFamily="18" charset="0"/>
                                </a:rPr>
                                <m:t>𝒇</m:t>
                              </m:r>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𝒙</m:t>
                              </m:r>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𝟎</m:t>
                              </m:r>
                            </m:e>
                            <m:e>
                              <m:r>
                                <a:rPr lang="en-US" sz="3000" b="1" i="1">
                                  <a:solidFill>
                                    <a:schemeClr val="tx1"/>
                                  </a:solidFill>
                                  <a:latin typeface="Cambria Math" panose="02040503050406030204" pitchFamily="18" charset="0"/>
                                  <a:ea typeface="Times New Roman" panose="02020603050405020304" pitchFamily="18" charset="0"/>
                                </a:rPr>
                                <m:t>&amp;</m:t>
                              </m:r>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𝒇</m:t>
                                  </m:r>
                                </m:e>
                                <m:sup>
                                  <m:r>
                                    <a:rPr lang="en-US" sz="3000" b="1" i="1">
                                      <a:solidFill>
                                        <a:schemeClr val="tx1"/>
                                      </a:solidFill>
                                      <a:latin typeface="Cambria Math" panose="02040503050406030204" pitchFamily="18" charset="0"/>
                                      <a:ea typeface="Times New Roman" panose="02020603050405020304" pitchFamily="18" charset="0"/>
                                    </a:rPr>
                                    <m:t>′</m:t>
                                  </m:r>
                                </m:sup>
                              </m:sSup>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𝒙</m:t>
                              </m:r>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𝟎</m:t>
                              </m:r>
                            </m:e>
                          </m:eqArr>
                        </m:e>
                      </m:d>
                      <m:r>
                        <a:rPr lang="en-US" sz="3000" b="1" i="1">
                          <a:solidFill>
                            <a:schemeClr val="tx1"/>
                          </a:solidFill>
                          <a:latin typeface="Cambria Math" panose="02040503050406030204" pitchFamily="18" charset="0"/>
                          <a:ea typeface="Times New Roman" panose="02020603050405020304" pitchFamily="18" charset="0"/>
                        </a:rPr>
                        <m:t>⇔</m:t>
                      </m:r>
                    </m:oMath>
                  </m:oMathPara>
                </a14:m>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788663" y="3425870"/>
                <a:ext cx="2673039" cy="112216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169375" y="3353685"/>
                <a:ext cx="1529073" cy="1122167"/>
              </a:xfrm>
              <a:prstGeom prst="rect">
                <a:avLst/>
              </a:prstGeom>
            </p:spPr>
            <p:txBody>
              <a:bodyPr wrap="none">
                <a:spAutoFit/>
              </a:bodyPr>
              <a:lstStyle/>
              <a:p>
                <a:pPr marL="90170">
                  <a:spcAft>
                    <a:spcPts val="0"/>
                  </a:spcAft>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chemeClr val="tx1"/>
                              </a:solidFill>
                              <a:latin typeface="Cambria Math" panose="02040503050406030204" pitchFamily="18" charset="0"/>
                              <a:ea typeface="Times New Roman" panose="02020603050405020304" pitchFamily="18" charset="0"/>
                            </a:rPr>
                          </m:ctrlPr>
                        </m:dPr>
                        <m:e>
                          <m:eqArr>
                            <m:eqArrPr>
                              <m:ctrlPr>
                                <a:rPr lang="en-US" sz="3000" b="1" i="1">
                                  <a:solidFill>
                                    <a:schemeClr val="tx1"/>
                                  </a:solidFill>
                                  <a:latin typeface="Cambria Math" panose="02040503050406030204" pitchFamily="18" charset="0"/>
                                  <a:ea typeface="Times New Roman" panose="02020603050405020304" pitchFamily="18" charset="0"/>
                                </a:rPr>
                              </m:ctrlPr>
                            </m:eqArrPr>
                            <m:e>
                              <m:r>
                                <a:rPr lang="en-US" sz="3000" b="1" i="1">
                                  <a:solidFill>
                                    <a:schemeClr val="tx1"/>
                                  </a:solidFill>
                                  <a:latin typeface="Cambria Math" panose="02040503050406030204" pitchFamily="18" charset="0"/>
                                  <a:ea typeface="Times New Roman" panose="02020603050405020304" pitchFamily="18" charset="0"/>
                                </a:rPr>
                                <m:t>&amp;</m:t>
                              </m:r>
                              <m:r>
                                <a:rPr lang="en-US" sz="3000" b="1" i="1">
                                  <a:solidFill>
                                    <a:schemeClr val="tx1"/>
                                  </a:solidFill>
                                  <a:latin typeface="Cambria Math" panose="02040503050406030204" pitchFamily="18" charset="0"/>
                                  <a:ea typeface="Times New Roman" panose="02020603050405020304" pitchFamily="18" charset="0"/>
                                </a:rPr>
                                <m:t>𝒄</m:t>
                              </m:r>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𝟎</m:t>
                              </m:r>
                            </m:e>
                            <m:e>
                              <m:r>
                                <a:rPr lang="en-US" sz="3000" b="1" i="1">
                                  <a:solidFill>
                                    <a:schemeClr val="tx1"/>
                                  </a:solidFill>
                                  <a:latin typeface="Cambria Math" panose="02040503050406030204" pitchFamily="18" charset="0"/>
                                  <a:ea typeface="Times New Roman" panose="02020603050405020304" pitchFamily="18" charset="0"/>
                                </a:rPr>
                                <m:t>&amp;</m:t>
                              </m:r>
                              <m:r>
                                <a:rPr lang="en-US" sz="3000" b="1" i="1">
                                  <a:solidFill>
                                    <a:schemeClr val="tx1"/>
                                  </a:solidFill>
                                  <a:latin typeface="Cambria Math" panose="02040503050406030204" pitchFamily="18" charset="0"/>
                                  <a:ea typeface="Times New Roman" panose="02020603050405020304" pitchFamily="18" charset="0"/>
                                </a:rPr>
                                <m:t>𝒃</m:t>
                              </m:r>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𝟎</m:t>
                              </m:r>
                            </m:e>
                          </m:eqArr>
                        </m:e>
                      </m:d>
                    </m:oMath>
                  </m:oMathPara>
                </a14:m>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169375" y="3353685"/>
                <a:ext cx="1529073" cy="112216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39707" y="4513880"/>
                <a:ext cx="2273443" cy="564450"/>
              </a:xfrm>
              <a:prstGeom prst="rect">
                <a:avLst/>
              </a:prstGeom>
            </p:spPr>
            <p:txBody>
              <a:bodyPr wrap="none">
                <a:spAutoFit/>
              </a:bodyPr>
              <a:lstStyle/>
              <a:p>
                <a:pPr marL="90170">
                  <a:spcAft>
                    <a:spcPts val="0"/>
                  </a:spcAft>
                </a:pPr>
                <a14:m>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m:t>
                    </m:r>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𝟑</m:t>
                        </m:r>
                      </m:sup>
                    </m:sSup>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𝒂</m:t>
                    </m:r>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𝟐</m:t>
                        </m:r>
                      </m:sup>
                    </m:sSup>
                  </m:oMath>
                </a14:m>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1339707" y="4513880"/>
                <a:ext cx="2273443" cy="564450"/>
              </a:xfrm>
              <a:prstGeom prst="rect">
                <a:avLst/>
              </a:prstGeom>
              <a:blipFill>
                <a:blip r:embed="rId9"/>
                <a:stretch>
                  <a:fillRect t="-11828" r="-5362"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3350" y="4511089"/>
                <a:ext cx="1442190" cy="553998"/>
              </a:xfrm>
              <a:prstGeom prst="rect">
                <a:avLst/>
              </a:prstGeom>
            </p:spPr>
            <p:txBody>
              <a:bodyPr wrap="none">
                <a:spAutoFit/>
              </a:bodyPr>
              <a:lstStyle/>
              <a:p>
                <a:pPr marL="90170">
                  <a:spcAft>
                    <a:spcPts val="0"/>
                  </a:spcAft>
                </a:pPr>
                <a14:m>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𝒇</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𝒙</m:t>
                    </m:r>
                  </m:oMath>
                </a14:m>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133350" y="4511089"/>
                <a:ext cx="1442190" cy="553998"/>
              </a:xfrm>
              <a:prstGeom prst="rect">
                <a:avLst/>
              </a:prstGeom>
              <a:blipFill>
                <a:blip r:embed="rId10"/>
                <a:stretch>
                  <a:fillRect t="-14286" r="-9322" b="-32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896556" y="5699484"/>
                <a:ext cx="602729" cy="553998"/>
              </a:xfrm>
              <a:prstGeom prst="rect">
                <a:avLst/>
              </a:prstGeom>
            </p:spPr>
            <p:txBody>
              <a:bodyPr wrap="none">
                <a:spAutoFit/>
              </a:bodyPr>
              <a:lstStyle/>
              <a:p>
                <a:pPr marL="90170">
                  <a:spcAft>
                    <a:spcPts val="0"/>
                  </a:spcAft>
                </a:pPr>
                <a14:m>
                  <m:oMathPara xmlns:m="http://schemas.openxmlformats.org/officeDocument/2006/math">
                    <m:oMathParaPr>
                      <m:jc m:val="centerGroup"/>
                    </m:oMathParaPr>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𝟑</m:t>
                      </m:r>
                    </m:oMath>
                  </m:oMathPara>
                </a14:m>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896556" y="5699484"/>
                <a:ext cx="602729" cy="5539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81000" y="5688923"/>
                <a:ext cx="4117153" cy="553998"/>
              </a:xfrm>
              <a:prstGeom prst="rect">
                <a:avLst/>
              </a:prstGeom>
            </p:spPr>
            <p:txBody>
              <a:bodyPr wrap="none">
                <a:spAutoFit/>
              </a:bodyPr>
              <a:lstStyle/>
              <a:p>
                <a:pPr marL="90170">
                  <a:spcAft>
                    <a:spcPts val="0"/>
                  </a:spcAft>
                </a:pPr>
                <a14:m>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𝟏</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𝒂</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𝟑</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𝒂</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𝟐</m:t>
                    </m:r>
                  </m:oMath>
                </a14:m>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2181000" y="5688923"/>
                <a:ext cx="4117153" cy="553998"/>
              </a:xfrm>
              <a:prstGeom prst="rect">
                <a:avLst/>
              </a:prstGeom>
              <a:blipFill>
                <a:blip r:embed="rId12"/>
                <a:stretch>
                  <a:fillRect t="-14286" r="-2519" b="-32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33350" y="6278779"/>
                <a:ext cx="4251100" cy="584775"/>
              </a:xfrm>
              <a:prstGeom prst="rect">
                <a:avLst/>
              </a:prstGeom>
            </p:spPr>
            <p:txBody>
              <a:bodyPr wrap="none">
                <a:spAutoFit/>
              </a:bodyPr>
              <a:lstStyle/>
              <a:p>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latin typeface="Cambria Math" panose="02040503050406030204" pitchFamily="18" charset="0"/>
                        <a:ea typeface="Times New Roman" panose="02020603050405020304" pitchFamily="18" charset="0"/>
                      </a:rPr>
                      <m:t>𝒂</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𝟐</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𝒃</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𝒄</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𝟎</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133350" y="6278779"/>
                <a:ext cx="4251100" cy="584775"/>
              </a:xfrm>
              <a:prstGeom prst="rect">
                <a:avLst/>
              </a:prstGeom>
              <a:blipFill>
                <a:blip r:embed="rId13"/>
                <a:stretch>
                  <a:fillRect l="-1578" t="-15625" r="-2726" b="-31250"/>
                </a:stretch>
              </a:blipFill>
            </p:spPr>
            <p:txBody>
              <a:bodyPr/>
              <a:lstStyle/>
              <a:p>
                <a:r>
                  <a:rPr lang="en-US">
                    <a:noFill/>
                  </a:rPr>
                  <a:t> </a:t>
                </a:r>
              </a:p>
            </p:txBody>
          </p:sp>
        </mc:Fallback>
      </mc:AlternateContent>
      <p:sp>
        <p:nvSpPr>
          <p:cNvPr id="18" name="Rectangle 17"/>
          <p:cNvSpPr/>
          <p:nvPr/>
        </p:nvSpPr>
        <p:spPr>
          <a:xfrm>
            <a:off x="116691" y="16983"/>
            <a:ext cx="12075310" cy="241440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9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5" grpId="0"/>
      <p:bldP spid="6" grpId="0"/>
      <p:bldP spid="7" grpId="0"/>
      <p:bldP spid="8" grpId="0"/>
      <p:bldP spid="9" grpId="0"/>
      <p:bldP spid="10" grpId="0"/>
      <p:bldP spid="11" grpId="0"/>
      <p:bldP spid="12" grpId="0"/>
      <p:bldP spid="13" grpId="0"/>
      <p:bldP spid="14" grpId="0"/>
      <p:bldP spid="15" grpId="0"/>
      <p:bldP spid="17"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94198" y="1512799"/>
            <a:ext cx="1891851" cy="5716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33350" y="0"/>
                <a:ext cx="12058650" cy="2073260"/>
              </a:xfrm>
              <a:prstGeom prst="rect">
                <a:avLst/>
              </a:prstGeom>
            </p:spPr>
            <p:txBody>
              <a:bodyPr wrap="square">
                <a:spAutoFit/>
              </a:bodyPr>
              <a:lstStyle/>
              <a:p>
                <a:pPr marL="90170" indent="-629920">
                  <a:spcBef>
                    <a:spcPts val="600"/>
                  </a:spcBef>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11: </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sSub>
                          <m:sSubPr>
                            <m:ctrlPr>
                              <a:rPr lang="en-US" sz="3200" b="1" i="1">
                                <a:solidFill>
                                  <a:schemeClr val="tx1"/>
                                </a:solidFill>
                                <a:effectLst/>
                                <a:latin typeface="Cambria Math" panose="02040503050406030204" pitchFamily="18" charset="0"/>
                                <a:ea typeface="Times New Roman" panose="02020603050405020304" pitchFamily="18" charset="0"/>
                              </a:rPr>
                            </m:ctrlPr>
                          </m:sSubPr>
                          <m:e>
                            <m:r>
                              <a:rPr lang="en-US" sz="3200" b="1" i="1">
                                <a:solidFill>
                                  <a:schemeClr val="tx1"/>
                                </a:solidFill>
                                <a:effectLst/>
                                <a:latin typeface="Cambria Math" panose="02040503050406030204" pitchFamily="18" charset="0"/>
                                <a:ea typeface="Times New Roman" panose="02020603050405020304" pitchFamily="18" charset="0"/>
                              </a:rPr>
                              <m:t>𝑪</m:t>
                            </m:r>
                          </m:e>
                          <m:sub>
                            <m:r>
                              <a:rPr lang="en-US" sz="3200" b="1" i="1">
                                <a:solidFill>
                                  <a:schemeClr val="tx1"/>
                                </a:solidFill>
                                <a:effectLst/>
                                <a:latin typeface="Cambria Math" panose="02040503050406030204" pitchFamily="18" charset="0"/>
                                <a:ea typeface="Times New Roman" panose="02020603050405020304" pitchFamily="18" charset="0"/>
                              </a:rPr>
                              <m:t>𝒎</m:t>
                            </m:r>
                          </m:sub>
                        </m:sSub>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𝟐</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𝟑</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𝟑</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𝒎</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r>
                      <a:rPr lang="en-US" sz="3200" b="1" i="1">
                        <a:solidFill>
                          <a:schemeClr val="tx1"/>
                        </a:solidFill>
                        <a:effectLst/>
                        <a:latin typeface="Cambria Math" panose="02040503050406030204" pitchFamily="18" charset="0"/>
                        <a:ea typeface="Times New Roman" panose="02020603050405020304" pitchFamily="18" charset="0"/>
                      </a:rPr>
                      <m:t>)</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𝟐</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𝒎𝒙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𝒎</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𝒅</m:t>
                        </m:r>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sSub>
                          <m:sSubPr>
                            <m:ctrlPr>
                              <a:rPr lang="en-US" sz="3200" b="1" i="1">
                                <a:solidFill>
                                  <a:schemeClr val="tx1"/>
                                </a:solidFill>
                                <a:effectLst/>
                                <a:latin typeface="Cambria Math" panose="02040503050406030204" pitchFamily="18" charset="0"/>
                                <a:ea typeface="Times New Roman" panose="02020603050405020304" pitchFamily="18" charset="0"/>
                              </a:rPr>
                            </m:ctrlPr>
                          </m:sSubPr>
                          <m:e>
                            <m:r>
                              <a:rPr lang="en-US" sz="3200" b="1" i="1">
                                <a:solidFill>
                                  <a:schemeClr val="tx1"/>
                                </a:solidFill>
                                <a:effectLst/>
                                <a:latin typeface="Cambria Math" panose="02040503050406030204" pitchFamily="18" charset="0"/>
                                <a:ea typeface="Times New Roman" panose="02020603050405020304" pitchFamily="18" charset="0"/>
                              </a:rPr>
                              <m:t>𝑪</m:t>
                            </m:r>
                          </m:e>
                          <m:sub>
                            <m:r>
                              <a:rPr lang="en-US" sz="3200" b="1" i="1">
                                <a:solidFill>
                                  <a:schemeClr val="tx1"/>
                                </a:solidFill>
                                <a:effectLst/>
                                <a:latin typeface="Cambria Math" panose="02040503050406030204" pitchFamily="18" charset="0"/>
                                <a:ea typeface="Times New Roman" panose="02020603050405020304" pitchFamily="18" charset="0"/>
                              </a:rPr>
                              <m:t>𝒎</m:t>
                            </m:r>
                          </m:sub>
                        </m:sSub>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𝒎</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𝒅</m:t>
                        </m:r>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rPr>
                      <m:t>𝑨</m:t>
                    </m:r>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𝟎</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𝟖</m:t>
                        </m:r>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90170" algn="just">
                  <a:spcAft>
                    <a:spcPts val="0"/>
                  </a:spcAft>
                  <a:tabLst>
                    <a:tab pos="5029200" algn="l"/>
                  </a:tabLst>
                </a:pPr>
                <a:r>
                  <a:rPr 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𝒎</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𝟎</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𝒎</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𝟏</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𝒎</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𝟐</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rPr>
                      <m:t>𝒎</m:t>
                    </m:r>
                    <m:r>
                      <a:rPr lang="en-US" sz="3200" b="1" i="1" smtClean="0">
                        <a:solidFill>
                          <a:schemeClr val="tx1"/>
                        </a:solidFill>
                        <a:effectLst/>
                        <a:latin typeface="Cambria Math" panose="02040503050406030204" pitchFamily="18" charset="0"/>
                        <a:ea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rPr>
                      <m:t>𝟑</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350" y="0"/>
                <a:ext cx="12058650" cy="2073260"/>
              </a:xfrm>
              <a:prstGeom prst="rect">
                <a:avLst/>
              </a:prstGeom>
              <a:blipFill>
                <a:blip r:embed="rId2"/>
                <a:stretch>
                  <a:fillRect l="-1314" t="-3529" b="-8529"/>
                </a:stretch>
              </a:blipFill>
            </p:spPr>
            <p:txBody>
              <a:bodyPr/>
              <a:lstStyle/>
              <a:p>
                <a:r>
                  <a:rPr lang="en-US">
                    <a:noFill/>
                  </a:rPr>
                  <a:t> </a:t>
                </a:r>
              </a:p>
            </p:txBody>
          </p:sp>
        </mc:Fallback>
      </mc:AlternateContent>
      <p:sp>
        <p:nvSpPr>
          <p:cNvPr id="5" name="Rectangle 4"/>
          <p:cNvSpPr/>
          <p:nvPr/>
        </p:nvSpPr>
        <p:spPr>
          <a:xfrm>
            <a:off x="4689522" y="2073260"/>
            <a:ext cx="1631857" cy="584775"/>
          </a:xfrm>
          <a:prstGeom prst="rect">
            <a:avLst/>
          </a:prstGeom>
        </p:spPr>
        <p:txBody>
          <a:bodyPr wrap="none">
            <a:spAutoFit/>
          </a:bodyPr>
          <a:lstStyle/>
          <a:p>
            <a:pPr marL="90170" algn="ctr">
              <a:spcAft>
                <a:spcPts val="0"/>
              </a:spcAft>
              <a:tabLst>
                <a:tab pos="5029200" algn="l"/>
              </a:tabLst>
            </a:pP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133350" y="2658035"/>
                <a:ext cx="11645992" cy="1088375"/>
              </a:xfrm>
              <a:prstGeom prst="rect">
                <a:avLst/>
              </a:prstGeom>
            </p:spPr>
            <p:txBody>
              <a:bodyPr wrap="square">
                <a:spAutoFit/>
              </a:bodyPr>
              <a:lstStyle/>
              <a:p>
                <a:pPr marL="90170" algn="just">
                  <a:spcAft>
                    <a:spcPts val="0"/>
                  </a:spcAft>
                  <a:tabLst>
                    <a:tab pos="5029200" algn="l"/>
                  </a:tabLs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𝒚</m:t>
                        </m:r>
                      </m:e>
                      <m:sup>
                        <m:r>
                          <a:rPr lang="en-US" sz="3200" b="1" i="1">
                            <a:solidFill>
                              <a:schemeClr val="tx1"/>
                            </a:solidFill>
                            <a:effectLst/>
                            <a:latin typeface="Cambria Math" panose="02040503050406030204" pitchFamily="18" charset="0"/>
                            <a:ea typeface="Times New Roman" panose="02020603050405020304" pitchFamily="18" charset="0"/>
                          </a:rPr>
                          <m:t>′</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𝟔</m:t>
                    </m:r>
                    <m:sSup>
                      <m:sSupPr>
                        <m:ctrlPr>
                          <a:rPr lang="en-US" sz="3200" b="1" i="1">
                            <a:solidFill>
                              <a:schemeClr val="tx1"/>
                            </a:solidFill>
                            <a:effectLst/>
                            <a:latin typeface="Cambria Math" panose="02040503050406030204" pitchFamily="18" charset="0"/>
                            <a:ea typeface="Times New Roman" panose="020206030504050203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rPr>
                          <m:t>𝟐</m:t>
                        </m:r>
                      </m:sup>
                    </m:sSup>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𝟔</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𝒎</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𝒎</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𝒅</m:t>
                        </m:r>
                      </m:e>
                    </m:d>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33350" y="2658035"/>
                <a:ext cx="11645992" cy="1088375"/>
              </a:xfrm>
              <a:prstGeom prst="rect">
                <a:avLst/>
              </a:prstGeom>
              <a:blipFill>
                <a:blip r:embed="rId3"/>
                <a:stretch>
                  <a:fillRect l="-576" t="-6704" r="-2147" b="-16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52424" y="3746410"/>
                <a:ext cx="10734675" cy="584775"/>
              </a:xfrm>
              <a:prstGeom prst="rect">
                <a:avLst/>
              </a:prstGeom>
            </p:spPr>
            <p:txBody>
              <a:bodyPr wrap="square">
                <a:spAutoFit/>
              </a:bodyPr>
              <a:lstStyle/>
              <a:p>
                <a:pPr marL="90170" algn="just">
                  <a:spcAft>
                    <a:spcPts val="0"/>
                  </a:spcAft>
                  <a:tabLst>
                    <a:tab pos="5029200" algn="l"/>
                  </a:tabLst>
                </a:pPr>
                <a14:m>
                  <m:oMathPara xmlns:m="http://schemas.openxmlformats.org/officeDocument/2006/math">
                    <m:oMathParaPr>
                      <m:jc m:val="left"/>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𝒚</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𝒚</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𝟏</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𝒙</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𝟏</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𝒚</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𝟏</m:t>
                      </m:r>
                      <m:r>
                        <a:rPr lang="en-US" sz="3200" b="1" i="1" smtClean="0">
                          <a:solidFill>
                            <a:schemeClr val="tx1"/>
                          </a:solidFill>
                          <a:latin typeface="Cambria Math" panose="02040503050406030204" pitchFamily="18" charset="0"/>
                          <a:ea typeface="Times New Roman" panose="02020603050405020304" pitchFamily="18" charset="0"/>
                        </a:rPr>
                        <m:t>)=</m:t>
                      </m:r>
                    </m:oMath>
                  </m:oMathPara>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52424" y="3746410"/>
                <a:ext cx="10734675"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5338384"/>
                <a:ext cx="3284617" cy="658642"/>
              </a:xfrm>
              <a:prstGeom prst="rect">
                <a:avLst/>
              </a:prstGeom>
            </p:spPr>
            <p:txBody>
              <a:bodyPr wrap="none">
                <a:spAutoFit/>
              </a:bodyPr>
              <a:lstStyle/>
              <a:p>
                <a:pPr marL="90170" indent="-629920">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𝑨</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𝟎</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𝟖</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𝒅</m:t>
                      </m:r>
                      <m:r>
                        <a:rPr lang="en-US" sz="3200" b="1" i="1" smtClean="0">
                          <a:solidFill>
                            <a:schemeClr val="tx1"/>
                          </a:solidFill>
                          <a:latin typeface="Cambria Math" panose="02040503050406030204" pitchFamily="18" charset="0"/>
                          <a:ea typeface="Times New Roman" panose="02020603050405020304" pitchFamily="18" charset="0"/>
                        </a:rPr>
                        <m:t>)⇔</m:t>
                      </m:r>
                    </m:oMath>
                  </m:oMathPara>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0" y="5338384"/>
                <a:ext cx="3284617" cy="65864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0" y="4542397"/>
                <a:ext cx="1582548" cy="584775"/>
              </a:xfrm>
              <a:prstGeom prst="rect">
                <a:avLst/>
              </a:prstGeom>
            </p:spPr>
            <p:txBody>
              <a:bodyPr wrap="none">
                <a:spAutoFit/>
              </a:bodyPr>
              <a:lstStyle/>
              <a:p>
                <a:pPr marL="90170" algn="just">
                  <a:spcAft>
                    <a:spcPts val="0"/>
                  </a:spcAft>
                  <a:tabLst>
                    <a:tab pos="5029200" algn="l"/>
                  </a:tabLst>
                </a:pPr>
                <a14:m>
                  <m:oMathPara xmlns:m="http://schemas.openxmlformats.org/officeDocument/2006/math">
                    <m:oMathParaPr>
                      <m:jc m:val="left"/>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𝒚</m:t>
                      </m:r>
                      <m:r>
                        <a:rPr lang="en-US" sz="3200" b="1" i="1" smtClean="0">
                          <a:solidFill>
                            <a:schemeClr val="tx1"/>
                          </a:solidFill>
                          <a:latin typeface="Cambria Math" panose="02040503050406030204" pitchFamily="18" charset="0"/>
                          <a:ea typeface="Times New Roman" panose="02020603050405020304" pitchFamily="18" charset="0"/>
                        </a:rPr>
                        <m:t>=</m:t>
                      </m:r>
                    </m:oMath>
                  </m:oMathPara>
                </a14:m>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0" y="4542397"/>
                <a:ext cx="1582548"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719761" y="3735270"/>
                <a:ext cx="10734675" cy="584775"/>
              </a:xfrm>
              <a:prstGeom prst="rect">
                <a:avLst/>
              </a:prstGeom>
            </p:spPr>
            <p:txBody>
              <a:bodyPr wrap="square">
                <a:spAutoFit/>
              </a:bodyPr>
              <a:lstStyle/>
              <a:p>
                <a:pPr marL="90170" algn="just">
                  <a:spcAft>
                    <a:spcPts val="0"/>
                  </a:spcAft>
                  <a:tabLst>
                    <a:tab pos="5029200" algn="l"/>
                  </a:tabLst>
                </a:pPr>
                <a14:m>
                  <m:oMathPara xmlns:m="http://schemas.openxmlformats.org/officeDocument/2006/math">
                    <m:oMathParaPr>
                      <m:jc m:val="left"/>
                    </m:oMathParaPr>
                    <m:oMath xmlns:m="http://schemas.openxmlformats.org/officeDocument/2006/math">
                      <m:d>
                        <m:dPr>
                          <m:ctrlPr>
                            <a:rPr lang="en-US" sz="3200" b="1" i="1" smtClean="0">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𝟏𝟐</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𝟕</m:t>
                          </m:r>
                          <m:r>
                            <a:rPr lang="en-US" sz="3200" b="1" i="1">
                              <a:solidFill>
                                <a:schemeClr val="tx1"/>
                              </a:solidFill>
                              <a:effectLst/>
                              <a:latin typeface="Cambria Math" panose="02040503050406030204" pitchFamily="18" charset="0"/>
                              <a:ea typeface="Times New Roman" panose="02020603050405020304" pitchFamily="18" charset="0"/>
                            </a:rPr>
                            <m:t>𝒎</m:t>
                          </m:r>
                        </m:e>
                      </m:d>
                      <m:d>
                        <m:dPr>
                          <m:ctrlPr>
                            <a:rPr lang="en-US" sz="3200" b="1" i="1">
                              <a:solidFill>
                                <a:schemeClr val="tx1"/>
                              </a:solidFill>
                              <a:effectLst/>
                              <a:latin typeface="Cambria Math" panose="02040503050406030204" pitchFamily="18" charset="0"/>
                              <a:ea typeface="Times New Roman" panose="02020603050405020304" pitchFamily="18" charset="0"/>
                            </a:rPr>
                          </m:ctrlPr>
                        </m:dPr>
                        <m:e>
                          <m:r>
                            <a:rPr lang="en-US" sz="3200" b="1" i="1">
                              <a:solidFill>
                                <a:schemeClr val="tx1"/>
                              </a:solidFill>
                              <a:effectLst/>
                              <a:latin typeface="Cambria Math" panose="02040503050406030204" pitchFamily="18" charset="0"/>
                              <a:ea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𝟏</m:t>
                          </m:r>
                        </m:e>
                      </m:d>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𝟑</m:t>
                      </m:r>
                      <m:r>
                        <a:rPr lang="en-US" sz="3200" b="1" i="1">
                          <a:solidFill>
                            <a:schemeClr val="tx1"/>
                          </a:solidFill>
                          <a:effectLst/>
                          <a:latin typeface="Cambria Math" panose="02040503050406030204" pitchFamily="18" charset="0"/>
                          <a:ea typeface="Times New Roman" panose="02020603050405020304" pitchFamily="18" charset="0"/>
                        </a:rPr>
                        <m:t>𝒎</m:t>
                      </m:r>
                      <m:r>
                        <a:rPr lang="en-US" sz="3200" b="1" i="1">
                          <a:solidFill>
                            <a:schemeClr val="tx1"/>
                          </a:solidFill>
                          <a:effectLst/>
                          <a:latin typeface="Cambria Math" panose="02040503050406030204" pitchFamily="18" charset="0"/>
                          <a:ea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rPr>
                        <m:t>𝟒</m:t>
                      </m:r>
                    </m:oMath>
                  </m:oMathPara>
                </a14:m>
                <a:endPar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719761" y="3735270"/>
                <a:ext cx="10734675"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18150" y="4542397"/>
                <a:ext cx="4407873" cy="584775"/>
              </a:xfrm>
              <a:prstGeom prst="rect">
                <a:avLst/>
              </a:prstGeom>
            </p:spPr>
            <p:txBody>
              <a:bodyPr wrap="none">
                <a:spAutoFit/>
              </a:bodyPr>
              <a:lstStyle/>
              <a:p>
                <a:pPr marL="90170" algn="just">
                  <a:spcAft>
                    <a:spcPts val="0"/>
                  </a:spcAft>
                  <a:tabLst>
                    <a:tab pos="5029200" algn="l"/>
                  </a:tabLst>
                </a:pPr>
                <a14:m>
                  <m:oMath xmlns:m="http://schemas.openxmlformats.org/officeDocument/2006/math">
                    <m:d>
                      <m:dPr>
                        <m:ctrlPr>
                          <a:rPr lang="en-US" sz="3200" b="1" i="1" smtClean="0">
                            <a:solidFill>
                              <a:schemeClr val="tx1"/>
                            </a:solidFill>
                            <a:latin typeface="Cambria Math" panose="02040503050406030204" pitchFamily="18" charset="0"/>
                            <a:ea typeface="Times New Roman" panose="02020603050405020304" pitchFamily="18" charset="0"/>
                          </a:rPr>
                        </m:ctrlPr>
                      </m:dPr>
                      <m:e>
                        <m:r>
                          <a:rPr lang="en-US" sz="3200" b="1" i="1">
                            <a:solidFill>
                              <a:schemeClr val="tx1"/>
                            </a:solidFill>
                            <a:latin typeface="Cambria Math" panose="02040503050406030204" pitchFamily="18" charset="0"/>
                            <a:ea typeface="Times New Roman" panose="02020603050405020304" pitchFamily="18" charset="0"/>
                          </a:rPr>
                          <m:t>𝟏𝟐</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𝟕</m:t>
                        </m:r>
                        <m:r>
                          <a:rPr lang="en-US" sz="3200" b="1" i="1">
                            <a:solidFill>
                              <a:schemeClr val="tx1"/>
                            </a:solidFill>
                            <a:latin typeface="Cambria Math" panose="02040503050406030204" pitchFamily="18" charset="0"/>
                            <a:ea typeface="Times New Roman" panose="02020603050405020304" pitchFamily="18" charset="0"/>
                          </a:rPr>
                          <m:t>𝒎</m:t>
                        </m:r>
                      </m:e>
                    </m:d>
                    <m:r>
                      <a:rPr lang="en-US" sz="3200" b="1" i="1">
                        <a:solidFill>
                          <a:schemeClr val="tx1"/>
                        </a:solidFill>
                        <a:latin typeface="Cambria Math" panose="02040503050406030204" pitchFamily="18" charset="0"/>
                        <a:ea typeface="Times New Roman" panose="02020603050405020304" pitchFamily="18" charset="0"/>
                      </a:rPr>
                      <m:t>𝒙</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𝟒</m:t>
                    </m:r>
                    <m:r>
                      <a:rPr lang="en-US" sz="3200" b="1" i="1">
                        <a:solidFill>
                          <a:schemeClr val="tx1"/>
                        </a:solidFill>
                        <a:latin typeface="Cambria Math" panose="02040503050406030204" pitchFamily="18" charset="0"/>
                        <a:ea typeface="Times New Roman" panose="02020603050405020304" pitchFamily="18" charset="0"/>
                      </a:rPr>
                      <m:t>𝒎</m:t>
                    </m:r>
                    <m:r>
                      <a:rPr lang="en-US" sz="3200" b="1" i="1">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𝟖</m:t>
                    </m:r>
                  </m:oMath>
                </a14:m>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1318150" y="4542397"/>
                <a:ext cx="4407873" cy="584775"/>
              </a:xfrm>
              <a:prstGeom prst="rect">
                <a:avLst/>
              </a:prstGeom>
              <a:blipFill>
                <a:blip r:embed="rId8"/>
                <a:stretch>
                  <a:fillRect t="-14583" r="-2766"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15374" y="5338384"/>
                <a:ext cx="4237827" cy="613245"/>
              </a:xfrm>
              <a:prstGeom prst="rect">
                <a:avLst/>
              </a:prstGeom>
            </p:spPr>
            <p:txBody>
              <a:bodyPr wrap="none">
                <a:spAutoFit/>
              </a:bodyPr>
              <a:lstStyle/>
              <a:p>
                <a:pPr marL="90170" indent="-629920">
                  <a:lnSpc>
                    <a:spcPct val="115000"/>
                  </a:lnSpc>
                  <a:spcBef>
                    <a:spcPts val="600"/>
                  </a:spcBef>
                  <a:spcAft>
                    <a:spcPts val="0"/>
                  </a:spcAft>
                </a:pPr>
                <a14:m>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𝟖</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𝟒</m:t>
                    </m:r>
                    <m:r>
                      <a:rPr lang="en-US" sz="3200" b="1" i="1" smtClean="0">
                        <a:solidFill>
                          <a:schemeClr val="tx1"/>
                        </a:solidFill>
                        <a:latin typeface="Cambria Math" panose="02040503050406030204" pitchFamily="18" charset="0"/>
                        <a:ea typeface="Times New Roman" panose="02020603050405020304" pitchFamily="18" charset="0"/>
                      </a:rPr>
                      <m:t>𝒎</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𝟖</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𝒎</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𝟎</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3115374" y="5338384"/>
                <a:ext cx="4237827" cy="613245"/>
              </a:xfrm>
              <a:prstGeom prst="rect">
                <a:avLst/>
              </a:prstGeom>
              <a:blipFill>
                <a:blip r:embed="rId9"/>
                <a:stretch>
                  <a:fillRect t="-9000" r="-2878"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3350" y="6173274"/>
                <a:ext cx="2256130" cy="613245"/>
              </a:xfrm>
              <a:prstGeom prst="rect">
                <a:avLst/>
              </a:prstGeom>
            </p:spPr>
            <p:txBody>
              <a:bodyPr wrap="none">
                <a:spAutoFit/>
              </a:bodyPr>
              <a:lstStyle/>
              <a:p>
                <a:pPr marL="90170" indent="-629920">
                  <a:lnSpc>
                    <a:spcPct val="115000"/>
                  </a:lnSpc>
                  <a:spcBef>
                    <a:spcPts val="600"/>
                  </a:spcBef>
                  <a:spcAft>
                    <a:spcPts val="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𝒎</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rPr>
                      <m:t>𝟎</m:t>
                    </m:r>
                  </m:oMath>
                </a14:m>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133350" y="6173274"/>
                <a:ext cx="2256130" cy="613245"/>
              </a:xfrm>
              <a:prstGeom prst="rect">
                <a:avLst/>
              </a:prstGeom>
              <a:blipFill>
                <a:blip r:embed="rId10"/>
                <a:stretch>
                  <a:fillRect l="-7027" t="-9000" r="-5946" b="-32000"/>
                </a:stretch>
              </a:blipFill>
            </p:spPr>
            <p:txBody>
              <a:bodyPr/>
              <a:lstStyle/>
              <a:p>
                <a:r>
                  <a:rPr lang="en-US">
                    <a:noFill/>
                  </a:rPr>
                  <a:t> </a:t>
                </a:r>
              </a:p>
            </p:txBody>
          </p:sp>
        </mc:Fallback>
      </mc:AlternateContent>
      <p:sp>
        <p:nvSpPr>
          <p:cNvPr id="16" name="Rectangle 15"/>
          <p:cNvSpPr/>
          <p:nvPr/>
        </p:nvSpPr>
        <p:spPr>
          <a:xfrm>
            <a:off x="0" y="0"/>
            <a:ext cx="12001499" cy="209554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03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5" grpId="0"/>
      <p:bldP spid="6" grpId="0"/>
      <p:bldP spid="7" grpId="0"/>
      <p:bldP spid="8" grpId="0"/>
      <p:bldP spid="9" grpId="0"/>
      <p:bldP spid="11" grpId="0"/>
      <p:bldP spid="12" grpId="0"/>
      <p:bldP spid="13" grpId="0"/>
      <p:bldP spid="14"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162159" y="1403481"/>
            <a:ext cx="2900371" cy="5726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a14="http://schemas.microsoft.com/office/drawing/2010/main">
        <mc:Choice Requires="a14">
          <p:sp>
            <p:nvSpPr>
              <p:cNvPr id="4" name="Rectangle 3"/>
              <p:cNvSpPr/>
              <p:nvPr/>
            </p:nvSpPr>
            <p:spPr>
              <a:xfrm>
                <a:off x="228600" y="0"/>
                <a:ext cx="11811000" cy="2549609"/>
              </a:xfrm>
              <a:prstGeom prst="rect">
                <a:avLst/>
              </a:prstGeom>
            </p:spPr>
            <p:txBody>
              <a:bodyPr wrap="square">
                <a:spAutoFit/>
              </a:bodyPr>
              <a:lstStyle/>
              <a:p>
                <a:pPr marL="90170" indent="-629920" algn="just">
                  <a:spcBef>
                    <a:spcPts val="600"/>
                  </a:spcBef>
                  <a:spcAft>
                    <a:spcPts val="0"/>
                  </a:spcAft>
                </a:pPr>
                <a:r>
                  <a:rPr lang="nl-NL"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12: </a:t>
                </a:r>
                <a: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hàm số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𝟑</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𝟑</m:t>
                    </m:r>
                    <m:r>
                      <a:rPr lang="en-US" sz="3000" b="1" i="1">
                        <a:solidFill>
                          <a:schemeClr val="tx1"/>
                        </a:solidFill>
                        <a:effectLst/>
                        <a:latin typeface="Cambria Math" panose="02040503050406030204" pitchFamily="18" charset="0"/>
                        <a:ea typeface="Times New Roman" panose="02020603050405020304" pitchFamily="18" charset="0"/>
                      </a:rPr>
                      <m:t>𝒎</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e>
                    </m:d>
                    <m:r>
                      <a:rPr lang="en-US" sz="3000" b="1" i="1">
                        <a:solidFill>
                          <a:schemeClr val="tx1"/>
                        </a:solidFill>
                        <a:effectLst/>
                        <a:latin typeface="Cambria Math" panose="02040503050406030204" pitchFamily="18" charset="0"/>
                        <a:ea typeface="Times New Roman" panose="02020603050405020304" pitchFamily="18" charset="0"/>
                      </a:rPr>
                      <m:t>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có đồ thị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Biết rằng khi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rPr>
                      <m:t>=</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oMath>
                </a14:m>
                <a: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thì tiếp tuyến với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tại điểm có hoành độ</a:t>
                </a:r>
                <a:b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𝒙</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đi qua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𝑨</m:t>
                    </m:r>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𝟏</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𝟑</m:t>
                        </m:r>
                      </m:e>
                    </m:d>
                  </m:oMath>
                </a14:m>
                <a:r>
                  <a:rPr lang="nl-NL"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nào sâu đây đúng?</a:t>
                </a:r>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0170">
                  <a:lnSpc>
                    <a:spcPct val="115000"/>
                  </a:lnSpc>
                  <a:spcAft>
                    <a:spcPts val="0"/>
                  </a:spcAft>
                  <a:tabLst>
                    <a:tab pos="3599815" algn="l"/>
                    <a:tab pos="5039995" algn="l"/>
                  </a:tabLst>
                </a:pPr>
                <a:r>
                  <a:rPr lang="nl-NL"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𝟏</m:t>
                    </m:r>
                    <m:r>
                      <a:rPr lang="en-US" sz="3000" b="1" i="1" smtClean="0">
                        <a:solidFill>
                          <a:schemeClr val="tx1"/>
                        </a:solidFill>
                        <a:effectLst/>
                        <a:latin typeface="Cambria Math" panose="02040503050406030204" pitchFamily="18" charset="0"/>
                        <a:ea typeface="Times New Roman" panose="02020603050405020304" pitchFamily="18" charset="0"/>
                      </a:rPr>
                      <m:t>&lt;</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&lt;</m:t>
                    </m:r>
                    <m:r>
                      <a:rPr lang="en-US" sz="3000" b="1" i="1">
                        <a:solidFill>
                          <a:schemeClr val="tx1"/>
                        </a:solidFill>
                        <a:effectLst/>
                        <a:latin typeface="Cambria Math" panose="02040503050406030204" pitchFamily="18" charset="0"/>
                        <a:ea typeface="Times New Roman" panose="02020603050405020304" pitchFamily="18" charset="0"/>
                      </a:rPr>
                      <m:t>𝟎</m:t>
                    </m:r>
                  </m:oMath>
                </a14:m>
                <a:r>
                  <a:rPr lang="nl-NL"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𝟎</m:t>
                    </m:r>
                    <m:r>
                      <a:rPr lang="en-US" sz="3000" b="1" i="1" smtClean="0">
                        <a:solidFill>
                          <a:schemeClr val="tx1"/>
                        </a:solidFill>
                        <a:effectLst/>
                        <a:latin typeface="Cambria Math" panose="02040503050406030204" pitchFamily="18" charset="0"/>
                        <a:ea typeface="Times New Roman" panose="02020603050405020304" pitchFamily="18" charset="0"/>
                      </a:rPr>
                      <m:t>&lt;</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&lt;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nl-NL"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nl-NL"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nl-NL"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𝟏</m:t>
                    </m:r>
                    <m:r>
                      <a:rPr lang="en-US" sz="3000" b="1" i="1" smtClean="0">
                        <a:solidFill>
                          <a:schemeClr val="tx1"/>
                        </a:solidFill>
                        <a:effectLst/>
                        <a:latin typeface="Cambria Math" panose="02040503050406030204" pitchFamily="18" charset="0"/>
                        <a:ea typeface="Times New Roman" panose="02020603050405020304" pitchFamily="18" charset="0"/>
                      </a:rPr>
                      <m:t>&lt;</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&lt;</m:t>
                    </m:r>
                    <m:r>
                      <a:rPr lang="en-US" sz="3000" b="1" i="1">
                        <a:solidFill>
                          <a:schemeClr val="tx1"/>
                        </a:solidFill>
                        <a:effectLst/>
                        <a:latin typeface="Cambria Math" panose="02040503050406030204" pitchFamily="18" charset="0"/>
                        <a:ea typeface="Times New Roman" panose="02020603050405020304" pitchFamily="18" charset="0"/>
                      </a:rPr>
                      <m:t>𝟐</m:t>
                    </m:r>
                  </m:oMath>
                </a14:m>
                <a:r>
                  <a:rPr lang="nl-NL"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m:t>
                    </m:r>
                    <m:r>
                      <a:rPr lang="en-US" sz="3000" b="1" i="1" smtClean="0">
                        <a:solidFill>
                          <a:schemeClr val="tx1"/>
                        </a:solidFill>
                        <a:effectLst/>
                        <a:latin typeface="Cambria Math" panose="02040503050406030204" pitchFamily="18" charset="0"/>
                        <a:ea typeface="Times New Roman" panose="02020603050405020304" pitchFamily="18" charset="0"/>
                      </a:rPr>
                      <m:t>&lt;</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&lt;−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228600" y="0"/>
                <a:ext cx="11811000" cy="2549609"/>
              </a:xfrm>
              <a:prstGeom prst="rect">
                <a:avLst/>
              </a:prstGeom>
              <a:blipFill>
                <a:blip r:embed="rId2"/>
                <a:stretch>
                  <a:fillRect l="-1239" t="-2632" r="-1962" b="-5024"/>
                </a:stretch>
              </a:blipFill>
            </p:spPr>
            <p:txBody>
              <a:bodyPr/>
              <a:lstStyle/>
              <a:p>
                <a:r>
                  <a:rPr lang="en-US">
                    <a:noFill/>
                  </a:rPr>
                  <a:t> </a:t>
                </a:r>
              </a:p>
            </p:txBody>
          </p:sp>
        </mc:Fallback>
      </mc:AlternateContent>
      <p:sp>
        <p:nvSpPr>
          <p:cNvPr id="5" name="Rectangle 4"/>
          <p:cNvSpPr/>
          <p:nvPr/>
        </p:nvSpPr>
        <p:spPr>
          <a:xfrm>
            <a:off x="3963775" y="2387156"/>
            <a:ext cx="1521249" cy="580672"/>
          </a:xfrm>
          <a:prstGeom prst="rect">
            <a:avLst/>
          </a:prstGeom>
        </p:spPr>
        <p:txBody>
          <a:bodyPr wrap="none">
            <a:spAutoFit/>
          </a:bodyPr>
          <a:lstStyle/>
          <a:p>
            <a:pPr marL="90170" algn="ctr">
              <a:lnSpc>
                <a:spcPct val="115000"/>
              </a:lnSpc>
              <a:spcAft>
                <a:spcPts val="1000"/>
              </a:spcAft>
            </a:pPr>
            <a:r>
              <a:rPr lang="fr-FR" sz="3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fr-FR" sz="3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8652" y="2960602"/>
                <a:ext cx="5722977" cy="588816"/>
              </a:xfrm>
              <a:prstGeom prst="rect">
                <a:avLst/>
              </a:prstGeom>
            </p:spPr>
            <p:txBody>
              <a:bodyPr wrap="none">
                <a:spAutoFit/>
              </a:bodyPr>
              <a:lstStyle/>
              <a:p>
                <a:pPr marL="90170">
                  <a:lnSpc>
                    <a:spcPct val="115000"/>
                  </a:lnSpc>
                  <a:spcAft>
                    <a:spcPts val="0"/>
                  </a:spcAft>
                </a:pP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𝒚</m:t>
                        </m:r>
                      </m:e>
                      <m:sup>
                        <m:r>
                          <a:rPr lang="en-US" sz="3000" b="1" i="1">
                            <a:solidFill>
                              <a:schemeClr val="tx1"/>
                            </a:solidFill>
                            <a:effectLst/>
                            <a:latin typeface="Cambria Math" panose="02040503050406030204" pitchFamily="18" charset="0"/>
                            <a:ea typeface="Times New Roman" panose="02020603050405020304" pitchFamily="18" charset="0"/>
                          </a:rPr>
                          <m:t>′</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𝟑</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𝟔</m:t>
                    </m:r>
                    <m:r>
                      <a:rPr lang="en-US" sz="3000" b="1" i="1">
                        <a:solidFill>
                          <a:schemeClr val="tx1"/>
                        </a:solidFill>
                        <a:effectLst/>
                        <a:latin typeface="Cambria Math" panose="02040503050406030204" pitchFamily="18" charset="0"/>
                        <a:ea typeface="Times New Roman" panose="02020603050405020304" pitchFamily="18" charset="0"/>
                      </a:rPr>
                      <m:t>𝒎𝒙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8652" y="2960602"/>
                <a:ext cx="5722977" cy="588816"/>
              </a:xfrm>
              <a:prstGeom prst="rect">
                <a:avLst/>
              </a:prstGeom>
              <a:blipFill>
                <a:blip r:embed="rId3"/>
                <a:stretch>
                  <a:fillRect l="-958" t="-7292" r="-1491"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579" y="3554200"/>
                <a:ext cx="12331892" cy="580672"/>
              </a:xfrm>
              <a:prstGeom prst="rect">
                <a:avLst/>
              </a:prstGeom>
            </p:spPr>
            <p:txBody>
              <a:bodyPr wrap="square">
                <a:spAutoFit/>
              </a:bodyPr>
              <a:lstStyle/>
              <a:p>
                <a:pPr marL="90170">
                  <a:lnSpc>
                    <a:spcPct val="115000"/>
                  </a:lnSpc>
                  <a:spcAft>
                    <a:spcPts val="0"/>
                  </a:spcAft>
                </a:pP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𝒙</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𝒚</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𝟐</m:t>
                    </m:r>
                    <m:r>
                      <a:rPr lang="en-US" sz="3000" b="1" i="1">
                        <a:solidFill>
                          <a:schemeClr val="tx1"/>
                        </a:solidFill>
                        <a:effectLst/>
                        <a:latin typeface="Cambria Math" panose="02040503050406030204" pitchFamily="18" charset="0"/>
                        <a:ea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𝑩</m:t>
                    </m:r>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𝟐</m:t>
                        </m:r>
                        <m:r>
                          <a:rPr lang="en-US" sz="3000" b="1" i="1">
                            <a:solidFill>
                              <a:schemeClr val="tx1"/>
                            </a:solidFill>
                            <a:effectLst/>
                            <a:latin typeface="Cambria Math" panose="02040503050406030204" pitchFamily="18" charset="0"/>
                            <a:ea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e>
                    </m:d>
                  </m:oMath>
                </a14:m>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7579" y="3554200"/>
                <a:ext cx="12331892" cy="580672"/>
              </a:xfrm>
              <a:prstGeom prst="rect">
                <a:avLst/>
              </a:prstGeom>
              <a:blipFill>
                <a:blip r:embed="rId4"/>
                <a:stretch>
                  <a:fillRect l="-395" t="-8421"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652" y="4356274"/>
                <a:ext cx="11969654" cy="580672"/>
              </a:xfrm>
              <a:prstGeom prst="rect">
                <a:avLst/>
              </a:prstGeom>
            </p:spPr>
            <p:txBody>
              <a:bodyPr wrap="square">
                <a:spAutoFit/>
              </a:bodyPr>
              <a:lstStyle/>
              <a:p>
                <a:pPr marL="90170">
                  <a:lnSpc>
                    <a:spcPct val="115000"/>
                  </a:lnSpc>
                  <a:spcAft>
                    <a:spcPts val="0"/>
                  </a:spcAft>
                </a:pP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tại</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𝑩</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𝑨</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𝒌</m:t>
                    </m:r>
                    <m:r>
                      <a:rPr lang="en-US" sz="3000" b="1" i="1">
                        <a:solidFill>
                          <a:schemeClr val="tx1"/>
                        </a:solidFill>
                        <a:effectLst/>
                        <a:latin typeface="Cambria Math" panose="02040503050406030204" pitchFamily="18" charset="0"/>
                        <a:ea typeface="Times New Roman" panose="02020603050405020304" pitchFamily="18" charset="0"/>
                      </a:rPr>
                      <m:t>=</m:t>
                    </m:r>
                  </m:oMath>
                </a14:m>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652" y="4356274"/>
                <a:ext cx="11969654" cy="580672"/>
              </a:xfrm>
              <a:prstGeom prst="rect">
                <a:avLst/>
              </a:prstGeom>
              <a:blipFill>
                <a:blip r:embed="rId5"/>
                <a:stretch>
                  <a:fillRect l="-458" t="-8421"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8652" y="5014728"/>
                <a:ext cx="7071936" cy="580672"/>
              </a:xfrm>
              <a:prstGeom prst="rect">
                <a:avLst/>
              </a:prstGeom>
            </p:spPr>
            <p:txBody>
              <a:bodyPr wrap="none">
                <a:spAutoFit/>
              </a:bodyPr>
              <a:lstStyle/>
              <a:p>
                <a:pPr marL="90170">
                  <a:lnSpc>
                    <a:spcPct val="115000"/>
                  </a:lnSpc>
                  <a:spcAft>
                    <a:spcPts val="0"/>
                  </a:spcAft>
                </a:pP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Mặt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khác</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hệ</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góc</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𝒌</m:t>
                    </m:r>
                    <m:r>
                      <a:rPr lang="en-US" sz="3000" b="1" i="1">
                        <a:solidFill>
                          <a:schemeClr val="tx1"/>
                        </a:solidFill>
                        <a:effectLst/>
                        <a:latin typeface="Cambria Math" panose="02040503050406030204" pitchFamily="18" charset="0"/>
                        <a:ea typeface="Times New Roman" panose="02020603050405020304" pitchFamily="18" charset="0"/>
                      </a:rPr>
                      <m:t>=</m:t>
                    </m:r>
                  </m:oMath>
                </a14:m>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8652" y="5014728"/>
                <a:ext cx="7071936" cy="580672"/>
              </a:xfrm>
              <a:prstGeom prst="rect">
                <a:avLst/>
              </a:prstGeom>
              <a:blipFill>
                <a:blip r:embed="rId6"/>
                <a:stretch>
                  <a:fillRect l="-776" t="-8421"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95249" y="5673182"/>
                <a:ext cx="6201378" cy="588816"/>
              </a:xfrm>
              <a:prstGeom prst="rect">
                <a:avLst/>
              </a:prstGeom>
            </p:spPr>
            <p:txBody>
              <a:bodyPr wrap="none">
                <a:spAutoFit/>
              </a:bodyPr>
              <a:lstStyle/>
              <a:p>
                <a:pPr marL="90170">
                  <a:lnSpc>
                    <a:spcPct val="115000"/>
                  </a:lnSpc>
                  <a:spcAft>
                    <a:spcPts val="0"/>
                  </a:spcAft>
                </a:pP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đó</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𝟑</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d>
                          <m:dPr>
                            <m:ctrlPr>
                              <a:rPr lang="en-US" sz="3000" b="1" i="1">
                                <a:solidFill>
                                  <a:schemeClr val="tx1"/>
                                </a:solidFill>
                                <a:effectLst/>
                                <a:latin typeface="Cambria Math" panose="02040503050406030204" pitchFamily="18" charset="0"/>
                                <a:ea typeface="Times New Roman" panose="02020603050405020304" pitchFamily="18" charset="0"/>
                              </a:rPr>
                            </m:ctrlPr>
                          </m:dPr>
                          <m:e>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𝒙</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e>
                        </m:d>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𝟔</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𝒙</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r>
                      <a:rPr lang="en-US" sz="3000" b="1" i="1">
                        <a:solidFill>
                          <a:schemeClr val="tx1"/>
                        </a:solidFill>
                        <a:effectLst/>
                        <a:latin typeface="Cambria Math" panose="02040503050406030204" pitchFamily="18" charset="0"/>
                        <a:ea typeface="Times New Roman" panose="02020603050405020304" pitchFamily="18" charset="0"/>
                      </a:rPr>
                      <m:t>=</m:t>
                    </m:r>
                  </m:oMath>
                </a14:m>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95249" y="5673182"/>
                <a:ext cx="6201378" cy="588816"/>
              </a:xfrm>
              <a:prstGeom prst="rect">
                <a:avLst/>
              </a:prstGeom>
              <a:blipFill>
                <a:blip r:embed="rId7"/>
                <a:stretch>
                  <a:fillRect l="-885" t="-7292"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1820" y="6246769"/>
                <a:ext cx="9869056" cy="623248"/>
              </a:xfrm>
              <a:prstGeom prst="rect">
                <a:avLst/>
              </a:prstGeom>
            </p:spPr>
            <p:txBody>
              <a:bodyPr wrap="square">
                <a:spAutoFit/>
              </a:bodyPr>
              <a:lstStyle/>
              <a:p>
                <a:pPr marL="90170">
                  <a:lnSpc>
                    <a:spcPct val="115000"/>
                  </a:lnSpc>
                  <a:spcAft>
                    <a:spcPts val="0"/>
                  </a:spcAft>
                </a:pPr>
                <a14:m>
                  <m:oMathPara xmlns:m="http://schemas.openxmlformats.org/officeDocument/2006/math">
                    <m:oMathParaPr>
                      <m:jc m:val="left"/>
                    </m:oMathParaPr>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𝟑</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𝟔</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r>
                        <a:rPr lang="en-US" sz="3000" b="1" i="1">
                          <a:solidFill>
                            <a:schemeClr val="tx1"/>
                          </a:solidFill>
                          <a:effectLst/>
                          <a:latin typeface="Cambria Math" panose="02040503050406030204" pitchFamily="18" charset="0"/>
                          <a:ea typeface="Times New Roman" panose="02020603050405020304" pitchFamily="18" charset="0"/>
                        </a:rPr>
                        <m:t>=−</m:t>
                      </m:r>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𝒎</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𝟐</m:t>
                      </m:r>
                    </m:oMath>
                  </m:oMathPara>
                </a14:m>
                <a:endParaRPr lang="en-US" sz="3000" b="1" i="1" dirty="0">
                  <a:solidFill>
                    <a:schemeClr val="tx1"/>
                  </a:solidFill>
                  <a:effectLst/>
                  <a:latin typeface="Cambria Math" panose="020405030504060302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1820" y="6246769"/>
                <a:ext cx="9869056" cy="62324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240174" y="3521178"/>
                <a:ext cx="1739835" cy="689291"/>
              </a:xfrm>
              <a:prstGeom prst="rect">
                <a:avLst/>
              </a:prstGeom>
            </p:spPr>
            <p:txBody>
              <a:bodyPr wrap="none">
                <a:spAutoFit/>
              </a:bodyPr>
              <a:lstStyle/>
              <a:p>
                <a:pPr marL="90170">
                  <a:lnSpc>
                    <a:spcPct val="115000"/>
                  </a:lnSpc>
                  <a:spcAft>
                    <a:spcPts val="0"/>
                  </a:spcAft>
                </a:pPr>
                <a14:m>
                  <m:oMathPara xmlns:m="http://schemas.openxmlformats.org/officeDocument/2006/math">
                    <m:oMathParaPr>
                      <m:jc m:val="centerGroup"/>
                    </m:oMathParaPr>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m:t>
                      </m:r>
                      <m:acc>
                        <m:accPr>
                          <m:chr m:val="⃗"/>
                          <m:ctrlPr>
                            <a:rPr lang="en-US" sz="3000" b="1" i="1">
                              <a:solidFill>
                                <a:schemeClr val="tx1"/>
                              </a:solidFill>
                              <a:latin typeface="Cambria Math" panose="02040503050406030204" pitchFamily="18" charset="0"/>
                              <a:ea typeface="Times New Roman" panose="02020603050405020304" pitchFamily="18" charset="0"/>
                            </a:rPr>
                          </m:ctrlPr>
                        </m:accPr>
                        <m:e>
                          <m:r>
                            <a:rPr lang="en-US" sz="3000" b="1" i="1">
                              <a:solidFill>
                                <a:schemeClr val="tx1"/>
                              </a:solidFill>
                              <a:latin typeface="Cambria Math" panose="02040503050406030204" pitchFamily="18" charset="0"/>
                              <a:ea typeface="Times New Roman" panose="02020603050405020304" pitchFamily="18" charset="0"/>
                            </a:rPr>
                            <m:t>𝑨𝑩</m:t>
                          </m:r>
                        </m:e>
                      </m:acc>
                      <m:r>
                        <a:rPr lang="en-US" sz="3000" b="1" i="1">
                          <a:solidFill>
                            <a:schemeClr val="tx1"/>
                          </a:solidFill>
                          <a:latin typeface="Cambria Math" panose="02040503050406030204" pitchFamily="18" charset="0"/>
                          <a:ea typeface="Times New Roman" panose="02020603050405020304" pitchFamily="18" charset="0"/>
                        </a:rPr>
                        <m:t>=</m:t>
                      </m:r>
                    </m:oMath>
                  </m:oMathPara>
                </a14:m>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240174" y="3521178"/>
                <a:ext cx="1739835" cy="68929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062530" y="4363308"/>
                <a:ext cx="1705019" cy="580672"/>
              </a:xfrm>
              <a:prstGeom prst="rect">
                <a:avLst/>
              </a:prstGeom>
            </p:spPr>
            <p:txBody>
              <a:bodyPr wrap="none">
                <a:spAutoFit/>
              </a:bodyPr>
              <a:lstStyle/>
              <a:p>
                <a:pPr marL="90170">
                  <a:lnSpc>
                    <a:spcPct val="115000"/>
                  </a:lnSpc>
                  <a:spcAft>
                    <a:spcPts val="0"/>
                  </a:spcAft>
                </a:pPr>
                <a14:m>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𝒎</m:t>
                    </m:r>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𝟐</m:t>
                    </m:r>
                  </m:oMath>
                </a14:m>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8062530" y="4363308"/>
                <a:ext cx="1705019" cy="580672"/>
              </a:xfrm>
              <a:prstGeom prst="rect">
                <a:avLst/>
              </a:prstGeom>
              <a:blipFill>
                <a:blip r:embed="rId10"/>
                <a:stretch>
                  <a:fillRect t="-8421" r="-7885"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844880" y="5036222"/>
                <a:ext cx="1441292" cy="580672"/>
              </a:xfrm>
              <a:prstGeom prst="rect">
                <a:avLst/>
              </a:prstGeom>
            </p:spPr>
            <p:txBody>
              <a:bodyPr wrap="none">
                <a:spAutoFit/>
              </a:bodyPr>
              <a:lstStyle/>
              <a:p>
                <a:pPr marL="90170">
                  <a:lnSpc>
                    <a:spcPct val="115000"/>
                  </a:lnSpc>
                  <a:spcAft>
                    <a:spcPts val="0"/>
                  </a:spcAft>
                </a:pPr>
                <a14:m>
                  <m:oMath xmlns:m="http://schemas.openxmlformats.org/officeDocument/2006/math">
                    <m:sSup>
                      <m:sSupPr>
                        <m:ctrlPr>
                          <a:rPr lang="en-US" sz="3000" b="1" i="1" smtClean="0">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𝒚</m:t>
                        </m:r>
                      </m:e>
                      <m:sup>
                        <m:r>
                          <a:rPr lang="en-US" sz="3000" b="1" i="1">
                            <a:solidFill>
                              <a:schemeClr val="tx1"/>
                            </a:solidFill>
                            <a:latin typeface="Cambria Math" panose="02040503050406030204" pitchFamily="18" charset="0"/>
                            <a:ea typeface="Times New Roman" panose="02020603050405020304" pitchFamily="18" charset="0"/>
                          </a:rPr>
                          <m:t>′</m:t>
                        </m:r>
                      </m:sup>
                    </m:sSup>
                    <m:d>
                      <m:dPr>
                        <m:ctrlPr>
                          <a:rPr lang="en-US" sz="3000" b="1" i="1">
                            <a:solidFill>
                              <a:schemeClr val="tx1"/>
                            </a:solidFill>
                            <a:latin typeface="Cambria Math" panose="02040503050406030204" pitchFamily="18" charset="0"/>
                            <a:ea typeface="Times New Roman" panose="02020603050405020304" pitchFamily="18" charset="0"/>
                          </a:rPr>
                        </m:ctrlPr>
                      </m:dPr>
                      <m:e>
                        <m:sSub>
                          <m:sSubPr>
                            <m:ctrlPr>
                              <a:rPr lang="en-US" sz="3000" b="1" i="1">
                                <a:solidFill>
                                  <a:schemeClr val="tx1"/>
                                </a:solidFill>
                                <a:latin typeface="Cambria Math" panose="02040503050406030204" pitchFamily="18" charset="0"/>
                                <a:ea typeface="Times New Roman" panose="02020603050405020304" pitchFamily="18" charset="0"/>
                              </a:rPr>
                            </m:ctrlPr>
                          </m:sSubPr>
                          <m:e>
                            <m:r>
                              <a:rPr lang="en-US" sz="3000" b="1" i="1">
                                <a:solidFill>
                                  <a:schemeClr val="tx1"/>
                                </a:solidFill>
                                <a:latin typeface="Cambria Math" panose="02040503050406030204" pitchFamily="18" charset="0"/>
                                <a:ea typeface="Times New Roman" panose="02020603050405020304" pitchFamily="18" charset="0"/>
                              </a:rPr>
                              <m:t>𝒙</m:t>
                            </m:r>
                          </m:e>
                          <m:sub>
                            <m:r>
                              <a:rPr lang="en-US" sz="3000" b="1" i="1">
                                <a:solidFill>
                                  <a:schemeClr val="tx1"/>
                                </a:solidFill>
                                <a:latin typeface="Cambria Math" panose="02040503050406030204" pitchFamily="18" charset="0"/>
                                <a:ea typeface="Times New Roman" panose="02020603050405020304" pitchFamily="18" charset="0"/>
                              </a:rPr>
                              <m:t>𝟎</m:t>
                            </m:r>
                          </m:sub>
                        </m:sSub>
                      </m:e>
                    </m:d>
                  </m:oMath>
                </a14:m>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6844880" y="5036222"/>
                <a:ext cx="1441292" cy="580672"/>
              </a:xfrm>
              <a:prstGeom prst="rect">
                <a:avLst/>
              </a:prstGeom>
              <a:blipFill>
                <a:blip r:embed="rId11"/>
                <a:stretch>
                  <a:fillRect t="-8421" r="-9322"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033479" y="5643291"/>
                <a:ext cx="1889300" cy="623248"/>
              </a:xfrm>
              <a:prstGeom prst="rect">
                <a:avLst/>
              </a:prstGeom>
            </p:spPr>
            <p:txBody>
              <a:bodyPr wrap="none">
                <a:spAutoFit/>
              </a:bodyPr>
              <a:lstStyle/>
              <a:p>
                <a:pPr marL="90170">
                  <a:lnSpc>
                    <a:spcPct val="115000"/>
                  </a:lnSpc>
                  <a:spcAft>
                    <a:spcPts val="0"/>
                  </a:spcAft>
                </a:pPr>
                <a14:m>
                  <m:oMathPara xmlns:m="http://schemas.openxmlformats.org/officeDocument/2006/math">
                    <m:oMathParaPr>
                      <m:jc m:val="centerGroup"/>
                    </m:oMathParaPr>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m:t>
                      </m:r>
                      <m:sSub>
                        <m:sSubPr>
                          <m:ctrlPr>
                            <a:rPr lang="en-US" sz="3000" b="1" i="1">
                              <a:solidFill>
                                <a:schemeClr val="tx1"/>
                              </a:solidFill>
                              <a:latin typeface="Cambria Math" panose="02040503050406030204" pitchFamily="18" charset="0"/>
                              <a:ea typeface="Times New Roman" panose="02020603050405020304" pitchFamily="18" charset="0"/>
                            </a:rPr>
                          </m:ctrlPr>
                        </m:sSubPr>
                        <m:e>
                          <m:r>
                            <a:rPr lang="en-US" sz="3000" b="1" i="1">
                              <a:solidFill>
                                <a:schemeClr val="tx1"/>
                              </a:solidFill>
                              <a:latin typeface="Cambria Math" panose="02040503050406030204" pitchFamily="18" charset="0"/>
                              <a:ea typeface="Times New Roman" panose="02020603050405020304" pitchFamily="18" charset="0"/>
                            </a:rPr>
                            <m:t>𝒎</m:t>
                          </m:r>
                        </m:e>
                        <m:sub>
                          <m:r>
                            <a:rPr lang="en-US" sz="3000" b="1" i="1">
                              <a:solidFill>
                                <a:schemeClr val="tx1"/>
                              </a:solidFill>
                              <a:latin typeface="Cambria Math" panose="02040503050406030204" pitchFamily="18" charset="0"/>
                              <a:ea typeface="Times New Roman" panose="02020603050405020304" pitchFamily="18" charset="0"/>
                            </a:rPr>
                            <m:t>𝟎</m:t>
                          </m:r>
                        </m:sub>
                      </m:sSub>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𝟐</m:t>
                      </m:r>
                    </m:oMath>
                  </m:oMathPara>
                </a14:m>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033479" y="5643291"/>
                <a:ext cx="1889300" cy="62324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621808" y="6228439"/>
                <a:ext cx="4501232" cy="623248"/>
              </a:xfrm>
              <a:prstGeom prst="rect">
                <a:avLst/>
              </a:prstGeom>
            </p:spPr>
            <p:txBody>
              <a:bodyPr wrap="none">
                <a:spAutoFit/>
              </a:bodyPr>
              <a:lstStyle/>
              <a:p>
                <a:pPr marL="90170">
                  <a:lnSpc>
                    <a:spcPct val="115000"/>
                  </a:lnSpc>
                  <a:spcAft>
                    <a:spcPts val="0"/>
                  </a:spcAft>
                </a:pPr>
                <a14:m>
                  <m:oMathPara xmlns:m="http://schemas.openxmlformats.org/officeDocument/2006/math">
                    <m:oMathParaPr>
                      <m:jc m:val="centerGroup"/>
                    </m:oMathParaPr>
                    <m:oMath xmlns:m="http://schemas.openxmlformats.org/officeDocument/2006/math">
                      <m:r>
                        <a:rPr lang="en-US" sz="3000" b="1" i="1" smtClean="0">
                          <a:solidFill>
                            <a:schemeClr val="tx1"/>
                          </a:solidFill>
                          <a:latin typeface="Cambria Math" panose="02040503050406030204" pitchFamily="18" charset="0"/>
                          <a:ea typeface="Times New Roman" panose="02020603050405020304" pitchFamily="18" charset="0"/>
                        </a:rPr>
                        <m:t>⇔−</m:t>
                      </m:r>
                      <m:r>
                        <a:rPr lang="en-US" sz="3000" b="1" i="1" smtClean="0">
                          <a:solidFill>
                            <a:schemeClr val="tx1"/>
                          </a:solidFill>
                          <a:latin typeface="Cambria Math" panose="02040503050406030204" pitchFamily="18" charset="0"/>
                          <a:ea typeface="Times New Roman" panose="02020603050405020304" pitchFamily="18" charset="0"/>
                        </a:rPr>
                        <m:t>𝟒</m:t>
                      </m:r>
                      <m:sSub>
                        <m:sSubPr>
                          <m:ctrlPr>
                            <a:rPr lang="en-US" sz="3000" b="1" i="1">
                              <a:solidFill>
                                <a:schemeClr val="tx1"/>
                              </a:solidFill>
                              <a:latin typeface="Cambria Math" panose="02040503050406030204" pitchFamily="18" charset="0"/>
                              <a:ea typeface="Times New Roman" panose="02020603050405020304" pitchFamily="18" charset="0"/>
                            </a:rPr>
                          </m:ctrlPr>
                        </m:sSubPr>
                        <m:e>
                          <m:r>
                            <a:rPr lang="en-US" sz="3000" b="1" i="1">
                              <a:solidFill>
                                <a:schemeClr val="tx1"/>
                              </a:solidFill>
                              <a:latin typeface="Cambria Math" panose="02040503050406030204" pitchFamily="18" charset="0"/>
                              <a:ea typeface="Times New Roman" panose="02020603050405020304" pitchFamily="18" charset="0"/>
                            </a:rPr>
                            <m:t>𝒎</m:t>
                          </m:r>
                        </m:e>
                        <m:sub>
                          <m:r>
                            <a:rPr lang="en-US" sz="3000" b="1" i="1">
                              <a:solidFill>
                                <a:schemeClr val="tx1"/>
                              </a:solidFill>
                              <a:latin typeface="Cambria Math" panose="02040503050406030204" pitchFamily="18" charset="0"/>
                              <a:ea typeface="Times New Roman" panose="02020603050405020304" pitchFamily="18" charset="0"/>
                            </a:rPr>
                            <m:t>𝟎</m:t>
                          </m:r>
                        </m:sub>
                      </m:sSub>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𝟐</m:t>
                      </m:r>
                      <m:r>
                        <a:rPr lang="en-US" sz="3000" b="1" i="1">
                          <a:solidFill>
                            <a:schemeClr val="tx1"/>
                          </a:solidFill>
                          <a:latin typeface="Cambria Math" panose="02040503050406030204" pitchFamily="18" charset="0"/>
                          <a:ea typeface="Times New Roman" panose="02020603050405020304" pitchFamily="18" charset="0"/>
                        </a:rPr>
                        <m:t>⇔</m:t>
                      </m:r>
                      <m:sSub>
                        <m:sSubPr>
                          <m:ctrlPr>
                            <a:rPr lang="en-US" sz="3000" b="1" i="1">
                              <a:solidFill>
                                <a:schemeClr val="tx1"/>
                              </a:solidFill>
                              <a:latin typeface="Cambria Math" panose="02040503050406030204" pitchFamily="18" charset="0"/>
                              <a:ea typeface="Times New Roman" panose="02020603050405020304" pitchFamily="18" charset="0"/>
                            </a:rPr>
                          </m:ctrlPr>
                        </m:sSubPr>
                        <m:e>
                          <m:r>
                            <a:rPr lang="en-US" sz="3000" b="1" i="1">
                              <a:solidFill>
                                <a:schemeClr val="tx1"/>
                              </a:solidFill>
                              <a:latin typeface="Cambria Math" panose="02040503050406030204" pitchFamily="18" charset="0"/>
                              <a:ea typeface="Times New Roman" panose="02020603050405020304" pitchFamily="18" charset="0"/>
                            </a:rPr>
                            <m:t>𝒎</m:t>
                          </m:r>
                        </m:e>
                        <m:sub>
                          <m:r>
                            <a:rPr lang="en-US" sz="3000" b="1" i="1">
                              <a:solidFill>
                                <a:schemeClr val="tx1"/>
                              </a:solidFill>
                              <a:latin typeface="Cambria Math" panose="02040503050406030204" pitchFamily="18" charset="0"/>
                              <a:ea typeface="Times New Roman" panose="02020603050405020304" pitchFamily="18" charset="0"/>
                            </a:rPr>
                            <m:t>𝟎</m:t>
                          </m:r>
                        </m:sub>
                      </m:sSub>
                      <m:r>
                        <a:rPr lang="en-US" sz="3000" b="1" i="1">
                          <a:solidFill>
                            <a:schemeClr val="tx1"/>
                          </a:solidFill>
                          <a:latin typeface="Cambria Math" panose="02040503050406030204" pitchFamily="18" charset="0"/>
                          <a:ea typeface="Times New Roman" panose="02020603050405020304" pitchFamily="18" charset="0"/>
                        </a:rPr>
                        <m:t>=</m:t>
                      </m:r>
                    </m:oMath>
                  </m:oMathPara>
                </a14:m>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621808" y="6228439"/>
                <a:ext cx="4501232" cy="62324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587537" y="3561234"/>
                <a:ext cx="2651110" cy="580672"/>
              </a:xfrm>
              <a:prstGeom prst="rect">
                <a:avLst/>
              </a:prstGeom>
            </p:spPr>
            <p:txBody>
              <a:bodyPr wrap="none">
                <a:spAutoFit/>
              </a:bodyPr>
              <a:lstStyle/>
              <a:p>
                <a:pPr marL="90170">
                  <a:lnSpc>
                    <a:spcPct val="115000"/>
                  </a:lnSpc>
                  <a:spcAft>
                    <a:spcPts val="0"/>
                  </a:spcAft>
                </a:pPr>
                <a14:m>
                  <m:oMath xmlns:m="http://schemas.openxmlformats.org/officeDocument/2006/math">
                    <m:d>
                      <m:dPr>
                        <m:ctrlPr>
                          <a:rPr lang="en-US" sz="3000" b="1" i="1" smtClean="0">
                            <a:solidFill>
                              <a:schemeClr val="tx1"/>
                            </a:solidFill>
                            <a:latin typeface="Cambria Math" panose="02040503050406030204" pitchFamily="18" charset="0"/>
                            <a:ea typeface="Times New Roman" panose="02020603050405020304" pitchFamily="18" charset="0"/>
                          </a:rPr>
                        </m:ctrlPr>
                      </m:dPr>
                      <m:e>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𝟐</m:t>
                        </m:r>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𝟐</m:t>
                        </m:r>
                        <m:r>
                          <a:rPr lang="en-US" sz="3000" b="1" i="1">
                            <a:solidFill>
                              <a:schemeClr val="tx1"/>
                            </a:solidFill>
                            <a:latin typeface="Cambria Math" panose="02040503050406030204" pitchFamily="18" charset="0"/>
                            <a:ea typeface="Times New Roman" panose="02020603050405020304" pitchFamily="18" charset="0"/>
                          </a:rPr>
                          <m:t>𝒎</m:t>
                        </m:r>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𝟒</m:t>
                        </m:r>
                      </m:e>
                    </m:d>
                  </m:oMath>
                </a14:m>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587537" y="3561234"/>
                <a:ext cx="2651110" cy="580672"/>
              </a:xfrm>
              <a:prstGeom prst="rect">
                <a:avLst/>
              </a:prstGeom>
              <a:blipFill>
                <a:blip r:embed="rId14"/>
                <a:stretch>
                  <a:fillRect t="-8421" r="-4368"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9797236" y="5990801"/>
                <a:ext cx="557845" cy="907684"/>
              </a:xfrm>
              <a:prstGeom prst="rect">
                <a:avLst/>
              </a:prstGeom>
            </p:spPr>
            <p:txBody>
              <a:bodyPr wrap="none">
                <a:spAutoFit/>
              </a:bodyPr>
              <a:lstStyle/>
              <a:p>
                <a:pPr marL="90170">
                  <a:lnSpc>
                    <a:spcPct val="115000"/>
                  </a:lnSpc>
                  <a:spcAft>
                    <a:spcPts val="0"/>
                  </a:spcAft>
                </a:pPr>
                <a14:m>
                  <m:oMath xmlns:m="http://schemas.openxmlformats.org/officeDocument/2006/math">
                    <m:f>
                      <m:fPr>
                        <m:ctrlPr>
                          <a:rPr lang="en-US" sz="3200" b="1" i="1" smtClean="0">
                            <a:solidFill>
                              <a:schemeClr val="tx1"/>
                            </a:solidFill>
                            <a:latin typeface="Cambria Math" panose="02040503050406030204" pitchFamily="18" charset="0"/>
                            <a:ea typeface="Times New Roman" panose="02020603050405020304" pitchFamily="18" charset="0"/>
                          </a:rPr>
                        </m:ctrlPr>
                      </m:fPr>
                      <m:num>
                        <m:r>
                          <a:rPr lang="en-US" sz="3200" b="1" i="1">
                            <a:solidFill>
                              <a:schemeClr val="tx1"/>
                            </a:solidFill>
                            <a:latin typeface="Cambria Math" panose="02040503050406030204" pitchFamily="18" charset="0"/>
                            <a:ea typeface="Times New Roman" panose="02020603050405020304" pitchFamily="18" charset="0"/>
                          </a:rPr>
                          <m:t>𝟏</m:t>
                        </m:r>
                      </m:num>
                      <m:den>
                        <m:r>
                          <a:rPr lang="en-US" sz="3200" b="1" i="1">
                            <a:solidFill>
                              <a:schemeClr val="tx1"/>
                            </a:solidFill>
                            <a:latin typeface="Cambria Math" panose="02040503050406030204" pitchFamily="18" charset="0"/>
                            <a:ea typeface="Times New Roman" panose="02020603050405020304" pitchFamily="18" charset="0"/>
                          </a:rPr>
                          <m:t>𝟐</m:t>
                        </m:r>
                      </m:den>
                    </m:f>
                  </m:oMath>
                </a14:m>
                <a:r>
                  <a:rPr lang="fr-F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9797236" y="5990801"/>
                <a:ext cx="557845" cy="907684"/>
              </a:xfrm>
              <a:prstGeom prst="rect">
                <a:avLst/>
              </a:prstGeom>
              <a:blipFill>
                <a:blip r:embed="rId15"/>
                <a:stretch>
                  <a:fillRect r="-27174" b="-8725"/>
                </a:stretch>
              </a:blipFill>
            </p:spPr>
            <p:txBody>
              <a:bodyPr/>
              <a:lstStyle/>
              <a:p>
                <a:r>
                  <a:rPr lang="en-US">
                    <a:noFill/>
                  </a:rPr>
                  <a:t> </a:t>
                </a:r>
              </a:p>
            </p:txBody>
          </p:sp>
        </mc:Fallback>
      </mc:AlternateContent>
      <p:sp>
        <p:nvSpPr>
          <p:cNvPr id="20" name="Rectangle 19"/>
          <p:cNvSpPr/>
          <p:nvPr/>
        </p:nvSpPr>
        <p:spPr>
          <a:xfrm>
            <a:off x="221225" y="19051"/>
            <a:ext cx="11894575" cy="241733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93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E1A417B-DF5E-4CB8-9162-5EF198D6D542}"/>
              </a:ext>
            </a:extLst>
          </p:cNvPr>
          <p:cNvSpPr/>
          <p:nvPr/>
        </p:nvSpPr>
        <p:spPr>
          <a:xfrm>
            <a:off x="1139585" y="1122853"/>
            <a:ext cx="1264726" cy="5310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402336" y="109927"/>
                <a:ext cx="11283696" cy="1566198"/>
              </a:xfrm>
              <a:prstGeom prst="rect">
                <a:avLst/>
              </a:prstGeom>
              <a:noFill/>
            </p:spPr>
            <p:txBody>
              <a:bodyPr wrap="square">
                <a:spAutoFit/>
              </a:bodyPr>
              <a:lstStyle/>
              <a:p>
                <a:pPr marL="90170" indent="-629920" algn="just">
                  <a:spcBef>
                    <a:spcPts val="600"/>
                  </a:spcBef>
                  <a:spcAft>
                    <a:spcPts val="0"/>
                  </a:spcAft>
                </a:pP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13: </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Đường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𝟐</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𝟒</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𝟒</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tung</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90170" algn="just">
                  <a:lnSpc>
                    <a:spcPct val="115000"/>
                  </a:lnSpc>
                  <a:spcAft>
                    <a:spcPts val="0"/>
                  </a:spcAft>
                  <a:tabLst>
                    <a:tab pos="3599815" algn="l"/>
                    <a:tab pos="5039995" algn="l"/>
                  </a:tabLst>
                </a:pPr>
                <a:r>
                  <a:rPr lang="en-US" sz="3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C.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𝟑</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2336" y="109927"/>
                <a:ext cx="11283696" cy="1566198"/>
              </a:xfrm>
              <a:prstGeom prst="rect">
                <a:avLst/>
              </a:prstGeom>
              <a:blipFill>
                <a:blip r:embed="rId3"/>
                <a:stretch>
                  <a:fillRect l="-1243" t="-4280" b="-7782"/>
                </a:stretch>
              </a:blipFill>
            </p:spPr>
            <p:txBody>
              <a:bodyPr/>
              <a:lstStyle/>
              <a:p>
                <a:r>
                  <a:rPr lang="en-US">
                    <a:noFill/>
                  </a:rPr>
                  <a:t> </a:t>
                </a:r>
              </a:p>
            </p:txBody>
          </p:sp>
        </mc:Fallback>
      </mc:AlternateContent>
      <p:sp>
        <p:nvSpPr>
          <p:cNvPr id="5" name="Rectangle 4"/>
          <p:cNvSpPr/>
          <p:nvPr/>
        </p:nvSpPr>
        <p:spPr>
          <a:xfrm>
            <a:off x="4961905" y="1398201"/>
            <a:ext cx="1521249" cy="623248"/>
          </a:xfrm>
          <a:prstGeom prst="rect">
            <a:avLst/>
          </a:prstGeom>
        </p:spPr>
        <p:txBody>
          <a:bodyPr wrap="none">
            <a:spAutoFit/>
          </a:bodyPr>
          <a:lstStyle/>
          <a:p>
            <a:pPr marL="90170" algn="ctr">
              <a:lnSpc>
                <a:spcPct val="115000"/>
              </a:lnSpc>
              <a:spcBef>
                <a:spcPts val="600"/>
              </a:spcBef>
              <a:spcAft>
                <a:spcPts val="0"/>
              </a:spcAft>
            </a:pPr>
            <a:r>
              <a:rPr lang="en-US" sz="3000" b="1" i="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000"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i="1" u="sng"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000" b="1" i="1" u="sng" dirty="0">
              <a:solidFill>
                <a:srgbClr val="FF00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352425" y="1904136"/>
                <a:ext cx="11620500" cy="580672"/>
              </a:xfrm>
              <a:prstGeom prst="rect">
                <a:avLst/>
              </a:prstGeom>
            </p:spPr>
            <p:txBody>
              <a:bodyPr wrap="square">
                <a:spAutoFit/>
              </a:bodyPr>
              <a:lstStyle/>
              <a:p>
                <a:pPr marL="90170">
                  <a:lnSpc>
                    <a:spcPct val="115000"/>
                  </a:lnSpc>
                  <a:spcAft>
                    <a:spcPts val="0"/>
                  </a:spcAft>
                </a:pP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ường</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𝒎</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52425" y="1904136"/>
                <a:ext cx="11620500" cy="580672"/>
              </a:xfrm>
              <a:prstGeom prst="rect">
                <a:avLst/>
              </a:prstGeom>
              <a:blipFill>
                <a:blip r:embed="rId4"/>
                <a:stretch>
                  <a:fillRect l="-472" t="-8333" r="-31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439121" y="2496365"/>
                <a:ext cx="4547912" cy="12913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chemeClr val="tx1"/>
                              </a:solidFill>
                              <a:latin typeface="Cambria Math" panose="02040503050406030204" pitchFamily="18" charset="0"/>
                            </a:rPr>
                          </m:ctrlPr>
                        </m:dPr>
                        <m:e>
                          <m:eqArr>
                            <m:eqArrPr>
                              <m:ctrlPr>
                                <a:rPr lang="en-US" sz="3000" b="1" i="1">
                                  <a:solidFill>
                                    <a:schemeClr val="tx1"/>
                                  </a:solidFill>
                                  <a:latin typeface="Cambria Math" panose="02040503050406030204" pitchFamily="18" charset="0"/>
                                </a:rPr>
                              </m:ctrlPr>
                            </m:eqArrPr>
                            <m:e>
                              <m:r>
                                <a:rPr lang="en-US" sz="3000" b="1">
                                  <a:solidFill>
                                    <a:schemeClr val="tx1"/>
                                  </a:solidFill>
                                  <a:latin typeface="Cambria Math" panose="02040503050406030204" pitchFamily="18" charset="0"/>
                                </a:rPr>
                                <m:t>&amp;</m:t>
                              </m:r>
                              <m:r>
                                <a:rPr lang="en-US" sz="3000" b="1" i="0">
                                  <a:solidFill>
                                    <a:schemeClr val="tx1"/>
                                  </a:solidFill>
                                  <a:latin typeface="Cambria Math" panose="02040503050406030204" pitchFamily="18" charset="0"/>
                                </a:rPr>
                                <m:t>−</m:t>
                              </m:r>
                              <m:r>
                                <a:rPr lang="en-US" sz="3000" b="1" i="0">
                                  <a:solidFill>
                                    <a:schemeClr val="tx1"/>
                                  </a:solidFill>
                                  <a:latin typeface="Cambria Math" panose="02040503050406030204" pitchFamily="18" charset="0"/>
                                </a:rPr>
                                <m:t>𝟐</m:t>
                              </m:r>
                              <m:sSup>
                                <m:sSupPr>
                                  <m:ctrlPr>
                                    <a:rPr lang="en-US" sz="3000" b="1" i="1">
                                      <a:solidFill>
                                        <a:schemeClr val="tx1"/>
                                      </a:solidFill>
                                      <a:latin typeface="Cambria Math" panose="02040503050406030204" pitchFamily="18" charset="0"/>
                                    </a:rPr>
                                  </m:ctrlPr>
                                </m:sSupPr>
                                <m:e>
                                  <m:r>
                                    <a:rPr lang="en-US" sz="3000" b="1" i="1">
                                      <a:solidFill>
                                        <a:schemeClr val="tx1"/>
                                      </a:solidFill>
                                      <a:latin typeface="Cambria Math" panose="02040503050406030204" pitchFamily="18" charset="0"/>
                                    </a:rPr>
                                    <m:t>𝒙</m:t>
                                  </m:r>
                                </m:e>
                                <m:sup>
                                  <m:r>
                                    <a:rPr lang="en-US" sz="3000" b="1" i="0">
                                      <a:solidFill>
                                        <a:schemeClr val="tx1"/>
                                      </a:solidFill>
                                      <a:latin typeface="Cambria Math" panose="02040503050406030204" pitchFamily="18" charset="0"/>
                                    </a:rPr>
                                    <m:t>𝟒</m:t>
                                  </m:r>
                                </m:sup>
                              </m:sSup>
                              <m:r>
                                <a:rPr lang="en-US" sz="3000" b="1" i="0">
                                  <a:solidFill>
                                    <a:schemeClr val="tx1"/>
                                  </a:solidFill>
                                  <a:latin typeface="Cambria Math" panose="02040503050406030204" pitchFamily="18" charset="0"/>
                                </a:rPr>
                                <m:t>+</m:t>
                              </m:r>
                              <m:r>
                                <a:rPr lang="en-US" sz="3000" b="1" i="0">
                                  <a:solidFill>
                                    <a:schemeClr val="tx1"/>
                                  </a:solidFill>
                                  <a:latin typeface="Cambria Math" panose="02040503050406030204" pitchFamily="18" charset="0"/>
                                </a:rPr>
                                <m:t>𝟒</m:t>
                              </m:r>
                              <m:sSup>
                                <m:sSupPr>
                                  <m:ctrlPr>
                                    <a:rPr lang="en-US" sz="3000" b="1" i="1">
                                      <a:solidFill>
                                        <a:schemeClr val="tx1"/>
                                      </a:solidFill>
                                      <a:latin typeface="Cambria Math" panose="02040503050406030204" pitchFamily="18" charset="0"/>
                                    </a:rPr>
                                  </m:ctrlPr>
                                </m:sSupPr>
                                <m:e>
                                  <m:r>
                                    <a:rPr lang="en-US" sz="3000" b="1" i="1">
                                      <a:solidFill>
                                        <a:schemeClr val="tx1"/>
                                      </a:solidFill>
                                      <a:latin typeface="Cambria Math" panose="02040503050406030204" pitchFamily="18" charset="0"/>
                                    </a:rPr>
                                    <m:t>𝒙</m:t>
                                  </m:r>
                                </m:e>
                                <m:sup>
                                  <m:r>
                                    <a:rPr lang="en-US" sz="3000" b="1" i="0">
                                      <a:solidFill>
                                        <a:schemeClr val="tx1"/>
                                      </a:solidFill>
                                      <a:latin typeface="Cambria Math" panose="02040503050406030204" pitchFamily="18" charset="0"/>
                                    </a:rPr>
                                    <m:t>𝟐</m:t>
                                  </m:r>
                                </m:sup>
                              </m:sSup>
                              <m:r>
                                <a:rPr lang="en-US" sz="3000" b="1" i="0">
                                  <a:solidFill>
                                    <a:schemeClr val="tx1"/>
                                  </a:solidFill>
                                  <a:latin typeface="Cambria Math" panose="02040503050406030204" pitchFamily="18" charset="0"/>
                                </a:rPr>
                                <m:t>−</m:t>
                              </m:r>
                              <m:r>
                                <a:rPr lang="en-US" sz="3000" b="1" i="0">
                                  <a:solidFill>
                                    <a:schemeClr val="tx1"/>
                                  </a:solidFill>
                                  <a:latin typeface="Cambria Math" panose="02040503050406030204" pitchFamily="18" charset="0"/>
                                </a:rPr>
                                <m:t>𝟏</m:t>
                              </m:r>
                              <m:r>
                                <a:rPr lang="en-US" sz="3000" b="1" i="0">
                                  <a:solidFill>
                                    <a:schemeClr val="tx1"/>
                                  </a:solidFill>
                                  <a:latin typeface="Cambria Math" panose="02040503050406030204" pitchFamily="18" charset="0"/>
                                </a:rPr>
                                <m:t>=</m:t>
                              </m:r>
                              <m:r>
                                <a:rPr lang="en-US" sz="3000" b="1" i="1">
                                  <a:solidFill>
                                    <a:schemeClr val="tx1"/>
                                  </a:solidFill>
                                  <a:latin typeface="Cambria Math" panose="02040503050406030204" pitchFamily="18" charset="0"/>
                                </a:rPr>
                                <m:t>𝒎</m:t>
                              </m:r>
                              <m:d>
                                <m:dPr>
                                  <m:ctrlPr>
                                    <a:rPr lang="en-US" sz="3000" b="1" i="1">
                                      <a:solidFill>
                                        <a:schemeClr val="tx1"/>
                                      </a:solidFill>
                                      <a:latin typeface="Cambria Math" panose="02040503050406030204" pitchFamily="18" charset="0"/>
                                    </a:rPr>
                                  </m:ctrlPr>
                                </m:dPr>
                                <m:e>
                                  <m:r>
                                    <a:rPr lang="en-US" sz="3000" b="1" i="0">
                                      <a:solidFill>
                                        <a:schemeClr val="tx1"/>
                                      </a:solidFill>
                                      <a:latin typeface="Cambria Math" panose="02040503050406030204" pitchFamily="18" charset="0"/>
                                    </a:rPr>
                                    <m:t>𝟏</m:t>
                                  </m:r>
                                </m:e>
                              </m:d>
                            </m:e>
                            <m:e>
                              <m:r>
                                <a:rPr lang="en-US" sz="3000" b="1" i="0">
                                  <a:solidFill>
                                    <a:schemeClr val="tx1"/>
                                  </a:solidFill>
                                  <a:latin typeface="Cambria Math" panose="02040503050406030204" pitchFamily="18" charset="0"/>
                                </a:rPr>
                                <m:t>&amp;−</m:t>
                              </m:r>
                              <m:r>
                                <a:rPr lang="en-US" sz="3000" b="1" i="0">
                                  <a:solidFill>
                                    <a:schemeClr val="tx1"/>
                                  </a:solidFill>
                                  <a:latin typeface="Cambria Math" panose="02040503050406030204" pitchFamily="18" charset="0"/>
                                </a:rPr>
                                <m:t>𝟖</m:t>
                              </m:r>
                              <m:sSup>
                                <m:sSupPr>
                                  <m:ctrlPr>
                                    <a:rPr lang="en-US" sz="3000" b="1" i="1">
                                      <a:solidFill>
                                        <a:schemeClr val="tx1"/>
                                      </a:solidFill>
                                      <a:latin typeface="Cambria Math" panose="02040503050406030204" pitchFamily="18" charset="0"/>
                                    </a:rPr>
                                  </m:ctrlPr>
                                </m:sSupPr>
                                <m:e>
                                  <m:r>
                                    <a:rPr lang="en-US" sz="3000" b="1" i="1">
                                      <a:solidFill>
                                        <a:schemeClr val="tx1"/>
                                      </a:solidFill>
                                      <a:latin typeface="Cambria Math" panose="02040503050406030204" pitchFamily="18" charset="0"/>
                                    </a:rPr>
                                    <m:t>𝒙</m:t>
                                  </m:r>
                                </m:e>
                                <m:sup>
                                  <m:r>
                                    <a:rPr lang="en-US" sz="3000" b="1" i="0">
                                      <a:solidFill>
                                        <a:schemeClr val="tx1"/>
                                      </a:solidFill>
                                      <a:latin typeface="Cambria Math" panose="02040503050406030204" pitchFamily="18" charset="0"/>
                                    </a:rPr>
                                    <m:t>𝟑</m:t>
                                  </m:r>
                                </m:sup>
                              </m:sSup>
                              <m:r>
                                <a:rPr lang="en-US" sz="3000" b="1" i="0">
                                  <a:solidFill>
                                    <a:schemeClr val="tx1"/>
                                  </a:solidFill>
                                  <a:latin typeface="Cambria Math" panose="02040503050406030204" pitchFamily="18" charset="0"/>
                                </a:rPr>
                                <m:t>+</m:t>
                              </m:r>
                              <m:r>
                                <a:rPr lang="en-US" sz="3000" b="1" i="0">
                                  <a:solidFill>
                                    <a:schemeClr val="tx1"/>
                                  </a:solidFill>
                                  <a:latin typeface="Cambria Math" panose="02040503050406030204" pitchFamily="18" charset="0"/>
                                </a:rPr>
                                <m:t>𝟖</m:t>
                              </m:r>
                              <m:r>
                                <a:rPr lang="en-US" sz="3000" b="1" i="1">
                                  <a:solidFill>
                                    <a:schemeClr val="tx1"/>
                                  </a:solidFill>
                                  <a:latin typeface="Cambria Math" panose="02040503050406030204" pitchFamily="18" charset="0"/>
                                </a:rPr>
                                <m:t>𝒙</m:t>
                              </m:r>
                              <m:r>
                                <a:rPr lang="en-US" sz="3000" b="1" i="0">
                                  <a:solidFill>
                                    <a:schemeClr val="tx1"/>
                                  </a:solidFill>
                                  <a:latin typeface="Cambria Math" panose="02040503050406030204" pitchFamily="18" charset="0"/>
                                </a:rPr>
                                <m:t>=</m:t>
                              </m:r>
                              <m:r>
                                <a:rPr lang="en-US" sz="3000" b="1" i="0">
                                  <a:solidFill>
                                    <a:schemeClr val="tx1"/>
                                  </a:solidFill>
                                  <a:latin typeface="Cambria Math" panose="02040503050406030204" pitchFamily="18" charset="0"/>
                                </a:rPr>
                                <m:t>𝟎</m:t>
                              </m:r>
                              <m:d>
                                <m:dPr>
                                  <m:ctrlPr>
                                    <a:rPr lang="en-US" sz="3000" b="1" i="1">
                                      <a:solidFill>
                                        <a:schemeClr val="tx1"/>
                                      </a:solidFill>
                                      <a:latin typeface="Cambria Math" panose="02040503050406030204" pitchFamily="18" charset="0"/>
                                    </a:rPr>
                                  </m:ctrlPr>
                                </m:dPr>
                                <m:e>
                                  <m:r>
                                    <a:rPr lang="en-US" sz="3000" b="1" i="0">
                                      <a:solidFill>
                                        <a:schemeClr val="tx1"/>
                                      </a:solidFill>
                                      <a:latin typeface="Cambria Math" panose="02040503050406030204" pitchFamily="18" charset="0"/>
                                    </a:rPr>
                                    <m:t>𝟐</m:t>
                                  </m:r>
                                </m:e>
                              </m:d>
                            </m:e>
                          </m:eqArr>
                        </m:e>
                      </m:d>
                    </m:oMath>
                  </m:oMathPara>
                </a14:m>
                <a:endParaRPr lang="en-US" sz="3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439121" y="2496365"/>
                <a:ext cx="4547912" cy="12913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52425" y="2886431"/>
                <a:ext cx="2839046" cy="15596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3000" b="1" i="1" smtClean="0">
                              <a:solidFill>
                                <a:schemeClr val="tx1"/>
                              </a:solidFill>
                              <a:latin typeface="Cambria Math" panose="02040503050406030204" pitchFamily="18" charset="0"/>
                            </a:rPr>
                          </m:ctrlPr>
                        </m:dPr>
                        <m:e>
                          <m:r>
                            <a:rPr lang="en-US" sz="3000" b="1" i="1">
                              <a:solidFill>
                                <a:schemeClr val="tx1"/>
                              </a:solidFill>
                              <a:latin typeface="Cambria Math" panose="02040503050406030204" pitchFamily="18" charset="0"/>
                            </a:rPr>
                            <m:t>𝟐</m:t>
                          </m:r>
                        </m:e>
                      </m:d>
                      <m:r>
                        <a:rPr lang="en-US" sz="3000" b="1" i="0">
                          <a:solidFill>
                            <a:schemeClr val="tx1"/>
                          </a:solidFill>
                          <a:latin typeface="Cambria Math" panose="02040503050406030204" pitchFamily="18" charset="0"/>
                        </a:rPr>
                        <m:t>⇔</m:t>
                      </m:r>
                      <m:d>
                        <m:dPr>
                          <m:begChr m:val="["/>
                          <m:endChr m:val=""/>
                          <m:ctrlPr>
                            <a:rPr lang="en-US" sz="3000" b="1" i="1">
                              <a:solidFill>
                                <a:schemeClr val="tx1"/>
                              </a:solidFill>
                              <a:latin typeface="Cambria Math" panose="02040503050406030204" pitchFamily="18" charset="0"/>
                            </a:rPr>
                          </m:ctrlPr>
                        </m:dPr>
                        <m:e>
                          <m:eqArr>
                            <m:eqArrPr>
                              <m:ctrlPr>
                                <a:rPr lang="en-US" sz="3000" b="1" i="1">
                                  <a:solidFill>
                                    <a:schemeClr val="tx1"/>
                                  </a:solidFill>
                                  <a:latin typeface="Cambria Math" panose="02040503050406030204" pitchFamily="18" charset="0"/>
                                </a:rPr>
                              </m:ctrlPr>
                            </m:eqArrPr>
                            <m:e>
                              <m:r>
                                <a:rPr lang="en-US" sz="3000" b="1" i="0">
                                  <a:solidFill>
                                    <a:schemeClr val="tx1"/>
                                  </a:solidFill>
                                  <a:latin typeface="Cambria Math" panose="02040503050406030204" pitchFamily="18" charset="0"/>
                                </a:rPr>
                                <m:t>&amp;</m:t>
                              </m:r>
                              <m:r>
                                <a:rPr lang="en-US" sz="3000" b="1" i="1">
                                  <a:solidFill>
                                    <a:schemeClr val="tx1"/>
                                  </a:solidFill>
                                  <a:latin typeface="Cambria Math" panose="02040503050406030204" pitchFamily="18" charset="0"/>
                                </a:rPr>
                                <m:t>𝒙</m:t>
                              </m:r>
                              <m:r>
                                <a:rPr lang="en-US" sz="3000" b="1" i="0">
                                  <a:solidFill>
                                    <a:schemeClr val="tx1"/>
                                  </a:solidFill>
                                  <a:latin typeface="Cambria Math" panose="02040503050406030204" pitchFamily="18" charset="0"/>
                                </a:rPr>
                                <m:t>=</m:t>
                              </m:r>
                              <m:r>
                                <a:rPr lang="en-US" sz="3000" b="1" i="0">
                                  <a:solidFill>
                                    <a:schemeClr val="tx1"/>
                                  </a:solidFill>
                                  <a:latin typeface="Cambria Math" panose="02040503050406030204" pitchFamily="18" charset="0"/>
                                </a:rPr>
                                <m:t>𝟎</m:t>
                              </m:r>
                            </m:e>
                            <m:e>
                              <m:r>
                                <a:rPr lang="en-US" sz="3000" b="1" i="0">
                                  <a:solidFill>
                                    <a:schemeClr val="tx1"/>
                                  </a:solidFill>
                                  <a:latin typeface="Cambria Math" panose="02040503050406030204" pitchFamily="18" charset="0"/>
                                </a:rPr>
                                <m:t>&amp;</m:t>
                              </m:r>
                              <m:r>
                                <a:rPr lang="en-US" sz="3000" b="1" i="1">
                                  <a:solidFill>
                                    <a:schemeClr val="tx1"/>
                                  </a:solidFill>
                                  <a:latin typeface="Cambria Math" panose="02040503050406030204" pitchFamily="18" charset="0"/>
                                </a:rPr>
                                <m:t>𝒙</m:t>
                              </m:r>
                              <m:r>
                                <a:rPr lang="en-US" sz="3000" b="1" i="0">
                                  <a:solidFill>
                                    <a:schemeClr val="tx1"/>
                                  </a:solidFill>
                                  <a:latin typeface="Cambria Math" panose="02040503050406030204" pitchFamily="18" charset="0"/>
                                </a:rPr>
                                <m:t>=</m:t>
                              </m:r>
                              <m:r>
                                <a:rPr lang="en-US" sz="3000" b="1" i="0">
                                  <a:solidFill>
                                    <a:schemeClr val="tx1"/>
                                  </a:solidFill>
                                  <a:latin typeface="Cambria Math" panose="02040503050406030204" pitchFamily="18" charset="0"/>
                                </a:rPr>
                                <m:t>𝟏</m:t>
                              </m:r>
                            </m:e>
                            <m:e>
                              <m:r>
                                <a:rPr lang="en-US" sz="3000" b="1" i="0">
                                  <a:solidFill>
                                    <a:schemeClr val="tx1"/>
                                  </a:solidFill>
                                  <a:latin typeface="Cambria Math" panose="02040503050406030204" pitchFamily="18" charset="0"/>
                                </a:rPr>
                                <m:t>&amp;</m:t>
                              </m:r>
                              <m:r>
                                <a:rPr lang="en-US" sz="3000" b="1" i="1">
                                  <a:solidFill>
                                    <a:schemeClr val="tx1"/>
                                  </a:solidFill>
                                  <a:latin typeface="Cambria Math" panose="02040503050406030204" pitchFamily="18" charset="0"/>
                                </a:rPr>
                                <m:t>𝒙</m:t>
                              </m:r>
                              <m:r>
                                <a:rPr lang="en-US" sz="3000" b="1" i="0">
                                  <a:solidFill>
                                    <a:schemeClr val="tx1"/>
                                  </a:solidFill>
                                  <a:latin typeface="Cambria Math" panose="02040503050406030204" pitchFamily="18" charset="0"/>
                                </a:rPr>
                                <m:t>=−</m:t>
                              </m:r>
                              <m:r>
                                <a:rPr lang="en-US" sz="3000" b="1" i="0">
                                  <a:solidFill>
                                    <a:schemeClr val="tx1"/>
                                  </a:solidFill>
                                  <a:latin typeface="Cambria Math" panose="02040503050406030204" pitchFamily="18" charset="0"/>
                                </a:rPr>
                                <m:t>𝟏</m:t>
                              </m:r>
                            </m:e>
                          </m:eqArr>
                        </m:e>
                      </m:d>
                    </m:oMath>
                  </m:oMathPara>
                </a14:m>
                <a:endParaRPr lang="en-US" sz="3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52425" y="2886431"/>
                <a:ext cx="2839046" cy="155965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22331" y="4316167"/>
                <a:ext cx="6974538" cy="580672"/>
              </a:xfrm>
              <a:prstGeom prst="rect">
                <a:avLst/>
              </a:prstGeom>
            </p:spPr>
            <p:txBody>
              <a:bodyPr wrap="none">
                <a:spAutoFit/>
              </a:bodyPr>
              <a:lstStyle/>
              <a:p>
                <a:pPr marL="90170">
                  <a:lnSpc>
                    <a:spcPct val="115000"/>
                  </a:lnSpc>
                  <a:spcAft>
                    <a:spcPts val="0"/>
                  </a:spcAft>
                </a:pPr>
                <a:r>
                  <a:rPr lang="fr-FR"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𝟎</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𝟏</m:t>
                        </m:r>
                      </m:e>
                    </m:d>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fr-FR"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fr-FR"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2331" y="4316167"/>
                <a:ext cx="6974538" cy="580672"/>
              </a:xfrm>
              <a:prstGeom prst="rect">
                <a:avLst/>
              </a:prstGeom>
              <a:blipFill>
                <a:blip r:embed="rId7"/>
                <a:stretch>
                  <a:fillRect l="-699" t="-8421" r="-1135"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75437" y="4869938"/>
                <a:ext cx="6687600" cy="580672"/>
              </a:xfrm>
              <a:prstGeom prst="rect">
                <a:avLst/>
              </a:prstGeom>
            </p:spPr>
            <p:txBody>
              <a:bodyPr wrap="none">
                <a:spAutoFit/>
              </a:bodyPr>
              <a:lstStyle/>
              <a:p>
                <a:pPr marL="90170">
                  <a:lnSpc>
                    <a:spcPct val="115000"/>
                  </a:lnSpc>
                  <a:spcAft>
                    <a:spcPts val="0"/>
                  </a:spcAft>
                </a:pP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𝟏</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175437" y="4869938"/>
                <a:ext cx="6687600" cy="580672"/>
              </a:xfrm>
              <a:prstGeom prst="rect">
                <a:avLst/>
              </a:prstGeom>
              <a:blipFill>
                <a:blip r:embed="rId8"/>
                <a:stretch>
                  <a:fillRect l="-820" t="-8421" r="-1185"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5311" y="5392738"/>
                <a:ext cx="6974538" cy="580672"/>
              </a:xfrm>
              <a:prstGeom prst="rect">
                <a:avLst/>
              </a:prstGeom>
            </p:spPr>
            <p:txBody>
              <a:bodyPr wrap="none">
                <a:spAutoFit/>
              </a:bodyPr>
              <a:lstStyle/>
              <a:p>
                <a:pPr marL="90170">
                  <a:lnSpc>
                    <a:spcPct val="115000"/>
                  </a:lnSpc>
                  <a:spcAft>
                    <a:spcPts val="0"/>
                  </a:spcAft>
                </a:pP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𝟏</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155311" y="5392738"/>
                <a:ext cx="6974538" cy="580672"/>
              </a:xfrm>
              <a:prstGeom prst="rect">
                <a:avLst/>
              </a:prstGeom>
              <a:blipFill>
                <a:blip r:embed="rId9"/>
                <a:stretch>
                  <a:fillRect l="-699" t="-8421" r="-1048" b="-3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2331" y="5905240"/>
                <a:ext cx="12058650" cy="1026115"/>
              </a:xfrm>
              <a:prstGeom prst="rect">
                <a:avLst/>
              </a:prstGeom>
            </p:spPr>
            <p:txBody>
              <a:bodyPr wrap="square">
                <a:spAutoFit/>
              </a:bodyPr>
              <a:lstStyle/>
              <a:p>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sSup>
                      <m:sSupPr>
                        <m:ctrlPr>
                          <a:rPr lang="en-US" sz="3000" b="1" i="1">
                            <a:solidFill>
                              <a:schemeClr val="tx1"/>
                            </a:solidFill>
                            <a:effectLst/>
                            <a:latin typeface="Cambria Math" panose="020405030504060302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𝟒</m:t>
                        </m:r>
                      </m:sup>
                    </m:sSup>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𝟒</m:t>
                    </m:r>
                    <m:sSup>
                      <m:sSupPr>
                        <m:ctrlPr>
                          <a:rPr lang="en-US" sz="3000" b="1" i="1">
                            <a:solidFill>
                              <a:schemeClr val="tx1"/>
                            </a:solidFill>
                            <a:effectLst/>
                            <a:latin typeface="Cambria Math" panose="020405030504060302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𝒎</m:t>
                    </m:r>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2331" y="5905240"/>
                <a:ext cx="12058650" cy="1026115"/>
              </a:xfrm>
              <a:prstGeom prst="rect">
                <a:avLst/>
              </a:prstGeom>
              <a:blipFill>
                <a:blip r:embed="rId10"/>
                <a:stretch>
                  <a:fillRect l="-1162" t="-6548" b="-17857"/>
                </a:stretch>
              </a:blipFill>
            </p:spPr>
            <p:txBody>
              <a:bodyPr/>
              <a:lstStyle/>
              <a:p>
                <a:r>
                  <a:rPr lang="en-US">
                    <a:noFill/>
                  </a:rPr>
                  <a:t> </a:t>
                </a:r>
              </a:p>
            </p:txBody>
          </p:sp>
        </mc:Fallback>
      </mc:AlternateContent>
      <p:sp>
        <p:nvSpPr>
          <p:cNvPr id="13" name="Rectangle 12"/>
          <p:cNvSpPr/>
          <p:nvPr/>
        </p:nvSpPr>
        <p:spPr>
          <a:xfrm>
            <a:off x="5722530" y="6308107"/>
            <a:ext cx="4815421" cy="580672"/>
          </a:xfrm>
          <a:prstGeom prst="rect">
            <a:avLst/>
          </a:prstGeom>
        </p:spPr>
        <p:txBody>
          <a:bodyPr wrap="none">
            <a:spAutoFit/>
          </a:bodyPr>
          <a:lstStyle/>
          <a:p>
            <a:pPr marL="90170">
              <a:lnSpc>
                <a:spcPct val="115000"/>
              </a:lnSpc>
              <a:spcAft>
                <a:spcPts val="0"/>
              </a:spcAft>
            </a:pP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tung</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3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0309351" y="6237318"/>
                <a:ext cx="826193" cy="710964"/>
              </a:xfrm>
              <a:prstGeom prst="rect">
                <a:avLst/>
              </a:prstGeom>
            </p:spPr>
            <p:txBody>
              <a:bodyPr wrap="square">
                <a:spAutoFit/>
              </a:bodyPr>
              <a:lstStyle/>
              <a:p>
                <a:pPr marL="90170">
                  <a:lnSpc>
                    <a:spcPct val="115000"/>
                  </a:lnSpc>
                  <a:spcAft>
                    <a:spcPts val="0"/>
                  </a:spcAft>
                </a:pPr>
                <a14:m>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𝟏</m:t>
                    </m:r>
                  </m:oMath>
                </a14:m>
                <a:r>
                  <a:rPr lang="en-US" sz="3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10309351" y="6237318"/>
                <a:ext cx="826193" cy="710964"/>
              </a:xfrm>
              <a:prstGeom prst="rect">
                <a:avLst/>
              </a:prstGeom>
              <a:blipFill>
                <a:blip r:embed="rId11"/>
                <a:stretch>
                  <a:fillRect t="-9402" r="-1471" b="-34188"/>
                </a:stretch>
              </a:blipFill>
            </p:spPr>
            <p:txBody>
              <a:bodyPr/>
              <a:lstStyle/>
              <a:p>
                <a:r>
                  <a:rPr lang="en-US">
                    <a:noFill/>
                  </a:rPr>
                  <a:t> </a:t>
                </a:r>
              </a:p>
            </p:txBody>
          </p:sp>
        </mc:Fallback>
      </mc:AlternateContent>
    </p:spTree>
    <p:extLst>
      <p:ext uri="{BB962C8B-B14F-4D97-AF65-F5344CB8AC3E}">
        <p14:creationId xmlns:p14="http://schemas.microsoft.com/office/powerpoint/2010/main" val="32489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5" grpId="0"/>
      <p:bldP spid="6" grpId="0"/>
      <p:bldP spid="7" grpId="0"/>
      <p:bldP spid="8" grpId="0"/>
      <p:bldP spid="9" grpId="0"/>
      <p:bldP spid="10"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84780" y="1062740"/>
            <a:ext cx="2166796" cy="544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457200" y="49901"/>
                <a:ext cx="11430000" cy="1545231"/>
              </a:xfrm>
              <a:prstGeom prst="rect">
                <a:avLst/>
              </a:prstGeom>
              <a:noFill/>
            </p:spPr>
            <p:txBody>
              <a:bodyPr wrap="square">
                <a:spAutoFit/>
              </a:bodyPr>
              <a:lstStyle/>
              <a:p>
                <a:pPr marL="90170" indent="-629920">
                  <a:spcBef>
                    <a:spcPts val="600"/>
                  </a:spcBef>
                  <a:spcAft>
                    <a:spcPts val="0"/>
                  </a:spcAft>
                </a:pPr>
                <a:r>
                  <a:rPr lang="en-US" sz="3200" b="1"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Câu 14: </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Đường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thẳng</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i="0" smtClean="0">
                        <a:solidFill>
                          <a:schemeClr val="tx1"/>
                        </a:solidFill>
                        <a:effectLst/>
                        <a:latin typeface="Cambria Math" panose="02040503050406030204" pitchFamily="18" charset="0"/>
                        <a:ea typeface="Times New Roman" panose="02020603050405020304" pitchFamily="18" charset="0"/>
                      </a:rPr>
                      <m:t>𝐝</m:t>
                    </m:r>
                    <m:r>
                      <a:rPr lang="en-US" sz="3000" b="1" i="0" smtClean="0">
                        <a:solidFill>
                          <a:schemeClr val="tx1"/>
                        </a:solidFill>
                        <a:effectLst/>
                        <a:latin typeface="Cambria Math" panose="02040503050406030204" pitchFamily="18" charset="0"/>
                        <a:ea typeface="Times New Roman" panose="02020603050405020304" pitchFamily="18" charset="0"/>
                      </a:rPr>
                      <m:t>: </m:t>
                    </m:r>
                    <m:r>
                      <a:rPr lang="en-US" sz="3000" b="1" i="1">
                        <a:solidFill>
                          <a:schemeClr val="tx1"/>
                        </a:solidFill>
                        <a:effectLst/>
                        <a:latin typeface="Cambria Math" panose="02040503050406030204" pitchFamily="18" charset="0"/>
                        <a:ea typeface="Times New Roman" panose="02020603050405020304" pitchFamily="18" charset="0"/>
                      </a:rPr>
                      <m:t>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𝟐</m:t>
                    </m:r>
                    <m:r>
                      <a:rPr lang="en-US" sz="3000" b="1" i="1">
                        <a:solidFill>
                          <a:schemeClr val="tx1"/>
                        </a:solidFill>
                        <a:effectLst/>
                        <a:latin typeface="Cambria Math" panose="02040503050406030204" pitchFamily="18" charset="0"/>
                        <a:ea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là</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tiếp</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tuyến</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của</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đường</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cong</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i="0" smtClean="0">
                        <a:solidFill>
                          <a:schemeClr val="tx1"/>
                        </a:solidFill>
                        <a:effectLst/>
                        <a:latin typeface="Cambria Math" panose="02040503050406030204" pitchFamily="18" charset="0"/>
                        <a:ea typeface="Times New Roman" panose="02020603050405020304" pitchFamily="18" charset="0"/>
                      </a:rPr>
                      <m:t>               </m:t>
                    </m:r>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𝟑</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𝟐</m:t>
                    </m:r>
                    <m:r>
                      <a:rPr lang="en-US" sz="3000" b="1" i="1">
                        <a:solidFill>
                          <a:schemeClr val="tx1"/>
                        </a:solidFill>
                        <a:effectLst/>
                        <a:latin typeface="Cambria Math" panose="02040503050406030204" pitchFamily="18" charset="0"/>
                        <a:ea typeface="Times New Roman" panose="02020603050405020304" pitchFamily="18" charset="0"/>
                      </a:rPr>
                      <m:t>𝒙</m:t>
                    </m:r>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𝟒</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khi</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bằng</a:t>
                </a:r>
                <a:endPar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0170" algn="just">
                  <a:lnSpc>
                    <a:spcPct val="115000"/>
                  </a:lnSpc>
                  <a:spcAft>
                    <a:spcPts val="0"/>
                  </a:spcAft>
                  <a:tabLst>
                    <a:tab pos="3599815" algn="l"/>
                    <a:tab pos="5039995" algn="l"/>
                  </a:tabLst>
                </a:pPr>
                <a:r>
                  <a:rPr lang="en-US" sz="3000" b="1" dirty="0">
                    <a:solidFill>
                      <a:srgbClr val="0000CC"/>
                    </a:solidFill>
                    <a:effectLst/>
                    <a:latin typeface="Times New Roman" panose="02020603050405020304" pitchFamily="18" charset="0"/>
                    <a:ea typeface="Yu Gothic" panose="020B0400000000000000" pitchFamily="34" charset="-128"/>
                    <a:cs typeface="Times New Roman" panose="02020603050405020304" pitchFamily="18" charset="0"/>
                  </a:rPr>
                  <a:t>    A.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𝟑</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hoặc</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a:solidFill>
                      <a:srgbClr val="0000CC"/>
                    </a:solidFill>
                    <a:effectLst/>
                    <a:latin typeface="Times New Roman" panose="02020603050405020304" pitchFamily="18" charset="0"/>
                    <a:ea typeface="Yu Gothic" panose="020B0400000000000000" pitchFamily="34" charset="-128"/>
                    <a:cs typeface="Times New Roman" panose="02020603050405020304" pitchFamily="18" charset="0"/>
                  </a:rPr>
                  <a:t>    B.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hoặc</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𝟑</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a:solidFill>
                      <a:srgbClr val="0000CC"/>
                    </a:solidFill>
                    <a:effectLst/>
                    <a:latin typeface="Times New Roman" panose="02020603050405020304" pitchFamily="18" charset="0"/>
                    <a:ea typeface="Yu Gothic" panose="020B0400000000000000" pitchFamily="34" charset="-128"/>
                    <a:cs typeface="Times New Roman" panose="02020603050405020304" pitchFamily="18" charset="0"/>
                  </a:rPr>
                  <a:t>C. </a:t>
                </a:r>
                <a14:m>
                  <m:oMath xmlns:m="http://schemas.openxmlformats.org/officeDocument/2006/math">
                    <m:r>
                      <a:rPr lang="en-US" sz="3000" b="1" i="1">
                        <a:solidFill>
                          <a:srgbClr val="0000CC"/>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hoặc</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𝟑</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a:t>
                </a:r>
                <a:r>
                  <a:rPr lang="en-US" sz="3000" b="1" dirty="0">
                    <a:solidFill>
                      <a:srgbClr val="0000CC"/>
                    </a:solidFill>
                    <a:effectLst/>
                    <a:latin typeface="Times New Roman" panose="02020603050405020304" pitchFamily="18" charset="0"/>
                    <a:ea typeface="Yu Gothic" panose="020B0400000000000000" pitchFamily="34" charset="-128"/>
                    <a:cs typeface="Times New Roman" panose="02020603050405020304" pitchFamily="18" charset="0"/>
                  </a:rPr>
                  <a:t>     D.</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𝟑</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0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hoặc</a:t>
                </a:r>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𝟏</m:t>
                    </m:r>
                  </m:oMath>
                </a14:m>
                <a:r>
                  <a:rPr lang="en-US" sz="30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a:t>
                </a:r>
                <a:endPar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57200" y="49901"/>
                <a:ext cx="11430000" cy="1545231"/>
              </a:xfrm>
              <a:prstGeom prst="rect">
                <a:avLst/>
              </a:prstGeom>
              <a:blipFill>
                <a:blip r:embed="rId2"/>
                <a:stretch>
                  <a:fillRect l="-1333" t="-5512" b="-11024"/>
                </a:stretch>
              </a:blipFill>
            </p:spPr>
            <p:txBody>
              <a:bodyPr/>
              <a:lstStyle/>
              <a:p>
                <a:r>
                  <a:rPr lang="en-US">
                    <a:noFill/>
                  </a:rPr>
                  <a:t> </a:t>
                </a:r>
              </a:p>
            </p:txBody>
          </p:sp>
        </mc:Fallback>
      </mc:AlternateContent>
      <p:sp>
        <p:nvSpPr>
          <p:cNvPr id="5" name="Rectangle 4"/>
          <p:cNvSpPr/>
          <p:nvPr/>
        </p:nvSpPr>
        <p:spPr>
          <a:xfrm>
            <a:off x="5315753" y="1531261"/>
            <a:ext cx="1631857" cy="613245"/>
          </a:xfrm>
          <a:prstGeom prst="rect">
            <a:avLst/>
          </a:prstGeom>
        </p:spPr>
        <p:txBody>
          <a:bodyPr wrap="none">
            <a:spAutoFit/>
          </a:bodyPr>
          <a:lstStyle/>
          <a:p>
            <a:pPr marL="90170" algn="ctr">
              <a:lnSpc>
                <a:spcPct val="115000"/>
              </a:lnSpc>
              <a:spcAft>
                <a:spcPts val="0"/>
              </a:spcAft>
            </a:pPr>
            <a:r>
              <a:rPr lang="en-US" sz="3200" b="1" i="1" dirty="0" err="1">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Lời</a:t>
            </a:r>
            <a:r>
              <a:rPr lang="en-US" sz="3200" b="1" i="1"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 </a:t>
            </a:r>
            <a:r>
              <a:rPr lang="en-US" sz="3200" b="1" i="1" dirty="0" err="1">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giải</a:t>
            </a:r>
            <a:endParaRPr lang="en-US"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47650" y="2407466"/>
                <a:ext cx="11849100" cy="1088375"/>
              </a:xfrm>
              <a:prstGeom prst="rect">
                <a:avLst/>
              </a:prstGeom>
            </p:spPr>
            <p:txBody>
              <a:bodyPr wrap="square">
                <a:spAutoFit/>
              </a:bodyPr>
              <a:lstStyle/>
              <a:p>
                <a:r>
                  <a:rPr lang="en-US" sz="3200" b="1" i="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d: y </a:t>
                </a:r>
                <a14:m>
                  <m:oMath xmlns:m="http://schemas.openxmlformats.org/officeDocument/2006/math">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𝟐</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32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là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tiếp</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tuyến</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của</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đường</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cong</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b="1" i="1">
                            <a:solidFill>
                              <a:schemeClr val="tx1"/>
                            </a:solidFill>
                            <a:effectLst/>
                            <a:latin typeface="Cambria Math" panose="020405030504060302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𝟑</m:t>
                        </m:r>
                      </m:sup>
                    </m:sSup>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𝟒</m:t>
                    </m:r>
                  </m:oMath>
                </a14:m>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khi</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và</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chỉ</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khi</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hệ</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phương</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trình</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sau</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có</a:t>
                </a:r>
                <a:r>
                  <a:rPr lang="en-US" sz="3200" b="1" dirty="0">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effectLst/>
                    <a:latin typeface="Times New Roman" panose="02020603050405020304" pitchFamily="18" charset="0"/>
                    <a:ea typeface="Yu Gothic" panose="020B0400000000000000" pitchFamily="34" charset="-128"/>
                    <a:cs typeface="Times New Roman" panose="02020603050405020304" pitchFamily="18" charset="0"/>
                  </a:rPr>
                  <a:t>nghiệm</a:t>
                </a:r>
                <a:endParaRPr lang="en-US" sz="3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47650" y="2407466"/>
                <a:ext cx="11849100" cy="1088375"/>
              </a:xfrm>
              <a:prstGeom prst="rect">
                <a:avLst/>
              </a:prstGeom>
              <a:blipFill>
                <a:blip r:embed="rId3"/>
                <a:stretch>
                  <a:fillRect l="-1338" t="-6742" r="-1801" b="-174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267248" y="3522557"/>
                <a:ext cx="5475025" cy="10107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b="1" i="1" smtClean="0">
                              <a:solidFill>
                                <a:schemeClr val="tx1"/>
                              </a:solidFill>
                              <a:latin typeface="Cambria Math" panose="02040503050406030204" pitchFamily="18" charset="0"/>
                            </a:rPr>
                          </m:ctrlPr>
                        </m:dPr>
                        <m:e>
                          <m:eqArr>
                            <m:eqArrPr>
                              <m:ctrlPr>
                                <a:rPr lang="en-US" sz="3200" b="1" i="1">
                                  <a:solidFill>
                                    <a:schemeClr val="tx1"/>
                                  </a:solidFill>
                                  <a:effectLst/>
                                  <a:latin typeface="Cambria Math" panose="02040503050406030204" pitchFamily="18" charset="0"/>
                                </a:rPr>
                              </m:ctrlPr>
                            </m:eqArrPr>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&amp;−</m:t>
                              </m:r>
                              <m:sSup>
                                <m:sSupPr>
                                  <m:ctrlPr>
                                    <a:rPr lang="en-US" sz="3200" b="1" i="1">
                                      <a:solidFill>
                                        <a:schemeClr val="tx1"/>
                                      </a:solidFill>
                                      <a:effectLst/>
                                      <a:latin typeface="Cambria Math" panose="020405030504060302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𝟑</m:t>
                                  </m:r>
                                </m:sup>
                              </m:sSup>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e>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𝟑</m:t>
                              </m:r>
                              <m:sSup>
                                <m:sSupPr>
                                  <m:ctrlPr>
                                    <a:rPr lang="en-US" sz="3200" b="1" i="1">
                                      <a:solidFill>
                                        <a:schemeClr val="tx1"/>
                                      </a:solidFill>
                                      <a:effectLst/>
                                      <a:latin typeface="Cambria Math" panose="02040503050406030204" pitchFamily="18" charset="0"/>
                                    </a:rPr>
                                  </m:ctrlPr>
                                </m:sSupPr>
                                <m:e>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e>
                                <m:sup>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𝟏</m:t>
                              </m:r>
                            </m:e>
                          </m:eqArr>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𝑰</m:t>
                          </m:r>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d>
                    </m:oMath>
                  </m:oMathPara>
                </a14:m>
                <a:endParaRPr lang="en-US" sz="3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67248" y="3522557"/>
                <a:ext cx="5475025" cy="10107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54702" y="5184149"/>
                <a:ext cx="2266903" cy="584775"/>
              </a:xfrm>
              <a:prstGeom prst="rect">
                <a:avLst/>
              </a:prstGeom>
            </p:spPr>
            <p:txBody>
              <a:bodyPr wrap="none">
                <a:spAutoFit/>
              </a:bodyPr>
              <a:lstStyle/>
              <a:p>
                <a:r>
                  <a:rPr lang="en-US" sz="32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Ta </a:t>
                </a:r>
                <a:r>
                  <a:rPr lang="en-US" sz="3200" b="1" dirty="0" err="1">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có</a:t>
                </a:r>
                <a:r>
                  <a:rPr lang="en-US" sz="32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d>
                      <m:dPr>
                        <m:ctrlPr>
                          <a:rPr lang="en-US" sz="3200" b="1" i="1" smtClean="0">
                            <a:solidFill>
                              <a:schemeClr val="tx1"/>
                            </a:solidFill>
                            <a:effectLst/>
                            <a:latin typeface="Cambria Math" panose="02040503050406030204" pitchFamily="18" charset="0"/>
                          </a:rPr>
                        </m:ctrlPr>
                      </m:dPr>
                      <m:e>
                        <m:r>
                          <a:rPr lang="en-US" sz="3200" b="1" i="1" smtClean="0">
                            <a:solidFill>
                              <a:schemeClr val="tx1"/>
                            </a:solidFill>
                            <a:effectLst/>
                            <a:latin typeface="Cambria Math" panose="02040503050406030204" pitchFamily="18" charset="0"/>
                          </a:rPr>
                          <m:t>𝑰</m:t>
                        </m:r>
                      </m:e>
                    </m:d>
                  </m:oMath>
                </a14:m>
                <a:r>
                  <a:rPr lang="en-US" sz="32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a:solidFill>
                          <a:schemeClr val="tx1"/>
                        </a:solidFill>
                        <a:latin typeface="Cambria Math" panose="02040503050406030204" pitchFamily="18" charset="0"/>
                      </a:rPr>
                      <m:t>⇔</m:t>
                    </m:r>
                  </m:oMath>
                </a14:m>
                <a:endParaRPr lang="en-US" sz="3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54702" y="5184149"/>
                <a:ext cx="2266903" cy="584775"/>
              </a:xfrm>
              <a:prstGeom prst="rect">
                <a:avLst/>
              </a:prstGeom>
              <a:blipFill>
                <a:blip r:embed="rId5"/>
                <a:stretch>
                  <a:fillRect l="-6989"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640488" y="4518647"/>
                <a:ext cx="4882106" cy="19157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b="1" i="1" smtClean="0">
                              <a:solidFill>
                                <a:schemeClr val="tx1"/>
                              </a:solidFill>
                              <a:latin typeface="Cambria Math" panose="02040503050406030204" pitchFamily="18" charset="0"/>
                            </a:rPr>
                          </m:ctrlPr>
                        </m:dPr>
                        <m:e>
                          <m:eqArr>
                            <m:eqArrPr>
                              <m:ctrlPr>
                                <a:rPr lang="en-US" sz="3200" b="1" i="1">
                                  <a:solidFill>
                                    <a:schemeClr val="tx1"/>
                                  </a:solidFill>
                                  <a:latin typeface="Cambria Math" panose="02040503050406030204" pitchFamily="18" charset="0"/>
                                </a:rPr>
                              </m:ctrlPr>
                            </m:eqArrPr>
                            <m:e>
                              <m:r>
                                <a:rPr lang="en-US" sz="3200" b="1" i="0">
                                  <a:solidFill>
                                    <a:schemeClr val="tx1"/>
                                  </a:solidFill>
                                  <a:latin typeface="Cambria Math" panose="02040503050406030204" pitchFamily="18" charset="0"/>
                                </a:rPr>
                                <m:t>&amp;</m:t>
                              </m:r>
                              <m:d>
                                <m:dPr>
                                  <m:begChr m:val="["/>
                                  <m:endChr m:val=""/>
                                  <m:ctrlPr>
                                    <a:rPr lang="en-US" sz="3200" b="1" i="1">
                                      <a:solidFill>
                                        <a:schemeClr val="tx1"/>
                                      </a:solidFill>
                                      <a:latin typeface="Cambria Math" panose="02040503050406030204" pitchFamily="18" charset="0"/>
                                    </a:rPr>
                                  </m:ctrlPr>
                                </m:dPr>
                                <m:e>
                                  <m:eqArr>
                                    <m:eqArrPr>
                                      <m:ctrlPr>
                                        <a:rPr lang="en-US" sz="3200" b="1" i="1">
                                          <a:solidFill>
                                            <a:schemeClr val="tx1"/>
                                          </a:solidFill>
                                          <a:latin typeface="Cambria Math" panose="02040503050406030204" pitchFamily="18" charset="0"/>
                                        </a:rPr>
                                      </m:ctrlPr>
                                    </m:eqArrPr>
                                    <m:e>
                                      <m:r>
                                        <a:rPr lang="en-US" sz="3200" b="1" i="0">
                                          <a:solidFill>
                                            <a:schemeClr val="tx1"/>
                                          </a:solidFill>
                                          <a:latin typeface="Cambria Math" panose="02040503050406030204" pitchFamily="18" charset="0"/>
                                        </a:rPr>
                                        <m:t>&amp;</m:t>
                                      </m:r>
                                      <m:r>
                                        <a:rPr lang="en-US" sz="3200" b="1" i="1">
                                          <a:solidFill>
                                            <a:schemeClr val="tx1"/>
                                          </a:solidFill>
                                          <a:latin typeface="Cambria Math" panose="02040503050406030204" pitchFamily="18" charset="0"/>
                                        </a:rPr>
                                        <m:t>𝒙</m:t>
                                      </m:r>
                                      <m:r>
                                        <a:rPr lang="en-US" sz="3200" b="1" i="0">
                                          <a:solidFill>
                                            <a:schemeClr val="tx1"/>
                                          </a:solidFill>
                                          <a:latin typeface="Cambria Math" panose="02040503050406030204" pitchFamily="18" charset="0"/>
                                        </a:rPr>
                                        <m:t>=</m:t>
                                      </m:r>
                                      <m:r>
                                        <a:rPr lang="en-US" sz="3200" b="1" i="0">
                                          <a:solidFill>
                                            <a:schemeClr val="tx1"/>
                                          </a:solidFill>
                                          <a:latin typeface="Cambria Math" panose="02040503050406030204" pitchFamily="18" charset="0"/>
                                        </a:rPr>
                                        <m:t>𝟏</m:t>
                                      </m:r>
                                    </m:e>
                                    <m:e>
                                      <m:r>
                                        <a:rPr lang="en-US" sz="3200" b="1" i="0">
                                          <a:solidFill>
                                            <a:schemeClr val="tx1"/>
                                          </a:solidFill>
                                          <a:latin typeface="Cambria Math" panose="02040503050406030204" pitchFamily="18" charset="0"/>
                                        </a:rPr>
                                        <m:t>&amp;</m:t>
                                      </m:r>
                                      <m:r>
                                        <a:rPr lang="en-US" sz="3200" b="1" i="1">
                                          <a:solidFill>
                                            <a:schemeClr val="tx1"/>
                                          </a:solidFill>
                                          <a:latin typeface="Cambria Math" panose="02040503050406030204" pitchFamily="18" charset="0"/>
                                        </a:rPr>
                                        <m:t>𝒙</m:t>
                                      </m:r>
                                      <m:r>
                                        <a:rPr lang="en-US" sz="3200" b="1" i="0">
                                          <a:solidFill>
                                            <a:schemeClr val="tx1"/>
                                          </a:solidFill>
                                          <a:latin typeface="Cambria Math" panose="02040503050406030204" pitchFamily="18" charset="0"/>
                                        </a:rPr>
                                        <m:t>=−</m:t>
                                      </m:r>
                                      <m:r>
                                        <a:rPr lang="en-US" sz="3200" b="1" i="0">
                                          <a:solidFill>
                                            <a:schemeClr val="tx1"/>
                                          </a:solidFill>
                                          <a:latin typeface="Cambria Math" panose="02040503050406030204" pitchFamily="18" charset="0"/>
                                        </a:rPr>
                                        <m:t>𝟏</m:t>
                                      </m:r>
                                    </m:e>
                                  </m:eqArr>
                                </m:e>
                              </m:d>
                            </m:e>
                            <m:e>
                              <m:r>
                                <a:rPr lang="en-US" sz="3200" b="1" i="0">
                                  <a:solidFill>
                                    <a:schemeClr val="tx1"/>
                                  </a:solidFill>
                                  <a:latin typeface="Cambria Math" panose="02040503050406030204" pitchFamily="18" charset="0"/>
                                </a:rPr>
                                <m:t>&amp;−</m:t>
                              </m:r>
                              <m:sSup>
                                <m:sSupPr>
                                  <m:ctrlPr>
                                    <a:rPr lang="en-US" sz="3200" b="1" i="1">
                                      <a:solidFill>
                                        <a:schemeClr val="tx1"/>
                                      </a:solidFill>
                                      <a:latin typeface="Cambria Math" panose="02040503050406030204" pitchFamily="18" charset="0"/>
                                    </a:rPr>
                                  </m:ctrlPr>
                                </m:sSupPr>
                                <m:e>
                                  <m:r>
                                    <a:rPr lang="en-US" sz="3200" b="1" i="1">
                                      <a:solidFill>
                                        <a:schemeClr val="tx1"/>
                                      </a:solidFill>
                                      <a:latin typeface="Cambria Math" panose="02040503050406030204" pitchFamily="18" charset="0"/>
                                    </a:rPr>
                                    <m:t>𝒙</m:t>
                                  </m:r>
                                </m:e>
                                <m:sup>
                                  <m:r>
                                    <a:rPr lang="en-US" sz="3200" b="1" i="0">
                                      <a:solidFill>
                                        <a:schemeClr val="tx1"/>
                                      </a:solidFill>
                                      <a:latin typeface="Cambria Math" panose="02040503050406030204" pitchFamily="18" charset="0"/>
                                    </a:rPr>
                                    <m:t>𝟑</m:t>
                                  </m:r>
                                </m:sup>
                              </m:sSup>
                              <m:r>
                                <a:rPr lang="en-US" sz="3200" b="1" i="0">
                                  <a:solidFill>
                                    <a:schemeClr val="tx1"/>
                                  </a:solidFill>
                                  <a:latin typeface="Cambria Math" panose="02040503050406030204" pitchFamily="18" charset="0"/>
                                </a:rPr>
                                <m:t>+</m:t>
                              </m:r>
                              <m:r>
                                <a:rPr lang="en-US" sz="3200" b="1" i="0">
                                  <a:solidFill>
                                    <a:schemeClr val="tx1"/>
                                  </a:solidFill>
                                  <a:latin typeface="Cambria Math" panose="02040503050406030204" pitchFamily="18" charset="0"/>
                                </a:rPr>
                                <m:t>𝟐</m:t>
                              </m:r>
                              <m:r>
                                <a:rPr lang="en-US" sz="3200" b="1" i="1">
                                  <a:solidFill>
                                    <a:schemeClr val="tx1"/>
                                  </a:solidFill>
                                  <a:latin typeface="Cambria Math" panose="02040503050406030204" pitchFamily="18" charset="0"/>
                                </a:rPr>
                                <m:t>𝒙</m:t>
                              </m:r>
                              <m:r>
                                <a:rPr lang="en-US" sz="3200" b="1" i="0">
                                  <a:solidFill>
                                    <a:schemeClr val="tx1"/>
                                  </a:solidFill>
                                  <a:latin typeface="Cambria Math" panose="02040503050406030204" pitchFamily="18" charset="0"/>
                                </a:rPr>
                                <m:t>+</m:t>
                              </m:r>
                              <m:r>
                                <a:rPr lang="en-US" sz="3200" b="1" i="0">
                                  <a:solidFill>
                                    <a:schemeClr val="tx1"/>
                                  </a:solidFill>
                                  <a:latin typeface="Cambria Math" panose="02040503050406030204" pitchFamily="18" charset="0"/>
                                </a:rPr>
                                <m:t>𝟒</m:t>
                              </m:r>
                              <m:r>
                                <a:rPr lang="en-US" sz="3200" b="1" i="0">
                                  <a:solidFill>
                                    <a:schemeClr val="tx1"/>
                                  </a:solidFill>
                                  <a:latin typeface="Cambria Math" panose="02040503050406030204" pitchFamily="18" charset="0"/>
                                </a:rPr>
                                <m:t>=</m:t>
                              </m:r>
                              <m:r>
                                <a:rPr lang="en-US" sz="3200" b="1" i="0">
                                  <a:solidFill>
                                    <a:schemeClr val="tx1"/>
                                  </a:solidFill>
                                  <a:latin typeface="Cambria Math" panose="02040503050406030204" pitchFamily="18" charset="0"/>
                                </a:rPr>
                                <m:t>𝟐</m:t>
                              </m:r>
                              <m:r>
                                <a:rPr lang="en-US" sz="3200" b="1" i="1">
                                  <a:solidFill>
                                    <a:schemeClr val="tx1"/>
                                  </a:solidFill>
                                  <a:latin typeface="Cambria Math" panose="02040503050406030204" pitchFamily="18" charset="0"/>
                                </a:rPr>
                                <m:t>𝒎</m:t>
                              </m:r>
                              <m:r>
                                <a:rPr lang="en-US" sz="3200" b="1" i="0">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𝒙</m:t>
                              </m:r>
                            </m:e>
                          </m:eqArr>
                        </m:e>
                      </m:d>
                    </m:oMath>
                  </m:oMathPara>
                </a14:m>
                <a:endParaRPr lang="en-US" sz="3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640488" y="4518647"/>
                <a:ext cx="4882106" cy="19157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245243" y="4232445"/>
                <a:ext cx="2497030" cy="24881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smtClean="0">
                          <a:solidFill>
                            <a:schemeClr val="tx1"/>
                          </a:solidFill>
                          <a:latin typeface="Cambria Math" panose="02040503050406030204" pitchFamily="18" charset="0"/>
                        </a:rPr>
                        <m:t>⇔</m:t>
                      </m:r>
                      <m:d>
                        <m:dPr>
                          <m:begChr m:val="["/>
                          <m:endChr m:val=""/>
                          <m:ctrlPr>
                            <a:rPr lang="en-US" sz="3200" b="1" i="1">
                              <a:solidFill>
                                <a:schemeClr val="tx1"/>
                              </a:solidFill>
                              <a:latin typeface="Cambria Math" panose="02040503050406030204" pitchFamily="18" charset="0"/>
                            </a:rPr>
                          </m:ctrlPr>
                        </m:dPr>
                        <m:e>
                          <m:eqArr>
                            <m:eqArrPr>
                              <m:ctrlPr>
                                <a:rPr lang="en-US" sz="3200" b="1" i="1">
                                  <a:solidFill>
                                    <a:schemeClr val="tx1"/>
                                  </a:solidFill>
                                  <a:latin typeface="Cambria Math" panose="02040503050406030204" pitchFamily="18" charset="0"/>
                                </a:rPr>
                              </m:ctrlPr>
                            </m:eqArrPr>
                            <m:e>
                              <m:r>
                                <a:rPr lang="en-US" sz="3200" b="1" i="0">
                                  <a:solidFill>
                                    <a:schemeClr val="tx1"/>
                                  </a:solidFill>
                                  <a:latin typeface="Cambria Math" panose="02040503050406030204" pitchFamily="18" charset="0"/>
                                </a:rPr>
                                <m:t>&amp;</m:t>
                              </m:r>
                              <m:d>
                                <m:dPr>
                                  <m:begChr m:val="{"/>
                                  <m:endChr m:val=""/>
                                  <m:ctrlPr>
                                    <a:rPr lang="en-US" sz="3200" b="1" i="1" smtClean="0">
                                      <a:solidFill>
                                        <a:schemeClr val="tx1"/>
                                      </a:solidFill>
                                      <a:latin typeface="Cambria Math" panose="02040503050406030204" pitchFamily="18" charset="0"/>
                                    </a:rPr>
                                  </m:ctrlPr>
                                </m:dPr>
                                <m:e>
                                  <m:eqArr>
                                    <m:eqArrPr>
                                      <m:ctrlPr>
                                        <a:rPr lang="en-US" sz="3200" b="1" i="1">
                                          <a:solidFill>
                                            <a:schemeClr val="tx1"/>
                                          </a:solidFill>
                                          <a:latin typeface="Cambria Math" panose="02040503050406030204" pitchFamily="18" charset="0"/>
                                        </a:rPr>
                                      </m:ctrlPr>
                                    </m:eqArrPr>
                                    <m:e>
                                      <m:r>
                                        <a:rPr lang="en-US" sz="3200" b="1" i="1" smtClean="0">
                                          <a:solidFill>
                                            <a:schemeClr val="tx1"/>
                                          </a:solidFill>
                                          <a:latin typeface="Cambria Math" panose="02040503050406030204" pitchFamily="18" charset="0"/>
                                        </a:rPr>
                                        <m:t>𝒙</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𝟏</m:t>
                                      </m:r>
                                    </m:e>
                                    <m:e>
                                      <m:r>
                                        <a:rPr lang="en-US" sz="3200" b="1" i="1">
                                          <a:solidFill>
                                            <a:schemeClr val="tx1"/>
                                          </a:solidFill>
                                          <a:latin typeface="Cambria Math" panose="02040503050406030204" pitchFamily="18" charset="0"/>
                                        </a:rPr>
                                        <m:t>𝒎</m:t>
                                      </m:r>
                                      <m:r>
                                        <a:rPr lang="en-US" sz="3200" b="1">
                                          <a:solidFill>
                                            <a:schemeClr val="tx1"/>
                                          </a:solidFill>
                                          <a:latin typeface="Cambria Math" panose="02040503050406030204" pitchFamily="18" charset="0"/>
                                        </a:rPr>
                                        <m:t>=</m:t>
                                      </m:r>
                                      <m:r>
                                        <a:rPr lang="en-US" sz="3200" b="1">
                                          <a:solidFill>
                                            <a:schemeClr val="tx1"/>
                                          </a:solidFill>
                                          <a:latin typeface="Cambria Math" panose="02040503050406030204" pitchFamily="18" charset="0"/>
                                        </a:rPr>
                                        <m:t>𝟑</m:t>
                                      </m:r>
                                    </m:e>
                                  </m:eqArr>
                                </m:e>
                              </m:d>
                            </m:e>
                            <m:e>
                              <m:r>
                                <a:rPr lang="en-US" sz="3200" b="1" i="0">
                                  <a:solidFill>
                                    <a:schemeClr val="tx1"/>
                                  </a:solidFill>
                                  <a:latin typeface="Cambria Math" panose="02040503050406030204" pitchFamily="18" charset="0"/>
                                </a:rPr>
                                <m:t>&amp;</m:t>
                              </m:r>
                              <m:d>
                                <m:dPr>
                                  <m:begChr m:val="{"/>
                                  <m:endChr m:val=""/>
                                  <m:ctrlPr>
                                    <a:rPr lang="en-US" sz="3200" b="1" i="1" smtClean="0">
                                      <a:solidFill>
                                        <a:schemeClr val="tx1"/>
                                      </a:solidFill>
                                      <a:latin typeface="Cambria Math" panose="02040503050406030204" pitchFamily="18" charset="0"/>
                                    </a:rPr>
                                  </m:ctrlPr>
                                </m:dPr>
                                <m:e>
                                  <m:eqArr>
                                    <m:eqArrPr>
                                      <m:ctrlPr>
                                        <a:rPr lang="en-US" sz="3200" b="1" i="1" smtClean="0">
                                          <a:solidFill>
                                            <a:schemeClr val="tx1"/>
                                          </a:solidFill>
                                          <a:latin typeface="Cambria Math" panose="02040503050406030204" pitchFamily="18" charset="0"/>
                                        </a:rPr>
                                      </m:ctrlPr>
                                    </m:eqArrPr>
                                    <m:e>
                                      <m:r>
                                        <a:rPr lang="en-US" sz="3200" b="1" i="1" smtClean="0">
                                          <a:solidFill>
                                            <a:schemeClr val="tx1"/>
                                          </a:solidFill>
                                          <a:latin typeface="Cambria Math" panose="02040503050406030204" pitchFamily="18" charset="0"/>
                                        </a:rPr>
                                        <m:t>𝒙</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𝟏</m:t>
                                      </m:r>
                                    </m:e>
                                    <m:e>
                                      <m:r>
                                        <a:rPr lang="en-US" sz="3200" b="1" i="1">
                                          <a:solidFill>
                                            <a:schemeClr val="tx1"/>
                                          </a:solidFill>
                                          <a:latin typeface="Cambria Math" panose="02040503050406030204" pitchFamily="18" charset="0"/>
                                        </a:rPr>
                                        <m:t>𝒎</m:t>
                                      </m:r>
                                      <m:r>
                                        <a:rPr lang="en-US" sz="3200" b="1">
                                          <a:solidFill>
                                            <a:schemeClr val="tx1"/>
                                          </a:solidFill>
                                          <a:latin typeface="Cambria Math" panose="02040503050406030204" pitchFamily="18" charset="0"/>
                                        </a:rPr>
                                        <m:t>=</m:t>
                                      </m:r>
                                      <m:r>
                                        <a:rPr lang="en-US" sz="3200" b="1">
                                          <a:solidFill>
                                            <a:schemeClr val="tx1"/>
                                          </a:solidFill>
                                          <a:latin typeface="Cambria Math" panose="02040503050406030204" pitchFamily="18" charset="0"/>
                                        </a:rPr>
                                        <m:t>𝟏</m:t>
                                      </m:r>
                                    </m:e>
                                  </m:eqArr>
                                </m:e>
                              </m:d>
                            </m:e>
                          </m:eqArr>
                        </m:e>
                      </m:d>
                    </m:oMath>
                  </m:oMathPara>
                </a14:m>
                <a:endParaRPr lang="en-US" sz="3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245243" y="4232445"/>
                <a:ext cx="2497030" cy="24881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47650" y="1838851"/>
                <a:ext cx="10934700" cy="584775"/>
              </a:xfrm>
              <a:prstGeom prst="rect">
                <a:avLst/>
              </a:prstGeom>
            </p:spPr>
            <p:txBody>
              <a:bodyPr wrap="square">
                <a:spAutoFit/>
              </a:bodyPr>
              <a:lstStyle/>
              <a:p>
                <a14:m>
                  <m:oMath xmlns:m="http://schemas.openxmlformats.org/officeDocument/2006/math">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32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𝒎</m:t>
                    </m:r>
                  </m:oMath>
                </a14:m>
                <a:r>
                  <a:rPr lang="en-US" sz="32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a:solidFill>
                          <a:schemeClr val="tx1"/>
                        </a:solidFill>
                        <a:latin typeface="Cambria Math" panose="02040503050406030204" pitchFamily="18" charset="0"/>
                      </a:rPr>
                      <m:t>⇔</m:t>
                    </m:r>
                  </m:oMath>
                </a14:m>
                <a:r>
                  <a:rPr lang="en-US" sz="3200" b="1" dirty="0">
                    <a:solidFill>
                      <a:schemeClr val="tx1"/>
                    </a:solidFill>
                    <a:latin typeface="Times New Roman" panose="02020603050405020304" pitchFamily="18" charset="0"/>
                    <a:cs typeface="Times New Roman" panose="02020603050405020304" pitchFamily="18" charset="0"/>
                  </a:rPr>
                  <a:t> y=</a:t>
                </a:r>
              </a:p>
            </p:txBody>
          </p:sp>
        </mc:Choice>
        <mc:Fallback xmlns="">
          <p:sp>
            <p:nvSpPr>
              <p:cNvPr id="11" name="Rectangle 10"/>
              <p:cNvSpPr>
                <a:spLocks noRot="1" noChangeAspect="1" noMove="1" noResize="1" noEditPoints="1" noAdjustHandles="1" noChangeArrowheads="1" noChangeShapeType="1" noTextEdit="1"/>
              </p:cNvSpPr>
              <p:nvPr/>
            </p:nvSpPr>
            <p:spPr>
              <a:xfrm>
                <a:off x="247650" y="1838851"/>
                <a:ext cx="10934700" cy="584775"/>
              </a:xfrm>
              <a:prstGeom prst="rect">
                <a:avLst/>
              </a:prstGeom>
              <a:blipFill>
                <a:blip r:embed="rId8"/>
                <a:stretch>
                  <a:fillRect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452954" y="1838851"/>
                <a:ext cx="162858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𝟐</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oMath>
                  </m:oMathPara>
                </a14:m>
                <a:endParaRPr lang="en-US" sz="3200"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452954" y="1838851"/>
                <a:ext cx="1628587"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47650" y="6340452"/>
                <a:ext cx="4322786" cy="584775"/>
              </a:xfrm>
              <a:prstGeom prst="rect">
                <a:avLst/>
              </a:prstGeom>
            </p:spPr>
            <p:txBody>
              <a:bodyPr wrap="none">
                <a:spAutoFit/>
              </a:bodyPr>
              <a:lstStyle/>
              <a:p>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𝒎</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𝟏</m:t>
                    </m:r>
                  </m:oMath>
                </a14:m>
                <a:r>
                  <a:rPr lang="en-US" sz="3200" b="1" i="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 </a:t>
                </a:r>
                <a:r>
                  <a:rPr lang="en-US" sz="3200" b="1" dirty="0" err="1">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hoặc</a:t>
                </a:r>
                <a:r>
                  <a:rPr lang="en-US" sz="3200" b="1" dirty="0">
                    <a:solidFill>
                      <a:schemeClr val="tx1"/>
                    </a:solidFill>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n-US" sz="3200" b="1" i="1" smtClean="0">
                        <a:solidFill>
                          <a:schemeClr val="tx1"/>
                        </a:solidFill>
                        <a:latin typeface="Cambria Math" panose="02040503050406030204" pitchFamily="18" charset="0"/>
                        <a:ea typeface="Times New Roman" panose="02020603050405020304" pitchFamily="18" charset="0"/>
                      </a:rPr>
                      <m:t>𝒎</m:t>
                    </m:r>
                    <m:r>
                      <a:rPr lang="en-US" sz="3200" b="1" i="1" smtClean="0">
                        <a:solidFill>
                          <a:schemeClr val="tx1"/>
                        </a:solidFill>
                        <a:latin typeface="Cambria Math" panose="02040503050406030204" pitchFamily="18" charset="0"/>
                        <a:ea typeface="Times New Roman" panose="02020603050405020304" pitchFamily="18" charset="0"/>
                      </a:rPr>
                      <m:t>=</m:t>
                    </m:r>
                    <m:r>
                      <a:rPr lang="en-US" sz="3200" b="1" i="1">
                        <a:solidFill>
                          <a:schemeClr val="tx1"/>
                        </a:solidFill>
                        <a:latin typeface="Cambria Math" panose="02040503050406030204" pitchFamily="18" charset="0"/>
                        <a:ea typeface="Times New Roman" panose="02020603050405020304" pitchFamily="18" charset="0"/>
                      </a:rPr>
                      <m:t>𝟑</m:t>
                    </m:r>
                  </m:oMath>
                </a14:m>
                <a:endParaRPr lang="en-US" sz="3200" i="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47650" y="6340452"/>
                <a:ext cx="4322786" cy="584775"/>
              </a:xfrm>
              <a:prstGeom prst="rect">
                <a:avLst/>
              </a:prstGeom>
              <a:blipFill>
                <a:blip r:embed="rId10"/>
                <a:stretch>
                  <a:fillRect l="-3667" t="-14583" b="-32292"/>
                </a:stretch>
              </a:blipFill>
            </p:spPr>
            <p:txBody>
              <a:bodyPr/>
              <a:lstStyle/>
              <a:p>
                <a:r>
                  <a:rPr lang="en-US">
                    <a:noFill/>
                  </a:rPr>
                  <a:t> </a:t>
                </a:r>
              </a:p>
            </p:txBody>
          </p:sp>
        </mc:Fallback>
      </mc:AlternateContent>
    </p:spTree>
    <p:extLst>
      <p:ext uri="{BB962C8B-B14F-4D97-AF65-F5344CB8AC3E}">
        <p14:creationId xmlns:p14="http://schemas.microsoft.com/office/powerpoint/2010/main" val="259822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P spid="6" grpId="0"/>
      <p:bldP spid="7" grpId="0"/>
      <p:bldP spid="8" grpId="0"/>
      <p:bldP spid="9" grpId="0"/>
      <p:bldP spid="10" grpId="0"/>
      <p:bldP spid="11"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5256" y="1439517"/>
            <a:ext cx="3547644" cy="4327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0" y="0"/>
                <a:ext cx="12192000" cy="1297278"/>
              </a:xfrm>
              <a:prstGeom prst="rect">
                <a:avLst/>
              </a:prstGeom>
            </p:spPr>
            <p:txBody>
              <a:bodyPr wrap="square">
                <a:spAutoFit/>
              </a:bodyPr>
              <a:lstStyle/>
              <a:p>
                <a:pPr marL="90170" indent="-629920">
                  <a:spcBef>
                    <a:spcPts val="600"/>
                  </a:spcBef>
                  <a:spcAft>
                    <a:spcPts val="0"/>
                  </a:spcAft>
                </a:pP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15</a:t>
                </a:r>
                <a:r>
                  <a:rPr lang="en-US" sz="3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f>
                      <m:fPr>
                        <m:ctrlPr>
                          <a:rPr lang="en-US" sz="3000" b="1" i="1">
                            <a:solidFill>
                              <a:schemeClr val="tx1"/>
                            </a:solidFill>
                            <a:effectLst/>
                            <a:latin typeface="Cambria Math" panose="02040503050406030204" pitchFamily="18" charset="0"/>
                            <a:ea typeface="Times New Roman" panose="02020603050405020304" pitchFamily="18" charset="0"/>
                          </a:rPr>
                        </m:ctrlPr>
                      </m:fPr>
                      <m:num>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𝟒</m:t>
                            </m:r>
                          </m:sup>
                        </m:sSup>
                      </m:num>
                      <m:den>
                        <m:r>
                          <a:rPr lang="en-US" sz="3000" b="1" i="1">
                            <a:solidFill>
                              <a:schemeClr val="tx1"/>
                            </a:solidFill>
                            <a:effectLst/>
                            <a:latin typeface="Cambria Math" panose="02040503050406030204" pitchFamily="18" charset="0"/>
                            <a:ea typeface="Times New Roman" panose="02020603050405020304" pitchFamily="18" charset="0"/>
                          </a:rPr>
                          <m:t>𝟒</m:t>
                        </m:r>
                      </m:den>
                    </m:f>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𝟐</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𝟒</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parabol</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𝑷</m:t>
                        </m:r>
                      </m:e>
                    </m:d>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0"/>
                <a:ext cx="12192000" cy="1297278"/>
              </a:xfrm>
              <a:prstGeom prst="rect">
                <a:avLst/>
              </a:prstGeom>
              <a:blipFill>
                <a:blip r:embed="rId2"/>
                <a:stretch>
                  <a:fillRect l="-1150" r="-1750" b="-13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05256" y="1377557"/>
                <a:ext cx="11186694" cy="1015663"/>
              </a:xfrm>
              <a:prstGeom prst="rect">
                <a:avLst/>
              </a:prstGeom>
            </p:spPr>
            <p:txBody>
              <a:bodyPr wrap="square">
                <a:spAutoFit/>
              </a:bodyPr>
              <a:lstStyle/>
              <a:p>
                <a:pPr marL="90170">
                  <a:spcAft>
                    <a:spcPts val="0"/>
                  </a:spcAft>
                  <a:tabLst>
                    <a:tab pos="5029200" algn="l"/>
                  </a:tabLst>
                </a:pPr>
                <a:r>
                  <a:rPr lang="en-US" sz="3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𝟒</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𝟓</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𝟏𝟐</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𝟓</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𝟒</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𝟒</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05256" y="1377557"/>
                <a:ext cx="11186694" cy="1015663"/>
              </a:xfrm>
              <a:prstGeom prst="rect">
                <a:avLst/>
              </a:prstGeom>
              <a:blipFill>
                <a:blip r:embed="rId3"/>
                <a:stretch>
                  <a:fillRect l="-436" t="-7784" b="-17365"/>
                </a:stretch>
              </a:blipFill>
            </p:spPr>
            <p:txBody>
              <a:bodyPr/>
              <a:lstStyle/>
              <a:p>
                <a:r>
                  <a:rPr lang="en-US">
                    <a:noFill/>
                  </a:rPr>
                  <a:t> </a:t>
                </a:r>
              </a:p>
            </p:txBody>
          </p:sp>
        </mc:Fallback>
      </mc:AlternateContent>
      <p:sp>
        <p:nvSpPr>
          <p:cNvPr id="6" name="Rectangle 5"/>
          <p:cNvSpPr/>
          <p:nvPr/>
        </p:nvSpPr>
        <p:spPr>
          <a:xfrm>
            <a:off x="5111956" y="2342398"/>
            <a:ext cx="1521249" cy="553998"/>
          </a:xfrm>
          <a:prstGeom prst="rect">
            <a:avLst/>
          </a:prstGeom>
        </p:spPr>
        <p:txBody>
          <a:bodyPr wrap="none">
            <a:spAutoFit/>
          </a:bodyPr>
          <a:lstStyle/>
          <a:p>
            <a:pPr marL="90170" algn="ctr">
              <a:spcAft>
                <a:spcPts val="0"/>
              </a:spcAft>
              <a:tabLst>
                <a:tab pos="5029200" algn="l"/>
              </a:tabLst>
            </a:pPr>
            <a:r>
              <a:rPr lang="en-US" sz="3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81588" y="2795888"/>
                <a:ext cx="12010412" cy="2499980"/>
              </a:xfrm>
              <a:prstGeom prst="rect">
                <a:avLst/>
              </a:prstGeom>
            </p:spPr>
            <p:txBody>
              <a:bodyPr wrap="square">
                <a:spAutoFit/>
              </a:bodyPr>
              <a:lstStyle/>
              <a:p>
                <a:pPr marL="90170" algn="just">
                  <a:tabLst>
                    <a:tab pos="5029200" algn="l"/>
                  </a:tabLst>
                </a:pPr>
                <a14:m>
                  <m:oMath xmlns:m="http://schemas.openxmlformats.org/officeDocument/2006/math">
                    <m:d>
                      <m:dPr>
                        <m:ctrlPr>
                          <a:rPr lang="en-US" sz="3000" b="1" i="1" smtClean="0">
                            <a:solidFill>
                              <a:schemeClr val="tx1"/>
                            </a:solidFill>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𝑷</m:t>
                        </m:r>
                      </m:e>
                    </m:d>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𝒙</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3000" b="1" i="1">
                            <a:solidFill>
                              <a:schemeClr val="tx1"/>
                            </a:solidFill>
                            <a:effectLst/>
                            <a:latin typeface="Cambria Math" panose="02040503050406030204" pitchFamily="18" charset="0"/>
                            <a:ea typeface="Times New Roman" panose="02020603050405020304" pitchFamily="18" charset="0"/>
                          </a:rPr>
                        </m:ctrlPr>
                      </m:sSubPr>
                      <m:e>
                        <m:r>
                          <a:rPr lang="en-US" sz="3000" b="1" i="1">
                            <a:solidFill>
                              <a:schemeClr val="tx1"/>
                            </a:solidFill>
                            <a:effectLst/>
                            <a:latin typeface="Cambria Math" panose="02040503050406030204" pitchFamily="18" charset="0"/>
                            <a:ea typeface="Times New Roman" panose="02020603050405020304" pitchFamily="18" charset="0"/>
                          </a:rPr>
                          <m:t>𝒙</m:t>
                        </m:r>
                      </m:e>
                      <m:sub>
                        <m:r>
                          <a:rPr lang="en-US" sz="3000" b="1" i="1">
                            <a:solidFill>
                              <a:schemeClr val="tx1"/>
                            </a:solidFill>
                            <a:effectLst/>
                            <a:latin typeface="Cambria Math" panose="02040503050406030204" pitchFamily="18" charset="0"/>
                            <a:ea typeface="Times New Roman" panose="02020603050405020304" pitchFamily="18" charset="0"/>
                          </a:rPr>
                          <m:t>𝟎</m:t>
                        </m:r>
                      </m:sub>
                    </m:sSub>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000" b="1" i="1" smtClean="0">
                            <a:solidFill>
                              <a:schemeClr val="tx1"/>
                            </a:solidFill>
                            <a:latin typeface="Cambria Math" panose="02040503050406030204" pitchFamily="18" charset="0"/>
                          </a:rPr>
                        </m:ctrlPr>
                      </m:dPr>
                      <m:e>
                        <m:eqArr>
                          <m:eqArrPr>
                            <m:ctrlPr>
                              <a:rPr lang="en-US" sz="3000" b="1" i="1">
                                <a:solidFill>
                                  <a:schemeClr val="tx1"/>
                                </a:solidFill>
                                <a:latin typeface="Cambria Math" panose="02040503050406030204" pitchFamily="18" charset="0"/>
                              </a:rPr>
                            </m:ctrlPr>
                          </m:eqArrPr>
                          <m:e>
                            <m:r>
                              <a:rPr lang="en-US" sz="3000" b="1">
                                <a:solidFill>
                                  <a:schemeClr val="tx1"/>
                                </a:solidFill>
                                <a:latin typeface="Cambria Math" panose="02040503050406030204" pitchFamily="18" charset="0"/>
                              </a:rPr>
                              <m:t>&amp;</m:t>
                            </m:r>
                            <m:f>
                              <m:fPr>
                                <m:ctrlPr>
                                  <a:rPr lang="en-US" sz="3000" b="1" i="1">
                                    <a:solidFill>
                                      <a:schemeClr val="tx1"/>
                                    </a:solidFill>
                                    <a:latin typeface="Cambria Math" panose="02040503050406030204" pitchFamily="18" charset="0"/>
                                    <a:ea typeface="Times New Roman" panose="02020603050405020304" pitchFamily="18" charset="0"/>
                                  </a:rPr>
                                </m:ctrlPr>
                              </m:fPr>
                              <m:num>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𝟒</m:t>
                                    </m:r>
                                  </m:sup>
                                </m:sSup>
                              </m:num>
                              <m:den>
                                <m:r>
                                  <a:rPr lang="en-US" sz="3000" b="1" i="1">
                                    <a:solidFill>
                                      <a:schemeClr val="tx1"/>
                                    </a:solidFill>
                                    <a:latin typeface="Cambria Math" panose="02040503050406030204" pitchFamily="18" charset="0"/>
                                    <a:ea typeface="Times New Roman" panose="02020603050405020304" pitchFamily="18" charset="0"/>
                                  </a:rPr>
                                  <m:t>𝟒</m:t>
                                </m:r>
                              </m:den>
                            </m:f>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𝟐</m:t>
                            </m:r>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𝟐</m:t>
                                </m:r>
                              </m:sup>
                            </m:sSup>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𝟒</m:t>
                            </m:r>
                            <m:r>
                              <a:rPr lang="en-US" sz="3000" b="1">
                                <a:solidFill>
                                  <a:schemeClr val="tx1"/>
                                </a:solidFill>
                                <a:latin typeface="Cambria Math" panose="02040503050406030204" pitchFamily="18" charset="0"/>
                              </a:rPr>
                              <m:t>=</m:t>
                            </m:r>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𝟐</m:t>
                                </m:r>
                              </m:sup>
                            </m:sSup>
                            <m:r>
                              <a:rPr lang="en-US" sz="3000" b="1">
                                <a:solidFill>
                                  <a:schemeClr val="tx1"/>
                                </a:solidFill>
                                <a:latin typeface="Cambria Math" panose="02040503050406030204" pitchFamily="18" charset="0"/>
                              </a:rPr>
                              <m:t>+</m:t>
                            </m:r>
                            <m:r>
                              <a:rPr lang="en-US" sz="3000" b="1" i="1">
                                <a:solidFill>
                                  <a:schemeClr val="tx1"/>
                                </a:solidFill>
                                <a:latin typeface="Cambria Math" panose="02040503050406030204" pitchFamily="18" charset="0"/>
                              </a:rPr>
                              <m:t>𝒎</m:t>
                            </m:r>
                          </m:e>
                          <m:e>
                            <m:r>
                              <a:rPr lang="en-US" sz="3000" b="1">
                                <a:solidFill>
                                  <a:schemeClr val="tx1"/>
                                </a:solidFill>
                                <a:latin typeface="Cambria Math" panose="02040503050406030204" pitchFamily="18" charset="0"/>
                              </a:rPr>
                              <m:t>&amp;</m:t>
                            </m:r>
                            <m:sSup>
                              <m:sSupPr>
                                <m:ctrlPr>
                                  <a:rPr lang="en-US" sz="3000" b="1" i="1">
                                    <a:solidFill>
                                      <a:schemeClr val="tx1"/>
                                    </a:solidFill>
                                    <a:latin typeface="Cambria Math" panose="02040503050406030204" pitchFamily="18" charset="0"/>
                                  </a:rPr>
                                </m:ctrlPr>
                              </m:sSupPr>
                              <m:e>
                                <m:r>
                                  <a:rPr lang="en-US" sz="3000" b="1" i="1">
                                    <a:solidFill>
                                      <a:schemeClr val="tx1"/>
                                    </a:solidFill>
                                    <a:latin typeface="Cambria Math" panose="02040503050406030204" pitchFamily="18" charset="0"/>
                                  </a:rPr>
                                  <m:t>𝒙</m:t>
                                </m:r>
                              </m:e>
                              <m:sup>
                                <m:r>
                                  <a:rPr lang="en-US" sz="3000" b="1" i="1">
                                    <a:solidFill>
                                      <a:schemeClr val="tx1"/>
                                    </a:solidFill>
                                    <a:latin typeface="Cambria Math" panose="02040503050406030204" pitchFamily="18" charset="0"/>
                                  </a:rPr>
                                  <m:t>𝟑</m:t>
                                </m:r>
                              </m:sup>
                            </m:sSup>
                            <m:r>
                              <a:rPr lang="en-US" sz="3000" b="1" i="1">
                                <a:solidFill>
                                  <a:schemeClr val="tx1"/>
                                </a:solidFill>
                                <a:latin typeface="Cambria Math" panose="02040503050406030204" pitchFamily="18" charset="0"/>
                              </a:rPr>
                              <m:t>−</m:t>
                            </m:r>
                            <m:r>
                              <a:rPr lang="en-US" sz="3000" b="1" i="1">
                                <a:solidFill>
                                  <a:schemeClr val="tx1"/>
                                </a:solidFill>
                                <a:latin typeface="Cambria Math" panose="02040503050406030204" pitchFamily="18" charset="0"/>
                              </a:rPr>
                              <m:t>𝟒</m:t>
                            </m:r>
                            <m:r>
                              <a:rPr lang="en-US" sz="3000" b="1" i="1">
                                <a:solidFill>
                                  <a:schemeClr val="tx1"/>
                                </a:solidFill>
                                <a:latin typeface="Cambria Math" panose="02040503050406030204" pitchFamily="18" charset="0"/>
                              </a:rPr>
                              <m:t>𝒙</m:t>
                            </m:r>
                            <m:r>
                              <a:rPr lang="en-US" sz="3000" b="1">
                                <a:solidFill>
                                  <a:schemeClr val="tx1"/>
                                </a:solidFill>
                                <a:latin typeface="Cambria Math" panose="02040503050406030204" pitchFamily="18" charset="0"/>
                              </a:rPr>
                              <m:t>=</m:t>
                            </m:r>
                            <m:r>
                              <a:rPr lang="en-US" sz="3000" b="1">
                                <a:solidFill>
                                  <a:schemeClr val="tx1"/>
                                </a:solidFill>
                                <a:latin typeface="Cambria Math" panose="02040503050406030204" pitchFamily="18" charset="0"/>
                              </a:rPr>
                              <m:t>𝟐</m:t>
                            </m:r>
                            <m:r>
                              <a:rPr lang="en-US" sz="3000" b="1" i="1">
                                <a:solidFill>
                                  <a:schemeClr val="tx1"/>
                                </a:solidFill>
                                <a:latin typeface="Cambria Math" panose="02040503050406030204" pitchFamily="18" charset="0"/>
                              </a:rPr>
                              <m:t>𝒙</m:t>
                            </m:r>
                          </m:e>
                        </m:eqArr>
                      </m:e>
                    </m:d>
                  </m:oMath>
                </a14:m>
                <a:r>
                  <a:rPr lang="en-US" sz="3000" b="1" dirty="0">
                    <a:solidFill>
                      <a:schemeClr val="tx1"/>
                    </a:solidFill>
                    <a:latin typeface="Times New Roman" panose="02020603050405020304" pitchFamily="18" charset="0"/>
                    <a:cs typeface="Times New Roman" panose="02020603050405020304" pitchFamily="18" charset="0"/>
                  </a:rPr>
                  <a:t> (I)</a:t>
                </a:r>
              </a:p>
              <a:p>
                <a:pPr marL="90170" algn="just">
                  <a:spcAft>
                    <a:spcPts val="0"/>
                  </a:spcAft>
                  <a:tabLst>
                    <a:tab pos="5029200" algn="l"/>
                  </a:tabLst>
                </a:pPr>
                <a:endPar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1588" y="2795888"/>
                <a:ext cx="12010412" cy="2499980"/>
              </a:xfrm>
              <a:prstGeom prst="rect">
                <a:avLst/>
              </a:prstGeom>
              <a:blipFill>
                <a:blip r:embed="rId4"/>
                <a:stretch>
                  <a:fillRect l="-457" t="-2683" r="-1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0" y="4741051"/>
                <a:ext cx="8950464" cy="2173224"/>
              </a:xfrm>
              <a:prstGeom prst="rect">
                <a:avLst/>
              </a:prstGeom>
            </p:spPr>
            <p:txBody>
              <a:bodyPr wrap="none">
                <a:spAutoFit/>
              </a:bodyPr>
              <a:lstStyle/>
              <a:p>
                <a14:m>
                  <m:oMath xmlns:m="http://schemas.openxmlformats.org/officeDocument/2006/math">
                    <m:r>
                      <a:rPr lang="en-US" sz="3000" b="1" i="1" smtClean="0">
                        <a:solidFill>
                          <a:schemeClr val="tx1"/>
                        </a:solidFill>
                        <a:latin typeface="Cambria Math" panose="02040503050406030204" pitchFamily="18" charset="0"/>
                        <a:sym typeface="Symbol" panose="05050102010706020507" pitchFamily="18" charset="2"/>
                      </a:rPr>
                      <m:t>(</m:t>
                    </m:r>
                    <m:r>
                      <a:rPr lang="en-US" sz="3000" b="1" i="1" smtClean="0">
                        <a:solidFill>
                          <a:schemeClr val="tx1"/>
                        </a:solidFill>
                        <a:latin typeface="Cambria Math" panose="02040503050406030204" pitchFamily="18" charset="0"/>
                        <a:sym typeface="Symbol" panose="05050102010706020507" pitchFamily="18" charset="2"/>
                      </a:rPr>
                      <m:t>𝑰</m:t>
                    </m:r>
                    <m:r>
                      <a:rPr lang="en-US" sz="3000" b="1" i="1" smtClean="0">
                        <a:solidFill>
                          <a:schemeClr val="tx1"/>
                        </a:solidFill>
                        <a:latin typeface="Cambria Math" panose="02040503050406030204" pitchFamily="18" charset="0"/>
                        <a:sym typeface="Symbol" panose="05050102010706020507" pitchFamily="18" charset="2"/>
                      </a:rPr>
                      <m:t>)</m:t>
                    </m:r>
                    <m:d>
                      <m:dPr>
                        <m:begChr m:val="{"/>
                        <m:endChr m:val=""/>
                        <m:ctrlPr>
                          <a:rPr lang="en-US" sz="3000" b="1" i="1" smtClean="0">
                            <a:solidFill>
                              <a:schemeClr val="tx1"/>
                            </a:solidFill>
                            <a:latin typeface="Cambria Math" panose="02040503050406030204" pitchFamily="18" charset="0"/>
                          </a:rPr>
                        </m:ctrlPr>
                      </m:dPr>
                      <m:e>
                        <m:eqArr>
                          <m:eqArrPr>
                            <m:ctrlPr>
                              <a:rPr lang="en-US" sz="3000" b="1" i="1">
                                <a:solidFill>
                                  <a:schemeClr val="tx1"/>
                                </a:solidFill>
                                <a:latin typeface="Cambria Math" panose="02040503050406030204" pitchFamily="18" charset="0"/>
                              </a:rPr>
                            </m:ctrlPr>
                          </m:eqArrPr>
                          <m:e>
                            <m:r>
                              <a:rPr lang="en-US" sz="3000" b="1">
                                <a:solidFill>
                                  <a:schemeClr val="tx1"/>
                                </a:solidFill>
                                <a:latin typeface="Cambria Math" panose="02040503050406030204" pitchFamily="18" charset="0"/>
                              </a:rPr>
                              <m:t>&amp;</m:t>
                            </m:r>
                            <m:f>
                              <m:fPr>
                                <m:ctrlPr>
                                  <a:rPr lang="en-US" sz="3000" b="1" i="1">
                                    <a:solidFill>
                                      <a:schemeClr val="tx1"/>
                                    </a:solidFill>
                                    <a:latin typeface="Cambria Math" panose="02040503050406030204" pitchFamily="18" charset="0"/>
                                    <a:ea typeface="Times New Roman" panose="02020603050405020304" pitchFamily="18" charset="0"/>
                                  </a:rPr>
                                </m:ctrlPr>
                              </m:fPr>
                              <m:num>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𝟒</m:t>
                                    </m:r>
                                  </m:sup>
                                </m:sSup>
                              </m:num>
                              <m:den>
                                <m:r>
                                  <a:rPr lang="en-US" sz="3000" b="1" i="1">
                                    <a:solidFill>
                                      <a:schemeClr val="tx1"/>
                                    </a:solidFill>
                                    <a:latin typeface="Cambria Math" panose="02040503050406030204" pitchFamily="18" charset="0"/>
                                    <a:ea typeface="Times New Roman" panose="02020603050405020304" pitchFamily="18" charset="0"/>
                                  </a:rPr>
                                  <m:t>𝟒</m:t>
                                </m:r>
                              </m:den>
                            </m:f>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𝟐</m:t>
                            </m:r>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𝟐</m:t>
                                </m:r>
                              </m:sup>
                            </m:sSup>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𝟒</m:t>
                            </m:r>
                            <m:r>
                              <a:rPr lang="en-US" sz="3000" b="1">
                                <a:solidFill>
                                  <a:schemeClr val="tx1"/>
                                </a:solidFill>
                                <a:latin typeface="Cambria Math" panose="02040503050406030204" pitchFamily="18" charset="0"/>
                              </a:rPr>
                              <m:t>=</m:t>
                            </m:r>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𝟐</m:t>
                                </m:r>
                              </m:sup>
                            </m:sSup>
                            <m:r>
                              <a:rPr lang="en-US" sz="3000" b="1">
                                <a:solidFill>
                                  <a:schemeClr val="tx1"/>
                                </a:solidFill>
                                <a:latin typeface="Cambria Math" panose="02040503050406030204" pitchFamily="18" charset="0"/>
                              </a:rPr>
                              <m:t>+</m:t>
                            </m:r>
                            <m:r>
                              <a:rPr lang="en-US" sz="3000" b="1" i="1">
                                <a:solidFill>
                                  <a:schemeClr val="tx1"/>
                                </a:solidFill>
                                <a:latin typeface="Cambria Math" panose="02040503050406030204" pitchFamily="18" charset="0"/>
                              </a:rPr>
                              <m:t>𝒎</m:t>
                            </m:r>
                          </m:e>
                          <m:e>
                            <m:r>
                              <a:rPr lang="en-US" sz="3000" b="1" i="0">
                                <a:solidFill>
                                  <a:schemeClr val="tx1"/>
                                </a:solidFill>
                                <a:latin typeface="Cambria Math" panose="02040503050406030204" pitchFamily="18" charset="0"/>
                              </a:rPr>
                              <m:t>&amp;</m:t>
                            </m:r>
                            <m:sSup>
                              <m:sSupPr>
                                <m:ctrlPr>
                                  <a:rPr lang="en-US" sz="3000" b="1" i="1" smtClean="0">
                                    <a:solidFill>
                                      <a:schemeClr val="tx1"/>
                                    </a:solidFill>
                                    <a:latin typeface="Cambria Math" panose="02040503050406030204" pitchFamily="18" charset="0"/>
                                  </a:rPr>
                                </m:ctrlPr>
                              </m:sSupPr>
                              <m:e>
                                <m:r>
                                  <a:rPr lang="en-US" sz="3000" b="1" i="1" smtClean="0">
                                    <a:solidFill>
                                      <a:schemeClr val="tx1"/>
                                    </a:solidFill>
                                    <a:latin typeface="Cambria Math" panose="02040503050406030204" pitchFamily="18" charset="0"/>
                                  </a:rPr>
                                  <m:t>𝒙</m:t>
                                </m:r>
                                <m:r>
                                  <a:rPr lang="en-US" sz="3000" b="1" i="1" smtClean="0">
                                    <a:solidFill>
                                      <a:schemeClr val="tx1"/>
                                    </a:solidFill>
                                    <a:latin typeface="Cambria Math" panose="02040503050406030204" pitchFamily="18" charset="0"/>
                                  </a:rPr>
                                  <m:t>(</m:t>
                                </m:r>
                                <m:r>
                                  <a:rPr lang="en-US" sz="3000" b="1" i="1" smtClean="0">
                                    <a:solidFill>
                                      <a:schemeClr val="tx1"/>
                                    </a:solidFill>
                                    <a:latin typeface="Cambria Math" panose="02040503050406030204" pitchFamily="18" charset="0"/>
                                  </a:rPr>
                                  <m:t>𝒙</m:t>
                                </m:r>
                              </m:e>
                              <m:sup>
                                <m:r>
                                  <a:rPr lang="en-US" sz="3000" b="1" i="1" smtClean="0">
                                    <a:solidFill>
                                      <a:schemeClr val="tx1"/>
                                    </a:solidFill>
                                    <a:latin typeface="Cambria Math" panose="02040503050406030204" pitchFamily="18" charset="0"/>
                                  </a:rPr>
                                  <m:t>𝟐</m:t>
                                </m:r>
                              </m:sup>
                            </m:sSup>
                            <m:r>
                              <a:rPr lang="en-US" sz="3000" b="1" i="1" smtClean="0">
                                <a:solidFill>
                                  <a:schemeClr val="tx1"/>
                                </a:solidFill>
                                <a:latin typeface="Cambria Math" panose="02040503050406030204" pitchFamily="18" charset="0"/>
                              </a:rPr>
                              <m:t>−</m:t>
                            </m:r>
                            <m:r>
                              <a:rPr lang="en-US" sz="3000" b="1" i="1" smtClean="0">
                                <a:solidFill>
                                  <a:schemeClr val="tx1"/>
                                </a:solidFill>
                                <a:latin typeface="Cambria Math" panose="02040503050406030204" pitchFamily="18" charset="0"/>
                              </a:rPr>
                              <m:t>𝟔</m:t>
                            </m:r>
                            <m:r>
                              <a:rPr lang="en-US" sz="3000" b="1" i="1" smtClean="0">
                                <a:solidFill>
                                  <a:schemeClr val="tx1"/>
                                </a:solidFill>
                                <a:latin typeface="Cambria Math" panose="02040503050406030204" pitchFamily="18" charset="0"/>
                              </a:rPr>
                              <m:t>)=</m:t>
                            </m:r>
                            <m:r>
                              <a:rPr lang="en-US" sz="3000" b="1" i="1" smtClean="0">
                                <a:solidFill>
                                  <a:schemeClr val="tx1"/>
                                </a:solidFill>
                                <a:latin typeface="Cambria Math" panose="02040503050406030204" pitchFamily="18" charset="0"/>
                              </a:rPr>
                              <m:t>𝟎</m:t>
                            </m:r>
                          </m:e>
                        </m:eqArr>
                      </m:e>
                    </m:d>
                  </m:oMath>
                </a14:m>
                <a:r>
                  <a:rPr lang="en-US" sz="3000" b="1">
                    <a:solidFill>
                      <a:schemeClr val="tx1"/>
                    </a:solidFill>
                    <a:sym typeface="Symbol" panose="05050102010706020507" pitchFamily="18" charset="2"/>
                  </a:rPr>
                  <a:t> </a:t>
                </a:r>
                <a14:m>
                  <m:oMath xmlns:m="http://schemas.openxmlformats.org/officeDocument/2006/math">
                    <m:r>
                      <a:rPr lang="en-US" sz="3000" b="1" i="1">
                        <a:solidFill>
                          <a:schemeClr val="tx1"/>
                        </a:solidFill>
                        <a:latin typeface="Cambria Math" panose="02040503050406030204" pitchFamily="18" charset="0"/>
                        <a:sym typeface="Symbol" panose="05050102010706020507" pitchFamily="18" charset="2"/>
                      </a:rPr>
                      <m:t></m:t>
                    </m:r>
                    <m:d>
                      <m:dPr>
                        <m:begChr m:val="{"/>
                        <m:endChr m:val=""/>
                        <m:ctrlPr>
                          <a:rPr lang="en-US" sz="3000" b="1" i="1">
                            <a:solidFill>
                              <a:schemeClr val="tx1"/>
                            </a:solidFill>
                            <a:latin typeface="Cambria Math" panose="02040503050406030204" pitchFamily="18" charset="0"/>
                          </a:rPr>
                        </m:ctrlPr>
                      </m:dPr>
                      <m:e>
                        <m:eqArr>
                          <m:eqArrPr>
                            <m:ctrlPr>
                              <a:rPr lang="en-US" sz="3000" b="1" i="1">
                                <a:solidFill>
                                  <a:schemeClr val="tx1"/>
                                </a:solidFill>
                                <a:latin typeface="Cambria Math" panose="02040503050406030204" pitchFamily="18" charset="0"/>
                              </a:rPr>
                            </m:ctrlPr>
                          </m:eqArrPr>
                          <m:e>
                            <m:r>
                              <a:rPr lang="en-US" sz="3000" b="1">
                                <a:solidFill>
                                  <a:schemeClr val="tx1"/>
                                </a:solidFill>
                                <a:latin typeface="Cambria Math" panose="02040503050406030204" pitchFamily="18" charset="0"/>
                              </a:rPr>
                              <m:t>&amp;</m:t>
                            </m:r>
                            <m:r>
                              <a:rPr lang="en-US" sz="3000" b="1" i="1">
                                <a:solidFill>
                                  <a:schemeClr val="tx1"/>
                                </a:solidFill>
                                <a:latin typeface="Cambria Math" panose="02040503050406030204" pitchFamily="18" charset="0"/>
                              </a:rPr>
                              <m:t>𝒎</m:t>
                            </m:r>
                            <m:r>
                              <a:rPr lang="en-US" sz="3000" b="1" i="1">
                                <a:solidFill>
                                  <a:schemeClr val="tx1"/>
                                </a:solidFill>
                                <a:latin typeface="Cambria Math" panose="02040503050406030204" pitchFamily="18" charset="0"/>
                              </a:rPr>
                              <m:t>=</m:t>
                            </m:r>
                            <m:f>
                              <m:fPr>
                                <m:ctrlPr>
                                  <a:rPr lang="en-US" sz="3000" b="1" i="1">
                                    <a:solidFill>
                                      <a:schemeClr val="tx1"/>
                                    </a:solidFill>
                                    <a:latin typeface="Cambria Math" panose="02040503050406030204" pitchFamily="18" charset="0"/>
                                    <a:ea typeface="Times New Roman" panose="02020603050405020304" pitchFamily="18" charset="0"/>
                                  </a:rPr>
                                </m:ctrlPr>
                              </m:fPr>
                              <m:num>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𝟒</m:t>
                                    </m:r>
                                  </m:sup>
                                </m:sSup>
                              </m:num>
                              <m:den>
                                <m:r>
                                  <a:rPr lang="en-US" sz="3000" b="1" i="1">
                                    <a:solidFill>
                                      <a:schemeClr val="tx1"/>
                                    </a:solidFill>
                                    <a:latin typeface="Cambria Math" panose="02040503050406030204" pitchFamily="18" charset="0"/>
                                    <a:ea typeface="Times New Roman" panose="02020603050405020304" pitchFamily="18" charset="0"/>
                                  </a:rPr>
                                  <m:t>𝟒</m:t>
                                </m:r>
                              </m:den>
                            </m:f>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𝟑</m:t>
                            </m:r>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𝟐</m:t>
                                </m:r>
                              </m:sup>
                            </m:sSup>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𝟒</m:t>
                            </m:r>
                          </m:e>
                          <m:e>
                            <m:r>
                              <a:rPr lang="en-US" sz="3000" b="1">
                                <a:solidFill>
                                  <a:schemeClr val="tx1"/>
                                </a:solidFill>
                                <a:latin typeface="Cambria Math" panose="02040503050406030204" pitchFamily="18" charset="0"/>
                              </a:rPr>
                              <m:t>&amp;</m:t>
                            </m:r>
                            <m:sSup>
                              <m:sSupPr>
                                <m:ctrlPr>
                                  <a:rPr lang="en-US" sz="3000" b="1" i="1">
                                    <a:solidFill>
                                      <a:schemeClr val="tx1"/>
                                    </a:solidFill>
                                    <a:latin typeface="Cambria Math" panose="02040503050406030204" pitchFamily="18" charset="0"/>
                                  </a:rPr>
                                </m:ctrlPr>
                              </m:sSupPr>
                              <m:e>
                                <m:d>
                                  <m:dPr>
                                    <m:begChr m:val="["/>
                                    <m:endChr m:val=""/>
                                    <m:ctrlPr>
                                      <a:rPr lang="en-US" sz="3000" b="1" i="1">
                                        <a:solidFill>
                                          <a:schemeClr val="tx1"/>
                                        </a:solidFill>
                                        <a:latin typeface="Cambria Math" panose="02040503050406030204" pitchFamily="18" charset="0"/>
                                      </a:rPr>
                                    </m:ctrlPr>
                                  </m:dPr>
                                  <m:e>
                                    <m:eqArr>
                                      <m:eqArrPr>
                                        <m:ctrlPr>
                                          <a:rPr lang="en-US" sz="3000" b="1" i="1">
                                            <a:solidFill>
                                              <a:schemeClr val="tx1"/>
                                            </a:solidFill>
                                            <a:latin typeface="Cambria Math" panose="02040503050406030204" pitchFamily="18" charset="0"/>
                                          </a:rPr>
                                        </m:ctrlPr>
                                      </m:eqArrPr>
                                      <m:e>
                                        <m:r>
                                          <a:rPr lang="en-US" sz="3000" b="1" i="1">
                                            <a:solidFill>
                                              <a:schemeClr val="tx1"/>
                                            </a:solidFill>
                                            <a:latin typeface="Cambria Math" panose="02040503050406030204" pitchFamily="18" charset="0"/>
                                          </a:rPr>
                                          <m:t>𝒙</m:t>
                                        </m:r>
                                        <m:r>
                                          <a:rPr lang="en-US" sz="3000" b="1" i="1">
                                            <a:solidFill>
                                              <a:schemeClr val="tx1"/>
                                            </a:solidFill>
                                            <a:latin typeface="Cambria Math" panose="02040503050406030204" pitchFamily="18" charset="0"/>
                                          </a:rPr>
                                          <m:t>=</m:t>
                                        </m:r>
                                        <m:r>
                                          <a:rPr lang="en-US" sz="3000" b="1" i="1">
                                            <a:solidFill>
                                              <a:schemeClr val="tx1"/>
                                            </a:solidFill>
                                            <a:latin typeface="Cambria Math" panose="02040503050406030204" pitchFamily="18" charset="0"/>
                                          </a:rPr>
                                          <m:t>𝟎</m:t>
                                        </m:r>
                                      </m:e>
                                      <m:e>
                                        <m:sSup>
                                          <m:sSupPr>
                                            <m:ctrlPr>
                                              <a:rPr lang="en-US" sz="3000" b="1" i="1">
                                                <a:solidFill>
                                                  <a:schemeClr val="tx1"/>
                                                </a:solidFill>
                                                <a:latin typeface="Cambria Math" panose="02040503050406030204" pitchFamily="18" charset="0"/>
                                                <a:ea typeface="Times New Roman" panose="02020603050405020304" pitchFamily="18" charset="0"/>
                                              </a:rPr>
                                            </m:ctrlPr>
                                          </m:sSupPr>
                                          <m:e>
                                            <m:r>
                                              <a:rPr lang="en-US" sz="3000" b="1" i="1">
                                                <a:solidFill>
                                                  <a:schemeClr val="tx1"/>
                                                </a:solidFill>
                                                <a:latin typeface="Cambria Math" panose="02040503050406030204" pitchFamily="18" charset="0"/>
                                                <a:ea typeface="Times New Roman" panose="02020603050405020304" pitchFamily="18" charset="0"/>
                                              </a:rPr>
                                              <m:t>𝒙</m:t>
                                            </m:r>
                                          </m:e>
                                          <m:sup>
                                            <m:r>
                                              <a:rPr lang="en-US" sz="3000" b="1" i="1">
                                                <a:solidFill>
                                                  <a:schemeClr val="tx1"/>
                                                </a:solidFill>
                                                <a:latin typeface="Cambria Math" panose="02040503050406030204" pitchFamily="18" charset="0"/>
                                                <a:ea typeface="Times New Roman" panose="02020603050405020304" pitchFamily="18" charset="0"/>
                                              </a:rPr>
                                              <m:t>𝟐</m:t>
                                            </m:r>
                                          </m:sup>
                                        </m:sSup>
                                        <m:r>
                                          <a:rPr lang="en-US" sz="3000" b="1" i="1">
                                            <a:solidFill>
                                              <a:schemeClr val="tx1"/>
                                            </a:solidFill>
                                            <a:latin typeface="Cambria Math" panose="02040503050406030204" pitchFamily="18" charset="0"/>
                                            <a:ea typeface="Times New Roman" panose="02020603050405020304" pitchFamily="18" charset="0"/>
                                          </a:rPr>
                                          <m:t>=</m:t>
                                        </m:r>
                                        <m:r>
                                          <a:rPr lang="en-US" sz="3000" b="1" i="1">
                                            <a:solidFill>
                                              <a:schemeClr val="tx1"/>
                                            </a:solidFill>
                                            <a:latin typeface="Cambria Math" panose="02040503050406030204" pitchFamily="18" charset="0"/>
                                            <a:ea typeface="Times New Roman" panose="02020603050405020304" pitchFamily="18" charset="0"/>
                                          </a:rPr>
                                          <m:t>𝟔</m:t>
                                        </m:r>
                                      </m:e>
                                    </m:eqArr>
                                  </m:e>
                                </m:d>
                              </m:e>
                              <m:sup>
                                <m:r>
                                  <a:rPr lang="en-US" sz="3000" b="1" i="1">
                                    <a:solidFill>
                                      <a:schemeClr val="tx1"/>
                                    </a:solidFill>
                                    <a:latin typeface="Cambria Math" panose="02040503050406030204" pitchFamily="18" charset="0"/>
                                  </a:rPr>
                                  <m:t>𝟑</m:t>
                                </m:r>
                              </m:sup>
                            </m:sSup>
                          </m:e>
                        </m:eqArr>
                      </m:e>
                    </m:d>
                  </m:oMath>
                </a14:m>
                <a:endParaRPr lang="en-US" sz="3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0" y="4741051"/>
                <a:ext cx="8950464" cy="21732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863396" y="4333242"/>
                <a:ext cx="2639697" cy="24881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smtClean="0">
                          <a:solidFill>
                            <a:schemeClr val="tx1"/>
                          </a:solidFill>
                          <a:latin typeface="Cambria Math" panose="02040503050406030204" pitchFamily="18" charset="0"/>
                        </a:rPr>
                        <m:t>⇔</m:t>
                      </m:r>
                      <m:d>
                        <m:dPr>
                          <m:begChr m:val="["/>
                          <m:endChr m:val=""/>
                          <m:ctrlPr>
                            <a:rPr lang="en-US" sz="3200" b="1" i="1">
                              <a:solidFill>
                                <a:schemeClr val="tx1"/>
                              </a:solidFill>
                              <a:latin typeface="Cambria Math" panose="02040503050406030204" pitchFamily="18" charset="0"/>
                            </a:rPr>
                          </m:ctrlPr>
                        </m:dPr>
                        <m:e>
                          <m:eqArr>
                            <m:eqArrPr>
                              <m:ctrlPr>
                                <a:rPr lang="en-US" sz="3200" b="1" i="1">
                                  <a:solidFill>
                                    <a:schemeClr val="tx1"/>
                                  </a:solidFill>
                                  <a:latin typeface="Cambria Math" panose="02040503050406030204" pitchFamily="18" charset="0"/>
                                </a:rPr>
                              </m:ctrlPr>
                            </m:eqArrPr>
                            <m:e>
                              <m:r>
                                <a:rPr lang="en-US" sz="3200" b="1" i="0">
                                  <a:solidFill>
                                    <a:schemeClr val="tx1"/>
                                  </a:solidFill>
                                  <a:latin typeface="Cambria Math" panose="02040503050406030204" pitchFamily="18" charset="0"/>
                                </a:rPr>
                                <m:t>&amp;</m:t>
                              </m:r>
                              <m:d>
                                <m:dPr>
                                  <m:begChr m:val="{"/>
                                  <m:endChr m:val=""/>
                                  <m:ctrlPr>
                                    <a:rPr lang="en-US" sz="3200" b="1" i="1" smtClean="0">
                                      <a:solidFill>
                                        <a:schemeClr val="tx1"/>
                                      </a:solidFill>
                                      <a:latin typeface="Cambria Math" panose="02040503050406030204" pitchFamily="18" charset="0"/>
                                    </a:rPr>
                                  </m:ctrlPr>
                                </m:dPr>
                                <m:e>
                                  <m:eqArr>
                                    <m:eqArrPr>
                                      <m:ctrlPr>
                                        <a:rPr lang="en-US" sz="3200" b="1" i="1">
                                          <a:solidFill>
                                            <a:schemeClr val="tx1"/>
                                          </a:solidFill>
                                          <a:latin typeface="Cambria Math" panose="02040503050406030204" pitchFamily="18" charset="0"/>
                                        </a:rPr>
                                      </m:ctrlPr>
                                    </m:eqArrPr>
                                    <m:e>
                                      <m:r>
                                        <a:rPr lang="en-US" sz="3200" b="1" i="1" smtClean="0">
                                          <a:solidFill>
                                            <a:schemeClr val="tx1"/>
                                          </a:solidFill>
                                          <a:latin typeface="Cambria Math" panose="02040503050406030204" pitchFamily="18" charset="0"/>
                                        </a:rPr>
                                        <m:t>𝒙</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𝟎</m:t>
                                      </m:r>
                                    </m:e>
                                    <m:e>
                                      <m:r>
                                        <a:rPr lang="en-US" sz="3200" b="1" i="1">
                                          <a:solidFill>
                                            <a:schemeClr val="tx1"/>
                                          </a:solidFill>
                                          <a:latin typeface="Cambria Math" panose="02040503050406030204" pitchFamily="18" charset="0"/>
                                        </a:rPr>
                                        <m:t>𝒎</m:t>
                                      </m:r>
                                      <m:r>
                                        <a:rPr lang="en-US" sz="3200" b="1">
                                          <a:solidFill>
                                            <a:schemeClr val="tx1"/>
                                          </a:solidFill>
                                          <a:latin typeface="Cambria Math" panose="02040503050406030204" pitchFamily="18" charset="0"/>
                                        </a:rPr>
                                        <m:t>=</m:t>
                                      </m:r>
                                      <m:r>
                                        <a:rPr lang="en-US" sz="3200" b="1" i="0" smtClean="0">
                                          <a:solidFill>
                                            <a:schemeClr val="tx1"/>
                                          </a:solidFill>
                                          <a:latin typeface="Cambria Math" panose="02040503050406030204" pitchFamily="18" charset="0"/>
                                        </a:rPr>
                                        <m:t>𝟒</m:t>
                                      </m:r>
                                    </m:e>
                                  </m:eqArr>
                                </m:e>
                              </m:d>
                            </m:e>
                            <m:e>
                              <m:r>
                                <a:rPr lang="en-US" sz="3200" b="1" i="0">
                                  <a:solidFill>
                                    <a:schemeClr val="tx1"/>
                                  </a:solidFill>
                                  <a:latin typeface="Cambria Math" panose="02040503050406030204" pitchFamily="18" charset="0"/>
                                </a:rPr>
                                <m:t>&amp;</m:t>
                              </m:r>
                              <m:d>
                                <m:dPr>
                                  <m:begChr m:val="{"/>
                                  <m:endChr m:val=""/>
                                  <m:ctrlPr>
                                    <a:rPr lang="en-US" sz="3200" b="1" i="1" smtClean="0">
                                      <a:solidFill>
                                        <a:schemeClr val="tx1"/>
                                      </a:solidFill>
                                      <a:latin typeface="Cambria Math" panose="02040503050406030204" pitchFamily="18" charset="0"/>
                                    </a:rPr>
                                  </m:ctrlPr>
                                </m:dPr>
                                <m:e>
                                  <m:eqArr>
                                    <m:eqArrPr>
                                      <m:ctrlPr>
                                        <a:rPr lang="en-US" sz="3200" b="1" i="1" smtClean="0">
                                          <a:solidFill>
                                            <a:schemeClr val="tx1"/>
                                          </a:solidFill>
                                          <a:latin typeface="Cambria Math" panose="02040503050406030204" pitchFamily="18" charset="0"/>
                                        </a:rPr>
                                      </m:ctrlPr>
                                    </m:eqArrPr>
                                    <m:e>
                                      <m:sSup>
                                        <m:sSupPr>
                                          <m:ctrlPr>
                                            <a:rPr lang="en-US" sz="3200" b="1" i="1">
                                              <a:solidFill>
                                                <a:schemeClr val="tx1"/>
                                              </a:solidFill>
                                              <a:latin typeface="Cambria Math" panose="02040503050406030204" pitchFamily="18" charset="0"/>
                                              <a:ea typeface="Times New Roman" panose="02020603050405020304" pitchFamily="18" charset="0"/>
                                            </a:rPr>
                                          </m:ctrlPr>
                                        </m:sSupPr>
                                        <m:e>
                                          <m:r>
                                            <a:rPr lang="en-US" sz="3200" b="1" i="1">
                                              <a:solidFill>
                                                <a:schemeClr val="tx1"/>
                                              </a:solidFill>
                                              <a:latin typeface="Cambria Math" panose="02040503050406030204" pitchFamily="18" charset="0"/>
                                              <a:ea typeface="Times New Roman" panose="02020603050405020304" pitchFamily="18" charset="0"/>
                                            </a:rPr>
                                            <m:t>𝒙</m:t>
                                          </m:r>
                                        </m:e>
                                        <m:sup>
                                          <m:r>
                                            <a:rPr lang="en-US" sz="3200" b="1" i="1">
                                              <a:solidFill>
                                                <a:schemeClr val="tx1"/>
                                              </a:solidFill>
                                              <a:latin typeface="Cambria Math" panose="02040503050406030204" pitchFamily="18" charset="0"/>
                                              <a:ea typeface="Times New Roman" panose="02020603050405020304" pitchFamily="18" charset="0"/>
                                            </a:rPr>
                                            <m:t>𝟐</m:t>
                                          </m:r>
                                        </m:sup>
                                      </m:sSup>
                                      <m:r>
                                        <a:rPr lang="en-US" sz="3200" i="1">
                                          <a:solidFill>
                                            <a:schemeClr val="tx1"/>
                                          </a:solidFill>
                                          <a:latin typeface="Cambria Math" panose="02040503050406030204" pitchFamily="18" charset="0"/>
                                          <a:ea typeface="Times New Roman" panose="02020603050405020304" pitchFamily="18" charset="0"/>
                                        </a:rPr>
                                        <m:t>=</m:t>
                                      </m:r>
                                      <m:r>
                                        <a:rPr lang="en-US" sz="3200" i="1">
                                          <a:solidFill>
                                            <a:schemeClr val="tx1"/>
                                          </a:solidFill>
                                          <a:latin typeface="Cambria Math" panose="02040503050406030204" pitchFamily="18" charset="0"/>
                                          <a:ea typeface="Times New Roman" panose="02020603050405020304" pitchFamily="18" charset="0"/>
                                        </a:rPr>
                                        <m:t>6</m:t>
                                      </m:r>
                                    </m:e>
                                    <m:e>
                                      <m:r>
                                        <a:rPr lang="en-US" sz="3200" b="1" i="1">
                                          <a:solidFill>
                                            <a:schemeClr val="tx1"/>
                                          </a:solidFill>
                                          <a:latin typeface="Cambria Math" panose="02040503050406030204" pitchFamily="18" charset="0"/>
                                        </a:rPr>
                                        <m:t>𝒎</m:t>
                                      </m:r>
                                      <m:r>
                                        <a:rPr lang="en-US" sz="3200" b="1">
                                          <a:solidFill>
                                            <a:schemeClr val="tx1"/>
                                          </a:solidFill>
                                          <a:latin typeface="Cambria Math" panose="02040503050406030204" pitchFamily="18" charset="0"/>
                                        </a:rPr>
                                        <m:t>=</m:t>
                                      </m:r>
                                      <m:r>
                                        <a:rPr lang="en-US" sz="3200" b="1" i="0" smtClean="0">
                                          <a:solidFill>
                                            <a:schemeClr val="tx1"/>
                                          </a:solidFill>
                                          <a:latin typeface="Cambria Math" panose="02040503050406030204" pitchFamily="18" charset="0"/>
                                        </a:rPr>
                                        <m:t>−</m:t>
                                      </m:r>
                                      <m:r>
                                        <a:rPr lang="en-US" sz="3200" b="1" i="0" smtClean="0">
                                          <a:solidFill>
                                            <a:schemeClr val="tx1"/>
                                          </a:solidFill>
                                          <a:latin typeface="Cambria Math" panose="02040503050406030204" pitchFamily="18" charset="0"/>
                                        </a:rPr>
                                        <m:t>𝟓</m:t>
                                      </m:r>
                                    </m:e>
                                  </m:eqArr>
                                </m:e>
                              </m:d>
                            </m:e>
                          </m:eqArr>
                        </m:e>
                      </m:d>
                    </m:oMath>
                  </m:oMathPara>
                </a14:m>
                <a:endParaRPr lang="en-US" sz="3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863396" y="4333242"/>
                <a:ext cx="2639697" cy="2488182"/>
              </a:xfrm>
              <a:prstGeom prst="rect">
                <a:avLst/>
              </a:prstGeom>
              <a:blipFill>
                <a:blip r:embed="rId6"/>
                <a:stretch>
                  <a:fillRect/>
                </a:stretch>
              </a:blipFill>
            </p:spPr>
            <p:txBody>
              <a:bodyPr/>
              <a:lstStyle/>
              <a:p>
                <a:r>
                  <a:rPr lang="en-US">
                    <a:noFill/>
                  </a:rPr>
                  <a:t> </a:t>
                </a:r>
              </a:p>
            </p:txBody>
          </p:sp>
        </mc:Fallback>
      </mc:AlternateContent>
      <p:sp>
        <p:nvSpPr>
          <p:cNvPr id="14" name="Rectangle 13"/>
          <p:cNvSpPr/>
          <p:nvPr/>
        </p:nvSpPr>
        <p:spPr>
          <a:xfrm>
            <a:off x="0" y="1"/>
            <a:ext cx="12191999" cy="234239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90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5" grpId="0"/>
      <p:bldP spid="6" grpId="0"/>
      <p:bldP spid="7" grpId="0"/>
      <p:bldP spid="10" grpId="0"/>
      <p:bldP spid="12" grpId="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1999" cy="234239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5256" y="1439517"/>
            <a:ext cx="3547644" cy="4327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0" y="0"/>
                <a:ext cx="12192000" cy="1297278"/>
              </a:xfrm>
              <a:prstGeom prst="rect">
                <a:avLst/>
              </a:prstGeom>
            </p:spPr>
            <p:txBody>
              <a:bodyPr wrap="square">
                <a:spAutoFit/>
              </a:bodyPr>
              <a:lstStyle/>
              <a:p>
                <a:pPr marL="90170" indent="-629920">
                  <a:spcBef>
                    <a:spcPts val="600"/>
                  </a:spcBef>
                  <a:spcAft>
                    <a:spcPts val="0"/>
                  </a:spcAft>
                </a:pPr>
                <a:r>
                  <a:rPr lang="en-US" sz="3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15</a:t>
                </a:r>
                <a:r>
                  <a:rPr lang="en-US" sz="3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f>
                      <m:fPr>
                        <m:ctrlPr>
                          <a:rPr lang="en-US" sz="3000" b="1" i="1">
                            <a:solidFill>
                              <a:schemeClr val="tx1"/>
                            </a:solidFill>
                            <a:effectLst/>
                            <a:latin typeface="Cambria Math" panose="02040503050406030204" pitchFamily="18" charset="0"/>
                            <a:ea typeface="Times New Roman" panose="02020603050405020304" pitchFamily="18" charset="0"/>
                          </a:rPr>
                        </m:ctrlPr>
                      </m:fPr>
                      <m:num>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𝟒</m:t>
                            </m:r>
                          </m:sup>
                        </m:sSup>
                      </m:num>
                      <m:den>
                        <m:r>
                          <a:rPr lang="en-US" sz="3000" b="1" i="1">
                            <a:solidFill>
                              <a:schemeClr val="tx1"/>
                            </a:solidFill>
                            <a:effectLst/>
                            <a:latin typeface="Cambria Math" panose="02040503050406030204" pitchFamily="18" charset="0"/>
                            <a:ea typeface="Times New Roman" panose="02020603050405020304" pitchFamily="18" charset="0"/>
                          </a:rPr>
                          <m:t>𝟒</m:t>
                        </m:r>
                      </m:den>
                    </m:f>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𝟐</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𝟒</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a:solidFill>
                          <a:schemeClr val="tx1"/>
                        </a:solidFill>
                        <a:effectLst/>
                        <a:latin typeface="Cambria Math" panose="02040503050406030204" pitchFamily="18" charset="0"/>
                        <a:ea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𝑪</m:t>
                        </m:r>
                      </m:e>
                    </m:d>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parabol</a:t>
                </a:r>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000" b="1" i="1">
                            <a:solidFill>
                              <a:schemeClr val="tx1"/>
                            </a:solidFill>
                            <a:effectLst/>
                            <a:latin typeface="Cambria Math" panose="02040503050406030204" pitchFamily="18" charset="0"/>
                            <a:ea typeface="Times New Roman" panose="02020603050405020304" pitchFamily="18" charset="0"/>
                          </a:rPr>
                        </m:ctrlPr>
                      </m:dPr>
                      <m:e>
                        <m:r>
                          <a:rPr lang="en-US" sz="3000" b="1" i="1">
                            <a:solidFill>
                              <a:schemeClr val="tx1"/>
                            </a:solidFill>
                            <a:effectLst/>
                            <a:latin typeface="Cambria Math" panose="02040503050406030204" pitchFamily="18" charset="0"/>
                            <a:ea typeface="Times New Roman" panose="02020603050405020304" pitchFamily="18" charset="0"/>
                          </a:rPr>
                          <m:t>𝑷</m:t>
                        </m:r>
                      </m:e>
                    </m:d>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𝒚</m:t>
                    </m:r>
                    <m:r>
                      <a:rPr lang="en-US" sz="3000" b="1" i="1">
                        <a:solidFill>
                          <a:schemeClr val="tx1"/>
                        </a:solidFill>
                        <a:effectLst/>
                        <a:latin typeface="Cambria Math" panose="02040503050406030204" pitchFamily="18" charset="0"/>
                        <a:ea typeface="Times New Roman" panose="02020603050405020304" pitchFamily="18" charset="0"/>
                      </a:rPr>
                      <m:t>=</m:t>
                    </m:r>
                    <m:sSup>
                      <m:sSupPr>
                        <m:ctrlPr>
                          <a:rPr lang="en-US" sz="3000" b="1" i="1">
                            <a:solidFill>
                              <a:schemeClr val="tx1"/>
                            </a:solidFill>
                            <a:effectLst/>
                            <a:latin typeface="Cambria Math" panose="02040503050406030204" pitchFamily="18" charset="0"/>
                            <a:ea typeface="Times New Roman" panose="02020603050405020304" pitchFamily="18" charset="0"/>
                          </a:rPr>
                        </m:ctrlPr>
                      </m:sSupPr>
                      <m:e>
                        <m:r>
                          <a:rPr lang="en-US" sz="3000" b="1" i="1">
                            <a:solidFill>
                              <a:schemeClr val="tx1"/>
                            </a:solidFill>
                            <a:effectLst/>
                            <a:latin typeface="Cambria Math" panose="02040503050406030204" pitchFamily="18" charset="0"/>
                            <a:ea typeface="Times New Roman" panose="02020603050405020304" pitchFamily="18" charset="0"/>
                          </a:rPr>
                          <m:t>𝒙</m:t>
                        </m:r>
                      </m:e>
                      <m:sup>
                        <m:r>
                          <a:rPr lang="en-US" sz="3000" b="1" i="1">
                            <a:solidFill>
                              <a:schemeClr val="tx1"/>
                            </a:solidFill>
                            <a:effectLst/>
                            <a:latin typeface="Cambria Math" panose="02040503050406030204" pitchFamily="18" charset="0"/>
                            <a:ea typeface="Times New Roman" panose="02020603050405020304" pitchFamily="18" charset="0"/>
                          </a:rPr>
                          <m:t>𝟐</m:t>
                        </m:r>
                      </m:sup>
                    </m:sSup>
                    <m:r>
                      <a:rPr lang="en-US" sz="3000" b="1" i="1">
                        <a:solidFill>
                          <a:schemeClr val="tx1"/>
                        </a:solidFill>
                        <a:effectLst/>
                        <a:latin typeface="Cambria Math" panose="02040503050406030204" pitchFamily="18" charset="0"/>
                        <a:ea typeface="Times New Roman" panose="02020603050405020304" pitchFamily="18" charset="0"/>
                      </a:rPr>
                      <m:t>+</m:t>
                    </m:r>
                    <m:r>
                      <a:rPr lang="en-US" sz="3000" b="1" i="1">
                        <a:solidFill>
                          <a:schemeClr val="tx1"/>
                        </a:solidFill>
                        <a:effectLst/>
                        <a:latin typeface="Cambria Math" panose="02040503050406030204" pitchFamily="18" charset="0"/>
                        <a:ea typeface="Times New Roman" panose="02020603050405020304" pitchFamily="18" charset="0"/>
                      </a:rPr>
                      <m:t>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0"/>
                <a:ext cx="12192000" cy="1297278"/>
              </a:xfrm>
              <a:prstGeom prst="rect">
                <a:avLst/>
              </a:prstGeom>
              <a:blipFill>
                <a:blip r:embed="rId2"/>
                <a:stretch>
                  <a:fillRect l="-1150" r="-1750" b="-13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05256" y="1377557"/>
                <a:ext cx="11186694" cy="1015663"/>
              </a:xfrm>
              <a:prstGeom prst="rect">
                <a:avLst/>
              </a:prstGeom>
            </p:spPr>
            <p:txBody>
              <a:bodyPr wrap="square">
                <a:spAutoFit/>
              </a:bodyPr>
              <a:lstStyle/>
              <a:p>
                <a:pPr marL="90170">
                  <a:spcAft>
                    <a:spcPts val="0"/>
                  </a:spcAft>
                  <a:tabLst>
                    <a:tab pos="5029200" algn="l"/>
                  </a:tabLst>
                </a:pPr>
                <a:r>
                  <a:rPr lang="en-US" sz="3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𝟒</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𝟓</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𝟏𝟐</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𝟓</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𝟒</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𝟒</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𝒎</m:t>
                    </m:r>
                    <m:r>
                      <a:rPr lang="en-US" sz="3000" b="1" i="1" smtClean="0">
                        <a:solidFill>
                          <a:schemeClr val="tx1"/>
                        </a:solidFill>
                        <a:effectLst/>
                        <a:latin typeface="Cambria Math" panose="02040503050406030204" pitchFamily="18" charset="0"/>
                        <a:ea typeface="Times New Roman" panose="02020603050405020304" pitchFamily="18" charset="0"/>
                      </a:rPr>
                      <m:t>=−</m:t>
                    </m:r>
                    <m:r>
                      <a:rPr lang="en-US" sz="3000" b="1" i="1" smtClean="0">
                        <a:solidFill>
                          <a:schemeClr val="tx1"/>
                        </a:solidFill>
                        <a:effectLst/>
                        <a:latin typeface="Cambria Math" panose="02040503050406030204" pitchFamily="18" charset="0"/>
                        <a:ea typeface="Times New Roman" panose="02020603050405020304" pitchFamily="18" charset="0"/>
                      </a:rPr>
                      <m:t>𝟐𝟎</m:t>
                    </m:r>
                  </m:oMath>
                </a14:m>
                <a:r>
                  <a:rPr lang="en-US" sz="3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05256" y="1377557"/>
                <a:ext cx="11186694" cy="1015663"/>
              </a:xfrm>
              <a:prstGeom prst="rect">
                <a:avLst/>
              </a:prstGeom>
              <a:blipFill>
                <a:blip r:embed="rId3"/>
                <a:stretch>
                  <a:fillRect l="-436" t="-7784" b="-17365"/>
                </a:stretch>
              </a:blipFill>
            </p:spPr>
            <p:txBody>
              <a:bodyPr/>
              <a:lstStyle/>
              <a:p>
                <a:r>
                  <a:rPr lang="en-US">
                    <a:noFill/>
                  </a:rPr>
                  <a:t> </a:t>
                </a:r>
              </a:p>
            </p:txBody>
          </p:sp>
        </mc:Fallback>
      </mc:AlternateContent>
      <p:sp>
        <p:nvSpPr>
          <p:cNvPr id="6" name="Rectangle 5"/>
          <p:cNvSpPr/>
          <p:nvPr/>
        </p:nvSpPr>
        <p:spPr>
          <a:xfrm>
            <a:off x="5111956" y="2342398"/>
            <a:ext cx="1521249" cy="553998"/>
          </a:xfrm>
          <a:prstGeom prst="rect">
            <a:avLst/>
          </a:prstGeom>
        </p:spPr>
        <p:txBody>
          <a:bodyPr wrap="none">
            <a:spAutoFit/>
          </a:bodyPr>
          <a:lstStyle/>
          <a:p>
            <a:pPr marL="90170" algn="ctr">
              <a:spcAft>
                <a:spcPts val="0"/>
              </a:spcAft>
              <a:tabLst>
                <a:tab pos="5029200" algn="l"/>
              </a:tabLst>
            </a:pPr>
            <a:r>
              <a:rPr lang="en-US" sz="3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1047285" y="2761678"/>
            <a:ext cx="3334215" cy="4096322"/>
          </a:xfrm>
          <a:prstGeom prst="rect">
            <a:avLst/>
          </a:prstGeom>
        </p:spPr>
      </p:pic>
      <p:pic>
        <p:nvPicPr>
          <p:cNvPr id="16" name="Picture 15"/>
          <p:cNvPicPr>
            <a:picLocks noChangeAspect="1"/>
          </p:cNvPicPr>
          <p:nvPr/>
        </p:nvPicPr>
        <p:blipFill>
          <a:blip r:embed="rId5"/>
          <a:stretch>
            <a:fillRect/>
          </a:stretch>
        </p:blipFill>
        <p:spPr>
          <a:xfrm>
            <a:off x="6672975" y="2619397"/>
            <a:ext cx="3248478" cy="4182059"/>
          </a:xfrm>
          <a:prstGeom prst="rect">
            <a:avLst/>
          </a:prstGeom>
        </p:spPr>
      </p:pic>
    </p:spTree>
    <p:extLst>
      <p:ext uri="{BB962C8B-B14F-4D97-AF65-F5344CB8AC3E}">
        <p14:creationId xmlns:p14="http://schemas.microsoft.com/office/powerpoint/2010/main" val="4121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hlinkClick r:id="rId2" action="ppaction://hlinksldjump"/>
            <a:extLst>
              <a:ext uri="{FF2B5EF4-FFF2-40B4-BE49-F238E27FC236}">
                <a16:creationId xmlns:a16="http://schemas.microsoft.com/office/drawing/2014/main" id="{7E0795DD-8B0B-4375-8115-7BE3D3964F2B}"/>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3" action="ppaction://hlinksldjump"/>
            <a:extLst>
              <a:ext uri="{FF2B5EF4-FFF2-40B4-BE49-F238E27FC236}">
                <a16:creationId xmlns:a16="http://schemas.microsoft.com/office/drawing/2014/main" id="{33E0B09E-1316-4544-8A9E-E2A7D5A33271}"/>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21" name="TextBox 20">
            <a:hlinkClick r:id="rId3" action="ppaction://hlinksldjump"/>
            <a:extLst>
              <a:ext uri="{FF2B5EF4-FFF2-40B4-BE49-F238E27FC236}">
                <a16:creationId xmlns:a16="http://schemas.microsoft.com/office/drawing/2014/main" id="{E2F6554B-AA50-44B2-B08E-F52F90684437}"/>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22" name="TextBox 21">
            <a:hlinkClick r:id="rId4" action="ppaction://hlinksldjump"/>
            <a:extLst>
              <a:ext uri="{FF2B5EF4-FFF2-40B4-BE49-F238E27FC236}">
                <a16:creationId xmlns:a16="http://schemas.microsoft.com/office/drawing/2014/main" id="{DC4BF410-8D3D-45DE-84D0-491BCAD6B787}"/>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23" name="TextBox 22">
            <a:hlinkClick r:id="rId5" action="ppaction://hlinksldjump"/>
            <a:extLst>
              <a:ext uri="{FF2B5EF4-FFF2-40B4-BE49-F238E27FC236}">
                <a16:creationId xmlns:a16="http://schemas.microsoft.com/office/drawing/2014/main" id="{6791AD9B-4484-4E33-9F43-E383441B4775}"/>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24" name="TextBox 23">
            <a:hlinkClick r:id="rId6" action="ppaction://hlinksldjump"/>
            <a:extLst>
              <a:ext uri="{FF2B5EF4-FFF2-40B4-BE49-F238E27FC236}">
                <a16:creationId xmlns:a16="http://schemas.microsoft.com/office/drawing/2014/main" id="{D369527D-B458-4701-803E-7B7683AD437B}"/>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25" name="TextBox 24">
            <a:hlinkClick r:id="rId7" action="ppaction://hlinksldjump"/>
            <a:extLst>
              <a:ext uri="{FF2B5EF4-FFF2-40B4-BE49-F238E27FC236}">
                <a16:creationId xmlns:a16="http://schemas.microsoft.com/office/drawing/2014/main" id="{2AD7AB7B-6F53-4847-BC13-76796FAEC5F8}"/>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26" name="TextBox 25">
            <a:hlinkClick r:id="rId8" action="ppaction://hlinksldjump"/>
            <a:extLst>
              <a:ext uri="{FF2B5EF4-FFF2-40B4-BE49-F238E27FC236}">
                <a16:creationId xmlns:a16="http://schemas.microsoft.com/office/drawing/2014/main" id="{93BFC503-ED44-4BC2-8E3E-B238B93AD157}"/>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28" name="TextBox 27">
            <a:hlinkClick r:id="rId9" action="ppaction://hlinksldjump"/>
            <a:extLst>
              <a:ext uri="{FF2B5EF4-FFF2-40B4-BE49-F238E27FC236}">
                <a16:creationId xmlns:a16="http://schemas.microsoft.com/office/drawing/2014/main" id="{5929A7A2-0EC4-4887-99DE-8FF3E3467BF8}"/>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9" name="TextBox 28">
            <a:hlinkClick r:id="rId10" action="ppaction://hlinksldjump"/>
            <a:extLst>
              <a:ext uri="{FF2B5EF4-FFF2-40B4-BE49-F238E27FC236}">
                <a16:creationId xmlns:a16="http://schemas.microsoft.com/office/drawing/2014/main" id="{93072E0F-1051-4B0B-BA80-BBEDACEA5093}"/>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30" name="TextBox 29">
            <a:hlinkClick r:id="rId11" action="ppaction://hlinksldjump"/>
            <a:extLst>
              <a:ext uri="{FF2B5EF4-FFF2-40B4-BE49-F238E27FC236}">
                <a16:creationId xmlns:a16="http://schemas.microsoft.com/office/drawing/2014/main" id="{53AEA5F0-DF98-4F88-B69E-C245CB90AB30}"/>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a:latin typeface="Times New Roman" pitchFamily="18" charset="0"/>
                <a:cs typeface="Times New Roman" pitchFamily="18" charset="0"/>
              </a:rPr>
              <a:t>Câu 3</a:t>
            </a:r>
            <a:endParaRPr lang="en-US" sz="3200" dirty="0">
              <a:latin typeface="Times New Roman" pitchFamily="18" charset="0"/>
              <a:cs typeface="Times New Roman" pitchFamily="18" charset="0"/>
            </a:endParaRPr>
          </a:p>
        </p:txBody>
      </p:sp>
      <p:sp>
        <p:nvSpPr>
          <p:cNvPr id="31" name="TextBox 30">
            <a:hlinkClick r:id="rId12" action="ppaction://hlinksldjump"/>
            <a:extLst>
              <a:ext uri="{FF2B5EF4-FFF2-40B4-BE49-F238E27FC236}">
                <a16:creationId xmlns:a16="http://schemas.microsoft.com/office/drawing/2014/main" id="{0B7C6F0E-D42E-4076-91FD-BF16A446187C}"/>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2" name="TextBox 31">
            <a:hlinkClick r:id="rId13" action="ppaction://hlinksldjump"/>
            <a:extLst>
              <a:ext uri="{FF2B5EF4-FFF2-40B4-BE49-F238E27FC236}">
                <a16:creationId xmlns:a16="http://schemas.microsoft.com/office/drawing/2014/main" id="{6E52091B-3AAE-4DA4-BDD2-AB56358481DF}"/>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33" name="TextBox 32">
            <a:hlinkClick r:id="rId14" action="ppaction://hlinksldjump"/>
            <a:extLst>
              <a:ext uri="{FF2B5EF4-FFF2-40B4-BE49-F238E27FC236}">
                <a16:creationId xmlns:a16="http://schemas.microsoft.com/office/drawing/2014/main" id="{A830A629-0599-412F-A2C9-ACA68A60D94A}"/>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34" name="TextBox 33">
            <a:hlinkClick r:id="rId15" action="ppaction://hlinksldjump"/>
            <a:extLst>
              <a:ext uri="{FF2B5EF4-FFF2-40B4-BE49-F238E27FC236}">
                <a16:creationId xmlns:a16="http://schemas.microsoft.com/office/drawing/2014/main" id="{B5DDC732-3520-4B92-85B9-575A92B130CB}"/>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Tree>
    <p:extLst>
      <p:ext uri="{BB962C8B-B14F-4D97-AF65-F5344CB8AC3E}">
        <p14:creationId xmlns:p14="http://schemas.microsoft.com/office/powerpoint/2010/main" val="1095846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6FC889-B4A7-4869-B726-9852F559361A}"/>
              </a:ext>
            </a:extLst>
          </p:cNvPr>
          <p:cNvSpPr/>
          <p:nvPr/>
        </p:nvSpPr>
        <p:spPr>
          <a:xfrm>
            <a:off x="4957800" y="1713836"/>
            <a:ext cx="2960904"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3A0E3945-4087-4C55-949C-702E8154AB69}"/>
                  </a:ext>
                </a:extLst>
              </p:cNvPr>
              <p:cNvSpPr>
                <a:spLocks noGrp="1"/>
              </p:cNvSpPr>
              <p:nvPr>
                <p:ph idx="1"/>
              </p:nvPr>
            </p:nvSpPr>
            <p:spPr>
              <a:xfrm>
                <a:off x="503464" y="187343"/>
                <a:ext cx="11548327" cy="6323183"/>
              </a:xfrm>
            </p:spPr>
            <p:txBody>
              <a:bodyPr>
                <a:noAutofit/>
              </a:bodyPr>
              <a:lstStyle/>
              <a:p>
                <a:pPr marL="0" indent="0">
                  <a:buNone/>
                </a:pPr>
                <a:r>
                  <a:rPr lang="en-US" altLang="ja-JP" sz="3200" b="1" dirty="0">
                    <a:solidFill>
                      <a:srgbClr val="0000FF"/>
                    </a:solidFill>
                    <a:latin typeface="Times New Roman" panose="02020603050405020304" pitchFamily="18" charset="0"/>
                    <a:cs typeface="Times New Roman" panose="02020603050405020304" pitchFamily="18" charset="0"/>
                  </a:rPr>
                  <a:t>3. </a:t>
                </a:r>
                <a:r>
                  <a:rPr lang="en-US" altLang="ja-JP" sz="3200" b="1" err="1">
                    <a:solidFill>
                      <a:srgbClr val="0000FF"/>
                    </a:solidFill>
                    <a:latin typeface="Times New Roman" panose="02020603050405020304" pitchFamily="18" charset="0"/>
                    <a:cs typeface="Times New Roman" panose="02020603050405020304" pitchFamily="18" charset="0"/>
                  </a:rPr>
                  <a:t>Dạng</a:t>
                </a:r>
                <a:r>
                  <a:rPr lang="en-US" altLang="ja-JP" sz="3200" b="1">
                    <a:solidFill>
                      <a:srgbClr val="0000FF"/>
                    </a:solidFill>
                    <a:latin typeface="Times New Roman" panose="02020603050405020304" pitchFamily="18" charset="0"/>
                    <a:cs typeface="Times New Roman" panose="02020603050405020304" pitchFamily="18" charset="0"/>
                  </a:rPr>
                  <a:t> 1. </a:t>
                </a:r>
                <a:r>
                  <a:rPr lang="en-US" sz="3200" b="1">
                    <a:latin typeface="Times New Roman" panose="02020603050405020304" pitchFamily="18" charset="0"/>
                    <a:cs typeface="Times New Roman" panose="02020603050405020304" pitchFamily="18" charset="0"/>
                  </a:rPr>
                  <a:t>Tìm hệ số góc của tiếp tuyến</a:t>
                </a:r>
              </a:p>
              <a:p>
                <a:pPr marL="0" indent="0">
                  <a:buNone/>
                </a:pPr>
                <a:r>
                  <a:rPr lang="vi-VN" sz="3200" b="1">
                    <a:latin typeface="Times New Roman" panose="02020603050405020304" pitchFamily="18" charset="0"/>
                    <a:cs typeface="Times New Roman" panose="02020603050405020304" pitchFamily="18" charset="0"/>
                  </a:rPr>
                  <a:t>Câu </a:t>
                </a:r>
                <a:r>
                  <a:rPr lang="en-US" sz="3200" b="1">
                    <a:latin typeface="Times New Roman" panose="02020603050405020304" pitchFamily="18" charset="0"/>
                    <a:cs typeface="Times New Roman" panose="02020603050405020304" pitchFamily="18" charset="0"/>
                  </a:rPr>
                  <a:t>1</a:t>
                </a:r>
                <a:r>
                  <a:rPr lang="vi-VN"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Cho hàm số </a:t>
                </a:r>
                <a14:m>
                  <m:oMath xmlns:m="http://schemas.openxmlformats.org/officeDocument/2006/math">
                    <m:r>
                      <a:rPr lang="en-US" sz="3200" i="1" smtClean="0">
                        <a:latin typeface="Cambria Math" panose="02040503050406030204" pitchFamily="18" charset="0"/>
                      </a:rPr>
                      <m:t>𝑦</m:t>
                    </m:r>
                    <m:r>
                      <a:rPr lang="en-US" sz="3200" i="0">
                        <a:latin typeface="Cambria Math" panose="02040503050406030204" pitchFamily="18" charset="0"/>
                      </a:rPr>
                      <m:t>=</m:t>
                    </m:r>
                    <m:sSup>
                      <m:sSupPr>
                        <m:ctrlPr>
                          <a:rPr lang="en-US" sz="3200" i="1">
                            <a:latin typeface="Cambria Math" panose="02040503050406030204" pitchFamily="18" charset="0"/>
                          </a:rPr>
                        </m:ctrlPr>
                      </m:sSupPr>
                      <m:e>
                        <m:r>
                          <a:rPr lang="en-US" sz="3200" b="0" i="1" smtClean="0">
                            <a:latin typeface="Cambria Math" panose="02040503050406030204" pitchFamily="18" charset="0"/>
                          </a:rPr>
                          <m:t>𝑥</m:t>
                        </m:r>
                      </m:e>
                      <m:sup>
                        <m:r>
                          <a:rPr lang="en-US" sz="3200" i="0">
                            <a:latin typeface="Cambria Math" panose="02040503050406030204" pitchFamily="18" charset="0"/>
                          </a:rPr>
                          <m:t>3</m:t>
                        </m:r>
                      </m:sup>
                    </m:sSup>
                    <m:r>
                      <a:rPr lang="en-US" sz="3200" i="0">
                        <a:latin typeface="Cambria Math" panose="02040503050406030204" pitchFamily="18" charset="0"/>
                      </a:rPr>
                      <m:t>−</m:t>
                    </m:r>
                    <m:r>
                      <a:rPr lang="en-US" sz="3200" i="0">
                        <a:latin typeface="Cambria Math" panose="02040503050406030204" pitchFamily="18" charset="0"/>
                      </a:rPr>
                      <m:t>3</m:t>
                    </m:r>
                    <m:sSup>
                      <m:sSupPr>
                        <m:ctrlPr>
                          <a:rPr lang="en-US" sz="3200" i="1">
                            <a:latin typeface="Cambria Math" panose="02040503050406030204" pitchFamily="18" charset="0"/>
                          </a:rPr>
                        </m:ctrlPr>
                      </m:sSupPr>
                      <m:e>
                        <m:r>
                          <a:rPr lang="en-US" sz="3200" b="0" i="1" smtClean="0">
                            <a:latin typeface="Cambria Math" panose="02040503050406030204" pitchFamily="18" charset="0"/>
                          </a:rPr>
                          <m:t>𝑥</m:t>
                        </m:r>
                      </m:e>
                      <m:sup>
                        <m:r>
                          <a:rPr lang="en-US" sz="3200" b="0" i="0" smtClean="0">
                            <a:latin typeface="Cambria Math" panose="02040503050406030204" pitchFamily="18" charset="0"/>
                          </a:rPr>
                          <m:t>2</m:t>
                        </m:r>
                      </m:sup>
                    </m:sSup>
                    <m:r>
                      <a:rPr lang="en-US" sz="3200" b="0" i="1" smtClean="0">
                        <a:latin typeface="Cambria Math" panose="02040503050406030204" pitchFamily="18" charset="0"/>
                      </a:rPr>
                      <m:t>+</m:t>
                    </m:r>
                    <m:r>
                      <a:rPr lang="en-US" sz="3200" b="0" i="1" smtClean="0">
                        <a:latin typeface="Cambria Math" panose="02040503050406030204" pitchFamily="18" charset="0"/>
                      </a:rPr>
                      <m:t>6</m:t>
                    </m:r>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5</m:t>
                    </m:r>
                  </m:oMath>
                </a14:m>
                <a:r>
                  <a:rPr lang="en-US" sz="3200">
                    <a:latin typeface="Times New Roman" panose="02020603050405020304" pitchFamily="18" charset="0"/>
                    <a:cs typeface="Times New Roman" panose="02020603050405020304" pitchFamily="18" charset="0"/>
                  </a:rPr>
                  <a:t>. Tiếp tuyến của đồ thị hàm số có hệ số góc nhỏ nhất có phương trình là.</a:t>
                </a:r>
              </a:p>
              <a:p>
                <a:pPr marL="0" indent="0">
                  <a:buNone/>
                </a:pPr>
                <a:r>
                  <a:rPr lang="en-US" sz="3200" b="1">
                    <a:solidFill>
                      <a:srgbClr val="0000FF"/>
                    </a:solidFill>
                    <a:latin typeface="Times New Roman" panose="02020603050405020304" pitchFamily="18" charset="0"/>
                    <a:cs typeface="Times New Roman" panose="02020603050405020304" pitchFamily="18" charset="0"/>
                  </a:rPr>
                  <a:t>A</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dirty="0" smtClean="0">
                        <a:solidFill>
                          <a:srgbClr val="002060"/>
                        </a:solidFill>
                        <a:latin typeface="Cambria Math" panose="02040503050406030204" pitchFamily="18" charset="0"/>
                      </a:rPr>
                      <m:t>y</m:t>
                    </m:r>
                    <m:r>
                      <a:rPr lang="en-US" sz="3200" b="0" i="0" dirty="0" smtClean="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3</m:t>
                    </m:r>
                    <m:r>
                      <m:rPr>
                        <m:sty m:val="p"/>
                      </m:rPr>
                      <a:rPr lang="en-US" sz="3200" b="0" i="0" dirty="0" smtClean="0">
                        <a:solidFill>
                          <a:srgbClr val="002060"/>
                        </a:solidFill>
                        <a:latin typeface="Cambria Math" panose="02040503050406030204" pitchFamily="18" charset="0"/>
                      </a:rPr>
                      <m:t>x</m:t>
                    </m:r>
                    <m:r>
                      <a:rPr lang="en-US" sz="3200" b="0" i="0" dirty="0" smtClean="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6</m:t>
                    </m:r>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B</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dirty="0" smtClean="0">
                        <a:solidFill>
                          <a:srgbClr val="002060"/>
                        </a:solidFill>
                        <a:latin typeface="Cambria Math" panose="02040503050406030204" pitchFamily="18" charset="0"/>
                      </a:rPr>
                      <m:t>y</m:t>
                    </m:r>
                    <m:r>
                      <a:rPr lang="en-US" sz="3200" b="0" i="0" dirty="0" smtClean="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3</m:t>
                    </m:r>
                    <m:r>
                      <m:rPr>
                        <m:sty m:val="p"/>
                      </m:rPr>
                      <a:rPr lang="en-US" sz="3200" b="0" i="0" dirty="0" smtClean="0">
                        <a:solidFill>
                          <a:srgbClr val="002060"/>
                        </a:solidFill>
                        <a:latin typeface="Cambria Math" panose="02040503050406030204" pitchFamily="18" charset="0"/>
                      </a:rPr>
                      <m:t>x</m:t>
                    </m:r>
                    <m:r>
                      <a:rPr lang="en-US" sz="3200" b="0" i="0" dirty="0" smtClean="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3</m:t>
                    </m:r>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a:solidFill>
                      <a:srgbClr val="002060"/>
                    </a:solidFill>
                    <a:latin typeface="Times New Roman" panose="02020603050405020304" pitchFamily="18" charset="0"/>
                    <a:cs typeface="Times New Roman" panose="02020603050405020304" pitchFamily="18" charset="0"/>
                  </a:rPr>
                  <a:t>             </a:t>
                </a:r>
              </a:p>
              <a:p>
                <a:pPr marL="0" indent="0">
                  <a:buNone/>
                </a:pP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C</a:t>
                </a:r>
                <a:r>
                  <a:rPr lang="en-US" sz="3200" b="1" dirty="0">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m:rPr>
                        <m:sty m:val="p"/>
                      </m:rPr>
                      <a:rPr lang="en-US" sz="3200" b="0" i="1" dirty="0">
                        <a:solidFill>
                          <a:srgbClr val="002060"/>
                        </a:solidFill>
                        <a:latin typeface="Cambria Math" panose="02040503050406030204" pitchFamily="18" charset="0"/>
                      </a:rPr>
                      <m:t>y</m:t>
                    </m:r>
                    <m:r>
                      <a:rPr lang="en-US" sz="3200" b="0" dirty="0">
                        <a:solidFill>
                          <a:srgbClr val="002060"/>
                        </a:solidFill>
                        <a:latin typeface="Cambria Math" panose="02040503050406030204" pitchFamily="18" charset="0"/>
                      </a:rPr>
                      <m:t>=</m:t>
                    </m:r>
                    <m:r>
                      <a:rPr lang="en-US" sz="3200" b="0" i="1" dirty="0">
                        <a:solidFill>
                          <a:srgbClr val="002060"/>
                        </a:solidFill>
                        <a:latin typeface="Cambria Math" panose="02040503050406030204" pitchFamily="18" charset="0"/>
                      </a:rPr>
                      <m:t>3</m:t>
                    </m:r>
                    <m:r>
                      <m:rPr>
                        <m:sty m:val="p"/>
                      </m:rPr>
                      <a:rPr lang="en-US" sz="3200" b="0" i="1" dirty="0">
                        <a:solidFill>
                          <a:srgbClr val="002060"/>
                        </a:solidFill>
                        <a:latin typeface="Cambria Math" panose="02040503050406030204" pitchFamily="18" charset="0"/>
                      </a:rPr>
                      <m:t>x</m:t>
                    </m:r>
                    <m:r>
                      <a:rPr lang="en-US" sz="3200" b="0" dirty="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12</m:t>
                    </m:r>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D</a:t>
                </a:r>
                <a:r>
                  <a:rPr lang="en-US" sz="3200" b="1" dirty="0">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m:rPr>
                        <m:sty m:val="p"/>
                      </m:rPr>
                      <a:rPr lang="en-US" sz="3200" b="0" i="1" dirty="0">
                        <a:solidFill>
                          <a:srgbClr val="002060"/>
                        </a:solidFill>
                        <a:latin typeface="Cambria Math" panose="02040503050406030204" pitchFamily="18" charset="0"/>
                      </a:rPr>
                      <m:t>y</m:t>
                    </m:r>
                    <m:r>
                      <a:rPr lang="en-US" sz="3200" b="0" dirty="0">
                        <a:solidFill>
                          <a:srgbClr val="002060"/>
                        </a:solidFill>
                        <a:latin typeface="Cambria Math" panose="02040503050406030204" pitchFamily="18" charset="0"/>
                      </a:rPr>
                      <m:t>=</m:t>
                    </m:r>
                    <m:r>
                      <a:rPr lang="en-US" sz="3200" b="0" i="1" dirty="0">
                        <a:solidFill>
                          <a:srgbClr val="002060"/>
                        </a:solidFill>
                        <a:latin typeface="Cambria Math" panose="02040503050406030204" pitchFamily="18" charset="0"/>
                      </a:rPr>
                      <m:t>3</m:t>
                    </m:r>
                    <m:r>
                      <m:rPr>
                        <m:sty m:val="p"/>
                      </m:rPr>
                      <a:rPr lang="en-US" sz="3200" b="0" i="1" dirty="0">
                        <a:solidFill>
                          <a:srgbClr val="002060"/>
                        </a:solidFill>
                        <a:latin typeface="Cambria Math" panose="02040503050406030204" pitchFamily="18" charset="0"/>
                      </a:rPr>
                      <m:t>x</m:t>
                    </m:r>
                    <m:r>
                      <a:rPr lang="en-US" sz="3200" b="0" dirty="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9</m:t>
                    </m:r>
                  </m:oMath>
                </a14:m>
                <a:r>
                  <a:rPr lang="en-US" sz="3200" dirty="0">
                    <a:solidFill>
                      <a:srgbClr val="000000"/>
                    </a:solidFill>
                    <a:latin typeface="Times New Roman" panose="02020603050405020304" pitchFamily="18" charset="0"/>
                    <a:cs typeface="Times New Roman" panose="02020603050405020304" pitchFamily="18" charset="0"/>
                  </a:rPr>
                  <a:t>.</a:t>
                </a:r>
              </a:p>
              <a:p>
                <a:pPr marL="0" indent="0" algn="ctr">
                  <a:buNone/>
                </a:pPr>
                <a:endParaRPr lang="en-US" sz="3200" b="1">
                  <a:latin typeface="Times New Roman" panose="02020603050405020304" pitchFamily="18" charset="0"/>
                  <a:cs typeface="Times New Roman" panose="02020603050405020304" pitchFamily="18" charset="0"/>
                </a:endParaRPr>
              </a:p>
              <a:p>
                <a:pPr marL="0" indent="0" algn="ctr">
                  <a:buNone/>
                </a:pPr>
                <a:r>
                  <a:rPr lang="vi-VN" sz="3200" b="1">
                    <a:latin typeface="Times New Roman" panose="02020603050405020304" pitchFamily="18" charset="0"/>
                    <a:cs typeface="Times New Roman" panose="02020603050405020304" pitchFamily="18" charset="0"/>
                  </a:rPr>
                  <a:t>Lời giải</a:t>
                </a:r>
                <a:endParaRPr lang="en-US" sz="320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3200" i="1" smtClean="0">
                            <a:latin typeface="Cambria Math" panose="02040503050406030204" pitchFamily="18" charset="0"/>
                          </a:rPr>
                        </m:ctrlPr>
                      </m:sSupPr>
                      <m:e>
                        <m:r>
                          <a:rPr lang="en-US" sz="3200" i="1">
                            <a:latin typeface="Cambria Math" panose="02040503050406030204" pitchFamily="18" charset="0"/>
                          </a:rPr>
                          <m:t>𝑦</m:t>
                        </m:r>
                      </m:e>
                      <m:sup>
                        <m:r>
                          <a:rPr lang="en-US" sz="3200" i="0">
                            <a:latin typeface="Cambria Math" panose="02040503050406030204" pitchFamily="18" charset="0"/>
                          </a:rPr>
                          <m:t>′</m:t>
                        </m:r>
                      </m:sup>
                    </m:sSup>
                    <m:r>
                      <a:rPr lang="en-US" sz="3200" i="0">
                        <a:latin typeface="Cambria Math" panose="02040503050406030204" pitchFamily="18" charset="0"/>
                      </a:rPr>
                      <m:t>=</m:t>
                    </m:r>
                    <m:r>
                      <a:rPr lang="en-US" sz="3200" i="0">
                        <a:latin typeface="Cambria Math" panose="02040503050406030204" pitchFamily="18" charset="0"/>
                      </a:rPr>
                      <m:t>3</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m:rPr>
                                <m:sty m:val="p"/>
                              </m:rPr>
                              <a:rPr lang="en-US" sz="3200" b="0" i="0" smtClean="0">
                                <a:latin typeface="Cambria Math" panose="02040503050406030204" pitchFamily="18" charset="0"/>
                              </a:rPr>
                              <m:t>x</m:t>
                            </m:r>
                            <m:r>
                              <a:rPr lang="en-US" sz="3200" i="0">
                                <a:latin typeface="Cambria Math" panose="02040503050406030204" pitchFamily="18" charset="0"/>
                              </a:rPr>
                              <m:t>−</m:t>
                            </m:r>
                            <m:r>
                              <a:rPr lang="en-US" sz="3200" i="0">
                                <a:latin typeface="Cambria Math" panose="02040503050406030204" pitchFamily="18" charset="0"/>
                              </a:rPr>
                              <m:t>1</m:t>
                            </m:r>
                          </m:e>
                        </m:d>
                      </m:e>
                      <m:sup>
                        <m:r>
                          <a:rPr lang="en-US" sz="3200" i="0">
                            <a:latin typeface="Cambria Math" panose="02040503050406030204" pitchFamily="18" charset="0"/>
                          </a:rPr>
                          <m:t>2</m:t>
                        </m:r>
                      </m:sup>
                    </m:sSup>
                    <m:r>
                      <a:rPr lang="en-US" sz="3200" i="0">
                        <a:latin typeface="Cambria Math" panose="02040503050406030204" pitchFamily="18" charset="0"/>
                      </a:rPr>
                      <m:t>+</m:t>
                    </m:r>
                    <m:r>
                      <a:rPr lang="en-US" sz="3200" i="0">
                        <a:latin typeface="Cambria Math" panose="02040503050406030204" pitchFamily="18" charset="0"/>
                      </a:rPr>
                      <m:t>3</m:t>
                    </m:r>
                    <m:r>
                      <a:rPr lang="en-US" sz="3200" i="0">
                        <a:latin typeface="Cambria Math" panose="02040503050406030204" pitchFamily="18" charset="0"/>
                      </a:rPr>
                      <m:t>≥</m:t>
                    </m:r>
                    <m:r>
                      <a:rPr lang="en-US" sz="3200" i="0">
                        <a:latin typeface="Cambria Math" panose="02040503050406030204" pitchFamily="18" charset="0"/>
                      </a:rPr>
                      <m:t>3</m:t>
                    </m:r>
                  </m:oMath>
                </a14:m>
                <a:r>
                  <a:rPr lang="en-US" sz="3200">
                    <a:latin typeface="Times New Roman" panose="02020603050405020304" pitchFamily="18" charset="0"/>
                    <a:cs typeface="Times New Roman" panose="02020603050405020304" pitchFamily="18" charset="0"/>
                  </a:rPr>
                  <a:t> Dấu “=“ xảy ra khi  </a:t>
                </a:r>
                <a14:m>
                  <m:oMath xmlns:m="http://schemas.openxmlformats.org/officeDocument/2006/math">
                    <m:r>
                      <m:rPr>
                        <m:sty m:val="p"/>
                      </m:rPr>
                      <a:rPr lang="en-US" sz="3200" b="0" i="0" smtClean="0">
                        <a:latin typeface="Cambria Math" panose="02040503050406030204" pitchFamily="18" charset="0"/>
                      </a:rPr>
                      <m:t>x</m:t>
                    </m:r>
                    <m:r>
                      <a:rPr lang="en-US" sz="3200" i="0">
                        <a:latin typeface="Cambria Math" panose="02040503050406030204" pitchFamily="18" charset="0"/>
                      </a:rPr>
                      <m:t>=</m:t>
                    </m:r>
                    <m:r>
                      <a:rPr lang="en-US" sz="3200" i="0">
                        <a:latin typeface="Cambria Math" panose="02040503050406030204" pitchFamily="18" charset="0"/>
                      </a:rPr>
                      <m:t>1</m:t>
                    </m:r>
                    <m:r>
                      <a:rPr lang="en-US" sz="3200" i="1" smtClean="0">
                        <a:latin typeface="Cambria Math" panose="02040503050406030204" pitchFamily="18" charset="0"/>
                        <a:sym typeface="Symbol" panose="05050102010706020507" pitchFamily="18" charset="2"/>
                      </a:rPr>
                      <m:t></m:t>
                    </m:r>
                    <m:r>
                      <a:rPr lang="en-US" sz="3200" b="0" i="1" smtClean="0">
                        <a:latin typeface="Cambria Math" panose="02040503050406030204" pitchFamily="18" charset="0"/>
                        <a:sym typeface="Symbol" panose="05050102010706020507" pitchFamily="18" charset="2"/>
                      </a:rPr>
                      <m:t>𝑦</m:t>
                    </m:r>
                    <m:r>
                      <a:rPr lang="en-US" sz="3200" b="0" i="1" smtClean="0">
                        <a:latin typeface="Cambria Math" panose="02040503050406030204" pitchFamily="18" charset="0"/>
                        <a:sym typeface="Symbol" panose="05050102010706020507" pitchFamily="18" charset="2"/>
                      </a:rPr>
                      <m:t>=</m:t>
                    </m:r>
                    <m:r>
                      <a:rPr lang="en-US" sz="3200" b="0" i="1" smtClean="0">
                        <a:latin typeface="Cambria Math" panose="02040503050406030204" pitchFamily="18" charset="0"/>
                        <a:sym typeface="Symbol" panose="05050102010706020507" pitchFamily="18" charset="2"/>
                      </a:rPr>
                      <m:t>9</m:t>
                    </m:r>
                  </m:oMath>
                </a14:m>
                <a:endParaRPr lang="en-US" sz="320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Do đó, tiếp tuyến của đồ thị có hệ số góc nhỏ nhất bằng 3 và là tiếp tuyến tại điểm </a:t>
                </a:r>
                <a14:m>
                  <m:oMath xmlns:m="http://schemas.openxmlformats.org/officeDocument/2006/math">
                    <m:r>
                      <a:rPr lang="en-US" sz="3200" i="1" smtClean="0">
                        <a:latin typeface="Cambria Math" panose="02040503050406030204" pitchFamily="18" charset="0"/>
                      </a:rPr>
                      <m:t>𝑀</m:t>
                    </m:r>
                    <m:d>
                      <m:dPr>
                        <m:ctrlPr>
                          <a:rPr lang="en-US" sz="3200" i="1">
                            <a:latin typeface="Cambria Math" panose="02040503050406030204" pitchFamily="18" charset="0"/>
                          </a:rPr>
                        </m:ctrlPr>
                      </m:dPr>
                      <m:e>
                        <m:r>
                          <a:rPr lang="en-US" sz="3200" b="0" i="1" smtClean="0">
                            <a:latin typeface="Cambria Math" panose="02040503050406030204" pitchFamily="18" charset="0"/>
                          </a:rPr>
                          <m:t>1</m:t>
                        </m:r>
                        <m:r>
                          <a:rPr lang="en-US" sz="3200" b="0" i="0" smtClean="0">
                            <a:latin typeface="Cambria Math" panose="02040503050406030204" pitchFamily="18" charset="0"/>
                          </a:rPr>
                          <m:t>;</m:t>
                        </m:r>
                        <m:r>
                          <a:rPr lang="en-US" sz="3200" b="0" i="0" smtClean="0">
                            <a:latin typeface="Cambria Math" panose="02040503050406030204" pitchFamily="18" charset="0"/>
                          </a:rPr>
                          <m:t>9</m:t>
                        </m:r>
                      </m:e>
                    </m:d>
                  </m:oMath>
                </a14:m>
                <a:endParaRPr lang="en-US" sz="320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Phương trình tiếp tuyến là: </a:t>
                </a:r>
                <a14:m>
                  <m:oMath xmlns:m="http://schemas.openxmlformats.org/officeDocument/2006/math">
                    <m:r>
                      <a:rPr lang="en-US" sz="3200" i="1" smtClean="0">
                        <a:latin typeface="Cambria Math" panose="02040503050406030204" pitchFamily="18" charset="0"/>
                      </a:rPr>
                      <m:t>𝑦</m:t>
                    </m:r>
                    <m:r>
                      <a:rPr lang="en-US" sz="3200" i="0">
                        <a:latin typeface="Cambria Math" panose="02040503050406030204" pitchFamily="18" charset="0"/>
                      </a:rPr>
                      <m:t>=</m:t>
                    </m:r>
                    <m:r>
                      <a:rPr lang="en-US" sz="3200" i="0">
                        <a:latin typeface="Cambria Math" panose="02040503050406030204" pitchFamily="18" charset="0"/>
                      </a:rPr>
                      <m:t>3</m:t>
                    </m:r>
                    <m:d>
                      <m:dPr>
                        <m:ctrlPr>
                          <a:rPr lang="en-US" sz="3200" i="1">
                            <a:latin typeface="Cambria Math" panose="02040503050406030204" pitchFamily="18" charset="0"/>
                          </a:rPr>
                        </m:ctrlPr>
                      </m:dPr>
                      <m:e>
                        <m:r>
                          <a:rPr lang="en-US" sz="3200" i="1">
                            <a:latin typeface="Cambria Math" panose="02040503050406030204" pitchFamily="18" charset="0"/>
                          </a:rPr>
                          <m:t>𝑥</m:t>
                        </m:r>
                        <m:r>
                          <a:rPr lang="en-US" sz="3200" i="0">
                            <a:latin typeface="Cambria Math" panose="02040503050406030204" pitchFamily="18" charset="0"/>
                          </a:rPr>
                          <m:t>−</m:t>
                        </m:r>
                        <m:r>
                          <a:rPr lang="en-US" sz="3200" i="0">
                            <a:latin typeface="Cambria Math" panose="02040503050406030204" pitchFamily="18" charset="0"/>
                          </a:rPr>
                          <m:t>1</m:t>
                        </m:r>
                      </m:e>
                    </m:d>
                    <m:r>
                      <a:rPr lang="en-US" sz="3200" i="0">
                        <a:latin typeface="Cambria Math" panose="02040503050406030204" pitchFamily="18" charset="0"/>
                      </a:rPr>
                      <m:t>+</m:t>
                    </m:r>
                    <m:r>
                      <a:rPr lang="en-US" sz="3200" b="0" i="0" smtClean="0">
                        <a:latin typeface="Cambria Math" panose="02040503050406030204" pitchFamily="18" charset="0"/>
                      </a:rPr>
                      <m:t>6</m:t>
                    </m:r>
                    <m:r>
                      <a:rPr lang="en-US" sz="3200" i="0">
                        <a:latin typeface="Cambria Math" panose="02040503050406030204" pitchFamily="18" charset="0"/>
                      </a:rPr>
                      <m:t>⇒</m:t>
                    </m:r>
                    <m:r>
                      <a:rPr lang="en-US" sz="3200" i="1">
                        <a:latin typeface="Cambria Math" panose="02040503050406030204" pitchFamily="18" charset="0"/>
                      </a:rPr>
                      <m:t>𝑦</m:t>
                    </m:r>
                    <m:r>
                      <a:rPr lang="en-US" sz="3200" i="0">
                        <a:latin typeface="Cambria Math" panose="02040503050406030204" pitchFamily="18" charset="0"/>
                      </a:rPr>
                      <m:t>=</m:t>
                    </m:r>
                    <m:r>
                      <a:rPr lang="en-US" sz="3200" i="0">
                        <a:latin typeface="Cambria Math" panose="02040503050406030204" pitchFamily="18" charset="0"/>
                      </a:rPr>
                      <m:t>3</m:t>
                    </m:r>
                    <m:r>
                      <a:rPr lang="en-US" sz="3200" i="1">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3</m:t>
                    </m:r>
                  </m:oMath>
                </a14:m>
                <a:endParaRPr lang="en-US" sz="3200">
                  <a:latin typeface="Times New Roman" panose="02020603050405020304" pitchFamily="18" charset="0"/>
                  <a:cs typeface="Times New Roman" panose="02020603050405020304" pitchFamily="18" charset="0"/>
                </a:endParaRPr>
              </a:p>
              <a:p>
                <a:pPr marL="0" indent="0">
                  <a:buNone/>
                </a:pPr>
                <a:endParaRPr lang="en-US" sz="3200">
                  <a:latin typeface="Times New Roman" panose="02020603050405020304" pitchFamily="18" charset="0"/>
                  <a:cs typeface="Times New Roman" panose="02020603050405020304" pitchFamily="18" charset="0"/>
                </a:endParaRPr>
              </a:p>
            </p:txBody>
          </p:sp>
        </mc:Choice>
        <mc:Fallback xmlns="">
          <p:sp>
            <p:nvSpPr>
              <p:cNvPr id="4"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idx="1"/>
              </p:nvPr>
            </p:nvSpPr>
            <p:spPr>
              <a:xfrm>
                <a:off x="503464" y="187343"/>
                <a:ext cx="11548327" cy="6323183"/>
              </a:xfrm>
              <a:blipFill>
                <a:blip r:embed="rId2"/>
                <a:stretch>
                  <a:fillRect l="-1373" t="-2122"/>
                </a:stretch>
              </a:blipFill>
            </p:spPr>
            <p:txBody>
              <a:bodyPr/>
              <a:lstStyle/>
              <a:p>
                <a:r>
                  <a:rPr lang="en-US">
                    <a:noFill/>
                  </a:rPr>
                  <a:t> </a:t>
                </a:r>
              </a:p>
            </p:txBody>
          </p:sp>
        </mc:Fallback>
      </mc:AlternateContent>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832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E75FCC-ACDC-4C5A-9555-0D0B9EC110B1}"/>
              </a:ext>
            </a:extLst>
          </p:cNvPr>
          <p:cNvSpPr/>
          <p:nvPr/>
        </p:nvSpPr>
        <p:spPr>
          <a:xfrm>
            <a:off x="5963640" y="1644368"/>
            <a:ext cx="4113048"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3A0E3945-4087-4C55-949C-702E8154AB69}"/>
                  </a:ext>
                </a:extLst>
              </p:cNvPr>
              <p:cNvSpPr>
                <a:spLocks noGrp="1"/>
              </p:cNvSpPr>
              <p:nvPr>
                <p:ph idx="1"/>
              </p:nvPr>
            </p:nvSpPr>
            <p:spPr>
              <a:xfrm>
                <a:off x="503464" y="187343"/>
                <a:ext cx="11420311" cy="5171041"/>
              </a:xfrm>
            </p:spPr>
            <p:txBody>
              <a:bodyPr>
                <a:noAutofit/>
              </a:bodyPr>
              <a:lstStyle/>
              <a:p>
                <a:r>
                  <a:rPr lang="vi-VN" sz="3200" b="1">
                    <a:latin typeface="Times New Roman" panose="02020603050405020304" pitchFamily="18" charset="0"/>
                    <a:cs typeface="Times New Roman" panose="02020603050405020304" pitchFamily="18" charset="0"/>
                  </a:rPr>
                  <a:t>Câu </a:t>
                </a:r>
                <a:r>
                  <a:rPr lang="en-US" sz="3200" b="1">
                    <a:latin typeface="Times New Roman" panose="02020603050405020304" pitchFamily="18" charset="0"/>
                    <a:cs typeface="Times New Roman" panose="02020603050405020304" pitchFamily="18" charset="0"/>
                  </a:rPr>
                  <a:t>2</a:t>
                </a:r>
                <a:r>
                  <a:rPr lang="vi-VN" sz="3200" b="1">
                    <a:latin typeface="Times New Roman" panose="02020603050405020304" pitchFamily="18" charset="0"/>
                    <a:cs typeface="Times New Roman" panose="02020603050405020304" pitchFamily="18" charset="0"/>
                  </a:rPr>
                  <a:t>. </a:t>
                </a:r>
                <a:r>
                  <a:rPr lang="fr-FR" sz="3200">
                    <a:latin typeface="Times New Roman" panose="02020603050405020304" pitchFamily="18" charset="0"/>
                    <a:cs typeface="Times New Roman" panose="02020603050405020304" pitchFamily="18" charset="0"/>
                  </a:rPr>
                  <a:t>Điểm M trên đồ thị hàm số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𝑥</m:t>
                        </m:r>
                      </m:e>
                      <m:sup>
                        <m:r>
                          <a:rPr lang="en-US" sz="3200">
                            <a:latin typeface="Cambria Math" panose="02040503050406030204" pitchFamily="18" charset="0"/>
                          </a:rPr>
                          <m:t>3</m:t>
                        </m:r>
                      </m:sup>
                    </m:sSup>
                    <m:r>
                      <a:rPr lang="en-US" sz="3200">
                        <a:latin typeface="Cambria Math" panose="02040503050406030204" pitchFamily="18" charset="0"/>
                      </a:rPr>
                      <m:t>−</m:t>
                    </m:r>
                    <m:r>
                      <a:rPr lang="en-US" sz="3200">
                        <a:latin typeface="Cambria Math" panose="02040503050406030204" pitchFamily="18" charset="0"/>
                      </a:rPr>
                      <m:t>3</m:t>
                    </m:r>
                    <m:sSup>
                      <m:sSupPr>
                        <m:ctrlPr>
                          <a:rPr lang="en-US" sz="3200" i="1">
                            <a:latin typeface="Cambria Math" panose="02040503050406030204" pitchFamily="18" charset="0"/>
                          </a:rPr>
                        </m:ctrlPr>
                      </m:sSupPr>
                      <m:e>
                        <m:r>
                          <a:rPr lang="en-US" sz="3200" i="1">
                            <a:latin typeface="Cambria Math" panose="02040503050406030204" pitchFamily="18" charset="0"/>
                          </a:rPr>
                          <m:t>𝑥</m:t>
                        </m:r>
                      </m:e>
                      <m:sup>
                        <m:r>
                          <a:rPr lang="en-US" sz="3200">
                            <a:latin typeface="Cambria Math" panose="02040503050406030204" pitchFamily="18" charset="0"/>
                          </a:rPr>
                          <m:t>2</m:t>
                        </m:r>
                      </m:sup>
                    </m:sSup>
                    <m:r>
                      <a:rPr lang="en-US" sz="3200" b="0" i="1" smtClean="0">
                        <a:latin typeface="Cambria Math" panose="02040503050406030204" pitchFamily="18" charset="0"/>
                      </a:rPr>
                      <m:t>−</m:t>
                    </m:r>
                    <m:r>
                      <a:rPr lang="en-US" sz="3200" b="0" i="1" smtClean="0">
                        <a:latin typeface="Cambria Math" panose="02040503050406030204" pitchFamily="18" charset="0"/>
                      </a:rPr>
                      <m:t>1</m:t>
                    </m:r>
                    <m:r>
                      <a:rPr lang="en-US" sz="3200" b="0" i="0" smtClean="0">
                        <a:latin typeface="Cambria Math" panose="02040503050406030204" pitchFamily="18" charset="0"/>
                      </a:rPr>
                      <m:t> </m:t>
                    </m:r>
                  </m:oMath>
                </a14:m>
                <a:r>
                  <a:rPr lang="fr-FR" sz="3200">
                    <a:latin typeface="Times New Roman" panose="02020603050405020304" pitchFamily="18" charset="0"/>
                    <a:cs typeface="Times New Roman" panose="02020603050405020304" pitchFamily="18" charset="0"/>
                  </a:rPr>
                  <a:t>mà tiếp tuyến tại đó có hệ số góc k  bé nhất trong tất cả các tiếp tuyến của đồ thị thì M, k là</a:t>
                </a:r>
                <a:endParaRPr lang="en-US" sz="3200">
                  <a:latin typeface="Times New Roman" panose="02020603050405020304" pitchFamily="18" charset="0"/>
                  <a:cs typeface="Times New Roman" panose="02020603050405020304" pitchFamily="18" charset="0"/>
                </a:endParaRPr>
              </a:p>
              <a:p>
                <a:pPr marL="0" indent="0">
                  <a:buNone/>
                </a:pPr>
                <a:r>
                  <a:rPr lang="en-US" sz="3200" b="1">
                    <a:solidFill>
                      <a:srgbClr val="0000FF"/>
                    </a:solidFill>
                    <a:latin typeface="Times New Roman" panose="02020603050405020304" pitchFamily="18" charset="0"/>
                    <a:cs typeface="Times New Roman" panose="02020603050405020304" pitchFamily="18" charset="0"/>
                  </a:rPr>
                  <a:t>A</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dirty="0" smtClean="0">
                        <a:solidFill>
                          <a:srgbClr val="002060"/>
                        </a:solidFill>
                        <a:latin typeface="Cambria Math" panose="02040503050406030204" pitchFamily="18" charset="0"/>
                      </a:rPr>
                      <m:t>M</m:t>
                    </m:r>
                    <m:d>
                      <m:dPr>
                        <m:ctrlPr>
                          <a:rPr lang="en-US" sz="3200" i="1" dirty="0" smtClean="0">
                            <a:solidFill>
                              <a:srgbClr val="002060"/>
                            </a:solidFill>
                            <a:latin typeface="Cambria Math" panose="02040503050406030204" pitchFamily="18" charset="0"/>
                          </a:rPr>
                        </m:ctrlPr>
                      </m:dPr>
                      <m:e>
                        <m:r>
                          <a:rPr lang="en-US" sz="3200" b="0" i="0" dirty="0" smtClean="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1</m:t>
                        </m:r>
                        <m:r>
                          <a:rPr lang="en-US" sz="3200" b="0" i="0" dirty="0" smtClean="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3</m:t>
                        </m:r>
                      </m:e>
                    </m:d>
                    <m:r>
                      <a:rPr lang="en-US" sz="3200" b="0" i="0" dirty="0" smtClean="0">
                        <a:solidFill>
                          <a:srgbClr val="002060"/>
                        </a:solidFill>
                        <a:latin typeface="Cambria Math" panose="02040503050406030204" pitchFamily="18" charset="0"/>
                      </a:rPr>
                      <m:t>, </m:t>
                    </m:r>
                    <m:r>
                      <m:rPr>
                        <m:sty m:val="p"/>
                      </m:rPr>
                      <a:rPr lang="en-US" sz="3200" b="0" i="0" dirty="0" smtClean="0">
                        <a:solidFill>
                          <a:srgbClr val="002060"/>
                        </a:solidFill>
                        <a:latin typeface="Cambria Math" panose="02040503050406030204" pitchFamily="18" charset="0"/>
                      </a:rPr>
                      <m:t>k</m:t>
                    </m:r>
                    <m:r>
                      <a:rPr lang="en-US" sz="3200" b="0" i="0" dirty="0" smtClean="0">
                        <a:solidFill>
                          <a:srgbClr val="002060"/>
                        </a:solidFill>
                        <a:latin typeface="Cambria Math" panose="02040503050406030204" pitchFamily="18" charset="0"/>
                      </a:rPr>
                      <m:t>=−</m:t>
                    </m:r>
                    <m:r>
                      <a:rPr lang="en-US" sz="3200" b="0" i="0" dirty="0" smtClean="0">
                        <a:solidFill>
                          <a:srgbClr val="002060"/>
                        </a:solidFill>
                        <a:latin typeface="Cambria Math" panose="02040503050406030204" pitchFamily="18" charset="0"/>
                      </a:rPr>
                      <m:t>3</m:t>
                    </m:r>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B</a:t>
                </a:r>
                <a:r>
                  <a:rPr lang="en-US" sz="32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dirty="0">
                        <a:solidFill>
                          <a:srgbClr val="002060"/>
                        </a:solidFill>
                        <a:latin typeface="Cambria Math" panose="02040503050406030204" pitchFamily="18" charset="0"/>
                      </a:rPr>
                      <m:t>M</m:t>
                    </m:r>
                    <m:d>
                      <m:dPr>
                        <m:ctrlPr>
                          <a:rPr lang="en-US" sz="3200" i="1" dirty="0">
                            <a:solidFill>
                              <a:srgbClr val="002060"/>
                            </a:solidFill>
                            <a:latin typeface="Cambria Math" panose="02040503050406030204" pitchFamily="18" charset="0"/>
                          </a:rPr>
                        </m:ctrlPr>
                      </m:dPr>
                      <m:e>
                        <m:r>
                          <a:rPr lang="en-US" sz="3200" dirty="0">
                            <a:solidFill>
                              <a:srgbClr val="002060"/>
                            </a:solidFill>
                            <a:latin typeface="Cambria Math" panose="02040503050406030204" pitchFamily="18" charset="0"/>
                          </a:rPr>
                          <m:t>1</m:t>
                        </m:r>
                        <m:r>
                          <a:rPr lang="en-US" sz="3200" dirty="0">
                            <a:solidFill>
                              <a:srgbClr val="002060"/>
                            </a:solidFill>
                            <a:latin typeface="Cambria Math" panose="02040503050406030204" pitchFamily="18" charset="0"/>
                          </a:rPr>
                          <m:t>;−</m:t>
                        </m:r>
                        <m:r>
                          <a:rPr lang="en-US" sz="3200" dirty="0">
                            <a:solidFill>
                              <a:srgbClr val="002060"/>
                            </a:solidFill>
                            <a:latin typeface="Cambria Math" panose="02040503050406030204" pitchFamily="18" charset="0"/>
                          </a:rPr>
                          <m:t>3</m:t>
                        </m:r>
                      </m:e>
                    </m:d>
                    <m:r>
                      <a:rPr lang="en-US" sz="3200" dirty="0">
                        <a:solidFill>
                          <a:srgbClr val="002060"/>
                        </a:solidFill>
                        <a:latin typeface="Cambria Math" panose="02040503050406030204" pitchFamily="18" charset="0"/>
                      </a:rPr>
                      <m:t>, </m:t>
                    </m:r>
                    <m:r>
                      <m:rPr>
                        <m:sty m:val="p"/>
                      </m:rPr>
                      <a:rPr lang="en-US" sz="3200" dirty="0">
                        <a:solidFill>
                          <a:srgbClr val="002060"/>
                        </a:solidFill>
                        <a:latin typeface="Cambria Math" panose="02040503050406030204" pitchFamily="18" charset="0"/>
                      </a:rPr>
                      <m:t>k</m:t>
                    </m:r>
                    <m:r>
                      <a:rPr lang="en-US" sz="3200" dirty="0">
                        <a:solidFill>
                          <a:srgbClr val="002060"/>
                        </a:solidFill>
                        <a:latin typeface="Cambria Math" panose="02040503050406030204" pitchFamily="18" charset="0"/>
                      </a:rPr>
                      <m:t>=−</m:t>
                    </m:r>
                    <m:r>
                      <a:rPr lang="en-US" sz="3200" dirty="0">
                        <a:solidFill>
                          <a:srgbClr val="002060"/>
                        </a:solidFill>
                        <a:latin typeface="Cambria Math" panose="02040503050406030204" pitchFamily="18" charset="0"/>
                      </a:rPr>
                      <m:t>3</m:t>
                    </m:r>
                    <m:r>
                      <a:rPr lang="en-US" sz="3200" i="1" dirty="0">
                        <a:solidFill>
                          <a:srgbClr val="002060"/>
                        </a:solidFill>
                        <a:latin typeface="Cambria Math" panose="02040503050406030204" pitchFamily="18" charset="0"/>
                      </a:rPr>
                      <m:t> </m:t>
                    </m:r>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a:solidFill>
                      <a:srgbClr val="002060"/>
                    </a:solidFill>
                    <a:latin typeface="Times New Roman" panose="02020603050405020304" pitchFamily="18" charset="0"/>
                    <a:cs typeface="Times New Roman" panose="02020603050405020304" pitchFamily="18" charset="0"/>
                  </a:rPr>
                  <a:t>             </a:t>
                </a:r>
              </a:p>
              <a:p>
                <a:pPr marL="0" indent="0">
                  <a:buNone/>
                </a:pP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C</a:t>
                </a:r>
                <a:r>
                  <a:rPr lang="en-US" sz="3200" b="1" dirty="0">
                    <a:solidFill>
                      <a:srgbClr val="00206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dirty="0">
                        <a:solidFill>
                          <a:srgbClr val="002060"/>
                        </a:solidFill>
                        <a:latin typeface="Cambria Math" panose="02040503050406030204" pitchFamily="18" charset="0"/>
                      </a:rPr>
                      <m:t>M</m:t>
                    </m:r>
                    <m:d>
                      <m:dPr>
                        <m:ctrlPr>
                          <a:rPr lang="en-US" sz="3200" i="1" dirty="0">
                            <a:solidFill>
                              <a:srgbClr val="002060"/>
                            </a:solidFill>
                            <a:latin typeface="Cambria Math" panose="02040503050406030204" pitchFamily="18" charset="0"/>
                          </a:rPr>
                        </m:ctrlPr>
                      </m:dPr>
                      <m:e>
                        <m:r>
                          <a:rPr lang="en-US" sz="3200" dirty="0">
                            <a:solidFill>
                              <a:srgbClr val="002060"/>
                            </a:solidFill>
                            <a:latin typeface="Cambria Math" panose="02040503050406030204" pitchFamily="18" charset="0"/>
                          </a:rPr>
                          <m:t>1</m:t>
                        </m:r>
                        <m:r>
                          <a:rPr lang="en-US" sz="3200" dirty="0">
                            <a:solidFill>
                              <a:srgbClr val="002060"/>
                            </a:solidFill>
                            <a:latin typeface="Cambria Math" panose="02040503050406030204" pitchFamily="18" charset="0"/>
                          </a:rPr>
                          <m:t>;</m:t>
                        </m:r>
                        <m:r>
                          <a:rPr lang="en-US" sz="3200" dirty="0">
                            <a:solidFill>
                              <a:srgbClr val="002060"/>
                            </a:solidFill>
                            <a:latin typeface="Cambria Math" panose="02040503050406030204" pitchFamily="18" charset="0"/>
                          </a:rPr>
                          <m:t>3</m:t>
                        </m:r>
                      </m:e>
                    </m:d>
                    <m:r>
                      <a:rPr lang="en-US" sz="3200" dirty="0">
                        <a:solidFill>
                          <a:srgbClr val="002060"/>
                        </a:solidFill>
                        <a:latin typeface="Cambria Math" panose="02040503050406030204" pitchFamily="18" charset="0"/>
                      </a:rPr>
                      <m:t>, </m:t>
                    </m:r>
                    <m:r>
                      <m:rPr>
                        <m:sty m:val="p"/>
                      </m:rPr>
                      <a:rPr lang="en-US" sz="3200" dirty="0">
                        <a:solidFill>
                          <a:srgbClr val="002060"/>
                        </a:solidFill>
                        <a:latin typeface="Cambria Math" panose="02040503050406030204" pitchFamily="18" charset="0"/>
                      </a:rPr>
                      <m:t>k</m:t>
                    </m:r>
                    <m:r>
                      <a:rPr lang="en-US" sz="3200" dirty="0">
                        <a:solidFill>
                          <a:srgbClr val="002060"/>
                        </a:solidFill>
                        <a:latin typeface="Cambria Math" panose="02040503050406030204" pitchFamily="18" charset="0"/>
                      </a:rPr>
                      <m:t>=−</m:t>
                    </m:r>
                    <m:r>
                      <a:rPr lang="en-US" sz="3200" dirty="0">
                        <a:solidFill>
                          <a:srgbClr val="002060"/>
                        </a:solidFill>
                        <a:latin typeface="Cambria Math" panose="02040503050406030204" pitchFamily="18" charset="0"/>
                      </a:rPr>
                      <m:t>3</m:t>
                    </m:r>
                    <m:r>
                      <a:rPr lang="en-US" sz="3200" i="1" dirty="0">
                        <a:solidFill>
                          <a:srgbClr val="002060"/>
                        </a:solidFill>
                        <a:latin typeface="Cambria Math" panose="02040503050406030204" pitchFamily="18" charset="0"/>
                      </a:rPr>
                      <m:t> </m:t>
                    </m:r>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D</a:t>
                </a:r>
                <a:r>
                  <a:rPr lang="en-US" sz="3200" b="1" dirty="0">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m:rPr>
                        <m:sty m:val="p"/>
                      </m:rPr>
                      <a:rPr lang="en-US" sz="3200" dirty="0">
                        <a:solidFill>
                          <a:srgbClr val="002060"/>
                        </a:solidFill>
                        <a:latin typeface="Cambria Math" panose="02040503050406030204" pitchFamily="18" charset="0"/>
                      </a:rPr>
                      <m:t>M</m:t>
                    </m:r>
                    <m:d>
                      <m:dPr>
                        <m:ctrlPr>
                          <a:rPr lang="en-US" sz="3200" i="1" dirty="0">
                            <a:solidFill>
                              <a:srgbClr val="002060"/>
                            </a:solidFill>
                            <a:latin typeface="Cambria Math" panose="02040503050406030204" pitchFamily="18" charset="0"/>
                          </a:rPr>
                        </m:ctrlPr>
                      </m:dPr>
                      <m:e>
                        <m:r>
                          <a:rPr lang="en-US" sz="3200" dirty="0">
                            <a:solidFill>
                              <a:srgbClr val="002060"/>
                            </a:solidFill>
                            <a:latin typeface="Cambria Math" panose="02040503050406030204" pitchFamily="18" charset="0"/>
                          </a:rPr>
                          <m:t>1</m:t>
                        </m:r>
                        <m:r>
                          <a:rPr lang="en-US" sz="3200" dirty="0">
                            <a:solidFill>
                              <a:srgbClr val="002060"/>
                            </a:solidFill>
                            <a:latin typeface="Cambria Math" panose="02040503050406030204" pitchFamily="18" charset="0"/>
                          </a:rPr>
                          <m:t>;−</m:t>
                        </m:r>
                        <m:r>
                          <a:rPr lang="en-US" sz="3200" dirty="0">
                            <a:solidFill>
                              <a:srgbClr val="002060"/>
                            </a:solidFill>
                            <a:latin typeface="Cambria Math" panose="02040503050406030204" pitchFamily="18" charset="0"/>
                          </a:rPr>
                          <m:t>3</m:t>
                        </m:r>
                      </m:e>
                    </m:d>
                    <m:r>
                      <a:rPr lang="en-US" sz="3200" dirty="0">
                        <a:solidFill>
                          <a:srgbClr val="002060"/>
                        </a:solidFill>
                        <a:latin typeface="Cambria Math" panose="02040503050406030204" pitchFamily="18" charset="0"/>
                      </a:rPr>
                      <m:t>, </m:t>
                    </m:r>
                    <m:r>
                      <m:rPr>
                        <m:sty m:val="p"/>
                      </m:rPr>
                      <a:rPr lang="en-US" sz="3200" dirty="0">
                        <a:solidFill>
                          <a:srgbClr val="002060"/>
                        </a:solidFill>
                        <a:latin typeface="Cambria Math" panose="02040503050406030204" pitchFamily="18" charset="0"/>
                      </a:rPr>
                      <m:t>k</m:t>
                    </m:r>
                    <m:r>
                      <a:rPr lang="en-US" sz="3200" dirty="0">
                        <a:solidFill>
                          <a:srgbClr val="002060"/>
                        </a:solidFill>
                        <a:latin typeface="Cambria Math" panose="02040503050406030204" pitchFamily="18" charset="0"/>
                      </a:rPr>
                      <m:t>=</m:t>
                    </m:r>
                    <m:r>
                      <a:rPr lang="en-US" sz="3200" dirty="0">
                        <a:solidFill>
                          <a:srgbClr val="002060"/>
                        </a:solidFill>
                        <a:latin typeface="Cambria Math" panose="02040503050406030204" pitchFamily="18" charset="0"/>
                      </a:rPr>
                      <m:t>3</m:t>
                    </m:r>
                  </m:oMath>
                </a14:m>
                <a:r>
                  <a:rPr lang="en-US" sz="3200" dirty="0">
                    <a:solidFill>
                      <a:srgbClr val="000000"/>
                    </a:solidFill>
                    <a:latin typeface="Times New Roman" panose="02020603050405020304" pitchFamily="18" charset="0"/>
                    <a:cs typeface="Times New Roman" panose="02020603050405020304" pitchFamily="18" charset="0"/>
                  </a:rPr>
                  <a:t>.</a:t>
                </a:r>
              </a:p>
              <a:p>
                <a:pPr marL="0" indent="0" algn="ctr">
                  <a:buNone/>
                </a:pPr>
                <a:r>
                  <a:rPr lang="vi-VN" sz="3200" b="1">
                    <a:latin typeface="Times New Roman" panose="02020603050405020304" pitchFamily="18" charset="0"/>
                    <a:cs typeface="Times New Roman" panose="02020603050405020304" pitchFamily="18" charset="0"/>
                  </a:rPr>
                  <a:t>Lời giải</a:t>
                </a:r>
                <a:endParaRPr lang="en-US" sz="3200" b="1">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3200" i="1" smtClean="0">
                            <a:latin typeface="Cambria Math" panose="02040503050406030204" pitchFamily="18" charset="0"/>
                          </a:rPr>
                        </m:ctrlPr>
                      </m:sSupPr>
                      <m:e>
                        <m:r>
                          <a:rPr lang="en-US" sz="3200" i="1">
                            <a:latin typeface="Cambria Math" panose="02040503050406030204" pitchFamily="18" charset="0"/>
                          </a:rPr>
                          <m:t>𝑦</m:t>
                        </m:r>
                      </m:e>
                      <m:sup>
                        <m:r>
                          <a:rPr lang="en-US" sz="3200" i="0">
                            <a:latin typeface="Cambria Math" panose="02040503050406030204" pitchFamily="18" charset="0"/>
                          </a:rPr>
                          <m:t>′</m:t>
                        </m:r>
                      </m:sup>
                    </m:sSup>
                    <m:r>
                      <a:rPr lang="en-US" sz="3200" i="0">
                        <a:latin typeface="Cambria Math" panose="02040503050406030204" pitchFamily="18" charset="0"/>
                      </a:rPr>
                      <m:t>=</m:t>
                    </m:r>
                    <m:r>
                      <a:rPr lang="en-US" sz="3200">
                        <a:latin typeface="Cambria Math" panose="02040503050406030204" pitchFamily="18" charset="0"/>
                      </a:rPr>
                      <m:t>3</m:t>
                    </m:r>
                    <m:sSup>
                      <m:sSupPr>
                        <m:ctrlPr>
                          <a:rPr lang="en-US" sz="3200" i="1">
                            <a:latin typeface="Cambria Math" panose="02040503050406030204" pitchFamily="18" charset="0"/>
                          </a:rPr>
                        </m:ctrlPr>
                      </m:sSupPr>
                      <m:e>
                        <m:r>
                          <a:rPr lang="en-US" sz="3200" b="0" i="1" smtClean="0">
                            <a:latin typeface="Cambria Math" panose="02040503050406030204" pitchFamily="18" charset="0"/>
                          </a:rPr>
                          <m:t>𝑥</m:t>
                        </m:r>
                      </m:e>
                      <m:sup>
                        <m:r>
                          <a:rPr lang="en-US" sz="3200" b="0" i="0" smtClean="0">
                            <a:latin typeface="Cambria Math" panose="02040503050406030204" pitchFamily="18" charset="0"/>
                          </a:rPr>
                          <m:t>3</m:t>
                        </m:r>
                      </m:sup>
                    </m:sSup>
                    <m:r>
                      <a:rPr lang="en-US" sz="3200" b="0" i="1" smtClean="0">
                        <a:latin typeface="Cambria Math" panose="02040503050406030204" pitchFamily="18" charset="0"/>
                      </a:rPr>
                      <m:t>−</m:t>
                    </m:r>
                    <m:r>
                      <a:rPr lang="en-US" sz="3200" b="0" i="1" smtClean="0">
                        <a:latin typeface="Cambria Math" panose="02040503050406030204" pitchFamily="18" charset="0"/>
                      </a:rPr>
                      <m:t>6</m:t>
                    </m:r>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i="0">
                        <a:latin typeface="Cambria Math" panose="02040503050406030204" pitchFamily="18" charset="0"/>
                      </a:rPr>
                      <m:t>3</m:t>
                    </m:r>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r>
                              <m:rPr>
                                <m:sty m:val="p"/>
                              </m:rPr>
                              <a:rPr lang="en-US" sz="3200" b="0" i="0" smtClean="0">
                                <a:latin typeface="Cambria Math" panose="02040503050406030204" pitchFamily="18" charset="0"/>
                              </a:rPr>
                              <m:t>x</m:t>
                            </m:r>
                            <m:r>
                              <a:rPr lang="en-US" sz="3200" i="0">
                                <a:latin typeface="Cambria Math" panose="02040503050406030204" pitchFamily="18" charset="0"/>
                              </a:rPr>
                              <m:t>−</m:t>
                            </m:r>
                            <m:r>
                              <a:rPr lang="en-US" sz="3200" i="0">
                                <a:latin typeface="Cambria Math" panose="02040503050406030204" pitchFamily="18" charset="0"/>
                              </a:rPr>
                              <m:t>1</m:t>
                            </m:r>
                          </m:e>
                        </m:d>
                      </m:e>
                      <m:sup>
                        <m:r>
                          <a:rPr lang="en-US" sz="3200" i="0">
                            <a:latin typeface="Cambria Math" panose="02040503050406030204" pitchFamily="18" charset="0"/>
                          </a:rPr>
                          <m:t>2</m:t>
                        </m:r>
                      </m:sup>
                    </m:sSup>
                    <m:r>
                      <a:rPr lang="en-US" sz="3200" b="0" i="1" smtClean="0">
                        <a:latin typeface="Cambria Math" panose="02040503050406030204" pitchFamily="18" charset="0"/>
                      </a:rPr>
                      <m:t>−</m:t>
                    </m:r>
                    <m:r>
                      <a:rPr lang="en-US" sz="3200" b="0" i="1" smtClean="0">
                        <a:latin typeface="Cambria Math" panose="02040503050406030204" pitchFamily="18" charset="0"/>
                      </a:rPr>
                      <m:t>3</m:t>
                    </m:r>
                    <m:r>
                      <a:rPr lang="en-US" sz="3200" i="0">
                        <a:latin typeface="Cambria Math" panose="02040503050406030204" pitchFamily="18" charset="0"/>
                      </a:rPr>
                      <m:t>≥</m:t>
                    </m:r>
                    <m:r>
                      <a:rPr lang="en-US" sz="3200" b="0" i="0" smtClean="0">
                        <a:latin typeface="Cambria Math" panose="02040503050406030204" pitchFamily="18" charset="0"/>
                      </a:rPr>
                      <m:t>−</m:t>
                    </m:r>
                    <m:r>
                      <a:rPr lang="en-US" sz="3200" i="0">
                        <a:latin typeface="Cambria Math" panose="02040503050406030204" pitchFamily="18" charset="0"/>
                      </a:rPr>
                      <m:t>3</m:t>
                    </m:r>
                  </m:oMath>
                </a14:m>
                <a:r>
                  <a:rPr lang="en-US" sz="3200">
                    <a:latin typeface="Times New Roman" panose="02020603050405020304" pitchFamily="18" charset="0"/>
                    <a:cs typeface="Times New Roman" panose="02020603050405020304" pitchFamily="18" charset="0"/>
                  </a:rPr>
                  <a:t> Dấu “=“ xảy ra khi  </a:t>
                </a:r>
                <a14:m>
                  <m:oMath xmlns:m="http://schemas.openxmlformats.org/officeDocument/2006/math">
                    <m:r>
                      <m:rPr>
                        <m:sty m:val="p"/>
                      </m:rPr>
                      <a:rPr lang="en-US" sz="3200" b="0" i="0" smtClean="0">
                        <a:latin typeface="Cambria Math" panose="02040503050406030204" pitchFamily="18" charset="0"/>
                      </a:rPr>
                      <m:t>x</m:t>
                    </m:r>
                    <m:r>
                      <a:rPr lang="en-US" sz="3200" i="0">
                        <a:latin typeface="Cambria Math" panose="02040503050406030204" pitchFamily="18" charset="0"/>
                      </a:rPr>
                      <m:t>=</m:t>
                    </m:r>
                    <m:r>
                      <a:rPr lang="en-US" sz="3200" i="0">
                        <a:latin typeface="Cambria Math" panose="02040503050406030204" pitchFamily="18" charset="0"/>
                      </a:rPr>
                      <m:t>1</m:t>
                    </m:r>
                    <m:r>
                      <a:rPr lang="en-US" sz="3200" i="1" smtClean="0">
                        <a:latin typeface="Cambria Math" panose="02040503050406030204" pitchFamily="18" charset="0"/>
                        <a:sym typeface="Symbol" panose="05050102010706020507" pitchFamily="18" charset="2"/>
                      </a:rPr>
                      <m:t></m:t>
                    </m:r>
                    <m:r>
                      <a:rPr lang="en-US" sz="3200" b="0" i="1" smtClean="0">
                        <a:latin typeface="Cambria Math" panose="02040503050406030204" pitchFamily="18" charset="0"/>
                        <a:sym typeface="Symbol" panose="05050102010706020507" pitchFamily="18" charset="2"/>
                      </a:rPr>
                      <m:t>𝑦</m:t>
                    </m:r>
                    <m:r>
                      <a:rPr lang="en-US" sz="3200" b="0" i="1" smtClean="0">
                        <a:latin typeface="Cambria Math" panose="02040503050406030204" pitchFamily="18" charset="0"/>
                        <a:sym typeface="Symbol" panose="05050102010706020507" pitchFamily="18" charset="2"/>
                      </a:rPr>
                      <m:t>=−</m:t>
                    </m:r>
                    <m:r>
                      <a:rPr lang="en-US" sz="3200" b="0" i="1" smtClean="0">
                        <a:latin typeface="Cambria Math" panose="02040503050406030204" pitchFamily="18" charset="0"/>
                        <a:sym typeface="Symbol" panose="05050102010706020507" pitchFamily="18" charset="2"/>
                      </a:rPr>
                      <m:t>3</m:t>
                    </m:r>
                  </m:oMath>
                </a14:m>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Do đó, tiếp tuyến của đồ thị có hệ số góc nhỏ nhất bằng -3 và là tiếp tuyến tại điểm </a:t>
                </a:r>
                <a14:m>
                  <m:oMath xmlns:m="http://schemas.openxmlformats.org/officeDocument/2006/math">
                    <m:r>
                      <a:rPr lang="en-US" sz="3200" i="1" smtClean="0">
                        <a:latin typeface="Cambria Math" panose="02040503050406030204" pitchFamily="18" charset="0"/>
                      </a:rPr>
                      <m:t>𝑀</m:t>
                    </m:r>
                    <m:d>
                      <m:dPr>
                        <m:ctrlPr>
                          <a:rPr lang="en-US" sz="3200" i="1">
                            <a:latin typeface="Cambria Math" panose="02040503050406030204" pitchFamily="18" charset="0"/>
                          </a:rPr>
                        </m:ctrlPr>
                      </m:dPr>
                      <m:e>
                        <m:r>
                          <a:rPr lang="en-US" sz="3200" b="0" i="1" smtClean="0">
                            <a:latin typeface="Cambria Math" panose="02040503050406030204" pitchFamily="18" charset="0"/>
                          </a:rPr>
                          <m:t>1</m:t>
                        </m:r>
                        <m:r>
                          <a:rPr lang="en-US" sz="3200" b="0" i="0" smtClean="0">
                            <a:latin typeface="Cambria Math" panose="02040503050406030204" pitchFamily="18" charset="0"/>
                          </a:rPr>
                          <m:t>;−</m:t>
                        </m:r>
                        <m:r>
                          <a:rPr lang="en-US" sz="3200" b="0" i="0" smtClean="0">
                            <a:latin typeface="Cambria Math" panose="02040503050406030204" pitchFamily="18" charset="0"/>
                          </a:rPr>
                          <m:t>3</m:t>
                        </m:r>
                      </m:e>
                    </m:d>
                    <m:r>
                      <a:rPr lang="en-US" sz="3200" b="0" i="1" smtClean="0">
                        <a:latin typeface="Cambria Math" panose="02040503050406030204" pitchFamily="18" charset="0"/>
                      </a:rPr>
                      <m:t>, </m:t>
                    </m:r>
                    <m:r>
                      <a:rPr lang="en-US" sz="3200" b="0" i="1" smtClean="0">
                        <a:latin typeface="Cambria Math" panose="02040503050406030204" pitchFamily="18" charset="0"/>
                      </a:rPr>
                      <m:t>𝑘</m:t>
                    </m:r>
                    <m:r>
                      <a:rPr lang="en-US" sz="3200" b="0" i="1" smtClean="0">
                        <a:latin typeface="Cambria Math" panose="02040503050406030204" pitchFamily="18" charset="0"/>
                      </a:rPr>
                      <m:t>=−</m:t>
                    </m:r>
                    <m:r>
                      <a:rPr lang="en-US" sz="3200" b="0" i="1" smtClean="0">
                        <a:latin typeface="Cambria Math" panose="02040503050406030204" pitchFamily="18" charset="0"/>
                      </a:rPr>
                      <m:t>3</m:t>
                    </m:r>
                  </m:oMath>
                </a14:m>
                <a:endParaRPr lang="en-US" sz="3200">
                  <a:latin typeface="Times New Roman" panose="02020603050405020304" pitchFamily="18" charset="0"/>
                  <a:cs typeface="Times New Roman" panose="02020603050405020304" pitchFamily="18" charset="0"/>
                </a:endParaRPr>
              </a:p>
              <a:p>
                <a:pPr marL="0" indent="0">
                  <a:buNone/>
                </a:pPr>
                <a:endParaRPr lang="en-US" sz="3200">
                  <a:latin typeface="Times New Roman" panose="02020603050405020304" pitchFamily="18" charset="0"/>
                  <a:cs typeface="Times New Roman" panose="02020603050405020304" pitchFamily="18" charset="0"/>
                </a:endParaRPr>
              </a:p>
            </p:txBody>
          </p:sp>
        </mc:Choice>
        <mc:Fallback xmlns="">
          <p:sp>
            <p:nvSpPr>
              <p:cNvPr id="4" name="Title 1">
                <a:extLst>
                  <a:ext uri="{FF2B5EF4-FFF2-40B4-BE49-F238E27FC236}">
                    <a16:creationId xmlns:a16="http://schemas.microsoft.com/office/drawing/2014/main" id="{3A0E3945-4087-4C55-949C-702E8154AB69}"/>
                  </a:ext>
                </a:extLst>
              </p:cNvPr>
              <p:cNvSpPr>
                <a:spLocks noGrp="1" noRot="1" noChangeAspect="1" noMove="1" noResize="1" noEditPoints="1" noAdjustHandles="1" noChangeArrowheads="1" noChangeShapeType="1" noTextEdit="1"/>
              </p:cNvSpPr>
              <p:nvPr>
                <p:ph idx="1"/>
              </p:nvPr>
            </p:nvSpPr>
            <p:spPr>
              <a:xfrm>
                <a:off x="503464" y="187343"/>
                <a:ext cx="11420311" cy="5171041"/>
              </a:xfrm>
              <a:blipFill>
                <a:blip r:embed="rId2"/>
                <a:stretch>
                  <a:fillRect l="-1388" t="-2594" r="-2616" b="-3420"/>
                </a:stretch>
              </a:blipFill>
            </p:spPr>
            <p:txBody>
              <a:bodyPr/>
              <a:lstStyle/>
              <a:p>
                <a:r>
                  <a:rPr lang="en-US">
                    <a:noFill/>
                  </a:rPr>
                  <a:t> </a:t>
                </a:r>
              </a:p>
            </p:txBody>
          </p:sp>
        </mc:Fallback>
      </mc:AlternateContent>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526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15" name="TextBox 1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16" name="TextBox 15"/>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17" name="TextBox 16">
            <a:hlinkClick r:id="rId13"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18" name="TextBox 17">
            <a:hlinkClick r:id="rId14"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19" name="TextBox 18">
            <a:hlinkClick r:id="rId15"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Tree>
    <p:extLst>
      <p:ext uri="{BB962C8B-B14F-4D97-AF65-F5344CB8AC3E}">
        <p14:creationId xmlns:p14="http://schemas.microsoft.com/office/powerpoint/2010/main" val="77860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FEF2BA-022B-4257-83E0-42049B6BA6DB}"/>
              </a:ext>
            </a:extLst>
          </p:cNvPr>
          <p:cNvSpPr/>
          <p:nvPr/>
        </p:nvSpPr>
        <p:spPr>
          <a:xfrm>
            <a:off x="4701768" y="1713836"/>
            <a:ext cx="2229384" cy="8099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3A0E3945-4087-4C55-949C-702E8154AB69}"/>
                  </a:ext>
                </a:extLst>
              </p:cNvPr>
              <p:cNvSpPr txBox="1">
                <a:spLocks/>
              </p:cNvSpPr>
              <p:nvPr/>
            </p:nvSpPr>
            <p:spPr>
              <a:xfrm>
                <a:off x="164592" y="150767"/>
                <a:ext cx="11954256" cy="6670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b="1" dirty="0">
                    <a:solidFill>
                      <a:srgbClr val="0000FF"/>
                    </a:solidFill>
                    <a:latin typeface="Times New Roman" panose="02020603050405020304" pitchFamily="18" charset="0"/>
                    <a:cs typeface="Times New Roman" panose="02020603050405020304" pitchFamily="18" charset="0"/>
                  </a:rPr>
                  <a:t>3. </a:t>
                </a:r>
                <a:r>
                  <a:rPr lang="en-US" altLang="ja-JP" b="1" err="1">
                    <a:solidFill>
                      <a:srgbClr val="0000FF"/>
                    </a:solidFill>
                    <a:latin typeface="Times New Roman" panose="02020603050405020304" pitchFamily="18" charset="0"/>
                    <a:cs typeface="Times New Roman" panose="02020603050405020304" pitchFamily="18" charset="0"/>
                  </a:rPr>
                  <a:t>Dạng</a:t>
                </a:r>
                <a:r>
                  <a:rPr lang="en-US" altLang="ja-JP" b="1">
                    <a:solidFill>
                      <a:srgbClr val="0000FF"/>
                    </a:solidFill>
                    <a:latin typeface="Times New Roman" panose="02020603050405020304" pitchFamily="18" charset="0"/>
                    <a:cs typeface="Times New Roman" panose="02020603050405020304" pitchFamily="18" charset="0"/>
                  </a:rPr>
                  <a:t> 2. </a:t>
                </a:r>
                <a:r>
                  <a:rPr lang="en-US" b="1">
                    <a:latin typeface="Times New Roman" panose="02020603050405020304" pitchFamily="18" charset="0"/>
                    <a:cs typeface="Times New Roman" panose="02020603050405020304" pitchFamily="18" charset="0"/>
                  </a:rPr>
                  <a:t>Tiếp tuyến tại điểm</a:t>
                </a:r>
              </a:p>
              <a:p>
                <a:pPr marL="0" indent="0">
                  <a:buNone/>
                </a:pPr>
                <a:r>
                  <a:rPr lang="en-US" b="1">
                    <a:latin typeface="Times New Roman" panose="02020603050405020304" pitchFamily="18" charset="0"/>
                    <a:cs typeface="Times New Roman" panose="02020603050405020304" pitchFamily="18" charset="0"/>
                  </a:rPr>
                  <a:t>Câu 3. </a:t>
                </a:r>
                <a:r>
                  <a:rPr lang="en-US">
                    <a:latin typeface="Times New Roman" panose="02020603050405020304" pitchFamily="18" charset="0"/>
                    <a:cs typeface="Times New Roman" panose="02020603050405020304" pitchFamily="18" charset="0"/>
                  </a:rPr>
                  <a:t>Cho hàm số:  </a:t>
                </a:r>
                <a14:m>
                  <m:oMath xmlns:m="http://schemas.openxmlformats.org/officeDocument/2006/math">
                    <m:r>
                      <m:rPr>
                        <m:sty m:val="p"/>
                      </m:rPr>
                      <a:rPr lang="en-US" b="0" i="0" smtClean="0">
                        <a:latin typeface="Cambria Math" panose="02040503050406030204" pitchFamily="18" charset="0"/>
                      </a:rPr>
                      <m:t>y</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m:t>
                        </m:r>
                        <m:r>
                          <m:rPr>
                            <m:sty m:val="p"/>
                          </m:rPr>
                          <a:rPr lang="en-US" b="0" i="0" smtClean="0">
                            <a:latin typeface="Cambria Math" panose="02040503050406030204" pitchFamily="18" charset="0"/>
                          </a:rPr>
                          <m:t>x</m:t>
                        </m:r>
                        <m:r>
                          <a:rPr lang="en-US" i="0">
                            <a:latin typeface="Cambria Math" panose="02040503050406030204" pitchFamily="18" charset="0"/>
                          </a:rPr>
                          <m:t>+</m:t>
                        </m:r>
                        <m:r>
                          <a:rPr lang="en-US" i="1">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1</m:t>
                        </m:r>
                      </m:num>
                      <m:den>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0" smtClean="0">
                            <a:latin typeface="Cambria Math" panose="02040503050406030204" pitchFamily="18" charset="0"/>
                          </a:rPr>
                          <m:t>1</m:t>
                        </m:r>
                      </m:den>
                    </m:f>
                    <m:d>
                      <m:dPr>
                        <m:ctrlPr>
                          <a:rPr lang="en-US" b="0" i="1" smtClean="0">
                            <a:latin typeface="Cambria Math" panose="02040503050406030204" pitchFamily="18" charset="0"/>
                          </a:rPr>
                        </m:ctrlPr>
                      </m:dPr>
                      <m:e>
                        <m:r>
                          <a:rPr lang="en-US" b="0" i="1" smtClean="0">
                            <a:latin typeface="Cambria Math" panose="02040503050406030204" pitchFamily="18" charset="0"/>
                          </a:rPr>
                          <m:t>𝐶𝑚</m:t>
                        </m:r>
                      </m:e>
                    </m:d>
                  </m:oMath>
                </a14:m>
                <a:r>
                  <a:rPr lang="en-US">
                    <a:latin typeface="Times New Roman" panose="02020603050405020304" pitchFamily="18" charset="0"/>
                    <a:cs typeface="Times New Roman" panose="02020603050405020304" pitchFamily="18" charset="0"/>
                  </a:rPr>
                  <a:t>. Tìm </a:t>
                </a:r>
                <a14:m>
                  <m:oMath xmlns:m="http://schemas.openxmlformats.org/officeDocument/2006/math">
                    <m:r>
                      <a:rPr lang="en-US" i="1">
                        <a:latin typeface="Cambria Math" panose="02040503050406030204" pitchFamily="18" charset="0"/>
                      </a:rPr>
                      <m:t>𝑚</m:t>
                    </m:r>
                  </m:oMath>
                </a14:m>
                <a:r>
                  <a:rPr lang="en-US">
                    <a:latin typeface="Times New Roman" panose="02020603050405020304" pitchFamily="18" charset="0"/>
                    <a:cs typeface="Times New Roman" panose="02020603050405020304" pitchFamily="18" charset="0"/>
                  </a:rPr>
                  <a:t> để tiếp tuyến của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𝐶𝑚</m:t>
                        </m:r>
                      </m:e>
                    </m:d>
                  </m:oMath>
                </a14:m>
                <a:r>
                  <a:rPr lang="en-US">
                    <a:latin typeface="Times New Roman" panose="02020603050405020304" pitchFamily="18" charset="0"/>
                    <a:cs typeface="Times New Roman" panose="02020603050405020304" pitchFamily="18" charset="0"/>
                  </a:rPr>
                  <a:t> tại </a:t>
                </a:r>
              </a:p>
              <a:p>
                <a:pPr marL="0" indent="0">
                  <a:buNone/>
                </a:pPr>
                <a:r>
                  <a:rPr lang="en-US">
                    <a:latin typeface="Times New Roman" panose="02020603050405020304" pitchFamily="18" charset="0"/>
                    <a:cs typeface="Times New Roman" panose="02020603050405020304" pitchFamily="18" charset="0"/>
                  </a:rPr>
                  <a:t>điểm có hoành độ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0</m:t>
                        </m:r>
                      </m:sub>
                    </m:sSub>
                    <m:r>
                      <a:rPr lang="en-US" i="0">
                        <a:latin typeface="Cambria Math" panose="02040503050406030204" pitchFamily="18" charset="0"/>
                      </a:rPr>
                      <m:t>=</m:t>
                    </m:r>
                    <m:r>
                      <a:rPr lang="en-US" i="0">
                        <a:latin typeface="Cambria Math" panose="02040503050406030204" pitchFamily="18" charset="0"/>
                      </a:rPr>
                      <m:t>0</m:t>
                    </m:r>
                  </m:oMath>
                </a14:m>
                <a:r>
                  <a:rPr lang="en-US">
                    <a:latin typeface="Times New Roman" panose="02020603050405020304" pitchFamily="18" charset="0"/>
                    <a:cs typeface="Times New Roman" panose="02020603050405020304" pitchFamily="18" charset="0"/>
                  </a:rPr>
                  <a:t> đi qua </a:t>
                </a:r>
                <a14:m>
                  <m:oMath xmlns:m="http://schemas.openxmlformats.org/officeDocument/2006/math">
                    <m:r>
                      <a:rPr lang="en-US" i="1" smtClean="0">
                        <a:latin typeface="Cambria Math" panose="02040503050406030204" pitchFamily="18" charset="0"/>
                      </a:rPr>
                      <m:t>𝑀</m:t>
                    </m:r>
                    <m:d>
                      <m:dPr>
                        <m:ctrlPr>
                          <a:rPr lang="en-US" i="1">
                            <a:latin typeface="Cambria Math" panose="02040503050406030204" pitchFamily="18" charset="0"/>
                          </a:rPr>
                        </m:ctrlPr>
                      </m:dPr>
                      <m:e>
                        <m:r>
                          <a:rPr lang="en-US" i="0">
                            <a:latin typeface="Cambria Math" panose="02040503050406030204" pitchFamily="18" charset="0"/>
                          </a:rPr>
                          <m:t>4</m:t>
                        </m:r>
                        <m:r>
                          <a:rPr lang="en-US" i="0">
                            <a:latin typeface="Cambria Math" panose="02040503050406030204" pitchFamily="18" charset="0"/>
                          </a:rPr>
                          <m:t>,</m:t>
                        </m:r>
                        <m:r>
                          <a:rPr lang="en-US" i="0">
                            <a:latin typeface="Cambria Math" panose="02040503050406030204" pitchFamily="18" charset="0"/>
                          </a:rPr>
                          <m:t>3</m:t>
                        </m:r>
                      </m:e>
                    </m:d>
                  </m:oMath>
                </a14:m>
                <a:endParaRPr lang="en-US">
                  <a:latin typeface="Times New Roman" panose="02020603050405020304" pitchFamily="18" charset="0"/>
                  <a:cs typeface="Times New Roman" panose="02020603050405020304" pitchFamily="18" charset="0"/>
                </a:endParaRPr>
              </a:p>
              <a:p>
                <a:pPr marL="0" indent="0">
                  <a:buNone/>
                </a:pPr>
                <a:r>
                  <a:rPr lang="en-US" b="1">
                    <a:solidFill>
                      <a:srgbClr val="0000FF"/>
                    </a:solidFill>
                    <a:latin typeface="Times New Roman" panose="02020603050405020304" pitchFamily="18" charset="0"/>
                    <a:cs typeface="Times New Roman" panose="02020603050405020304" pitchFamily="18" charset="0"/>
                  </a:rPr>
                  <a:t>  A</a:t>
                </a:r>
                <a:r>
                  <a:rPr lang="en-US"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b="0" i="0" dirty="0" smtClean="0">
                        <a:solidFill>
                          <a:srgbClr val="002060"/>
                        </a:solidFill>
                        <a:latin typeface="Cambria Math" panose="02040503050406030204" pitchFamily="18" charset="0"/>
                      </a:rPr>
                      <m:t>m</m:t>
                    </m:r>
                    <m:r>
                      <a:rPr lang="en-US" b="1" i="0" dirty="0" smtClean="0">
                        <a:solidFill>
                          <a:srgbClr val="002060"/>
                        </a:solidFill>
                        <a:latin typeface="Cambria Math" panose="02040503050406030204" pitchFamily="18" charset="0"/>
                      </a:rPr>
                      <m:t>=</m:t>
                    </m:r>
                    <m:r>
                      <a:rPr lang="en-US" dirty="0" smtClean="0">
                        <a:solidFill>
                          <a:srgbClr val="002060"/>
                        </a:solidFill>
                        <a:latin typeface="Cambria Math" panose="02040503050406030204" pitchFamily="18" charset="0"/>
                      </a:rPr>
                      <m:t>−</m:t>
                    </m:r>
                    <m:f>
                      <m:fPr>
                        <m:ctrlPr>
                          <a:rPr lang="en-US" i="1" dirty="0" smtClean="0">
                            <a:solidFill>
                              <a:srgbClr val="002060"/>
                            </a:solidFill>
                            <a:latin typeface="Cambria Math" panose="02040503050406030204" pitchFamily="18" charset="0"/>
                          </a:rPr>
                        </m:ctrlPr>
                      </m:fPr>
                      <m:num>
                        <m:r>
                          <a:rPr lang="en-US" i="0" dirty="0" smtClean="0">
                            <a:solidFill>
                              <a:srgbClr val="002060"/>
                            </a:solidFill>
                            <a:latin typeface="Cambria Math" panose="02040503050406030204" pitchFamily="18" charset="0"/>
                          </a:rPr>
                          <m:t>1</m:t>
                        </m:r>
                      </m:num>
                      <m:den>
                        <m:r>
                          <a:rPr lang="en-US" i="0" dirty="0" smtClean="0">
                            <a:solidFill>
                              <a:srgbClr val="002060"/>
                            </a:solidFill>
                            <a:latin typeface="Cambria Math" panose="02040503050406030204" pitchFamily="18" charset="0"/>
                          </a:rPr>
                          <m:t>5</m:t>
                        </m:r>
                      </m:den>
                    </m:f>
                  </m:oMath>
                </a14:m>
                <a:r>
                  <a:rPr lang="en-US" b="1" dirty="0">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B</a:t>
                </a:r>
                <a:r>
                  <a:rPr lang="en-US"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dirty="0">
                        <a:solidFill>
                          <a:srgbClr val="002060"/>
                        </a:solidFill>
                        <a:latin typeface="Cambria Math" panose="02040503050406030204" pitchFamily="18" charset="0"/>
                      </a:rPr>
                      <m:t>m</m:t>
                    </m:r>
                    <m:r>
                      <a:rPr lang="en-US" b="1" dirty="0">
                        <a:solidFill>
                          <a:srgbClr val="002060"/>
                        </a:solidFill>
                        <a:latin typeface="Cambria Math" panose="02040503050406030204" pitchFamily="18" charset="0"/>
                      </a:rPr>
                      <m:t>=</m:t>
                    </m:r>
                    <m:r>
                      <a:rPr lang="en-US" dirty="0">
                        <a:solidFill>
                          <a:srgbClr val="002060"/>
                        </a:solidFill>
                        <a:latin typeface="Cambria Math" panose="02040503050406030204" pitchFamily="18" charset="0"/>
                      </a:rPr>
                      <m:t>−</m:t>
                    </m:r>
                    <m:f>
                      <m:fPr>
                        <m:ctrlPr>
                          <a:rPr lang="en-US" i="1" dirty="0">
                            <a:solidFill>
                              <a:srgbClr val="002060"/>
                            </a:solidFill>
                            <a:latin typeface="Cambria Math" panose="02040503050406030204" pitchFamily="18" charset="0"/>
                          </a:rPr>
                        </m:ctrlPr>
                      </m:fPr>
                      <m:num>
                        <m:r>
                          <a:rPr lang="en-US" dirty="0">
                            <a:solidFill>
                              <a:srgbClr val="002060"/>
                            </a:solidFill>
                            <a:latin typeface="Cambria Math" panose="02040503050406030204" pitchFamily="18" charset="0"/>
                          </a:rPr>
                          <m:t>1</m:t>
                        </m:r>
                        <m:r>
                          <a:rPr lang="en-US" b="0" i="0" dirty="0" smtClean="0">
                            <a:solidFill>
                              <a:srgbClr val="002060"/>
                            </a:solidFill>
                            <a:latin typeface="Cambria Math" panose="02040503050406030204" pitchFamily="18" charset="0"/>
                          </a:rPr>
                          <m:t>6</m:t>
                        </m:r>
                      </m:num>
                      <m:den>
                        <m:r>
                          <a:rPr lang="en-US" b="0" i="0" dirty="0" smtClean="0">
                            <a:solidFill>
                              <a:srgbClr val="002060"/>
                            </a:solidFill>
                            <a:latin typeface="Cambria Math" panose="02040503050406030204" pitchFamily="18" charset="0"/>
                          </a:rPr>
                          <m:t>1</m:t>
                        </m:r>
                        <m:r>
                          <a:rPr lang="en-US" dirty="0">
                            <a:solidFill>
                              <a:srgbClr val="002060"/>
                            </a:solidFill>
                            <a:latin typeface="Cambria Math" panose="02040503050406030204" pitchFamily="18" charset="0"/>
                          </a:rPr>
                          <m:t>5</m:t>
                        </m:r>
                      </m:den>
                    </m:f>
                  </m:oMath>
                </a14:m>
                <a:r>
                  <a:rPr lang="en-US" b="1" dirty="0">
                    <a:solidFill>
                      <a:srgbClr val="00000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	</a:t>
                </a:r>
                <a:r>
                  <a:rPr lang="en-US" b="1">
                    <a:solidFill>
                      <a:srgbClr val="002060"/>
                    </a:solidFill>
                    <a:latin typeface="Times New Roman" panose="02020603050405020304" pitchFamily="18" charset="0"/>
                    <a:cs typeface="Times New Roman" panose="02020603050405020304" pitchFamily="18" charset="0"/>
                  </a:rPr>
                  <a:t>             </a:t>
                </a:r>
              </a:p>
              <a:p>
                <a:pPr marL="0" indent="0">
                  <a:buNone/>
                </a:pP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C</a:t>
                </a:r>
                <a:r>
                  <a:rPr lang="en-US" b="1" dirty="0">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m:rPr>
                        <m:sty m:val="p"/>
                      </m:rPr>
                      <a:rPr lang="en-US" dirty="0">
                        <a:solidFill>
                          <a:srgbClr val="002060"/>
                        </a:solidFill>
                        <a:latin typeface="Cambria Math" panose="02040503050406030204" pitchFamily="18" charset="0"/>
                      </a:rPr>
                      <m:t>m</m:t>
                    </m:r>
                    <m:r>
                      <a:rPr lang="en-US" b="1" dirty="0">
                        <a:solidFill>
                          <a:srgbClr val="002060"/>
                        </a:solidFill>
                        <a:latin typeface="Cambria Math" panose="02040503050406030204" pitchFamily="18" charset="0"/>
                      </a:rPr>
                      <m:t>=</m:t>
                    </m:r>
                    <m:r>
                      <a:rPr lang="en-US" dirty="0">
                        <a:solidFill>
                          <a:srgbClr val="002060"/>
                        </a:solidFill>
                        <a:latin typeface="Cambria Math" panose="02040503050406030204" pitchFamily="18" charset="0"/>
                      </a:rPr>
                      <m:t>−</m:t>
                    </m:r>
                    <m:f>
                      <m:fPr>
                        <m:ctrlPr>
                          <a:rPr lang="en-US" i="1" dirty="0">
                            <a:solidFill>
                              <a:srgbClr val="002060"/>
                            </a:solidFill>
                            <a:latin typeface="Cambria Math" panose="02040503050406030204" pitchFamily="18" charset="0"/>
                          </a:rPr>
                        </m:ctrlPr>
                      </m:fPr>
                      <m:num>
                        <m:r>
                          <a:rPr lang="en-US" dirty="0">
                            <a:solidFill>
                              <a:srgbClr val="002060"/>
                            </a:solidFill>
                            <a:latin typeface="Cambria Math" panose="02040503050406030204" pitchFamily="18" charset="0"/>
                          </a:rPr>
                          <m:t>1</m:t>
                        </m:r>
                        <m:r>
                          <a:rPr lang="en-US" b="0" i="0" dirty="0" smtClean="0">
                            <a:solidFill>
                              <a:srgbClr val="002060"/>
                            </a:solidFill>
                            <a:latin typeface="Cambria Math" panose="02040503050406030204" pitchFamily="18" charset="0"/>
                          </a:rPr>
                          <m:t>6</m:t>
                        </m:r>
                      </m:num>
                      <m:den>
                        <m:r>
                          <a:rPr lang="en-US" dirty="0">
                            <a:solidFill>
                              <a:srgbClr val="002060"/>
                            </a:solidFill>
                            <a:latin typeface="Cambria Math" panose="02040503050406030204" pitchFamily="18" charset="0"/>
                          </a:rPr>
                          <m:t>5</m:t>
                        </m:r>
                      </m:den>
                    </m:f>
                  </m:oMath>
                </a14:m>
                <a:r>
                  <a:rPr lang="en-US" b="1" dirty="0">
                    <a:solidFill>
                      <a:srgbClr val="00000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	</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D</a:t>
                </a:r>
                <a:r>
                  <a:rPr lang="en-US" b="1" dirty="0">
                    <a:solidFill>
                      <a:srgbClr val="002060"/>
                    </a:solidFill>
                    <a:latin typeface="Times New Roman" panose="02020603050405020304" pitchFamily="18" charset="0"/>
                    <a:cs typeface="Times New Roman" panose="02020603050405020304" pitchFamily="18" charset="0"/>
                  </a:rPr>
                  <a:t>.</a:t>
                </a:r>
                <a:r>
                  <a:rPr lang="en-US"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dirty="0">
                        <a:solidFill>
                          <a:srgbClr val="002060"/>
                        </a:solidFill>
                        <a:latin typeface="Cambria Math" panose="02040503050406030204" pitchFamily="18" charset="0"/>
                      </a:rPr>
                      <m:t>m</m:t>
                    </m:r>
                    <m:r>
                      <a:rPr lang="en-US" b="1" dirty="0">
                        <a:solidFill>
                          <a:srgbClr val="002060"/>
                        </a:solidFill>
                        <a:latin typeface="Cambria Math" panose="02040503050406030204" pitchFamily="18" charset="0"/>
                      </a:rPr>
                      <m:t>=</m:t>
                    </m:r>
                    <m:r>
                      <a:rPr lang="en-US" dirty="0">
                        <a:solidFill>
                          <a:srgbClr val="002060"/>
                        </a:solidFill>
                        <a:latin typeface="Cambria Math" panose="02040503050406030204" pitchFamily="18" charset="0"/>
                      </a:rPr>
                      <m:t>−</m:t>
                    </m:r>
                    <m:f>
                      <m:fPr>
                        <m:ctrlPr>
                          <a:rPr lang="en-US" i="1" dirty="0">
                            <a:solidFill>
                              <a:srgbClr val="002060"/>
                            </a:solidFill>
                            <a:latin typeface="Cambria Math" panose="02040503050406030204" pitchFamily="18" charset="0"/>
                          </a:rPr>
                        </m:ctrlPr>
                      </m:fPr>
                      <m:num>
                        <m:r>
                          <a:rPr lang="en-US" b="0" i="0" dirty="0" smtClean="0">
                            <a:solidFill>
                              <a:srgbClr val="002060"/>
                            </a:solidFill>
                            <a:latin typeface="Cambria Math" panose="02040503050406030204" pitchFamily="18" charset="0"/>
                          </a:rPr>
                          <m:t>6</m:t>
                        </m:r>
                      </m:num>
                      <m:den>
                        <m:r>
                          <a:rPr lang="en-US" dirty="0">
                            <a:solidFill>
                              <a:srgbClr val="002060"/>
                            </a:solidFill>
                            <a:latin typeface="Cambria Math" panose="02040503050406030204" pitchFamily="18" charset="0"/>
                          </a:rPr>
                          <m:t>5</m:t>
                        </m:r>
                      </m:den>
                    </m:f>
                  </m:oMath>
                </a14:m>
                <a:r>
                  <a:rPr lang="en-US" dirty="0">
                    <a:solidFill>
                      <a:srgbClr val="000000"/>
                    </a:solidFill>
                    <a:latin typeface="Times New Roman" panose="02020603050405020304" pitchFamily="18" charset="0"/>
                    <a:cs typeface="Times New Roman" panose="02020603050405020304" pitchFamily="18" charset="0"/>
                  </a:rPr>
                  <a:t>.</a:t>
                </a:r>
              </a:p>
              <a:p>
                <a:pPr marL="0" indent="0" algn="ctr">
                  <a:buNone/>
                </a:pPr>
                <a:r>
                  <a:rPr lang="vi-VN" b="1">
                    <a:latin typeface="Times New Roman" panose="02020603050405020304" pitchFamily="18" charset="0"/>
                    <a:cs typeface="Times New Roman" panose="02020603050405020304" pitchFamily="18" charset="0"/>
                  </a:rPr>
                  <a:t>Lời giải</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Ta có: </a:t>
                </a:r>
                <a14:m>
                  <m:oMath xmlns:m="http://schemas.openxmlformats.org/officeDocument/2006/math">
                    <m:sSup>
                      <m:sSupPr>
                        <m:ctrlPr>
                          <a:rPr lang="vi-VN" i="1" dirty="0">
                            <a:solidFill>
                              <a:srgbClr val="000000"/>
                            </a:solidFill>
                            <a:latin typeface="Cambria Math" panose="02040503050406030204" pitchFamily="18" charset="0"/>
                          </a:rPr>
                        </m:ctrlPr>
                      </m:sSupPr>
                      <m:e>
                        <m:r>
                          <a:rPr lang="vi-VN" dirty="0">
                            <a:solidFill>
                              <a:srgbClr val="000000"/>
                            </a:solidFill>
                            <a:latin typeface="Cambria Math" panose="02040503050406030204" pitchFamily="18" charset="0"/>
                          </a:rPr>
                          <m:t>𝑦</m:t>
                        </m:r>
                      </m:e>
                      <m:sup>
                        <m:r>
                          <a:rPr lang="vi-VN" dirty="0">
                            <a:solidFill>
                              <a:srgbClr val="000000"/>
                            </a:solidFill>
                            <a:latin typeface="Cambria Math" panose="02040503050406030204" pitchFamily="18" charset="0"/>
                          </a:rPr>
                          <m:t>′</m:t>
                        </m:r>
                      </m:sup>
                    </m:sSup>
                    <m:r>
                      <a:rPr lang="vi-VN" dirty="0">
                        <a:solidFill>
                          <a:srgbClr val="000000"/>
                        </a:solidFill>
                        <a:latin typeface="Cambria Math" panose="02040503050406030204" pitchFamily="18" charset="0"/>
                      </a:rPr>
                      <m:t>=</m:t>
                    </m:r>
                    <m:f>
                      <m:fPr>
                        <m:ctrlPr>
                          <a:rPr lang="vi-VN" i="1" dirty="0">
                            <a:solidFill>
                              <a:srgbClr val="000000"/>
                            </a:solidFill>
                            <a:latin typeface="Cambria Math" panose="02040503050406030204" pitchFamily="18" charset="0"/>
                          </a:rPr>
                        </m:ctrlPr>
                      </m:fPr>
                      <m:num>
                        <m:r>
                          <a:rPr lang="en-US" b="0" i="0" dirty="0" smtClean="0">
                            <a:solidFill>
                              <a:srgbClr val="000000"/>
                            </a:solidFill>
                            <a:latin typeface="Cambria Math" panose="02040503050406030204" pitchFamily="18" charset="0"/>
                          </a:rPr>
                          <m:t>−</m:t>
                        </m:r>
                        <m:r>
                          <m:rPr>
                            <m:sty m:val="p"/>
                          </m:rPr>
                          <a:rPr lang="en-US" b="0" i="0" dirty="0" smtClean="0">
                            <a:solidFill>
                              <a:srgbClr val="000000"/>
                            </a:solidFill>
                            <a:latin typeface="Cambria Math" panose="02040503050406030204" pitchFamily="18" charset="0"/>
                          </a:rPr>
                          <m:t>m</m:t>
                        </m:r>
                        <m:r>
                          <a:rPr lang="vi-VN" dirty="0">
                            <a:solidFill>
                              <a:srgbClr val="000000"/>
                            </a:solidFill>
                            <a:latin typeface="Cambria Math" panose="02040503050406030204" pitchFamily="18" charset="0"/>
                          </a:rPr>
                          <m:t>−</m:t>
                        </m:r>
                        <m:r>
                          <a:rPr lang="vi-VN" dirty="0">
                            <a:solidFill>
                              <a:srgbClr val="000000"/>
                            </a:solidFill>
                            <a:latin typeface="Cambria Math" panose="02040503050406030204" pitchFamily="18" charset="0"/>
                          </a:rPr>
                          <m:t>3</m:t>
                        </m:r>
                      </m:num>
                      <m:den>
                        <m:sSup>
                          <m:sSupPr>
                            <m:ctrlPr>
                              <a:rPr lang="vi-VN" i="1" dirty="0">
                                <a:solidFill>
                                  <a:srgbClr val="000000"/>
                                </a:solidFill>
                                <a:latin typeface="Cambria Math" panose="02040503050406030204" pitchFamily="18" charset="0"/>
                              </a:rPr>
                            </m:ctrlPr>
                          </m:sSupPr>
                          <m:e>
                            <m:d>
                              <m:dPr>
                                <m:ctrlPr>
                                  <a:rPr lang="vi-VN" i="1" dirty="0">
                                    <a:solidFill>
                                      <a:srgbClr val="000000"/>
                                    </a:solidFill>
                                    <a:latin typeface="Cambria Math" panose="02040503050406030204" pitchFamily="18" charset="0"/>
                                  </a:rPr>
                                </m:ctrlPr>
                              </m:dPr>
                              <m:e>
                                <m:r>
                                  <m:rPr>
                                    <m:sty m:val="p"/>
                                  </m:rPr>
                                  <a:rPr lang="en-US" dirty="0">
                                    <a:solidFill>
                                      <a:srgbClr val="000000"/>
                                    </a:solidFill>
                                    <a:latin typeface="Cambria Math" panose="02040503050406030204" pitchFamily="18" charset="0"/>
                                  </a:rPr>
                                  <m:t>x</m:t>
                                </m:r>
                                <m:r>
                                  <a:rPr lang="en-US" dirty="0">
                                    <a:solidFill>
                                      <a:srgbClr val="000000"/>
                                    </a:solidFill>
                                    <a:latin typeface="Cambria Math" panose="02040503050406030204" pitchFamily="18" charset="0"/>
                                  </a:rPr>
                                  <m:t>−</m:t>
                                </m:r>
                                <m:r>
                                  <a:rPr lang="en-US" dirty="0">
                                    <a:solidFill>
                                      <a:srgbClr val="000000"/>
                                    </a:solidFill>
                                    <a:latin typeface="Cambria Math" panose="02040503050406030204" pitchFamily="18" charset="0"/>
                                  </a:rPr>
                                  <m:t>1</m:t>
                                </m:r>
                              </m:e>
                            </m:d>
                          </m:e>
                          <m:sup>
                            <m:r>
                              <a:rPr lang="vi-VN" dirty="0">
                                <a:solidFill>
                                  <a:srgbClr val="000000"/>
                                </a:solidFill>
                                <a:latin typeface="Cambria Math" panose="02040503050406030204" pitchFamily="18" charset="0"/>
                              </a:rPr>
                              <m:t>2</m:t>
                            </m:r>
                          </m:sup>
                        </m:sSup>
                      </m:den>
                    </m:f>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Vì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a:latin typeface="Cambria Math" panose="02040503050406030204" pitchFamily="18" charset="0"/>
                      </a:rPr>
                      <m:t>0</m:t>
                    </m:r>
                    <m:r>
                      <a:rPr lang="en-US" i="1" smtClean="0">
                        <a:latin typeface="Cambria Math" panose="02040503050406030204" pitchFamily="18" charset="0"/>
                        <a:sym typeface="Symbol" panose="05050102010706020507" pitchFamily="18" charset="2"/>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a:latin typeface="Cambria Math" panose="02040503050406030204" pitchFamily="18" charset="0"/>
                          </a:rPr>
                          <m:t>0</m:t>
                        </m:r>
                      </m:sub>
                    </m:sSub>
                    <m:r>
                      <a:rPr lang="en-US">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rPr>
                      <m:t>−</m:t>
                    </m:r>
                    <m:r>
                      <a:rPr lang="en-US" b="0" i="0" smtClean="0">
                        <a:latin typeface="Cambria Math" panose="02040503050406030204" pitchFamily="18" charset="0"/>
                      </a:rPr>
                      <m:t>1</m:t>
                    </m:r>
                    <m:r>
                      <a:rPr lang="en-US" b="0" i="0" smtClean="0">
                        <a:latin typeface="Cambria Math" panose="02040503050406030204" pitchFamily="18" charset="0"/>
                      </a:rPr>
                      <m:t>,</m:t>
                    </m:r>
                  </m:oMath>
                </a14:m>
                <a:r>
                  <a:rPr lang="vi-VN"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vi-VN" i="1" dirty="0">
                            <a:solidFill>
                              <a:srgbClr val="000000"/>
                            </a:solidFill>
                            <a:latin typeface="Cambria Math" panose="02040503050406030204" pitchFamily="18" charset="0"/>
                          </a:rPr>
                        </m:ctrlPr>
                      </m:sSupPr>
                      <m:e>
                        <m:r>
                          <a:rPr lang="vi-VN" dirty="0">
                            <a:solidFill>
                              <a:srgbClr val="000000"/>
                            </a:solidFill>
                            <a:latin typeface="Cambria Math" panose="02040503050406030204" pitchFamily="18" charset="0"/>
                          </a:rPr>
                          <m:t>𝑦</m:t>
                        </m:r>
                      </m:e>
                      <m:sup>
                        <m:r>
                          <a:rPr lang="vi-VN" dirty="0">
                            <a:solidFill>
                              <a:srgbClr val="000000"/>
                            </a:solidFill>
                            <a:latin typeface="Cambria Math" panose="02040503050406030204" pitchFamily="18" charset="0"/>
                          </a:rPr>
                          <m:t>′</m:t>
                        </m:r>
                      </m:sup>
                    </m:sSup>
                    <m:r>
                      <a:rPr lang="en-US" b="0"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𝑚</m:t>
                    </m:r>
                    <m:r>
                      <a:rPr lang="en-US" b="0" i="1" dirty="0" smtClean="0">
                        <a:solidFill>
                          <a:srgbClr val="000000"/>
                        </a:solidFill>
                        <a:latin typeface="Cambria Math" panose="02040503050406030204" pitchFamily="18" charset="0"/>
                      </a:rPr>
                      <m:t>−</m:t>
                    </m:r>
                    <m:r>
                      <a:rPr lang="en-US" b="0" i="1" dirty="0" smtClean="0">
                        <a:solidFill>
                          <a:srgbClr val="000000"/>
                        </a:solidFill>
                        <a:latin typeface="Cambria Math" panose="02040503050406030204" pitchFamily="18" charset="0"/>
                      </a:rPr>
                      <m:t>3</m:t>
                    </m:r>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Phương trình tiếp tuyến d của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𝐶𝑚</m:t>
                        </m:r>
                      </m:e>
                    </m:d>
                  </m:oMath>
                </a14:m>
                <a:r>
                  <a:rPr lang="en-US">
                    <a:latin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r>
                      <a:rPr lang="en-US">
                        <a:latin typeface="Cambria Math" panose="02040503050406030204" pitchFamily="18" charset="0"/>
                      </a:rPr>
                      <m:t>=</m:t>
                    </m:r>
                    <m:r>
                      <a:rPr lang="en-US">
                        <a:latin typeface="Cambria Math" panose="02040503050406030204" pitchFamily="18" charset="0"/>
                      </a:rPr>
                      <m:t>0</m:t>
                    </m:r>
                  </m:oMath>
                </a14:m>
                <a:r>
                  <a:rPr lang="en-US">
                    <a:latin typeface="Times New Roman" panose="02020603050405020304" pitchFamily="18" charset="0"/>
                    <a:cs typeface="Times New Roman" panose="02020603050405020304" pitchFamily="18" charset="0"/>
                  </a:rPr>
                  <a:t> là:</a:t>
                </a:r>
                <a14:m>
                  <m:oMath xmlns:m="http://schemas.openxmlformats.org/officeDocument/2006/math">
                    <m:r>
                      <a:rPr lang="en-US" b="0" i="0" smtClean="0">
                        <a:latin typeface="Cambria Math" panose="02040503050406030204" pitchFamily="18" charset="0"/>
                      </a:rPr>
                      <m:t> </m:t>
                    </m:r>
                  </m:oMath>
                </a14:m>
                <a:endParaRPr lang="en-US" b="0" i="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y</m:t>
                      </m:r>
                      <m:r>
                        <a:rPr lang="en-US">
                          <a:latin typeface="Cambria Math" panose="02040503050406030204" pitchFamily="18" charset="0"/>
                        </a:rPr>
                        <m:t>=</m:t>
                      </m:r>
                      <m:d>
                        <m:dPr>
                          <m:ctrlPr>
                            <a:rPr lang="en-US" b="0" i="1" smtClean="0">
                              <a:latin typeface="Cambria Math" panose="02040503050406030204" pitchFamily="18" charset="0"/>
                            </a:rPr>
                          </m:ctrlPr>
                        </m:dPr>
                        <m:e>
                          <m:r>
                            <a:rPr lang="en-US">
                              <a:latin typeface="Cambria Math" panose="02040503050406030204" pitchFamily="18" charset="0"/>
                            </a:rPr>
                            <m:t>−</m:t>
                          </m:r>
                          <m:r>
                            <m:rPr>
                              <m:sty m:val="p"/>
                            </m:rPr>
                            <a:rPr lang="en-US">
                              <a:latin typeface="Cambria Math" panose="02040503050406030204" pitchFamily="18" charset="0"/>
                            </a:rPr>
                            <m:t>m</m:t>
                          </m:r>
                          <m:r>
                            <a:rPr lang="en-US">
                              <a:latin typeface="Cambria Math" panose="02040503050406030204" pitchFamily="18" charset="0"/>
                            </a:rPr>
                            <m:t>−</m:t>
                          </m:r>
                          <m:r>
                            <a:rPr lang="en-US" b="0" i="0" smtClean="0">
                              <a:latin typeface="Cambria Math" panose="02040503050406030204" pitchFamily="18" charset="0"/>
                            </a:rPr>
                            <m:t>3</m:t>
                          </m:r>
                        </m:e>
                      </m:d>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rPr>
                        <m:t>−</m:t>
                      </m:r>
                      <m:r>
                        <a:rPr lang="en-US" b="0" i="0" smtClean="0">
                          <a:latin typeface="Cambria Math" panose="02040503050406030204" pitchFamily="18" charset="0"/>
                        </a:rPr>
                        <m:t>1</m:t>
                      </m:r>
                    </m:oMath>
                  </m:oMathPara>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Tiếp tuyến đi qua </a:t>
                </a:r>
                <a14:m>
                  <m:oMath xmlns:m="http://schemas.openxmlformats.org/officeDocument/2006/math">
                    <m:r>
                      <a:rPr lang="en-US" i="1">
                        <a:latin typeface="Cambria Math" panose="02040503050406030204" pitchFamily="18" charset="0"/>
                      </a:rPr>
                      <m:t>𝑀</m:t>
                    </m:r>
                    <m:d>
                      <m:dPr>
                        <m:ctrlPr>
                          <a:rPr lang="en-US" i="1">
                            <a:latin typeface="Cambria Math" panose="02040503050406030204" pitchFamily="18" charset="0"/>
                          </a:rPr>
                        </m:ctrlPr>
                      </m:dPr>
                      <m:e>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3</m:t>
                        </m:r>
                      </m:e>
                    </m:d>
                  </m:oMath>
                </a14:m>
                <a:r>
                  <a:rPr lang="en-US">
                    <a:latin typeface="Times New Roman" panose="02020603050405020304" pitchFamily="18" charset="0"/>
                    <a:cs typeface="Times New Roman" panose="02020603050405020304" pitchFamily="18" charset="0"/>
                  </a:rPr>
                  <a:t> khi và chỉ khi:  </a:t>
                </a: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3</m:t>
                        </m:r>
                      </m:e>
                    </m:d>
                    <m:r>
                      <a:rPr lang="en-US" b="0" i="0" smtClean="0">
                        <a:latin typeface="Cambria Math" panose="02040503050406030204" pitchFamily="18" charset="0"/>
                      </a:rPr>
                      <m:t>.</m:t>
                    </m:r>
                    <m:r>
                      <a:rPr lang="en-US" b="0" i="0" smtClean="0">
                        <a:latin typeface="Cambria Math" panose="02040503050406030204" pitchFamily="18" charset="0"/>
                      </a:rPr>
                      <m:t>4</m:t>
                    </m:r>
                    <m:r>
                      <a:rPr lang="en-US" b="0" i="0"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rPr>
                      <m:t>−</m:t>
                    </m:r>
                    <m:r>
                      <a:rPr lang="en-US" b="0" i="0" smtClean="0">
                        <a:latin typeface="Cambria Math" panose="02040503050406030204" pitchFamily="18" charset="0"/>
                      </a:rPr>
                      <m:t>1</m:t>
                    </m:r>
                    <m:r>
                      <a:rPr lang="en-US" i="0" smtClean="0">
                        <a:latin typeface="Cambria Math" panose="02040503050406030204" pitchFamily="18" charset="0"/>
                      </a:rPr>
                      <m:t>⇔</m:t>
                    </m:r>
                    <m:r>
                      <a:rPr lang="en-US" i="1" smtClean="0">
                        <a:latin typeface="Cambria Math" panose="02040503050406030204" pitchFamily="18" charset="0"/>
                      </a:rPr>
                      <m:t>𝑚</m:t>
                    </m:r>
                    <m:r>
                      <a:rPr lang="en-US" i="0"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16</m:t>
                        </m:r>
                      </m:num>
                      <m:den>
                        <m:r>
                          <a:rPr lang="en-US" i="0" smtClean="0">
                            <a:latin typeface="Cambria Math" panose="02040503050406030204" pitchFamily="18" charset="0"/>
                          </a:rPr>
                          <m:t>5</m:t>
                        </m:r>
                      </m:den>
                    </m:f>
                  </m:oMath>
                </a14:m>
                <a:r>
                  <a:rPr lang="en-US">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endParaRPr lang="en-US">
                  <a:latin typeface="Times New Roman" panose="02020603050405020304" pitchFamily="18" charset="0"/>
                  <a:cs typeface="Times New Roman" panose="02020603050405020304" pitchFamily="18" charset="0"/>
                </a:endParaRPr>
              </a:p>
            </p:txBody>
          </p:sp>
        </mc:Choice>
        <mc:Fallback xmlns="">
          <p:sp>
            <p:nvSpPr>
              <p:cNvPr id="4" name="Title 1">
                <a:extLst>
                  <a:ext uri="{FF2B5EF4-FFF2-40B4-BE49-F238E27FC236}">
                    <a16:creationId xmlns:a16="http://schemas.microsoft.com/office/drawing/2014/main" id="{3A0E3945-4087-4C55-949C-702E8154AB69}"/>
                  </a:ext>
                </a:extLst>
              </p:cNvPr>
              <p:cNvSpPr txBox="1">
                <a:spLocks noRot="1" noChangeAspect="1" noMove="1" noResize="1" noEditPoints="1" noAdjustHandles="1" noChangeArrowheads="1" noChangeShapeType="1" noTextEdit="1"/>
              </p:cNvSpPr>
              <p:nvPr/>
            </p:nvSpPr>
            <p:spPr>
              <a:xfrm>
                <a:off x="164592" y="150767"/>
                <a:ext cx="11954256" cy="6670657"/>
              </a:xfrm>
              <a:prstGeom prst="rect">
                <a:avLst/>
              </a:prstGeom>
              <a:blipFill>
                <a:blip r:embed="rId2"/>
                <a:stretch>
                  <a:fillRect l="-1020" t="-1645"/>
                </a:stretch>
              </a:blipFill>
            </p:spPr>
            <p:txBody>
              <a:bodyPr/>
              <a:lstStyle/>
              <a:p>
                <a:r>
                  <a:rPr lang="en-US">
                    <a:noFill/>
                  </a:rPr>
                  <a:t> </a:t>
                </a:r>
              </a:p>
            </p:txBody>
          </p:sp>
        </mc:Fallback>
      </mc:AlternateContent>
    </p:spTree>
    <p:extLst>
      <p:ext uri="{BB962C8B-B14F-4D97-AF65-F5344CB8AC3E}">
        <p14:creationId xmlns:p14="http://schemas.microsoft.com/office/powerpoint/2010/main" val="65954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E0E8B4-A322-4725-ADC1-6BCF3275648E}"/>
              </a:ext>
            </a:extLst>
          </p:cNvPr>
          <p:cNvSpPr/>
          <p:nvPr/>
        </p:nvSpPr>
        <p:spPr>
          <a:xfrm>
            <a:off x="7774152" y="1018892"/>
            <a:ext cx="1827048"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183408" y="58723"/>
                <a:ext cx="11929997" cy="6858000"/>
              </a:xfrm>
            </p:spPr>
            <p:txBody>
              <a:bodyPr>
                <a:noAutofit/>
              </a:bodyPr>
              <a:lstStyle/>
              <a:p>
                <a:pPr marL="0" indent="0">
                  <a:buNone/>
                </a:pPr>
                <a:r>
                  <a:rPr lang="en-US" sz="3200" b="1">
                    <a:solidFill>
                      <a:srgbClr val="FF0000"/>
                    </a:solidFill>
                    <a:latin typeface="Times New Roman" panose="02020603050405020304" pitchFamily="18" charset="0"/>
                    <a:cs typeface="Times New Roman" panose="02020603050405020304" pitchFamily="18" charset="0"/>
                  </a:rPr>
                  <a:t>Câu 4  </a:t>
                </a:r>
                <a:r>
                  <a:rPr lang="vi-VN" i="0" u="none" strike="noStrike" baseline="0" dirty="0">
                    <a:latin typeface="Times New Roman" panose="02020603050405020304" pitchFamily="18" charset="0"/>
                    <a:cs typeface="Times New Roman" panose="02020603050405020304" pitchFamily="18" charset="0"/>
                  </a:rPr>
                  <a:t>Cho </a:t>
                </a:r>
                <a:r>
                  <a:rPr lang="vi-VN" i="0" u="none" strike="noStrike" baseline="0">
                    <a:latin typeface="Times New Roman" panose="02020603050405020304" pitchFamily="18" charset="0"/>
                    <a:cs typeface="Times New Roman" panose="02020603050405020304" pitchFamily="18" charset="0"/>
                  </a:rPr>
                  <a:t>hàm số</a:t>
                </a:r>
                <a:r>
                  <a:rPr lang="en-US" i="0" u="none" strike="noStrike" baseline="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rPr>
                      <m:t>𝑦</m:t>
                    </m:r>
                    <m:r>
                      <a:rPr lang="en-US" i="0"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num>
                      <m:den>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0" smtClean="0">
                            <a:latin typeface="Cambria Math" panose="02040503050406030204" pitchFamily="18" charset="0"/>
                          </a:rPr>
                          <m:t>1</m:t>
                        </m:r>
                      </m:den>
                    </m:f>
                  </m:oMath>
                </a14:m>
                <a:r>
                  <a:rPr lang="en-US">
                    <a:latin typeface="Times New Roman" panose="02020603050405020304" pitchFamily="18" charset="0"/>
                    <a:cs typeface="Times New Roman" panose="02020603050405020304" pitchFamily="18" charset="0"/>
                  </a:rPr>
                  <a:t>  có đồ thị </a:t>
                </a:r>
                <a14:m>
                  <m:oMath xmlns:m="http://schemas.openxmlformats.org/officeDocument/2006/math">
                    <m:d>
                      <m:dPr>
                        <m:ctrlPr>
                          <a:rPr lang="en-US" i="1" smtClean="0">
                            <a:latin typeface="Cambria Math" panose="02040503050406030204" pitchFamily="18" charset="0"/>
                          </a:rPr>
                        </m:ctrlPr>
                      </m:dPr>
                      <m:e>
                        <m:r>
                          <a:rPr lang="en-US" i="1">
                            <a:latin typeface="Cambria Math" panose="02040503050406030204" pitchFamily="18" charset="0"/>
                          </a:rPr>
                          <m:t>𝐶</m:t>
                        </m:r>
                      </m:e>
                    </m:d>
                  </m:oMath>
                </a14:m>
                <a:r>
                  <a:rPr lang="en-US">
                    <a:latin typeface="Times New Roman" panose="02020603050405020304" pitchFamily="18" charset="0"/>
                    <a:cs typeface="Times New Roman" panose="02020603050405020304" pitchFamily="18" charset="0"/>
                  </a:rPr>
                  <a:t> . Tiếp tuyến với đồ thị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𝐶</m:t>
                        </m:r>
                      </m:e>
                    </m:d>
                  </m:oMath>
                </a14:m>
                <a:r>
                  <a:rPr lang="en-US">
                    <a:latin typeface="Times New Roman" panose="02020603050405020304" pitchFamily="18" charset="0"/>
                    <a:cs typeface="Times New Roman" panose="02020603050405020304" pitchFamily="18" charset="0"/>
                  </a:rPr>
                  <a:t> tại </a:t>
                </a:r>
                <a14:m>
                  <m:oMath xmlns:m="http://schemas.openxmlformats.org/officeDocument/2006/math">
                    <m:r>
                      <a:rPr lang="en-US" i="1" smtClean="0">
                        <a:latin typeface="Cambria Math" panose="02040503050406030204" pitchFamily="18" charset="0"/>
                      </a:rPr>
                      <m:t>𝑀</m:t>
                    </m:r>
                    <m:d>
                      <m:dPr>
                        <m:ctrlPr>
                          <a:rPr lang="en-US" i="1">
                            <a:latin typeface="Cambria Math" panose="02040503050406030204" pitchFamily="18" charset="0"/>
                          </a:rPr>
                        </m:ctrlPr>
                      </m:dPr>
                      <m:e>
                        <m:r>
                          <a:rPr lang="en-US" i="0">
                            <a:latin typeface="Cambria Math" panose="02040503050406030204" pitchFamily="18" charset="0"/>
                          </a:rPr>
                          <m:t>2</m:t>
                        </m:r>
                        <m:r>
                          <a:rPr lang="en-US" i="0">
                            <a:latin typeface="Cambria Math" panose="02040503050406030204" pitchFamily="18" charset="0"/>
                          </a:rPr>
                          <m:t>,</m:t>
                        </m:r>
                        <m:r>
                          <a:rPr lang="en-US" b="0" i="1" smtClean="0">
                            <a:latin typeface="Cambria Math" panose="02040503050406030204" pitchFamily="18" charset="0"/>
                          </a:rPr>
                          <m:t>5</m:t>
                        </m:r>
                        <m:r>
                          <a:rPr lang="en-US" i="1" smtClean="0">
                            <a:latin typeface="Cambria Math" panose="02040503050406030204" pitchFamily="18" charset="0"/>
                          </a:rPr>
                          <m:t> </m:t>
                        </m:r>
                      </m:e>
                    </m:d>
                  </m:oMath>
                </a14:m>
                <a:r>
                  <a:rPr lang="en-US">
                    <a:latin typeface="Times New Roman" panose="02020603050405020304" pitchFamily="18" charset="0"/>
                    <a:cs typeface="Times New Roman" panose="02020603050405020304" pitchFamily="18" charset="0"/>
                  </a:rPr>
                  <a:t> cắt hai đường tiệm </a:t>
                </a:r>
                <a:r>
                  <a:rPr lang="pt-BR">
                    <a:latin typeface="Times New Roman" panose="02020603050405020304" pitchFamily="18" charset="0"/>
                    <a:cs typeface="Times New Roman" panose="02020603050405020304" pitchFamily="18" charset="0"/>
                  </a:rPr>
                  <a:t>cận</a:t>
                </a:r>
                <a:r>
                  <a:rPr lang="en-US">
                    <a:latin typeface="Times New Roman" panose="02020603050405020304" pitchFamily="18" charset="0"/>
                    <a:cs typeface="Times New Roman" panose="02020603050405020304" pitchFamily="18" charset="0"/>
                  </a:rPr>
                  <a:t> tại </a:t>
                </a:r>
                <a14:m>
                  <m:oMath xmlns:m="http://schemas.openxmlformats.org/officeDocument/2006/math">
                    <m:r>
                      <a:rPr lang="en-US" b="0" i="0" smtClean="0">
                        <a:latin typeface="Cambria Math" panose="02040503050406030204" pitchFamily="18" charset="0"/>
                      </a:rPr>
                      <m:t> </m:t>
                    </m:r>
                    <m:r>
                      <m:rPr>
                        <m:sty m:val="p"/>
                      </m:rPr>
                      <a:rPr lang="en-US" b="0" i="0" smtClean="0">
                        <a:latin typeface="Cambria Math" panose="02040503050406030204" pitchFamily="18" charset="0"/>
                      </a:rPr>
                      <m:t>E</m:t>
                    </m:r>
                    <m:r>
                      <a:rPr lang="en-US" b="0" i="0" smtClean="0">
                        <a:latin typeface="Cambria Math" panose="02040503050406030204" pitchFamily="18" charset="0"/>
                      </a:rPr>
                      <m:t> </m:t>
                    </m:r>
                    <m:r>
                      <m:rPr>
                        <m:sty m:val="p"/>
                      </m:rPr>
                      <a:rPr lang="en-US" b="0" i="0" smtClean="0">
                        <a:latin typeface="Cambria Math" panose="02040503050406030204" pitchFamily="18" charset="0"/>
                      </a:rPr>
                      <m:t>v</m:t>
                    </m:r>
                    <m:r>
                      <a:rPr lang="en-US" b="0" i="0" smtClean="0">
                        <a:latin typeface="Cambria Math" panose="02040503050406030204" pitchFamily="18" charset="0"/>
                      </a:rPr>
                      <m:t>à</m:t>
                    </m:r>
                    <m:r>
                      <a:rPr lang="en-US" b="0" i="1" smtClean="0">
                        <a:latin typeface="Cambria Math" panose="02040503050406030204" pitchFamily="18" charset="0"/>
                      </a:rPr>
                      <m:t> </m:t>
                    </m:r>
                    <m:r>
                      <a:rPr lang="en-US" i="1">
                        <a:latin typeface="Cambria Math" panose="02040503050406030204" pitchFamily="18" charset="0"/>
                      </a:rPr>
                      <m:t>𝐹</m:t>
                    </m:r>
                  </m:oMath>
                </a14:m>
                <a:r>
                  <a:rPr lang="en-US">
                    <a:latin typeface="Times New Roman" panose="02020603050405020304" pitchFamily="18" charset="0"/>
                    <a:cs typeface="Times New Roman" panose="02020603050405020304" pitchFamily="18" charset="0"/>
                  </a:rPr>
                  <a:t>. Khi đó độ dài </a:t>
                </a:r>
                <a14:m>
                  <m:oMath xmlns:m="http://schemas.openxmlformats.org/officeDocument/2006/math">
                    <m:r>
                      <m:rPr>
                        <m:sty m:val="p"/>
                      </m:rPr>
                      <a:rPr lang="en-US">
                        <a:latin typeface="Cambria Math" panose="02040503050406030204" pitchFamily="18" charset="0"/>
                      </a:rPr>
                      <m:t>E</m:t>
                    </m:r>
                    <m:r>
                      <a:rPr lang="en-US" i="1">
                        <a:latin typeface="Cambria Math" panose="02040503050406030204" pitchFamily="18" charset="0"/>
                      </a:rPr>
                      <m:t>𝐹</m:t>
                    </m:r>
                  </m:oMath>
                </a14:m>
                <a:endParaRPr lang="en-US">
                  <a:latin typeface="Times New Roman" panose="02020603050405020304" pitchFamily="18" charset="0"/>
                  <a:cs typeface="Times New Roman" panose="02020603050405020304" pitchFamily="18" charset="0"/>
                </a:endParaRPr>
              </a:p>
              <a:p>
                <a:pPr marL="0" lvl="0" indent="0">
                  <a:buNone/>
                </a:pPr>
                <a:r>
                  <a:rPr lang="en-US" b="1">
                    <a:solidFill>
                      <a:srgbClr val="0000FF"/>
                    </a:solidFill>
                    <a:latin typeface="Times New Roman" panose="02020603050405020304" pitchFamily="18" charset="0"/>
                    <a:cs typeface="Times New Roman" panose="02020603050405020304" pitchFamily="18" charset="0"/>
                  </a:rPr>
                  <a:t>   A</a:t>
                </a:r>
                <a:r>
                  <a:rPr lang="en-US" b="1" i="0" u="none" strike="noStrike" baseline="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b="1" i="1" u="none" strike="noStrike" baseline="0" dirty="0" smtClean="0">
                            <a:solidFill>
                              <a:srgbClr val="002060"/>
                            </a:solidFill>
                            <a:latin typeface="Cambria Math" panose="02040503050406030204" pitchFamily="18" charset="0"/>
                          </a:rPr>
                        </m:ctrlPr>
                      </m:radPr>
                      <m:deg/>
                      <m:e>
                        <m:r>
                          <a:rPr lang="en-US" b="1" i="0" u="none" strike="noStrike" baseline="0" dirty="0">
                            <a:solidFill>
                              <a:srgbClr val="002060"/>
                            </a:solidFill>
                            <a:latin typeface="Cambria Math" panose="02040503050406030204" pitchFamily="18" charset="0"/>
                          </a:rPr>
                          <m:t>10</m:t>
                        </m:r>
                      </m:e>
                    </m:rad>
                  </m:oMath>
                </a14:m>
                <a:r>
                  <a:rPr lang="en-US" b="1" i="0" u="none" strike="noStrike" baseline="0" dirty="0">
                    <a:solidFill>
                      <a:srgbClr val="000000"/>
                    </a:solidFill>
                    <a:latin typeface="Times New Roman" panose="02020603050405020304" pitchFamily="18" charset="0"/>
                    <a:cs typeface="Times New Roman" panose="02020603050405020304" pitchFamily="18" charset="0"/>
                  </a:rPr>
                  <a:t>.</a:t>
                </a:r>
                <a:r>
                  <a:rPr lang="en-US" b="1" i="0" u="none" strike="noStrike" baseline="0">
                    <a:solidFill>
                      <a:srgbClr val="002060"/>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B</a:t>
                </a:r>
                <a:r>
                  <a:rPr lang="en-US" b="1" i="0" u="none" strike="noStrike" baseline="0" dirty="0">
                    <a:solidFill>
                      <a:srgbClr val="002060"/>
                    </a:solidFill>
                    <a:latin typeface="Times New Roman" panose="02020603050405020304" pitchFamily="18" charset="0"/>
                    <a:cs typeface="Times New Roman" panose="02020603050405020304" pitchFamily="18" charset="0"/>
                  </a:rPr>
                  <a:t>. 2</a:t>
                </a:r>
                <a14:m>
                  <m:oMath xmlns:m="http://schemas.openxmlformats.org/officeDocument/2006/math">
                    <m:rad>
                      <m:radPr>
                        <m:degHide m:val="on"/>
                        <m:ctrlPr>
                          <a:rPr lang="en-US" b="1" i="1" dirty="0">
                            <a:solidFill>
                              <a:srgbClr val="002060"/>
                            </a:solidFill>
                            <a:latin typeface="Cambria Math" panose="02040503050406030204" pitchFamily="18" charset="0"/>
                          </a:rPr>
                        </m:ctrlPr>
                      </m:radPr>
                      <m:deg/>
                      <m:e>
                        <m:r>
                          <a:rPr lang="en-US" b="1" dirty="0">
                            <a:solidFill>
                              <a:srgbClr val="002060"/>
                            </a:solidFill>
                            <a:latin typeface="Cambria Math" panose="02040503050406030204" pitchFamily="18" charset="0"/>
                          </a:rPr>
                          <m:t>10</m:t>
                        </m:r>
                      </m:e>
                    </m:rad>
                  </m:oMath>
                </a14:m>
                <a:r>
                  <a:rPr lang="en-US" b="1" i="0" u="none" strike="noStrike" baseline="0" dirty="0">
                    <a:solidFill>
                      <a:srgbClr val="000000"/>
                    </a:solidFill>
                    <a:latin typeface="Times New Roman" panose="02020603050405020304" pitchFamily="18" charset="0"/>
                    <a:cs typeface="Times New Roman" panose="02020603050405020304" pitchFamily="18" charset="0"/>
                  </a:rPr>
                  <a:t>.</a:t>
                </a:r>
                <a:r>
                  <a:rPr lang="en-US" b="1" i="0" u="none" strike="noStrike" baseline="0" dirty="0">
                    <a:solidFill>
                      <a:srgbClr val="002060"/>
                    </a:solidFill>
                    <a:latin typeface="Times New Roman" panose="02020603050405020304" pitchFamily="18" charset="0"/>
                    <a:cs typeface="Times New Roman" panose="02020603050405020304" pitchFamily="18" charset="0"/>
                  </a:rPr>
                  <a:t>	</a:t>
                </a:r>
                <a:r>
                  <a:rPr lang="en-US" b="1" i="0" u="none" strike="noStrike" baseline="0">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C</a:t>
                </a:r>
                <a:r>
                  <a:rPr lang="en-US" b="1" i="0" u="none" strike="noStrike" baseline="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b="1" i="1" dirty="0">
                            <a:solidFill>
                              <a:srgbClr val="002060"/>
                            </a:solidFill>
                            <a:latin typeface="Cambria Math" panose="02040503050406030204" pitchFamily="18" charset="0"/>
                          </a:rPr>
                        </m:ctrlPr>
                      </m:radPr>
                      <m:deg/>
                      <m:e>
                        <m:r>
                          <a:rPr lang="en-US" b="1" dirty="0">
                            <a:solidFill>
                              <a:srgbClr val="002060"/>
                            </a:solidFill>
                            <a:latin typeface="Cambria Math" panose="02040503050406030204" pitchFamily="18" charset="0"/>
                          </a:rPr>
                          <m:t>1</m:t>
                        </m:r>
                        <m:r>
                          <a:rPr lang="en-US" b="1" i="0" dirty="0" smtClean="0">
                            <a:solidFill>
                              <a:srgbClr val="002060"/>
                            </a:solidFill>
                            <a:latin typeface="Cambria Math" panose="02040503050406030204" pitchFamily="18" charset="0"/>
                          </a:rPr>
                          <m:t>𝟑</m:t>
                        </m:r>
                      </m:e>
                    </m:rad>
                  </m:oMath>
                </a14:m>
                <a:r>
                  <a:rPr lang="en-US" b="1" i="0" u="none" strike="noStrike" baseline="0" dirty="0">
                    <a:solidFill>
                      <a:srgbClr val="000000"/>
                    </a:solidFill>
                    <a:latin typeface="Times New Roman" panose="02020603050405020304" pitchFamily="18" charset="0"/>
                    <a:cs typeface="Times New Roman" panose="02020603050405020304" pitchFamily="18" charset="0"/>
                  </a:rPr>
                  <a:t>.</a:t>
                </a:r>
                <a:r>
                  <a:rPr lang="en-US" b="1" i="0" u="none" strike="noStrike" baseline="0" dirty="0">
                    <a:solidFill>
                      <a:srgbClr val="002060"/>
                    </a:solidFill>
                    <a:latin typeface="Times New Roman" panose="02020603050405020304" pitchFamily="18" charset="0"/>
                    <a:cs typeface="Times New Roman" panose="02020603050405020304" pitchFamily="18" charset="0"/>
                  </a:rPr>
                  <a:t>	</a:t>
                </a:r>
                <a:r>
                  <a:rPr lang="en-US" b="1" i="0" u="none" strike="noStrike" baseline="0">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D</a:t>
                </a:r>
                <a:r>
                  <a:rPr lang="en-US" b="1" i="0" u="none" strike="noStrike" baseline="0"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b="1" i="0" dirty="0" smtClean="0">
                        <a:solidFill>
                          <a:srgbClr val="002060"/>
                        </a:solidFill>
                        <a:latin typeface="Cambria Math" panose="02040503050406030204" pitchFamily="18" charset="0"/>
                      </a:rPr>
                      <m:t>𝟐</m:t>
                    </m:r>
                    <m:rad>
                      <m:radPr>
                        <m:degHide m:val="on"/>
                        <m:ctrlPr>
                          <a:rPr lang="en-US" b="1" i="1" dirty="0">
                            <a:solidFill>
                              <a:srgbClr val="002060"/>
                            </a:solidFill>
                            <a:latin typeface="Cambria Math" panose="02040503050406030204" pitchFamily="18" charset="0"/>
                          </a:rPr>
                        </m:ctrlPr>
                      </m:radPr>
                      <m:deg/>
                      <m:e>
                        <m:r>
                          <a:rPr lang="en-US" b="1" dirty="0">
                            <a:solidFill>
                              <a:srgbClr val="002060"/>
                            </a:solidFill>
                            <a:latin typeface="Cambria Math" panose="02040503050406030204" pitchFamily="18" charset="0"/>
                          </a:rPr>
                          <m:t>10</m:t>
                        </m:r>
                      </m:e>
                    </m:rad>
                  </m:oMath>
                </a14:m>
                <a:r>
                  <a:rPr lang="en-US" b="1" i="0" u="none" strike="noStrike" baseline="0" dirty="0">
                    <a:solidFill>
                      <a:srgbClr val="000000"/>
                    </a:solidFill>
                    <a:latin typeface="Times New Roman" panose="02020603050405020304" pitchFamily="18" charset="0"/>
                    <a:cs typeface="Times New Roman" panose="02020603050405020304" pitchFamily="18" charset="0"/>
                  </a:rPr>
                  <a:t>.</a:t>
                </a:r>
              </a:p>
              <a:p>
                <a:pPr marL="0" marR="0" lvl="0" indent="0" algn="ctr" rtl="0">
                  <a:buNone/>
                </a:pPr>
                <a:r>
                  <a:rPr lang="en-US" b="1" dirty="0" err="1">
                    <a:solidFill>
                      <a:srgbClr val="0000FF"/>
                    </a:solidFill>
                    <a:latin typeface="Times New Roman" panose="02020603050405020304" pitchFamily="18" charset="0"/>
                    <a:cs typeface="Times New Roman" panose="02020603050405020304" pitchFamily="18" charset="0"/>
                  </a:rPr>
                  <a:t>Lời</a:t>
                </a:r>
                <a:r>
                  <a:rPr lang="en-US" b="1" dirty="0">
                    <a:solidFill>
                      <a:srgbClr val="0000FF"/>
                    </a:solidFill>
                    <a:latin typeface="Times New Roman" panose="02020603050405020304" pitchFamily="18" charset="0"/>
                    <a:cs typeface="Times New Roman" panose="02020603050405020304" pitchFamily="18" charset="0"/>
                  </a:rPr>
                  <a:t> </a:t>
                </a:r>
                <a:r>
                  <a:rPr lang="en-US" b="1" err="1">
                    <a:solidFill>
                      <a:srgbClr val="0000FF"/>
                    </a:solidFill>
                    <a:latin typeface="Times New Roman" panose="02020603050405020304" pitchFamily="18" charset="0"/>
                    <a:cs typeface="Times New Roman" panose="02020603050405020304" pitchFamily="18" charset="0"/>
                  </a:rPr>
                  <a:t>giải</a:t>
                </a:r>
                <a:r>
                  <a:rPr lang="en-US" b="1">
                    <a:solidFill>
                      <a:srgbClr val="0000FF"/>
                    </a:solidFill>
                    <a:latin typeface="Times New Roman" panose="02020603050405020304" pitchFamily="18" charset="0"/>
                    <a:cs typeface="Times New Roman" panose="02020603050405020304" pitchFamily="18" charset="0"/>
                  </a:rPr>
                  <a:t>   </a:t>
                </a:r>
                <a:endParaRPr lang="en-US" i="0" u="none" strike="noStrike" baseline="0">
                  <a:solidFill>
                    <a:srgbClr val="002060"/>
                  </a:solidFill>
                  <a:latin typeface="Times New Roman" panose="02020603050405020304" pitchFamily="18" charset="0"/>
                  <a:cs typeface="Times New Roman" panose="02020603050405020304" pitchFamily="18" charset="0"/>
                </a:endParaRPr>
              </a:p>
              <a:p>
                <a:pPr marL="0" lvl="0" indent="0">
                  <a:buNone/>
                </a:pPr>
                <a:r>
                  <a:rPr lang="en-US" b="1">
                    <a:solidFill>
                      <a:srgbClr val="002060"/>
                    </a:solidFill>
                    <a:latin typeface="Times New Roman" panose="02020603050405020304" pitchFamily="18" charset="0"/>
                    <a:cs typeface="Times New Roman" panose="02020603050405020304" pitchFamily="18" charset="0"/>
                    <a:sym typeface="Symbol"/>
                  </a:rPr>
                  <a:t>     </a:t>
                </a:r>
                <a:r>
                  <a:rPr lang="en-US">
                    <a:latin typeface="Times New Roman" panose="02020603050405020304" pitchFamily="18" charset="0"/>
                    <a:cs typeface="Times New Roman" panose="02020603050405020304" pitchFamily="18" charset="0"/>
                  </a:rPr>
                  <a:t>Tiệm cận đứng của đồ thị là:  </a:t>
                </a:r>
                <a14:m>
                  <m:oMath xmlns:m="http://schemas.openxmlformats.org/officeDocument/2006/math">
                    <m:r>
                      <m:rPr>
                        <m:sty m:val="p"/>
                      </m:rPr>
                      <a:rPr lang="en-US" b="0" i="0" u="none" strike="noStrike" baseline="0" smtClean="0">
                        <a:solidFill>
                          <a:srgbClr val="000000"/>
                        </a:solidFill>
                        <a:latin typeface="Cambria Math" panose="02040503050406030204" pitchFamily="18" charset="0"/>
                      </a:rPr>
                      <m:t>x</m:t>
                    </m:r>
                    <m:r>
                      <a:rPr lang="vi-VN" b="0" i="1" u="none" strike="noStrike" baseline="0" smtClean="0">
                        <a:solidFill>
                          <a:srgbClr val="000000"/>
                        </a:solidFill>
                        <a:latin typeface="Cambria Math" panose="02040503050406030204" pitchFamily="18" charset="0"/>
                      </a:rPr>
                      <m:t>=</m:t>
                    </m:r>
                    <m:r>
                      <a:rPr lang="vi-VN" b="0" i="1" u="none" strike="noStrike" baseline="0" smtClean="0">
                        <a:solidFill>
                          <a:srgbClr val="000000"/>
                        </a:solidFill>
                        <a:latin typeface="Cambria Math" panose="02040503050406030204" pitchFamily="18" charset="0"/>
                      </a:rPr>
                      <m:t>1</m:t>
                    </m:r>
                  </m:oMath>
                </a14:m>
                <a:r>
                  <a:rPr lang="vi-VN" b="0" i="0" u="none" strike="noStrike" baseline="0" dirty="0">
                    <a:solidFill>
                      <a:srgbClr val="000000"/>
                    </a:solidFill>
                    <a:latin typeface="Times New Roman" panose="02020603050405020304" pitchFamily="18" charset="0"/>
                    <a:cs typeface="Times New Roman" panose="02020603050405020304" pitchFamily="18" charset="0"/>
                  </a:rPr>
                  <a:t> </a:t>
                </a: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pPr marL="0" lvl="0" indent="0">
                  <a:buNone/>
                </a:pPr>
                <a:r>
                  <a:rPr lang="en-US">
                    <a:solidFill>
                      <a:srgbClr val="000000"/>
                    </a:solidFill>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Tiệm cận ngang của đồ thị </a:t>
                </a:r>
                <a:r>
                  <a:rPr lang="vi-VN" b="0" i="0" u="none" strike="noStrike" baseline="0">
                    <a:solidFill>
                      <a:srgbClr val="000000"/>
                    </a:solidFill>
                    <a:latin typeface="Times New Roman" panose="02020603050405020304" pitchFamily="18" charset="0"/>
                    <a:cs typeface="Times New Roman" panose="02020603050405020304" pitchFamily="18" charset="0"/>
                  </a:rPr>
                  <a:t>là</a:t>
                </a:r>
                <a14:m>
                  <m:oMath xmlns:m="http://schemas.openxmlformats.org/officeDocument/2006/math">
                    <m:r>
                      <a:rPr lang="en-US" b="0" i="0" smtClean="0">
                        <a:solidFill>
                          <a:srgbClr val="000000"/>
                        </a:solidFill>
                        <a:latin typeface="Cambria Math" panose="02040503050406030204" pitchFamily="18" charset="0"/>
                      </a:rPr>
                      <m:t>: </m:t>
                    </m:r>
                    <m:r>
                      <a:rPr lang="vi-VN" i="1">
                        <a:solidFill>
                          <a:srgbClr val="000000"/>
                        </a:solidFill>
                        <a:latin typeface="Cambria Math" panose="02040503050406030204" pitchFamily="18" charset="0"/>
                      </a:rPr>
                      <m:t>𝑦</m:t>
                    </m:r>
                    <m:r>
                      <a:rPr lang="vi-VN" i="1">
                        <a:solidFill>
                          <a:srgbClr val="000000"/>
                        </a:solidFill>
                        <a:latin typeface="Cambria Math" panose="02040503050406030204" pitchFamily="18" charset="0"/>
                      </a:rPr>
                      <m:t>=</m:t>
                    </m:r>
                    <m:r>
                      <a:rPr lang="vi-VN" i="1">
                        <a:solidFill>
                          <a:srgbClr val="000000"/>
                        </a:solidFill>
                        <a:latin typeface="Cambria Math" panose="02040503050406030204" pitchFamily="18" charset="0"/>
                      </a:rPr>
                      <m:t>2</m:t>
                    </m:r>
                  </m:oMath>
                </a14:m>
                <a:r>
                  <a:rPr lang="vi-VN" b="0" i="0" u="none" strike="noStrike" baseline="0" dirty="0">
                    <a:solidFill>
                      <a:srgbClr val="000000"/>
                    </a:solidFill>
                    <a:latin typeface="Times New Roman" panose="02020603050405020304" pitchFamily="18" charset="0"/>
                    <a:cs typeface="Times New Roman" panose="02020603050405020304" pitchFamily="18" charset="0"/>
                  </a:rPr>
                  <a:t> </a:t>
                </a: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pPr marL="0" lvl="0" indent="0">
                  <a:buNone/>
                </a:pPr>
                <a:r>
                  <a:rPr lang="en-US">
                    <a:solidFill>
                      <a:srgbClr val="000000"/>
                    </a:solidFill>
                    <a:latin typeface="Times New Roman" panose="02020603050405020304" pitchFamily="18" charset="0"/>
                    <a:cs typeface="Times New Roman" panose="02020603050405020304" pitchFamily="18" charset="0"/>
                  </a:rPr>
                  <a:t>     Ta có </a:t>
                </a:r>
                <a14:m>
                  <m:oMath xmlns:m="http://schemas.openxmlformats.org/officeDocument/2006/math">
                    <m:sSup>
                      <m:sSupPr>
                        <m:ctrlPr>
                          <a:rPr lang="vi-VN" b="0" i="1" u="none" strike="noStrike" baseline="0" dirty="0" smtClean="0">
                            <a:solidFill>
                              <a:srgbClr val="000000"/>
                            </a:solidFill>
                            <a:latin typeface="Cambria Math" panose="02040503050406030204" pitchFamily="18" charset="0"/>
                          </a:rPr>
                        </m:ctrlPr>
                      </m:sSupPr>
                      <m:e>
                        <m:r>
                          <a:rPr lang="vi-VN" b="0" i="0" u="none" strike="noStrike" baseline="0" dirty="0">
                            <a:solidFill>
                              <a:srgbClr val="000000"/>
                            </a:solidFill>
                            <a:latin typeface="Cambria Math" panose="02040503050406030204" pitchFamily="18" charset="0"/>
                          </a:rPr>
                          <m:t>𝑦</m:t>
                        </m:r>
                      </m:e>
                      <m:sup>
                        <m:r>
                          <a:rPr lang="vi-VN" b="0" i="0" u="none" strike="noStrike" baseline="0" dirty="0">
                            <a:solidFill>
                              <a:srgbClr val="000000"/>
                            </a:solidFill>
                            <a:latin typeface="Cambria Math" panose="02040503050406030204" pitchFamily="18" charset="0"/>
                          </a:rPr>
                          <m:t>′</m:t>
                        </m:r>
                      </m:sup>
                    </m:sSup>
                    <m:r>
                      <a:rPr lang="vi-VN" b="0" i="0" u="none" strike="noStrike" baseline="0" dirty="0">
                        <a:solidFill>
                          <a:srgbClr val="000000"/>
                        </a:solidFill>
                        <a:latin typeface="Cambria Math" panose="02040503050406030204" pitchFamily="18" charset="0"/>
                      </a:rPr>
                      <m:t>=</m:t>
                    </m:r>
                    <m:f>
                      <m:fPr>
                        <m:ctrlPr>
                          <a:rPr lang="vi-VN" b="0" i="1" u="none" strike="noStrike" baseline="0" dirty="0">
                            <a:solidFill>
                              <a:srgbClr val="000000"/>
                            </a:solidFill>
                            <a:latin typeface="Cambria Math" panose="02040503050406030204" pitchFamily="18" charset="0"/>
                          </a:rPr>
                        </m:ctrlPr>
                      </m:fPr>
                      <m:num>
                        <m:r>
                          <a:rPr lang="vi-VN" b="0" i="0" u="none" strike="noStrike" baseline="0" dirty="0">
                            <a:solidFill>
                              <a:srgbClr val="000000"/>
                            </a:solidFill>
                            <a:latin typeface="Cambria Math" panose="02040503050406030204" pitchFamily="18" charset="0"/>
                          </a:rPr>
                          <m:t>−</m:t>
                        </m:r>
                        <m:r>
                          <a:rPr lang="vi-VN" b="0" i="0" u="none" strike="noStrike" baseline="0" dirty="0">
                            <a:solidFill>
                              <a:srgbClr val="000000"/>
                            </a:solidFill>
                            <a:latin typeface="Cambria Math" panose="02040503050406030204" pitchFamily="18" charset="0"/>
                          </a:rPr>
                          <m:t>3</m:t>
                        </m:r>
                      </m:num>
                      <m:den>
                        <m:sSup>
                          <m:sSupPr>
                            <m:ctrlPr>
                              <a:rPr lang="vi-VN" b="0" i="1" u="none" strike="noStrike" baseline="0" dirty="0">
                                <a:solidFill>
                                  <a:srgbClr val="000000"/>
                                </a:solidFill>
                                <a:latin typeface="Cambria Math" panose="02040503050406030204" pitchFamily="18" charset="0"/>
                              </a:rPr>
                            </m:ctrlPr>
                          </m:sSupPr>
                          <m:e>
                            <m:d>
                              <m:dPr>
                                <m:ctrlPr>
                                  <a:rPr lang="vi-VN" b="0" i="1" u="none" strike="noStrike" baseline="0" dirty="0">
                                    <a:solidFill>
                                      <a:srgbClr val="000000"/>
                                    </a:solidFill>
                                    <a:latin typeface="Cambria Math" panose="02040503050406030204" pitchFamily="18" charset="0"/>
                                  </a:rPr>
                                </m:ctrlPr>
                              </m:dPr>
                              <m:e>
                                <m:r>
                                  <m:rPr>
                                    <m:sty m:val="p"/>
                                  </m:rPr>
                                  <a:rPr lang="en-US" b="0" i="0" u="none" strike="noStrike" baseline="0" dirty="0" smtClean="0">
                                    <a:solidFill>
                                      <a:srgbClr val="000000"/>
                                    </a:solidFill>
                                    <a:latin typeface="Cambria Math" panose="02040503050406030204" pitchFamily="18" charset="0"/>
                                  </a:rPr>
                                  <m:t>x</m:t>
                                </m:r>
                                <m:r>
                                  <a:rPr lang="en-US" b="0" i="0" u="none" strike="noStrike" baseline="0" dirty="0" smtClean="0">
                                    <a:solidFill>
                                      <a:srgbClr val="000000"/>
                                    </a:solidFill>
                                    <a:latin typeface="Cambria Math" panose="02040503050406030204" pitchFamily="18" charset="0"/>
                                  </a:rPr>
                                  <m:t>−</m:t>
                                </m:r>
                                <m:r>
                                  <a:rPr lang="en-US" b="0" i="0" u="none" strike="noStrike" baseline="0" dirty="0" smtClean="0">
                                    <a:solidFill>
                                      <a:srgbClr val="000000"/>
                                    </a:solidFill>
                                    <a:latin typeface="Cambria Math" panose="02040503050406030204" pitchFamily="18" charset="0"/>
                                  </a:rPr>
                                  <m:t>1</m:t>
                                </m:r>
                              </m:e>
                            </m:d>
                          </m:e>
                          <m:sup>
                            <m:r>
                              <a:rPr lang="vi-VN" b="0" i="0" u="none" strike="noStrike" baseline="0" dirty="0">
                                <a:solidFill>
                                  <a:srgbClr val="000000"/>
                                </a:solidFill>
                                <a:latin typeface="Cambria Math" panose="02040503050406030204" pitchFamily="18" charset="0"/>
                              </a:rPr>
                              <m:t>2</m:t>
                            </m:r>
                          </m:sup>
                        </m:sSup>
                      </m:den>
                    </m:f>
                  </m:oMath>
                </a14:m>
                <a:endParaRPr lang="vi-VN" b="0" i="0" u="none" strike="noStrike" baseline="0" dirty="0">
                  <a:solidFill>
                    <a:srgbClr val="000000"/>
                  </a:solidFill>
                  <a:latin typeface="Times New Roman" panose="02020603050405020304" pitchFamily="18" charset="0"/>
                  <a:cs typeface="Times New Roman" panose="02020603050405020304" pitchFamily="18" charset="0"/>
                </a:endParaRPr>
              </a:p>
              <a:p>
                <a:pPr marL="457200" lvl="1" indent="0">
                  <a:buNone/>
                </a:pPr>
                <a:r>
                  <a:rPr lang="en-US" sz="2800">
                    <a:latin typeface="Times New Roman" panose="02020603050405020304" pitchFamily="18" charset="0"/>
                    <a:cs typeface="Times New Roman" panose="02020603050405020304" pitchFamily="18" charset="0"/>
                  </a:rPr>
                  <a:t>Tiếp tuyến với </a:t>
                </a:r>
                <a14:m>
                  <m:oMath xmlns:m="http://schemas.openxmlformats.org/officeDocument/2006/math">
                    <m:r>
                      <a:rPr lang="en-US" sz="2800" b="0" i="0" u="none" strike="noStrike" baseline="0" smtClean="0">
                        <a:solidFill>
                          <a:srgbClr val="000000"/>
                        </a:solidFill>
                        <a:latin typeface="Cambria Math" panose="02040503050406030204" pitchFamily="18" charset="0"/>
                        <a:sym typeface="Symbol"/>
                      </a:rPr>
                      <m:t> </m:t>
                    </m:r>
                    <m:d>
                      <m:dPr>
                        <m:ctrlPr>
                          <a:rPr lang="en-US" sz="2800" b="0" i="1" u="none" strike="noStrike" baseline="0" smtClean="0">
                            <a:solidFill>
                              <a:srgbClr val="000000"/>
                            </a:solidFill>
                            <a:latin typeface="Cambria Math" panose="02040503050406030204" pitchFamily="18" charset="0"/>
                            <a:sym typeface="Symbol"/>
                          </a:rPr>
                        </m:ctrlPr>
                      </m:dPr>
                      <m:e>
                        <m:r>
                          <m:rPr>
                            <m:sty m:val="p"/>
                          </m:rPr>
                          <a:rPr lang="en-US" sz="2800" b="0" i="0" u="none" strike="noStrike" baseline="0" smtClean="0">
                            <a:solidFill>
                              <a:srgbClr val="000000"/>
                            </a:solidFill>
                            <a:latin typeface="Cambria Math" panose="02040503050406030204" pitchFamily="18" charset="0"/>
                            <a:sym typeface="Symbol"/>
                          </a:rPr>
                          <m:t>C</m:t>
                        </m:r>
                      </m:e>
                    </m:d>
                    <m:r>
                      <m:rPr>
                        <m:nor/>
                      </m:rPr>
                      <a:rPr lang="en-US" sz="2800">
                        <a:latin typeface="Times New Roman" panose="02020603050405020304" pitchFamily="18" charset="0"/>
                        <a:cs typeface="Times New Roman" panose="02020603050405020304" pitchFamily="18" charset="0"/>
                      </a:rPr>
                      <m:t>t</m:t>
                    </m:r>
                    <m:r>
                      <m:rPr>
                        <m:nor/>
                      </m:rPr>
                      <a:rPr lang="en-US" sz="2800">
                        <a:latin typeface="Times New Roman" panose="02020603050405020304" pitchFamily="18" charset="0"/>
                        <a:cs typeface="Times New Roman" panose="02020603050405020304" pitchFamily="18" charset="0"/>
                      </a:rPr>
                      <m:t>ạ</m:t>
                    </m:r>
                    <m:r>
                      <m:rPr>
                        <m:nor/>
                      </m:rPr>
                      <a:rPr lang="en-US" sz="2800">
                        <a:latin typeface="Times New Roman" panose="02020603050405020304" pitchFamily="18" charset="0"/>
                        <a:cs typeface="Times New Roman" panose="02020603050405020304" pitchFamily="18" charset="0"/>
                      </a:rPr>
                      <m:t>i</m:t>
                    </m:r>
                    <m:r>
                      <m:rPr>
                        <m:nor/>
                      </m:rPr>
                      <a:rPr lang="en-US" sz="2800">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rPr>
                      <m:t>𝑀</m:t>
                    </m:r>
                    <m:d>
                      <m:dPr>
                        <m:ctrlPr>
                          <a:rPr lang="en-US" sz="2800" i="1">
                            <a:latin typeface="Cambria Math" panose="02040503050406030204" pitchFamily="18" charset="0"/>
                          </a:rPr>
                        </m:ctrlPr>
                      </m:dPr>
                      <m:e>
                        <m:r>
                          <a:rPr lang="en-US" sz="2800">
                            <a:latin typeface="Cambria Math" panose="02040503050406030204" pitchFamily="18" charset="0"/>
                          </a:rPr>
                          <m:t>2</m:t>
                        </m:r>
                        <m:r>
                          <a:rPr lang="en-US" sz="2800">
                            <a:latin typeface="Cambria Math" panose="02040503050406030204" pitchFamily="18" charset="0"/>
                          </a:rPr>
                          <m:t>,</m:t>
                        </m:r>
                        <m:r>
                          <a:rPr lang="en-US" sz="2800" i="1">
                            <a:latin typeface="Cambria Math" panose="02040503050406030204" pitchFamily="18" charset="0"/>
                          </a:rPr>
                          <m:t>5</m:t>
                        </m:r>
                        <m:r>
                          <a:rPr lang="en-US" sz="2800" i="1">
                            <a:latin typeface="Cambria Math" panose="02040503050406030204" pitchFamily="18" charset="0"/>
                          </a:rPr>
                          <m:t> </m:t>
                        </m:r>
                      </m:e>
                    </m:d>
                    <m:r>
                      <a:rPr lang="en-US" sz="2800" b="0" i="1" smtClean="0">
                        <a:latin typeface="Cambria Math" panose="02040503050406030204" pitchFamily="18" charset="0"/>
                      </a:rPr>
                      <m:t> </m:t>
                    </m:r>
                    <m:r>
                      <a:rPr lang="en-US" sz="2800" b="0" i="1" smtClean="0">
                        <a:latin typeface="Cambria Math" panose="02040503050406030204" pitchFamily="18" charset="0"/>
                      </a:rPr>
                      <m:t>𝑙</m:t>
                    </m:r>
                    <m:r>
                      <a:rPr lang="en-US" sz="2800" b="0" i="1" smtClean="0">
                        <a:latin typeface="Cambria Math" panose="02040503050406030204" pitchFamily="18" charset="0"/>
                      </a:rPr>
                      <m:t>à:</m:t>
                    </m:r>
                  </m:oMath>
                </a14:m>
                <a:r>
                  <a:rPr lang="en-US" sz="2800" b="0" i="1">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2</m:t>
                        </m:r>
                      </m:e>
                    </m:d>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2</m:t>
                        </m:r>
                      </m:e>
                    </m:d>
                    <m:r>
                      <a:rPr lang="en-US" sz="2800" b="0" i="1" smtClean="0">
                        <a:latin typeface="Cambria Math" panose="02040503050406030204" pitchFamily="18" charset="0"/>
                      </a:rPr>
                      <m:t>+</m:t>
                    </m:r>
                    <m:r>
                      <a:rPr lang="en-US" sz="2800" b="0" i="1" smtClean="0">
                        <a:latin typeface="Cambria Math" panose="02040503050406030204" pitchFamily="18" charset="0"/>
                      </a:rPr>
                      <m:t>5</m:t>
                    </m:r>
                  </m:oMath>
                </a14:m>
                <a:endParaRPr lang="en-US" sz="2800" b="0" i="1">
                  <a:latin typeface="Times New Roman" panose="02020603050405020304" pitchFamily="18" charset="0"/>
                  <a:cs typeface="Times New Roman" panose="02020603050405020304" pitchFamily="18" charset="0"/>
                </a:endParaRPr>
              </a:p>
              <a:p>
                <a:pPr marL="457200" lvl="1" indent="0">
                  <a:buNone/>
                </a:pPr>
                <a:r>
                  <a:rPr lang="en-US" sz="2800" b="0" u="none" strike="noStrike" baseline="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vi-VN" sz="2800" b="0" i="1" u="none" strike="noStrike" baseline="0" smtClean="0">
                        <a:solidFill>
                          <a:srgbClr val="000000"/>
                        </a:solidFill>
                        <a:latin typeface="Cambria Math" panose="02040503050406030204" pitchFamily="18" charset="0"/>
                      </a:rPr>
                      <m:t>⇔</m:t>
                    </m:r>
                    <m:r>
                      <a:rPr lang="en-US" sz="2800" b="0" i="1" u="none" strike="noStrike" baseline="0" smtClean="0">
                        <a:solidFill>
                          <a:srgbClr val="000000"/>
                        </a:solidFill>
                        <a:latin typeface="Cambria Math" panose="02040503050406030204" pitchFamily="18" charset="0"/>
                      </a:rPr>
                      <m:t>𝑦</m:t>
                    </m:r>
                    <m:r>
                      <a:rPr lang="en-US" sz="2800" b="0" i="1" u="none" strike="noStrike" baseline="0" smtClean="0">
                        <a:solidFill>
                          <a:srgbClr val="000000"/>
                        </a:solidFill>
                        <a:latin typeface="Cambria Math" panose="02040503050406030204" pitchFamily="18" charset="0"/>
                      </a:rPr>
                      <m:t>=−</m:t>
                    </m:r>
                    <m:r>
                      <a:rPr lang="en-US" sz="2800" b="0" i="1" u="none" strike="noStrike" baseline="0" smtClean="0">
                        <a:solidFill>
                          <a:srgbClr val="000000"/>
                        </a:solidFill>
                        <a:latin typeface="Cambria Math" panose="02040503050406030204" pitchFamily="18" charset="0"/>
                      </a:rPr>
                      <m:t>3</m:t>
                    </m:r>
                    <m:r>
                      <a:rPr lang="en-US" sz="2800" b="0" i="1" u="none" strike="noStrike" baseline="0" smtClean="0">
                        <a:solidFill>
                          <a:srgbClr val="000000"/>
                        </a:solidFill>
                        <a:latin typeface="Cambria Math" panose="02040503050406030204" pitchFamily="18" charset="0"/>
                      </a:rPr>
                      <m:t>𝑥</m:t>
                    </m:r>
                    <m:r>
                      <a:rPr lang="en-US" sz="2800" b="0" i="1" u="none" strike="noStrike" baseline="0" smtClean="0">
                        <a:solidFill>
                          <a:srgbClr val="000000"/>
                        </a:solidFill>
                        <a:latin typeface="Cambria Math" panose="02040503050406030204" pitchFamily="18" charset="0"/>
                      </a:rPr>
                      <m:t>+</m:t>
                    </m:r>
                    <m:r>
                      <a:rPr lang="en-US" sz="2800" b="0" i="1" u="none" strike="noStrike" baseline="0" smtClean="0">
                        <a:solidFill>
                          <a:srgbClr val="000000"/>
                        </a:solidFill>
                        <a:latin typeface="Cambria Math" panose="02040503050406030204" pitchFamily="18" charset="0"/>
                      </a:rPr>
                      <m:t>11</m:t>
                    </m:r>
                  </m:oMath>
                </a14:m>
                <a:r>
                  <a:rPr lang="vi-VN" sz="2800" b="0" i="0" u="none" strike="noStrike" baseline="0">
                    <a:solidFill>
                      <a:srgbClr val="000000"/>
                    </a:solidFill>
                    <a:latin typeface="Times New Roman" panose="02020603050405020304" pitchFamily="18" charset="0"/>
                    <a:cs typeface="Times New Roman" panose="02020603050405020304" pitchFamily="18" charset="0"/>
                  </a:rPr>
                  <a:t>.</a:t>
                </a:r>
                <a:endParaRPr lang="vi-VN" sz="2800" b="0" i="0" u="none" strike="noStrike" baseline="0" dirty="0">
                  <a:solidFill>
                    <a:srgbClr val="000000"/>
                  </a:solidFill>
                  <a:latin typeface="Times New Roman" panose="02020603050405020304" pitchFamily="18" charset="0"/>
                  <a:cs typeface="Times New Roman" panose="02020603050405020304" pitchFamily="18" charset="0"/>
                </a:endParaRPr>
              </a:p>
              <a:p>
                <a:pPr marL="457200" lvl="1" indent="0">
                  <a:buNone/>
                </a:pPr>
                <a:r>
                  <a:rPr lang="en-US" sz="2800">
                    <a:latin typeface="Times New Roman" panose="02020603050405020304" pitchFamily="18" charset="0"/>
                    <a:cs typeface="Times New Roman" panose="02020603050405020304" pitchFamily="18" charset="0"/>
                    <a:sym typeface="Symbol"/>
                  </a:rPr>
                  <a:t> Gọi </a:t>
                </a:r>
                <a14:m>
                  <m:oMath xmlns:m="http://schemas.openxmlformats.org/officeDocument/2006/math">
                    <m:r>
                      <m:rPr>
                        <m:sty m:val="p"/>
                      </m:rPr>
                      <a:rPr lang="en-US" sz="2800">
                        <a:latin typeface="Cambria Math" panose="02040503050406030204" pitchFamily="18" charset="0"/>
                      </a:rPr>
                      <m:t>E</m:t>
                    </m:r>
                    <m:r>
                      <a:rPr lang="en-US" sz="2800" i="1">
                        <a:latin typeface="Cambria Math" panose="02040503050406030204" pitchFamily="18" charset="0"/>
                      </a:rPr>
                      <m:t> </m:t>
                    </m:r>
                  </m:oMath>
                </a14:m>
                <a:r>
                  <a:rPr lang="en-US" sz="2800">
                    <a:latin typeface="Times New Roman" panose="02020603050405020304" pitchFamily="18" charset="0"/>
                    <a:cs typeface="Times New Roman" panose="02020603050405020304" pitchFamily="18" charset="0"/>
                  </a:rPr>
                  <a:t>là giao điểm của tiếp tuyến với tiệm cận đứng suy ra</a:t>
                </a:r>
                <a:r>
                  <a:rPr lang="en-US" sz="2800">
                    <a:latin typeface="Times New Roman" panose="02020603050405020304" pitchFamily="18" charset="0"/>
                    <a:cs typeface="Times New Roman" panose="02020603050405020304" pitchFamily="18" charset="0"/>
                    <a:sym typeface="Symbol"/>
                  </a:rPr>
                  <a:t> </a:t>
                </a:r>
                <a14:m>
                  <m:oMath xmlns:m="http://schemas.openxmlformats.org/officeDocument/2006/math">
                    <m:r>
                      <m:rPr>
                        <m:sty m:val="p"/>
                      </m:rPr>
                      <a:rPr lang="en-US" sz="2800">
                        <a:latin typeface="Cambria Math" panose="02040503050406030204" pitchFamily="18" charset="0"/>
                      </a:rPr>
                      <m:t>E</m:t>
                    </m:r>
                    <m:d>
                      <m:dPr>
                        <m:ctrlPr>
                          <a:rPr lang="en-US" sz="2800" i="1">
                            <a:latin typeface="Cambria Math" panose="02040503050406030204" pitchFamily="18" charset="0"/>
                            <a:sym typeface="Symbol"/>
                          </a:rPr>
                        </m:ctrlPr>
                      </m:dPr>
                      <m:e>
                        <m:r>
                          <a:rPr lang="en-US" sz="2800">
                            <a:latin typeface="Cambria Math" panose="02040503050406030204" pitchFamily="18" charset="0"/>
                            <a:sym typeface="Symbol"/>
                          </a:rPr>
                          <m:t>1</m:t>
                        </m:r>
                        <m:r>
                          <a:rPr lang="en-US" sz="2800">
                            <a:latin typeface="Cambria Math" panose="02040503050406030204" pitchFamily="18" charset="0"/>
                            <a:sym typeface="Symbol"/>
                          </a:rPr>
                          <m:t>,</m:t>
                        </m:r>
                        <m:r>
                          <a:rPr lang="en-US" sz="2800">
                            <a:latin typeface="Cambria Math" panose="02040503050406030204" pitchFamily="18" charset="0"/>
                            <a:sym typeface="Symbol"/>
                          </a:rPr>
                          <m:t>8</m:t>
                        </m:r>
                      </m:e>
                    </m:d>
                  </m:oMath>
                </a14:m>
                <a:endParaRPr lang="en-US" sz="2800">
                  <a:latin typeface="Times New Roman" panose="02020603050405020304" pitchFamily="18" charset="0"/>
                  <a:cs typeface="Times New Roman" panose="02020603050405020304" pitchFamily="18" charset="0"/>
                  <a:sym typeface="Symbol"/>
                </a:endParaRPr>
              </a:p>
              <a:p>
                <a:pPr marL="457200" lvl="1" indent="0">
                  <a:buNone/>
                </a:pPr>
                <a:r>
                  <a:rPr lang="en-US" sz="2800">
                    <a:latin typeface="Times New Roman" panose="02020603050405020304" pitchFamily="18" charset="0"/>
                    <a:cs typeface="Times New Roman" panose="02020603050405020304" pitchFamily="18" charset="0"/>
                    <a:sym typeface="Symbol"/>
                  </a:rPr>
                  <a:t>Gọi </a:t>
                </a:r>
                <a14:m>
                  <m:oMath xmlns:m="http://schemas.openxmlformats.org/officeDocument/2006/math">
                    <m:r>
                      <m:rPr>
                        <m:sty m:val="p"/>
                      </m:rPr>
                      <a:rPr lang="en-US" sz="2800" b="0" i="0" smtClean="0">
                        <a:latin typeface="Cambria Math" panose="02040503050406030204" pitchFamily="18" charset="0"/>
                      </a:rPr>
                      <m:t>F</m:t>
                    </m:r>
                    <m:r>
                      <a:rPr lang="en-US" sz="2800" i="1">
                        <a:latin typeface="Cambria Math" panose="02040503050406030204" pitchFamily="18" charset="0"/>
                      </a:rPr>
                      <m:t> </m:t>
                    </m:r>
                  </m:oMath>
                </a14:m>
                <a:r>
                  <a:rPr lang="en-US" sz="2800">
                    <a:latin typeface="Times New Roman" panose="02020603050405020304" pitchFamily="18" charset="0"/>
                    <a:cs typeface="Times New Roman" panose="02020603050405020304" pitchFamily="18" charset="0"/>
                  </a:rPr>
                  <a:t>là giao điểm của tiếp tuyến với tiệm cận ngang suy ra</a:t>
                </a:r>
                <a:r>
                  <a:rPr lang="en-US" sz="2800">
                    <a:latin typeface="Times New Roman" panose="02020603050405020304" pitchFamily="18" charset="0"/>
                    <a:cs typeface="Times New Roman" panose="02020603050405020304" pitchFamily="18" charset="0"/>
                    <a:sym typeface="Symbol"/>
                  </a:rPr>
                  <a:t> </a:t>
                </a:r>
                <a14:m>
                  <m:oMath xmlns:m="http://schemas.openxmlformats.org/officeDocument/2006/math">
                    <m:r>
                      <m:rPr>
                        <m:sty m:val="p"/>
                      </m:rPr>
                      <a:rPr lang="en-US" sz="2800">
                        <a:latin typeface="Cambria Math" panose="02040503050406030204" pitchFamily="18" charset="0"/>
                        <a:sym typeface="Symbol"/>
                      </a:rPr>
                      <m:t>F</m:t>
                    </m:r>
                    <m:d>
                      <m:dPr>
                        <m:ctrlPr>
                          <a:rPr lang="en-US" sz="2800" i="1">
                            <a:latin typeface="Cambria Math" panose="02040503050406030204" pitchFamily="18" charset="0"/>
                            <a:sym typeface="Symbol"/>
                          </a:rPr>
                        </m:ctrlPr>
                      </m:dPr>
                      <m:e>
                        <m:r>
                          <a:rPr lang="en-US" sz="2800" b="0" i="1" smtClean="0">
                            <a:latin typeface="Cambria Math" panose="02040503050406030204" pitchFamily="18" charset="0"/>
                            <a:sym typeface="Symbol"/>
                          </a:rPr>
                          <m:t>3</m:t>
                        </m:r>
                        <m:r>
                          <a:rPr lang="en-US" sz="2800">
                            <a:latin typeface="Cambria Math" panose="02040503050406030204" pitchFamily="18" charset="0"/>
                            <a:sym typeface="Symbol"/>
                          </a:rPr>
                          <m:t>,</m:t>
                        </m:r>
                        <m:r>
                          <a:rPr lang="en-US" sz="2800" b="0" i="0" smtClean="0">
                            <a:latin typeface="Cambria Math" panose="02040503050406030204" pitchFamily="18" charset="0"/>
                            <a:sym typeface="Symbol"/>
                          </a:rPr>
                          <m:t>2</m:t>
                        </m:r>
                      </m:e>
                    </m:d>
                  </m:oMath>
                </a14:m>
                <a:endParaRPr lang="en-US" sz="2800">
                  <a:solidFill>
                    <a:schemeClr val="tx1"/>
                  </a:solidFill>
                  <a:latin typeface="Times New Roman" panose="02020603050405020304" pitchFamily="18" charset="0"/>
                  <a:cs typeface="Times New Roman" panose="02020603050405020304" pitchFamily="18" charset="0"/>
                  <a:sym typeface="Symbol"/>
                </a:endParaRPr>
              </a:p>
              <a:p>
                <a:pPr marL="457200" lvl="1" indent="0">
                  <a:buNone/>
                </a:pPr>
                <a:r>
                  <a:rPr lang="en-US">
                    <a:latin typeface="Times New Roman" panose="02020603050405020304" pitchFamily="18" charset="0"/>
                    <a:cs typeface="Times New Roman" panose="02020603050405020304" pitchFamily="18" charset="0"/>
                  </a:rPr>
                  <a:t>Vậy   </a:t>
                </a:r>
                <a14:m>
                  <m:oMath xmlns:m="http://schemas.openxmlformats.org/officeDocument/2006/math">
                    <m:r>
                      <a:rPr lang="en-US" sz="2800" i="1" smtClean="0">
                        <a:solidFill>
                          <a:schemeClr val="tx1"/>
                        </a:solidFill>
                        <a:latin typeface="Cambria Math" panose="02040503050406030204" pitchFamily="18" charset="0"/>
                        <a:sym typeface="Symbol"/>
                      </a:rPr>
                      <m:t>𝐸𝐹</m:t>
                    </m:r>
                    <m:r>
                      <a:rPr lang="en-US" sz="2800" i="0" smtClean="0">
                        <a:solidFill>
                          <a:schemeClr val="tx1"/>
                        </a:solidFill>
                        <a:latin typeface="Cambria Math" panose="02040503050406030204" pitchFamily="18" charset="0"/>
                        <a:sym typeface="Symbol"/>
                      </a:rPr>
                      <m:t>=</m:t>
                    </m:r>
                    <m:rad>
                      <m:radPr>
                        <m:degHide m:val="on"/>
                        <m:ctrlPr>
                          <a:rPr lang="en-US" sz="2800" i="1" smtClean="0">
                            <a:solidFill>
                              <a:schemeClr val="tx1"/>
                            </a:solidFill>
                            <a:latin typeface="Cambria Math" panose="02040503050406030204" pitchFamily="18" charset="0"/>
                            <a:sym typeface="Symbol"/>
                          </a:rPr>
                        </m:ctrlPr>
                      </m:radPr>
                      <m:deg/>
                      <m:e>
                        <m:sSup>
                          <m:sSupPr>
                            <m:ctrlPr>
                              <a:rPr lang="en-US" sz="2800" i="1" smtClean="0">
                                <a:solidFill>
                                  <a:schemeClr val="tx1"/>
                                </a:solidFill>
                                <a:latin typeface="Cambria Math" panose="02040503050406030204" pitchFamily="18" charset="0"/>
                                <a:sym typeface="Symbol"/>
                              </a:rPr>
                            </m:ctrlPr>
                          </m:sSupPr>
                          <m:e>
                            <m:d>
                              <m:dPr>
                                <m:ctrlPr>
                                  <a:rPr lang="en-US" sz="2800" i="1" smtClean="0">
                                    <a:solidFill>
                                      <a:schemeClr val="tx1"/>
                                    </a:solidFill>
                                    <a:latin typeface="Cambria Math" panose="02040503050406030204" pitchFamily="18" charset="0"/>
                                    <a:sym typeface="Symbol"/>
                                  </a:rPr>
                                </m:ctrlPr>
                              </m:dPr>
                              <m:e>
                                <m:r>
                                  <a:rPr lang="en-US" sz="2800" i="0" smtClean="0">
                                    <a:solidFill>
                                      <a:schemeClr val="tx1"/>
                                    </a:solidFill>
                                    <a:latin typeface="Cambria Math" panose="02040503050406030204" pitchFamily="18" charset="0"/>
                                    <a:sym typeface="Symbol"/>
                                  </a:rPr>
                                  <m:t>3</m:t>
                                </m:r>
                                <m:r>
                                  <a:rPr lang="en-US" sz="2800" i="0" smtClean="0">
                                    <a:solidFill>
                                      <a:schemeClr val="tx1"/>
                                    </a:solidFill>
                                    <a:latin typeface="Cambria Math" panose="02040503050406030204" pitchFamily="18" charset="0"/>
                                    <a:sym typeface="Symbol"/>
                                  </a:rPr>
                                  <m:t>−</m:t>
                                </m:r>
                                <m:r>
                                  <a:rPr lang="en-US" sz="2800" i="0" smtClean="0">
                                    <a:solidFill>
                                      <a:schemeClr val="tx1"/>
                                    </a:solidFill>
                                    <a:latin typeface="Cambria Math" panose="02040503050406030204" pitchFamily="18" charset="0"/>
                                    <a:sym typeface="Symbol"/>
                                  </a:rPr>
                                  <m:t>1</m:t>
                                </m:r>
                              </m:e>
                            </m:d>
                          </m:e>
                          <m:sup>
                            <m:r>
                              <a:rPr lang="en-US" sz="2800" i="0" smtClean="0">
                                <a:solidFill>
                                  <a:schemeClr val="tx1"/>
                                </a:solidFill>
                                <a:latin typeface="Cambria Math" panose="02040503050406030204" pitchFamily="18" charset="0"/>
                                <a:sym typeface="Symbol"/>
                              </a:rPr>
                              <m:t>2</m:t>
                            </m:r>
                          </m:sup>
                        </m:sSup>
                        <m:r>
                          <a:rPr lang="en-US" sz="2800" i="0" smtClean="0">
                            <a:solidFill>
                              <a:schemeClr val="tx1"/>
                            </a:solidFill>
                            <a:latin typeface="Cambria Math" panose="02040503050406030204" pitchFamily="18" charset="0"/>
                            <a:sym typeface="Symbol"/>
                          </a:rPr>
                          <m:t>+</m:t>
                        </m:r>
                        <m:sSup>
                          <m:sSupPr>
                            <m:ctrlPr>
                              <a:rPr lang="en-US" sz="2800" i="1" smtClean="0">
                                <a:solidFill>
                                  <a:schemeClr val="tx1"/>
                                </a:solidFill>
                                <a:latin typeface="Cambria Math" panose="02040503050406030204" pitchFamily="18" charset="0"/>
                                <a:sym typeface="Symbol"/>
                              </a:rPr>
                            </m:ctrlPr>
                          </m:sSupPr>
                          <m:e>
                            <m:d>
                              <m:dPr>
                                <m:ctrlPr>
                                  <a:rPr lang="en-US" sz="2800" i="1" smtClean="0">
                                    <a:solidFill>
                                      <a:schemeClr val="tx1"/>
                                    </a:solidFill>
                                    <a:latin typeface="Cambria Math" panose="02040503050406030204" pitchFamily="18" charset="0"/>
                                    <a:sym typeface="Symbol"/>
                                  </a:rPr>
                                </m:ctrlPr>
                              </m:dPr>
                              <m:e>
                                <m:r>
                                  <a:rPr lang="en-US" sz="2800" i="0" smtClean="0">
                                    <a:solidFill>
                                      <a:schemeClr val="tx1"/>
                                    </a:solidFill>
                                    <a:latin typeface="Cambria Math" panose="02040503050406030204" pitchFamily="18" charset="0"/>
                                    <a:sym typeface="Symbol"/>
                                  </a:rPr>
                                  <m:t>2</m:t>
                                </m:r>
                                <m:r>
                                  <a:rPr lang="en-US" sz="2800" i="0" smtClean="0">
                                    <a:solidFill>
                                      <a:schemeClr val="tx1"/>
                                    </a:solidFill>
                                    <a:latin typeface="Cambria Math" panose="02040503050406030204" pitchFamily="18" charset="0"/>
                                    <a:sym typeface="Symbol"/>
                                  </a:rPr>
                                  <m:t>−</m:t>
                                </m:r>
                                <m:r>
                                  <a:rPr lang="en-US" sz="2800" i="0" smtClean="0">
                                    <a:solidFill>
                                      <a:schemeClr val="tx1"/>
                                    </a:solidFill>
                                    <a:latin typeface="Cambria Math" panose="02040503050406030204" pitchFamily="18" charset="0"/>
                                    <a:sym typeface="Symbol"/>
                                  </a:rPr>
                                  <m:t>8</m:t>
                                </m:r>
                              </m:e>
                            </m:d>
                          </m:e>
                          <m:sup>
                            <m:r>
                              <a:rPr lang="en-US" sz="2800" b="0" i="0" smtClean="0">
                                <a:solidFill>
                                  <a:schemeClr val="tx1"/>
                                </a:solidFill>
                                <a:latin typeface="Cambria Math" panose="02040503050406030204" pitchFamily="18" charset="0"/>
                                <a:sym typeface="Symbol"/>
                              </a:rPr>
                              <m:t>2</m:t>
                            </m:r>
                          </m:sup>
                        </m:sSup>
                      </m:e>
                    </m:rad>
                    <m:r>
                      <a:rPr lang="en-US" sz="2800" i="0" smtClean="0">
                        <a:solidFill>
                          <a:schemeClr val="tx1"/>
                        </a:solidFill>
                        <a:latin typeface="Cambria Math" panose="02040503050406030204" pitchFamily="18" charset="0"/>
                        <a:sym typeface="Symbol"/>
                      </a:rPr>
                      <m:t>=</m:t>
                    </m:r>
                    <m:r>
                      <a:rPr lang="en-US" sz="2800" i="0" smtClean="0">
                        <a:solidFill>
                          <a:schemeClr val="tx1"/>
                        </a:solidFill>
                        <a:latin typeface="Cambria Math" panose="02040503050406030204" pitchFamily="18" charset="0"/>
                        <a:sym typeface="Symbol"/>
                      </a:rPr>
                      <m:t>2</m:t>
                    </m:r>
                    <m:rad>
                      <m:radPr>
                        <m:degHide m:val="on"/>
                        <m:ctrlPr>
                          <a:rPr lang="en-US" sz="2800" i="1" smtClean="0">
                            <a:solidFill>
                              <a:schemeClr val="tx1"/>
                            </a:solidFill>
                            <a:latin typeface="Cambria Math" panose="02040503050406030204" pitchFamily="18" charset="0"/>
                            <a:sym typeface="Symbol"/>
                          </a:rPr>
                        </m:ctrlPr>
                      </m:radPr>
                      <m:deg/>
                      <m:e>
                        <m:r>
                          <a:rPr lang="en-US" sz="2800" i="0" smtClean="0">
                            <a:solidFill>
                              <a:schemeClr val="tx1"/>
                            </a:solidFill>
                            <a:latin typeface="Cambria Math" panose="02040503050406030204" pitchFamily="18" charset="0"/>
                            <a:sym typeface="Symbol"/>
                          </a:rPr>
                          <m:t>10</m:t>
                        </m:r>
                      </m:e>
                    </m:rad>
                  </m:oMath>
                </a14:m>
                <a:endParaRPr lang="en-US" sz="2800">
                  <a:solidFill>
                    <a:schemeClr val="tx1"/>
                  </a:solidFill>
                  <a:latin typeface="Times New Roman" panose="02020603050405020304" pitchFamily="18" charset="0"/>
                  <a:cs typeface="Times New Roman" panose="02020603050405020304" pitchFamily="18"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183408" y="58723"/>
                <a:ext cx="11929997" cy="6858000"/>
              </a:xfrm>
              <a:blipFill>
                <a:blip r:embed="rId2"/>
                <a:stretch>
                  <a:fillRect l="-1277" t="-1422"/>
                </a:stretch>
              </a:blipFill>
            </p:spPr>
            <p:txBody>
              <a:bodyPr/>
              <a:lstStyle/>
              <a:p>
                <a:r>
                  <a:rPr lang="en-US">
                    <a:noFill/>
                  </a:rPr>
                  <a:t> </a:t>
                </a:r>
              </a:p>
            </p:txBody>
          </p:sp>
        </mc:Fallback>
      </mc:AlternateContent>
    </p:spTree>
    <p:extLst>
      <p:ext uri="{BB962C8B-B14F-4D97-AF65-F5344CB8AC3E}">
        <p14:creationId xmlns:p14="http://schemas.microsoft.com/office/powerpoint/2010/main" val="26626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A439AF-632D-4800-B04D-1891113CBA4B}"/>
              </a:ext>
            </a:extLst>
          </p:cNvPr>
          <p:cNvSpPr/>
          <p:nvPr/>
        </p:nvSpPr>
        <p:spPr>
          <a:xfrm>
            <a:off x="8725128" y="2939132"/>
            <a:ext cx="3466872"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AEB5589-BCD2-4F0E-A74F-0ACF51F85001}"/>
                  </a:ext>
                </a:extLst>
              </p:cNvPr>
              <p:cNvSpPr>
                <a:spLocks noGrp="1"/>
              </p:cNvSpPr>
              <p:nvPr>
                <p:ph type="body" idx="1"/>
              </p:nvPr>
            </p:nvSpPr>
            <p:spPr>
              <a:xfrm>
                <a:off x="262003" y="298868"/>
                <a:ext cx="11929997" cy="6858000"/>
              </a:xfrm>
            </p:spPr>
            <p:txBody>
              <a:bodyPr>
                <a:noAutofit/>
              </a:bodyPr>
              <a:lstStyle/>
              <a:p>
                <a:pPr marL="0" indent="0">
                  <a:buNone/>
                </a:pPr>
                <a:r>
                  <a:rPr lang="en-US" sz="3200" b="1">
                    <a:solidFill>
                      <a:srgbClr val="FF0000"/>
                    </a:solidFill>
                    <a:latin typeface="Times New Roman" panose="02020603050405020304" pitchFamily="18" charset="0"/>
                    <a:cs typeface="Times New Roman" panose="02020603050405020304" pitchFamily="18" charset="0"/>
                  </a:rPr>
                  <a:t>Câu 5  </a:t>
                </a:r>
                <a:r>
                  <a:rPr lang="nl-NL" sz="3200">
                    <a:latin typeface="Times New Roman" panose="02020603050405020304" pitchFamily="18" charset="0"/>
                    <a:cs typeface="Times New Roman" panose="02020603050405020304" pitchFamily="18" charset="0"/>
                  </a:rPr>
                  <a:t>Cho hàm số </a:t>
                </a:r>
                <a14:m>
                  <m:oMath xmlns:m="http://schemas.openxmlformats.org/officeDocument/2006/math">
                    <m:r>
                      <a:rPr lang="en-US" sz="3200" i="1" smtClean="0">
                        <a:latin typeface="Cambria Math" panose="02040503050406030204" pitchFamily="18" charset="0"/>
                      </a:rPr>
                      <m:t>𝑦</m:t>
                    </m:r>
                    <m:r>
                      <a:rPr lang="en-US" sz="3200" i="0">
                        <a:latin typeface="Cambria Math" panose="02040503050406030204" pitchFamily="18" charset="0"/>
                      </a:rPr>
                      <m:t>=</m:t>
                    </m:r>
                    <m:sSup>
                      <m:sSupPr>
                        <m:ctrlPr>
                          <a:rPr lang="en-US" sz="3200" i="1" smtClean="0">
                            <a:latin typeface="Cambria Math" panose="02040503050406030204" pitchFamily="18" charset="0"/>
                          </a:rPr>
                        </m:ctrlPr>
                      </m:sSupPr>
                      <m:e>
                        <m:r>
                          <a:rPr lang="en-US" sz="3200" b="0" i="1" smtClean="0">
                            <a:latin typeface="Cambria Math" panose="02040503050406030204" pitchFamily="18" charset="0"/>
                          </a:rPr>
                          <m:t>−</m:t>
                        </m:r>
                        <m:r>
                          <a:rPr lang="en-US" sz="3200" b="0" i="1" smtClean="0">
                            <a:latin typeface="Cambria Math" panose="02040503050406030204" pitchFamily="18" charset="0"/>
                          </a:rPr>
                          <m:t>𝑥</m:t>
                        </m:r>
                      </m:e>
                      <m:sup>
                        <m:r>
                          <a:rPr lang="en-US" sz="3200" i="0">
                            <a:latin typeface="Cambria Math" panose="02040503050406030204" pitchFamily="18" charset="0"/>
                          </a:rPr>
                          <m:t>4</m:t>
                        </m:r>
                      </m:sup>
                    </m:sSup>
                    <m:r>
                      <a:rPr lang="en-US" sz="3200" smtClean="0">
                        <a:latin typeface="Cambria Math" panose="02040503050406030204" pitchFamily="18" charset="0"/>
                      </a:rPr>
                      <m:t>+</m:t>
                    </m:r>
                    <m:sSup>
                      <m:sSupPr>
                        <m:ctrlPr>
                          <a:rPr lang="en-US" sz="3200" i="1">
                            <a:latin typeface="Cambria Math" panose="02040503050406030204" pitchFamily="18" charset="0"/>
                          </a:rPr>
                        </m:ctrlPr>
                      </m:sSupPr>
                      <m:e>
                        <m:r>
                          <a:rPr lang="en-US" sz="3200" b="0" i="1" smtClean="0">
                            <a:latin typeface="Cambria Math" panose="02040503050406030204" pitchFamily="18" charset="0"/>
                          </a:rPr>
                          <m:t>2</m:t>
                        </m:r>
                        <m:r>
                          <a:rPr lang="en-US" sz="3200" b="0" i="1" smtClean="0">
                            <a:latin typeface="Cambria Math" panose="02040503050406030204" pitchFamily="18" charset="0"/>
                          </a:rPr>
                          <m:t>𝑥</m:t>
                        </m:r>
                      </m:e>
                      <m:sup>
                        <m:r>
                          <a:rPr lang="en-US" sz="3200" i="0">
                            <a:latin typeface="Cambria Math" panose="02040503050406030204" pitchFamily="18" charset="0"/>
                          </a:rPr>
                          <m:t>2</m:t>
                        </m:r>
                      </m:sup>
                    </m:sSup>
                  </m:oMath>
                </a14:m>
                <a:r>
                  <a:rPr lang="nl-NL" sz="3200">
                    <a:latin typeface="Times New Roman" panose="02020603050405020304" pitchFamily="18" charset="0"/>
                    <a:cs typeface="Times New Roman" panose="02020603050405020304" pitchFamily="18" charset="0"/>
                  </a:rPr>
                  <a:t>có đồ thị </a:t>
                </a:r>
                <a14:m>
                  <m:oMath xmlns:m="http://schemas.openxmlformats.org/officeDocument/2006/math">
                    <m:d>
                      <m:dPr>
                        <m:ctrlPr>
                          <a:rPr lang="en-US" sz="3200" i="1" smtClean="0">
                            <a:latin typeface="Cambria Math" panose="02040503050406030204" pitchFamily="18" charset="0"/>
                          </a:rPr>
                        </m:ctrlPr>
                      </m:dPr>
                      <m:e>
                        <m:r>
                          <a:rPr lang="en-US" sz="3200" b="0" i="1" smtClean="0">
                            <a:latin typeface="Cambria Math" panose="02040503050406030204" pitchFamily="18" charset="0"/>
                          </a:rPr>
                          <m:t>𝐶</m:t>
                        </m:r>
                      </m:e>
                    </m:d>
                  </m:oMath>
                </a14:m>
                <a:r>
                  <a:rPr lang="nl-NL" sz="3200">
                    <a:latin typeface="Times New Roman" panose="02020603050405020304" pitchFamily="18" charset="0"/>
                    <a:cs typeface="Times New Roman" panose="02020603050405020304" pitchFamily="18" charset="0"/>
                  </a:rPr>
                  <a:t>. Xét hai mệnh đề:</a:t>
                </a:r>
                <a:endParaRPr lang="en-US" sz="3200">
                  <a:latin typeface="Times New Roman" panose="02020603050405020304" pitchFamily="18" charset="0"/>
                  <a:cs typeface="Times New Roman" panose="02020603050405020304" pitchFamily="18" charset="0"/>
                </a:endParaRPr>
              </a:p>
              <a:p>
                <a:pPr marL="0" indent="0">
                  <a:buNone/>
                </a:pPr>
                <a:r>
                  <a:rPr lang="nl-NL" sz="3200">
                    <a:latin typeface="Times New Roman" panose="02020603050405020304" pitchFamily="18" charset="0"/>
                    <a:cs typeface="Times New Roman" panose="02020603050405020304" pitchFamily="18" charset="0"/>
                  </a:rPr>
                  <a:t>(I) Đường thẳng </a:t>
                </a:r>
                <a14:m>
                  <m:oMath xmlns:m="http://schemas.openxmlformats.org/officeDocument/2006/math">
                    <m:r>
                      <a:rPr lang="nl-NL" sz="3200" i="1">
                        <a:latin typeface="Cambria Math" panose="02040503050406030204" pitchFamily="18" charset="0"/>
                      </a:rPr>
                      <m:t>𝑦</m:t>
                    </m:r>
                    <m:r>
                      <a:rPr lang="nl-NL" sz="3200">
                        <a:latin typeface="Cambria Math" panose="02040503050406030204" pitchFamily="18" charset="0"/>
                      </a:rPr>
                      <m:t>=</m:t>
                    </m:r>
                    <m:r>
                      <a:rPr lang="nl-NL" sz="3200">
                        <a:latin typeface="Cambria Math" panose="02040503050406030204" pitchFamily="18" charset="0"/>
                      </a:rPr>
                      <m:t>1</m:t>
                    </m:r>
                  </m:oMath>
                </a14:m>
                <a:r>
                  <a:rPr lang="nl-NL" sz="3200">
                    <a:latin typeface="Times New Roman" panose="02020603050405020304" pitchFamily="18" charset="0"/>
                    <a:cs typeface="Times New Roman" panose="02020603050405020304" pitchFamily="18" charset="0"/>
                  </a:rPr>
                  <a:t> là tiếp tuyến với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𝐶</m:t>
                        </m:r>
                      </m:e>
                    </m:d>
                  </m:oMath>
                </a14:m>
                <a:r>
                  <a:rPr lang="nl-NL" sz="3200">
                    <a:latin typeface="Times New Roman" panose="02020603050405020304" pitchFamily="18" charset="0"/>
                    <a:cs typeface="Times New Roman" panose="02020603050405020304" pitchFamily="18" charset="0"/>
                  </a:rPr>
                  <a:t> tại </a:t>
                </a:r>
                <a14:m>
                  <m:oMath xmlns:m="http://schemas.openxmlformats.org/officeDocument/2006/math">
                    <m:r>
                      <a:rPr lang="en-US" sz="3200" i="1" smtClean="0">
                        <a:latin typeface="Cambria Math" panose="02040503050406030204" pitchFamily="18" charset="0"/>
                      </a:rPr>
                      <m:t>𝑀</m:t>
                    </m:r>
                    <m:d>
                      <m:dPr>
                        <m:ctrlPr>
                          <a:rPr lang="en-US" sz="3200" i="1">
                            <a:latin typeface="Cambria Math" panose="02040503050406030204" pitchFamily="18" charset="0"/>
                          </a:rPr>
                        </m:ctrlPr>
                      </m:dPr>
                      <m:e>
                        <m:r>
                          <a:rPr lang="en-US" sz="3200" i="0">
                            <a:latin typeface="Cambria Math" panose="02040503050406030204" pitchFamily="18" charset="0"/>
                          </a:rPr>
                          <m:t>−</m:t>
                        </m:r>
                        <m:r>
                          <a:rPr lang="en-US" sz="3200" i="0">
                            <a:latin typeface="Cambria Math" panose="02040503050406030204" pitchFamily="18" charset="0"/>
                          </a:rPr>
                          <m:t>1</m:t>
                        </m:r>
                        <m:r>
                          <a:rPr lang="en-US" sz="3200" b="0" i="0" smtClean="0">
                            <a:latin typeface="Cambria Math" panose="02040503050406030204" pitchFamily="18" charset="0"/>
                          </a:rPr>
                          <m:t>;</m:t>
                        </m:r>
                        <m:r>
                          <a:rPr lang="en-US" sz="3200" b="0" i="1" smtClean="0">
                            <a:latin typeface="Cambria Math" panose="02040503050406030204" pitchFamily="18" charset="0"/>
                          </a:rPr>
                          <m:t>1</m:t>
                        </m:r>
                      </m:e>
                    </m:d>
                  </m:oMath>
                </a14:m>
                <a:r>
                  <a:rPr lang="nl-NL" sz="3200">
                    <a:latin typeface="Times New Roman" panose="02020603050405020304" pitchFamily="18" charset="0"/>
                    <a:cs typeface="Times New Roman" panose="02020603050405020304" pitchFamily="18" charset="0"/>
                  </a:rPr>
                  <a:t> và tại N</a:t>
                </a:r>
                <a14:m>
                  <m:oMath xmlns:m="http://schemas.openxmlformats.org/officeDocument/2006/math">
                    <m:d>
                      <m:dPr>
                        <m:ctrlPr>
                          <a:rPr lang="en-US" sz="3200" i="1">
                            <a:latin typeface="Cambria Math" panose="02040503050406030204" pitchFamily="18" charset="0"/>
                          </a:rPr>
                        </m:ctrlPr>
                      </m:dPr>
                      <m:e>
                        <m:r>
                          <a:rPr lang="en-US" sz="3200">
                            <a:latin typeface="Cambria Math" panose="02040503050406030204" pitchFamily="18" charset="0"/>
                          </a:rPr>
                          <m:t>−</m:t>
                        </m:r>
                        <m:r>
                          <a:rPr lang="en-US" sz="3200">
                            <a:latin typeface="Cambria Math" panose="02040503050406030204" pitchFamily="18" charset="0"/>
                          </a:rPr>
                          <m:t>1</m:t>
                        </m:r>
                        <m:r>
                          <a:rPr lang="en-US" sz="3200">
                            <a:latin typeface="Cambria Math" panose="02040503050406030204" pitchFamily="18" charset="0"/>
                          </a:rPr>
                          <m:t>;</m:t>
                        </m:r>
                        <m:r>
                          <a:rPr lang="en-US" sz="3200" i="1">
                            <a:latin typeface="Cambria Math" panose="02040503050406030204" pitchFamily="18" charset="0"/>
                          </a:rPr>
                          <m:t>1</m:t>
                        </m:r>
                      </m:e>
                    </m:d>
                  </m:oMath>
                </a14:m>
                <a:endParaRPr lang="en-US" sz="3200">
                  <a:latin typeface="Times New Roman" panose="02020603050405020304" pitchFamily="18" charset="0"/>
                  <a:cs typeface="Times New Roman" panose="02020603050405020304" pitchFamily="18" charset="0"/>
                </a:endParaRPr>
              </a:p>
              <a:p>
                <a:pPr marL="0" indent="0">
                  <a:buNone/>
                </a:pPr>
                <a:r>
                  <a:rPr lang="nl-NL" sz="3200">
                    <a:latin typeface="Times New Roman" panose="02020603050405020304" pitchFamily="18" charset="0"/>
                    <a:cs typeface="Times New Roman" panose="02020603050405020304" pitchFamily="18" charset="0"/>
                  </a:rPr>
                  <a:t>(II) Trục hoành là tiếp tuyến với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𝐶</m:t>
                        </m:r>
                      </m:e>
                    </m:d>
                  </m:oMath>
                </a14:m>
                <a:r>
                  <a:rPr lang="nl-NL" sz="3200">
                    <a:latin typeface="Times New Roman" panose="02020603050405020304" pitchFamily="18" charset="0"/>
                    <a:cs typeface="Times New Roman" panose="02020603050405020304" pitchFamily="18" charset="0"/>
                  </a:rPr>
                  <a:t> tại gốc toạ độ</a:t>
                </a:r>
                <a:endParaRPr lang="en-US" sz="3200">
                  <a:latin typeface="Times New Roman" panose="02020603050405020304" pitchFamily="18" charset="0"/>
                  <a:cs typeface="Times New Roman" panose="02020603050405020304" pitchFamily="18" charset="0"/>
                </a:endParaRPr>
              </a:p>
              <a:p>
                <a:pPr marL="0" indent="0">
                  <a:buNone/>
                </a:pPr>
                <a:r>
                  <a:rPr lang="nl-NL" sz="3200">
                    <a:latin typeface="Times New Roman" panose="02020603050405020304" pitchFamily="18" charset="0"/>
                    <a:cs typeface="Times New Roman" panose="02020603050405020304" pitchFamily="18" charset="0"/>
                  </a:rPr>
                  <a:t>Mệnh đề nào đúng?</a:t>
                </a:r>
                <a:endParaRPr lang="en-US" sz="3200">
                  <a:latin typeface="Times New Roman" panose="02020603050405020304" pitchFamily="18" charset="0"/>
                  <a:cs typeface="Times New Roman" panose="02020603050405020304" pitchFamily="18" charset="0"/>
                </a:endParaRPr>
              </a:p>
              <a:p>
                <a:pPr marL="0" indent="0">
                  <a:buNone/>
                </a:pPr>
                <a:r>
                  <a:rPr lang="nl-NL" sz="3200" b="1">
                    <a:latin typeface="Times New Roman" panose="02020603050405020304" pitchFamily="18" charset="0"/>
                    <a:cs typeface="Times New Roman" panose="02020603050405020304" pitchFamily="18" charset="0"/>
                  </a:rPr>
                  <a:t>A. </a:t>
                </a:r>
                <a:r>
                  <a:rPr lang="nl-NL" sz="3200">
                    <a:latin typeface="Times New Roman" panose="02020603050405020304" pitchFamily="18" charset="0"/>
                    <a:cs typeface="Times New Roman" panose="02020603050405020304" pitchFamily="18" charset="0"/>
                  </a:rPr>
                  <a:t>Chỉ (I).</a:t>
                </a:r>
                <a:r>
                  <a:rPr lang="nl-NL" sz="3200" b="1">
                    <a:latin typeface="Times New Roman" panose="02020603050405020304" pitchFamily="18" charset="0"/>
                    <a:cs typeface="Times New Roman" panose="02020603050405020304" pitchFamily="18" charset="0"/>
                  </a:rPr>
                  <a:t>		B. </a:t>
                </a:r>
                <a:r>
                  <a:rPr lang="nl-NL" sz="3200">
                    <a:latin typeface="Times New Roman" panose="02020603050405020304" pitchFamily="18" charset="0"/>
                    <a:cs typeface="Times New Roman" panose="02020603050405020304" pitchFamily="18" charset="0"/>
                  </a:rPr>
                  <a:t>Chỉ (II).</a:t>
                </a:r>
                <a:r>
                  <a:rPr lang="nl-NL" sz="3200" b="1">
                    <a:latin typeface="Times New Roman" panose="02020603050405020304" pitchFamily="18" charset="0"/>
                    <a:cs typeface="Times New Roman" panose="02020603050405020304" pitchFamily="18" charset="0"/>
                  </a:rPr>
                  <a:t>		C. </a:t>
                </a:r>
                <a:r>
                  <a:rPr lang="nl-NL" sz="3200">
                    <a:latin typeface="Times New Roman" panose="02020603050405020304" pitchFamily="18" charset="0"/>
                    <a:cs typeface="Times New Roman" panose="02020603050405020304" pitchFamily="18" charset="0"/>
                  </a:rPr>
                  <a:t>Cả hai đều sai. </a:t>
                </a:r>
                <a:r>
                  <a:rPr lang="nl-NL" sz="3200" b="1">
                    <a:latin typeface="Times New Roman" panose="02020603050405020304" pitchFamily="18" charset="0"/>
                    <a:cs typeface="Times New Roman" panose="02020603050405020304" pitchFamily="18" charset="0"/>
                  </a:rPr>
                  <a:t>D. </a:t>
                </a:r>
                <a:r>
                  <a:rPr lang="nl-NL" sz="3200">
                    <a:latin typeface="Times New Roman" panose="02020603050405020304" pitchFamily="18" charset="0"/>
                    <a:cs typeface="Times New Roman" panose="02020603050405020304" pitchFamily="18" charset="0"/>
                  </a:rPr>
                  <a:t>Cả hai đều đúng.</a:t>
                </a:r>
                <a:endParaRPr lang="en-US" sz="3200">
                  <a:latin typeface="Times New Roman" panose="02020603050405020304" pitchFamily="18" charset="0"/>
                  <a:cs typeface="Times New Roman" panose="02020603050405020304" pitchFamily="18" charset="0"/>
                </a:endParaRPr>
              </a:p>
              <a:p>
                <a:pPr algn="ctr"/>
                <a:r>
                  <a:rPr lang="nl-NL" sz="3200" b="1">
                    <a:latin typeface="Times New Roman" panose="02020603050405020304" pitchFamily="18" charset="0"/>
                    <a:cs typeface="Times New Roman" panose="02020603050405020304" pitchFamily="18" charset="0"/>
                  </a:rPr>
                  <a:t>Lời giải</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3200" i="1" smtClean="0">
                            <a:latin typeface="Cambria Math" panose="02040503050406030204" pitchFamily="18" charset="0"/>
                          </a:rPr>
                        </m:ctrlPr>
                      </m:sSupPr>
                      <m:e>
                        <m:r>
                          <a:rPr lang="en-US" sz="3200" i="1">
                            <a:latin typeface="Cambria Math" panose="02040503050406030204" pitchFamily="18" charset="0"/>
                          </a:rPr>
                          <m:t>𝑦</m:t>
                        </m:r>
                      </m:e>
                      <m:sup>
                        <m:r>
                          <a:rPr lang="en-US" sz="3200" i="0">
                            <a:latin typeface="Cambria Math" panose="02040503050406030204" pitchFamily="18" charset="0"/>
                          </a:rPr>
                          <m:t>′</m:t>
                        </m:r>
                      </m:sup>
                    </m:sSup>
                    <m:d>
                      <m:dPr>
                        <m:ctrlPr>
                          <a:rPr lang="en-US" sz="3200" i="1">
                            <a:latin typeface="Cambria Math" panose="02040503050406030204" pitchFamily="18" charset="0"/>
                          </a:rPr>
                        </m:ctrlPr>
                      </m:dPr>
                      <m:e>
                        <m:r>
                          <a:rPr lang="en-US" sz="3200" i="0">
                            <a:latin typeface="Cambria Math" panose="02040503050406030204" pitchFamily="18" charset="0"/>
                          </a:rPr>
                          <m:t>−</m:t>
                        </m:r>
                        <m:r>
                          <a:rPr lang="en-US" sz="3200" i="0">
                            <a:latin typeface="Cambria Math" panose="02040503050406030204" pitchFamily="18" charset="0"/>
                          </a:rPr>
                          <m:t>1</m:t>
                        </m:r>
                      </m:e>
                    </m:d>
                    <m:r>
                      <a:rPr lang="en-US" sz="3200" i="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i="0">
                            <a:latin typeface="Cambria Math" panose="02040503050406030204" pitchFamily="18" charset="0"/>
                          </a:rPr>
                          <m:t>′</m:t>
                        </m:r>
                      </m:sup>
                    </m:sSup>
                    <m:d>
                      <m:dPr>
                        <m:ctrlPr>
                          <a:rPr lang="en-US" sz="3200" i="1">
                            <a:latin typeface="Cambria Math" panose="02040503050406030204" pitchFamily="18" charset="0"/>
                          </a:rPr>
                        </m:ctrlPr>
                      </m:dPr>
                      <m:e>
                        <m:r>
                          <a:rPr lang="en-US" sz="3200" i="0">
                            <a:latin typeface="Cambria Math" panose="02040503050406030204" pitchFamily="18" charset="0"/>
                          </a:rPr>
                          <m:t>1</m:t>
                        </m:r>
                      </m:e>
                    </m:d>
                    <m:r>
                      <a:rPr lang="en-US" sz="3200" i="0">
                        <a:latin typeface="Cambria Math" panose="02040503050406030204" pitchFamily="18" charset="0"/>
                      </a:rPr>
                      <m:t>=</m:t>
                    </m:r>
                    <m:r>
                      <a:rPr lang="en-US" sz="3200" i="0">
                        <a:latin typeface="Cambria Math" panose="02040503050406030204" pitchFamily="18" charset="0"/>
                      </a:rPr>
                      <m:t>0</m:t>
                    </m:r>
                    <m:r>
                      <a:rPr lang="en-US" sz="3200" i="0">
                        <a:latin typeface="Cambria Math" panose="02040503050406030204" pitchFamily="18" charset="0"/>
                      </a:rPr>
                      <m:t>=</m:t>
                    </m:r>
                  </m:oMath>
                </a14:m>
                <a:r>
                  <a:rPr lang="en-US" sz="3200">
                    <a:latin typeface="Times New Roman" panose="02020603050405020304" pitchFamily="18" charset="0"/>
                    <a:cs typeface="Times New Roman" panose="02020603050405020304" pitchFamily="18" charset="0"/>
                  </a:rPr>
                  <a:t>&gt;</a:t>
                </a:r>
                <a:r>
                  <a:rPr lang="nl-NL" sz="3200">
                    <a:latin typeface="Times New Roman" panose="02020603050405020304" pitchFamily="18" charset="0"/>
                    <a:cs typeface="Times New Roman" panose="02020603050405020304" pitchFamily="18" charset="0"/>
                  </a:rPr>
                  <a:t>(I) đúng.</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𝑦</m:t>
                        </m:r>
                      </m:e>
                      <m:sup>
                        <m:r>
                          <a:rPr lang="en-US" sz="3200">
                            <a:latin typeface="Cambria Math" panose="02040503050406030204" pitchFamily="18" charset="0"/>
                          </a:rPr>
                          <m:t>′</m:t>
                        </m:r>
                      </m:sup>
                    </m:sSup>
                    <m:d>
                      <m:dPr>
                        <m:ctrlPr>
                          <a:rPr lang="en-US" sz="3200" i="1">
                            <a:latin typeface="Cambria Math" panose="02040503050406030204" pitchFamily="18" charset="0"/>
                          </a:rPr>
                        </m:ctrlPr>
                      </m:dPr>
                      <m:e>
                        <m:r>
                          <a:rPr lang="en-US" sz="3200" b="0" i="1" smtClean="0">
                            <a:latin typeface="Cambria Math" panose="02040503050406030204" pitchFamily="18" charset="0"/>
                          </a:rPr>
                          <m:t>0</m:t>
                        </m:r>
                      </m:e>
                    </m:d>
                    <m:r>
                      <a:rPr lang="en-US" sz="3200">
                        <a:latin typeface="Cambria Math" panose="02040503050406030204" pitchFamily="18" charset="0"/>
                      </a:rPr>
                      <m:t>=</m:t>
                    </m:r>
                    <m:r>
                      <a:rPr lang="en-US" sz="3200">
                        <a:latin typeface="Cambria Math" panose="02040503050406030204" pitchFamily="18" charset="0"/>
                      </a:rPr>
                      <m:t>0</m:t>
                    </m:r>
                  </m:oMath>
                </a14:m>
                <a:r>
                  <a:rPr lang="nl-NL" sz="3200">
                    <a:latin typeface="Times New Roman" panose="02020603050405020304" pitchFamily="18" charset="0"/>
                    <a:cs typeface="Times New Roman" panose="02020603050405020304" pitchFamily="18" charset="0"/>
                  </a:rPr>
                  <a:t> (II) </a:t>
                </a:r>
                <a14:m>
                  <m:oMath xmlns:m="http://schemas.openxmlformats.org/officeDocument/2006/math">
                    <m:r>
                      <a:rPr lang="en-US" sz="3200">
                        <a:latin typeface="Cambria Math" panose="02040503050406030204" pitchFamily="18" charset="0"/>
                      </a:rPr>
                      <m:t>=</m:t>
                    </m:r>
                  </m:oMath>
                </a14:m>
                <a:r>
                  <a:rPr lang="en-US" sz="3200">
                    <a:latin typeface="Times New Roman" panose="02020603050405020304" pitchFamily="18" charset="0"/>
                    <a:cs typeface="Times New Roman" panose="02020603050405020304" pitchFamily="18" charset="0"/>
                  </a:rPr>
                  <a:t>&gt; </a:t>
                </a:r>
                <a:r>
                  <a:rPr lang="nl-NL" sz="3200">
                    <a:latin typeface="Times New Roman" panose="02020603050405020304" pitchFamily="18" charset="0"/>
                    <a:cs typeface="Times New Roman" panose="02020603050405020304" pitchFamily="18" charset="0"/>
                  </a:rPr>
                  <a:t>đúng.</a:t>
                </a:r>
                <a:endParaRPr lang="en-US" sz="3200">
                  <a:latin typeface="Times New Roman" panose="02020603050405020304" pitchFamily="18" charset="0"/>
                  <a:cs typeface="Times New Roman" panose="02020603050405020304" pitchFamily="18" charset="0"/>
                </a:endParaRPr>
              </a:p>
              <a:p>
                <a:pPr marL="0" indent="0">
                  <a:buNone/>
                </a:pPr>
                <a:r>
                  <a:rPr lang="nl-NL" sz="3200" b="1">
                    <a:latin typeface="Times New Roman" panose="02020603050405020304" pitchFamily="18" charset="0"/>
                    <a:cs typeface="Times New Roman" panose="02020603050405020304" pitchFamily="18" charset="0"/>
                  </a:rPr>
                  <a:t>Chọn D</a:t>
                </a:r>
                <a:endParaRPr lang="en-US" sz="3200">
                  <a:latin typeface="Times New Roman" panose="02020603050405020304" pitchFamily="18" charset="0"/>
                  <a:cs typeface="Times New Roman" panose="02020603050405020304" pitchFamily="18" charset="0"/>
                </a:endParaRPr>
              </a:p>
              <a:p>
                <a:pPr marL="0" indent="0">
                  <a:buNone/>
                </a:pPr>
                <a:endParaRPr lang="en-US" sz="3200">
                  <a:solidFill>
                    <a:schemeClr val="tx1"/>
                  </a:solidFill>
                  <a:latin typeface="Times New Roman" panose="02020603050405020304" pitchFamily="18" charset="0"/>
                  <a:cs typeface="Times New Roman" panose="02020603050405020304" pitchFamily="18" charset="0"/>
                  <a:sym typeface="Symbol"/>
                </a:endParaRPr>
              </a:p>
            </p:txBody>
          </p:sp>
        </mc:Choice>
        <mc:Fallback xmlns="">
          <p:sp>
            <p:nvSpPr>
              <p:cNvPr id="3" name="Text Placeholder 2">
                <a:extLst>
                  <a:ext uri="{FF2B5EF4-FFF2-40B4-BE49-F238E27FC236}">
                    <a16:creationId xmlns:a16="http://schemas.microsoft.com/office/drawing/2014/main" id="{0AEB5589-BCD2-4F0E-A74F-0ACF51F85001}"/>
                  </a:ext>
                </a:extLst>
              </p:cNvPr>
              <p:cNvSpPr>
                <a:spLocks noGrp="1" noRot="1" noChangeAspect="1" noMove="1" noResize="1" noEditPoints="1" noAdjustHandles="1" noChangeArrowheads="1" noChangeShapeType="1" noTextEdit="1"/>
              </p:cNvSpPr>
              <p:nvPr>
                <p:ph type="body" idx="1"/>
              </p:nvPr>
            </p:nvSpPr>
            <p:spPr>
              <a:xfrm>
                <a:off x="262003" y="298868"/>
                <a:ext cx="11929997" cy="6858000"/>
              </a:xfrm>
              <a:blipFill>
                <a:blip r:embed="rId2"/>
                <a:stretch>
                  <a:fillRect l="-1329" t="-1956" r="-1277"/>
                </a:stretch>
              </a:blipFill>
            </p:spPr>
            <p:txBody>
              <a:bodyPr/>
              <a:lstStyle/>
              <a:p>
                <a:r>
                  <a:rPr lang="en-US">
                    <a:noFill/>
                  </a:rPr>
                  <a:t> </a:t>
                </a:r>
              </a:p>
            </p:txBody>
          </p:sp>
        </mc:Fallback>
      </mc:AlternateContent>
    </p:spTree>
    <p:extLst>
      <p:ext uri="{BB962C8B-B14F-4D97-AF65-F5344CB8AC3E}">
        <p14:creationId xmlns:p14="http://schemas.microsoft.com/office/powerpoint/2010/main" val="22353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CAE376-CA04-4CAC-96F9-27872F216D63}"/>
              </a:ext>
            </a:extLst>
          </p:cNvPr>
          <p:cNvSpPr/>
          <p:nvPr/>
        </p:nvSpPr>
        <p:spPr>
          <a:xfrm>
            <a:off x="2982696" y="1402940"/>
            <a:ext cx="1241832"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89438" y="11007"/>
                <a:ext cx="11980102" cy="6807896"/>
              </a:xfrm>
            </p:spPr>
            <p:txBody>
              <a:bodyPr>
                <a:noAutofit/>
              </a:bodyPr>
              <a:lstStyle/>
              <a:p>
                <a:pPr marL="0" indent="0">
                  <a:buNone/>
                </a:pPr>
                <a:r>
                  <a:rPr lang="en-US" altLang="ja-JP" sz="3200" b="1">
                    <a:solidFill>
                      <a:srgbClr val="0000FF"/>
                    </a:solidFill>
                    <a:latin typeface="Times New Roman" panose="02020603050405020304" pitchFamily="18" charset="0"/>
                    <a:cs typeface="Times New Roman" panose="02020603050405020304" pitchFamily="18" charset="0"/>
                  </a:rPr>
                  <a:t>3. Dạng 3. </a:t>
                </a:r>
                <a:r>
                  <a:rPr lang="vi-VN" b="1">
                    <a:latin typeface="Times New Roman" panose="02020603050405020304" pitchFamily="18" charset="0"/>
                    <a:cs typeface="Times New Roman" panose="02020603050405020304" pitchFamily="18" charset="0"/>
                  </a:rPr>
                  <a:t>Tiếp tuyến song song</a:t>
                </a:r>
                <a:endParaRPr lang="en-US" b="1">
                  <a:latin typeface="Times New Roman" panose="02020603050405020304" pitchFamily="18" charset="0"/>
                  <a:cs typeface="Times New Roman" panose="02020603050405020304" pitchFamily="18" charset="0"/>
                </a:endParaRPr>
              </a:p>
              <a:p>
                <a:pPr marL="0" indent="0">
                  <a:buNone/>
                </a:pPr>
                <a:r>
                  <a:rPr lang="en-US" b="1">
                    <a:solidFill>
                      <a:srgbClr val="FF0000"/>
                    </a:solidFill>
                    <a:latin typeface="Times New Roman" panose="02020603050405020304" pitchFamily="18" charset="0"/>
                    <a:cs typeface="Times New Roman" panose="02020603050405020304" pitchFamily="18" charset="0"/>
                  </a:rPr>
                  <a:t>Câu 6. </a:t>
                </a:r>
                <a:r>
                  <a:rPr lang="vi-VN">
                    <a:latin typeface="Times New Roman" panose="02020603050405020304" pitchFamily="18" charset="0"/>
                    <a:cs typeface="Times New Roman" panose="02020603050405020304" pitchFamily="18" charset="0"/>
                  </a:rPr>
                  <a:t>Gọi</a:t>
                </a:r>
                <a:r>
                  <a:rPr lang="en-US">
                    <a:latin typeface="Times New Roman" panose="02020603050405020304" pitchFamily="18" charset="0"/>
                    <a:cs typeface="Times New Roman" panose="02020603050405020304" pitchFamily="18" charset="0"/>
                  </a:rPr>
                  <a:t> S </a:t>
                </a:r>
                <a:r>
                  <a:rPr lang="vi-VN">
                    <a:latin typeface="Times New Roman" panose="02020603050405020304" pitchFamily="18" charset="0"/>
                    <a:cs typeface="Times New Roman" panose="02020603050405020304" pitchFamily="18" charset="0"/>
                  </a:rPr>
                  <a:t>là tập các giá trị của tham số </a:t>
                </a:r>
                <a:r>
                  <a:rPr lang="en-US">
                    <a:latin typeface="Times New Roman" panose="02020603050405020304" pitchFamily="18" charset="0"/>
                    <a:cs typeface="Times New Roman" panose="02020603050405020304" pitchFamily="18" charset="0"/>
                  </a:rPr>
                  <a:t>m </a:t>
                </a:r>
                <a:r>
                  <a:rPr lang="vi-VN">
                    <a:latin typeface="Times New Roman" panose="02020603050405020304" pitchFamily="18" charset="0"/>
                    <a:cs typeface="Times New Roman" panose="02020603050405020304" pitchFamily="18" charset="0"/>
                  </a:rPr>
                  <a:t>để đồ thị hàm số </a:t>
                </a:r>
                <a14:m>
                  <m:oMath xmlns:m="http://schemas.openxmlformats.org/officeDocument/2006/math">
                    <m:r>
                      <a:rPr lang="en-US" i="1" smtClean="0">
                        <a:latin typeface="Cambria Math" panose="02040503050406030204" pitchFamily="18" charset="0"/>
                      </a:rPr>
                      <m:t>𝑦</m:t>
                    </m:r>
                    <m:r>
                      <a:rPr lang="en-US" i="0">
                        <a:latin typeface="Cambria Math" panose="02040503050406030204" pitchFamily="18" charset="0"/>
                      </a:rPr>
                      <m:t>=</m:t>
                    </m:r>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i="0">
                            <a:latin typeface="Cambria Math" panose="02040503050406030204" pitchFamily="18" charset="0"/>
                          </a:rPr>
                          <m:t>4</m:t>
                        </m:r>
                      </m:sup>
                    </m:sSup>
                    <m:r>
                      <a:rPr lang="en-US" b="0" i="0" smtClean="0">
                        <a:latin typeface="Cambria Math" panose="02040503050406030204" pitchFamily="18" charset="0"/>
                      </a:rPr>
                      <m:t>−</m:t>
                    </m:r>
                    <m:r>
                      <a:rPr lang="en-US" i="0">
                        <a:latin typeface="Cambria Math" panose="02040503050406030204" pitchFamily="18" charset="0"/>
                      </a:rPr>
                      <m:t>2</m:t>
                    </m:r>
                    <m:sSup>
                      <m:sSupPr>
                        <m:ctrlPr>
                          <a:rPr lang="en-US" i="1" smtClean="0">
                            <a:latin typeface="Cambria Math" panose="02040503050406030204" pitchFamily="18" charset="0"/>
                          </a:rPr>
                        </m:ctrlPr>
                      </m:sSupPr>
                      <m:e>
                        <m:r>
                          <a:rPr lang="en-US" i="0">
                            <a:latin typeface="Cambria Math" panose="02040503050406030204" pitchFamily="18" charset="0"/>
                          </a:rPr>
                          <m:t>𝑥</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𝑚</m:t>
                    </m:r>
                    <m:r>
                      <a:rPr lang="en-US" i="0">
                        <a:latin typeface="Cambria Math" panose="02040503050406030204" pitchFamily="18" charset="0"/>
                      </a:rPr>
                      <m:t>−</m:t>
                    </m:r>
                    <m:r>
                      <a:rPr lang="en-US" i="0">
                        <a:latin typeface="Cambria Math" panose="02040503050406030204" pitchFamily="18" charset="0"/>
                      </a:rPr>
                      <m:t>2</m:t>
                    </m:r>
                  </m:oMath>
                </a14:m>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có đúng một tiếp tuyến song song với trục </a:t>
                </a:r>
                <a:r>
                  <a:rPr lang="en-US">
                    <a:latin typeface="Times New Roman" panose="02020603050405020304" pitchFamily="18" charset="0"/>
                    <a:cs typeface="Times New Roman" panose="02020603050405020304" pitchFamily="18" charset="0"/>
                  </a:rPr>
                  <a:t>Ox. </a:t>
                </a:r>
                <a:r>
                  <a:rPr lang="vi-VN">
                    <a:latin typeface="Times New Roman" panose="02020603050405020304" pitchFamily="18" charset="0"/>
                    <a:cs typeface="Times New Roman" panose="02020603050405020304" pitchFamily="18" charset="0"/>
                  </a:rPr>
                  <a:t>Tìm tổng các phần tử của </a:t>
                </a:r>
                <a:r>
                  <a:rPr lang="en-US">
                    <a:latin typeface="Times New Roman" panose="02020603050405020304" pitchFamily="18" charset="0"/>
                    <a:cs typeface="Times New Roman" panose="02020603050405020304" pitchFamily="18" charset="0"/>
                  </a:rPr>
                  <a:t>S.</a:t>
                </a:r>
              </a:p>
              <a:p>
                <a:pPr marL="0" lvl="0" indent="0">
                  <a:buNone/>
                </a:pPr>
                <a:r>
                  <a:rPr lang="en-US" b="1">
                    <a:solidFill>
                      <a:srgbClr val="0000FF"/>
                    </a:solidFill>
                    <a:latin typeface="Times New Roman" panose="02020603050405020304" pitchFamily="18" charset="0"/>
                    <a:cs typeface="Times New Roman" panose="02020603050405020304" pitchFamily="18" charset="0"/>
                  </a:rPr>
                  <a:t>	A</a:t>
                </a:r>
                <a:r>
                  <a:rPr lang="en-US"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b="1" i="0" dirty="0" smtClean="0">
                        <a:solidFill>
                          <a:srgbClr val="002060"/>
                        </a:solidFill>
                        <a:latin typeface="Cambria Math" panose="02040503050406030204" pitchFamily="18" charset="0"/>
                      </a:rPr>
                      <m:t>−</m:t>
                    </m:r>
                    <m:r>
                      <a:rPr lang="en-US" b="1" i="0" dirty="0" smtClean="0">
                        <a:solidFill>
                          <a:srgbClr val="002060"/>
                        </a:solidFill>
                        <a:latin typeface="Cambria Math" panose="02040503050406030204" pitchFamily="18" charset="0"/>
                      </a:rPr>
                      <m:t>𝟐</m:t>
                    </m:r>
                  </m:oMath>
                </a14:m>
                <a:r>
                  <a:rPr lang="en-US" b="1" dirty="0">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B</a:t>
                </a:r>
                <a:r>
                  <a:rPr lang="en-US" b="1">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b="1" i="0" dirty="0" smtClean="0">
                        <a:solidFill>
                          <a:srgbClr val="002060"/>
                        </a:solidFill>
                        <a:latin typeface="Cambria Math" panose="02040503050406030204" pitchFamily="18" charset="0"/>
                      </a:rPr>
                      <m:t>𝟓</m:t>
                    </m:r>
                  </m:oMath>
                </a14:m>
                <a:r>
                  <a:rPr lang="en-US" b="1" dirty="0">
                    <a:solidFill>
                      <a:srgbClr val="00000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	</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C</a:t>
                </a:r>
                <a:r>
                  <a:rPr lang="en-US"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b="1" i="0" dirty="0" smtClean="0">
                        <a:solidFill>
                          <a:srgbClr val="002060"/>
                        </a:solidFill>
                        <a:latin typeface="Cambria Math" panose="02040503050406030204" pitchFamily="18" charset="0"/>
                      </a:rPr>
                      <m:t>−</m:t>
                    </m:r>
                    <m:r>
                      <a:rPr lang="en-US" b="1" i="0" dirty="0" smtClean="0">
                        <a:solidFill>
                          <a:srgbClr val="002060"/>
                        </a:solidFill>
                        <a:latin typeface="Cambria Math" panose="02040503050406030204" pitchFamily="18" charset="0"/>
                      </a:rPr>
                      <m:t>𝟓</m:t>
                    </m:r>
                  </m:oMath>
                </a14:m>
                <a:r>
                  <a:rPr lang="en-US" b="1" dirty="0">
                    <a:solidFill>
                      <a:srgbClr val="000000"/>
                    </a:solidFill>
                    <a:latin typeface="Times New Roman" panose="02020603050405020304" pitchFamily="18" charset="0"/>
                    <a:cs typeface="Times New Roman" panose="02020603050405020304" pitchFamily="18" charset="0"/>
                  </a:rPr>
                  <a:t>.</a:t>
                </a:r>
                <a:r>
                  <a:rPr lang="en-US" b="1" dirty="0">
                    <a:solidFill>
                      <a:srgbClr val="002060"/>
                    </a:solidFill>
                    <a:latin typeface="Times New Roman" panose="02020603050405020304" pitchFamily="18" charset="0"/>
                    <a:cs typeface="Times New Roman" panose="02020603050405020304" pitchFamily="18" charset="0"/>
                  </a:rPr>
                  <a:t>	</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D</a:t>
                </a:r>
                <a:r>
                  <a:rPr lang="en-US" b="1">
                    <a:solidFill>
                      <a:srgbClr val="002060"/>
                    </a:solidFill>
                    <a:latin typeface="Times New Roman" panose="02020603050405020304" pitchFamily="18" charset="0"/>
                    <a:cs typeface="Times New Roman" panose="02020603050405020304" pitchFamily="18" charset="0"/>
                  </a:rPr>
                  <a:t>. 3</a:t>
                </a:r>
                <a:r>
                  <a:rPr lang="en-US" b="1">
                    <a:solidFill>
                      <a:srgbClr val="000000"/>
                    </a:solidFill>
                    <a:latin typeface="Times New Roman" panose="02020603050405020304" pitchFamily="18" charset="0"/>
                    <a:cs typeface="Times New Roman" panose="02020603050405020304" pitchFamily="18" charset="0"/>
                  </a:rPr>
                  <a:t>.</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ctr" rtl="0">
                  <a:buNone/>
                </a:pPr>
                <a:r>
                  <a:rPr lang="en-US" b="1">
                    <a:solidFill>
                      <a:srgbClr val="0000FF"/>
                    </a:solidFill>
                    <a:latin typeface="Times New Roman" panose="02020603050405020304" pitchFamily="18" charset="0"/>
                    <a:cs typeface="Times New Roman" panose="02020603050405020304" pitchFamily="18" charset="0"/>
                  </a:rPr>
                  <a:t>Lời </a:t>
                </a:r>
                <a:r>
                  <a:rPr lang="en-US" b="1" err="1">
                    <a:solidFill>
                      <a:srgbClr val="0000FF"/>
                    </a:solidFill>
                    <a:latin typeface="Times New Roman" panose="02020603050405020304" pitchFamily="18" charset="0"/>
                    <a:cs typeface="Times New Roman" panose="02020603050405020304" pitchFamily="18" charset="0"/>
                  </a:rPr>
                  <a:t>giải</a:t>
                </a:r>
                <a:r>
                  <a:rPr lang="en-US" b="1">
                    <a:solidFill>
                      <a:srgbClr val="0000FF"/>
                    </a:solidFill>
                    <a:latin typeface="Times New Roman" panose="02020603050405020304" pitchFamily="18" charset="0"/>
                    <a:cs typeface="Times New Roman" panose="02020603050405020304" pitchFamily="18" charset="0"/>
                  </a:rPr>
                  <a:t>   </a:t>
                </a:r>
              </a:p>
              <a:p>
                <a:r>
                  <a:rPr lang="en-US">
                    <a:latin typeface="Times New Roman" panose="02020603050405020304" pitchFamily="18" charset="0"/>
                    <a:cs typeface="Times New Roman" panose="02020603050405020304" pitchFamily="18" charset="0"/>
                  </a:rPr>
                  <a:t>Gọi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𝑥</m:t>
                        </m:r>
                      </m:e>
                      <m:sub>
                        <m:r>
                          <a:rPr lang="en-US" i="0" smtClean="0">
                            <a:latin typeface="Cambria Math" panose="02040503050406030204" pitchFamily="18" charset="0"/>
                          </a:rPr>
                          <m:t>0</m:t>
                        </m:r>
                      </m:sub>
                    </m:sSub>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r>
                          <a:rPr lang="en-US" i="1" smtClean="0">
                            <a:latin typeface="Cambria Math" panose="02040503050406030204" pitchFamily="18" charset="0"/>
                          </a:rPr>
                          <m:t>𝑥</m:t>
                        </m:r>
                      </m:e>
                      <m:sub>
                        <m:r>
                          <a:rPr lang="en-US" i="0" smtClean="0">
                            <a:latin typeface="Cambria Math" panose="02040503050406030204" pitchFamily="18" charset="0"/>
                          </a:rPr>
                          <m:t>0</m:t>
                        </m:r>
                      </m:sub>
                      <m:sup>
                        <m:r>
                          <a:rPr lang="en-US" i="0" smtClean="0">
                            <a:latin typeface="Cambria Math" panose="02040503050406030204" pitchFamily="18" charset="0"/>
                          </a:rPr>
                          <m:t>4</m:t>
                        </m:r>
                      </m:sup>
                    </m:sSubSup>
                    <m:r>
                      <a:rPr lang="en-US" smtClean="0">
                        <a:latin typeface="Cambria Math" panose="02040503050406030204" pitchFamily="18" charset="0"/>
                      </a:rPr>
                      <m:t>−</m:t>
                    </m:r>
                    <m:r>
                      <a:rPr lang="en-US" i="0" smtClean="0">
                        <a:latin typeface="Cambria Math" panose="02040503050406030204" pitchFamily="18" charset="0"/>
                      </a:rPr>
                      <m:t>2</m:t>
                    </m:r>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a:latin typeface="Cambria Math" panose="02040503050406030204" pitchFamily="18" charset="0"/>
                          </a:rPr>
                          <m:t>0</m:t>
                        </m:r>
                      </m:sub>
                      <m:sup>
                        <m:r>
                          <a:rPr lang="en-US" b="0" i="0"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a14:m>
                <a:r>
                  <a:rPr lang="en-US">
                    <a:latin typeface="Times New Roman" panose="02020603050405020304" pitchFamily="18" charset="0"/>
                    <a:cs typeface="Times New Roman" panose="02020603050405020304" pitchFamily="18" charset="0"/>
                  </a:rPr>
                  <a:t> là tiếp điểm.</a:t>
                </a:r>
              </a:p>
              <a:p>
                <a:r>
                  <a:rPr lang="en-US">
                    <a:latin typeface="Times New Roman" panose="02020603050405020304" pitchFamily="18" charset="0"/>
                    <a:cs typeface="Times New Roman" panose="02020603050405020304" pitchFamily="18" charset="0"/>
                  </a:rPr>
                  <a:t>Hệ số góc tiếp tuyến của đồ thị hàm số tại M có dạng </a:t>
                </a:r>
                <a14:m>
                  <m:oMath xmlns:m="http://schemas.openxmlformats.org/officeDocument/2006/math">
                    <m:r>
                      <a:rPr lang="en-US" i="1" smtClean="0">
                        <a:latin typeface="Cambria Math" panose="02040503050406030204" pitchFamily="18" charset="0"/>
                      </a:rPr>
                      <m:t>𝑘</m:t>
                    </m:r>
                    <m:r>
                      <a:rPr lang="en-US" i="0">
                        <a:latin typeface="Cambria Math" panose="02040503050406030204" pitchFamily="18" charset="0"/>
                      </a:rPr>
                      <m:t>=</m:t>
                    </m:r>
                    <m:r>
                      <a:rPr lang="en-US" i="0">
                        <a:latin typeface="Cambria Math" panose="02040503050406030204" pitchFamily="18" charset="0"/>
                      </a:rPr>
                      <m:t>4</m:t>
                    </m:r>
                    <m:sSubSup>
                      <m:sSubSupPr>
                        <m:ctrlPr>
                          <a:rPr lang="en-US" i="1">
                            <a:latin typeface="Cambria Math" panose="02040503050406030204" pitchFamily="18" charset="0"/>
                          </a:rPr>
                        </m:ctrlPr>
                      </m:sSubSupPr>
                      <m:e>
                        <m:r>
                          <a:rPr lang="en-US" b="0" i="1" smtClean="0">
                            <a:latin typeface="Cambria Math" panose="02040503050406030204" pitchFamily="18" charset="0"/>
                          </a:rPr>
                          <m:t>𝑥</m:t>
                        </m:r>
                      </m:e>
                      <m:sub>
                        <m:r>
                          <a:rPr lang="en-US" i="0">
                            <a:latin typeface="Cambria Math" panose="02040503050406030204" pitchFamily="18" charset="0"/>
                          </a:rPr>
                          <m:t>0</m:t>
                        </m:r>
                      </m:sub>
                      <m:sup>
                        <m:r>
                          <a:rPr lang="en-US" i="0">
                            <a:latin typeface="Cambria Math" panose="02040503050406030204" pitchFamily="18" charset="0"/>
                          </a:rPr>
                          <m:t>3</m:t>
                        </m:r>
                      </m:sup>
                    </m:sSubSup>
                    <m:r>
                      <a:rPr lang="en-US" i="0">
                        <a:latin typeface="Cambria Math" panose="02040503050406030204" pitchFamily="18" charset="0"/>
                      </a:rPr>
                      <m:t>−</m:t>
                    </m:r>
                    <m:r>
                      <a:rPr lang="en-US" i="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0</m:t>
                        </m:r>
                      </m:sub>
                    </m:sSub>
                  </m:oMath>
                </a14:m>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Tiếp tuyến của đồ thị hàm số song song với trục Ox thì </a:t>
                </a:r>
                <a14:m>
                  <m:oMath xmlns:m="http://schemas.openxmlformats.org/officeDocument/2006/math">
                    <m:r>
                      <a:rPr lang="en-US" i="1">
                        <a:latin typeface="Cambria Math" panose="02040503050406030204" pitchFamily="18" charset="0"/>
                      </a:rPr>
                      <m:t>𝑘</m:t>
                    </m:r>
                    <m:r>
                      <a:rPr lang="en-US">
                        <a:latin typeface="Cambria Math" panose="02040503050406030204" pitchFamily="18" charset="0"/>
                      </a:rPr>
                      <m:t>=</m:t>
                    </m:r>
                    <m:r>
                      <a:rPr lang="en-US" b="0" i="0" smtClean="0">
                        <a:latin typeface="Cambria Math" panose="02040503050406030204" pitchFamily="18" charset="0"/>
                      </a:rPr>
                      <m:t>0</m:t>
                    </m:r>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0">
                            <a:latin typeface="Cambria Math" panose="02040503050406030204" pitchFamily="18" charset="0"/>
                          </a:rPr>
                          <m:t>0</m:t>
                        </m:r>
                      </m:sub>
                    </m:sSub>
                    <m:r>
                      <a:rPr lang="en-US" i="0">
                        <a:latin typeface="Cambria Math" panose="02040503050406030204" pitchFamily="18" charset="0"/>
                      </a:rPr>
                      <m:t>∈</m:t>
                    </m:r>
                    <m:d>
                      <m:dPr>
                        <m:begChr m:val="{"/>
                        <m:endChr m:val="}"/>
                        <m:ctrlPr>
                          <a:rPr lang="en-US" i="1">
                            <a:latin typeface="Cambria Math" panose="02040503050406030204" pitchFamily="18" charset="0"/>
                          </a:rPr>
                        </m:ctrlPr>
                      </m:dPr>
                      <m:e>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1</m:t>
                        </m:r>
                      </m:e>
                    </m:d>
                  </m:oMath>
                </a14:m>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Tại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i="1">
                            <a:latin typeface="Cambria Math" panose="02040503050406030204" pitchFamily="18" charset="0"/>
                          </a:rPr>
                          <m:t>𝑚</m:t>
                        </m:r>
                        <m:r>
                          <a:rPr lang="en-US">
                            <a:latin typeface="Cambria Math" panose="02040503050406030204" pitchFamily="18" charset="0"/>
                          </a:rPr>
                          <m:t>−</m:t>
                        </m:r>
                        <m:r>
                          <a:rPr lang="en-US">
                            <a:latin typeface="Cambria Math" panose="02040503050406030204" pitchFamily="18" charset="0"/>
                          </a:rPr>
                          <m:t>2</m:t>
                        </m:r>
                      </m:e>
                    </m:d>
                  </m:oMath>
                </a14:m>
                <a:r>
                  <a:rPr lang="en-US">
                    <a:latin typeface="Times New Roman" panose="02020603050405020304" pitchFamily="18" charset="0"/>
                    <a:cs typeface="Times New Roman" panose="02020603050405020304" pitchFamily="18" charset="0"/>
                  </a:rPr>
                  <a:t> thì phương trình tiếp tuyến là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m:rPr>
                        <m:sty m:val="p"/>
                      </m:rPr>
                      <a:rPr lang="en-US">
                        <a:latin typeface="Cambria Math" panose="02040503050406030204" pitchFamily="18" charset="0"/>
                      </a:rPr>
                      <m:t>m</m:t>
                    </m:r>
                    <m:r>
                      <a:rPr lang="en-US">
                        <a:latin typeface="Cambria Math" panose="02040503050406030204" pitchFamily="18" charset="0"/>
                      </a:rPr>
                      <m:t>−</m:t>
                    </m:r>
                    <m:r>
                      <a:rPr lang="en-US">
                        <a:latin typeface="Cambria Math" panose="02040503050406030204" pitchFamily="18" charset="0"/>
                      </a:rPr>
                      <m:t>2</m:t>
                    </m:r>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  Tại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b="0" i="0" smtClean="0">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𝑚</m:t>
                        </m:r>
                        <m:r>
                          <a:rPr lang="en-US">
                            <a:latin typeface="Cambria Math" panose="02040503050406030204" pitchFamily="18" charset="0"/>
                          </a:rPr>
                          <m:t>−</m:t>
                        </m:r>
                        <m:r>
                          <a:rPr lang="en-US" b="0" i="0" smtClean="0">
                            <a:latin typeface="Cambria Math" panose="02040503050406030204" pitchFamily="18" charset="0"/>
                          </a:rPr>
                          <m:t>3</m:t>
                        </m:r>
                      </m:e>
                    </m:d>
                  </m:oMath>
                </a14:m>
                <a:r>
                  <a:rPr lang="en-US">
                    <a:latin typeface="Times New Roman" panose="02020603050405020304" pitchFamily="18" charset="0"/>
                    <a:cs typeface="Times New Roman" panose="02020603050405020304" pitchFamily="18" charset="0"/>
                  </a:rPr>
                  <a:t> thì phương trình tiếp tuyến là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m:rPr>
                        <m:sty m:val="p"/>
                      </m:rPr>
                      <a:rPr lang="en-US">
                        <a:latin typeface="Cambria Math" panose="02040503050406030204" pitchFamily="18" charset="0"/>
                      </a:rPr>
                      <m:t>m</m:t>
                    </m:r>
                    <m:r>
                      <a:rPr lang="en-US">
                        <a:latin typeface="Cambria Math" panose="02040503050406030204" pitchFamily="18" charset="0"/>
                      </a:rPr>
                      <m:t>−</m:t>
                    </m:r>
                    <m:r>
                      <a:rPr lang="en-US" b="0" i="0" smtClean="0">
                        <a:latin typeface="Cambria Math" panose="02040503050406030204" pitchFamily="18" charset="0"/>
                      </a:rPr>
                      <m:t>3</m:t>
                    </m:r>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   Tại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b="0" i="0" smtClean="0">
                            <a:latin typeface="Cambria Math" panose="02040503050406030204" pitchFamily="18" charset="0"/>
                          </a:rPr>
                          <m:t>−</m:t>
                        </m:r>
                        <m:r>
                          <a:rPr lang="en-US" b="0" i="0" smtClean="0">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𝑚</m:t>
                        </m:r>
                        <m:r>
                          <a:rPr lang="en-US">
                            <a:latin typeface="Cambria Math" panose="02040503050406030204" pitchFamily="18" charset="0"/>
                          </a:rPr>
                          <m:t>−</m:t>
                        </m:r>
                        <m:r>
                          <a:rPr lang="en-US" b="0" i="0" smtClean="0">
                            <a:latin typeface="Cambria Math" panose="02040503050406030204" pitchFamily="18" charset="0"/>
                          </a:rPr>
                          <m:t>3</m:t>
                        </m:r>
                      </m:e>
                    </m:d>
                  </m:oMath>
                </a14:m>
                <a:r>
                  <a:rPr lang="en-US">
                    <a:latin typeface="Times New Roman" panose="02020603050405020304" pitchFamily="18" charset="0"/>
                    <a:cs typeface="Times New Roman" panose="02020603050405020304" pitchFamily="18" charset="0"/>
                  </a:rPr>
                  <a:t> thì phương trình tiếp tuyến là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r>
                      <m:rPr>
                        <m:sty m:val="p"/>
                      </m:rPr>
                      <a:rPr lang="en-US">
                        <a:latin typeface="Cambria Math" panose="02040503050406030204" pitchFamily="18" charset="0"/>
                      </a:rPr>
                      <m:t>m</m:t>
                    </m:r>
                    <m:r>
                      <a:rPr lang="en-US">
                        <a:latin typeface="Cambria Math" panose="02040503050406030204" pitchFamily="18" charset="0"/>
                      </a:rPr>
                      <m:t>−</m:t>
                    </m:r>
                    <m:r>
                      <a:rPr lang="en-US" b="0" i="0" smtClean="0">
                        <a:latin typeface="Cambria Math" panose="02040503050406030204" pitchFamily="18" charset="0"/>
                      </a:rPr>
                      <m:t>3</m:t>
                    </m:r>
                  </m:oMath>
                </a14:m>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Theo đề, chỉ có đúng một tiếp tuyến song song với trục Ox nên: </a:t>
                </a:r>
              </a:p>
              <a:p>
                <a:pPr marL="0" indent="0">
                  <a:buNone/>
                </a:pPr>
                <a14:m>
                  <m:oMath xmlns:m="http://schemas.openxmlformats.org/officeDocument/2006/math">
                    <m:r>
                      <a:rPr lang="en-US" b="0" i="0" smtClean="0">
                        <a:latin typeface="Cambria Math" panose="02040503050406030204" pitchFamily="18" charset="0"/>
                      </a:rPr>
                      <m:t>                         </m:t>
                    </m:r>
                    <m:r>
                      <m:rPr>
                        <m:sty m:val="p"/>
                      </m:rPr>
                      <a:rPr lang="en-US">
                        <a:latin typeface="Cambria Math" panose="02040503050406030204" pitchFamily="18" charset="0"/>
                      </a:rPr>
                      <m:t>m</m:t>
                    </m:r>
                    <m:r>
                      <a:rPr lang="en-US">
                        <a:latin typeface="Cambria Math" panose="02040503050406030204" pitchFamily="18" charset="0"/>
                      </a:rPr>
                      <m:t>−</m:t>
                    </m:r>
                    <m:r>
                      <a:rPr lang="en-US">
                        <a:latin typeface="Cambria Math" panose="02040503050406030204" pitchFamily="18" charset="0"/>
                      </a:rPr>
                      <m:t>2</m:t>
                    </m:r>
                    <m:r>
                      <a:rPr lang="en-US" b="0" i="0" smtClean="0">
                        <a:latin typeface="Cambria Math" panose="02040503050406030204" pitchFamily="18" charset="0"/>
                      </a:rPr>
                      <m:t>=</m:t>
                    </m:r>
                    <m:r>
                      <a:rPr lang="en-US" b="0" i="0" smtClean="0">
                        <a:latin typeface="Cambria Math" panose="02040503050406030204" pitchFamily="18" charset="0"/>
                      </a:rPr>
                      <m:t>0</m:t>
                    </m:r>
                  </m:oMath>
                </a14:m>
                <a:r>
                  <a:rPr lang="en-US">
                    <a:latin typeface="Times New Roman" panose="02020603050405020304" pitchFamily="18" charset="0"/>
                    <a:cs typeface="Times New Roman" panose="02020603050405020304" pitchFamily="18" charset="0"/>
                  </a:rPr>
                  <a:t> hoặc </a:t>
                </a:r>
                <a14:m>
                  <m:oMath xmlns:m="http://schemas.openxmlformats.org/officeDocument/2006/math">
                    <m:r>
                      <m:rPr>
                        <m:sty m:val="p"/>
                      </m:rPr>
                      <a:rPr lang="en-US">
                        <a:latin typeface="Cambria Math" panose="02040503050406030204" pitchFamily="18" charset="0"/>
                      </a:rPr>
                      <m:t>m</m:t>
                    </m:r>
                    <m:r>
                      <a:rPr lang="en-US">
                        <a:latin typeface="Cambria Math" panose="02040503050406030204" pitchFamily="18" charset="0"/>
                      </a:rPr>
                      <m:t>−</m:t>
                    </m:r>
                    <m:r>
                      <a:rPr lang="en-US" b="0" i="0" smtClean="0">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0</m:t>
                    </m:r>
                    <m:r>
                      <a:rPr lang="en-US" b="0" i="0" smtClean="0">
                        <a:latin typeface="Cambria Math" panose="02040503050406030204" pitchFamily="18" charset="0"/>
                      </a:rPr>
                      <m:t>.</m:t>
                    </m:r>
                  </m:oMath>
                </a14:m>
                <a:r>
                  <a:rPr lang="en-US">
                    <a:latin typeface="Times New Roman" panose="02020603050405020304" pitchFamily="18" charset="0"/>
                    <a:cs typeface="Times New Roman" panose="02020603050405020304" pitchFamily="18" charset="0"/>
                  </a:rPr>
                  <a:t> Vậy  </a:t>
                </a:r>
                <a14:m>
                  <m:oMath xmlns:m="http://schemas.openxmlformats.org/officeDocument/2006/math">
                    <m:r>
                      <m:rPr>
                        <m:sty m:val="p"/>
                      </m:rPr>
                      <a:rPr lang="en-US" b="0" i="0" smtClean="0">
                        <a:latin typeface="Cambria Math" panose="02040503050406030204" pitchFamily="18" charset="0"/>
                      </a:rPr>
                      <m:t>S</m:t>
                    </m:r>
                    <m:r>
                      <a:rPr lang="en-US" i="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3</m:t>
                        </m:r>
                      </m:e>
                    </m:d>
                  </m:oMath>
                </a14:m>
                <a:endParaRPr lang="en-US">
                  <a:latin typeface="Times New Roman" panose="02020603050405020304" pitchFamily="18"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443E7128-81FF-4191-A928-655237246425}"/>
                  </a:ext>
                </a:extLst>
              </p:cNvPr>
              <p:cNvSpPr>
                <a:spLocks noGrp="1" noRot="1" noChangeAspect="1" noMove="1" noResize="1" noEditPoints="1" noAdjustHandles="1" noChangeArrowheads="1" noChangeShapeType="1" noTextEdit="1"/>
              </p:cNvSpPr>
              <p:nvPr>
                <p:ph type="body" idx="1"/>
              </p:nvPr>
            </p:nvSpPr>
            <p:spPr>
              <a:xfrm>
                <a:off x="89438" y="11007"/>
                <a:ext cx="11980102" cy="6807896"/>
              </a:xfrm>
              <a:blipFill>
                <a:blip r:embed="rId2"/>
                <a:stretch>
                  <a:fillRect l="-1323" t="-1970" r="-102"/>
                </a:stretch>
              </a:blipFill>
            </p:spPr>
            <p:txBody>
              <a:bodyPr/>
              <a:lstStyle/>
              <a:p>
                <a:r>
                  <a:rPr lang="en-US">
                    <a:noFill/>
                  </a:rPr>
                  <a:t> </a:t>
                </a:r>
              </a:p>
            </p:txBody>
          </p:sp>
        </mc:Fallback>
      </mc:AlternateContent>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1543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686C13-90C7-41B4-BDD7-45DCF93E404B}"/>
              </a:ext>
            </a:extLst>
          </p:cNvPr>
          <p:cNvSpPr/>
          <p:nvPr/>
        </p:nvSpPr>
        <p:spPr>
          <a:xfrm>
            <a:off x="1044168" y="2443400"/>
            <a:ext cx="2869464" cy="8941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182450"/>
                <a:ext cx="11980102" cy="5761145"/>
              </a:xfrm>
            </p:spPr>
            <p:txBody>
              <a:bodyPr>
                <a:noAutofit/>
              </a:bodyPr>
              <a:lstStyle/>
              <a:p>
                <a:pPr marL="0" indent="0">
                  <a:buNone/>
                </a:pPr>
                <a:r>
                  <a:rPr lang="en-US" sz="3200" b="1">
                    <a:solidFill>
                      <a:srgbClr val="FF0000"/>
                    </a:solidFill>
                    <a:latin typeface="Times New Roman" panose="02020603050405020304" pitchFamily="18" charset="0"/>
                    <a:cs typeface="Times New Roman" panose="02020603050405020304" pitchFamily="18" charset="0"/>
                  </a:rPr>
                  <a:t>Câu 7. </a:t>
                </a:r>
                <a:r>
                  <a:rPr lang="vi-VN" sz="3200">
                    <a:latin typeface="Times New Roman" panose="02020603050405020304" pitchFamily="18" charset="0"/>
                    <a:cs typeface="Times New Roman" panose="02020603050405020304" pitchFamily="18" charset="0"/>
                  </a:rPr>
                  <a:t>Phương</a:t>
                </a:r>
                <a:r>
                  <a:rPr lang="en-US" sz="3200">
                    <a:latin typeface="Times New Roman" panose="02020603050405020304" pitchFamily="18" charset="0"/>
                    <a:cs typeface="Times New Roman" panose="02020603050405020304" pitchFamily="18" charset="0"/>
                  </a:rPr>
                  <a:t> trình </a:t>
                </a:r>
                <a:r>
                  <a:rPr lang="vi-VN" sz="3200">
                    <a:latin typeface="Times New Roman" panose="02020603050405020304" pitchFamily="18" charset="0"/>
                    <a:cs typeface="Times New Roman" panose="02020603050405020304" pitchFamily="18" charset="0"/>
                  </a:rPr>
                  <a:t>tiếp</a:t>
                </a:r>
                <a:r>
                  <a:rPr lang="en-US" sz="3200">
                    <a:latin typeface="Times New Roman" panose="02020603050405020304" pitchFamily="18" charset="0"/>
                    <a:cs typeface="Times New Roman" panose="02020603050405020304" pitchFamily="18" charset="0"/>
                  </a:rPr>
                  <a:t> tuyến của </a:t>
                </a:r>
                <a14:m>
                  <m:oMath xmlns:m="http://schemas.openxmlformats.org/officeDocument/2006/math">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C</m:t>
                        </m:r>
                      </m:e>
                    </m:d>
                    <m:r>
                      <a:rPr lang="en-US" sz="3200" b="0" i="0" smtClean="0">
                        <a:latin typeface="Cambria Math" panose="02040503050406030204" pitchFamily="18" charset="0"/>
                      </a:rPr>
                      <m:t>:</m:t>
                    </m:r>
                    <m:r>
                      <a:rPr lang="en-US" sz="3200" i="1">
                        <a:latin typeface="Cambria Math" panose="02040503050406030204" pitchFamily="18" charset="0"/>
                      </a:rPr>
                      <m:t>𝑦</m:t>
                    </m:r>
                    <m:r>
                      <a:rPr lang="en-US" sz="3200">
                        <a:latin typeface="Cambria Math" panose="02040503050406030204" pitchFamily="18" charset="0"/>
                      </a:rPr>
                      <m:t>=</m:t>
                    </m:r>
                    <m:sSup>
                      <m:sSupPr>
                        <m:ctrlPr>
                          <a:rPr lang="en-US" sz="3200" i="1">
                            <a:latin typeface="Cambria Math" panose="02040503050406030204" pitchFamily="18" charset="0"/>
                          </a:rPr>
                        </m:ctrlPr>
                      </m:sSupPr>
                      <m:e>
                        <m:r>
                          <m:rPr>
                            <m:sty m:val="p"/>
                          </m:rPr>
                          <a:rPr lang="en-US" sz="3200">
                            <a:latin typeface="Cambria Math" panose="02040503050406030204" pitchFamily="18" charset="0"/>
                          </a:rPr>
                          <m:t>x</m:t>
                        </m:r>
                      </m:e>
                      <m:sup>
                        <m:r>
                          <a:rPr lang="en-US" sz="3200" b="0" i="0" smtClean="0">
                            <a:latin typeface="Cambria Math" panose="02040503050406030204" pitchFamily="18" charset="0"/>
                          </a:rPr>
                          <m:t>3</m:t>
                        </m:r>
                      </m:sup>
                    </m:sSup>
                  </m:oMath>
                </a14:m>
                <a:r>
                  <a:rPr lang="en-US" sz="3200">
                    <a:latin typeface="Times New Roman" panose="02020603050405020304" pitchFamily="18" charset="0"/>
                    <a:cs typeface="Times New Roman" panose="02020603050405020304" pitchFamily="18" charset="0"/>
                  </a:rPr>
                  <a:t>biết nó song song với đường thẳng </a:t>
                </a:r>
                <a14:m>
                  <m:oMath xmlns:m="http://schemas.openxmlformats.org/officeDocument/2006/math">
                    <m:r>
                      <a:rPr lang="en-US" sz="3200" i="1" smtClean="0">
                        <a:latin typeface="Cambria Math" panose="02040503050406030204" pitchFamily="18" charset="0"/>
                      </a:rPr>
                      <m:t>𝑦</m:t>
                    </m:r>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b="0" i="1" smtClean="0">
                            <a:latin typeface="Cambria Math" panose="02040503050406030204" pitchFamily="18" charset="0"/>
                          </a:rPr>
                          <m:t>3</m:t>
                        </m:r>
                      </m:den>
                    </m:f>
                    <m:r>
                      <a:rPr lang="en-US" sz="3200" b="0" i="1" smtClean="0">
                        <a:latin typeface="Cambria Math" panose="02040503050406030204" pitchFamily="18" charset="0"/>
                      </a:rPr>
                      <m:t>𝑥</m:t>
                    </m:r>
                    <m:r>
                      <a:rPr lang="en-US" sz="3200" i="0">
                        <a:latin typeface="Cambria Math" panose="02040503050406030204" pitchFamily="18" charset="0"/>
                      </a:rPr>
                      <m:t>−</m:t>
                    </m:r>
                    <m:r>
                      <a:rPr lang="en-US" sz="3200" i="0">
                        <a:latin typeface="Cambria Math" panose="02040503050406030204" pitchFamily="18" charset="0"/>
                      </a:rPr>
                      <m:t>10</m:t>
                    </m:r>
                  </m:oMath>
                </a14:m>
                <a:r>
                  <a:rPr lang="en-US" sz="3200">
                    <a:latin typeface="Times New Roman" panose="02020603050405020304" pitchFamily="18" charset="0"/>
                    <a:cs typeface="Times New Roman" panose="02020603050405020304" pitchFamily="18" charset="0"/>
                  </a:rPr>
                  <a:t> là:</a:t>
                </a:r>
              </a:p>
              <a:p>
                <a:pPr marL="0" lvl="0" indent="0">
                  <a:lnSpc>
                    <a:spcPct val="150000"/>
                  </a:lnSpc>
                  <a:buNone/>
                </a:pPr>
                <a:r>
                  <a:rPr lang="en-US" sz="3200" b="1">
                    <a:solidFill>
                      <a:srgbClr val="0000FF"/>
                    </a:solidFill>
                    <a:latin typeface="Times New Roman" panose="02020603050405020304" pitchFamily="18" charset="0"/>
                    <a:cs typeface="Times New Roman" panose="02020603050405020304" pitchFamily="18" charset="0"/>
                  </a:rPr>
                  <a:t>	A</a:t>
                </a:r>
                <a:r>
                  <a:rPr lang="en-US" sz="3200" b="1" dirty="0">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1</m:t>
                        </m:r>
                      </m:num>
                      <m:den>
                        <m:r>
                          <a:rPr lang="en-US" sz="3200" i="1">
                            <a:latin typeface="Cambria Math" panose="02040503050406030204" pitchFamily="18" charset="0"/>
                          </a:rPr>
                          <m:t>3</m:t>
                        </m:r>
                      </m:den>
                    </m:f>
                    <m:r>
                      <a:rPr lang="en-US" sz="3200" i="1">
                        <a:latin typeface="Cambria Math" panose="02040503050406030204" pitchFamily="18" charset="0"/>
                      </a:rPr>
                      <m:t>𝑥</m:t>
                    </m:r>
                    <m:r>
                      <a:rPr lang="en-US" sz="3200" smtClean="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27</m:t>
                        </m:r>
                      </m:den>
                    </m:f>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B</a:t>
                </a:r>
                <a:r>
                  <a:rPr lang="en-US" sz="3200"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1</m:t>
                        </m:r>
                      </m:num>
                      <m:den>
                        <m:r>
                          <a:rPr lang="en-US" sz="3200" i="1">
                            <a:latin typeface="Cambria Math" panose="02040503050406030204" pitchFamily="18" charset="0"/>
                          </a:rPr>
                          <m:t>3</m:t>
                        </m:r>
                      </m:den>
                    </m:f>
                    <m:r>
                      <a:rPr lang="en-US" sz="3200" i="1">
                        <a:latin typeface="Cambria Math" panose="02040503050406030204" pitchFamily="18" charset="0"/>
                      </a:rPr>
                      <m:t>𝑥</m:t>
                    </m:r>
                    <m:r>
                      <a:rPr lang="en-US" sz="3200">
                        <a:latin typeface="Cambria Math" panose="02040503050406030204" pitchFamily="18" charset="0"/>
                      </a:rPr>
                      <m:t>±</m:t>
                    </m:r>
                    <m:r>
                      <a:rPr lang="en-US" sz="3200" b="0" i="0" smtClean="0">
                        <a:latin typeface="Cambria Math" panose="02040503050406030204" pitchFamily="18" charset="0"/>
                      </a:rPr>
                      <m:t>27</m:t>
                    </m:r>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a:solidFill>
                      <a:srgbClr val="002060"/>
                    </a:solidFill>
                    <a:latin typeface="Times New Roman" panose="02020603050405020304" pitchFamily="18" charset="0"/>
                    <a:cs typeface="Times New Roman" panose="02020603050405020304" pitchFamily="18" charset="0"/>
                  </a:rPr>
                  <a:t>              </a:t>
                </a:r>
              </a:p>
              <a:p>
                <a:pPr marL="0" lvl="0" indent="0">
                  <a:buNone/>
                </a:pP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C</a:t>
                </a:r>
                <a:r>
                  <a:rPr lang="en-US" sz="3200" b="1" dirty="0">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1</m:t>
                        </m:r>
                      </m:num>
                      <m:den>
                        <m:r>
                          <a:rPr lang="en-US" sz="3200" i="1">
                            <a:latin typeface="Cambria Math" panose="02040503050406030204" pitchFamily="18" charset="0"/>
                          </a:rPr>
                          <m:t>3</m:t>
                        </m:r>
                      </m:den>
                    </m:f>
                    <m:r>
                      <a:rPr lang="en-US" sz="3200" i="1">
                        <a:latin typeface="Cambria Math" panose="02040503050406030204" pitchFamily="18" charset="0"/>
                      </a:rPr>
                      <m:t>𝑥</m:t>
                    </m:r>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b="0" i="0" smtClean="0">
                            <a:latin typeface="Cambria Math" panose="02040503050406030204" pitchFamily="18" charset="0"/>
                          </a:rPr>
                          <m:t>2</m:t>
                        </m:r>
                      </m:num>
                      <m:den>
                        <m:r>
                          <a:rPr lang="en-US" sz="3200">
                            <a:latin typeface="Cambria Math" panose="02040503050406030204" pitchFamily="18" charset="0"/>
                          </a:rPr>
                          <m:t>27</m:t>
                        </m:r>
                      </m:den>
                    </m:f>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D</a:t>
                </a:r>
                <a:r>
                  <a:rPr lang="en-US" sz="3200" b="1">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1</m:t>
                        </m:r>
                      </m:num>
                      <m:den>
                        <m:r>
                          <a:rPr lang="en-US" sz="3200" i="1">
                            <a:latin typeface="Cambria Math" panose="02040503050406030204" pitchFamily="18" charset="0"/>
                          </a:rPr>
                          <m:t>3</m:t>
                        </m:r>
                      </m:den>
                    </m:f>
                    <m:r>
                      <a:rPr lang="en-US" sz="3200" i="1">
                        <a:latin typeface="Cambria Math" panose="02040503050406030204" pitchFamily="18" charset="0"/>
                      </a:rPr>
                      <m:t>𝑥</m:t>
                    </m:r>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1</m:t>
                        </m:r>
                      </m:num>
                      <m:den>
                        <m:r>
                          <a:rPr lang="en-US" sz="3200" b="0" i="0" smtClean="0">
                            <a:latin typeface="Cambria Math" panose="02040503050406030204" pitchFamily="18" charset="0"/>
                          </a:rPr>
                          <m:t>3</m:t>
                        </m:r>
                      </m:den>
                    </m:f>
                  </m:oMath>
                </a14:m>
                <a:r>
                  <a:rPr lang="en-US" sz="3200" b="1">
                    <a:solidFill>
                      <a:srgbClr val="000000"/>
                    </a:solidFill>
                    <a:latin typeface="Times New Roman" panose="02020603050405020304" pitchFamily="18" charset="0"/>
                    <a:cs typeface="Times New Roman" panose="02020603050405020304" pitchFamily="18" charset="0"/>
                  </a:rPr>
                  <a:t>.</a:t>
                </a:r>
                <a:endParaRPr lang="en-US" sz="3200" b="1" dirty="0">
                  <a:solidFill>
                    <a:srgbClr val="000000"/>
                  </a:solidFill>
                  <a:latin typeface="Times New Roman" panose="02020603050405020304" pitchFamily="18" charset="0"/>
                  <a:cs typeface="Times New Roman" panose="02020603050405020304" pitchFamily="18" charset="0"/>
                </a:endParaRPr>
              </a:p>
              <a:p>
                <a:pPr marL="0" marR="0" lvl="0" indent="0" algn="ctr" rtl="0">
                  <a:buNone/>
                </a:pPr>
                <a:r>
                  <a:rPr lang="en-US" sz="3200" b="1">
                    <a:solidFill>
                      <a:srgbClr val="0000FF"/>
                    </a:solidFill>
                    <a:latin typeface="Times New Roman" panose="02020603050405020304" pitchFamily="18" charset="0"/>
                    <a:cs typeface="Times New Roman" panose="02020603050405020304" pitchFamily="18" charset="0"/>
                  </a:rPr>
                  <a:t>Lời </a:t>
                </a:r>
                <a:r>
                  <a:rPr lang="en-US" sz="3200" b="1" err="1">
                    <a:solidFill>
                      <a:srgbClr val="0000FF"/>
                    </a:solidFill>
                    <a:latin typeface="Times New Roman" panose="02020603050405020304" pitchFamily="18" charset="0"/>
                    <a:cs typeface="Times New Roman" panose="02020603050405020304" pitchFamily="18" charset="0"/>
                  </a:rPr>
                  <a:t>giải</a:t>
                </a:r>
                <a:r>
                  <a:rPr lang="en-US" sz="3200" b="1">
                    <a:solidFill>
                      <a:srgbClr val="0000FF"/>
                    </a:solidFill>
                    <a:latin typeface="Times New Roman" panose="02020603050405020304" pitchFamily="18" charset="0"/>
                    <a:cs typeface="Times New Roman" panose="02020603050405020304" pitchFamily="18" charset="0"/>
                  </a:rPr>
                  <a:t>   </a:t>
                </a:r>
              </a:p>
              <a:p>
                <a:pPr marL="0" indent="0">
                  <a:buNone/>
                </a:pPr>
                <a:r>
                  <a:rPr lang="fr-FR" sz="3200">
                    <a:latin typeface="Times New Roman" panose="02020603050405020304" pitchFamily="18" charset="0"/>
                    <a:cs typeface="Times New Roman" panose="02020603050405020304" pitchFamily="18" charset="0"/>
                  </a:rPr>
                  <a:t>Ta có </a:t>
                </a:r>
                <a14:m>
                  <m:oMath xmlns:m="http://schemas.openxmlformats.org/officeDocument/2006/math">
                    <m:sSub>
                      <m:sSubPr>
                        <m:ctrlPr>
                          <a:rPr lang="en-US" sz="3200" i="1" smtClean="0">
                            <a:latin typeface="Cambria Math" panose="02040503050406030204" pitchFamily="18" charset="0"/>
                          </a:rPr>
                        </m:ctrlPr>
                      </m:sSubPr>
                      <m:e>
                        <m:sSup>
                          <m:sSupPr>
                            <m:ctrlPr>
                              <a:rPr lang="en-US" sz="3200" i="1" smtClean="0">
                                <a:latin typeface="Cambria Math" panose="02040503050406030204" pitchFamily="18" charset="0"/>
                              </a:rPr>
                            </m:ctrlPr>
                          </m:sSupPr>
                          <m:e>
                            <m:r>
                              <a:rPr lang="en-US" sz="3200" i="1" smtClean="0">
                                <a:latin typeface="Cambria Math" panose="02040503050406030204" pitchFamily="18" charset="0"/>
                              </a:rPr>
                              <m:t>𝑦</m:t>
                            </m:r>
                          </m:e>
                          <m:sup>
                            <m:r>
                              <a:rPr lang="en-US" sz="3200" i="1" smtClean="0">
                                <a:latin typeface="Cambria Math" panose="02040503050406030204" pitchFamily="18" charset="0"/>
                              </a:rPr>
                              <m:t>′</m:t>
                            </m:r>
                          </m:sup>
                        </m:sSup>
                      </m:e>
                      <m:sub>
                        <m:d>
                          <m:dPr>
                            <m:ctrlPr>
                              <a:rPr lang="en-US" sz="3200" i="1" smtClean="0">
                                <a:latin typeface="Cambria Math" panose="02040503050406030204" pitchFamily="18" charset="0"/>
                              </a:rPr>
                            </m:ctrlPr>
                          </m:dPr>
                          <m:e>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𝑥</m:t>
                                </m:r>
                              </m:e>
                              <m:sub>
                                <m:r>
                                  <a:rPr lang="en-US" sz="3200" i="1" smtClean="0">
                                    <a:latin typeface="Cambria Math" panose="02040503050406030204" pitchFamily="18" charset="0"/>
                                  </a:rPr>
                                  <m:t>0</m:t>
                                </m:r>
                              </m:sub>
                            </m:sSub>
                          </m:e>
                        </m:d>
                      </m:sub>
                    </m:sSub>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r>
                          <a:rPr lang="en-US" sz="3200" i="1" smtClean="0">
                            <a:latin typeface="Cambria Math" panose="02040503050406030204" pitchFamily="18" charset="0"/>
                          </a:rPr>
                          <m:t>1</m:t>
                        </m:r>
                      </m:num>
                      <m:den>
                        <m:r>
                          <a:rPr lang="en-US" sz="3200" i="1" smtClean="0">
                            <a:latin typeface="Cambria Math" panose="02040503050406030204" pitchFamily="18" charset="0"/>
                          </a:rPr>
                          <m:t>3</m:t>
                        </m:r>
                      </m:den>
                    </m:f>
                    <m:r>
                      <a:rPr lang="en-US" sz="3200" i="1" smtClean="0">
                        <a:latin typeface="Cambria Math" panose="02040503050406030204" pitchFamily="18" charset="0"/>
                        <a:sym typeface="Symbol" panose="05050102010706020507" pitchFamily="18" charset="2"/>
                      </a:rPr>
                      <m:t></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3</m:t>
                        </m:r>
                      </m:den>
                    </m:f>
                    <m:r>
                      <a:rPr lang="en-US" sz="3200" i="0">
                        <a:latin typeface="Cambria Math" panose="02040503050406030204" pitchFamily="18" charset="0"/>
                      </a:rPr>
                      <m:t>=</m:t>
                    </m:r>
                    <m:r>
                      <a:rPr lang="en-US" sz="3200" b="0" i="1" smtClean="0">
                        <a:latin typeface="Cambria Math" panose="02040503050406030204" pitchFamily="18" charset="0"/>
                      </a:rPr>
                      <m:t>3</m:t>
                    </m:r>
                    <m:sSubSup>
                      <m:sSubSupPr>
                        <m:ctrlPr>
                          <a:rPr lang="en-US" sz="3200" i="1">
                            <a:latin typeface="Cambria Math" panose="02040503050406030204" pitchFamily="18" charset="0"/>
                          </a:rPr>
                        </m:ctrlPr>
                      </m:sSubSupPr>
                      <m:e>
                        <m:r>
                          <a:rPr lang="en-US" sz="3200" b="0" i="1" smtClean="0">
                            <a:latin typeface="Cambria Math" panose="02040503050406030204" pitchFamily="18" charset="0"/>
                          </a:rPr>
                          <m:t>𝑥</m:t>
                        </m:r>
                      </m:e>
                      <m:sub>
                        <m:r>
                          <a:rPr lang="en-US" sz="3200" i="0">
                            <a:latin typeface="Cambria Math" panose="02040503050406030204" pitchFamily="18" charset="0"/>
                          </a:rPr>
                          <m:t>0</m:t>
                        </m:r>
                      </m:sub>
                      <m:sup>
                        <m:r>
                          <a:rPr lang="en-US" sz="3200" b="0" i="0" smtClean="0">
                            <a:latin typeface="Cambria Math" panose="02040503050406030204" pitchFamily="18" charset="0"/>
                          </a:rPr>
                          <m:t>2</m:t>
                        </m:r>
                      </m:sup>
                    </m:sSubSup>
                  </m:oMath>
                </a14:m>
                <a:r>
                  <a:rPr lang="en-US" sz="3200">
                    <a:latin typeface="Times New Roman" panose="02020603050405020304" pitchFamily="18" charset="0"/>
                    <a:cs typeface="Times New Roman" panose="02020603050405020304" pitchFamily="18" charset="0"/>
                    <a:sym typeface="Symbol" panose="05050102010706020507" pitchFamily="18" charset="2"/>
                  </a:rPr>
                  <a:t></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𝑥</m:t>
                        </m:r>
                      </m:e>
                      <m:sub>
                        <m:r>
                          <a:rPr lang="en-US" sz="3200" i="0">
                            <a:latin typeface="Cambria Math" panose="02040503050406030204" pitchFamily="18" charset="0"/>
                          </a:rPr>
                          <m:t>0</m:t>
                        </m:r>
                      </m:sub>
                    </m:sSub>
                    <m:r>
                      <a:rPr lang="en-US" sz="3200" i="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1</m:t>
                        </m:r>
                      </m:num>
                      <m:den>
                        <m:r>
                          <a:rPr lang="en-US" sz="3200" i="0">
                            <a:latin typeface="Cambria Math" panose="02040503050406030204" pitchFamily="18" charset="0"/>
                          </a:rPr>
                          <m:t>3</m:t>
                        </m:r>
                      </m:den>
                    </m:f>
                  </m:oMath>
                </a14:m>
                <a:endParaRPr lang="en-US" sz="3200">
                  <a:latin typeface="Times New Roman" panose="02020603050405020304" pitchFamily="18" charset="0"/>
                  <a:cs typeface="Times New Roman" panose="02020603050405020304" pitchFamily="18" charset="0"/>
                </a:endParaRPr>
              </a:p>
              <a:p>
                <a:pPr marL="0" indent="0">
                  <a:buNone/>
                </a:pPr>
                <a:r>
                  <a:rPr lang="fr-FR" sz="3200">
                    <a:latin typeface="Times New Roman" panose="02020603050405020304" pitchFamily="18" charset="0"/>
                    <a:cs typeface="Times New Roman" panose="02020603050405020304" pitchFamily="18" charset="0"/>
                  </a:rPr>
                  <a:t>PPTT có dạng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1</m:t>
                        </m:r>
                      </m:num>
                      <m:den>
                        <m:r>
                          <a:rPr lang="en-US" sz="3200" i="1">
                            <a:latin typeface="Cambria Math" panose="02040503050406030204" pitchFamily="18" charset="0"/>
                          </a:rPr>
                          <m:t>3</m:t>
                        </m:r>
                      </m:den>
                    </m:f>
                    <m:r>
                      <a:rPr lang="en-US" sz="3200" i="1">
                        <a:latin typeface="Cambria Math" panose="02040503050406030204" pitchFamily="18" charset="0"/>
                      </a:rPr>
                      <m:t>𝑥</m:t>
                    </m:r>
                    <m:r>
                      <a:rPr lang="en-US" sz="320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2</m:t>
                        </m:r>
                      </m:num>
                      <m:den>
                        <m:r>
                          <a:rPr lang="en-US" sz="3200">
                            <a:latin typeface="Cambria Math" panose="02040503050406030204" pitchFamily="18" charset="0"/>
                          </a:rPr>
                          <m:t>27</m:t>
                        </m:r>
                      </m:den>
                    </m:f>
                  </m:oMath>
                </a14:m>
                <a:endParaRPr lang="en-US" sz="3200">
                  <a:latin typeface="Times New Roman" panose="02020603050405020304" pitchFamily="18"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0"/>
                <a:ext cx="11980102" cy="5761145"/>
              </a:xfrm>
              <a:blipFill>
                <a:blip r:embed="rId2"/>
                <a:stretch>
                  <a:fillRect l="-1323" t="-2328"/>
                </a:stretch>
              </a:blipFill>
            </p:spPr>
            <p:txBody>
              <a:bodyPr/>
              <a:lstStyle/>
              <a:p>
                <a:r>
                  <a:rPr lang="en-US">
                    <a:noFill/>
                  </a:rPr>
                  <a:t> </a:t>
                </a:r>
              </a:p>
            </p:txBody>
          </p:sp>
        </mc:Fallback>
      </mc:AlternateContent>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559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610CA-AE09-414F-B4D9-9BC16909C38D}"/>
              </a:ext>
            </a:extLst>
          </p:cNvPr>
          <p:cNvSpPr/>
          <p:nvPr/>
        </p:nvSpPr>
        <p:spPr>
          <a:xfrm>
            <a:off x="934440" y="2132507"/>
            <a:ext cx="1534440" cy="8484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211898" y="182451"/>
                <a:ext cx="11980102" cy="4956477"/>
              </a:xfrm>
            </p:spPr>
            <p:txBody>
              <a:bodyPr>
                <a:noAutofit/>
              </a:bodyPr>
              <a:lstStyle/>
              <a:p>
                <a:pPr marL="0" indent="0">
                  <a:buNone/>
                </a:pPr>
                <a:r>
                  <a:rPr lang="en-US" altLang="ja-JP" sz="3200" b="1">
                    <a:solidFill>
                      <a:srgbClr val="0000FF"/>
                    </a:solidFill>
                    <a:latin typeface="Times New Roman" panose="02020603050405020304" pitchFamily="18" charset="0"/>
                    <a:cs typeface="Times New Roman" panose="02020603050405020304" pitchFamily="18" charset="0"/>
                  </a:rPr>
                  <a:t>4. Dạng 4. </a:t>
                </a:r>
                <a:r>
                  <a:rPr lang="en-US" sz="3200" b="1">
                    <a:latin typeface="Times New Roman" panose="02020603050405020304" pitchFamily="18" charset="0"/>
                    <a:cs typeface="Times New Roman" panose="02020603050405020304" pitchFamily="18" charset="0"/>
                  </a:rPr>
                  <a:t>Tiếp tuyến vuông góc</a:t>
                </a:r>
                <a:endParaRPr lang="en-US" sz="3200">
                  <a:latin typeface="Times New Roman" panose="02020603050405020304" pitchFamily="18" charset="0"/>
                  <a:cs typeface="Times New Roman" panose="02020603050405020304" pitchFamily="18" charset="0"/>
                </a:endParaRPr>
              </a:p>
              <a:p>
                <a:pPr marL="0" indent="0">
                  <a:buNone/>
                </a:pPr>
                <a:r>
                  <a:rPr lang="en-US" sz="3200" b="1">
                    <a:solidFill>
                      <a:srgbClr val="FF0000"/>
                    </a:solidFill>
                    <a:latin typeface="Times New Roman" panose="02020603050405020304" pitchFamily="18" charset="0"/>
                    <a:cs typeface="Times New Roman" panose="02020603050405020304" pitchFamily="18" charset="0"/>
                  </a:rPr>
                  <a:t>Câu 8. </a:t>
                </a:r>
                <a:r>
                  <a:rPr lang="en-US" sz="3200">
                    <a:latin typeface="Times New Roman" panose="02020603050405020304" pitchFamily="18" charset="0"/>
                    <a:cs typeface="Times New Roman" panose="02020603050405020304" pitchFamily="18" charset="0"/>
                  </a:rPr>
                  <a:t>Cho hàm số </a:t>
                </a:r>
                <a14:m>
                  <m:oMath xmlns:m="http://schemas.openxmlformats.org/officeDocument/2006/math">
                    <m:r>
                      <a:rPr lang="en-US" sz="3200" b="0" i="1" smtClean="0">
                        <a:latin typeface="Cambria Math" panose="02040503050406030204" pitchFamily="18" charset="0"/>
                      </a:rPr>
                      <m:t>𝑦</m:t>
                    </m:r>
                    <m:r>
                      <a:rPr lang="en-US" sz="3200" b="0" i="0">
                        <a:latin typeface="Cambria Math" panose="02040503050406030204" pitchFamily="18" charset="0"/>
                      </a:rPr>
                      <m:t>=</m:t>
                    </m:r>
                    <m:sSup>
                      <m:sSupPr>
                        <m:ctrlPr>
                          <a:rPr lang="en-US" sz="3200" i="1">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3</m:t>
                        </m:r>
                      </m:sup>
                    </m:sSup>
                    <m:r>
                      <a:rPr lang="en-US" sz="3200" b="0" i="0">
                        <a:latin typeface="Cambria Math" panose="02040503050406030204" pitchFamily="18" charset="0"/>
                      </a:rPr>
                      <m:t>−3</m:t>
                    </m:r>
                    <m:r>
                      <m:rPr>
                        <m:sty m:val="p"/>
                      </m:rPr>
                      <a:rPr lang="en-US" sz="3200" b="0" i="0" smtClean="0">
                        <a:latin typeface="Cambria Math" panose="02040503050406030204" pitchFamily="18" charset="0"/>
                      </a:rPr>
                      <m:t>m</m:t>
                    </m:r>
                    <m:sSup>
                      <m:sSupPr>
                        <m:ctrlPr>
                          <a:rPr lang="en-US" sz="3200" i="1">
                            <a:latin typeface="Cambria Math" panose="02040503050406030204" pitchFamily="18" charset="0"/>
                          </a:rPr>
                        </m:ctrlPr>
                      </m:sSupPr>
                      <m:e>
                        <m:r>
                          <a:rPr lang="en-US" sz="3200" b="0" i="1" smtClean="0">
                            <a:latin typeface="Cambria Math" panose="02040503050406030204" pitchFamily="18" charset="0"/>
                          </a:rPr>
                          <m:t>𝑥</m:t>
                        </m:r>
                      </m:e>
                      <m:sup>
                        <m:r>
                          <a:rPr lang="en-US" sz="3200" b="0" i="0" smtClean="0">
                            <a:latin typeface="Cambria Math" panose="02040503050406030204" pitchFamily="18" charset="0"/>
                          </a:rPr>
                          <m:t>2</m:t>
                        </m:r>
                      </m:sup>
                    </m:sSup>
                    <m:r>
                      <a:rPr lang="en-US" sz="3200" b="0" i="1" smtClean="0">
                        <a:latin typeface="Cambria Math" panose="02040503050406030204" pitchFamily="18" charset="0"/>
                      </a:rPr>
                      <m:t>+</m:t>
                    </m:r>
                    <m:d>
                      <m:dPr>
                        <m:ctrlPr>
                          <a:rPr lang="en-US" sz="3200" i="1" smtClean="0">
                            <a:latin typeface="Cambria Math" panose="02040503050406030204" pitchFamily="18" charset="0"/>
                          </a:rPr>
                        </m:ctrlPr>
                      </m:dPr>
                      <m:e>
                        <m:r>
                          <a:rPr lang="en-US" sz="3200" b="0" i="1" smtClean="0">
                            <a:latin typeface="Cambria Math" panose="02040503050406030204" pitchFamily="18" charset="0"/>
                          </a:rPr>
                          <m:t>𝑚</m:t>
                        </m:r>
                        <m:r>
                          <a:rPr lang="en-US" sz="3200" b="0" i="1" smtClean="0">
                            <a:latin typeface="Cambria Math" panose="02040503050406030204" pitchFamily="18" charset="0"/>
                          </a:rPr>
                          <m:t>+1</m:t>
                        </m:r>
                      </m:e>
                    </m:d>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𝑚</m:t>
                    </m:r>
                  </m:oMath>
                </a14:m>
                <a:r>
                  <a:rPr lang="en-US" sz="3200">
                    <a:latin typeface="Times New Roman" panose="02020603050405020304" pitchFamily="18" charset="0"/>
                    <a:cs typeface="Times New Roman" panose="02020603050405020304" pitchFamily="18" charset="0"/>
                  </a:rPr>
                  <a:t>. Gọi </a:t>
                </a:r>
                <a14:m>
                  <m:oMath xmlns:m="http://schemas.openxmlformats.org/officeDocument/2006/math">
                    <m:r>
                      <a:rPr lang="en-US" sz="3200" b="0" i="1" smtClean="0">
                        <a:latin typeface="Cambria Math" panose="02040503050406030204" pitchFamily="18" charset="0"/>
                      </a:rPr>
                      <m:t>𝐴</m:t>
                    </m:r>
                  </m:oMath>
                </a14:m>
                <a:r>
                  <a:rPr lang="en-US" sz="3200">
                    <a:latin typeface="Times New Roman" panose="02020603050405020304" pitchFamily="18" charset="0"/>
                    <a:cs typeface="Times New Roman" panose="02020603050405020304" pitchFamily="18" charset="0"/>
                  </a:rPr>
                  <a:t> là giao điểm của đồ thị hàm số với Oy. Tìm </a:t>
                </a:r>
                <a14:m>
                  <m:oMath xmlns:m="http://schemas.openxmlformats.org/officeDocument/2006/math">
                    <m:r>
                      <a:rPr lang="en-US" sz="3200" i="1" smtClean="0">
                        <a:latin typeface="Cambria Math" panose="02040503050406030204" pitchFamily="18" charset="0"/>
                      </a:rPr>
                      <m:t>𝑚</m:t>
                    </m:r>
                  </m:oMath>
                </a14:m>
                <a:r>
                  <a:rPr lang="en-US" sz="3200">
                    <a:latin typeface="Times New Roman" panose="02020603050405020304" pitchFamily="18" charset="0"/>
                    <a:cs typeface="Times New Roman" panose="02020603050405020304" pitchFamily="18" charset="0"/>
                  </a:rPr>
                  <a:t> để tiếp tuyến của đồ thị hàm số tại </a:t>
                </a:r>
                <a14:m>
                  <m:oMath xmlns:m="http://schemas.openxmlformats.org/officeDocument/2006/math">
                    <m:r>
                      <a:rPr lang="en-US" sz="3200" i="1">
                        <a:latin typeface="Cambria Math" panose="02040503050406030204" pitchFamily="18" charset="0"/>
                      </a:rPr>
                      <m:t>𝐴</m:t>
                    </m:r>
                  </m:oMath>
                </a14:m>
                <a:r>
                  <a:rPr lang="en-US" sz="3200">
                    <a:latin typeface="Times New Roman" panose="02020603050405020304" pitchFamily="18" charset="0"/>
                    <a:cs typeface="Times New Roman" panose="02020603050405020304" pitchFamily="18" charset="0"/>
                  </a:rPr>
                  <a:t> vuông góc với đường thẳng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m:t>
                    </m:r>
                    <m:r>
                      <a:rPr lang="en-US" sz="3200" b="0" i="0" smtClean="0">
                        <a:latin typeface="Cambria Math" panose="02040503050406030204" pitchFamily="18" charset="0"/>
                      </a:rPr>
                      <m:t>2</m:t>
                    </m:r>
                    <m:r>
                      <m:rPr>
                        <m:sty m:val="p"/>
                      </m:rPr>
                      <a:rPr lang="en-US" sz="3200" b="0" i="0" smtClean="0">
                        <a:latin typeface="Cambria Math" panose="02040503050406030204" pitchFamily="18" charset="0"/>
                      </a:rPr>
                      <m:t>x</m:t>
                    </m:r>
                    <m:r>
                      <a:rPr lang="en-US" sz="3200" b="0" i="0" smtClean="0">
                        <a:latin typeface="Cambria Math" panose="02040503050406030204" pitchFamily="18" charset="0"/>
                      </a:rPr>
                      <m:t>−3</m:t>
                    </m:r>
                  </m:oMath>
                </a14:m>
                <a:endParaRPr lang="en-US" sz="3200">
                  <a:latin typeface="Times New Roman" panose="02020603050405020304" pitchFamily="18" charset="0"/>
                  <a:cs typeface="Times New Roman" panose="02020603050405020304" pitchFamily="18" charset="0"/>
                </a:endParaRPr>
              </a:p>
              <a:p>
                <a:pPr marL="0" lvl="0" indent="0">
                  <a:buNone/>
                </a:pPr>
                <a:r>
                  <a:rPr lang="en-US" sz="3200" b="1">
                    <a:solidFill>
                      <a:srgbClr val="0000FF"/>
                    </a:solidFill>
                    <a:latin typeface="Times New Roman" panose="02020603050405020304" pitchFamily="18" charset="0"/>
                    <a:cs typeface="Times New Roman" panose="02020603050405020304" pitchFamily="18" charset="0"/>
                  </a:rPr>
                  <a:t>	A</a:t>
                </a:r>
                <a:r>
                  <a:rPr lang="en-US" sz="3200"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sz="3200" i="1" smtClean="0">
                        <a:latin typeface="Cambria Math" panose="02040503050406030204" pitchFamily="18" charset="0"/>
                      </a:rPr>
                      <m:t> </m:t>
                    </m:r>
                    <m:r>
                      <a:rPr lang="en-US" sz="3200" b="0" i="0" smtClean="0">
                        <a:latin typeface="Cambria Math" panose="02040503050406030204" pitchFamily="18" charset="0"/>
                      </a:rPr>
                      <m:t>−</m:t>
                    </m:r>
                    <m:f>
                      <m:fPr>
                        <m:ctrlPr>
                          <a:rPr lang="en-US" sz="3200" i="1">
                            <a:latin typeface="Cambria Math" panose="02040503050406030204" pitchFamily="18" charset="0"/>
                          </a:rPr>
                        </m:ctrlPr>
                      </m:fPr>
                      <m:num>
                        <m:r>
                          <a:rPr lang="en-US" sz="3200" b="0" i="0" smtClean="0">
                            <a:latin typeface="Cambria Math" panose="02040503050406030204" pitchFamily="18" charset="0"/>
                          </a:rPr>
                          <m:t>3</m:t>
                        </m:r>
                      </m:num>
                      <m:den>
                        <m:r>
                          <a:rPr lang="en-US" sz="3200" b="0" i="1" smtClean="0">
                            <a:latin typeface="Cambria Math" panose="02040503050406030204" pitchFamily="18" charset="0"/>
                          </a:rPr>
                          <m:t>2</m:t>
                        </m:r>
                      </m:den>
                    </m:f>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B</a:t>
                </a:r>
                <a:r>
                  <a:rPr lang="en-US" sz="3200" b="1">
                    <a:solidFill>
                      <a:srgbClr val="002060"/>
                    </a:solidFill>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en-US" sz="3200" b="0" i="0" smtClean="0">
                            <a:latin typeface="Cambria Math" panose="02040503050406030204" pitchFamily="18" charset="0"/>
                          </a:rPr>
                          <m:t>1</m:t>
                        </m:r>
                      </m:num>
                      <m:den>
                        <m:r>
                          <a:rPr lang="en-US" sz="3200" i="1">
                            <a:latin typeface="Cambria Math" panose="02040503050406030204" pitchFamily="18" charset="0"/>
                          </a:rPr>
                          <m:t>2</m:t>
                        </m:r>
                      </m:den>
                    </m:f>
                  </m:oMath>
                </a14:m>
                <a:r>
                  <a:rPr lang="en-US" sz="3200" b="1" dirty="0">
                    <a:solidFill>
                      <a:srgbClr val="000000"/>
                    </a:solidFill>
                    <a:latin typeface="Times New Roman" panose="02020603050405020304" pitchFamily="18" charset="0"/>
                    <a:cs typeface="Times New Roman" panose="02020603050405020304" pitchFamily="18" charset="0"/>
                  </a:rPr>
                  <a:t>.</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C</a:t>
                </a:r>
                <a:r>
                  <a:rPr lang="en-US" sz="3200"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3200" i="1" smtClean="0">
                            <a:latin typeface="Cambria Math" panose="02040503050406030204" pitchFamily="18" charset="0"/>
                          </a:rPr>
                        </m:ctrlPr>
                      </m:fPr>
                      <m:num>
                        <m:r>
                          <a:rPr lang="en-US" sz="3200">
                            <a:latin typeface="Cambria Math" panose="02040503050406030204" pitchFamily="18" charset="0"/>
                          </a:rPr>
                          <m:t>3</m:t>
                        </m:r>
                      </m:num>
                      <m:den>
                        <m:r>
                          <a:rPr lang="en-US" sz="3200" i="1">
                            <a:latin typeface="Cambria Math" panose="02040503050406030204" pitchFamily="18" charset="0"/>
                          </a:rPr>
                          <m:t>2</m:t>
                        </m:r>
                      </m:den>
                    </m:f>
                  </m:oMath>
                </a14:m>
                <a:r>
                  <a:rPr lang="en-US" sz="3200" b="1">
                    <a:solidFill>
                      <a:srgbClr val="000000"/>
                    </a:solidFill>
                    <a:latin typeface="Times New Roman" panose="02020603050405020304" pitchFamily="18" charset="0"/>
                    <a:cs typeface="Times New Roman" panose="02020603050405020304" pitchFamily="18" charset="0"/>
                  </a:rPr>
                  <a:t>.</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cs typeface="Times New Roman" panose="02020603050405020304" pitchFamily="18" charset="0"/>
                  </a:rPr>
                  <a:t>D</a:t>
                </a:r>
                <a:r>
                  <a:rPr lang="en-US" sz="3200"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sz="3200" b="1" i="0" smtClean="0">
                        <a:latin typeface="Cambria Math" panose="02040503050406030204" pitchFamily="18" charset="0"/>
                      </a:rPr>
                      <m:t>−</m:t>
                    </m:r>
                    <m:f>
                      <m:fPr>
                        <m:ctrlPr>
                          <a:rPr lang="en-US" sz="3200" i="1">
                            <a:latin typeface="Cambria Math" panose="02040503050406030204" pitchFamily="18" charset="0"/>
                          </a:rPr>
                        </m:ctrlPr>
                      </m:fPr>
                      <m:num>
                        <m:r>
                          <a:rPr lang="en-US" sz="3200">
                            <a:latin typeface="Cambria Math" panose="02040503050406030204" pitchFamily="18" charset="0"/>
                          </a:rPr>
                          <m:t>1</m:t>
                        </m:r>
                      </m:num>
                      <m:den>
                        <m:r>
                          <a:rPr lang="en-US" sz="3200" i="1">
                            <a:latin typeface="Cambria Math" panose="02040503050406030204" pitchFamily="18" charset="0"/>
                          </a:rPr>
                          <m:t>2</m:t>
                        </m:r>
                      </m:den>
                    </m:f>
                  </m:oMath>
                </a14:m>
                <a:r>
                  <a:rPr lang="en-US" sz="3200" b="1">
                    <a:solidFill>
                      <a:srgbClr val="000000"/>
                    </a:solidFill>
                    <a:latin typeface="Times New Roman" panose="02020603050405020304" pitchFamily="18" charset="0"/>
                    <a:cs typeface="Times New Roman" panose="02020603050405020304" pitchFamily="18" charset="0"/>
                  </a:rPr>
                  <a:t>.</a:t>
                </a:r>
                <a:endParaRPr lang="en-US" sz="3200" b="1" dirty="0">
                  <a:solidFill>
                    <a:srgbClr val="000000"/>
                  </a:solidFill>
                  <a:latin typeface="Times New Roman" panose="02020603050405020304" pitchFamily="18" charset="0"/>
                  <a:cs typeface="Times New Roman" panose="02020603050405020304" pitchFamily="18" charset="0"/>
                </a:endParaRPr>
              </a:p>
              <a:p>
                <a:pPr marL="0" marR="0" lvl="0" indent="0" algn="ctr" rtl="0">
                  <a:buNone/>
                </a:pPr>
                <a:r>
                  <a:rPr lang="en-US" sz="3200" b="1">
                    <a:solidFill>
                      <a:srgbClr val="0000FF"/>
                    </a:solidFill>
                    <a:latin typeface="Times New Roman" panose="02020603050405020304" pitchFamily="18" charset="0"/>
                    <a:cs typeface="Times New Roman" panose="02020603050405020304" pitchFamily="18" charset="0"/>
                  </a:rPr>
                  <a:t>Lời </a:t>
                </a:r>
                <a:r>
                  <a:rPr lang="en-US" sz="3200" b="1" err="1">
                    <a:solidFill>
                      <a:srgbClr val="0000FF"/>
                    </a:solidFill>
                    <a:latin typeface="Times New Roman" panose="02020603050405020304" pitchFamily="18" charset="0"/>
                    <a:cs typeface="Times New Roman" panose="02020603050405020304" pitchFamily="18" charset="0"/>
                  </a:rPr>
                  <a:t>giải</a:t>
                </a:r>
                <a:r>
                  <a:rPr lang="en-US" sz="3200" b="1">
                    <a:solidFill>
                      <a:srgbClr val="0000FF"/>
                    </a:solidFill>
                    <a:latin typeface="Times New Roman" panose="02020603050405020304" pitchFamily="18" charset="0"/>
                    <a:cs typeface="Times New Roman" panose="02020603050405020304" pitchFamily="18" charset="0"/>
                  </a:rPr>
                  <a:t>  </a:t>
                </a:r>
              </a:p>
              <a:p>
                <a:pPr marL="0" indent="0">
                  <a:buNone/>
                </a:pPr>
                <a:r>
                  <a:rPr lang="vi-VN" sz="3200">
                    <a:latin typeface="Times New Roman" panose="02020603050405020304" pitchFamily="18" charset="0"/>
                    <a:cs typeface="Times New Roman" panose="02020603050405020304" pitchFamily="18" charset="0"/>
                  </a:rPr>
                  <a:t>Ta có </a:t>
                </a:r>
                <a14:m>
                  <m:oMath xmlns:m="http://schemas.openxmlformats.org/officeDocument/2006/math">
                    <m:r>
                      <m:rPr>
                        <m:sty m:val="p"/>
                      </m:rPr>
                      <a:rPr lang="en-US" sz="3200" b="0" i="0" smtClean="0">
                        <a:latin typeface="Cambria Math" panose="02040503050406030204" pitchFamily="18" charset="0"/>
                      </a:rPr>
                      <m:t>A</m:t>
                    </m:r>
                    <m:d>
                      <m:dPr>
                        <m:ctrlPr>
                          <a:rPr lang="en-US" sz="3200" i="1">
                            <a:latin typeface="Cambria Math" panose="02040503050406030204" pitchFamily="18" charset="0"/>
                          </a:rPr>
                        </m:ctrlPr>
                      </m:dPr>
                      <m:e>
                        <m:r>
                          <a:rPr lang="en-US" sz="3200" i="0">
                            <a:latin typeface="Cambria Math" panose="02040503050406030204" pitchFamily="18" charset="0"/>
                          </a:rPr>
                          <m:t>0;−</m:t>
                        </m:r>
                        <m:r>
                          <a:rPr lang="en-US" sz="3200" i="1">
                            <a:latin typeface="Cambria Math" panose="02040503050406030204" pitchFamily="18" charset="0"/>
                          </a:rPr>
                          <m:t>𝑚</m:t>
                        </m:r>
                      </m:e>
                    </m:d>
                    <m:sSup>
                      <m:sSupPr>
                        <m:ctrlPr>
                          <a:rPr lang="en-US" sz="3200" i="1">
                            <a:latin typeface="Cambria Math" panose="02040503050406030204" pitchFamily="18" charset="0"/>
                          </a:rPr>
                        </m:ctrlPr>
                      </m:sSupPr>
                      <m:e>
                        <m:r>
                          <a:rPr lang="en-US" sz="3200" b="0" i="1" smtClean="0">
                            <a:latin typeface="Cambria Math" panose="02040503050406030204" pitchFamily="18" charset="0"/>
                          </a:rPr>
                          <m:t>, </m:t>
                        </m:r>
                        <m:r>
                          <a:rPr lang="en-US" sz="3200" i="1">
                            <a:latin typeface="Cambria Math" panose="02040503050406030204" pitchFamily="18" charset="0"/>
                          </a:rPr>
                          <m:t>𝑦</m:t>
                        </m:r>
                      </m:e>
                      <m:sup>
                        <m:r>
                          <a:rPr lang="en-US" sz="3200" i="0">
                            <a:latin typeface="Cambria Math" panose="02040503050406030204" pitchFamily="18" charset="0"/>
                          </a:rPr>
                          <m:t>′</m:t>
                        </m:r>
                      </m:sup>
                    </m:sSup>
                    <m:d>
                      <m:dPr>
                        <m:ctrlPr>
                          <a:rPr lang="en-US" sz="3200" i="1">
                            <a:latin typeface="Cambria Math" panose="02040503050406030204" pitchFamily="18" charset="0"/>
                          </a:rPr>
                        </m:ctrlPr>
                      </m:dPr>
                      <m:e>
                        <m:r>
                          <a:rPr lang="en-US" sz="3200" b="0" i="0" smtClean="0">
                            <a:latin typeface="Cambria Math" panose="02040503050406030204" pitchFamily="18" charset="0"/>
                          </a:rPr>
                          <m:t>0</m:t>
                        </m:r>
                      </m:e>
                    </m:d>
                    <m:r>
                      <a:rPr lang="en-US" sz="3200" i="0">
                        <a:latin typeface="Cambria Math" panose="02040503050406030204" pitchFamily="18" charset="0"/>
                      </a:rPr>
                      <m:t>=</m:t>
                    </m:r>
                    <m:r>
                      <m:rPr>
                        <m:sty m:val="p"/>
                      </m:rPr>
                      <a:rPr lang="en-US" sz="3200" b="0" i="0" smtClean="0">
                        <a:latin typeface="Cambria Math" panose="02040503050406030204" pitchFamily="18" charset="0"/>
                      </a:rPr>
                      <m:t>m</m:t>
                    </m:r>
                    <m:r>
                      <a:rPr lang="en-US" sz="3200" i="0">
                        <a:latin typeface="Cambria Math" panose="02040503050406030204" pitchFamily="18" charset="0"/>
                      </a:rPr>
                      <m:t>+</m:t>
                    </m:r>
                    <m:r>
                      <a:rPr lang="en-US" sz="3200" b="0" i="0" smtClean="0">
                        <a:latin typeface="Cambria Math" panose="02040503050406030204" pitchFamily="18" charset="0"/>
                      </a:rPr>
                      <m:t>1</m:t>
                    </m:r>
                  </m:oMath>
                </a14:m>
                <a:endParaRPr lang="en-US" sz="3200">
                  <a:latin typeface="Times New Roman" panose="02020603050405020304" pitchFamily="18" charset="0"/>
                  <a:cs typeface="Times New Roman" panose="02020603050405020304" pitchFamily="18" charset="0"/>
                </a:endParaRPr>
              </a:p>
              <a:p>
                <a:pPr marL="0" indent="0">
                  <a:buNone/>
                </a:pPr>
                <a:r>
                  <a:rPr lang="vi-VN" sz="3200">
                    <a:latin typeface="Times New Roman" panose="02020603050405020304" pitchFamily="18" charset="0"/>
                    <a:cs typeface="Times New Roman" panose="02020603050405020304" pitchFamily="18" charset="0"/>
                  </a:rPr>
                  <a:t>Vì tiếp tuyến của đồ thị hàm số tại </a:t>
                </a:r>
                <a14:m>
                  <m:oMath xmlns:m="http://schemas.openxmlformats.org/officeDocument/2006/math">
                    <m:r>
                      <m:rPr>
                        <m:sty m:val="p"/>
                      </m:rPr>
                      <a:rPr lang="en-US" sz="3200">
                        <a:latin typeface="Cambria Math" panose="02040503050406030204" pitchFamily="18" charset="0"/>
                      </a:rPr>
                      <m:t>A</m:t>
                    </m:r>
                  </m:oMath>
                </a14:m>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vuông góc với đường thẳng </a:t>
                </a:r>
                <a14:m>
                  <m:oMath xmlns:m="http://schemas.openxmlformats.org/officeDocument/2006/math">
                    <m:r>
                      <a:rPr lang="en-US" sz="3200" i="1">
                        <a:latin typeface="Cambria Math" panose="02040503050406030204" pitchFamily="18" charset="0"/>
                      </a:rPr>
                      <m:t>𝑦</m:t>
                    </m:r>
                    <m:r>
                      <a:rPr lang="en-US" sz="3200">
                        <a:latin typeface="Cambria Math" panose="02040503050406030204" pitchFamily="18" charset="0"/>
                      </a:rPr>
                      <m:t>=2</m:t>
                    </m:r>
                    <m:r>
                      <m:rPr>
                        <m:sty m:val="p"/>
                      </m:rPr>
                      <a:rPr lang="en-US" sz="3200">
                        <a:latin typeface="Cambria Math" panose="02040503050406030204" pitchFamily="18" charset="0"/>
                      </a:rPr>
                      <m:t>x</m:t>
                    </m:r>
                    <m:r>
                      <a:rPr lang="en-US" sz="3200">
                        <a:latin typeface="Cambria Math" panose="02040503050406030204" pitchFamily="18" charset="0"/>
                      </a:rPr>
                      <m:t>−3</m:t>
                    </m:r>
                  </m:oMath>
                </a14:m>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ên </a:t>
                </a:r>
                <a14:m>
                  <m:oMath xmlns:m="http://schemas.openxmlformats.org/officeDocument/2006/math">
                    <m:r>
                      <a:rPr lang="en-US" sz="3200" smtClean="0">
                        <a:latin typeface="Cambria Math" panose="02040503050406030204" pitchFamily="18" charset="0"/>
                      </a:rPr>
                      <m:t>2</m:t>
                    </m:r>
                    <m:d>
                      <m:dPr>
                        <m:ctrlPr>
                          <a:rPr lang="en-US" sz="3200" i="1">
                            <a:latin typeface="Cambria Math" panose="02040503050406030204" pitchFamily="18" charset="0"/>
                          </a:rPr>
                        </m:ctrlPr>
                      </m:dPr>
                      <m:e>
                        <m:r>
                          <a:rPr lang="en-US" sz="3200" i="1" smtClean="0">
                            <a:latin typeface="Cambria Math" panose="02040503050406030204" pitchFamily="18" charset="0"/>
                          </a:rPr>
                          <m:t>𝑚</m:t>
                        </m:r>
                        <m:r>
                          <a:rPr lang="en-US" sz="3200" b="0" i="1" smtClean="0">
                            <a:latin typeface="Cambria Math" panose="02040503050406030204" pitchFamily="18" charset="0"/>
                          </a:rPr>
                          <m:t>+1</m:t>
                        </m:r>
                      </m:e>
                    </m:d>
                    <m:r>
                      <a:rPr lang="en-US" sz="3200" i="0">
                        <a:latin typeface="Cambria Math" panose="02040503050406030204" pitchFamily="18" charset="0"/>
                      </a:rPr>
                      <m:t>=−</m:t>
                    </m:r>
                    <m:r>
                      <a:rPr lang="en-US" sz="3200" b="0" i="0" smtClean="0">
                        <a:latin typeface="Cambria Math" panose="02040503050406030204" pitchFamily="18" charset="0"/>
                      </a:rPr>
                      <m:t>1</m:t>
                    </m:r>
                    <m:r>
                      <a:rPr lang="en-US" sz="3200" i="0">
                        <a:latin typeface="Cambria Math" panose="02040503050406030204" pitchFamily="18" charset="0"/>
                      </a:rPr>
                      <m:t>⇔</m:t>
                    </m:r>
                    <m:r>
                      <m:rPr>
                        <m:sty m:val="p"/>
                      </m:rPr>
                      <a:rPr lang="en-US" sz="3200" b="0" i="0" smtClean="0">
                        <a:latin typeface="Cambria Math" panose="02040503050406030204" pitchFamily="18" charset="0"/>
                      </a:rPr>
                      <m:t>m</m:t>
                    </m:r>
                    <m:r>
                      <a:rPr lang="en-US" sz="3200" b="0" i="0" smtClean="0">
                        <a:latin typeface="Cambria Math" panose="02040503050406030204" pitchFamily="18" charset="0"/>
                      </a:rPr>
                      <m:t>=−</m:t>
                    </m:r>
                    <m:f>
                      <m:fPr>
                        <m:ctrlPr>
                          <a:rPr lang="en-US" sz="3200" i="1">
                            <a:latin typeface="Cambria Math" panose="02040503050406030204" pitchFamily="18" charset="0"/>
                          </a:rPr>
                        </m:ctrlPr>
                      </m:fPr>
                      <m:num>
                        <m:r>
                          <a:rPr lang="en-US" sz="3200" i="0">
                            <a:latin typeface="Cambria Math" panose="02040503050406030204" pitchFamily="18" charset="0"/>
                          </a:rPr>
                          <m:t>3</m:t>
                        </m:r>
                      </m:num>
                      <m:den>
                        <m:r>
                          <a:rPr lang="en-US" sz="3200" i="0">
                            <a:latin typeface="Cambria Math" panose="02040503050406030204" pitchFamily="18" charset="0"/>
                          </a:rPr>
                          <m:t>2</m:t>
                        </m:r>
                      </m:den>
                    </m:f>
                  </m:oMath>
                </a14:m>
                <a:endParaRPr lang="en-US" sz="3200">
                  <a:latin typeface="Times New Roman" panose="02020603050405020304" pitchFamily="18"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443E7128-81FF-4191-A928-655237246425}"/>
                  </a:ext>
                </a:extLst>
              </p:cNvPr>
              <p:cNvSpPr>
                <a:spLocks noGrp="1" noRot="1" noChangeAspect="1" noMove="1" noResize="1" noEditPoints="1" noAdjustHandles="1" noChangeArrowheads="1" noChangeShapeType="1" noTextEdit="1"/>
              </p:cNvSpPr>
              <p:nvPr>
                <p:ph type="body" idx="1"/>
              </p:nvPr>
            </p:nvSpPr>
            <p:spPr>
              <a:xfrm>
                <a:off x="211898" y="182451"/>
                <a:ext cx="11980102" cy="4956477"/>
              </a:xfrm>
              <a:blipFill>
                <a:blip r:embed="rId2"/>
                <a:stretch>
                  <a:fillRect l="-1323" t="-2706" b="-3813"/>
                </a:stretch>
              </a:blipFill>
            </p:spPr>
            <p:txBody>
              <a:bodyPr/>
              <a:lstStyle/>
              <a:p>
                <a:r>
                  <a:rPr lang="en-US">
                    <a:noFill/>
                  </a:rPr>
                  <a:t> </a:t>
                </a:r>
              </a:p>
            </p:txBody>
          </p:sp>
        </mc:Fallback>
      </mc:AlternateContent>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8661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13BE1B-EB69-45D5-984E-AACFFED6E7CA}"/>
              </a:ext>
            </a:extLst>
          </p:cNvPr>
          <p:cNvSpPr/>
          <p:nvPr/>
        </p:nvSpPr>
        <p:spPr>
          <a:xfrm>
            <a:off x="3755722" y="2335628"/>
            <a:ext cx="1255190"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342527" y="430101"/>
                <a:ext cx="11980102" cy="6807896"/>
              </a:xfrm>
            </p:spPr>
            <p:txBody>
              <a:bodyPr>
                <a:noAutofit/>
              </a:bodyPr>
              <a:lstStyle/>
              <a:p>
                <a:pPr marL="0" indent="0">
                  <a:buNone/>
                </a:pPr>
                <a:r>
                  <a:rPr lang="en-US" altLang="ja-JP" b="1">
                    <a:solidFill>
                      <a:srgbClr val="0000FF"/>
                    </a:solidFill>
                    <a:latin typeface="Times New Roman" panose="02020603050405020304" pitchFamily="18" charset="0"/>
                    <a:cs typeface="Times New Roman" panose="02020603050405020304" pitchFamily="18" charset="0"/>
                  </a:rPr>
                  <a:t>4. Dạng 4. </a:t>
                </a:r>
                <a:r>
                  <a:rPr lang="en-US" b="1">
                    <a:latin typeface="Times New Roman" panose="02020603050405020304" pitchFamily="18" charset="0"/>
                    <a:cs typeface="Times New Roman" panose="02020603050405020304" pitchFamily="18" charset="0"/>
                  </a:rPr>
                  <a:t>Tiếp tuyến vuông góc</a:t>
                </a:r>
                <a:endParaRPr lang="en-US">
                  <a:latin typeface="Times New Roman" panose="02020603050405020304" pitchFamily="18" charset="0"/>
                  <a:cs typeface="Times New Roman" panose="02020603050405020304" pitchFamily="18" charset="0"/>
                </a:endParaRPr>
              </a:p>
              <a:p>
                <a:pPr marL="0" indent="0">
                  <a:buNone/>
                </a:pPr>
                <a:r>
                  <a:rPr lang="en-US" b="1">
                    <a:solidFill>
                      <a:srgbClr val="FF0000"/>
                    </a:solidFill>
                    <a:latin typeface="Times New Roman" panose="02020603050405020304" pitchFamily="18" charset="0"/>
                    <a:cs typeface="Times New Roman" panose="02020603050405020304" pitchFamily="18" charset="0"/>
                  </a:rPr>
                  <a:t>Câu 9. </a:t>
                </a:r>
                <a:r>
                  <a:rPr lang="en-US">
                    <a:latin typeface="Times New Roman" panose="02020603050405020304" pitchFamily="18" charset="0"/>
                    <a:cs typeface="Times New Roman" panose="02020603050405020304" pitchFamily="18" charset="0"/>
                  </a:rPr>
                  <a:t>Trong mặt phẳng </a:t>
                </a:r>
                <a14:m>
                  <m:oMath xmlns:m="http://schemas.openxmlformats.org/officeDocument/2006/math">
                    <m:r>
                      <m:rPr>
                        <m:sty m:val="p"/>
                      </m:rPr>
                      <a:rPr lang="en-US">
                        <a:latin typeface="Cambria Math" panose="02040503050406030204" pitchFamily="18" charset="0"/>
                      </a:rPr>
                      <m:t>O</m:t>
                    </m:r>
                    <m:r>
                      <m:rPr>
                        <m:sty m:val="p"/>
                      </m:rPr>
                      <a:rPr lang="en-US" b="0" i="0" smtClean="0">
                        <a:latin typeface="Cambria Math" panose="02040503050406030204" pitchFamily="18" charset="0"/>
                      </a:rPr>
                      <m:t>x</m:t>
                    </m:r>
                    <m:r>
                      <a:rPr lang="en-US" i="1">
                        <a:latin typeface="Cambria Math" panose="02040503050406030204" pitchFamily="18" charset="0"/>
                      </a:rPr>
                      <m:t>𝑦</m:t>
                    </m:r>
                  </m:oMath>
                </a14:m>
                <a:r>
                  <a:rPr lang="en-US">
                    <a:latin typeface="Times New Roman" panose="02020603050405020304" pitchFamily="18" charset="0"/>
                    <a:cs typeface="Times New Roman" panose="02020603050405020304" pitchFamily="18" charset="0"/>
                  </a:rPr>
                  <a:t> có bao nhiêu điểm mà từ đó kẻ được hai tiếp tuyến đến đồ thị hàm số  </a:t>
                </a:r>
                <a14:m>
                  <m:oMath xmlns:m="http://schemas.openxmlformats.org/officeDocument/2006/math">
                    <m:r>
                      <a:rPr lang="en-US" i="1" smtClean="0">
                        <a:latin typeface="Cambria Math" panose="02040503050406030204" pitchFamily="18" charset="0"/>
                      </a:rPr>
                      <m:t>𝑦</m:t>
                    </m:r>
                    <m:r>
                      <a:rPr lang="en-US" i="0"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i="0" smtClean="0">
                                <a:latin typeface="Cambria Math" panose="02040503050406030204" pitchFamily="18" charset="0"/>
                              </a:rPr>
                              <m:t>3</m:t>
                            </m:r>
                          </m:sup>
                        </m:sSup>
                      </m:num>
                      <m:den>
                        <m:r>
                          <a:rPr lang="en-US" i="0" smtClean="0">
                            <a:latin typeface="Cambria Math" panose="02040503050406030204" pitchFamily="18" charset="0"/>
                          </a:rPr>
                          <m:t>3</m:t>
                        </m:r>
                      </m:den>
                    </m:f>
                    <m:r>
                      <a:rPr lang="en-US" i="0"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i="0" smtClean="0">
                                <a:latin typeface="Cambria Math" panose="02040503050406030204" pitchFamily="18" charset="0"/>
                              </a:rPr>
                              <m:t>2</m:t>
                            </m:r>
                          </m:sup>
                        </m:sSup>
                      </m:num>
                      <m:den>
                        <m:r>
                          <a:rPr lang="en-US" i="0"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a:latin typeface="Times New Roman" panose="02020603050405020304" pitchFamily="18" charset="0"/>
                    <a:cs typeface="Times New Roman" panose="02020603050405020304" pitchFamily="18" charset="0"/>
                  </a:rPr>
                  <a:t>  sao cho hai tiếp tuyến này vuông góc với nhau</a:t>
                </a:r>
              </a:p>
              <a:p>
                <a:pPr marL="0" lvl="0" indent="0">
                  <a:buNone/>
                </a:pPr>
                <a:r>
                  <a:rPr lang="en-US" b="1">
                    <a:solidFill>
                      <a:srgbClr val="0000FF"/>
                    </a:solidFill>
                    <a:latin typeface="Times New Roman" panose="02020603050405020304" pitchFamily="18" charset="0"/>
                    <a:cs typeface="Times New Roman" panose="02020603050405020304" pitchFamily="18" charset="0"/>
                  </a:rPr>
                  <a:t>	A</a:t>
                </a:r>
                <a:r>
                  <a:rPr lang="en-US"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i="1" smtClean="0">
                        <a:latin typeface="Cambria Math" panose="02040503050406030204" pitchFamily="18" charset="0"/>
                      </a:rPr>
                      <m:t> </m:t>
                    </m:r>
                    <m:r>
                      <a:rPr lang="en-US" b="0" i="1" smtClean="0">
                        <a:latin typeface="Cambria Math" panose="02040503050406030204" pitchFamily="18" charset="0"/>
                      </a:rPr>
                      <m:t>2</m:t>
                    </m:r>
                  </m:oMath>
                </a14:m>
                <a:r>
                  <a:rPr lang="en-US" b="1" dirty="0">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B</a:t>
                </a:r>
                <a:r>
                  <a:rPr lang="en-US" b="1">
                    <a:solidFill>
                      <a:srgbClr val="002060"/>
                    </a:solidFill>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rPr>
                      <m:t>0</m:t>
                    </m:r>
                  </m:oMath>
                </a14:m>
                <a:r>
                  <a:rPr lang="en-US" b="1" dirty="0">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C</a:t>
                </a:r>
                <a:r>
                  <a:rPr lang="en-US"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b="0" i="1" smtClean="0">
                        <a:latin typeface="Cambria Math" panose="02040503050406030204" pitchFamily="18" charset="0"/>
                      </a:rPr>
                      <m:t>1</m:t>
                    </m:r>
                  </m:oMath>
                </a14:m>
                <a:r>
                  <a:rPr lang="en-US" b="1">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D</a:t>
                </a:r>
                <a:r>
                  <a:rPr lang="en-US" b="1">
                    <a:solidFill>
                      <a:srgbClr val="002060"/>
                    </a:solidFill>
                    <a:latin typeface="Times New Roman" panose="02020603050405020304" pitchFamily="18" charset="0"/>
                    <a:cs typeface="Times New Roman" panose="02020603050405020304" pitchFamily="18" charset="0"/>
                  </a:rPr>
                  <a:t>.</a:t>
                </a:r>
                <a:r>
                  <a:rPr lang="en-US">
                    <a:solidFill>
                      <a:srgbClr val="002060"/>
                    </a:solidFill>
                    <a:latin typeface="Times New Roman" panose="02020603050405020304" pitchFamily="18" charset="0"/>
                    <a:cs typeface="Times New Roman" panose="02020603050405020304" pitchFamily="18" charset="0"/>
                  </a:rPr>
                  <a:t>vô số</a:t>
                </a:r>
                <a:r>
                  <a:rPr lang="en-US" b="1">
                    <a:solidFill>
                      <a:srgbClr val="000000"/>
                    </a:solidFill>
                    <a:latin typeface="Times New Roman" panose="02020603050405020304" pitchFamily="18" charset="0"/>
                    <a:cs typeface="Times New Roman" panose="02020603050405020304" pitchFamily="18" charset="0"/>
                  </a:rPr>
                  <a:t>.</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ctr" rtl="0">
                  <a:buNone/>
                </a:pPr>
                <a:r>
                  <a:rPr lang="en-US" b="1">
                    <a:solidFill>
                      <a:srgbClr val="0000FF"/>
                    </a:solidFill>
                    <a:latin typeface="Times New Roman" panose="02020603050405020304" pitchFamily="18" charset="0"/>
                    <a:cs typeface="Times New Roman" panose="02020603050405020304" pitchFamily="18" charset="0"/>
                  </a:rPr>
                  <a:t>Lời </a:t>
                </a:r>
                <a:r>
                  <a:rPr lang="en-US" b="1" err="1">
                    <a:solidFill>
                      <a:srgbClr val="0000FF"/>
                    </a:solidFill>
                    <a:latin typeface="Times New Roman" panose="02020603050405020304" pitchFamily="18" charset="0"/>
                    <a:cs typeface="Times New Roman" panose="02020603050405020304" pitchFamily="18" charset="0"/>
                  </a:rPr>
                  <a:t>giải</a:t>
                </a:r>
                <a:r>
                  <a:rPr lang="en-US" b="1">
                    <a:solidFill>
                      <a:srgbClr val="0000FF"/>
                    </a:solidFill>
                    <a:latin typeface="Times New Roman" panose="02020603050405020304" pitchFamily="18" charset="0"/>
                    <a:cs typeface="Times New Roman" panose="02020603050405020304" pitchFamily="18" charset="0"/>
                  </a:rPr>
                  <a:t>  </a:t>
                </a:r>
              </a:p>
              <a:p>
                <a:pPr marL="0" indent="0">
                  <a:buNone/>
                </a:pPr>
                <a:r>
                  <a:rPr lang="en-US">
                    <a:latin typeface="Times New Roman" panose="02020603050405020304" pitchFamily="18" charset="0"/>
                    <a:cs typeface="Times New Roman" panose="02020603050405020304" pitchFamily="18" charset="0"/>
                  </a:rPr>
                  <a:t>Ta có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𝑦</m:t>
                        </m:r>
                      </m:e>
                      <m:sup>
                        <m:r>
                          <a:rPr lang="en-US" i="0">
                            <a:latin typeface="Cambria Math" panose="02040503050406030204" pitchFamily="18" charset="0"/>
                          </a:rPr>
                          <m:t>′</m:t>
                        </m:r>
                      </m:sup>
                    </m:sSup>
                    <m:r>
                      <a:rPr lang="en-US" i="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0">
                            <a:latin typeface="Cambria Math" panose="02040503050406030204" pitchFamily="18" charset="0"/>
                          </a:rPr>
                          <m:t>2</m:t>
                        </m:r>
                      </m:sup>
                    </m:sSup>
                    <m:r>
                      <a:rPr lang="en-US" i="0">
                        <a:latin typeface="Cambria Math" panose="02040503050406030204" pitchFamily="18" charset="0"/>
                      </a:rPr>
                      <m:t>−</m:t>
                    </m:r>
                    <m:r>
                      <a:rPr lang="en-US" i="1">
                        <a:latin typeface="Cambria Math" panose="02040503050406030204" pitchFamily="18" charset="0"/>
                      </a:rPr>
                      <m:t>𝑥</m:t>
                    </m:r>
                    <m:r>
                      <a:rPr lang="en-US" i="0">
                        <a:latin typeface="Cambria Math" panose="02040503050406030204" pitchFamily="18" charset="0"/>
                      </a:rPr>
                      <m:t>+</m:t>
                    </m:r>
                    <m:r>
                      <a:rPr lang="en-US" i="0">
                        <a:latin typeface="Cambria Math" panose="02040503050406030204" pitchFamily="18" charset="0"/>
                      </a:rPr>
                      <m:t>1</m:t>
                    </m:r>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Gọi </a:t>
                </a:r>
                <a14:m>
                  <m:oMath xmlns:m="http://schemas.openxmlformats.org/officeDocument/2006/math">
                    <m:r>
                      <a:rPr lang="en-US" i="1" smtClean="0">
                        <a:latin typeface="Cambria Math" panose="02040503050406030204" pitchFamily="18" charset="0"/>
                      </a:rPr>
                      <m:t>𝐴</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0">
                                <a:latin typeface="Cambria Math" panose="02040503050406030204" pitchFamily="18" charset="0"/>
                              </a:rPr>
                              <m:t>1</m:t>
                            </m:r>
                          </m:sub>
                        </m:sSub>
                      </m:e>
                    </m:d>
                  </m:oMath>
                </a14:m>
                <a:r>
                  <a:rPr lang="en-US">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b="0" i="0" smtClean="0">
                        <a:latin typeface="Cambria Math" panose="02040503050406030204" pitchFamily="18" charset="0"/>
                      </a:rPr>
                      <m:t>B</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d>
                  </m:oMath>
                </a14:m>
                <a:r>
                  <a:rPr lang="en-US">
                    <a:latin typeface="Times New Roman" panose="02020603050405020304" pitchFamily="18" charset="0"/>
                    <a:cs typeface="Times New Roman" panose="02020603050405020304" pitchFamily="18" charset="0"/>
                  </a:rPr>
                  <a:t> là hai điểm phân biệt thuộc đồ thị hàm số </a:t>
                </a:r>
              </a:p>
              <a:p>
                <a:pPr marL="0" indent="0">
                  <a:buNone/>
                </a:pPr>
                <a:r>
                  <a:rPr lang="en-US">
                    <a:latin typeface="Times New Roman" panose="02020603050405020304" pitchFamily="18" charset="0"/>
                    <a:cs typeface="Times New Roman" panose="02020603050405020304" pitchFamily="18" charset="0"/>
                  </a:rPr>
                  <a:t>Để hai tiếp tuyến của đồ thị hàm số tại </a:t>
                </a:r>
                <a14:m>
                  <m:oMath xmlns:m="http://schemas.openxmlformats.org/officeDocument/2006/math">
                    <m:r>
                      <a:rPr lang="en-US" i="1">
                        <a:latin typeface="Cambria Math" panose="02040503050406030204" pitchFamily="18" charset="0"/>
                      </a:rPr>
                      <m:t>𝐴</m:t>
                    </m:r>
                  </m:oMath>
                </a14:m>
                <a:r>
                  <a:rPr lang="en-US">
                    <a:latin typeface="Times New Roman" panose="02020603050405020304" pitchFamily="18" charset="0"/>
                    <a:cs typeface="Times New Roman" panose="02020603050405020304" pitchFamily="18" charset="0"/>
                  </a:rPr>
                  <a:t> và</a:t>
                </a:r>
                <a14:m>
                  <m:oMath xmlns:m="http://schemas.openxmlformats.org/officeDocument/2006/math">
                    <m:r>
                      <a:rPr lang="en-US" b="0" i="0" smtClean="0">
                        <a:latin typeface="Cambria Math" panose="02040503050406030204" pitchFamily="18" charset="0"/>
                      </a:rPr>
                      <m:t> </m:t>
                    </m:r>
                    <m:r>
                      <m:rPr>
                        <m:sty m:val="p"/>
                      </m:rPr>
                      <a:rPr lang="en-US">
                        <a:latin typeface="Cambria Math" panose="02040503050406030204" pitchFamily="18" charset="0"/>
                      </a:rPr>
                      <m:t>B</m:t>
                    </m:r>
                  </m:oMath>
                </a14:m>
                <a:r>
                  <a:rPr lang="en-US">
                    <a:latin typeface="Times New Roman" panose="02020603050405020304" pitchFamily="18" charset="0"/>
                    <a:cs typeface="Times New Roman" panose="02020603050405020304" pitchFamily="18" charset="0"/>
                  </a:rPr>
                  <a:t> vuông góc với nhau thì</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𝑦</m:t>
                        </m:r>
                      </m:e>
                      <m:sup>
                        <m:r>
                          <a:rPr lang="en-US">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e>
                    </m:d>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0" smtClean="0">
                                <a:latin typeface="Cambria Math" panose="02040503050406030204" pitchFamily="18" charset="0"/>
                              </a:rPr>
                              <m:t>2</m:t>
                            </m:r>
                          </m:sub>
                        </m:sSub>
                      </m:e>
                    </m:d>
                    <m:r>
                      <a:rPr lang="en-US" i="0">
                        <a:latin typeface="Cambria Math" panose="02040503050406030204" pitchFamily="18" charset="0"/>
                      </a:rPr>
                      <m:t>=−</m:t>
                    </m:r>
                    <m:r>
                      <a:rPr lang="en-US" i="0">
                        <a:latin typeface="Cambria Math" panose="02040503050406030204" pitchFamily="18" charset="0"/>
                      </a:rPr>
                      <m:t>1</m:t>
                    </m:r>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Do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𝑦</m:t>
                        </m:r>
                      </m:e>
                      <m:sup>
                        <m:r>
                          <a:rPr lang="en-US">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e>
                    </m:d>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2</m:t>
                            </m:r>
                          </m:sub>
                        </m:sSub>
                      </m:e>
                    </m:d>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𝑥</m:t>
                        </m:r>
                      </m:e>
                      <m:sub>
                        <m:r>
                          <a:rPr lang="en-US">
                            <a:latin typeface="Cambria Math" panose="02040503050406030204" pitchFamily="18" charset="0"/>
                          </a:rPr>
                          <m:t>1</m:t>
                        </m:r>
                      </m:sub>
                      <m:sup>
                        <m:r>
                          <a:rPr lang="en-US">
                            <a:latin typeface="Cambria Math" panose="02040503050406030204" pitchFamily="18" charset="0"/>
                          </a:rPr>
                          <m:t>2</m:t>
                        </m:r>
                      </m:sup>
                    </m:sSub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sub>
                      <m:sup>
                        <m:r>
                          <a:rPr lang="en-US">
                            <a:latin typeface="Cambria Math" panose="02040503050406030204" pitchFamily="18" charset="0"/>
                          </a:rPr>
                          <m:t>2</m:t>
                        </m:r>
                      </m:sup>
                    </m:sSub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oMath>
                </a14:m>
                <a:r>
                  <a:rPr lang="en-US">
                    <a:latin typeface="Times New Roman" panose="02020603050405020304" pitchFamily="18" charset="0"/>
                    <a:cs typeface="Times New Roman" panose="02020603050405020304" pitchFamily="18" charset="0"/>
                    <a:sym typeface="Symbol" panose="05050102010706020507" pitchFamily="18" charset="2"/>
                  </a:rPr>
                  <a:t>0 nên </a:t>
                </a:r>
                <a:r>
                  <a:rPr lang="en-US">
                    <a:latin typeface="Times New Roman" panose="02020603050405020304" pitchFamily="18" charset="0"/>
                    <a:cs typeface="Times New Roman" panose="02020603050405020304" pitchFamily="18" charset="0"/>
                  </a:rPr>
                  <a:t>không tồn tại hai điểm </a:t>
                </a:r>
                <a14:m>
                  <m:oMath xmlns:m="http://schemas.openxmlformats.org/officeDocument/2006/math">
                    <m:r>
                      <a:rPr lang="en-US" i="1">
                        <a:latin typeface="Cambria Math" panose="02040503050406030204" pitchFamily="18" charset="0"/>
                      </a:rPr>
                      <m:t>𝐴</m:t>
                    </m:r>
                    <m:r>
                      <a:rPr lang="en-US" b="0" i="1" smtClean="0">
                        <a:latin typeface="Cambria Math" panose="02040503050406030204" pitchFamily="18" charset="0"/>
                      </a:rPr>
                      <m:t>,</m:t>
                    </m:r>
                    <m:r>
                      <m:rPr>
                        <m:sty m:val="p"/>
                      </m:rPr>
                      <a:rPr lang="en-US">
                        <a:latin typeface="Cambria Math" panose="02040503050406030204" pitchFamily="18" charset="0"/>
                      </a:rPr>
                      <m:t>B</m:t>
                    </m:r>
                  </m:oMath>
                </a14:m>
                <a:r>
                  <a:rPr lang="en-US">
                    <a:latin typeface="Times New Roman" panose="02020603050405020304" pitchFamily="18" charset="0"/>
                    <a:cs typeface="Times New Roman" panose="02020603050405020304" pitchFamily="18" charset="0"/>
                  </a:rPr>
                  <a:t> trên đồ thị hàm số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3</m:t>
                            </m:r>
                          </m:sup>
                        </m:sSup>
                      </m:num>
                      <m:den>
                        <m:r>
                          <a:rPr lang="en-US">
                            <a:latin typeface="Cambria Math" panose="02040503050406030204" pitchFamily="18" charset="0"/>
                          </a:rPr>
                          <m:t>3</m:t>
                        </m:r>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num>
                      <m:den>
                        <m:r>
                          <a:rPr lang="en-US">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oMath>
                </a14:m>
                <a:r>
                  <a:rPr lang="en-US">
                    <a:latin typeface="Times New Roman" panose="02020603050405020304" pitchFamily="18" charset="0"/>
                    <a:cs typeface="Times New Roman" panose="02020603050405020304" pitchFamily="18" charset="0"/>
                  </a:rPr>
                  <a:t> để hai tiếp tuyến vuông góc với nhau. Vậy </a:t>
                </a:r>
                <a:r>
                  <a:rPr lang="en-US" b="1">
                    <a:highlight>
                      <a:srgbClr val="00FF00"/>
                    </a:highlight>
                    <a:latin typeface="Times New Roman" panose="02020603050405020304" pitchFamily="18" charset="0"/>
                    <a:cs typeface="Times New Roman" panose="02020603050405020304" pitchFamily="18" charset="0"/>
                  </a:rPr>
                  <a:t>Chọn B</a:t>
                </a:r>
              </a:p>
              <a:p>
                <a:pPr marL="0" indent="0">
                  <a:buNone/>
                </a:pPr>
                <a:endParaRPr lang="en-US">
                  <a:latin typeface="Times New Roman" panose="02020603050405020304" pitchFamily="18"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443E7128-81FF-4191-A928-655237246425}"/>
                  </a:ext>
                </a:extLst>
              </p:cNvPr>
              <p:cNvSpPr>
                <a:spLocks noGrp="1" noRot="1" noChangeAspect="1" noMove="1" noResize="1" noEditPoints="1" noAdjustHandles="1" noChangeArrowheads="1" noChangeShapeType="1" noTextEdit="1"/>
              </p:cNvSpPr>
              <p:nvPr>
                <p:ph type="body" idx="1"/>
              </p:nvPr>
            </p:nvSpPr>
            <p:spPr>
              <a:xfrm>
                <a:off x="342527" y="430101"/>
                <a:ext cx="11980102" cy="6807896"/>
              </a:xfrm>
              <a:blipFill>
                <a:blip r:embed="rId2"/>
                <a:stretch>
                  <a:fillRect l="-1018" t="-1613" r="-916"/>
                </a:stretch>
              </a:blipFill>
            </p:spPr>
            <p:txBody>
              <a:bodyPr/>
              <a:lstStyle/>
              <a:p>
                <a:r>
                  <a:rPr lang="en-US">
                    <a:noFill/>
                  </a:rPr>
                  <a:t> </a:t>
                </a:r>
              </a:p>
            </p:txBody>
          </p:sp>
        </mc:Fallback>
      </mc:AlternateContent>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130629" y="24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6603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BF3EE2-12B0-4D67-A3AF-7D7DFF39A682}"/>
              </a:ext>
            </a:extLst>
          </p:cNvPr>
          <p:cNvSpPr/>
          <p:nvPr/>
        </p:nvSpPr>
        <p:spPr>
          <a:xfrm>
            <a:off x="1044168" y="1695548"/>
            <a:ext cx="2960904"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342527" y="430101"/>
                <a:ext cx="11980102" cy="6807896"/>
              </a:xfrm>
            </p:spPr>
            <p:txBody>
              <a:bodyPr>
                <a:noAutofit/>
              </a:bodyPr>
              <a:lstStyle/>
              <a:p>
                <a:pPr marL="0" indent="0">
                  <a:buNone/>
                </a:pPr>
                <a:r>
                  <a:rPr lang="en-US" altLang="ja-JP" b="1">
                    <a:solidFill>
                      <a:srgbClr val="0000FF"/>
                    </a:solidFill>
                    <a:latin typeface="Times New Roman" panose="02020603050405020304" pitchFamily="18" charset="0"/>
                    <a:cs typeface="Times New Roman" panose="02020603050405020304" pitchFamily="18" charset="0"/>
                  </a:rPr>
                  <a:t>5. </a:t>
                </a:r>
                <a:r>
                  <a:rPr lang="en-US" b="1">
                    <a:latin typeface="Times New Roman" panose="02020603050405020304" pitchFamily="18" charset="0"/>
                    <a:cs typeface="Times New Roman" panose="02020603050405020304" pitchFamily="18" charset="0"/>
                  </a:rPr>
                  <a:t>Dạng 05: Tiếp tuyến đi qua 1 điểm</a:t>
                </a:r>
                <a:endParaRPr lang="en-US">
                  <a:latin typeface="Times New Roman" panose="02020603050405020304" pitchFamily="18" charset="0"/>
                  <a:cs typeface="Times New Roman" panose="02020603050405020304" pitchFamily="18" charset="0"/>
                </a:endParaRPr>
              </a:p>
              <a:p>
                <a:pPr marL="0" indent="0">
                  <a:buNone/>
                </a:pPr>
                <a:r>
                  <a:rPr lang="en-US" b="1">
                    <a:solidFill>
                      <a:srgbClr val="FF0000"/>
                    </a:solidFill>
                    <a:latin typeface="Times New Roman" panose="02020603050405020304" pitchFamily="18" charset="0"/>
                    <a:cs typeface="Times New Roman" panose="02020603050405020304" pitchFamily="18" charset="0"/>
                  </a:rPr>
                  <a:t>Câu 10. </a:t>
                </a:r>
                <a:r>
                  <a:rPr lang="en-US">
                    <a:latin typeface="Times New Roman" panose="02020603050405020304" pitchFamily="18" charset="0"/>
                    <a:cs typeface="Times New Roman" panose="02020603050405020304" pitchFamily="18" charset="0"/>
                  </a:rPr>
                  <a:t>Gọi </a:t>
                </a:r>
                <a14:m>
                  <m:oMath xmlns:m="http://schemas.openxmlformats.org/officeDocument/2006/math">
                    <m:d>
                      <m:dPr>
                        <m:ctrlPr>
                          <a:rPr lang="en-US" i="1" smtClean="0">
                            <a:latin typeface="Cambria Math" panose="02040503050406030204" pitchFamily="18" charset="0"/>
                          </a:rPr>
                        </m:ctrlPr>
                      </m:dPr>
                      <m:e>
                        <m:r>
                          <a:rPr lang="en-US" i="1">
                            <a:latin typeface="Cambria Math" panose="02040503050406030204" pitchFamily="18" charset="0"/>
                          </a:rPr>
                          <m:t>𝐶</m:t>
                        </m:r>
                      </m:e>
                    </m:d>
                  </m:oMath>
                </a14:m>
                <a:r>
                  <a:rPr lang="en-US">
                    <a:latin typeface="Times New Roman" panose="02020603050405020304" pitchFamily="18" charset="0"/>
                    <a:cs typeface="Times New Roman" panose="02020603050405020304" pitchFamily="18" charset="0"/>
                  </a:rPr>
                  <a:t> là đồ thị của hàm số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a:latin typeface="Cambria Math" panose="02040503050406030204" pitchFamily="18" charset="0"/>
                          </a:rPr>
                          <m:t>3</m:t>
                        </m:r>
                      </m:sup>
                    </m:sSup>
                    <m:r>
                      <a:rPr lang="en-US" b="0" i="0" smtClean="0">
                        <a:latin typeface="Cambria Math" panose="02040503050406030204" pitchFamily="18" charset="0"/>
                      </a:rPr>
                      <m:t>+</m:t>
                    </m:r>
                    <m:r>
                      <a:rPr lang="en-US" b="0" i="0" smtClean="0">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a:latin typeface="Cambria Math" panose="02040503050406030204" pitchFamily="18" charset="0"/>
                      </a:rPr>
                      <m:t>−</m:t>
                    </m:r>
                    <m:r>
                      <a:rPr lang="en-US" b="0" i="0" smtClean="0">
                        <a:latin typeface="Cambria Math" panose="02040503050406030204" pitchFamily="18" charset="0"/>
                      </a:rPr>
                      <m:t>2</m:t>
                    </m:r>
                  </m:oMath>
                </a14:m>
                <a:r>
                  <a:rPr lang="en-US">
                    <a:latin typeface="Times New Roman" panose="02020603050405020304" pitchFamily="18" charset="0"/>
                    <a:cs typeface="Times New Roman" panose="02020603050405020304" pitchFamily="18" charset="0"/>
                  </a:rPr>
                  <a:t>. Viết phương trình tiếp tuyến của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𝐶</m:t>
                        </m:r>
                      </m:e>
                    </m:d>
                  </m:oMath>
                </a14:m>
                <a:r>
                  <a:rPr lang="en-US">
                    <a:latin typeface="Times New Roman" panose="02020603050405020304" pitchFamily="18" charset="0"/>
                    <a:cs typeface="Times New Roman" panose="02020603050405020304" pitchFamily="18" charset="0"/>
                  </a:rPr>
                  <a:t> đi qua điểm </a:t>
                </a:r>
                <a14:m>
                  <m:oMath xmlns:m="http://schemas.openxmlformats.org/officeDocument/2006/math">
                    <m:r>
                      <a:rPr lang="en-US" i="1" smtClean="0">
                        <a:latin typeface="Cambria Math" panose="02040503050406030204" pitchFamily="18" charset="0"/>
                      </a:rPr>
                      <m:t>𝐴</m:t>
                    </m:r>
                    <m:d>
                      <m:dPr>
                        <m:ctrlPr>
                          <a:rPr lang="en-US" i="1">
                            <a:latin typeface="Cambria Math" panose="02040503050406030204" pitchFamily="18" charset="0"/>
                          </a:rPr>
                        </m:ctrlPr>
                      </m:dPr>
                      <m:e>
                        <m:r>
                          <a:rPr lang="en-US" i="0">
                            <a:latin typeface="Cambria Math" panose="02040503050406030204" pitchFamily="18" charset="0"/>
                          </a:rPr>
                          <m:t>−</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7</m:t>
                        </m:r>
                      </m:e>
                    </m:d>
                  </m:oMath>
                </a14:m>
                <a:endParaRPr lang="en-US">
                  <a:latin typeface="Times New Roman" panose="02020603050405020304" pitchFamily="18" charset="0"/>
                  <a:cs typeface="Times New Roman" panose="02020603050405020304" pitchFamily="18" charset="0"/>
                </a:endParaRPr>
              </a:p>
              <a:p>
                <a:pPr marL="0" lvl="0" indent="0">
                  <a:buNone/>
                </a:pPr>
                <a:r>
                  <a:rPr lang="en-US" b="1">
                    <a:solidFill>
                      <a:srgbClr val="0000FF"/>
                    </a:solidFill>
                    <a:latin typeface="Times New Roman" panose="02020603050405020304" pitchFamily="18" charset="0"/>
                    <a:cs typeface="Times New Roman" panose="02020603050405020304" pitchFamily="18" charset="0"/>
                  </a:rPr>
                  <a:t>	A</a:t>
                </a:r>
                <a:r>
                  <a:rPr lang="en-US"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25</m:t>
                    </m:r>
                  </m:oMath>
                </a14:m>
                <a:r>
                  <a:rPr lang="en-US" b="1" dirty="0">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B</a:t>
                </a:r>
                <a:r>
                  <a:rPr lang="en-US" b="1">
                    <a:solidFill>
                      <a:srgbClr val="002060"/>
                    </a:solidFill>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9</m:t>
                    </m:r>
                  </m:oMath>
                </a14:m>
                <a:r>
                  <a:rPr lang="en-US" b="1" dirty="0">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p>
              <a:p>
                <a:pPr marL="0" lvl="0" indent="0">
                  <a:buNone/>
                </a:pP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C</a:t>
                </a:r>
                <a:r>
                  <a:rPr lang="en-US"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2</m:t>
                    </m:r>
                  </m:oMath>
                </a14:m>
                <a:r>
                  <a:rPr lang="en-US" b="1">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D</a:t>
                </a:r>
                <a:r>
                  <a:rPr lang="en-US" b="1">
                    <a:solidFill>
                      <a:srgbClr val="002060"/>
                    </a:solidFill>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25</m:t>
                    </m:r>
                    <m:r>
                      <a:rPr lang="en-US" i="1">
                        <a:latin typeface="Cambria Math" panose="02040503050406030204" pitchFamily="18" charset="0"/>
                      </a:rPr>
                      <m:t> </m:t>
                    </m:r>
                  </m:oMath>
                </a14:m>
                <a:r>
                  <a:rPr lang="en-US" b="1">
                    <a:solidFill>
                      <a:srgbClr val="000000"/>
                    </a:solidFill>
                    <a:latin typeface="Times New Roman" panose="02020603050405020304" pitchFamily="18" charset="0"/>
                    <a:cs typeface="Times New Roman" panose="02020603050405020304" pitchFamily="18" charset="0"/>
                  </a:rPr>
                  <a:t>.</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ctr" rtl="0">
                  <a:buNone/>
                </a:pPr>
                <a:r>
                  <a:rPr lang="en-US" b="1">
                    <a:solidFill>
                      <a:srgbClr val="0000FF"/>
                    </a:solidFill>
                    <a:latin typeface="Times New Roman" panose="02020603050405020304" pitchFamily="18" charset="0"/>
                    <a:cs typeface="Times New Roman" panose="02020603050405020304" pitchFamily="18" charset="0"/>
                  </a:rPr>
                  <a:t>Lời </a:t>
                </a:r>
                <a:r>
                  <a:rPr lang="en-US" b="1" err="1">
                    <a:solidFill>
                      <a:srgbClr val="0000FF"/>
                    </a:solidFill>
                    <a:latin typeface="Times New Roman" panose="02020603050405020304" pitchFamily="18" charset="0"/>
                    <a:cs typeface="Times New Roman" panose="02020603050405020304" pitchFamily="18" charset="0"/>
                  </a:rPr>
                  <a:t>giải</a:t>
                </a:r>
                <a:r>
                  <a:rPr lang="en-US" b="1">
                    <a:solidFill>
                      <a:srgbClr val="0000FF"/>
                    </a:solidFill>
                    <a:latin typeface="Times New Roman" panose="02020603050405020304" pitchFamily="18" charset="0"/>
                    <a:cs typeface="Times New Roman" panose="02020603050405020304" pitchFamily="18" charset="0"/>
                  </a:rPr>
                  <a:t>  </a:t>
                </a:r>
              </a:p>
              <a:p>
                <a:pPr marL="0" indent="0">
                  <a:buNone/>
                </a:pPr>
                <a:r>
                  <a:rPr lang="en-US">
                    <a:latin typeface="Times New Roman" panose="02020603050405020304" pitchFamily="18" charset="0"/>
                    <a:cs typeface="Times New Roman" panose="02020603050405020304" pitchFamily="18" charset="0"/>
                  </a:rPr>
                  <a:t>Phương trình tiếp tuyến </a:t>
                </a:r>
                <a14:m>
                  <m:oMath xmlns:m="http://schemas.openxmlformats.org/officeDocument/2006/math">
                    <m:r>
                      <a:rPr lang="en-US" i="1" smtClean="0">
                        <a:latin typeface="Cambria Math" panose="02040503050406030204" pitchFamily="18" charset="0"/>
                      </a:rPr>
                      <m:t>𝑑</m:t>
                    </m:r>
                  </m:oMath>
                </a14:m>
                <a:r>
                  <a:rPr lang="en-US">
                    <a:latin typeface="Times New Roman" panose="02020603050405020304" pitchFamily="18" charset="0"/>
                    <a:cs typeface="Times New Roman" panose="02020603050405020304" pitchFamily="18" charset="0"/>
                  </a:rPr>
                  <a:t> đi qua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7</m:t>
                        </m:r>
                      </m:e>
                    </m:d>
                  </m:oMath>
                </a14:m>
                <a:r>
                  <a:rPr lang="en-US">
                    <a:latin typeface="Times New Roman" panose="02020603050405020304" pitchFamily="18" charset="0"/>
                    <a:cs typeface="Times New Roman" panose="02020603050405020304" pitchFamily="18" charset="0"/>
                  </a:rPr>
                  <a:t> có dạng </a:t>
                </a:r>
                <a14:m>
                  <m:oMath xmlns:m="http://schemas.openxmlformats.org/officeDocument/2006/math">
                    <m:r>
                      <a:rPr lang="en-US" i="1" smtClean="0">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𝑘</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7</m:t>
                    </m:r>
                  </m:oMath>
                </a14:m>
                <a:endParaRPr lang="en-US">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 </m:t>
                    </m:r>
                  </m:oMath>
                </a14:m>
                <a:r>
                  <a:rPr lang="en-US">
                    <a:latin typeface="Times New Roman" panose="02020603050405020304" pitchFamily="18" charset="0"/>
                    <a:cs typeface="Times New Roman" panose="02020603050405020304" pitchFamily="18" charset="0"/>
                  </a:rPr>
                  <a:t>tiếp xúc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𝐶</m:t>
                        </m:r>
                      </m:e>
                    </m:d>
                  </m:oMath>
                </a14:m>
                <a:r>
                  <a:rPr lang="en-US">
                    <a:latin typeface="Times New Roman" panose="02020603050405020304" pitchFamily="18" charset="0"/>
                    <a:cs typeface="Times New Roman" panose="02020603050405020304" pitchFamily="18" charset="0"/>
                  </a:rPr>
                  <a:t> khi hệ </a:t>
                </a:r>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0" smtClean="0">
                                  <a:latin typeface="Cambria Math" panose="02040503050406030204" pitchFamily="18" charset="0"/>
                                </a:rPr>
                                <m:t>+</m:t>
                              </m:r>
                              <m:r>
                                <a:rPr lang="en-US" b="0" i="0" smtClean="0">
                                  <a:latin typeface="Cambria Math" panose="02040503050406030204" pitchFamily="18" charset="0"/>
                                </a:rPr>
                                <m:t>3</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0" smtClean="0">
                                      <a:latin typeface="Cambria Math" panose="02040503050406030204" pitchFamily="18" charset="0"/>
                                    </a:rPr>
                                    <m:t>2</m:t>
                                  </m:r>
                                </m:e>
                              </m:d>
                              <m:r>
                                <a:rPr lang="en-US" b="0" i="0" smtClean="0">
                                  <a:latin typeface="Cambria Math" panose="02040503050406030204" pitchFamily="18" charset="0"/>
                                </a:rPr>
                                <m:t>+</m:t>
                              </m:r>
                              <m:r>
                                <a:rPr lang="en-US" b="0" i="0" smtClean="0">
                                  <a:latin typeface="Cambria Math" panose="02040503050406030204" pitchFamily="18" charset="0"/>
                                </a:rPr>
                                <m:t>7</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e>
                          </m:mr>
                          <m:mr>
                            <m:e>
                              <m:r>
                                <a:rPr lang="en-US" i="0">
                                  <a:latin typeface="Cambria Math" panose="02040503050406030204" pitchFamily="18" charset="0"/>
                                </a:rPr>
                                <m:t>3</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m:t>
                              </m:r>
                            </m:e>
                          </m:mr>
                        </m:m>
                      </m:e>
                    </m:d>
                  </m:oMath>
                </a14:m>
                <a:r>
                  <a:rPr lang="en-US">
                    <a:latin typeface="Times New Roman" panose="02020603050405020304" pitchFamily="18" charset="0"/>
                    <a:cs typeface="Times New Roman" panose="02020603050405020304" pitchFamily="18" charset="0"/>
                  </a:rPr>
                  <a:t> có nghiệm </a:t>
                </a:r>
              </a:p>
              <a:p>
                <a:pPr marL="0" indent="0">
                  <a:buNone/>
                </a:pPr>
                <a:r>
                  <a:rPr lang="en-US">
                    <a:latin typeface="Times New Roman" panose="02020603050405020304" pitchFamily="18" charset="0"/>
                    <a:cs typeface="Times New Roman" panose="02020603050405020304" pitchFamily="18" charset="0"/>
                  </a:rPr>
                  <a:t>Thay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oMath>
                </a14:m>
                <a:r>
                  <a:rPr lang="en-US">
                    <a:latin typeface="Times New Roman" panose="02020603050405020304" pitchFamily="18" charset="0"/>
                    <a:cs typeface="Times New Roman" panose="02020603050405020304" pitchFamily="18" charset="0"/>
                  </a:rPr>
                  <a:t> vào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oMath>
                </a14:m>
                <a:r>
                  <a:rPr lang="en-US">
                    <a:latin typeface="Times New Roman" panose="02020603050405020304" pitchFamily="18" charset="0"/>
                    <a:cs typeface="Times New Roman" panose="02020603050405020304" pitchFamily="18" charset="0"/>
                  </a:rPr>
                  <a:t> ta được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a:latin typeface="Cambria Math" panose="02040503050406030204" pitchFamily="18" charset="0"/>
                      </a:rPr>
                      <m:t>+</m:t>
                    </m:r>
                    <m:r>
                      <a:rPr lang="en-US">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2</m:t>
                    </m:r>
                  </m:oMath>
                </a14:m>
                <a:r>
                  <a:rPr lang="en-US">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m:t>
                    </m:r>
                    <m:d>
                      <m:dPr>
                        <m:ctrlPr>
                          <a:rPr lang="en-US" b="0" i="1" smtClean="0">
                            <a:latin typeface="Cambria Math" panose="02040503050406030204" pitchFamily="18" charset="0"/>
                          </a:rPr>
                        </m:ctrlPr>
                      </m:dPr>
                      <m:e>
                        <m:r>
                          <a:rPr lang="en-US">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𝑥</m:t>
                        </m:r>
                      </m:e>
                    </m:d>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m:t>
                        </m:r>
                        <m:r>
                          <a:rPr lang="en-US">
                            <a:latin typeface="Cambria Math" panose="02040503050406030204" pitchFamily="18" charset="0"/>
                          </a:rPr>
                          <m:t>2</m:t>
                        </m:r>
                      </m:e>
                    </m:d>
                    <m:r>
                      <a:rPr lang="en-US">
                        <a:latin typeface="Cambria Math" panose="02040503050406030204" pitchFamily="18" charset="0"/>
                      </a:rPr>
                      <m:t>+</m:t>
                    </m:r>
                    <m:r>
                      <a:rPr lang="en-US">
                        <a:latin typeface="Cambria Math" panose="02040503050406030204" pitchFamily="18" charset="0"/>
                      </a:rPr>
                      <m:t>7</m:t>
                    </m:r>
                    <m:r>
                      <a:rPr lang="en-US"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2</m:t>
                        </m:r>
                        <m:r>
                          <a:rPr lang="en-US" i="1">
                            <a:latin typeface="Cambria Math" panose="02040503050406030204" pitchFamily="18" charset="0"/>
                          </a:rPr>
                          <m:t>𝑥</m:t>
                        </m:r>
                      </m:e>
                      <m:sup>
                        <m:r>
                          <a:rPr lang="en-US" i="1">
                            <a:latin typeface="Cambria Math" panose="02040503050406030204" pitchFamily="18" charset="0"/>
                          </a:rPr>
                          <m:t>3</m:t>
                        </m:r>
                      </m:sup>
                    </m:sSup>
                    <m:r>
                      <a:rPr lang="en-US">
                        <a:latin typeface="Cambria Math" panose="02040503050406030204" pitchFamily="18" charset="0"/>
                      </a:rPr>
                      <m:t>+</m:t>
                    </m:r>
                    <m:r>
                      <a:rPr lang="en-US" b="0" i="0" smtClean="0">
                        <a:latin typeface="Cambria Math" panose="02040503050406030204" pitchFamily="18" charset="0"/>
                      </a:rPr>
                      <m:t>9</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12</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m:t>
                    </m:r>
                    <m:r>
                      <a:rPr lang="en-US" b="0" i="1" smtClean="0">
                        <a:latin typeface="Cambria Math" panose="02040503050406030204" pitchFamily="18" charset="0"/>
                      </a:rPr>
                      <m:t>0</m:t>
                    </m:r>
                  </m:oMath>
                </a14:m>
                <a:r>
                  <a:rPr lang="en-US">
                    <a:latin typeface="Times New Roman" panose="02020603050405020304" pitchFamily="18" charset="0"/>
                    <a:cs typeface="Times New Roman" panose="02020603050405020304" pitchFamily="18" charset="0"/>
                  </a:rPr>
                  <a:t> </a:t>
                </a:r>
                <a14:m>
                  <m:oMath xmlns:m="http://schemas.openxmlformats.org/officeDocument/2006/math">
                    <m:r>
                      <a:rPr lang="en-US">
                        <a:latin typeface="Cambria Math" panose="02040503050406030204" pitchFamily="18" charset="0"/>
                      </a:rPr>
                      <m:t>⇔</m:t>
                    </m:r>
                  </m:oMath>
                </a14:m>
                <a:r>
                  <a:rPr lang="en-US">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a:latin typeface="Cambria Math" panose="02040503050406030204" pitchFamily="18" charset="0"/>
                      </a:rPr>
                      <m:t>x</m:t>
                    </m:r>
                    <m:r>
                      <a:rPr lang="en-US" b="0" i="0" smtClean="0">
                        <a:latin typeface="Cambria Math" panose="02040503050406030204" pitchFamily="18" charset="0"/>
                      </a:rPr>
                      <m:t>=−</m:t>
                    </m:r>
                    <m:r>
                      <a:rPr lang="en-US" b="0" i="0" smtClean="0">
                        <a:latin typeface="Cambria Math" panose="02040503050406030204" pitchFamily="18" charset="0"/>
                      </a:rPr>
                      <m:t>3</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𝑘</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9</m:t>
                    </m:r>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Suy ra phương trình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9</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25</m:t>
                    </m:r>
                  </m:oMath>
                </a14:m>
                <a:endParaRPr lang="en-US">
                  <a:latin typeface="Times New Roman" panose="02020603050405020304" pitchFamily="18" charset="0"/>
                  <a:cs typeface="Times New Roman" panose="02020603050405020304" pitchFamily="18" charset="0"/>
                </a:endParaRPr>
              </a:p>
              <a:p>
                <a:pPr marL="0" marR="0" lvl="0" indent="0" rtl="0">
                  <a:buNone/>
                </a:pPr>
                <a:r>
                  <a:rPr lang="en-US">
                    <a:latin typeface="Times New Roman" panose="02020603050405020304" pitchFamily="18" charset="0"/>
                    <a:cs typeface="Times New Roman" panose="02020603050405020304" pitchFamily="18" charset="0"/>
                  </a:rPr>
                  <a:t>Vậy </a:t>
                </a:r>
                <a:r>
                  <a:rPr lang="en-US" b="1">
                    <a:highlight>
                      <a:srgbClr val="00FF00"/>
                    </a:highlight>
                    <a:latin typeface="Times New Roman" panose="02020603050405020304" pitchFamily="18" charset="0"/>
                    <a:cs typeface="Times New Roman" panose="02020603050405020304" pitchFamily="18" charset="0"/>
                  </a:rPr>
                  <a:t>Chọn A</a:t>
                </a:r>
              </a:p>
              <a:p>
                <a:pPr marL="0" indent="0">
                  <a:buNone/>
                </a:pPr>
                <a:endParaRPr lang="en-US">
                  <a:latin typeface="Times New Roman" panose="02020603050405020304" pitchFamily="18" charset="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443E7128-81FF-4191-A928-655237246425}"/>
                  </a:ext>
                </a:extLst>
              </p:cNvPr>
              <p:cNvSpPr>
                <a:spLocks noGrp="1" noRot="1" noChangeAspect="1" noMove="1" noResize="1" noEditPoints="1" noAdjustHandles="1" noChangeArrowheads="1" noChangeShapeType="1" noTextEdit="1"/>
              </p:cNvSpPr>
              <p:nvPr>
                <p:ph type="body" idx="1"/>
              </p:nvPr>
            </p:nvSpPr>
            <p:spPr>
              <a:xfrm>
                <a:off x="342527" y="430101"/>
                <a:ext cx="11980102" cy="6807896"/>
              </a:xfrm>
              <a:blipFill>
                <a:blip r:embed="rId2"/>
                <a:stretch>
                  <a:fillRect l="-1018" t="-1613"/>
                </a:stretch>
              </a:blipFill>
            </p:spPr>
            <p:txBody>
              <a:bodyPr/>
              <a:lstStyle/>
              <a:p>
                <a:r>
                  <a:rPr lang="en-US">
                    <a:noFill/>
                  </a:rPr>
                  <a:t> </a:t>
                </a:r>
              </a:p>
            </p:txBody>
          </p:sp>
        </mc:Fallback>
      </mc:AlternateContent>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130629" y="24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904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1A5AC2-F2D0-481C-ACD8-CC20A5C01957}"/>
              </a:ext>
            </a:extLst>
          </p:cNvPr>
          <p:cNvSpPr/>
          <p:nvPr/>
        </p:nvSpPr>
        <p:spPr>
          <a:xfrm>
            <a:off x="3842232" y="1750412"/>
            <a:ext cx="1058952"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43E7128-81FF-4191-A928-655237246425}"/>
                  </a:ext>
                </a:extLst>
              </p:cNvPr>
              <p:cNvSpPr>
                <a:spLocks noGrp="1"/>
              </p:cNvSpPr>
              <p:nvPr>
                <p:ph type="body" idx="1"/>
              </p:nvPr>
            </p:nvSpPr>
            <p:spPr>
              <a:xfrm>
                <a:off x="342527" y="430101"/>
                <a:ext cx="11980102" cy="5934122"/>
              </a:xfrm>
            </p:spPr>
            <p:txBody>
              <a:bodyPr>
                <a:noAutofit/>
              </a:bodyPr>
              <a:lstStyle/>
              <a:p>
                <a:pPr marL="0" indent="0">
                  <a:buNone/>
                </a:pPr>
                <a:r>
                  <a:rPr lang="en-US" altLang="ja-JP" b="1">
                    <a:solidFill>
                      <a:srgbClr val="0000FF"/>
                    </a:solidFill>
                    <a:latin typeface="Times New Roman" panose="02020603050405020304" pitchFamily="18" charset="0"/>
                    <a:cs typeface="Times New Roman" panose="02020603050405020304" pitchFamily="18" charset="0"/>
                  </a:rPr>
                  <a:t>5. </a:t>
                </a:r>
                <a:r>
                  <a:rPr lang="en-US" b="1">
                    <a:latin typeface="Times New Roman" panose="02020603050405020304" pitchFamily="18" charset="0"/>
                    <a:cs typeface="Times New Roman" panose="02020603050405020304" pitchFamily="18" charset="0"/>
                  </a:rPr>
                  <a:t>Dạng 05: Tiếp tuyến đi qua 1 điểm</a:t>
                </a:r>
                <a:endParaRPr lang="en-US">
                  <a:latin typeface="Times New Roman" panose="02020603050405020304" pitchFamily="18" charset="0"/>
                  <a:cs typeface="Times New Roman" panose="02020603050405020304" pitchFamily="18" charset="0"/>
                </a:endParaRPr>
              </a:p>
              <a:p>
                <a:pPr marL="0" indent="0">
                  <a:buNone/>
                </a:pPr>
                <a:r>
                  <a:rPr lang="en-US" b="1">
                    <a:solidFill>
                      <a:srgbClr val="FF0000"/>
                    </a:solidFill>
                    <a:latin typeface="Times New Roman" panose="02020603050405020304" pitchFamily="18" charset="0"/>
                    <a:cs typeface="Times New Roman" panose="02020603050405020304" pitchFamily="18" charset="0"/>
                  </a:rPr>
                  <a:t>Câu 11. </a:t>
                </a:r>
                <a:r>
                  <a:rPr lang="en-US">
                    <a:latin typeface="Times New Roman" panose="02020603050405020304" pitchFamily="18" charset="0"/>
                    <a:cs typeface="Times New Roman" panose="02020603050405020304" pitchFamily="18" charset="0"/>
                  </a:rPr>
                  <a:t>Cho hàm số </a:t>
                </a:r>
                <a14:m>
                  <m:oMath xmlns:m="http://schemas.openxmlformats.org/officeDocument/2006/math">
                    <m:r>
                      <a:rPr lang="en-US" i="1">
                        <a:latin typeface="Cambria Math" panose="02040503050406030204" pitchFamily="18" charset="0"/>
                      </a:rPr>
                      <m:t>𝑦</m:t>
                    </m:r>
                    <m:r>
                      <a:rPr lang="en-US">
                        <a:latin typeface="Cambria Math" panose="02040503050406030204" pitchFamily="18" charset="0"/>
                      </a:rPr>
                      <m:t>=</m:t>
                    </m:r>
                    <m:sSup>
                      <m:sSupPr>
                        <m:ctrlPr>
                          <a:rPr lang="en-US" i="1">
                            <a:latin typeface="Cambria Math" panose="02040503050406030204" pitchFamily="18" charset="0"/>
                          </a:rPr>
                        </m:ctrlPr>
                      </m:sSupPr>
                      <m:e>
                        <m:r>
                          <a:rPr lang="en-US" b="0" i="0" smtClean="0">
                            <a:latin typeface="Cambria Math" panose="02040503050406030204" pitchFamily="18" charset="0"/>
                          </a:rPr>
                          <m:t>−</m:t>
                        </m:r>
                        <m:r>
                          <m:rPr>
                            <m:sty m:val="p"/>
                          </m:rPr>
                          <a:rPr lang="en-US">
                            <a:latin typeface="Cambria Math" panose="02040503050406030204" pitchFamily="18" charset="0"/>
                          </a:rPr>
                          <m:t>x</m:t>
                        </m:r>
                      </m:e>
                      <m:sup>
                        <m:r>
                          <a:rPr lang="en-US">
                            <a:latin typeface="Cambria Math" panose="02040503050406030204" pitchFamily="18" charset="0"/>
                          </a:rPr>
                          <m:t>3</m:t>
                        </m:r>
                      </m:sup>
                    </m:sSup>
                    <m:r>
                      <a:rPr lang="en-US">
                        <a:latin typeface="Cambria Math" panose="02040503050406030204" pitchFamily="18" charset="0"/>
                      </a:rPr>
                      <m:t>+</m:t>
                    </m:r>
                    <m:r>
                      <m:rPr>
                        <m:sty m:val="p"/>
                      </m:rPr>
                      <a:rPr lang="en-US" b="0" i="0" smtClean="0">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𝑚𝑥</m:t>
                    </m:r>
                    <m:r>
                      <a:rPr lang="en-US" b="0" i="1" smtClean="0">
                        <a:latin typeface="Cambria Math" panose="02040503050406030204" pitchFamily="18" charset="0"/>
                      </a:rPr>
                      <m:t>+</m:t>
                    </m:r>
                    <m:r>
                      <a:rPr lang="en-US" b="0" i="1" smtClean="0">
                        <a:latin typeface="Cambria Math" panose="02040503050406030204" pitchFamily="18" charset="0"/>
                      </a:rPr>
                      <m:t>1</m:t>
                    </m:r>
                    <m:r>
                      <a:rPr lang="en-US" b="0" i="0" smtClean="0">
                        <a:latin typeface="Cambria Math" panose="02040503050406030204" pitchFamily="18" charset="0"/>
                      </a:rPr>
                      <m:t> </m:t>
                    </m:r>
                  </m:oMath>
                </a14:m>
                <a:r>
                  <a:rPr lang="en-US">
                    <a:latin typeface="Times New Roman" panose="02020603050405020304" pitchFamily="18" charset="0"/>
                    <a:cs typeface="Times New Roman" panose="02020603050405020304" pitchFamily="18" charset="0"/>
                  </a:rPr>
                  <a:t>có đồ thị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𝐶</m:t>
                        </m:r>
                      </m:e>
                    </m:d>
                  </m:oMath>
                </a14:m>
                <a:r>
                  <a:rPr lang="en-US">
                    <a:latin typeface="Times New Roman" panose="02020603050405020304" pitchFamily="18" charset="0"/>
                    <a:cs typeface="Times New Roman" panose="02020603050405020304" pitchFamily="18" charset="0"/>
                  </a:rPr>
                  <a:t>. Có bao nhiêu giá trị của </a:t>
                </a:r>
                <a14:m>
                  <m:oMath xmlns:m="http://schemas.openxmlformats.org/officeDocument/2006/math">
                    <m:r>
                      <a:rPr lang="en-US" b="0" i="1" smtClean="0">
                        <a:latin typeface="Cambria Math" panose="02040503050406030204" pitchFamily="18" charset="0"/>
                      </a:rPr>
                      <m:t>𝑚</m:t>
                    </m:r>
                  </m:oMath>
                </a14:m>
                <a:r>
                  <a:rPr lang="en-US">
                    <a:latin typeface="Times New Roman" panose="02020603050405020304" pitchFamily="18" charset="0"/>
                    <a:cs typeface="Times New Roman" panose="02020603050405020304" pitchFamily="18" charset="0"/>
                  </a:rPr>
                  <a:t> để tiếp tuyến có hệ số góc lớn nhất của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𝐶</m:t>
                        </m:r>
                      </m:e>
                    </m:d>
                  </m:oMath>
                </a14:m>
                <a:r>
                  <a:rPr lang="en-US">
                    <a:latin typeface="Times New Roman" panose="02020603050405020304" pitchFamily="18" charset="0"/>
                    <a:cs typeface="Times New Roman" panose="02020603050405020304" pitchFamily="18" charset="0"/>
                  </a:rPr>
                  <a:t> đi qua gốc tọa độ </a:t>
                </a:r>
                <a14:m>
                  <m:oMath xmlns:m="http://schemas.openxmlformats.org/officeDocument/2006/math">
                    <m:r>
                      <a:rPr lang="en-US" b="0" i="1" smtClean="0">
                        <a:latin typeface="Cambria Math" panose="02040503050406030204" pitchFamily="18" charset="0"/>
                      </a:rPr>
                      <m:t>𝑂</m:t>
                    </m:r>
                  </m:oMath>
                </a14:m>
                <a:endParaRPr lang="en-US">
                  <a:latin typeface="Times New Roman" panose="02020603050405020304" pitchFamily="18" charset="0"/>
                  <a:cs typeface="Times New Roman" panose="02020603050405020304" pitchFamily="18" charset="0"/>
                </a:endParaRPr>
              </a:p>
              <a:p>
                <a:pPr marL="0" lvl="0" indent="0">
                  <a:buNone/>
                </a:pPr>
                <a:r>
                  <a:rPr lang="en-US" b="1">
                    <a:solidFill>
                      <a:srgbClr val="0000FF"/>
                    </a:solidFill>
                    <a:latin typeface="Times New Roman" panose="02020603050405020304" pitchFamily="18" charset="0"/>
                    <a:cs typeface="Times New Roman" panose="02020603050405020304" pitchFamily="18" charset="0"/>
                  </a:rPr>
                  <a:t>	A</a:t>
                </a:r>
                <a:r>
                  <a:rPr lang="en-US"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i="1" smtClean="0">
                        <a:latin typeface="Cambria Math" panose="02040503050406030204" pitchFamily="18" charset="0"/>
                      </a:rPr>
                      <m:t> </m:t>
                    </m:r>
                    <m:r>
                      <a:rPr lang="en-US" b="0" i="1" smtClean="0">
                        <a:latin typeface="Cambria Math" panose="02040503050406030204" pitchFamily="18" charset="0"/>
                      </a:rPr>
                      <m:t>2</m:t>
                    </m:r>
                  </m:oMath>
                </a14:m>
                <a:r>
                  <a:rPr lang="en-US" b="1" dirty="0">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B</a:t>
                </a:r>
                <a:r>
                  <a:rPr lang="en-US" b="1">
                    <a:solidFill>
                      <a:srgbClr val="002060"/>
                    </a:solidFill>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rPr>
                      <m:t>1</m:t>
                    </m:r>
                  </m:oMath>
                </a14:m>
                <a:r>
                  <a:rPr lang="en-US" b="1" dirty="0">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C</a:t>
                </a:r>
                <a:r>
                  <a:rPr lang="en-US" b="1">
                    <a:solidFill>
                      <a:srgbClr val="002060"/>
                    </a:solidFill>
                    <a:latin typeface="Times New Roman" panose="02020603050405020304" pitchFamily="18" charset="0"/>
                    <a:cs typeface="Times New Roman" panose="02020603050405020304" pitchFamily="18" charset="0"/>
                  </a:rPr>
                  <a:t>.</a:t>
                </a:r>
                <a14:m>
                  <m:oMath xmlns:m="http://schemas.openxmlformats.org/officeDocument/2006/math">
                    <m:r>
                      <a:rPr lang="en-US" b="0" i="1" smtClean="0">
                        <a:latin typeface="Cambria Math" panose="02040503050406030204" pitchFamily="18" charset="0"/>
                      </a:rPr>
                      <m:t>3</m:t>
                    </m:r>
                  </m:oMath>
                </a14:m>
                <a:r>
                  <a:rPr lang="en-US" b="1">
                    <a:solidFill>
                      <a:srgbClr val="000000"/>
                    </a:solidFill>
                    <a:latin typeface="Times New Roman" panose="02020603050405020304" pitchFamily="18" charset="0"/>
                    <a:cs typeface="Times New Roman" panose="02020603050405020304" pitchFamily="18" charset="0"/>
                  </a:rPr>
                  <a:t>.</a:t>
                </a:r>
                <a:r>
                  <a:rPr lang="en-US" b="1">
                    <a:solidFill>
                      <a:srgbClr val="002060"/>
                    </a:solidFill>
                    <a:latin typeface="Times New Roman" panose="02020603050405020304" pitchFamily="18" charset="0"/>
                    <a:cs typeface="Times New Roman" panose="02020603050405020304" pitchFamily="18" charset="0"/>
                  </a:rPr>
                  <a:t>	               	</a:t>
                </a:r>
                <a:r>
                  <a:rPr lang="en-US" b="1">
                    <a:solidFill>
                      <a:srgbClr val="0000FF"/>
                    </a:solidFill>
                    <a:latin typeface="Times New Roman" panose="02020603050405020304" pitchFamily="18" charset="0"/>
                    <a:cs typeface="Times New Roman" panose="02020603050405020304" pitchFamily="18" charset="0"/>
                  </a:rPr>
                  <a:t>D</a:t>
                </a:r>
                <a:r>
                  <a:rPr lang="en-US" b="1">
                    <a:solidFill>
                      <a:srgbClr val="002060"/>
                    </a:solidFill>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rPr>
                      <m:t>4</m:t>
                    </m:r>
                  </m:oMath>
                </a14:m>
                <a:r>
                  <a:rPr lang="en-US" b="1">
                    <a:solidFill>
                      <a:srgbClr val="000000"/>
                    </a:solidFill>
                    <a:latin typeface="Times New Roman" panose="02020603050405020304" pitchFamily="18" charset="0"/>
                    <a:cs typeface="Times New Roman" panose="02020603050405020304" pitchFamily="18" charset="0"/>
                  </a:rPr>
                  <a:t>.</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rtl="0">
                  <a:buNone/>
                </a:pPr>
                <a:r>
                  <a:rPr lang="en-US" b="1">
                    <a:solidFill>
                      <a:srgbClr val="0000FF"/>
                    </a:solidFill>
                    <a:latin typeface="Times New Roman" panose="02020603050405020304" pitchFamily="18" charset="0"/>
                    <a:cs typeface="Times New Roman" panose="02020603050405020304" pitchFamily="18" charset="0"/>
                  </a:rPr>
                  <a:t>Lời </a:t>
                </a:r>
                <a:r>
                  <a:rPr lang="en-US" b="1" err="1">
                    <a:solidFill>
                      <a:srgbClr val="0000FF"/>
                    </a:solidFill>
                    <a:latin typeface="Times New Roman" panose="02020603050405020304" pitchFamily="18" charset="0"/>
                    <a:cs typeface="Times New Roman" panose="02020603050405020304" pitchFamily="18" charset="0"/>
                  </a:rPr>
                  <a:t>giải</a:t>
                </a:r>
                <a:r>
                  <a:rPr lang="en-US" b="1">
                    <a:solidFill>
                      <a:srgbClr val="0000FF"/>
                    </a:solidFill>
                    <a:latin typeface="Times New Roman" panose="02020603050405020304" pitchFamily="18" charset="0"/>
                    <a:cs typeface="Times New Roman" panose="02020603050405020304" pitchFamily="18" charset="0"/>
                  </a:rPr>
                  <a:t>  </a:t>
                </a:r>
              </a:p>
              <a:p>
                <a:pPr marL="0" indent="0">
                  <a:buNone/>
                </a:pPr>
                <a:r>
                  <a:rPr lang="en-US">
                    <a:latin typeface="Times New Roman" panose="02020603050405020304" pitchFamily="18" charset="0"/>
                    <a:cs typeface="Times New Roman" panose="02020603050405020304" pitchFamily="18" charset="0"/>
                  </a:rPr>
                  <a:t>Ta có  </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𝑦</m:t>
                        </m:r>
                      </m:e>
                      <m:sup>
                        <m:r>
                          <a:rPr lang="en-US" i="0">
                            <a:latin typeface="Cambria Math" panose="02040503050406030204" pitchFamily="18" charset="0"/>
                          </a:rPr>
                          <m:t>′</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m:t>
                        </m:r>
                        <m:r>
                          <a:rPr lang="en-US" b="0" i="0" smtClean="0">
                            <a:latin typeface="Cambria Math" panose="02040503050406030204" pitchFamily="18" charset="0"/>
                          </a:rPr>
                          <m:t>3</m:t>
                        </m:r>
                        <m:r>
                          <m:rPr>
                            <m:sty m:val="p"/>
                          </m:rPr>
                          <a:rPr lang="en-US">
                            <a:latin typeface="Cambria Math" panose="02040503050406030204" pitchFamily="18" charset="0"/>
                          </a:rPr>
                          <m:t>x</m:t>
                        </m:r>
                      </m:e>
                      <m:sup>
                        <m:r>
                          <a:rPr lang="en-US" b="0" i="0" smtClean="0">
                            <a:latin typeface="Cambria Math" panose="02040503050406030204" pitchFamily="18" charset="0"/>
                          </a:rPr>
                          <m:t>2</m:t>
                        </m:r>
                      </m:sup>
                    </m:sSup>
                    <m:r>
                      <a:rPr lang="en-US">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𝑚𝑥</m:t>
                    </m:r>
                    <m:r>
                      <a:rPr lang="en-US" b="0" i="1" smtClean="0">
                        <a:latin typeface="Cambria Math" panose="02040503050406030204" pitchFamily="18" charset="0"/>
                      </a:rPr>
                      <m:t>+</m:t>
                    </m:r>
                    <m:r>
                      <a:rPr lang="en-US" b="0" i="1" smtClean="0">
                        <a:latin typeface="Cambria Math" panose="02040503050406030204" pitchFamily="18" charset="0"/>
                      </a:rPr>
                      <m:t>𝑚</m:t>
                    </m:r>
                    <m:r>
                      <a:rPr lang="en-US" b="0" i="0" smtClean="0">
                        <a:latin typeface="Cambria Math" panose="02040503050406030204" pitchFamily="18" charset="0"/>
                      </a:rPr>
                      <m:t>=</m:t>
                    </m:r>
                    <m:r>
                      <a:rPr lang="en-US" smtClean="0">
                        <a:latin typeface="Cambria Math" panose="02040503050406030204" pitchFamily="18" charset="0"/>
                      </a:rPr>
                      <m:t>−</m:t>
                    </m:r>
                    <m:r>
                      <a:rPr lang="en-US" i="0">
                        <a:latin typeface="Cambria Math" panose="02040503050406030204" pitchFamily="18" charset="0"/>
                      </a:rPr>
                      <m:t>3</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b="0" i="1" smtClean="0">
                                <a:latin typeface="Cambria Math" panose="02040503050406030204" pitchFamily="18" charset="0"/>
                              </a:rPr>
                              <m:t>𝑥</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num>
                              <m:den>
                                <m:r>
                                  <a:rPr lang="en-US" i="0">
                                    <a:latin typeface="Cambria Math" panose="02040503050406030204" pitchFamily="18" charset="0"/>
                                  </a:rPr>
                                  <m:t>3</m:t>
                                </m:r>
                              </m:den>
                            </m:f>
                          </m:e>
                        </m:d>
                      </m:e>
                      <m:sup>
                        <m:r>
                          <a:rPr lang="en-US" i="0">
                            <a:latin typeface="Cambria Math" panose="02040503050406030204" pitchFamily="18" charset="0"/>
                          </a:rPr>
                          <m:t>2</m:t>
                        </m:r>
                      </m:sup>
                    </m:sSup>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2</m:t>
                            </m:r>
                          </m:sup>
                        </m:sSup>
                      </m:num>
                      <m:den>
                        <m:r>
                          <a:rPr lang="en-US" i="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𝑚</m:t>
                    </m:r>
                    <m:r>
                      <a:rPr lang="en-US"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a:latin typeface="Cambria Math" panose="02040503050406030204" pitchFamily="18" charset="0"/>
                              </a:rPr>
                              <m:t>2</m:t>
                            </m:r>
                          </m:sup>
                        </m:sSup>
                      </m:num>
                      <m:den>
                        <m:r>
                          <a:rPr lang="en-US">
                            <a:latin typeface="Cambria Math" panose="02040503050406030204" pitchFamily="18" charset="0"/>
                          </a:rPr>
                          <m:t>3</m:t>
                        </m:r>
                      </m:den>
                    </m:f>
                    <m:r>
                      <a:rPr lang="en-US" i="1">
                        <a:latin typeface="Cambria Math" panose="02040503050406030204" pitchFamily="18" charset="0"/>
                      </a:rPr>
                      <m:t>+</m:t>
                    </m:r>
                    <m:r>
                      <a:rPr lang="en-US" i="1">
                        <a:latin typeface="Cambria Math" panose="02040503050406030204" pitchFamily="18" charset="0"/>
                      </a:rPr>
                      <m:t>𝑚</m:t>
                    </m:r>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Dấu bằng xảy ra khi  </a:t>
                </a:r>
                <a14:m>
                  <m:oMath xmlns:m="http://schemas.openxmlformats.org/officeDocument/2006/math">
                    <m:r>
                      <a:rPr lang="en-US" i="1">
                        <a:latin typeface="Cambria Math" panose="02040503050406030204" pitchFamily="18" charset="0"/>
                      </a:rPr>
                      <m:t>𝑥</m:t>
                    </m:r>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num>
                      <m:den>
                        <m:r>
                          <a:rPr lang="en-US">
                            <a:latin typeface="Cambria Math" panose="02040503050406030204" pitchFamily="18" charset="0"/>
                          </a:rPr>
                          <m:t>3</m:t>
                        </m:r>
                      </m:den>
                    </m:f>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Khi đó hệ số góc tiếp tuyến có dạng </a:t>
                </a:r>
                <a14:m>
                  <m:oMath xmlns:m="http://schemas.openxmlformats.org/officeDocument/2006/math">
                    <m:r>
                      <a:rPr lang="en-US" i="1" smtClean="0">
                        <a:latin typeface="Cambria Math" panose="02040503050406030204" pitchFamily="18" charset="0"/>
                      </a:rPr>
                      <m:t>𝑦</m:t>
                    </m:r>
                    <m:r>
                      <a:rPr lang="en-US" i="0">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2</m:t>
                                </m:r>
                              </m:sup>
                            </m:sSup>
                          </m:num>
                          <m:den>
                            <m:r>
                              <a:rPr lang="en-US" b="0" i="0" smtClean="0">
                                <a:latin typeface="Cambria Math" panose="02040503050406030204" pitchFamily="18" charset="0"/>
                              </a:rPr>
                              <m:t>3</m:t>
                            </m:r>
                          </m:den>
                        </m:f>
                        <m:r>
                          <a:rPr lang="en-US" i="0">
                            <a:latin typeface="Cambria Math" panose="02040503050406030204" pitchFamily="18" charset="0"/>
                          </a:rPr>
                          <m:t>+</m:t>
                        </m:r>
                        <m:r>
                          <a:rPr lang="en-US" i="1">
                            <a:latin typeface="Cambria Math" panose="02040503050406030204" pitchFamily="18" charset="0"/>
                          </a:rPr>
                          <m:t>𝑚</m:t>
                        </m:r>
                      </m:e>
                    </m:d>
                    <m:d>
                      <m:dPr>
                        <m:ctrlPr>
                          <a:rPr lang="en-US" i="1">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𝑚</m:t>
                            </m:r>
                          </m:num>
                          <m:den>
                            <m:r>
                              <a:rPr lang="en-US" i="0">
                                <a:latin typeface="Cambria Math" panose="02040503050406030204" pitchFamily="18" charset="0"/>
                              </a:rPr>
                              <m:t>3</m:t>
                            </m:r>
                          </m:den>
                        </m:f>
                      </m:e>
                    </m:d>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a:latin typeface="Cambria Math" panose="02040503050406030204" pitchFamily="18" charset="0"/>
                          </a:rPr>
                          <m:t>2</m:t>
                        </m:r>
                        <m:sSup>
                          <m:sSupPr>
                            <m:ctrlPr>
                              <a:rPr lang="en-US" i="1">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num>
                      <m:den>
                        <m:r>
                          <a:rPr lang="en-US" i="0">
                            <a:latin typeface="Cambria Math" panose="02040503050406030204" pitchFamily="18" charset="0"/>
                          </a:rPr>
                          <m:t>27</m:t>
                        </m:r>
                      </m:den>
                    </m:f>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2</m:t>
                            </m:r>
                          </m:sup>
                        </m:sSup>
                      </m:num>
                      <m:den>
                        <m:r>
                          <a:rPr lang="en-US" i="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1</m:t>
                    </m:r>
                  </m:oMath>
                </a14:m>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Tiếp tuyến qua </a:t>
                </a:r>
                <a14:m>
                  <m:oMath xmlns:m="http://schemas.openxmlformats.org/officeDocument/2006/math">
                    <m:r>
                      <a:rPr lang="en-US" i="1">
                        <a:latin typeface="Cambria Math" panose="02040503050406030204" pitchFamily="18" charset="0"/>
                      </a:rPr>
                      <m:t>𝑂</m:t>
                    </m:r>
                    <m:r>
                      <a:rPr lang="en-US"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0">
                                <a:latin typeface="Cambria Math" panose="02040503050406030204" pitchFamily="18" charset="0"/>
                              </a:rPr>
                              <m:t>2</m:t>
                            </m:r>
                          </m:sup>
                        </m:sSup>
                      </m:num>
                      <m:den>
                        <m:r>
                          <a:rPr lang="en-US" i="0">
                            <a:latin typeface="Cambria Math" panose="02040503050406030204" pitchFamily="18" charset="0"/>
                          </a:rPr>
                          <m:t>27</m:t>
                        </m:r>
                      </m:den>
                    </m:f>
                    <m:r>
                      <a:rPr lang="en-US" i="0">
                        <a:latin typeface="Cambria Math" panose="02040503050406030204" pitchFamily="18" charset="0"/>
                      </a:rPr>
                      <m:t>+</m:t>
                    </m:r>
                    <m:r>
                      <a:rPr lang="en-US" i="0">
                        <a:latin typeface="Cambria Math" panose="02040503050406030204" pitchFamily="18" charset="0"/>
                      </a:rPr>
                      <m:t>1</m:t>
                    </m:r>
                    <m:r>
                      <a:rPr lang="en-US" smtClean="0">
                        <a:latin typeface="Cambria Math" panose="02040503050406030204" pitchFamily="18" charset="0"/>
                      </a:rPr>
                      <m:t>⇔</m:t>
                    </m:r>
                    <m:r>
                      <m:rPr>
                        <m:sty m:val="p"/>
                      </m:rPr>
                      <a:rPr lang="en-US" b="0" i="0" smtClean="0">
                        <a:latin typeface="Cambria Math" panose="02040503050406030204" pitchFamily="18" charset="0"/>
                      </a:rPr>
                      <m:t>m</m:t>
                    </m:r>
                    <m:r>
                      <a:rPr lang="en-US" b="0" i="0" smtClean="0">
                        <a:latin typeface="Cambria Math" panose="02040503050406030204" pitchFamily="18" charset="0"/>
                      </a:rPr>
                      <m:t>=−</m:t>
                    </m:r>
                    <m:r>
                      <a:rPr lang="en-US" b="0" i="0" smtClean="0">
                        <a:latin typeface="Cambria Math" panose="02040503050406030204" pitchFamily="18" charset="0"/>
                      </a:rPr>
                      <m:t>3</m:t>
                    </m:r>
                  </m:oMath>
                </a14:m>
                <a:endParaRPr lang="en-US">
                  <a:latin typeface="Times New Roman" panose="02020603050405020304" pitchFamily="18" charset="0"/>
                  <a:cs typeface="Times New Roman" panose="02020603050405020304" pitchFamily="18" charset="0"/>
                </a:endParaRPr>
              </a:p>
              <a:p>
                <a:pPr marL="0" marR="0" lvl="0" indent="0" rtl="0">
                  <a:buNone/>
                </a:pPr>
                <a:r>
                  <a:rPr lang="en-US">
                    <a:latin typeface="Times New Roman" panose="02020603050405020304" pitchFamily="18" charset="0"/>
                    <a:cs typeface="Times New Roman" panose="02020603050405020304" pitchFamily="18" charset="0"/>
                  </a:rPr>
                  <a:t>Vậy </a:t>
                </a:r>
                <a:r>
                  <a:rPr lang="en-US" b="1">
                    <a:highlight>
                      <a:srgbClr val="00FF00"/>
                    </a:highlight>
                    <a:latin typeface="Times New Roman" panose="02020603050405020304" pitchFamily="18" charset="0"/>
                    <a:cs typeface="Times New Roman" panose="02020603050405020304" pitchFamily="18" charset="0"/>
                  </a:rPr>
                  <a:t>Chọn B</a:t>
                </a:r>
              </a:p>
            </p:txBody>
          </p:sp>
        </mc:Choice>
        <mc:Fallback xmlns="">
          <p:sp>
            <p:nvSpPr>
              <p:cNvPr id="3" name="Text Placeholder 2">
                <a:extLst>
                  <a:ext uri="{FF2B5EF4-FFF2-40B4-BE49-F238E27FC236}">
                    <a16:creationId xmlns:a16="http://schemas.microsoft.com/office/drawing/2014/main" id="{443E7128-81FF-4191-A928-655237246425}"/>
                  </a:ext>
                </a:extLst>
              </p:cNvPr>
              <p:cNvSpPr>
                <a:spLocks noGrp="1" noRot="1" noChangeAspect="1" noMove="1" noResize="1" noEditPoints="1" noAdjustHandles="1" noChangeArrowheads="1" noChangeShapeType="1" noTextEdit="1"/>
              </p:cNvSpPr>
              <p:nvPr>
                <p:ph type="body" idx="1"/>
              </p:nvPr>
            </p:nvSpPr>
            <p:spPr>
              <a:xfrm>
                <a:off x="342527" y="430101"/>
                <a:ext cx="11980102" cy="5934122"/>
              </a:xfrm>
              <a:blipFill>
                <a:blip r:embed="rId2"/>
                <a:stretch>
                  <a:fillRect l="-1018" t="-1850" b="-411"/>
                </a:stretch>
              </a:blipFill>
            </p:spPr>
            <p:txBody>
              <a:bodyPr/>
              <a:lstStyle/>
              <a:p>
                <a:r>
                  <a:rPr lang="en-US">
                    <a:noFill/>
                  </a:rPr>
                  <a:t> </a:t>
                </a:r>
              </a:p>
            </p:txBody>
          </p:sp>
        </mc:Fallback>
      </mc:AlternateContent>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130629" y="24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168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D7B88F-7642-4BA8-83B3-54E918B5E34B}"/>
              </a:ext>
            </a:extLst>
          </p:cNvPr>
          <p:cNvSpPr/>
          <p:nvPr/>
        </p:nvSpPr>
        <p:spPr>
          <a:xfrm>
            <a:off x="1044168" y="1715397"/>
            <a:ext cx="949224"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130629" y="24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45"/>
          <p:cNvSpPr/>
          <p:nvPr/>
        </p:nvSpPr>
        <p:spPr>
          <a:xfrm>
            <a:off x="130629" y="209551"/>
            <a:ext cx="6277231" cy="584775"/>
          </a:xfrm>
          <a:prstGeom prst="rect">
            <a:avLst/>
          </a:prstGeom>
        </p:spPr>
        <p:txBody>
          <a:bodyPr wrap="none">
            <a:spAutoFit/>
          </a:bodyPr>
          <a:lstStyle/>
          <a:p>
            <a:pPr algn="just">
              <a:spcAft>
                <a:spcPts val="0"/>
              </a:spcAft>
              <a:tabLst>
                <a:tab pos="190500" algn="l"/>
                <a:tab pos="1778000" algn="l"/>
                <a:tab pos="3365500" algn="l"/>
                <a:tab pos="4953000" algn="l"/>
              </a:tabLst>
            </a:pPr>
            <a:r>
              <a:rPr lang="en-US" sz="3200" b="1">
                <a:solidFill>
                  <a:srgbClr val="FF0000"/>
                </a:solidFill>
                <a:latin typeface="Times New Roman" panose="02020603050405020304" pitchFamily="18" charset="0"/>
                <a:ea typeface="Times New Roman" panose="02020603050405020304" pitchFamily="18" charset="0"/>
              </a:rPr>
              <a:t>Dạng 08: Tiếp tuyến thoả ĐK khác</a:t>
            </a:r>
            <a:endParaRPr lang="en-US" sz="320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Rectangle 47"/>
              <p:cNvSpPr/>
              <p:nvPr/>
            </p:nvSpPr>
            <p:spPr>
              <a:xfrm>
                <a:off x="192647" y="580791"/>
                <a:ext cx="10711543" cy="2152962"/>
              </a:xfrm>
              <a:prstGeom prst="rect">
                <a:avLst/>
              </a:prstGeom>
            </p:spPr>
            <p:txBody>
              <a:bodyPr wrap="square">
                <a:spAutoFit/>
              </a:bodyPr>
              <a:lstStyle/>
              <a:p>
                <a:pPr algn="just">
                  <a:lnSpc>
                    <a:spcPct val="115000"/>
                  </a:lnSpc>
                </a:pPr>
                <a:r>
                  <a:rPr lang="en-US" sz="2800" b="1">
                    <a:solidFill>
                      <a:srgbClr val="FF0000"/>
                    </a:solidFill>
                    <a:latin typeface="Calibri" panose="020F0502020204030204" pitchFamily="34" charset="0"/>
                  </a:rPr>
                  <a:t>Câu 12. </a:t>
                </a:r>
                <a:r>
                  <a:rPr lang="en-US" sz="2800">
                    <a:solidFill>
                      <a:schemeClr val="tx1"/>
                    </a:solidFill>
                    <a:latin typeface="Times New Roman" panose="02020603050405020304" pitchFamily="18" charset="0"/>
                    <a:ea typeface="Times New Roman" panose="02020603050405020304" pitchFamily="18" charset="0"/>
                  </a:rPr>
                  <a:t>Tiếp tuyến của đồ thị hàm số </a:t>
                </a:r>
                <a14:m>
                  <m:oMath xmlns:m="http://schemas.openxmlformats.org/officeDocument/2006/math">
                    <m:r>
                      <a:rPr lang="en-US" sz="2800" i="1">
                        <a:solidFill>
                          <a:schemeClr val="tx1"/>
                        </a:solidFill>
                        <a:latin typeface="Cambria Math" panose="02040503050406030204" pitchFamily="18" charset="0"/>
                        <a:ea typeface="Times New Roman" panose="02020603050405020304" pitchFamily="18" charset="0"/>
                      </a:rPr>
                      <m:t>𝑦</m:t>
                    </m:r>
                    <m:r>
                      <a:rPr lang="en-US" sz="2800" i="1">
                        <a:solidFill>
                          <a:schemeClr val="tx1"/>
                        </a:solidFill>
                        <a:latin typeface="Cambria Math" panose="02040503050406030204" pitchFamily="18" charset="0"/>
                        <a:ea typeface="Times New Roman" panose="02020603050405020304" pitchFamily="18" charset="0"/>
                      </a:rPr>
                      <m:t>=</m:t>
                    </m:r>
                    <m:f>
                      <m:fPr>
                        <m:ctrlPr>
                          <a:rPr lang="en-US" sz="2800" i="1">
                            <a:solidFill>
                              <a:schemeClr val="tx1"/>
                            </a:solidFill>
                            <a:latin typeface="Cambria Math" panose="02040503050406030204" pitchFamily="18" charset="0"/>
                            <a:ea typeface="Times New Roman" panose="02020603050405020304" pitchFamily="18" charset="0"/>
                          </a:rPr>
                        </m:ctrlPr>
                      </m:fPr>
                      <m:num>
                        <m:r>
                          <a:rPr lang="en-US" sz="2800" i="1">
                            <a:solidFill>
                              <a:schemeClr val="tx1"/>
                            </a:solidFill>
                            <a:latin typeface="Cambria Math" panose="02040503050406030204" pitchFamily="18" charset="0"/>
                            <a:ea typeface="Times New Roman" panose="02020603050405020304" pitchFamily="18" charset="0"/>
                          </a:rPr>
                          <m:t>𝑥</m:t>
                        </m:r>
                        <m:r>
                          <a:rPr lang="en-US" sz="2800" i="1">
                            <a:solidFill>
                              <a:schemeClr val="tx1"/>
                            </a:solidFill>
                            <a:latin typeface="Cambria Math" panose="02040503050406030204" pitchFamily="18" charset="0"/>
                            <a:ea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rPr>
                          <m:t>3</m:t>
                        </m:r>
                      </m:num>
                      <m:den>
                        <m:r>
                          <a:rPr lang="en-US" sz="2800" i="1">
                            <a:solidFill>
                              <a:schemeClr val="tx1"/>
                            </a:solidFill>
                            <a:latin typeface="Cambria Math" panose="02040503050406030204" pitchFamily="18" charset="0"/>
                            <a:ea typeface="Times New Roman" panose="02020603050405020304" pitchFamily="18" charset="0"/>
                          </a:rPr>
                          <m:t>𝑥</m:t>
                        </m:r>
                        <m:r>
                          <a:rPr lang="en-US" sz="2800" i="1">
                            <a:solidFill>
                              <a:schemeClr val="tx1"/>
                            </a:solidFill>
                            <a:latin typeface="Cambria Math" panose="02040503050406030204" pitchFamily="18" charset="0"/>
                            <a:ea typeface="Times New Roman" panose="02020603050405020304" pitchFamily="18" charset="0"/>
                          </a:rPr>
                          <m:t>+</m:t>
                        </m:r>
                        <m:r>
                          <a:rPr lang="en-US" sz="2800" i="1">
                            <a:solidFill>
                              <a:schemeClr val="tx1"/>
                            </a:solidFill>
                            <a:latin typeface="Cambria Math" panose="02040503050406030204" pitchFamily="18" charset="0"/>
                            <a:ea typeface="Times New Roman" panose="02020603050405020304" pitchFamily="18" charset="0"/>
                          </a:rPr>
                          <m:t>1</m:t>
                        </m:r>
                      </m:den>
                    </m:f>
                    <m:d>
                      <m:dPr>
                        <m:ctrlPr>
                          <a:rPr lang="en-US" sz="2800" i="1">
                            <a:solidFill>
                              <a:schemeClr val="tx1"/>
                            </a:solidFill>
                            <a:latin typeface="Cambria Math" panose="02040503050406030204" pitchFamily="18" charset="0"/>
                            <a:ea typeface="Times New Roman" panose="02020603050405020304" pitchFamily="18" charset="0"/>
                          </a:rPr>
                        </m:ctrlPr>
                      </m:dPr>
                      <m:e>
                        <m:r>
                          <a:rPr lang="en-US" sz="2800" i="1">
                            <a:solidFill>
                              <a:schemeClr val="tx1"/>
                            </a:solidFill>
                            <a:latin typeface="Cambria Math" panose="02040503050406030204" pitchFamily="18" charset="0"/>
                            <a:ea typeface="Times New Roman" panose="02020603050405020304" pitchFamily="18" charset="0"/>
                          </a:rPr>
                          <m:t>𝐶</m:t>
                        </m:r>
                      </m:e>
                    </m:d>
                  </m:oMath>
                </a14:m>
                <a:r>
                  <a:rPr lang="en-US" sz="2800">
                    <a:solidFill>
                      <a:schemeClr val="tx1"/>
                    </a:solidFill>
                    <a:latin typeface="Times New Roman" panose="02020603050405020304" pitchFamily="18" charset="0"/>
                    <a:ea typeface="Times New Roman" panose="02020603050405020304" pitchFamily="18" charset="0"/>
                  </a:rPr>
                  <a:t> cùng với hai tiệm cận tạo thành một tam giác có diện tích bằng</a:t>
                </a:r>
              </a:p>
              <a:p>
                <a:r>
                  <a:rPr lang="en-US" sz="2800" b="1">
                    <a:solidFill>
                      <a:srgbClr val="0000FF"/>
                    </a:solidFill>
                    <a:latin typeface="Times New Roman" panose="02020603050405020304" pitchFamily="18" charset="0"/>
                    <a:ea typeface="Times New Roman" panose="02020603050405020304" pitchFamily="18" charset="0"/>
                  </a:rPr>
                  <a:t>	A. </a:t>
                </a:r>
                <a14:m>
                  <m:oMath xmlns:m="http://schemas.openxmlformats.org/officeDocument/2006/math">
                    <m:r>
                      <a:rPr lang="en-US" sz="28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𝟖</m:t>
                    </m:r>
                  </m:oMath>
                </a14:m>
                <a:r>
                  <a:rPr lang="en-US" sz="2800">
                    <a:solidFill>
                      <a:schemeClr val="tx1"/>
                    </a:solidFill>
                    <a:latin typeface="Times New Roman" panose="02020603050405020304" pitchFamily="18" charset="0"/>
                    <a:ea typeface="Times New Roman" panose="02020603050405020304" pitchFamily="18" charset="0"/>
                  </a:rPr>
                  <a:t>.</a:t>
                </a:r>
                <a:r>
                  <a:rPr lang="en-US" sz="2800" b="1">
                    <a:solidFill>
                      <a:srgbClr val="0000FF"/>
                    </a:solidFill>
                    <a:latin typeface="Times New Roman" panose="02020603050405020304" pitchFamily="18" charset="0"/>
                    <a:ea typeface="Times New Roman" panose="02020603050405020304" pitchFamily="18" charset="0"/>
                  </a:rPr>
                  <a:t>		B. </a:t>
                </a:r>
                <a14:m>
                  <m:oMath xmlns:m="http://schemas.openxmlformats.org/officeDocument/2006/math">
                    <m:r>
                      <a:rPr lang="en-US" sz="28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𝟕</m:t>
                    </m:r>
                  </m:oMath>
                </a14:m>
                <a:r>
                  <a:rPr lang="en-US" sz="2800">
                    <a:solidFill>
                      <a:schemeClr val="tx1"/>
                    </a:solidFill>
                    <a:latin typeface="Times New Roman" panose="02020603050405020304" pitchFamily="18" charset="0"/>
                    <a:ea typeface="Times New Roman" panose="02020603050405020304" pitchFamily="18" charset="0"/>
                  </a:rPr>
                  <a:t>.</a:t>
                </a:r>
                <a:r>
                  <a:rPr lang="en-US" sz="2800" b="1">
                    <a:solidFill>
                      <a:srgbClr val="0000FF"/>
                    </a:solidFill>
                    <a:latin typeface="Times New Roman" panose="02020603050405020304" pitchFamily="18" charset="0"/>
                    <a:ea typeface="Times New Roman" panose="02020603050405020304" pitchFamily="18" charset="0"/>
                  </a:rPr>
                  <a:t>		C. </a:t>
                </a:r>
                <a14:m>
                  <m:oMath xmlns:m="http://schemas.openxmlformats.org/officeDocument/2006/math">
                    <m:r>
                      <a:rPr lang="en-US" sz="28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𝟔</m:t>
                    </m:r>
                  </m:oMath>
                </a14:m>
                <a:r>
                  <a:rPr lang="en-US" sz="2800">
                    <a:solidFill>
                      <a:schemeClr val="tx1"/>
                    </a:solidFill>
                    <a:latin typeface="Times New Roman" panose="02020603050405020304" pitchFamily="18" charset="0"/>
                    <a:ea typeface="Times New Roman" panose="02020603050405020304" pitchFamily="18" charset="0"/>
                  </a:rPr>
                  <a:t>.</a:t>
                </a:r>
                <a:r>
                  <a:rPr lang="en-US" sz="2800" b="1">
                    <a:solidFill>
                      <a:srgbClr val="0000FF"/>
                    </a:solidFill>
                    <a:latin typeface="Times New Roman" panose="02020603050405020304" pitchFamily="18" charset="0"/>
                    <a:ea typeface="Times New Roman" panose="02020603050405020304" pitchFamily="18" charset="0"/>
                  </a:rPr>
                  <a:t>			D. </a:t>
                </a:r>
                <a14:m>
                  <m:oMath xmlns:m="http://schemas.openxmlformats.org/officeDocument/2006/math">
                    <m:r>
                      <a:rPr lang="en-US" sz="28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𝟓</m:t>
                    </m:r>
                  </m:oMath>
                </a14:m>
                <a:r>
                  <a:rPr lang="en-US" sz="2800">
                    <a:solidFill>
                      <a:schemeClr val="tx1"/>
                    </a:solidFill>
                  </a:rPr>
                  <a:t>.</a:t>
                </a:r>
                <a:endParaRPr lang="en-US" sz="2800"/>
              </a:p>
              <a:p>
                <a:endParaRPr lang="en-US" sz="2800"/>
              </a:p>
            </p:txBody>
          </p:sp>
        </mc:Choice>
        <mc:Fallback xmlns="">
          <p:sp>
            <p:nvSpPr>
              <p:cNvPr id="48" name="Rectangle 47"/>
              <p:cNvSpPr>
                <a:spLocks noRot="1" noChangeAspect="1" noMove="1" noResize="1" noEditPoints="1" noAdjustHandles="1" noChangeArrowheads="1" noChangeShapeType="1" noTextEdit="1"/>
              </p:cNvSpPr>
              <p:nvPr/>
            </p:nvSpPr>
            <p:spPr>
              <a:xfrm>
                <a:off x="192647" y="580791"/>
                <a:ext cx="10711543" cy="2152962"/>
              </a:xfrm>
              <a:prstGeom prst="rect">
                <a:avLst/>
              </a:prstGeom>
              <a:blipFill>
                <a:blip r:embed="rId2"/>
                <a:stretch>
                  <a:fillRect l="-1195" r="-19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192647" y="2057105"/>
                <a:ext cx="11710882" cy="5343899"/>
              </a:xfrm>
              <a:prstGeom prst="rect">
                <a:avLst/>
              </a:prstGeom>
            </p:spPr>
            <p:txBody>
              <a:bodyPr wrap="square">
                <a:spAutoFit/>
              </a:bodyPr>
              <a:lstStyle/>
              <a:p>
                <a:pPr algn="ctr">
                  <a:lnSpc>
                    <a:spcPct val="115000"/>
                  </a:lnSpc>
                  <a:spcAft>
                    <a:spcPts val="0"/>
                  </a:spcAft>
                </a:pP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 có tiệm cận ngang là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𝑦</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r>
                      <a:rPr lang="en-US" sz="2400" b="0" i="0" smtClean="0">
                        <a:solidFill>
                          <a:schemeClr val="tx1"/>
                        </a:solidFill>
                        <a:latin typeface="Cambria Math" panose="02040503050406030204" pitchFamily="18" charset="0"/>
                        <a:ea typeface="Times New Roman" panose="02020603050405020304" pitchFamily="18" charset="0"/>
                      </a:rPr>
                      <m:t>;</m:t>
                    </m:r>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tiệm cận đứng là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𝑥</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Giả sử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𝑀</m:t>
                    </m:r>
                    <m:d>
                      <m:dPr>
                        <m:ctrlPr>
                          <a:rPr lang="en-US" sz="2400" i="1">
                            <a:solidFill>
                              <a:schemeClr val="tx1"/>
                            </a:solidFill>
                            <a:latin typeface="Cambria Math" panose="02040503050406030204" pitchFamily="18" charset="0"/>
                            <a:ea typeface="Times New Roman" panose="02020603050405020304" pitchFamily="18" charset="0"/>
                          </a:rPr>
                        </m:ctrlPr>
                      </m:dPr>
                      <m:e>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3</m:t>
                            </m:r>
                          </m:num>
                          <m:den>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den>
                        </m:f>
                      </m:e>
                    </m:d>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là một điểm bất kỳ của đồ thị hàm số.</a:t>
                </a:r>
              </a:p>
              <a:p>
                <a:pPr>
                  <a:lnSpc>
                    <a:spcPct val="115000"/>
                  </a:lnSpc>
                  <a:spcAft>
                    <a:spcPts val="0"/>
                  </a:spcAft>
                </a:pP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 có PTTT của đồ thị hàm số tại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𝑀</m:t>
                    </m:r>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là</a:t>
                </a:r>
                <a14:m>
                  <m:oMath xmlns:m="http://schemas.openxmlformats.org/officeDocument/2006/math">
                    <m:r>
                      <a:rPr lang="en-US" sz="2400" b="0" i="0" smtClean="0">
                        <a:solidFill>
                          <a:schemeClr val="tx1"/>
                        </a:solidFill>
                        <a:latin typeface="Cambria Math" panose="02040503050406030204" pitchFamily="18" charset="0"/>
                        <a:ea typeface="Times New Roman" panose="02020603050405020304" pitchFamily="18" charset="0"/>
                      </a:rPr>
                      <m:t>  </m:t>
                    </m:r>
                    <m:r>
                      <a:rPr lang="en-US" sz="2400" i="1">
                        <a:solidFill>
                          <a:schemeClr val="tx1"/>
                        </a:solidFill>
                        <a:latin typeface="Cambria Math" panose="02040503050406030204" pitchFamily="18" charset="0"/>
                        <a:ea typeface="Times New Roman" panose="02020603050405020304" pitchFamily="18" charset="0"/>
                      </a:rPr>
                      <m:t>𝑦</m:t>
                    </m:r>
                    <m:r>
                      <a:rPr lang="en-US" sz="2400" i="1">
                        <a:solidFill>
                          <a:schemeClr val="tx1"/>
                        </a:solidFill>
                        <a:latin typeface="Cambria Math" panose="02040503050406030204" pitchFamily="18" charset="0"/>
                        <a:ea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rPr>
                          <m:t>4</m:t>
                        </m:r>
                      </m:num>
                      <m:den>
                        <m:sSup>
                          <m:sSupPr>
                            <m:ctrlPr>
                              <a:rPr lang="en-US" sz="2400" i="1">
                                <a:solidFill>
                                  <a:schemeClr val="tx1"/>
                                </a:solidFill>
                                <a:latin typeface="Cambria Math" panose="02040503050406030204" pitchFamily="18" charset="0"/>
                                <a:ea typeface="Times New Roman" panose="02020603050405020304" pitchFamily="18" charset="0"/>
                              </a:rPr>
                            </m:ctrlPr>
                          </m:sSupPr>
                          <m:e>
                            <m:d>
                              <m:dPr>
                                <m:ctrlPr>
                                  <a:rPr lang="en-US" sz="2400" i="1">
                                    <a:solidFill>
                                      <a:schemeClr val="tx1"/>
                                    </a:solidFill>
                                    <a:latin typeface="Cambria Math" panose="02040503050406030204" pitchFamily="18" charset="0"/>
                                    <a:ea typeface="Times New Roman" panose="02020603050405020304" pitchFamily="18" charset="0"/>
                                  </a:rPr>
                                </m:ctrlPr>
                              </m:dPr>
                              <m:e>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e>
                            </m:d>
                          </m:e>
                          <m:sup>
                            <m:r>
                              <a:rPr lang="en-US" sz="2400" i="1">
                                <a:solidFill>
                                  <a:schemeClr val="tx1"/>
                                </a:solidFill>
                                <a:latin typeface="Cambria Math" panose="02040503050406030204" pitchFamily="18" charset="0"/>
                                <a:ea typeface="Times New Roman" panose="02020603050405020304" pitchFamily="18" charset="0"/>
                              </a:rPr>
                              <m:t>2</m:t>
                            </m:r>
                          </m:sup>
                        </m:sSup>
                      </m:den>
                    </m:f>
                    <m:d>
                      <m:dPr>
                        <m:ctrlPr>
                          <a:rPr lang="en-US" sz="2400" i="1">
                            <a:solidFill>
                              <a:schemeClr val="tx1"/>
                            </a:solidFill>
                            <a:latin typeface="Cambria Math" panose="02040503050406030204" pitchFamily="18" charset="0"/>
                            <a:ea typeface="Times New Roman" panose="02020603050405020304" pitchFamily="18" charset="0"/>
                          </a:rPr>
                        </m:ctrlPr>
                      </m:dPr>
                      <m:e>
                        <m:r>
                          <a:rPr lang="en-US" sz="2400" i="1">
                            <a:solidFill>
                              <a:schemeClr val="tx1"/>
                            </a:solidFill>
                            <a:latin typeface="Cambria Math" panose="02040503050406030204" pitchFamily="18" charset="0"/>
                            <a:ea typeface="Times New Roman" panose="02020603050405020304" pitchFamily="18" charset="0"/>
                          </a:rPr>
                          <m:t>𝑥</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𝑎</m:t>
                        </m:r>
                      </m:e>
                    </m:d>
                    <m:r>
                      <a:rPr lang="en-US" sz="2400" i="1">
                        <a:solidFill>
                          <a:schemeClr val="tx1"/>
                        </a:solidFill>
                        <a:latin typeface="Cambria Math" panose="02040503050406030204" pitchFamily="18" charset="0"/>
                        <a:ea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3</m:t>
                        </m:r>
                      </m:num>
                      <m:den>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den>
                    </m:f>
                  </m:oMath>
                </a14:m>
                <a:endPar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Tiếp tuyến giao với tiệm cận đứng tại điểm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𝐴</m:t>
                    </m:r>
                    <m:d>
                      <m:dPr>
                        <m:ctrlPr>
                          <a:rPr lang="en-US" sz="2400" i="1">
                            <a:solidFill>
                              <a:schemeClr val="tx1"/>
                            </a:solidFill>
                            <a:latin typeface="Cambria Math" panose="02040503050406030204" pitchFamily="18" charset="0"/>
                            <a:ea typeface="Times New Roman" panose="02020603050405020304" pitchFamily="18" charset="0"/>
                          </a:rPr>
                        </m:ctrlPr>
                      </m:dPr>
                      <m:e>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r>
                          <a:rPr lang="en-US" sz="2400" i="1">
                            <a:solidFill>
                              <a:schemeClr val="tx1"/>
                            </a:solidFill>
                            <a:latin typeface="Cambria Math" panose="02040503050406030204" pitchFamily="18" charset="0"/>
                            <a:ea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7</m:t>
                            </m:r>
                          </m:num>
                          <m:den>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den>
                        </m:f>
                      </m:e>
                    </m:d>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Tiếp tuyến giao với tiệm cận ngang tại điểm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𝐵</m:t>
                    </m:r>
                    <m:d>
                      <m:dPr>
                        <m:ctrlPr>
                          <a:rPr lang="en-US" sz="2400" i="1">
                            <a:solidFill>
                              <a:schemeClr val="tx1"/>
                            </a:solidFill>
                            <a:latin typeface="Cambria Math" panose="02040503050406030204" pitchFamily="18" charset="0"/>
                            <a:ea typeface="Times New Roman" panose="02020603050405020304" pitchFamily="18" charset="0"/>
                          </a:rPr>
                        </m:ctrlPr>
                      </m:dPr>
                      <m:e>
                        <m:r>
                          <a:rPr lang="en-US" sz="2400" i="1">
                            <a:solidFill>
                              <a:schemeClr val="tx1"/>
                            </a:solidFill>
                            <a:latin typeface="Cambria Math" panose="02040503050406030204" pitchFamily="18" charset="0"/>
                            <a:ea typeface="Times New Roman" panose="02020603050405020304" pitchFamily="18" charset="0"/>
                          </a:rPr>
                          <m:t>2</m:t>
                        </m:r>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e>
                    </m:d>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.Giao của hai đường tiệm cận là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𝐼</m:t>
                    </m:r>
                    <m:d>
                      <m:dPr>
                        <m:ctrlPr>
                          <a:rPr lang="en-US" sz="2400" i="1">
                            <a:solidFill>
                              <a:schemeClr val="tx1"/>
                            </a:solidFill>
                            <a:latin typeface="Cambria Math" panose="02040503050406030204" pitchFamily="18" charset="0"/>
                            <a:ea typeface="Times New Roman" panose="02020603050405020304" pitchFamily="18" charset="0"/>
                          </a:rPr>
                        </m:ctrlPr>
                      </m:dPr>
                      <m:e>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e>
                    </m:d>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0"/>
                  </a:spcAft>
                </a:pP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 đó tam giác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𝐼𝐴𝐵</m:t>
                    </m:r>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vuông tại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𝐼</m:t>
                    </m:r>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𝐼𝐴</m:t>
                    </m:r>
                    <m:r>
                      <a:rPr lang="en-US" sz="2400" i="1">
                        <a:solidFill>
                          <a:schemeClr val="tx1"/>
                        </a:solidFill>
                        <a:latin typeface="Cambria Math" panose="02040503050406030204" pitchFamily="18" charset="0"/>
                        <a:ea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rPr>
                          <m:t>8</m:t>
                        </m:r>
                      </m:num>
                      <m:den>
                        <m:d>
                          <m:dPr>
                            <m:begChr m:val="|"/>
                            <m:endChr m:val="|"/>
                            <m:ctrlPr>
                              <a:rPr lang="en-US" sz="2400" i="1">
                                <a:solidFill>
                                  <a:schemeClr val="tx1"/>
                                </a:solidFill>
                                <a:latin typeface="Cambria Math" panose="02040503050406030204" pitchFamily="18" charset="0"/>
                                <a:ea typeface="Times New Roman" panose="02020603050405020304" pitchFamily="18" charset="0"/>
                              </a:rPr>
                            </m:ctrlPr>
                          </m:dPr>
                          <m:e>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e>
                        </m:d>
                      </m:den>
                    </m:f>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𝐼𝐵</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2</m:t>
                    </m:r>
                    <m:d>
                      <m:dPr>
                        <m:begChr m:val="|"/>
                        <m:endChr m:val="|"/>
                        <m:ctrlPr>
                          <a:rPr lang="en-US" sz="2400" i="1">
                            <a:solidFill>
                              <a:schemeClr val="tx1"/>
                            </a:solidFill>
                            <a:latin typeface="Cambria Math" panose="02040503050406030204" pitchFamily="18" charset="0"/>
                            <a:ea typeface="Times New Roman" panose="02020603050405020304" pitchFamily="18" charset="0"/>
                          </a:rPr>
                        </m:ctrlPr>
                      </m:dPr>
                      <m:e>
                        <m:r>
                          <a:rPr lang="en-US" sz="2400" i="1">
                            <a:solidFill>
                              <a:schemeClr val="tx1"/>
                            </a:solidFill>
                            <a:latin typeface="Cambria Math" panose="02040503050406030204" pitchFamily="18" charset="0"/>
                            <a:ea typeface="Times New Roman" panose="02020603050405020304" pitchFamily="18" charset="0"/>
                          </a:rPr>
                          <m:t>𝑎</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1</m:t>
                        </m:r>
                      </m:e>
                    </m:d>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 diện tích tam giác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𝐼𝐴𝐵</m:t>
                    </m:r>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2400" i="1">
                        <a:solidFill>
                          <a:schemeClr val="tx1"/>
                        </a:solidFill>
                        <a:latin typeface="Cambria Math" panose="02040503050406030204" pitchFamily="18" charset="0"/>
                        <a:ea typeface="Times New Roman" panose="02020603050405020304" pitchFamily="18" charset="0"/>
                      </a:rPr>
                      <m:t>𝑆</m:t>
                    </m:r>
                    <m:r>
                      <a:rPr lang="en-US" sz="2400" i="1">
                        <a:solidFill>
                          <a:schemeClr val="tx1"/>
                        </a:solidFill>
                        <a:latin typeface="Cambria Math" panose="02040503050406030204" pitchFamily="18" charset="0"/>
                        <a:ea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rPr>
                          <m:t>1</m:t>
                        </m:r>
                      </m:num>
                      <m:den>
                        <m:r>
                          <a:rPr lang="en-US" sz="2400" i="1">
                            <a:solidFill>
                              <a:schemeClr val="tx1"/>
                            </a:solidFill>
                            <a:latin typeface="Cambria Math" panose="02040503050406030204" pitchFamily="18" charset="0"/>
                            <a:ea typeface="Times New Roman" panose="02020603050405020304" pitchFamily="18" charset="0"/>
                          </a:rPr>
                          <m:t>2</m:t>
                        </m:r>
                      </m:den>
                    </m:f>
                    <m:r>
                      <a:rPr lang="en-US" sz="2400" i="1">
                        <a:solidFill>
                          <a:schemeClr val="tx1"/>
                        </a:solidFill>
                        <a:latin typeface="Cambria Math" panose="02040503050406030204" pitchFamily="18" charset="0"/>
                        <a:ea typeface="Times New Roman" panose="02020603050405020304" pitchFamily="18" charset="0"/>
                      </a:rPr>
                      <m:t>𝐼𝐴</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𝐼𝐵</m:t>
                    </m:r>
                    <m:r>
                      <a:rPr lang="en-US" sz="2400" i="1">
                        <a:solidFill>
                          <a:schemeClr val="tx1"/>
                        </a:solidFill>
                        <a:latin typeface="Cambria Math" panose="02040503050406030204" pitchFamily="18" charset="0"/>
                        <a:ea typeface="Times New Roman" panose="02020603050405020304" pitchFamily="18" charset="0"/>
                      </a:rPr>
                      <m:t>=</m:t>
                    </m:r>
                    <m:r>
                      <a:rPr lang="en-US" sz="2400" i="1">
                        <a:solidFill>
                          <a:schemeClr val="tx1"/>
                        </a:solidFill>
                        <a:latin typeface="Cambria Math" panose="02040503050406030204" pitchFamily="18" charset="0"/>
                        <a:ea typeface="Times New Roman" panose="02020603050405020304" pitchFamily="18" charset="0"/>
                      </a:rPr>
                      <m:t>8</m:t>
                    </m:r>
                  </m:oMath>
                </a14:m>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pP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a:solidFill>
                      <a:srgbClr val="99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rgbClr val="3333CC"/>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Chọn A</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192647" y="2057105"/>
                <a:ext cx="11710882" cy="5343899"/>
              </a:xfrm>
              <a:prstGeom prst="rect">
                <a:avLst/>
              </a:prstGeom>
              <a:blipFill>
                <a:blip r:embed="rId3"/>
                <a:stretch>
                  <a:fillRect l="-833" t="-456"/>
                </a:stretch>
              </a:blipFill>
            </p:spPr>
            <p:txBody>
              <a:bodyPr/>
              <a:lstStyle/>
              <a:p>
                <a:r>
                  <a:rPr lang="en-US">
                    <a:noFill/>
                  </a:rPr>
                  <a:t> </a:t>
                </a:r>
              </a:p>
            </p:txBody>
          </p:sp>
        </mc:Fallback>
      </mc:AlternateContent>
    </p:spTree>
    <p:extLst>
      <p:ext uri="{BB962C8B-B14F-4D97-AF65-F5344CB8AC3E}">
        <p14:creationId xmlns:p14="http://schemas.microsoft.com/office/powerpoint/2010/main" val="20942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randombar(horizont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B0B22C-21AD-4C36-9FDF-1679359DB145}"/>
              </a:ext>
            </a:extLst>
          </p:cNvPr>
          <p:cNvSpPr/>
          <p:nvPr/>
        </p:nvSpPr>
        <p:spPr>
          <a:xfrm>
            <a:off x="1008688" y="2570255"/>
            <a:ext cx="5038150" cy="6168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F3A32A4-EA8F-449B-BB1D-CFF5A10F1B11}"/>
                  </a:ext>
                </a:extLst>
              </p:cNvPr>
              <p:cNvSpPr>
                <a:spLocks noGrp="1"/>
              </p:cNvSpPr>
              <p:nvPr>
                <p:ph type="title"/>
              </p:nvPr>
            </p:nvSpPr>
            <p:spPr>
              <a:xfrm>
                <a:off x="147483" y="365125"/>
                <a:ext cx="11946193" cy="3402203"/>
              </a:xfrm>
            </p:spPr>
            <p:txBody>
              <a:bodyPr>
                <a:noAutofit/>
              </a:bodyPr>
              <a:lstStyle/>
              <a:p>
                <a:pPr>
                  <a:lnSpc>
                    <a:spcPct val="150000"/>
                  </a:lnSpc>
                  <a:spcBef>
                    <a:spcPts val="600"/>
                  </a:spcBef>
                  <a:spcAft>
                    <a:spcPts val="600"/>
                  </a:spcAft>
                </a:pPr>
                <a:r>
                  <a:rPr lang="vi-VN" sz="3200" b="1" dirty="0">
                    <a:solidFill>
                      <a:srgbClr val="FF0000"/>
                    </a:solidFill>
                  </a:rPr>
                  <a:t>Câu </a:t>
                </a:r>
                <a:r>
                  <a:rPr lang="en-US" sz="3200" b="1" dirty="0">
                    <a:solidFill>
                      <a:srgbClr val="FF0000"/>
                    </a:solidFill>
                    <a:latin typeface="Times New Roman" panose="02020603050405020304" pitchFamily="18" charset="0"/>
                    <a:cs typeface="Times New Roman" panose="02020603050405020304" pitchFamily="18" charset="0"/>
                  </a:rPr>
                  <a:t>1.</a:t>
                </a:r>
                <a:r>
                  <a:rPr lang="en-US" sz="3200" b="1" dirty="0">
                    <a:solidFill>
                      <a:srgbClr val="0000FF"/>
                    </a:solidFill>
                  </a:rPr>
                  <a:t> </a:t>
                </a:r>
                <a:r>
                  <a:rPr lang="vi-VN" sz="3200" dirty="0">
                    <a:solidFill>
                      <a:schemeClr val="tx1"/>
                    </a:solidFill>
                  </a:rPr>
                  <a:t>Cho hàm số </a:t>
                </a:r>
                <a14:m>
                  <m:oMath xmlns:m="http://schemas.openxmlformats.org/officeDocument/2006/math">
                    <m:r>
                      <a:rPr lang="en-US" sz="3200" i="1">
                        <a:solidFill>
                          <a:schemeClr val="tx1"/>
                        </a:solidFill>
                        <a:latin typeface="Cambria Math" panose="02040503050406030204" pitchFamily="18" charset="0"/>
                      </a:rPr>
                      <m:t>𝑦</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𝑓</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oMath>
                </a14:m>
                <a:r>
                  <a:rPr lang="vi-VN" sz="3200" dirty="0">
                    <a:solidFill>
                      <a:schemeClr val="tx1"/>
                    </a:solidFill>
                  </a:rPr>
                  <a:t>, có đồ thị </a:t>
                </a:r>
                <a14:m>
                  <m:oMath xmlns:m="http://schemas.openxmlformats.org/officeDocument/2006/math">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𝐶</m:t>
                        </m:r>
                      </m:e>
                    </m:d>
                  </m:oMath>
                </a14:m>
                <a:r>
                  <a:rPr lang="vi-VN" sz="3200" dirty="0">
                    <a:solidFill>
                      <a:schemeClr val="tx1"/>
                    </a:solidFill>
                  </a:rPr>
                  <a:t> và điểm</a:t>
                </a:r>
                <a:r>
                  <a:rPr lang="vi-VN" sz="3200" dirty="0"/>
                  <a:t>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𝑀</m:t>
                        </m:r>
                      </m:e>
                      <m:sub>
                        <m:r>
                          <a:rPr lang="en-US" sz="3200" i="1">
                            <a:solidFill>
                              <a:schemeClr val="tx1"/>
                            </a:solidFill>
                            <a:latin typeface="Cambria Math" panose="02040503050406030204" pitchFamily="18" charset="0"/>
                          </a:rPr>
                          <m:t>0</m:t>
                        </m:r>
                      </m:sub>
                    </m:sSub>
                    <m:d>
                      <m:dPr>
                        <m:ctrlPr>
                          <a:rPr lang="en-US" sz="3200" i="1">
                            <a:solidFill>
                              <a:schemeClr val="tx1"/>
                            </a:solidFill>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0</m:t>
                            </m:r>
                          </m:sub>
                        </m:sSub>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𝑓</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0</m:t>
                            </m:r>
                          </m:sub>
                        </m:sSub>
                        <m:r>
                          <a:rPr lang="en-US" sz="3200" i="1">
                            <a:solidFill>
                              <a:schemeClr val="tx1"/>
                            </a:solidFill>
                            <a:latin typeface="Cambria Math" panose="02040503050406030204" pitchFamily="18" charset="0"/>
                          </a:rPr>
                          <m:t>)</m:t>
                        </m:r>
                      </m:e>
                    </m:d>
                  </m:oMath>
                </a14:m>
                <a:br>
                  <a:rPr lang="vi-VN" sz="3200" i="1" dirty="0">
                    <a:solidFill>
                      <a:schemeClr val="tx1"/>
                    </a:solidFill>
                  </a:rPr>
                </a:br>
                <a:r>
                  <a:rPr lang="vi-VN" sz="3200" i="1"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𝐶</m:t>
                    </m:r>
                    <m:r>
                      <a:rPr lang="en-US" sz="3200" i="1">
                        <a:solidFill>
                          <a:schemeClr val="tx1"/>
                        </a:solidFill>
                        <a:latin typeface="Cambria Math" panose="02040503050406030204" pitchFamily="18" charset="0"/>
                      </a:rPr>
                      <m:t>)</m:t>
                    </m:r>
                  </m:oMath>
                </a14:m>
                <a:r>
                  <a:rPr lang="vi-VN" sz="3200" dirty="0">
                    <a:solidFill>
                      <a:schemeClr val="tx1"/>
                    </a:solidFill>
                  </a:rPr>
                  <a:t>. Phương trình tiếp tuyến của </a:t>
                </a:r>
                <a14:m>
                  <m:oMath xmlns:m="http://schemas.openxmlformats.org/officeDocument/2006/math">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𝐶</m:t>
                        </m:r>
                      </m:e>
                    </m:d>
                  </m:oMath>
                </a14:m>
                <a:r>
                  <a:rPr lang="vi-VN" sz="3200" dirty="0">
                    <a:solidFill>
                      <a:schemeClr val="tx1"/>
                    </a:solidFill>
                  </a:rPr>
                  <a:t> tại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𝑀</m:t>
                        </m:r>
                      </m:e>
                      <m:sub>
                        <m:r>
                          <a:rPr lang="en-US" sz="3200" i="1">
                            <a:solidFill>
                              <a:schemeClr val="tx1"/>
                            </a:solidFill>
                            <a:latin typeface="Cambria Math" panose="02040503050406030204" pitchFamily="18" charset="0"/>
                          </a:rPr>
                          <m:t>0</m:t>
                        </m:r>
                      </m:sub>
                    </m:sSub>
                  </m:oMath>
                </a14:m>
                <a:r>
                  <a:rPr lang="vi-VN" sz="3200" dirty="0">
                    <a:solidFill>
                      <a:schemeClr val="tx1"/>
                    </a:solidFill>
                  </a:rPr>
                  <a:t> là:</a:t>
                </a:r>
                <a:br>
                  <a:rPr lang="en-US" sz="3200" dirty="0">
                    <a:solidFill>
                      <a:schemeClr val="tx1"/>
                    </a:solidFill>
                  </a:rPr>
                </a:br>
                <a:r>
                  <a:rPr lang="vi-VN" sz="3200" b="1" dirty="0">
                    <a:solidFill>
                      <a:schemeClr val="tx1"/>
                    </a:solidFill>
                  </a:rPr>
                  <a:t>	</a:t>
                </a:r>
                <a:r>
                  <a:rPr lang="vi-VN" sz="3200" b="1" dirty="0">
                    <a:solidFill>
                      <a:srgbClr val="0000FF"/>
                    </a:solidFill>
                  </a:rPr>
                  <a:t>A.</a:t>
                </a:r>
                <a:r>
                  <a:rPr lang="vi-VN" sz="3200" b="1"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𝑦</m:t>
                    </m:r>
                    <m:r>
                      <a:rPr lang="en-US" sz="3200" i="1">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𝑓</m:t>
                        </m:r>
                      </m:e>
                      <m:sup>
                        <m:r>
                          <a:rPr lang="en-US" sz="3200" i="1">
                            <a:solidFill>
                              <a:schemeClr val="tx1"/>
                            </a:solidFill>
                            <a:latin typeface="Cambria Math" panose="02040503050406030204" pitchFamily="18" charset="0"/>
                          </a:rPr>
                          <m:t>′</m:t>
                        </m:r>
                      </m:sup>
                    </m:sSup>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0</m:t>
                            </m:r>
                          </m:sub>
                        </m:sSub>
                      </m:e>
                    </m:d>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𝑦</m:t>
                        </m:r>
                      </m:e>
                      <m:sub>
                        <m:r>
                          <a:rPr lang="en-US" sz="3200" i="1">
                            <a:solidFill>
                              <a:schemeClr val="tx1"/>
                            </a:solidFill>
                            <a:latin typeface="Cambria Math" panose="02040503050406030204" pitchFamily="18" charset="0"/>
                          </a:rPr>
                          <m:t>0</m:t>
                        </m:r>
                      </m:sub>
                    </m:sSub>
                  </m:oMath>
                </a14:m>
                <a:r>
                  <a:rPr lang="vi-VN" sz="3200" dirty="0">
                    <a:solidFill>
                      <a:schemeClr val="tx1"/>
                    </a:solidFill>
                  </a:rPr>
                  <a:t>.	</a:t>
                </a:r>
                <a:r>
                  <a:rPr lang="en-US" sz="3200" dirty="0">
                    <a:solidFill>
                      <a:schemeClr val="tx1"/>
                    </a:solidFill>
                  </a:rPr>
                  <a:t>	</a:t>
                </a:r>
                <a:r>
                  <a:rPr lang="vi-VN" sz="3200" b="1" dirty="0">
                    <a:solidFill>
                      <a:srgbClr val="0000FF"/>
                    </a:solidFill>
                  </a:rPr>
                  <a:t>B.</a:t>
                </a:r>
                <a:r>
                  <a:rPr lang="vi-VN" sz="3200" b="1"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𝑦</m:t>
                    </m:r>
                    <m:r>
                      <a:rPr lang="en-US" sz="3200" i="1">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𝑓</m:t>
                        </m:r>
                      </m:e>
                      <m:sup>
                        <m:r>
                          <a:rPr lang="en-US" sz="3200" i="1">
                            <a:solidFill>
                              <a:schemeClr val="tx1"/>
                            </a:solidFill>
                            <a:latin typeface="Cambria Math" panose="02040503050406030204" pitchFamily="18" charset="0"/>
                          </a:rPr>
                          <m:t>′</m:t>
                        </m:r>
                      </m:sup>
                    </m:sSup>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0</m:t>
                        </m:r>
                      </m:sub>
                    </m:sSub>
                    <m:r>
                      <a:rPr lang="en-US" sz="3200" i="1">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0</m:t>
                            </m:r>
                          </m:sub>
                        </m:sSub>
                      </m:e>
                    </m:d>
                  </m:oMath>
                </a14:m>
                <a:r>
                  <a:rPr lang="vi-VN" sz="3200" dirty="0">
                    <a:solidFill>
                      <a:schemeClr val="tx1"/>
                    </a:solidFill>
                  </a:rPr>
                  <a:t>.</a:t>
                </a:r>
                <a:br>
                  <a:rPr lang="en-US" sz="3200" dirty="0">
                    <a:solidFill>
                      <a:schemeClr val="tx1"/>
                    </a:solidFill>
                  </a:rPr>
                </a:br>
                <a:r>
                  <a:rPr lang="vi-VN" sz="3200" b="1" dirty="0">
                    <a:solidFill>
                      <a:schemeClr val="tx1"/>
                    </a:solidFill>
                  </a:rPr>
                  <a:t>	</a:t>
                </a:r>
                <a:r>
                  <a:rPr lang="vi-VN" sz="3200" b="1" dirty="0">
                    <a:solidFill>
                      <a:srgbClr val="0000FF"/>
                    </a:solidFill>
                  </a:rPr>
                  <a:t>C.</a:t>
                </a:r>
                <a:r>
                  <a:rPr lang="vi-VN" sz="3200" b="1"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𝑦</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𝑦</m:t>
                        </m:r>
                      </m:e>
                      <m:sub>
                        <m:r>
                          <a:rPr lang="en-US" sz="3200" i="1">
                            <a:solidFill>
                              <a:schemeClr val="tx1"/>
                            </a:solidFill>
                            <a:latin typeface="Cambria Math" panose="02040503050406030204" pitchFamily="18" charset="0"/>
                          </a:rPr>
                          <m:t>0</m:t>
                        </m:r>
                      </m:sub>
                    </m:sSub>
                    <m:r>
                      <a:rPr lang="en-US" sz="3200" i="1">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𝑓</m:t>
                        </m:r>
                      </m:e>
                      <m:sup>
                        <m:r>
                          <a:rPr lang="en-US" sz="3200" i="1">
                            <a:solidFill>
                              <a:schemeClr val="tx1"/>
                            </a:solidFill>
                            <a:latin typeface="Cambria Math" panose="02040503050406030204" pitchFamily="18" charset="0"/>
                          </a:rPr>
                          <m:t>′</m:t>
                        </m:r>
                      </m:sup>
                    </m:sSup>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0</m:t>
                        </m:r>
                      </m:sub>
                    </m:sSub>
                    <m:r>
                      <a:rPr lang="en-US" sz="3200" i="1">
                        <a:solidFill>
                          <a:schemeClr val="tx1"/>
                        </a:solidFill>
                        <a:latin typeface="Cambria Math" panose="02040503050406030204" pitchFamily="18" charset="0"/>
                      </a:rPr>
                      <m:t>)</m:t>
                    </m:r>
                    <m:d>
                      <m:dPr>
                        <m:ctrlPr>
                          <a:rPr lang="en-US" sz="3200" i="1">
                            <a:solidFill>
                              <a:schemeClr val="tx1"/>
                            </a:solidFill>
                            <a:latin typeface="Cambria Math" panose="02040503050406030204" pitchFamily="18" charset="0"/>
                          </a:rPr>
                        </m:ctrlPr>
                      </m:dPr>
                      <m:e>
                        <m:r>
                          <a:rPr lang="en-US" sz="3200" i="1">
                            <a:solidFill>
                              <a:schemeClr val="tx1"/>
                            </a:solidFill>
                            <a:latin typeface="Cambria Math" panose="02040503050406030204" pitchFamily="18" charset="0"/>
                          </a:rPr>
                          <m:t>𝑥</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0</m:t>
                            </m:r>
                          </m:sub>
                        </m:sSub>
                      </m:e>
                    </m:d>
                  </m:oMath>
                </a14:m>
                <a:r>
                  <a:rPr lang="vi-VN" sz="3200" dirty="0">
                    <a:solidFill>
                      <a:schemeClr val="tx1"/>
                    </a:solidFill>
                  </a:rPr>
                  <a:t>.	</a:t>
                </a:r>
                <a:r>
                  <a:rPr lang="en-US" sz="3200" dirty="0">
                    <a:solidFill>
                      <a:schemeClr val="tx1"/>
                    </a:solidFill>
                  </a:rPr>
                  <a:t>	</a:t>
                </a:r>
                <a:r>
                  <a:rPr lang="vi-VN" sz="3200" b="1" dirty="0">
                    <a:solidFill>
                      <a:srgbClr val="0000FF"/>
                    </a:solidFill>
                  </a:rPr>
                  <a:t>D.</a:t>
                </a:r>
                <a:r>
                  <a:rPr lang="vi-VN" sz="3200" b="1" dirty="0">
                    <a:solidFill>
                      <a:schemeClr val="tx1"/>
                    </a:solidFill>
                  </a:rPr>
                  <a:t> </a:t>
                </a:r>
                <a14:m>
                  <m:oMath xmlns:m="http://schemas.openxmlformats.org/officeDocument/2006/math">
                    <m:r>
                      <a:rPr lang="en-US" sz="3200" i="1">
                        <a:solidFill>
                          <a:schemeClr val="tx1"/>
                        </a:solidFill>
                        <a:latin typeface="Cambria Math" panose="02040503050406030204" pitchFamily="18" charset="0"/>
                      </a:rPr>
                      <m:t>𝑦</m:t>
                    </m:r>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𝑦</m:t>
                        </m:r>
                      </m:e>
                      <m:sub>
                        <m:r>
                          <a:rPr lang="en-US" sz="3200" i="1">
                            <a:solidFill>
                              <a:schemeClr val="tx1"/>
                            </a:solidFill>
                            <a:latin typeface="Cambria Math" panose="02040503050406030204" pitchFamily="18" charset="0"/>
                          </a:rPr>
                          <m:t>0</m:t>
                        </m:r>
                      </m:sub>
                    </m:sSub>
                    <m:r>
                      <a:rPr lang="en-US" sz="3200" i="1">
                        <a:solidFill>
                          <a:schemeClr val="tx1"/>
                        </a:solidFill>
                        <a:latin typeface="Cambria Math" panose="02040503050406030204" pitchFamily="18" charset="0"/>
                      </a:rPr>
                      <m:t>=</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𝑓</m:t>
                        </m:r>
                      </m:e>
                      <m:sup>
                        <m:r>
                          <a:rPr lang="en-US" sz="3200" i="1">
                            <a:solidFill>
                              <a:schemeClr val="tx1"/>
                            </a:solidFill>
                            <a:latin typeface="Cambria Math" panose="02040503050406030204" pitchFamily="18" charset="0"/>
                          </a:rPr>
                          <m:t>′</m:t>
                        </m:r>
                      </m:sup>
                    </m:sSup>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𝑥</m:t>
                        </m:r>
                      </m:e>
                      <m:sub>
                        <m:r>
                          <a:rPr lang="en-US" sz="3200" i="1">
                            <a:solidFill>
                              <a:schemeClr val="tx1"/>
                            </a:solidFill>
                            <a:latin typeface="Cambria Math" panose="02040503050406030204" pitchFamily="18" charset="0"/>
                          </a:rPr>
                          <m:t>0</m:t>
                        </m:r>
                      </m:sub>
                    </m:sSub>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𝑥</m:t>
                    </m:r>
                  </m:oMath>
                </a14:m>
                <a:r>
                  <a:rPr lang="vi-VN" sz="3200" dirty="0">
                    <a:solidFill>
                      <a:schemeClr val="tx1"/>
                    </a:solidFill>
                  </a:rPr>
                  <a:t>.</a:t>
                </a:r>
                <a:br>
                  <a:rPr lang="en-US" sz="3200" dirty="0">
                    <a:solidFill>
                      <a:schemeClr val="tx1"/>
                    </a:solidFill>
                  </a:rPr>
                </a:br>
                <a:endParaRPr lang="en-US" sz="3200" dirty="0">
                  <a:solidFill>
                    <a:srgbClr val="0000FF"/>
                  </a:solidFill>
                </a:endParaRPr>
              </a:p>
            </p:txBody>
          </p:sp>
        </mc:Choice>
        <mc:Fallback xmlns="">
          <p:sp>
            <p:nvSpPr>
              <p:cNvPr id="2" name="Title 1">
                <a:extLst>
                  <a:ext uri="{FF2B5EF4-FFF2-40B4-BE49-F238E27FC236}">
                    <a16:creationId xmlns:a16="http://schemas.microsoft.com/office/drawing/2014/main" id="{EF3A32A4-EA8F-449B-BB1D-CFF5A10F1B11}"/>
                  </a:ext>
                </a:extLst>
              </p:cNvPr>
              <p:cNvSpPr>
                <a:spLocks noGrp="1" noRot="1" noChangeAspect="1" noMove="1" noResize="1" noEditPoints="1" noAdjustHandles="1" noChangeArrowheads="1" noChangeShapeType="1" noTextEdit="1"/>
              </p:cNvSpPr>
              <p:nvPr>
                <p:ph type="title"/>
              </p:nvPr>
            </p:nvSpPr>
            <p:spPr>
              <a:xfrm>
                <a:off x="147483" y="365125"/>
                <a:ext cx="11946193" cy="3402203"/>
              </a:xfrm>
              <a:blipFill>
                <a:blip r:embed="rId2"/>
                <a:stretch>
                  <a:fillRect l="-1276" t="-1792"/>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5607A0B8-C5AC-405D-B70B-BC2F1BBF3ADE}"/>
              </a:ext>
            </a:extLst>
          </p:cNvPr>
          <p:cNvSpPr>
            <a:spLocks noGrp="1"/>
          </p:cNvSpPr>
          <p:nvPr>
            <p:ph idx="1"/>
          </p:nvPr>
        </p:nvSpPr>
        <p:spPr>
          <a:xfrm>
            <a:off x="147483" y="4212099"/>
            <a:ext cx="11798711" cy="1420605"/>
          </a:xfrm>
        </p:spPr>
        <p:txBody>
          <a:bodyPr/>
          <a:lstStyle/>
          <a:p>
            <a:pPr marL="0" indent="0" algn="ctr">
              <a:buNone/>
            </a:pP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giải</a:t>
            </a:r>
            <a:r>
              <a:rPr lang="en-US" sz="3200" b="1" dirty="0">
                <a:solidFill>
                  <a:srgbClr val="0000FF"/>
                </a:solidFill>
                <a:latin typeface="Times New Roman" panose="02020603050405020304" pitchFamily="18" charset="0"/>
                <a:cs typeface="Times New Roman" panose="02020603050405020304" pitchFamily="18" charset="0"/>
              </a:rPr>
              <a:t>   </a:t>
            </a:r>
          </a:p>
          <a:p>
            <a:pPr marL="0" indent="0">
              <a:buNone/>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cs typeface="Times New Roman" panose="02020603050405020304" pitchFamily="18" charset="0"/>
              </a:rPr>
              <a:t> ý </a:t>
            </a:r>
            <a:r>
              <a:rPr lang="en-US" sz="3200" dirty="0" err="1">
                <a:solidFill>
                  <a:srgbClr val="002060"/>
                </a:solidFill>
                <a:latin typeface="Times New Roman" panose="02020603050405020304" pitchFamily="18" charset="0"/>
                <a:cs typeface="Times New Roman" panose="02020603050405020304" pitchFamily="18" charset="0"/>
              </a:rPr>
              <a:t>nghĩa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đạo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hàm</a:t>
            </a:r>
            <a:r>
              <a:rPr lang="en-US" sz="3200" dirty="0">
                <a:solidFill>
                  <a:srgbClr val="002060"/>
                </a:solidFill>
                <a:latin typeface="Times New Roman" panose="02020603050405020304" pitchFamily="18" charset="0"/>
                <a:cs typeface="Times New Roman" panose="02020603050405020304" pitchFamily="18" charset="0"/>
              </a:rPr>
              <a:t> ta </a:t>
            </a:r>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C</a:t>
            </a:r>
            <a:r>
              <a:rPr lang="vi-VN" sz="3200" b="1" dirty="0">
                <a:solidFill>
                  <a:srgbClr val="0000FF"/>
                </a:solidFill>
                <a:latin typeface="Times New Roman" panose="02020603050405020304" pitchFamily="18" charset="0"/>
                <a:cs typeface="Times New Roman" panose="02020603050405020304" pitchFamily="18" charset="0"/>
              </a:rPr>
              <a:t>.</a:t>
            </a:r>
            <a:endParaRPr lang="en-US" sz="32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128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713110-876D-45B3-BDE6-A2916DA9915C}"/>
              </a:ext>
            </a:extLst>
          </p:cNvPr>
          <p:cNvSpPr/>
          <p:nvPr/>
        </p:nvSpPr>
        <p:spPr>
          <a:xfrm>
            <a:off x="1611096" y="1833041"/>
            <a:ext cx="1351560" cy="509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32656" y="2192274"/>
                <a:ext cx="12159344" cy="4758482"/>
              </a:xfrm>
              <a:prstGeom prst="rect">
                <a:avLst/>
              </a:prstGeom>
            </p:spPr>
            <p:txBody>
              <a:bodyPr wrap="square">
                <a:spAutoFit/>
              </a:bodyPr>
              <a:lstStyle/>
              <a:p>
                <a:pPr marL="457200" algn="ctr"/>
                <a:r>
                  <a:rPr lang="en-US" sz="2400" b="1">
                    <a:solidFill>
                      <a:srgbClr val="0000CC"/>
                    </a:solidFill>
                    <a:latin typeface="Times New Roman" panose="02020603050405020304" pitchFamily="18" charset="0"/>
                    <a:ea typeface="Calibri" panose="020F0502020204030204" pitchFamily="34" charset="0"/>
                  </a:rPr>
                  <a:t>Lời giải</a:t>
                </a:r>
                <a:endParaRPr lang="en-US" sz="2400">
                  <a:effectLst/>
                  <a:latin typeface="Calibri" panose="020F0502020204030204" pitchFamily="34" charset="0"/>
                  <a:ea typeface="Calibri" panose="020F0502020204030204" pitchFamily="34" charset="0"/>
                </a:endParaRPr>
              </a:p>
              <a:p>
                <a:pPr marL="457200"/>
                <a:r>
                  <a:rPr lang="en-US" sz="2400">
                    <a:solidFill>
                      <a:schemeClr val="tx1"/>
                    </a:solidFill>
                    <a:latin typeface="Times New Roman" panose="02020603050405020304" pitchFamily="18" charset="0"/>
                    <a:ea typeface="Calibri" panose="020F0502020204030204" pitchFamily="34" charset="0"/>
                  </a:rPr>
                  <a:t>Ta có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400" i="1">
                        <a:solidFill>
                          <a:schemeClr val="tx1"/>
                        </a:solidFill>
                        <a:latin typeface="Cambria Math" panose="02040503050406030204" pitchFamily="18" charset="0"/>
                        <a:ea typeface="Calibri" panose="020F0502020204030204" pitchFamily="34" charset="0"/>
                        <a:cs typeface="Cambria Math" panose="02040503050406030204" pitchFamily="18" charset="0"/>
                      </a:rPr>
                      <m:t>⇒</m:t>
                    </m:r>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2400" i="1">
                            <a:solidFill>
                              <a:schemeClr val="tx1"/>
                            </a:solidFill>
                            <a:latin typeface="Cambria Math" panose="02040503050406030204" pitchFamily="18" charset="0"/>
                            <a:ea typeface="Calibri" panose="020F0502020204030204" pitchFamily="34" charset="0"/>
                          </a:rPr>
                          <m:t>′</m:t>
                        </m:r>
                      </m:sup>
                    </m:s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d>
                          </m:e>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a:solidFill>
                      <a:schemeClr val="tx1"/>
                    </a:solidFill>
                    <a:latin typeface="Times New Roman" panose="02020603050405020304" pitchFamily="18" charset="0"/>
                    <a:ea typeface="Calibri" panose="020F0502020204030204" pitchFamily="34" charset="0"/>
                  </a:rPr>
                  <a:t>.</a:t>
                </a:r>
                <a:endParaRPr lang="en-US" sz="2400">
                  <a:solidFill>
                    <a:schemeClr val="tx1"/>
                  </a:solidFill>
                  <a:effectLst/>
                  <a:latin typeface="Calibri" panose="020F0502020204030204" pitchFamily="34" charset="0"/>
                  <a:ea typeface="Calibri" panose="020F0502020204030204" pitchFamily="34" charset="0"/>
                </a:endParaRPr>
              </a:p>
              <a:p>
                <a:pPr marL="457200"/>
                <a:r>
                  <a:rPr lang="en-US" sz="2400">
                    <a:solidFill>
                      <a:schemeClr val="tx1"/>
                    </a:solidFill>
                    <a:latin typeface="Times New Roman" panose="02020603050405020304" pitchFamily="18" charset="0"/>
                    <a:ea typeface="Calibri" panose="020F0502020204030204" pitchFamily="34" charset="0"/>
                  </a:rPr>
                  <a:t>Đường thẳng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sz="2400">
                    <a:solidFill>
                      <a:schemeClr val="tx1"/>
                    </a:solidFill>
                    <a:latin typeface="Times New Roman" panose="02020603050405020304" pitchFamily="18" charset="0"/>
                    <a:ea typeface="Calibri" panose="020F0502020204030204" pitchFamily="34" charset="0"/>
                  </a:rPr>
                  <a:t> là tiếp tuyến của </a:t>
                </a:r>
                <a14:m>
                  <m:oMath xmlns:m="http://schemas.openxmlformats.org/officeDocument/2006/math">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400">
                    <a:solidFill>
                      <a:schemeClr val="tx1"/>
                    </a:solidFill>
                    <a:latin typeface="Times New Roman" panose="02020603050405020304" pitchFamily="18" charset="0"/>
                    <a:ea typeface="Calibri" panose="020F0502020204030204" pitchFamily="34" charset="0"/>
                  </a:rPr>
                  <a:t> khi hệ pt sau có nghiệm:</a:t>
                </a:r>
                <a14:m>
                  <m:oMath xmlns:m="http://schemas.openxmlformats.org/officeDocument/2006/math">
                    <m:d>
                      <m:dPr>
                        <m:begChr m:val="{"/>
                        <m:endChr m:val=""/>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d>
                          </m:e>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chemeClr val="tx1"/>
                                    </a:solidFill>
                                    <a:latin typeface="Cambria Math" panose="02040503050406030204" pitchFamily="18" charset="0"/>
                                    <a:ea typeface="Calibri" panose="020F0502020204030204" pitchFamily="34"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d>
                                  </m:e>
                                  <m:sup>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den>
                            </m:f>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e>
                            </m:d>
                          </m:e>
                        </m:eqArr>
                      </m:e>
                    </m:d>
                  </m:oMath>
                </a14:m>
                <a:r>
                  <a:rPr lang="en-US" sz="2400">
                    <a:solidFill>
                      <a:schemeClr val="tx1"/>
                    </a:solidFill>
                    <a:latin typeface="Times New Roman" panose="02020603050405020304" pitchFamily="18" charset="0"/>
                    <a:ea typeface="Calibri" panose="020F0502020204030204" pitchFamily="34" charset="0"/>
                  </a:rPr>
                  <a:t>.</a:t>
                </a:r>
                <a:endParaRPr lang="en-US" sz="2400">
                  <a:solidFill>
                    <a:schemeClr val="tx1"/>
                  </a:solidFill>
                  <a:effectLst/>
                  <a:latin typeface="Calibri" panose="020F0502020204030204" pitchFamily="34" charset="0"/>
                  <a:ea typeface="Calibri" panose="020F0502020204030204" pitchFamily="34" charset="0"/>
                </a:endParaRPr>
              </a:p>
              <a:p>
                <a:pPr marL="457200"/>
                <a:r>
                  <a:rPr lang="en-US" sz="2400">
                    <a:solidFill>
                      <a:schemeClr val="tx1"/>
                    </a:solidFill>
                    <a:latin typeface="Times New Roman" panose="02020603050405020304" pitchFamily="18" charset="0"/>
                    <a:ea typeface="Calibri" panose="020F0502020204030204" pitchFamily="34" charset="0"/>
                  </a:rPr>
                  <a:t>Lại có tiếp tuyến cắt trục hoành tại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oMath>
                </a14:m>
                <a:r>
                  <a:rPr lang="en-US" sz="2400">
                    <a:solidFill>
                      <a:schemeClr val="tx1"/>
                    </a:solidFill>
                    <a:latin typeface="Times New Roman" panose="02020603050405020304" pitchFamily="18" charset="0"/>
                    <a:ea typeface="Calibri" panose="020F0502020204030204" pitchFamily="34" charset="0"/>
                  </a:rPr>
                  <a:t>, cắt trục tung tại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𝐵</m:t>
                    </m:r>
                  </m:oMath>
                </a14:m>
                <a:r>
                  <a:rPr lang="en-US" sz="2400">
                    <a:solidFill>
                      <a:schemeClr val="tx1"/>
                    </a:solidFill>
                    <a:latin typeface="Times New Roman" panose="02020603050405020304" pitchFamily="18" charset="0"/>
                    <a:ea typeface="Calibri" panose="020F0502020204030204" pitchFamily="34" charset="0"/>
                  </a:rPr>
                  <a:t> sao cho tam giác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𝑂𝐴𝐵</m:t>
                    </m:r>
                  </m:oMath>
                </a14:m>
                <a:r>
                  <a:rPr lang="en-US" sz="2400">
                    <a:solidFill>
                      <a:schemeClr val="tx1"/>
                    </a:solidFill>
                    <a:latin typeface="Times New Roman" panose="02020603050405020304" pitchFamily="18" charset="0"/>
                    <a:ea typeface="Calibri" panose="020F0502020204030204" pitchFamily="34" charset="0"/>
                  </a:rPr>
                  <a:t> là tam giác vuông cân tại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𝑂</m:t>
                    </m:r>
                  </m:oMath>
                </a14:m>
                <a:r>
                  <a:rPr lang="en-US" sz="2400">
                    <a:solidFill>
                      <a:schemeClr val="tx1"/>
                    </a:solidFill>
                    <a:latin typeface="Times New Roman" panose="02020603050405020304" pitchFamily="18" charset="0"/>
                    <a:ea typeface="Calibri" panose="020F0502020204030204" pitchFamily="34" charset="0"/>
                  </a:rPr>
                  <a:t> suy ra </a:t>
                </a:r>
                <a14:m>
                  <m:oMath xmlns:m="http://schemas.openxmlformats.org/officeDocument/2006/math">
                    <m:d>
                      <m:dPr>
                        <m:begChr m:val="{"/>
                        <m:endChr m:val=""/>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r>
                              <a:rPr lang="en-US" sz="2400" i="1">
                                <a:solidFill>
                                  <a:schemeClr val="tx1"/>
                                </a:solidFill>
                                <a:latin typeface="Cambria Math" panose="02040503050406030204" pitchFamily="18" charset="0"/>
                                <a:ea typeface="Calibri" panose="020F0502020204030204" pitchFamily="34"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eqArr>
                      </m:e>
                    </m:d>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d>
                  </m:oMath>
                </a14:m>
                <a:r>
                  <a:rPr lang="vi-VN" sz="2400">
                    <a:solidFill>
                      <a:schemeClr val="tx1"/>
                    </a:solidFill>
                    <a:latin typeface="Times New Roman" panose="02020603050405020304" pitchFamily="18" charset="0"/>
                    <a:ea typeface="Calibri" panose="020F0502020204030204" pitchFamily="34" charset="0"/>
                  </a:rPr>
                  <a:t>.</a:t>
                </a:r>
                <a:endParaRPr lang="en-US" sz="2400">
                  <a:solidFill>
                    <a:schemeClr val="tx1"/>
                  </a:solidFill>
                  <a:effectLst/>
                  <a:latin typeface="Calibri" panose="020F0502020204030204" pitchFamily="34" charset="0"/>
                  <a:ea typeface="Calibri" panose="020F0502020204030204" pitchFamily="34" charset="0"/>
                </a:endParaRPr>
              </a:p>
              <a:p>
                <a:pPr marL="457200"/>
                <a:r>
                  <a:rPr lang="en-US" sz="2400">
                    <a:solidFill>
                      <a:schemeClr val="tx1"/>
                    </a:solidFill>
                    <a:latin typeface="Times New Roman" panose="02020603050405020304" pitchFamily="18" charset="0"/>
                    <a:ea typeface="Calibri" panose="020F0502020204030204" pitchFamily="34" charset="0"/>
                  </a:rPr>
                  <a:t>Từ </a:t>
                </a:r>
                <a14:m>
                  <m:oMath xmlns:m="http://schemas.openxmlformats.org/officeDocument/2006/math">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e>
                    </m:d>
                  </m:oMath>
                </a14:m>
                <a:r>
                  <a:rPr lang="en-US" sz="2400">
                    <a:solidFill>
                      <a:schemeClr val="tx1"/>
                    </a:solidFill>
                    <a:latin typeface="Times New Roman" panose="02020603050405020304" pitchFamily="18" charset="0"/>
                    <a:ea typeface="Calibri" panose="020F0502020204030204" pitchFamily="34" charset="0"/>
                  </a:rPr>
                  <a:t>,</a:t>
                </a:r>
                <a14:m>
                  <m:oMath xmlns:m="http://schemas.openxmlformats.org/officeDocument/2006/math">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d>
                  </m:oMath>
                </a14:m>
                <a:r>
                  <a:rPr lang="en-US" sz="2400">
                    <a:solidFill>
                      <a:schemeClr val="tx1"/>
                    </a:solidFill>
                    <a:latin typeface="Times New Roman" panose="02020603050405020304" pitchFamily="18" charset="0"/>
                    <a:ea typeface="Calibri" panose="020F0502020204030204" pitchFamily="34" charset="0"/>
                  </a:rPr>
                  <a:t> ta được: </a:t>
                </a:r>
                <a14:m>
                  <m:oMath xmlns:m="http://schemas.openxmlformats.org/officeDocument/2006/math">
                    <m:d>
                      <m:dPr>
                        <m:begChr m:val="["/>
                        <m:endChr m:val=""/>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eqArr>
                      </m:e>
                    </m:d>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e>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e>
                        </m:eqArr>
                      </m:e>
                    </m:d>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𝑙</m:t>
                                </m:r>
                              </m:e>
                            </m:d>
                          </m:e>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𝑡𝑚</m:t>
                                </m:r>
                              </m:e>
                            </m:d>
                          </m:e>
                        </m:eqArr>
                      </m:e>
                    </m:d>
                  </m:oMath>
                </a14:m>
                <a:r>
                  <a:rPr lang="en-US" sz="2400">
                    <a:solidFill>
                      <a:schemeClr val="tx1"/>
                    </a:solidFill>
                    <a:latin typeface="Times New Roman" panose="02020603050405020304" pitchFamily="18" charset="0"/>
                    <a:ea typeface="Calibri" panose="020F0502020204030204" pitchFamily="34" charset="0"/>
                  </a:rPr>
                  <a:t>. Vậy </a:t>
                </a:r>
                <a14:m>
                  <m:oMath xmlns:m="http://schemas.openxmlformats.org/officeDocument/2006/math">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2400">
                    <a:solidFill>
                      <a:schemeClr val="tx1"/>
                    </a:solidFill>
                    <a:latin typeface="Times New Roman" panose="02020603050405020304" pitchFamily="18" charset="0"/>
                    <a:ea typeface="Calibri" panose="020F0502020204030204" pitchFamily="34" charset="0"/>
                  </a:rPr>
                  <a:t>. </a:t>
                </a:r>
                <a:endParaRPr lang="en-US" sz="2400">
                  <a:effectLst/>
                  <a:latin typeface="Calibri" panose="020F0502020204030204" pitchFamily="34" charset="0"/>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656" y="2192274"/>
                <a:ext cx="12159344" cy="4758482"/>
              </a:xfrm>
              <a:prstGeom prst="rect">
                <a:avLst/>
              </a:prstGeom>
              <a:blipFill>
                <a:blip r:embed="rId2"/>
                <a:stretch>
                  <a:fillRect t="-1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656" y="81643"/>
                <a:ext cx="11789229" cy="2260747"/>
              </a:xfrm>
              <a:prstGeom prst="rect">
                <a:avLst/>
              </a:prstGeom>
              <a:noFill/>
            </p:spPr>
            <p:txBody>
              <a:bodyPr wrap="square" rtlCol="0">
                <a:spAutoFit/>
              </a:bodyPr>
              <a:lstStyle/>
              <a:p>
                <a:pPr marL="457200" algn="just">
                  <a:spcAft>
                    <a:spcPts val="0"/>
                  </a:spcAft>
                </a:pPr>
                <a:r>
                  <a:rPr lang="en-US" sz="2600" b="1">
                    <a:solidFill>
                      <a:srgbClr val="0000FF"/>
                    </a:solidFill>
                    <a:latin typeface="Times New Roman" panose="02020603050405020304" pitchFamily="18" charset="0"/>
                    <a:ea typeface="Times New Roman" panose="02020603050405020304" pitchFamily="18" charset="0"/>
                  </a:rPr>
                  <a:t>Câu 13. </a:t>
                </a:r>
                <a:r>
                  <a:rPr lang="en-US" sz="2600" b="1">
                    <a:solidFill>
                      <a:srgbClr val="FF00FF"/>
                    </a:solidFill>
                    <a:latin typeface="Times New Roman" panose="02020603050405020304" pitchFamily="18" charset="0"/>
                    <a:ea typeface="Calibri" panose="020F0502020204030204" pitchFamily="34" charset="0"/>
                  </a:rPr>
                  <a:t> </a:t>
                </a:r>
                <a:r>
                  <a:rPr lang="en-US" sz="2600">
                    <a:solidFill>
                      <a:schemeClr val="tx1"/>
                    </a:solidFill>
                    <a:latin typeface="Times New Roman" panose="02020603050405020304" pitchFamily="18" charset="0"/>
                    <a:ea typeface="Calibri" panose="020F0502020204030204" pitchFamily="34" charset="0"/>
                  </a:rPr>
                  <a:t>Cho hàm số </a:t>
                </a:r>
                <a14:m>
                  <m:oMath xmlns:m="http://schemas.openxmlformats.org/officeDocument/2006/math">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2600">
                    <a:solidFill>
                      <a:schemeClr val="tx1"/>
                    </a:solidFill>
                    <a:latin typeface="Times New Roman" panose="02020603050405020304" pitchFamily="18" charset="0"/>
                    <a:ea typeface="Calibri" panose="020F0502020204030204" pitchFamily="34" charset="0"/>
                  </a:rPr>
                  <a:t> có đồ thị là đường cong </a:t>
                </a:r>
                <a14:m>
                  <m:oMath xmlns:m="http://schemas.openxmlformats.org/officeDocument/2006/math">
                    <m:d>
                      <m:dPr>
                        <m:ctrlP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600">
                    <a:solidFill>
                      <a:schemeClr val="tx1"/>
                    </a:solidFill>
                    <a:latin typeface="Times New Roman" panose="02020603050405020304" pitchFamily="18" charset="0"/>
                    <a:ea typeface="Calibri" panose="020F0502020204030204" pitchFamily="34" charset="0"/>
                  </a:rPr>
                  <a:t>. Đường thẳng có phương trình </a:t>
                </a:r>
                <a14:m>
                  <m:oMath xmlns:m="http://schemas.openxmlformats.org/officeDocument/2006/math">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𝑎𝑥</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sz="2600">
                    <a:solidFill>
                      <a:schemeClr val="tx1"/>
                    </a:solidFill>
                    <a:latin typeface="Times New Roman" panose="02020603050405020304" pitchFamily="18" charset="0"/>
                    <a:ea typeface="Calibri" panose="020F0502020204030204" pitchFamily="34" charset="0"/>
                  </a:rPr>
                  <a:t> là tiếp tuyến của </a:t>
                </a:r>
                <a14:m>
                  <m:oMath xmlns:m="http://schemas.openxmlformats.org/officeDocument/2006/math">
                    <m:d>
                      <m:dPr>
                        <m:ctrlP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600">
                    <a:solidFill>
                      <a:schemeClr val="tx1"/>
                    </a:solidFill>
                    <a:latin typeface="Times New Roman" panose="02020603050405020304" pitchFamily="18" charset="0"/>
                    <a:ea typeface="Calibri" panose="020F0502020204030204" pitchFamily="34" charset="0"/>
                  </a:rPr>
                  <a:t> cắt trục hoành tại </a:t>
                </a:r>
                <a14:m>
                  <m:oMath xmlns:m="http://schemas.openxmlformats.org/officeDocument/2006/math">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oMath>
                </a14:m>
                <a:r>
                  <a:rPr lang="en-US" sz="2600">
                    <a:solidFill>
                      <a:schemeClr val="tx1"/>
                    </a:solidFill>
                    <a:latin typeface="Times New Roman" panose="02020603050405020304" pitchFamily="18" charset="0"/>
                    <a:ea typeface="Calibri" panose="020F0502020204030204" pitchFamily="34" charset="0"/>
                  </a:rPr>
                  <a:t>, cắt trục tung tại </a:t>
                </a:r>
                <a14:m>
                  <m:oMath xmlns:m="http://schemas.openxmlformats.org/officeDocument/2006/math">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𝐵</m:t>
                    </m:r>
                  </m:oMath>
                </a14:m>
                <a:r>
                  <a:rPr lang="en-US" sz="2600">
                    <a:solidFill>
                      <a:schemeClr val="tx1"/>
                    </a:solidFill>
                    <a:latin typeface="Times New Roman" panose="02020603050405020304" pitchFamily="18" charset="0"/>
                    <a:ea typeface="Calibri" panose="020F0502020204030204" pitchFamily="34" charset="0"/>
                  </a:rPr>
                  <a:t> sao cho tam giác </a:t>
                </a:r>
                <a14:m>
                  <m:oMath xmlns:m="http://schemas.openxmlformats.org/officeDocument/2006/math">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𝑂𝐴𝐵</m:t>
                    </m:r>
                  </m:oMath>
                </a14:m>
                <a:r>
                  <a:rPr lang="en-US" sz="2600">
                    <a:solidFill>
                      <a:schemeClr val="tx1"/>
                    </a:solidFill>
                    <a:latin typeface="Times New Roman" panose="02020603050405020304" pitchFamily="18" charset="0"/>
                    <a:ea typeface="Calibri" panose="020F0502020204030204" pitchFamily="34" charset="0"/>
                  </a:rPr>
                  <a:t> là tam giác vuông cân tại </a:t>
                </a:r>
                <a14:m>
                  <m:oMath xmlns:m="http://schemas.openxmlformats.org/officeDocument/2006/math">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𝑂</m:t>
                    </m:r>
                  </m:oMath>
                </a14:m>
                <a:r>
                  <a:rPr lang="en-US" sz="2600">
                    <a:solidFill>
                      <a:schemeClr val="tx1"/>
                    </a:solidFill>
                    <a:latin typeface="Times New Roman" panose="02020603050405020304" pitchFamily="18" charset="0"/>
                    <a:ea typeface="Calibri" panose="020F0502020204030204" pitchFamily="34" charset="0"/>
                  </a:rPr>
                  <a:t>, với </a:t>
                </a:r>
                <a14:m>
                  <m:oMath xmlns:m="http://schemas.openxmlformats.org/officeDocument/2006/math">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𝑂</m:t>
                    </m:r>
                  </m:oMath>
                </a14:m>
                <a:r>
                  <a:rPr lang="en-US" sz="2600">
                    <a:solidFill>
                      <a:schemeClr val="tx1"/>
                    </a:solidFill>
                    <a:latin typeface="Times New Roman" panose="02020603050405020304" pitchFamily="18" charset="0"/>
                    <a:ea typeface="Calibri" panose="020F0502020204030204" pitchFamily="34" charset="0"/>
                  </a:rPr>
                  <a:t> là gốc tọa độ. Khi đó tổng </a:t>
                </a:r>
                <a14:m>
                  <m:oMath xmlns:m="http://schemas.openxmlformats.org/officeDocument/2006/math">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sz="2600">
                    <a:solidFill>
                      <a:schemeClr val="tx1"/>
                    </a:solidFill>
                    <a:latin typeface="Times New Roman" panose="02020603050405020304" pitchFamily="18" charset="0"/>
                    <a:ea typeface="Calibri" panose="020F0502020204030204" pitchFamily="34" charset="0"/>
                  </a:rPr>
                  <a:t> bằng bao nhiêu?</a:t>
                </a:r>
                <a:endParaRPr lang="en-US" sz="2600">
                  <a:latin typeface="Calibri" panose="020F0502020204030204" pitchFamily="34" charset="0"/>
                  <a:ea typeface="Calibri" panose="020F0502020204030204" pitchFamily="34" charset="0"/>
                </a:endParaRPr>
              </a:p>
              <a:p>
                <a:pPr marL="457200" algn="just">
                  <a:spcAft>
                    <a:spcPts val="0"/>
                  </a:spcAft>
                  <a:tabLst>
                    <a:tab pos="1773238" algn="l"/>
                    <a:tab pos="4114800" algn="l"/>
                    <a:tab pos="6400800" algn="l"/>
                    <a:tab pos="8521700" algn="l"/>
                  </a:tabLst>
                </a:pPr>
                <a:r>
                  <a:rPr lang="en-US" sz="2600" b="1">
                    <a:solidFill>
                      <a:srgbClr val="0000FF"/>
                    </a:solidFill>
                    <a:latin typeface="Times New Roman" panose="02020603050405020304" pitchFamily="18" charset="0"/>
                    <a:ea typeface="Times New Roman" panose="02020603050405020304" pitchFamily="18" charset="0"/>
                  </a:rPr>
                  <a:t>	A. </a:t>
                </a:r>
                <a14:m>
                  <m:oMath xmlns:m="http://schemas.openxmlformats.org/officeDocument/2006/math">
                    <m:r>
                      <a:rPr lang="en-US" sz="26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6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2600">
                    <a:solidFill>
                      <a:schemeClr val="tx1"/>
                    </a:solidFill>
                    <a:latin typeface="Times New Roman" panose="02020603050405020304" pitchFamily="18" charset="0"/>
                    <a:ea typeface="Calibri" panose="020F0502020204030204" pitchFamily="34" charset="0"/>
                  </a:rPr>
                  <a:t>.</a:t>
                </a:r>
                <a:r>
                  <a:rPr lang="en-US" sz="2600" b="1">
                    <a:solidFill>
                      <a:srgbClr val="0000FF"/>
                    </a:solidFill>
                    <a:latin typeface="Times New Roman" panose="02020603050405020304" pitchFamily="18" charset="0"/>
                    <a:ea typeface="Times New Roman" panose="02020603050405020304" pitchFamily="18" charset="0"/>
                  </a:rPr>
                  <a:t>	B. </a:t>
                </a:r>
                <a14:m>
                  <m:oMath xmlns:m="http://schemas.openxmlformats.org/officeDocument/2006/math">
                    <m:r>
                      <a:rPr lang="en-US" sz="26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oMath>
                </a14:m>
                <a:r>
                  <a:rPr lang="en-US" sz="2600">
                    <a:solidFill>
                      <a:schemeClr val="tx1"/>
                    </a:solidFill>
                    <a:latin typeface="Times New Roman" panose="02020603050405020304" pitchFamily="18" charset="0"/>
                    <a:ea typeface="Calibri" panose="020F0502020204030204" pitchFamily="34" charset="0"/>
                  </a:rPr>
                  <a:t>.</a:t>
                </a:r>
                <a:r>
                  <a:rPr lang="en-US" sz="2600" b="1">
                    <a:solidFill>
                      <a:srgbClr val="0000FF"/>
                    </a:solidFill>
                    <a:latin typeface="Times New Roman" panose="02020603050405020304" pitchFamily="18" charset="0"/>
                    <a:ea typeface="Times New Roman" panose="02020603050405020304" pitchFamily="18" charset="0"/>
                  </a:rPr>
                  <a:t>	C. </a:t>
                </a:r>
                <a14:m>
                  <m:oMath xmlns:m="http://schemas.openxmlformats.org/officeDocument/2006/math">
                    <m:r>
                      <a:rPr lang="en-US" sz="26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6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2600">
                    <a:solidFill>
                      <a:schemeClr val="tx1"/>
                    </a:solidFill>
                    <a:latin typeface="Times New Roman" panose="02020603050405020304" pitchFamily="18" charset="0"/>
                    <a:ea typeface="Calibri" panose="020F0502020204030204" pitchFamily="34" charset="0"/>
                  </a:rPr>
                  <a:t>.</a:t>
                </a:r>
                <a:r>
                  <a:rPr lang="en-US" sz="2600" b="1">
                    <a:solidFill>
                      <a:srgbClr val="0000FF"/>
                    </a:solidFill>
                    <a:latin typeface="Times New Roman" panose="02020603050405020304" pitchFamily="18" charset="0"/>
                    <a:ea typeface="Times New Roman" panose="02020603050405020304" pitchFamily="18" charset="0"/>
                  </a:rPr>
                  <a:t>	D. </a:t>
                </a:r>
                <a14:m>
                  <m:oMath xmlns:m="http://schemas.openxmlformats.org/officeDocument/2006/math">
                    <m:r>
                      <a:rPr lang="en-US" sz="2600" i="1" smtClean="0">
                        <a:solidFill>
                          <a:schemeClr val="tx1"/>
                        </a:solidFill>
                        <a:latin typeface="Cambria Math" panose="02040503050406030204" pitchFamily="18" charset="0"/>
                        <a:ea typeface="Calibri" panose="020F0502020204030204" pitchFamily="34" charset="0"/>
                      </a:rPr>
                      <m:t>−</m:t>
                    </m:r>
                    <m:r>
                      <a:rPr lang="en-US" sz="2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600">
                    <a:solidFill>
                      <a:schemeClr val="tx1"/>
                    </a:solidFill>
                    <a:latin typeface="Times New Roman" panose="02020603050405020304" pitchFamily="18" charset="0"/>
                    <a:ea typeface="Calibri" panose="020F0502020204030204" pitchFamily="34" charset="0"/>
                  </a:rPr>
                  <a:t>.</a:t>
                </a:r>
                <a:endParaRPr lang="en-US" sz="2600">
                  <a:latin typeface="Calibri" panose="020F0502020204030204" pitchFamily="34" charset="0"/>
                  <a:ea typeface="Calibri" panose="020F050202020403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656" y="81643"/>
                <a:ext cx="11789229" cy="2260747"/>
              </a:xfrm>
              <a:prstGeom prst="rect">
                <a:avLst/>
              </a:prstGeom>
              <a:blipFill>
                <a:blip r:embed="rId3"/>
                <a:stretch>
                  <a:fillRect r="-1706" b="-5660"/>
                </a:stretch>
              </a:blipFill>
            </p:spPr>
            <p:txBody>
              <a:bodyPr/>
              <a:lstStyle/>
              <a:p>
                <a:r>
                  <a:rPr lang="en-US">
                    <a:noFill/>
                  </a:rPr>
                  <a:t> </a:t>
                </a:r>
              </a:p>
            </p:txBody>
          </p:sp>
        </mc:Fallback>
      </mc:AlternateContent>
    </p:spTree>
    <p:extLst>
      <p:ext uri="{BB962C8B-B14F-4D97-AF65-F5344CB8AC3E}">
        <p14:creationId xmlns:p14="http://schemas.microsoft.com/office/powerpoint/2010/main" val="32436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35AAC5-2487-4915-80D3-0AB5E6A5AB9F}"/>
              </a:ext>
            </a:extLst>
          </p:cNvPr>
          <p:cNvSpPr/>
          <p:nvPr/>
        </p:nvSpPr>
        <p:spPr>
          <a:xfrm>
            <a:off x="5707608" y="960701"/>
            <a:ext cx="1132104"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440870" y="36356"/>
                <a:ext cx="11383737" cy="1569660"/>
              </a:xfrm>
              <a:prstGeom prst="rect">
                <a:avLst/>
              </a:prstGeom>
            </p:spPr>
            <p:txBody>
              <a:bodyPr wrap="square">
                <a:spAutoFit/>
              </a:bodyPr>
              <a:lstStyle/>
              <a:p>
                <a:pPr algn="just">
                  <a:spcAft>
                    <a:spcPts val="0"/>
                  </a:spcAft>
                </a:pPr>
                <a:r>
                  <a:rPr lang="en-US" sz="3200" b="1">
                    <a:solidFill>
                      <a:srgbClr val="0000FF"/>
                    </a:solidFill>
                    <a:latin typeface="Times New Roman" panose="02020603050405020304" pitchFamily="18" charset="0"/>
                    <a:ea typeface="Times New Roman" panose="02020603050405020304" pitchFamily="18" charset="0"/>
                  </a:rPr>
                  <a:t>Câu 14. </a:t>
                </a:r>
                <a:r>
                  <a:rPr lang="en-US" sz="3200">
                    <a:latin typeface="Times New Roman" panose="02020603050405020304" pitchFamily="18" charset="0"/>
                    <a:ea typeface="Times New Roman" panose="02020603050405020304" pitchFamily="18" charset="0"/>
                  </a:rPr>
                  <a:t>Số cặp điểm </a:t>
                </a:r>
                <a14:m>
                  <m:oMath xmlns:m="http://schemas.openxmlformats.org/officeDocument/2006/math">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 </m:t>
                    </m:r>
                    <m:r>
                      <a:rPr lang="en-US" sz="3200" i="1">
                        <a:latin typeface="Cambria Math" panose="02040503050406030204" pitchFamily="18" charset="0"/>
                        <a:ea typeface="Times New Roman" panose="02020603050405020304" pitchFamily="18" charset="0"/>
                      </a:rPr>
                      <m:t>𝐵</m:t>
                    </m:r>
                  </m:oMath>
                </a14:m>
                <a:r>
                  <a:rPr lang="en-US" sz="3200">
                    <a:latin typeface="Times New Roman" panose="02020603050405020304" pitchFamily="18" charset="0"/>
                    <a:ea typeface="Times New Roman" panose="02020603050405020304" pitchFamily="18" charset="0"/>
                  </a:rPr>
                  <a:t> trên đồ thị hàm số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3</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5</m:t>
                    </m:r>
                  </m:oMath>
                </a14:m>
                <a:r>
                  <a:rPr lang="en-US" sz="3200">
                    <a:latin typeface="Times New Roman" panose="02020603050405020304" pitchFamily="18" charset="0"/>
                    <a:ea typeface="Times New Roman" panose="02020603050405020304" pitchFamily="18" charset="0"/>
                  </a:rPr>
                  <a:t>, mà tiếp tuyến tại </a:t>
                </a:r>
                <a14:m>
                  <m:oMath xmlns:m="http://schemas.openxmlformats.org/officeDocument/2006/math">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 </m:t>
                    </m:r>
                    <m:r>
                      <a:rPr lang="en-US" sz="3200" i="1">
                        <a:latin typeface="Cambria Math" panose="02040503050406030204" pitchFamily="18" charset="0"/>
                        <a:ea typeface="Times New Roman" panose="02020603050405020304" pitchFamily="18" charset="0"/>
                      </a:rPr>
                      <m:t>𝐵</m:t>
                    </m:r>
                  </m:oMath>
                </a14:m>
                <a:r>
                  <a:rPr lang="en-US" sz="3200">
                    <a:latin typeface="Times New Roman" panose="02020603050405020304" pitchFamily="18" charset="0"/>
                    <a:ea typeface="Times New Roman" panose="02020603050405020304" pitchFamily="18" charset="0"/>
                  </a:rPr>
                  <a:t> vuông góc với nhau là</a:t>
                </a:r>
              </a:p>
              <a:p>
                <a:pPr algn="just">
                  <a:spcAft>
                    <a:spcPts val="0"/>
                  </a:spcAft>
                  <a:tabLst>
                    <a:tab pos="190500" algn="l"/>
                    <a:tab pos="1778000" algn="l"/>
                    <a:tab pos="3365500" algn="l"/>
                    <a:tab pos="4953000" algn="l"/>
                  </a:tabLst>
                </a:pPr>
                <a:r>
                  <a:rPr lang="en-US" sz="3200" b="1">
                    <a:solidFill>
                      <a:srgbClr val="0000FF"/>
                    </a:solidFill>
                    <a:latin typeface="Times New Roman" panose="02020603050405020304" pitchFamily="18" charset="0"/>
                    <a:ea typeface="Times New Roman" panose="02020603050405020304" pitchFamily="18" charset="0"/>
                  </a:rPr>
                  <a:t>	A. </a:t>
                </a:r>
                <a:r>
                  <a:rPr lang="en-US" sz="3200">
                    <a:latin typeface="Times New Roman" panose="02020603050405020304" pitchFamily="18" charset="0"/>
                    <a:ea typeface="Times New Roman" panose="02020603050405020304" pitchFamily="18" charset="0"/>
                  </a:rPr>
                  <a:t>Vô số.</a:t>
                </a:r>
                <a:r>
                  <a:rPr lang="en-US" sz="3200" b="1">
                    <a:solidFill>
                      <a:srgbClr val="0000FF"/>
                    </a:solidFill>
                    <a:latin typeface="Times New Roman" panose="02020603050405020304" pitchFamily="18" charset="0"/>
                    <a:ea typeface="Times New Roman" panose="02020603050405020304" pitchFamily="18" charset="0"/>
                  </a:rPr>
                  <a:t>		B. </a:t>
                </a:r>
                <a14:m>
                  <m:oMath xmlns:m="http://schemas.openxmlformats.org/officeDocument/2006/math">
                    <m:r>
                      <a:rPr lang="en-US" sz="3200" i="1">
                        <a:latin typeface="Cambria Math" panose="02040503050406030204" pitchFamily="18" charset="0"/>
                        <a:ea typeface="Times New Roman" panose="02020603050405020304" pitchFamily="18" charset="0"/>
                      </a:rPr>
                      <m:t>1</m:t>
                    </m:r>
                  </m:oMath>
                </a14:m>
                <a:r>
                  <a:rPr lang="en-US" sz="3200" b="1">
                    <a:solidFill>
                      <a:srgbClr val="0000FF"/>
                    </a:solidFill>
                    <a:latin typeface="Times New Roman" panose="02020603050405020304" pitchFamily="18" charset="0"/>
                    <a:ea typeface="Times New Roman" panose="02020603050405020304" pitchFamily="18" charset="0"/>
                  </a:rPr>
                  <a:t>		C. </a:t>
                </a:r>
                <a14:m>
                  <m:oMath xmlns:m="http://schemas.openxmlformats.org/officeDocument/2006/math">
                    <m:r>
                      <a:rPr lang="en-US" sz="3200" i="1">
                        <a:latin typeface="Cambria Math" panose="02040503050406030204" pitchFamily="18" charset="0"/>
                        <a:ea typeface="Times New Roman" panose="02020603050405020304" pitchFamily="18" charset="0"/>
                      </a:rPr>
                      <m:t>0</m:t>
                    </m:r>
                  </m:oMath>
                </a14:m>
                <a:r>
                  <a:rPr lang="en-US" sz="3200" b="1">
                    <a:solidFill>
                      <a:srgbClr val="0000FF"/>
                    </a:solidFill>
                    <a:latin typeface="Times New Roman" panose="02020603050405020304" pitchFamily="18" charset="0"/>
                    <a:ea typeface="Times New Roman" panose="02020603050405020304" pitchFamily="18" charset="0"/>
                  </a:rPr>
                  <a:t>		D. </a:t>
                </a:r>
                <a14:m>
                  <m:oMath xmlns:m="http://schemas.openxmlformats.org/officeDocument/2006/math">
                    <m:r>
                      <a:rPr lang="en-US" sz="3200" i="1">
                        <a:latin typeface="Cambria Math" panose="02040503050406030204" pitchFamily="18" charset="0"/>
                        <a:ea typeface="Times New Roman" panose="02020603050405020304" pitchFamily="18" charset="0"/>
                      </a:rPr>
                      <m:t>2</m:t>
                    </m:r>
                  </m:oMath>
                </a14:m>
                <a:r>
                  <a:rPr lang="en-US" sz="3200">
                    <a:latin typeface="Times New Roman" panose="02020603050405020304" pitchFamily="18" charset="0"/>
                    <a:ea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440870" y="36356"/>
                <a:ext cx="11383737" cy="1569660"/>
              </a:xfrm>
              <a:prstGeom prst="rect">
                <a:avLst/>
              </a:prstGeom>
              <a:blipFill>
                <a:blip r:embed="rId2"/>
                <a:stretch>
                  <a:fillRect l="-1338" t="-5447" b="-11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7392" y="1426402"/>
                <a:ext cx="11642272" cy="5808065"/>
              </a:xfrm>
              <a:prstGeom prst="rect">
                <a:avLst/>
              </a:prstGeom>
            </p:spPr>
            <p:txBody>
              <a:bodyPr wrap="square">
                <a:spAutoFit/>
              </a:bodyPr>
              <a:lstStyle/>
              <a:p>
                <a:pPr algn="ctr">
                  <a:spcAft>
                    <a:spcPts val="0"/>
                  </a:spcAft>
                </a:pPr>
                <a:r>
                  <a:rPr lang="en-US" sz="2800" b="1">
                    <a:latin typeface="Times New Roman" panose="02020603050405020304" pitchFamily="18" charset="0"/>
                    <a:ea typeface="Times New Roman" panose="02020603050405020304" pitchFamily="18" charset="0"/>
                  </a:rPr>
                  <a:t>Lời giải</a:t>
                </a:r>
                <a:endParaRPr lang="en-US" sz="280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r>
                  <a:rPr lang="en-US" sz="2800">
                    <a:latin typeface="Times New Roman" panose="02020603050405020304" pitchFamily="18" charset="0"/>
                    <a:ea typeface="Times New Roman" panose="02020603050405020304" pitchFamily="18" charset="0"/>
                  </a:rPr>
                  <a:t>Ta có </a:t>
                </a:r>
                <a14:m>
                  <m:oMath xmlns:m="http://schemas.openxmlformats.org/officeDocument/2006/math">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𝑦</m:t>
                        </m:r>
                      </m:e>
                      <m:sup>
                        <m:r>
                          <a:rPr lang="en-US" sz="2800" i="1">
                            <a:latin typeface="Cambria Math" panose="02040503050406030204" pitchFamily="18" charset="0"/>
                            <a:ea typeface="Times New Roman" panose="02020603050405020304" pitchFamily="18" charset="0"/>
                          </a:rPr>
                          <m:t>′</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oMath>
                </a14:m>
                <a:r>
                  <a:rPr lang="en-US" sz="2800">
                    <a:latin typeface="Times New Roman" panose="02020603050405020304" pitchFamily="18" charset="0"/>
                    <a:ea typeface="Times New Roman" panose="02020603050405020304" pitchFamily="18" charset="0"/>
                  </a:rPr>
                  <a:t>. Gọi </a:t>
                </a:r>
                <a14:m>
                  <m:oMath xmlns:m="http://schemas.openxmlformats.org/officeDocument/2006/math">
                    <m:r>
                      <a:rPr lang="en-US" sz="2800" i="1">
                        <a:latin typeface="Cambria Math" panose="02040503050406030204" pitchFamily="18" charset="0"/>
                        <a:ea typeface="Times New Roman" panose="02020603050405020304" pitchFamily="18" charset="0"/>
                      </a:rPr>
                      <m:t>𝐴</m:t>
                    </m:r>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𝑦</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rPr>
                  <a:t> và </a:t>
                </a:r>
                <a14:m>
                  <m:oMath xmlns:m="http://schemas.openxmlformats.org/officeDocument/2006/math">
                    <m:r>
                      <a:rPr lang="en-US" sz="2800" i="1">
                        <a:latin typeface="Cambria Math" panose="02040503050406030204" pitchFamily="18" charset="0"/>
                        <a:ea typeface="Times New Roman" panose="02020603050405020304" pitchFamily="18" charset="0"/>
                      </a:rPr>
                      <m:t>𝐵</m:t>
                    </m:r>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𝑦</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oMath>
                </a14:m>
                <a:endParaRPr lang="en-US" sz="280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r>
                  <a:rPr lang="en-US" sz="2800">
                    <a:latin typeface="Times New Roman" panose="02020603050405020304" pitchFamily="18" charset="0"/>
                    <a:ea typeface="Times New Roman" panose="02020603050405020304" pitchFamily="18" charset="0"/>
                  </a:rPr>
                  <a:t>Tiếp tuyến tại A, B với đồ thị hàm số lần lượt là:</a:t>
                </a:r>
              </a:p>
              <a:p>
                <a:pPr algn="just">
                  <a:lnSpc>
                    <a:spcPct val="115000"/>
                  </a:lnSpc>
                  <a:spcBef>
                    <a:spcPts val="720"/>
                  </a:spcBef>
                  <a:spcAft>
                    <a:spcPts val="0"/>
                  </a:spcAft>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𝑑</m:t>
                          </m:r>
                        </m:e>
                        <m:sub>
                          <m:r>
                            <a:rPr lang="en-US" sz="2800" i="1">
                              <a:latin typeface="Cambria Math" panose="02040503050406030204" pitchFamily="18" charset="0"/>
                              <a:ea typeface="Times New Roman" panose="02020603050405020304" pitchFamily="18" charset="0"/>
                            </a:rPr>
                            <m:t>1</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sSubSup>
                        <m:sSubSupPr>
                          <m:ctrlPr>
                            <a:rPr lang="en-US" sz="2800" i="1">
                              <a:latin typeface="Cambria Math" panose="02040503050406030204" pitchFamily="18" charset="0"/>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𝑦</m:t>
                          </m:r>
                        </m:e>
                        <m:sub>
                          <m:r>
                            <a:rPr lang="en-US" sz="2800" i="1">
                              <a:latin typeface="Cambria Math" panose="02040503050406030204" pitchFamily="18" charset="0"/>
                              <a:ea typeface="Times New Roman" panose="02020603050405020304" pitchFamily="18" charset="0"/>
                            </a:rPr>
                            <m:t>𝐴</m:t>
                          </m:r>
                        </m:sub>
                      </m:sSub>
                    </m:oMath>
                    <m:oMath xmlns:m="http://schemas.openxmlformats.org/officeDocument/2006/math">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𝑑</m:t>
                          </m:r>
                        </m:e>
                        <m:sub>
                          <m:r>
                            <a:rPr lang="en-US" sz="2800" i="1">
                              <a:latin typeface="Cambria Math" panose="02040503050406030204" pitchFamily="18" charset="0"/>
                              <a:ea typeface="Times New Roman" panose="02020603050405020304" pitchFamily="18" charset="0"/>
                            </a:rPr>
                            <m:t>2</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sSubSup>
                        <m:sSubSupPr>
                          <m:ctrlPr>
                            <a:rPr lang="en-US" sz="2800" i="1">
                              <a:latin typeface="Cambria Math" panose="02040503050406030204" pitchFamily="18" charset="0"/>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𝑦</m:t>
                          </m:r>
                        </m:e>
                        <m:sub>
                          <m:r>
                            <a:rPr lang="en-US" sz="2800" i="1">
                              <a:latin typeface="Cambria Math" panose="02040503050406030204" pitchFamily="18" charset="0"/>
                              <a:ea typeface="Times New Roman" panose="02020603050405020304" pitchFamily="18" charset="0"/>
                            </a:rPr>
                            <m:t>𝐵</m:t>
                          </m:r>
                        </m:sub>
                      </m:sSub>
                    </m:oMath>
                  </m:oMathPara>
                </a14:m>
                <a:endParaRPr lang="en-US" sz="280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r>
                  <a:rPr lang="en-US" sz="2800">
                    <a:latin typeface="Times New Roman" panose="02020603050405020304" pitchFamily="18" charset="0"/>
                    <a:ea typeface="Times New Roman" panose="02020603050405020304" pitchFamily="18" charset="0"/>
                  </a:rPr>
                  <a:t>Theo giả thiết </a:t>
                </a:r>
                <a14:m>
                  <m:oMath xmlns:m="http://schemas.openxmlformats.org/officeDocument/2006/math">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𝑑</m:t>
                        </m:r>
                      </m:e>
                      <m:sub>
                        <m:r>
                          <a:rPr lang="en-US" sz="2800" i="1">
                            <a:latin typeface="Cambria Math" panose="02040503050406030204" pitchFamily="18" charset="0"/>
                            <a:ea typeface="Times New Roman" panose="02020603050405020304" pitchFamily="18" charset="0"/>
                          </a:rPr>
                          <m:t>1</m:t>
                        </m:r>
                      </m:sub>
                    </m:sSub>
                    <m:r>
                      <a:rPr lang="en-US" sz="28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𝑑</m:t>
                        </m:r>
                      </m:e>
                      <m:sub>
                        <m:r>
                          <a:rPr lang="en-US" sz="2800" i="1">
                            <a:latin typeface="Cambria Math" panose="02040503050406030204" pitchFamily="18" charset="0"/>
                            <a:ea typeface="Times New Roman" panose="02020603050405020304" pitchFamily="18" charset="0"/>
                          </a:rPr>
                          <m:t>2</m:t>
                        </m:r>
                      </m:sub>
                    </m:sSub>
                    <m:r>
                      <a:rPr lang="en-US" sz="28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𝑘</m:t>
                        </m:r>
                      </m:e>
                      <m:sub>
                        <m:r>
                          <a:rPr lang="en-US" sz="2800" i="1">
                            <a:latin typeface="Cambria Math" panose="02040503050406030204" pitchFamily="18" charset="0"/>
                            <a:ea typeface="Times New Roman" panose="02020603050405020304" pitchFamily="18" charset="0"/>
                          </a:rPr>
                          <m:t>1</m:t>
                        </m:r>
                      </m:sub>
                    </m:sSub>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𝑘</m:t>
                        </m:r>
                      </m:e>
                      <m:sub>
                        <m:r>
                          <a:rPr lang="en-US" sz="2800" i="1">
                            <a:latin typeface="Cambria Math" panose="02040503050406030204" pitchFamily="18" charset="0"/>
                            <a:ea typeface="Times New Roman" panose="02020603050405020304" pitchFamily="18" charset="0"/>
                          </a:rPr>
                          <m:t>2</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endParaRPr lang="en-US" sz="280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sSubSup>
                        <m:sSubSupPr>
                          <m:ctrlPr>
                            <a:rPr lang="en-US" sz="2800" i="1">
                              <a:latin typeface="Cambria Math" panose="02040503050406030204" pitchFamily="18" charset="0"/>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sSubSup>
                        <m:sSubSupPr>
                          <m:ctrlPr>
                            <a:rPr lang="en-US" sz="2800" i="1">
                              <a:latin typeface="Cambria Math" panose="02040503050406030204" pitchFamily="18" charset="0"/>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Cambria Math" panose="02040503050406030204" pitchFamily="18" charset="0"/>
                        </a:rPr>
                        <m:t>⇔</m:t>
                      </m:r>
                      <m:r>
                        <a:rPr lang="en-US" sz="2800" i="1">
                          <a:latin typeface="Cambria Math" panose="02040503050406030204" pitchFamily="18" charset="0"/>
                          <a:ea typeface="Times New Roman" panose="02020603050405020304" pitchFamily="18" charset="0"/>
                        </a:rPr>
                        <m:t>9</m:t>
                      </m:r>
                      <m:r>
                        <a:rPr lang="en-US" sz="2800" i="1">
                          <a:latin typeface="Cambria Math" panose="02040503050406030204" pitchFamily="18" charset="0"/>
                          <a:ea typeface="Times New Roman" panose="02020603050405020304" pitchFamily="18" charset="0"/>
                        </a:rPr>
                        <m:t>(</m:t>
                      </m:r>
                      <m:sSubSup>
                        <m:sSubSupPr>
                          <m:ctrlPr>
                            <a:rPr lang="en-US" sz="2800" i="1">
                              <a:latin typeface="Cambria Math" panose="02040503050406030204" pitchFamily="18" charset="0"/>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r>
                        <a:rPr lang="en-US" sz="2800" i="1">
                          <a:latin typeface="Cambria Math" panose="02040503050406030204" pitchFamily="18" charset="0"/>
                          <a:ea typeface="Times New Roman" panose="02020603050405020304" pitchFamily="18" charset="0"/>
                        </a:rPr>
                        <m:t>).(</m:t>
                      </m:r>
                      <m:sSubSup>
                        <m:sSubSupPr>
                          <m:ctrlPr>
                            <a:rPr lang="en-US" sz="2800" i="1">
                              <a:latin typeface="Cambria Math" panose="02040503050406030204" pitchFamily="18" charset="0"/>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up>
                          <m:r>
                            <a:rPr lang="en-US" sz="2800" i="1">
                              <a:latin typeface="Cambria Math" panose="02040503050406030204" pitchFamily="18" charset="0"/>
                              <a:ea typeface="Times New Roman" panose="02020603050405020304" pitchFamily="18" charset="0"/>
                            </a:rPr>
                            <m:t>2</m:t>
                          </m:r>
                        </m:sup>
                      </m:sSub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m:oMathPara>
                </a14:m>
                <a:endParaRPr lang="en-US" sz="2800">
                  <a:latin typeface="Times New Roman" panose="02020603050405020304" pitchFamily="18" charset="0"/>
                  <a:ea typeface="Times New Roman" panose="02020603050405020304" pitchFamily="18" charset="0"/>
                </a:endParaRPr>
              </a:p>
              <a:p>
                <a:pPr algn="just">
                  <a:lnSpc>
                    <a:spcPct val="115000"/>
                  </a:lnSpc>
                  <a:spcBef>
                    <a:spcPts val="720"/>
                  </a:spcBef>
                  <a:spcAft>
                    <a:spcPts val="0"/>
                  </a:spcAft>
                </a:pPr>
                <a14:m>
                  <m:oMath xmlns:m="http://schemas.openxmlformats.org/officeDocument/2006/math">
                    <m:r>
                      <a:rPr lang="en-US" sz="2800" i="1">
                        <a:latin typeface="Cambria Math" panose="02040503050406030204" pitchFamily="18" charset="0"/>
                        <a:ea typeface="Times New Roman" panose="02020603050405020304" pitchFamily="18" charset="0"/>
                        <a:cs typeface="Cambria Math" panose="02040503050406030204" pitchFamily="18" charset="0"/>
                      </a:rPr>
                      <m:t>⇔</m:t>
                    </m:r>
                    <m:r>
                      <a:rPr lang="en-US" sz="2800" i="1">
                        <a:latin typeface="Cambria Math" panose="02040503050406030204" pitchFamily="18" charset="0"/>
                        <a:ea typeface="Times New Roman" panose="02020603050405020304" pitchFamily="18" charset="0"/>
                      </a:rPr>
                      <m:t>9</m:t>
                    </m:r>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𝐴</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𝑥</m:t>
                        </m:r>
                      </m:e>
                      <m:sub>
                        <m:r>
                          <a:rPr lang="en-US" sz="2800" i="1">
                            <a:latin typeface="Cambria Math" panose="02040503050406030204" pitchFamily="18" charset="0"/>
                            <a:ea typeface="Times New Roman" panose="02020603050405020304" pitchFamily="18" charset="0"/>
                          </a:rPr>
                          <m:t>𝐵</m:t>
                        </m:r>
                      </m:sub>
                    </m:sSub>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Times New Roman" panose="02020603050405020304" pitchFamily="18" charset="0"/>
                  </a:rPr>
                  <a:t> ( vô lý)</a:t>
                </a:r>
              </a:p>
              <a:p>
                <a:r>
                  <a:rPr lang="en-US" sz="2800">
                    <a:latin typeface="Times New Roman" panose="02020603050405020304" pitchFamily="18" charset="0"/>
                    <a:ea typeface="Times New Roman" panose="02020603050405020304" pitchFamily="18" charset="0"/>
                  </a:rPr>
                  <a:t>Suy ra không tồn tại hai điểm </a:t>
                </a:r>
                <a14:m>
                  <m:oMath xmlns:m="http://schemas.openxmlformats.org/officeDocument/2006/math">
                    <m:r>
                      <a:rPr lang="en-US" sz="2800" i="1">
                        <a:latin typeface="Cambria Math" panose="02040503050406030204" pitchFamily="18" charset="0"/>
                        <a:ea typeface="Times New Roman" panose="02020603050405020304" pitchFamily="18" charset="0"/>
                      </a:rPr>
                      <m:t>𝐴</m:t>
                    </m:r>
                    <m:r>
                      <a:rPr lang="en-US" sz="2800" i="1">
                        <a:latin typeface="Cambria Math" panose="02040503050406030204" pitchFamily="18" charset="0"/>
                        <a:ea typeface="Times New Roman" panose="02020603050405020304" pitchFamily="18" charset="0"/>
                      </a:rPr>
                      <m:t>, </m:t>
                    </m:r>
                    <m:r>
                      <a:rPr lang="en-US" sz="2800" i="1">
                        <a:latin typeface="Cambria Math" panose="02040503050406030204" pitchFamily="18" charset="0"/>
                        <a:ea typeface="Times New Roman" panose="02020603050405020304" pitchFamily="18" charset="0"/>
                      </a:rPr>
                      <m:t>𝐵</m:t>
                    </m:r>
                  </m:oMath>
                </a14:m>
                <a:r>
                  <a:rPr lang="en-US" sz="2800">
                    <a:latin typeface="Times New Roman" panose="02020603050405020304" pitchFamily="18" charset="0"/>
                    <a:ea typeface="Times New Roman" panose="02020603050405020304" pitchFamily="18" charset="0"/>
                  </a:rPr>
                  <a:t>. </a:t>
                </a:r>
                <a:r>
                  <a:rPr lang="en-US" sz="2800" b="1">
                    <a:highlight>
                      <a:srgbClr val="00FF00"/>
                    </a:highlight>
                    <a:latin typeface="Times New Roman" panose="02020603050405020304" pitchFamily="18" charset="0"/>
                    <a:ea typeface="Times New Roman" panose="02020603050405020304" pitchFamily="18" charset="0"/>
                  </a:rPr>
                  <a:t>Chọn C</a:t>
                </a:r>
                <a:endParaRPr lang="en-US" sz="2800">
                  <a:highlight>
                    <a:srgbClr val="00FF00"/>
                  </a:highlight>
                  <a:latin typeface="Times New Roman" panose="02020603050405020304" pitchFamily="18" charset="0"/>
                  <a:ea typeface="Times New Roman" panose="02020603050405020304" pitchFamily="18" charset="0"/>
                </a:endParaRPr>
              </a:p>
              <a:p>
                <a:pPr>
                  <a:spcAft>
                    <a:spcPts val="0"/>
                  </a:spcAft>
                </a:pPr>
                <a:endParaRPr lang="en-US" sz="2800">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7392" y="1426402"/>
                <a:ext cx="11642272" cy="5808065"/>
              </a:xfrm>
              <a:prstGeom prst="rect">
                <a:avLst/>
              </a:prstGeom>
              <a:blipFill>
                <a:blip r:embed="rId3"/>
                <a:stretch>
                  <a:fillRect l="-1047" t="-1154"/>
                </a:stretch>
              </a:blipFill>
            </p:spPr>
            <p:txBody>
              <a:bodyPr/>
              <a:lstStyle/>
              <a:p>
                <a:r>
                  <a:rPr lang="en-US">
                    <a:noFill/>
                  </a:rPr>
                  <a:t> </a:t>
                </a:r>
              </a:p>
            </p:txBody>
          </p:sp>
        </mc:Fallback>
      </mc:AlternateContent>
    </p:spTree>
    <p:extLst>
      <p:ext uri="{BB962C8B-B14F-4D97-AF65-F5344CB8AC3E}">
        <p14:creationId xmlns:p14="http://schemas.microsoft.com/office/powerpoint/2010/main" val="46670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Rectangle 23"/>
              <p:cNvSpPr/>
              <p:nvPr/>
            </p:nvSpPr>
            <p:spPr>
              <a:xfrm>
                <a:off x="171450" y="3046931"/>
                <a:ext cx="11585121" cy="2586285"/>
              </a:xfrm>
              <a:prstGeom prst="rect">
                <a:avLst/>
              </a:prstGeom>
            </p:spPr>
            <p:txBody>
              <a:bodyPr wrap="square">
                <a:spAutoFit/>
              </a:bodyPr>
              <a:lstStyle/>
              <a:p>
                <a:pPr algn="ctr">
                  <a:lnSpc>
                    <a:spcPct val="115000"/>
                  </a:lnSpc>
                  <a:spcAft>
                    <a:spcPts val="0"/>
                  </a:spcAft>
                </a:pPr>
                <a:r>
                  <a:rPr lang="en-US" sz="2800" b="1">
                    <a:solidFill>
                      <a:srgbClr val="0000FF"/>
                    </a:solidFill>
                    <a:latin typeface="Times New Roman" panose="02020603050405020304" pitchFamily="18" charset="0"/>
                    <a:ea typeface="Times New Roman" panose="02020603050405020304" pitchFamily="18" charset="0"/>
                  </a:rPr>
                  <a:t>Lời giải</a:t>
                </a:r>
                <a:endParaRPr lang="en-US" sz="2800">
                  <a:latin typeface="Times New Roman" panose="02020603050405020304" pitchFamily="18" charset="0"/>
                  <a:ea typeface="Times New Roman" panose="02020603050405020304" pitchFamily="18" charset="0"/>
                </a:endParaRPr>
              </a:p>
              <a:p>
                <a:pPr marL="457200" algn="just">
                  <a:lnSpc>
                    <a:spcPct val="115000"/>
                  </a:lnSpc>
                  <a:spcAft>
                    <a:spcPts val="0"/>
                  </a:spcAft>
                </a:pPr>
                <a:r>
                  <a:rPr lang="en-US" sz="2800">
                    <a:solidFill>
                      <a:schemeClr val="tx1"/>
                    </a:solidFill>
                    <a:latin typeface="Times New Roman" panose="02020603050405020304" pitchFamily="18" charset="0"/>
                    <a:ea typeface="Calibri" panose="020F0502020204030204" pitchFamily="34" charset="0"/>
                  </a:rPr>
                  <a:t>Ta có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chemeClr val="tx1"/>
                        </a:solidFill>
                        <a:latin typeface="Cambria Math" panose="02040503050406030204" pitchFamily="18" charset="0"/>
                        <a:ea typeface="Calibri" panose="020F0502020204030204" pitchFamily="34" charset="0"/>
                        <a:cs typeface="Cambria Math" panose="02040503050406030204" pitchFamily="18" charset="0"/>
                      </a:rPr>
                      <m:t>⇒</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2800" i="1">
                            <a:solidFill>
                              <a:schemeClr val="tx1"/>
                            </a:solidFill>
                            <a:latin typeface="Cambria Math" panose="02040503050406030204" pitchFamily="18" charset="0"/>
                            <a:ea typeface="Calibri" panose="020F0502020204030204" pitchFamily="34" charset="0"/>
                          </a:rPr>
                          <m:t>′</m:t>
                        </m:r>
                      </m:sup>
                    </m:s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2800">
                    <a:solidFill>
                      <a:schemeClr val="tx1"/>
                    </a:solidFill>
                    <a:latin typeface="Times New Roman" panose="02020603050405020304" pitchFamily="18" charset="0"/>
                    <a:ea typeface="Calibri" panose="020F0502020204030204" pitchFamily="34" charset="0"/>
                  </a:rPr>
                  <a:t>.</a:t>
                </a:r>
                <a:endParaRPr lang="en-US" sz="2800">
                  <a:solidFill>
                    <a:schemeClr val="tx1"/>
                  </a:solidFill>
                  <a:effectLst/>
                  <a:latin typeface="Calibri" panose="020F0502020204030204" pitchFamily="34" charset="0"/>
                  <a:ea typeface="Calibri" panose="020F0502020204030204" pitchFamily="34" charset="0"/>
                </a:endParaRPr>
              </a:p>
              <a:p>
                <a:pPr marL="457200" algn="just">
                  <a:lnSpc>
                    <a:spcPct val="115000"/>
                  </a:lnSpc>
                  <a:spcAft>
                    <a:spcPts val="0"/>
                  </a:spcAft>
                </a:pPr>
                <a:r>
                  <a:rPr lang="en-US" sz="2800">
                    <a:solidFill>
                      <a:schemeClr val="tx1"/>
                    </a:solidFill>
                    <a:latin typeface="Times New Roman" panose="02020603050405020304" pitchFamily="18" charset="0"/>
                    <a:ea typeface="Calibri" panose="020F0502020204030204" pitchFamily="34" charset="0"/>
                  </a:rPr>
                  <a:t>Gọi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d>
                  </m:oMath>
                </a14:m>
                <a:r>
                  <a:rPr lang="en-US" sz="2800">
                    <a:solidFill>
                      <a:schemeClr val="tx1"/>
                    </a:solidFill>
                    <a:latin typeface="Times New Roman" panose="02020603050405020304" pitchFamily="18" charset="0"/>
                    <a:ea typeface="Calibri" panose="020F0502020204030204" pitchFamily="34" charset="0"/>
                  </a:rPr>
                  <a:t> là một điểm thuộc </a:t>
                </a:r>
                <a14:m>
                  <m:oMath xmlns:m="http://schemas.openxmlformats.org/officeDocument/2006/math">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d>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a:solidFill>
                      <a:schemeClr val="tx1"/>
                    </a:solidFill>
                    <a:latin typeface="Times New Roman" panose="02020603050405020304" pitchFamily="18" charset="0"/>
                    <a:ea typeface="Calibri" panose="020F0502020204030204" pitchFamily="34" charset="0"/>
                  </a:rPr>
                  <a:t>, suy ra tiếp tuyến của </a:t>
                </a:r>
                <a14:m>
                  <m:oMath xmlns:m="http://schemas.openxmlformats.org/officeDocument/2006/math">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a:solidFill>
                      <a:schemeClr val="tx1"/>
                    </a:solidFill>
                    <a:latin typeface="Times New Roman" panose="02020603050405020304" pitchFamily="18" charset="0"/>
                    <a:ea typeface="Calibri" panose="020F0502020204030204" pitchFamily="34" charset="0"/>
                  </a:rPr>
                  <a:t> tại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sz="2800">
                    <a:solidFill>
                      <a:schemeClr val="tx1"/>
                    </a:solidFill>
                    <a:latin typeface="Times New Roman" panose="02020603050405020304" pitchFamily="18" charset="0"/>
                    <a:ea typeface="Calibri" panose="020F0502020204030204" pitchFamily="34" charset="0"/>
                  </a:rPr>
                  <a:t> có phương trình là: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d>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tx1"/>
                            </a:solidFill>
                            <a:latin typeface="Cambria Math" panose="02040503050406030204" pitchFamily="18" charset="0"/>
                            <a:ea typeface="Calibri" panose="020F0502020204030204" pitchFamily="34" charset="0"/>
                          </a:rPr>
                          <m:t>−</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d>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bSup>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a:solidFill>
                      <a:schemeClr val="tx1"/>
                    </a:solidFill>
                    <a:latin typeface="Times New Roman" panose="02020603050405020304" pitchFamily="18" charset="0"/>
                    <a:ea typeface="Calibri" panose="020F0502020204030204" pitchFamily="34" charset="0"/>
                  </a:rPr>
                  <a:t>.</a:t>
                </a:r>
                <a:endParaRPr lang="en-US" sz="2800">
                  <a:effectLst/>
                  <a:latin typeface="Calibri" panose="020F0502020204030204" pitchFamily="34" charset="0"/>
                  <a:ea typeface="Calibri" panose="020F050202020403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71450" y="3046931"/>
                <a:ext cx="11585121" cy="2586285"/>
              </a:xfrm>
              <a:prstGeom prst="rect">
                <a:avLst/>
              </a:prstGeom>
              <a:blipFill>
                <a:blip r:embed="rId2"/>
                <a:stretch>
                  <a:fillRect t="-1651" r="-1894" b="-4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29293" y="272945"/>
                <a:ext cx="11598728" cy="2374433"/>
              </a:xfrm>
              <a:prstGeom prst="rect">
                <a:avLst/>
              </a:prstGeom>
            </p:spPr>
            <p:txBody>
              <a:bodyPr wrap="square">
                <a:spAutoFit/>
              </a:bodyPr>
              <a:lstStyle/>
              <a:p>
                <a:pPr algn="just">
                  <a:lnSpc>
                    <a:spcPct val="115000"/>
                  </a:lnSpc>
                </a:pPr>
                <a:r>
                  <a:rPr lang="en-US" sz="2800" b="1">
                    <a:solidFill>
                      <a:srgbClr val="FF0000"/>
                    </a:solidFill>
                    <a:latin typeface="Times New Roman" panose="02020603050405020304" pitchFamily="18" charset="0"/>
                    <a:cs typeface="Times New Roman" panose="02020603050405020304" pitchFamily="18" charset="0"/>
                  </a:rPr>
                  <a:t>Câu 15.</a:t>
                </a:r>
                <a:r>
                  <a:rPr lang="en-US" sz="2800" b="1">
                    <a:solidFill>
                      <a:srgbClr val="0000FF"/>
                    </a:solidFill>
                    <a:effectLst/>
                    <a:latin typeface="Times New Roman" panose="02020603050405020304" pitchFamily="18" charset="0"/>
                    <a:cs typeface="Times New Roman" panose="02020603050405020304" pitchFamily="18" charset="0"/>
                  </a:rPr>
                  <a:t> </a:t>
                </a:r>
                <a:r>
                  <a:rPr lang="en-US" sz="2800">
                    <a:solidFill>
                      <a:schemeClr val="tx1"/>
                    </a:solidFill>
                    <a:effectLst/>
                    <a:latin typeface="Times New Roman" panose="02020603050405020304" pitchFamily="18" charset="0"/>
                    <a:cs typeface="Times New Roman" panose="02020603050405020304" pitchFamily="18" charset="0"/>
                  </a:rPr>
                  <a:t>Gọi </a:t>
                </a:r>
                <a14:m>
                  <m:oMath xmlns:m="http://schemas.openxmlformats.org/officeDocument/2006/math">
                    <m:r>
                      <a:rPr lang="en-US" sz="2800" i="1">
                        <a:solidFill>
                          <a:schemeClr val="tx1"/>
                        </a:solidFill>
                        <a:effectLst/>
                        <a:latin typeface="Cambria Math" panose="02040503050406030204" pitchFamily="18" charset="0"/>
                      </a:rPr>
                      <m:t>𝑀</m:t>
                    </m:r>
                    <m:d>
                      <m:dPr>
                        <m:ctrlPr>
                          <a:rPr lang="en-US" sz="2800" i="1">
                            <a:solidFill>
                              <a:schemeClr val="tx1"/>
                            </a:solidFill>
                            <a:effectLst/>
                            <a:latin typeface="Cambria Math" panose="02040503050406030204" pitchFamily="18" charset="0"/>
                          </a:rPr>
                        </m:ctrlPr>
                      </m:dPr>
                      <m:e>
                        <m:sSub>
                          <m:sSubPr>
                            <m:ctrlPr>
                              <a:rPr lang="en-US" sz="2800" i="1">
                                <a:solidFill>
                                  <a:schemeClr val="tx1"/>
                                </a:solidFill>
                                <a:effectLst/>
                                <a:latin typeface="Cambria Math" panose="02040503050406030204" pitchFamily="18" charset="0"/>
                              </a:rPr>
                            </m:ctrlPr>
                          </m:sSubPr>
                          <m:e>
                            <m:r>
                              <a:rPr lang="en-US" sz="2800" i="1">
                                <a:solidFill>
                                  <a:schemeClr val="tx1"/>
                                </a:solidFill>
                                <a:effectLst/>
                                <a:latin typeface="Cambria Math" panose="02040503050406030204" pitchFamily="18" charset="0"/>
                              </a:rPr>
                              <m:t>𝑥</m:t>
                            </m:r>
                          </m:e>
                          <m:sub>
                            <m:r>
                              <a:rPr lang="en-US" sz="2800" i="1">
                                <a:solidFill>
                                  <a:schemeClr val="tx1"/>
                                </a:solidFill>
                                <a:effectLst/>
                                <a:latin typeface="Cambria Math" panose="02040503050406030204" pitchFamily="18" charset="0"/>
                              </a:rPr>
                              <m:t>𝑀</m:t>
                            </m:r>
                          </m:sub>
                        </m:sSub>
                        <m:r>
                          <a:rPr lang="en-US" sz="2800" i="1">
                            <a:solidFill>
                              <a:schemeClr val="tx1"/>
                            </a:solidFill>
                            <a:effectLst/>
                            <a:latin typeface="Cambria Math" panose="02040503050406030204" pitchFamily="18" charset="0"/>
                          </a:rPr>
                          <m:t>;</m:t>
                        </m:r>
                        <m:sSub>
                          <m:sSubPr>
                            <m:ctrlPr>
                              <a:rPr lang="en-US" sz="2800" i="1">
                                <a:solidFill>
                                  <a:schemeClr val="tx1"/>
                                </a:solidFill>
                                <a:effectLst/>
                                <a:latin typeface="Cambria Math" panose="02040503050406030204" pitchFamily="18" charset="0"/>
                              </a:rPr>
                            </m:ctrlPr>
                          </m:sSubPr>
                          <m:e>
                            <m:r>
                              <a:rPr lang="en-US" sz="2800" i="1">
                                <a:solidFill>
                                  <a:schemeClr val="tx1"/>
                                </a:solidFill>
                                <a:effectLst/>
                                <a:latin typeface="Cambria Math" panose="02040503050406030204" pitchFamily="18" charset="0"/>
                              </a:rPr>
                              <m:t>𝑦</m:t>
                            </m:r>
                          </m:e>
                          <m:sub>
                            <m:r>
                              <a:rPr lang="en-US" sz="2800" i="1">
                                <a:solidFill>
                                  <a:schemeClr val="tx1"/>
                                </a:solidFill>
                                <a:effectLst/>
                                <a:latin typeface="Cambria Math" panose="02040503050406030204" pitchFamily="18" charset="0"/>
                              </a:rPr>
                              <m:t>𝑀</m:t>
                            </m:r>
                          </m:sub>
                        </m:sSub>
                      </m:e>
                    </m:d>
                  </m:oMath>
                </a14:m>
                <a:r>
                  <a:rPr lang="en-US" sz="2800">
                    <a:solidFill>
                      <a:schemeClr val="tx1"/>
                    </a:solidFill>
                    <a:effectLst/>
                    <a:latin typeface="Times New Roman" panose="02020603050405020304" pitchFamily="18" charset="0"/>
                    <a:cs typeface="Times New Roman" panose="02020603050405020304" pitchFamily="18" charset="0"/>
                  </a:rPr>
                  <a:t> là một điểm thuộc </a:t>
                </a:r>
                <a14:m>
                  <m:oMath xmlns:m="http://schemas.openxmlformats.org/officeDocument/2006/math">
                    <m:d>
                      <m:dPr>
                        <m:ctrlPr>
                          <a:rPr lang="en-US" sz="2800" i="1">
                            <a:solidFill>
                              <a:schemeClr val="tx1"/>
                            </a:solidFill>
                            <a:effectLst/>
                            <a:latin typeface="Cambria Math" panose="02040503050406030204" pitchFamily="18" charset="0"/>
                          </a:rPr>
                        </m:ctrlPr>
                      </m:dPr>
                      <m:e>
                        <m:r>
                          <a:rPr lang="en-US" sz="2800" i="1">
                            <a:solidFill>
                              <a:schemeClr val="tx1"/>
                            </a:solidFill>
                            <a:effectLst/>
                            <a:latin typeface="Cambria Math" panose="02040503050406030204" pitchFamily="18" charset="0"/>
                          </a:rPr>
                          <m:t>𝐶</m:t>
                        </m:r>
                      </m:e>
                    </m:d>
                    <m:r>
                      <a:rPr lang="en-US" sz="2800" i="1">
                        <a:solidFill>
                          <a:schemeClr val="tx1"/>
                        </a:solidFill>
                        <a:effectLst/>
                        <a:latin typeface="Cambria Math" panose="02040503050406030204" pitchFamily="18" charset="0"/>
                      </a:rPr>
                      <m:t>:</m:t>
                    </m:r>
                    <m:r>
                      <a:rPr lang="en-US" sz="2800" i="1">
                        <a:solidFill>
                          <a:schemeClr val="tx1"/>
                        </a:solidFill>
                        <a:effectLst/>
                        <a:latin typeface="Cambria Math" panose="02040503050406030204" pitchFamily="18" charset="0"/>
                      </a:rPr>
                      <m:t>𝑦</m:t>
                    </m:r>
                    <m:r>
                      <a:rPr lang="en-US" sz="2800" i="1">
                        <a:solidFill>
                          <a:schemeClr val="tx1"/>
                        </a:solidFill>
                        <a:effectLst/>
                        <a:latin typeface="Cambria Math" panose="02040503050406030204" pitchFamily="18" charset="0"/>
                      </a:rPr>
                      <m:t>=</m:t>
                    </m:r>
                    <m:sSup>
                      <m:sSupPr>
                        <m:ctrlPr>
                          <a:rPr lang="en-US" sz="2800" i="1">
                            <a:solidFill>
                              <a:schemeClr val="tx1"/>
                            </a:solidFill>
                            <a:effectLst/>
                            <a:latin typeface="Cambria Math" panose="02040503050406030204" pitchFamily="18" charset="0"/>
                          </a:rPr>
                        </m:ctrlPr>
                      </m:sSupPr>
                      <m:e>
                        <m:r>
                          <a:rPr lang="en-US" sz="2800" i="1">
                            <a:solidFill>
                              <a:schemeClr val="tx1"/>
                            </a:solidFill>
                            <a:effectLst/>
                            <a:latin typeface="Cambria Math" panose="02040503050406030204" pitchFamily="18" charset="0"/>
                          </a:rPr>
                          <m:t>𝑥</m:t>
                        </m:r>
                      </m:e>
                      <m:sup>
                        <m:r>
                          <a:rPr lang="en-US" sz="2800" i="1">
                            <a:solidFill>
                              <a:schemeClr val="tx1"/>
                            </a:solidFill>
                            <a:effectLst/>
                            <a:latin typeface="Cambria Math" panose="02040503050406030204" pitchFamily="18" charset="0"/>
                          </a:rPr>
                          <m:t>3</m:t>
                        </m:r>
                      </m:sup>
                    </m:sSup>
                    <m:r>
                      <a:rPr lang="en-US" sz="2800" i="1">
                        <a:solidFill>
                          <a:schemeClr val="tx1"/>
                        </a:solidFill>
                        <a:effectLst/>
                        <a:latin typeface="Cambria Math" panose="02040503050406030204" pitchFamily="18" charset="0"/>
                      </a:rPr>
                      <m:t>−</m:t>
                    </m:r>
                    <m:r>
                      <a:rPr lang="en-US" sz="2800" i="1">
                        <a:solidFill>
                          <a:schemeClr val="tx1"/>
                        </a:solidFill>
                        <a:effectLst/>
                        <a:latin typeface="Cambria Math" panose="02040503050406030204" pitchFamily="18" charset="0"/>
                      </a:rPr>
                      <m:t>3</m:t>
                    </m:r>
                    <m:sSup>
                      <m:sSupPr>
                        <m:ctrlPr>
                          <a:rPr lang="en-US" sz="2800" i="1">
                            <a:solidFill>
                              <a:schemeClr val="tx1"/>
                            </a:solidFill>
                            <a:effectLst/>
                            <a:latin typeface="Cambria Math" panose="02040503050406030204" pitchFamily="18" charset="0"/>
                          </a:rPr>
                        </m:ctrlPr>
                      </m:sSupPr>
                      <m:e>
                        <m:r>
                          <a:rPr lang="en-US" sz="2800" i="1">
                            <a:solidFill>
                              <a:schemeClr val="tx1"/>
                            </a:solidFill>
                            <a:effectLst/>
                            <a:latin typeface="Cambria Math" panose="02040503050406030204" pitchFamily="18" charset="0"/>
                          </a:rPr>
                          <m:t>𝑥</m:t>
                        </m:r>
                      </m:e>
                      <m:sup>
                        <m:r>
                          <a:rPr lang="en-US" sz="2800" i="1">
                            <a:solidFill>
                              <a:schemeClr val="tx1"/>
                            </a:solidFill>
                            <a:effectLst/>
                            <a:latin typeface="Cambria Math" panose="02040503050406030204" pitchFamily="18" charset="0"/>
                          </a:rPr>
                          <m:t>2</m:t>
                        </m:r>
                      </m:sup>
                    </m:sSup>
                    <m:r>
                      <a:rPr lang="en-US" sz="2800" i="1">
                        <a:solidFill>
                          <a:schemeClr val="tx1"/>
                        </a:solidFill>
                        <a:effectLst/>
                        <a:latin typeface="Cambria Math" panose="02040503050406030204" pitchFamily="18" charset="0"/>
                      </a:rPr>
                      <m:t>+</m:t>
                    </m:r>
                    <m:r>
                      <a:rPr lang="en-US" sz="2800" i="1">
                        <a:solidFill>
                          <a:schemeClr val="tx1"/>
                        </a:solidFill>
                        <a:effectLst/>
                        <a:latin typeface="Cambria Math" panose="02040503050406030204" pitchFamily="18" charset="0"/>
                      </a:rPr>
                      <m:t>2</m:t>
                    </m:r>
                  </m:oMath>
                </a14:m>
                <a:r>
                  <a:rPr lang="en-US" sz="2800">
                    <a:solidFill>
                      <a:schemeClr val="tx1"/>
                    </a:solidFill>
                    <a:effectLst/>
                    <a:latin typeface="Times New Roman" panose="02020603050405020304" pitchFamily="18" charset="0"/>
                    <a:cs typeface="Times New Roman" panose="02020603050405020304" pitchFamily="18" charset="0"/>
                  </a:rPr>
                  <a:t>, biết tiếp tuyến của </a:t>
                </a:r>
                <a14:m>
                  <m:oMath xmlns:m="http://schemas.openxmlformats.org/officeDocument/2006/math">
                    <m:d>
                      <m:dPr>
                        <m:ctrlPr>
                          <a:rPr lang="en-US" sz="2800" i="1">
                            <a:solidFill>
                              <a:schemeClr val="tx1"/>
                            </a:solidFill>
                            <a:effectLst/>
                            <a:latin typeface="Cambria Math" panose="02040503050406030204" pitchFamily="18" charset="0"/>
                          </a:rPr>
                        </m:ctrlPr>
                      </m:dPr>
                      <m:e>
                        <m:r>
                          <a:rPr lang="en-US" sz="2800" i="1">
                            <a:solidFill>
                              <a:schemeClr val="tx1"/>
                            </a:solidFill>
                            <a:effectLst/>
                            <a:latin typeface="Cambria Math" panose="02040503050406030204" pitchFamily="18" charset="0"/>
                          </a:rPr>
                          <m:t>𝐶</m:t>
                        </m:r>
                      </m:e>
                    </m:d>
                  </m:oMath>
                </a14:m>
                <a:r>
                  <a:rPr lang="en-US" sz="2800">
                    <a:solidFill>
                      <a:schemeClr val="tx1"/>
                    </a:solidFill>
                    <a:effectLst/>
                    <a:latin typeface="Times New Roman" panose="02020603050405020304" pitchFamily="18" charset="0"/>
                    <a:cs typeface="Times New Roman" panose="02020603050405020304" pitchFamily="18" charset="0"/>
                  </a:rPr>
                  <a:t> tại </a:t>
                </a:r>
                <a14:m>
                  <m:oMath xmlns:m="http://schemas.openxmlformats.org/officeDocument/2006/math">
                    <m:r>
                      <a:rPr lang="en-US" sz="2800" i="1">
                        <a:solidFill>
                          <a:schemeClr val="tx1"/>
                        </a:solidFill>
                        <a:effectLst/>
                        <a:latin typeface="Cambria Math" panose="02040503050406030204" pitchFamily="18" charset="0"/>
                      </a:rPr>
                      <m:t>𝑀</m:t>
                    </m:r>
                  </m:oMath>
                </a14:m>
                <a:r>
                  <a:rPr lang="en-US" sz="2800">
                    <a:solidFill>
                      <a:schemeClr val="tx1"/>
                    </a:solidFill>
                    <a:effectLst/>
                    <a:latin typeface="Times New Roman" panose="02020603050405020304" pitchFamily="18" charset="0"/>
                    <a:cs typeface="Times New Roman" panose="02020603050405020304" pitchFamily="18" charset="0"/>
                  </a:rPr>
                  <a:t> cắt </a:t>
                </a:r>
                <a14:m>
                  <m:oMath xmlns:m="http://schemas.openxmlformats.org/officeDocument/2006/math">
                    <m:d>
                      <m:dPr>
                        <m:ctrlPr>
                          <a:rPr lang="en-US" sz="2800" i="1">
                            <a:solidFill>
                              <a:schemeClr val="tx1"/>
                            </a:solidFill>
                            <a:effectLst/>
                            <a:latin typeface="Cambria Math" panose="02040503050406030204" pitchFamily="18" charset="0"/>
                          </a:rPr>
                        </m:ctrlPr>
                      </m:dPr>
                      <m:e>
                        <m:r>
                          <a:rPr lang="en-US" sz="2800" i="1">
                            <a:solidFill>
                              <a:schemeClr val="tx1"/>
                            </a:solidFill>
                            <a:effectLst/>
                            <a:latin typeface="Cambria Math" panose="02040503050406030204" pitchFamily="18" charset="0"/>
                          </a:rPr>
                          <m:t>𝐶</m:t>
                        </m:r>
                      </m:e>
                    </m:d>
                  </m:oMath>
                </a14:m>
                <a:r>
                  <a:rPr lang="en-US" sz="2800">
                    <a:solidFill>
                      <a:schemeClr val="tx1"/>
                    </a:solidFill>
                    <a:effectLst/>
                    <a:latin typeface="Times New Roman" panose="02020603050405020304" pitchFamily="18" charset="0"/>
                    <a:cs typeface="Times New Roman" panose="02020603050405020304" pitchFamily="18" charset="0"/>
                  </a:rPr>
                  <a:t> tại điểm </a:t>
                </a:r>
                <a14:m>
                  <m:oMath xmlns:m="http://schemas.openxmlformats.org/officeDocument/2006/math">
                    <m:r>
                      <a:rPr lang="en-US" sz="2800" i="1">
                        <a:solidFill>
                          <a:schemeClr val="tx1"/>
                        </a:solidFill>
                        <a:effectLst/>
                        <a:latin typeface="Cambria Math" panose="02040503050406030204" pitchFamily="18" charset="0"/>
                      </a:rPr>
                      <m:t>𝑁</m:t>
                    </m:r>
                    <m:d>
                      <m:dPr>
                        <m:ctrlPr>
                          <a:rPr lang="en-US" sz="2800" i="1">
                            <a:solidFill>
                              <a:schemeClr val="tx1"/>
                            </a:solidFill>
                            <a:effectLst/>
                            <a:latin typeface="Cambria Math" panose="02040503050406030204" pitchFamily="18" charset="0"/>
                          </a:rPr>
                        </m:ctrlPr>
                      </m:dPr>
                      <m:e>
                        <m:sSub>
                          <m:sSubPr>
                            <m:ctrlPr>
                              <a:rPr lang="en-US" sz="2800" i="1">
                                <a:solidFill>
                                  <a:schemeClr val="tx1"/>
                                </a:solidFill>
                                <a:effectLst/>
                                <a:latin typeface="Cambria Math" panose="02040503050406030204" pitchFamily="18" charset="0"/>
                              </a:rPr>
                            </m:ctrlPr>
                          </m:sSubPr>
                          <m:e>
                            <m:r>
                              <a:rPr lang="en-US" sz="2800" i="1">
                                <a:solidFill>
                                  <a:schemeClr val="tx1"/>
                                </a:solidFill>
                                <a:effectLst/>
                                <a:latin typeface="Cambria Math" panose="02040503050406030204" pitchFamily="18" charset="0"/>
                              </a:rPr>
                              <m:t>𝑥</m:t>
                            </m:r>
                          </m:e>
                          <m:sub>
                            <m:r>
                              <a:rPr lang="en-US" sz="2800" i="1">
                                <a:solidFill>
                                  <a:schemeClr val="tx1"/>
                                </a:solidFill>
                                <a:effectLst/>
                                <a:latin typeface="Cambria Math" panose="02040503050406030204" pitchFamily="18" charset="0"/>
                              </a:rPr>
                              <m:t>𝑁</m:t>
                            </m:r>
                          </m:sub>
                        </m:sSub>
                        <m:r>
                          <a:rPr lang="en-US" sz="2800" i="1">
                            <a:solidFill>
                              <a:schemeClr val="tx1"/>
                            </a:solidFill>
                            <a:effectLst/>
                            <a:latin typeface="Cambria Math" panose="02040503050406030204" pitchFamily="18" charset="0"/>
                          </a:rPr>
                          <m:t>;</m:t>
                        </m:r>
                        <m:sSub>
                          <m:sSubPr>
                            <m:ctrlPr>
                              <a:rPr lang="en-US" sz="2800" i="1">
                                <a:solidFill>
                                  <a:schemeClr val="tx1"/>
                                </a:solidFill>
                                <a:effectLst/>
                                <a:latin typeface="Cambria Math" panose="02040503050406030204" pitchFamily="18" charset="0"/>
                              </a:rPr>
                            </m:ctrlPr>
                          </m:sSubPr>
                          <m:e>
                            <m:r>
                              <a:rPr lang="en-US" sz="2800" i="1">
                                <a:solidFill>
                                  <a:schemeClr val="tx1"/>
                                </a:solidFill>
                                <a:effectLst/>
                                <a:latin typeface="Cambria Math" panose="02040503050406030204" pitchFamily="18" charset="0"/>
                              </a:rPr>
                              <m:t>𝑦</m:t>
                            </m:r>
                          </m:e>
                          <m:sub>
                            <m:r>
                              <a:rPr lang="en-US" sz="2800" i="1">
                                <a:solidFill>
                                  <a:schemeClr val="tx1"/>
                                </a:solidFill>
                                <a:effectLst/>
                                <a:latin typeface="Cambria Math" panose="02040503050406030204" pitchFamily="18" charset="0"/>
                              </a:rPr>
                              <m:t>𝑁</m:t>
                            </m:r>
                          </m:sub>
                        </m:sSub>
                      </m:e>
                    </m:d>
                  </m:oMath>
                </a14:m>
                <a:r>
                  <a:rPr lang="en-US" sz="2800">
                    <a:solidFill>
                      <a:schemeClr val="tx1"/>
                    </a:solidFill>
                    <a:effectLst/>
                    <a:latin typeface="Times New Roman" panose="02020603050405020304" pitchFamily="18" charset="0"/>
                    <a:cs typeface="Times New Roman" panose="02020603050405020304" pitchFamily="18" charset="0"/>
                  </a:rPr>
                  <a:t> (khác </a:t>
                </a:r>
                <a14:m>
                  <m:oMath xmlns:m="http://schemas.openxmlformats.org/officeDocument/2006/math">
                    <m:r>
                      <a:rPr lang="en-US" sz="2800" i="1">
                        <a:solidFill>
                          <a:schemeClr val="tx1"/>
                        </a:solidFill>
                        <a:effectLst/>
                        <a:latin typeface="Cambria Math" panose="02040503050406030204" pitchFamily="18" charset="0"/>
                      </a:rPr>
                      <m:t>𝑀</m:t>
                    </m:r>
                  </m:oMath>
                </a14:m>
                <a:r>
                  <a:rPr lang="en-US" sz="2800">
                    <a:solidFill>
                      <a:schemeClr val="tx1"/>
                    </a:solidFill>
                    <a:effectLst/>
                    <a:latin typeface="Times New Roman" panose="02020603050405020304" pitchFamily="18" charset="0"/>
                    <a:cs typeface="Times New Roman" panose="02020603050405020304" pitchFamily="18" charset="0"/>
                  </a:rPr>
                  <a:t>) sao cho </a:t>
                </a:r>
                <a14:m>
                  <m:oMath xmlns:m="http://schemas.openxmlformats.org/officeDocument/2006/math">
                    <m:r>
                      <a:rPr lang="en-US" sz="2800" i="1">
                        <a:solidFill>
                          <a:schemeClr val="tx1"/>
                        </a:solidFill>
                        <a:effectLst/>
                        <a:latin typeface="Cambria Math" panose="02040503050406030204" pitchFamily="18" charset="0"/>
                      </a:rPr>
                      <m:t>𝑃</m:t>
                    </m:r>
                    <m:r>
                      <a:rPr lang="en-US" sz="2800" i="1">
                        <a:solidFill>
                          <a:schemeClr val="tx1"/>
                        </a:solidFill>
                        <a:effectLst/>
                        <a:latin typeface="Cambria Math" panose="02040503050406030204" pitchFamily="18" charset="0"/>
                      </a:rPr>
                      <m:t>=</m:t>
                    </m:r>
                    <m:r>
                      <a:rPr lang="en-US" sz="2800" i="1">
                        <a:solidFill>
                          <a:schemeClr val="tx1"/>
                        </a:solidFill>
                        <a:effectLst/>
                        <a:latin typeface="Cambria Math" panose="02040503050406030204" pitchFamily="18" charset="0"/>
                      </a:rPr>
                      <m:t>5</m:t>
                    </m:r>
                    <m:sSubSup>
                      <m:sSubSupPr>
                        <m:ctrlPr>
                          <a:rPr lang="en-US" sz="2800" i="1">
                            <a:solidFill>
                              <a:schemeClr val="tx1"/>
                            </a:solidFill>
                            <a:effectLst/>
                            <a:latin typeface="Cambria Math" panose="02040503050406030204" pitchFamily="18" charset="0"/>
                          </a:rPr>
                        </m:ctrlPr>
                      </m:sSubSupPr>
                      <m:e>
                        <m:r>
                          <a:rPr lang="en-US" sz="2800" i="1">
                            <a:solidFill>
                              <a:schemeClr val="tx1"/>
                            </a:solidFill>
                            <a:effectLst/>
                            <a:latin typeface="Cambria Math" panose="02040503050406030204" pitchFamily="18" charset="0"/>
                          </a:rPr>
                          <m:t>𝑥</m:t>
                        </m:r>
                      </m:e>
                      <m:sub>
                        <m:r>
                          <a:rPr lang="en-US" sz="2800" i="1">
                            <a:solidFill>
                              <a:schemeClr val="tx1"/>
                            </a:solidFill>
                            <a:effectLst/>
                            <a:latin typeface="Cambria Math" panose="02040503050406030204" pitchFamily="18" charset="0"/>
                          </a:rPr>
                          <m:t>𝑀</m:t>
                        </m:r>
                      </m:sub>
                      <m:sup>
                        <m:r>
                          <a:rPr lang="en-US" sz="2800" i="1">
                            <a:solidFill>
                              <a:schemeClr val="tx1"/>
                            </a:solidFill>
                            <a:effectLst/>
                            <a:latin typeface="Cambria Math" panose="02040503050406030204" pitchFamily="18" charset="0"/>
                          </a:rPr>
                          <m:t>2</m:t>
                        </m:r>
                      </m:sup>
                    </m:sSubSup>
                    <m:r>
                      <a:rPr lang="en-US" sz="2800" i="1">
                        <a:solidFill>
                          <a:schemeClr val="tx1"/>
                        </a:solidFill>
                        <a:effectLst/>
                        <a:latin typeface="Cambria Math" panose="02040503050406030204" pitchFamily="18" charset="0"/>
                      </a:rPr>
                      <m:t>+</m:t>
                    </m:r>
                    <m:sSubSup>
                      <m:sSubSupPr>
                        <m:ctrlPr>
                          <a:rPr lang="en-US" sz="2800" i="1">
                            <a:solidFill>
                              <a:schemeClr val="tx1"/>
                            </a:solidFill>
                            <a:effectLst/>
                            <a:latin typeface="Cambria Math" panose="02040503050406030204" pitchFamily="18" charset="0"/>
                          </a:rPr>
                        </m:ctrlPr>
                      </m:sSubSupPr>
                      <m:e>
                        <m:r>
                          <a:rPr lang="en-US" sz="2800" i="1">
                            <a:solidFill>
                              <a:schemeClr val="tx1"/>
                            </a:solidFill>
                            <a:effectLst/>
                            <a:latin typeface="Cambria Math" panose="02040503050406030204" pitchFamily="18" charset="0"/>
                          </a:rPr>
                          <m:t>𝑥</m:t>
                        </m:r>
                      </m:e>
                      <m:sub>
                        <m:r>
                          <a:rPr lang="en-US" sz="2800" i="1">
                            <a:solidFill>
                              <a:schemeClr val="tx1"/>
                            </a:solidFill>
                            <a:effectLst/>
                            <a:latin typeface="Cambria Math" panose="02040503050406030204" pitchFamily="18" charset="0"/>
                          </a:rPr>
                          <m:t>𝑁</m:t>
                        </m:r>
                      </m:sub>
                      <m:sup>
                        <m:r>
                          <a:rPr lang="en-US" sz="2800" i="1">
                            <a:solidFill>
                              <a:schemeClr val="tx1"/>
                            </a:solidFill>
                            <a:effectLst/>
                            <a:latin typeface="Cambria Math" panose="02040503050406030204" pitchFamily="18" charset="0"/>
                          </a:rPr>
                          <m:t>2</m:t>
                        </m:r>
                      </m:sup>
                    </m:sSubSup>
                  </m:oMath>
                </a14:m>
                <a:r>
                  <a:rPr lang="en-US" sz="2800">
                    <a:solidFill>
                      <a:schemeClr val="tx1"/>
                    </a:solidFill>
                    <a:effectLst/>
                    <a:latin typeface="Times New Roman" panose="02020603050405020304" pitchFamily="18" charset="0"/>
                    <a:cs typeface="Times New Roman" panose="02020603050405020304" pitchFamily="18" charset="0"/>
                  </a:rPr>
                  <a:t> đạt giá trị nhỏ nhất. Tính </a:t>
                </a:r>
                <a14:m>
                  <m:oMath xmlns:m="http://schemas.openxmlformats.org/officeDocument/2006/math">
                    <m:r>
                      <a:rPr lang="en-US" sz="2800" i="1">
                        <a:solidFill>
                          <a:schemeClr val="tx1"/>
                        </a:solidFill>
                        <a:effectLst/>
                        <a:latin typeface="Cambria Math" panose="02040503050406030204" pitchFamily="18" charset="0"/>
                      </a:rPr>
                      <m:t>𝑂𝑀</m:t>
                    </m:r>
                  </m:oMath>
                </a14:m>
                <a:r>
                  <a:rPr lang="en-US" sz="2800">
                    <a:solidFill>
                      <a:schemeClr val="tx1"/>
                    </a:solidFill>
                    <a:effectLst/>
                    <a:latin typeface="Times New Roman" panose="02020603050405020304" pitchFamily="18" charset="0"/>
                    <a:cs typeface="Times New Roman" panose="02020603050405020304" pitchFamily="18" charset="0"/>
                  </a:rPr>
                  <a:t>.</a:t>
                </a:r>
              </a:p>
              <a:p>
                <a:pPr algn="just">
                  <a:lnSpc>
                    <a:spcPct val="115000"/>
                  </a:lnSpc>
                  <a:tabLst>
                    <a:tab pos="190500" algn="l"/>
                    <a:tab pos="1778000" algn="l"/>
                    <a:tab pos="3365500" algn="l"/>
                    <a:tab pos="4953000" algn="l"/>
                  </a:tabLst>
                </a:pPr>
                <a:r>
                  <a:rPr lang="en-US" sz="2800" b="1">
                    <a:solidFill>
                      <a:srgbClr val="0000FF"/>
                    </a:solidFill>
                    <a:effectLst/>
                    <a:latin typeface="Times New Roman" panose="02020603050405020304" pitchFamily="18" charset="0"/>
                    <a:cs typeface="Times New Roman" panose="02020603050405020304" pitchFamily="18" charset="0"/>
                  </a:rPr>
                  <a:t>	A. </a:t>
                </a:r>
                <a14:m>
                  <m:oMath xmlns:m="http://schemas.openxmlformats.org/officeDocument/2006/math">
                    <m:r>
                      <a:rPr lang="en-US" sz="2800" i="1" smtClean="0">
                        <a:solidFill>
                          <a:schemeClr val="tx1"/>
                        </a:solidFill>
                        <a:effectLst/>
                        <a:latin typeface="Cambria Math" panose="02040503050406030204" pitchFamily="18" charset="0"/>
                      </a:rPr>
                      <m:t>𝑂𝑀</m:t>
                    </m:r>
                    <m:r>
                      <a:rPr lang="en-US" sz="2800" i="1" smtClean="0">
                        <a:solidFill>
                          <a:schemeClr val="tx1"/>
                        </a:solidFill>
                        <a:effectLst/>
                        <a:latin typeface="Cambria Math" panose="02040503050406030204" pitchFamily="18" charset="0"/>
                      </a:rPr>
                      <m:t>=</m:t>
                    </m:r>
                    <m:f>
                      <m:fPr>
                        <m:ctrlPr>
                          <a:rPr lang="en-US" sz="2800" i="1">
                            <a:solidFill>
                              <a:schemeClr val="tx1"/>
                            </a:solidFill>
                            <a:effectLst/>
                            <a:latin typeface="Cambria Math" panose="02040503050406030204" pitchFamily="18" charset="0"/>
                          </a:rPr>
                        </m:ctrlPr>
                      </m:fPr>
                      <m:num>
                        <m:rad>
                          <m:radPr>
                            <m:degHide m:val="on"/>
                            <m:ctrlPr>
                              <a:rPr lang="en-US" sz="2800" i="1">
                                <a:solidFill>
                                  <a:schemeClr val="tx1"/>
                                </a:solidFill>
                                <a:effectLst/>
                                <a:latin typeface="Cambria Math" panose="02040503050406030204" pitchFamily="18" charset="0"/>
                              </a:rPr>
                            </m:ctrlPr>
                          </m:radPr>
                          <m:deg/>
                          <m:e>
                            <m:r>
                              <a:rPr lang="en-US" sz="2800" i="1">
                                <a:solidFill>
                                  <a:schemeClr val="tx1"/>
                                </a:solidFill>
                                <a:effectLst/>
                                <a:latin typeface="Cambria Math" panose="02040503050406030204" pitchFamily="18" charset="0"/>
                              </a:rPr>
                              <m:t>10</m:t>
                            </m:r>
                          </m:e>
                        </m:rad>
                      </m:num>
                      <m:den>
                        <m:r>
                          <a:rPr lang="en-US" sz="2800" i="1">
                            <a:solidFill>
                              <a:schemeClr val="tx1"/>
                            </a:solidFill>
                            <a:effectLst/>
                            <a:latin typeface="Cambria Math" panose="02040503050406030204" pitchFamily="18" charset="0"/>
                          </a:rPr>
                          <m:t>27</m:t>
                        </m:r>
                      </m:den>
                    </m:f>
                  </m:oMath>
                </a14:m>
                <a:r>
                  <a:rPr lang="en-US" sz="2800">
                    <a:solidFill>
                      <a:schemeClr val="tx1"/>
                    </a:solidFill>
                    <a:effectLst/>
                    <a:latin typeface="Times New Roman" panose="02020603050405020304" pitchFamily="18" charset="0"/>
                    <a:cs typeface="Times New Roman" panose="02020603050405020304" pitchFamily="18" charset="0"/>
                  </a:rPr>
                  <a:t>.</a:t>
                </a:r>
                <a:r>
                  <a:rPr lang="en-US" sz="2800" b="1">
                    <a:solidFill>
                      <a:srgbClr val="0000FF"/>
                    </a:solidFill>
                    <a:effectLst/>
                    <a:latin typeface="Times New Roman" panose="02020603050405020304" pitchFamily="18" charset="0"/>
                    <a:cs typeface="Times New Roman" panose="02020603050405020304" pitchFamily="18" charset="0"/>
                  </a:rPr>
                  <a:t>	B. </a:t>
                </a:r>
                <a14:m>
                  <m:oMath xmlns:m="http://schemas.openxmlformats.org/officeDocument/2006/math">
                    <m:r>
                      <a:rPr lang="en-US" sz="2800" i="1" smtClean="0">
                        <a:solidFill>
                          <a:schemeClr val="tx1"/>
                        </a:solidFill>
                        <a:effectLst/>
                        <a:latin typeface="Cambria Math" panose="02040503050406030204" pitchFamily="18" charset="0"/>
                      </a:rPr>
                      <m:t>𝑂𝑀</m:t>
                    </m:r>
                    <m:r>
                      <a:rPr lang="en-US" sz="2800" i="1" smtClean="0">
                        <a:solidFill>
                          <a:schemeClr val="tx1"/>
                        </a:solidFill>
                        <a:effectLst/>
                        <a:latin typeface="Cambria Math" panose="02040503050406030204" pitchFamily="18" charset="0"/>
                      </a:rPr>
                      <m:t>=</m:t>
                    </m:r>
                    <m:f>
                      <m:fPr>
                        <m:ctrlPr>
                          <a:rPr lang="en-US" sz="2800" i="1">
                            <a:solidFill>
                              <a:schemeClr val="tx1"/>
                            </a:solidFill>
                            <a:effectLst/>
                            <a:latin typeface="Cambria Math" panose="02040503050406030204" pitchFamily="18" charset="0"/>
                          </a:rPr>
                        </m:ctrlPr>
                      </m:fPr>
                      <m:num>
                        <m:r>
                          <a:rPr lang="en-US" sz="2800" i="1">
                            <a:solidFill>
                              <a:schemeClr val="tx1"/>
                            </a:solidFill>
                            <a:effectLst/>
                            <a:latin typeface="Cambria Math" panose="02040503050406030204" pitchFamily="18" charset="0"/>
                          </a:rPr>
                          <m:t>10</m:t>
                        </m:r>
                        <m:rad>
                          <m:radPr>
                            <m:degHide m:val="on"/>
                            <m:ctrlPr>
                              <a:rPr lang="en-US" sz="2800" i="1">
                                <a:solidFill>
                                  <a:schemeClr val="tx1"/>
                                </a:solidFill>
                                <a:effectLst/>
                                <a:latin typeface="Cambria Math" panose="02040503050406030204" pitchFamily="18" charset="0"/>
                              </a:rPr>
                            </m:ctrlPr>
                          </m:radPr>
                          <m:deg/>
                          <m:e>
                            <m:r>
                              <a:rPr lang="en-US" sz="2800" i="1">
                                <a:solidFill>
                                  <a:schemeClr val="tx1"/>
                                </a:solidFill>
                                <a:effectLst/>
                                <a:latin typeface="Cambria Math" panose="02040503050406030204" pitchFamily="18" charset="0"/>
                              </a:rPr>
                              <m:t>10</m:t>
                            </m:r>
                          </m:e>
                        </m:rad>
                      </m:num>
                      <m:den>
                        <m:r>
                          <a:rPr lang="en-US" sz="2800" i="1">
                            <a:solidFill>
                              <a:schemeClr val="tx1"/>
                            </a:solidFill>
                            <a:effectLst/>
                            <a:latin typeface="Cambria Math" panose="02040503050406030204" pitchFamily="18" charset="0"/>
                          </a:rPr>
                          <m:t>27</m:t>
                        </m:r>
                      </m:den>
                    </m:f>
                  </m:oMath>
                </a14:m>
                <a:r>
                  <a:rPr lang="en-US" sz="2800">
                    <a:solidFill>
                      <a:schemeClr val="tx1"/>
                    </a:solidFill>
                    <a:effectLst/>
                    <a:latin typeface="Times New Roman" panose="02020603050405020304" pitchFamily="18" charset="0"/>
                    <a:cs typeface="Times New Roman" panose="02020603050405020304" pitchFamily="18" charset="0"/>
                  </a:rPr>
                  <a:t>.</a:t>
                </a:r>
                <a:r>
                  <a:rPr lang="en-US" sz="2800" b="1">
                    <a:solidFill>
                      <a:srgbClr val="0000FF"/>
                    </a:solidFill>
                    <a:effectLst/>
                    <a:latin typeface="Times New Roman" panose="02020603050405020304" pitchFamily="18" charset="0"/>
                    <a:cs typeface="Times New Roman" panose="02020603050405020304" pitchFamily="18" charset="0"/>
                  </a:rPr>
                  <a:t>	C. </a:t>
                </a:r>
                <a14:m>
                  <m:oMath xmlns:m="http://schemas.openxmlformats.org/officeDocument/2006/math">
                    <m:r>
                      <a:rPr lang="en-US" sz="2800" i="1" smtClean="0">
                        <a:solidFill>
                          <a:schemeClr val="tx1"/>
                        </a:solidFill>
                        <a:effectLst/>
                        <a:latin typeface="Cambria Math" panose="02040503050406030204" pitchFamily="18" charset="0"/>
                      </a:rPr>
                      <m:t>𝑂𝑀</m:t>
                    </m:r>
                    <m:r>
                      <a:rPr lang="en-US" sz="2800" i="1" smtClean="0">
                        <a:solidFill>
                          <a:schemeClr val="tx1"/>
                        </a:solidFill>
                        <a:effectLst/>
                        <a:latin typeface="Cambria Math" panose="02040503050406030204" pitchFamily="18" charset="0"/>
                      </a:rPr>
                      <m:t>=</m:t>
                    </m:r>
                    <m:f>
                      <m:fPr>
                        <m:ctrlPr>
                          <a:rPr lang="en-US" sz="2800" i="1">
                            <a:solidFill>
                              <a:schemeClr val="tx1"/>
                            </a:solidFill>
                            <a:effectLst/>
                            <a:latin typeface="Cambria Math" panose="02040503050406030204" pitchFamily="18" charset="0"/>
                          </a:rPr>
                        </m:ctrlPr>
                      </m:fPr>
                      <m:num>
                        <m:r>
                          <a:rPr lang="en-US" sz="2800" i="1">
                            <a:solidFill>
                              <a:schemeClr val="tx1"/>
                            </a:solidFill>
                            <a:effectLst/>
                            <a:latin typeface="Cambria Math" panose="02040503050406030204" pitchFamily="18" charset="0"/>
                          </a:rPr>
                          <m:t>5</m:t>
                        </m:r>
                        <m:rad>
                          <m:radPr>
                            <m:degHide m:val="on"/>
                            <m:ctrlPr>
                              <a:rPr lang="en-US" sz="2800" i="1">
                                <a:solidFill>
                                  <a:schemeClr val="tx1"/>
                                </a:solidFill>
                                <a:effectLst/>
                                <a:latin typeface="Cambria Math" panose="02040503050406030204" pitchFamily="18" charset="0"/>
                              </a:rPr>
                            </m:ctrlPr>
                          </m:radPr>
                          <m:deg/>
                          <m:e>
                            <m:r>
                              <a:rPr lang="en-US" sz="2800" i="1">
                                <a:solidFill>
                                  <a:schemeClr val="tx1"/>
                                </a:solidFill>
                                <a:effectLst/>
                                <a:latin typeface="Cambria Math" panose="02040503050406030204" pitchFamily="18" charset="0"/>
                              </a:rPr>
                              <m:t>10</m:t>
                            </m:r>
                          </m:e>
                        </m:rad>
                      </m:num>
                      <m:den>
                        <m:r>
                          <a:rPr lang="en-US" sz="2800" i="1">
                            <a:solidFill>
                              <a:schemeClr val="tx1"/>
                            </a:solidFill>
                            <a:effectLst/>
                            <a:latin typeface="Cambria Math" panose="02040503050406030204" pitchFamily="18" charset="0"/>
                          </a:rPr>
                          <m:t>27</m:t>
                        </m:r>
                      </m:den>
                    </m:f>
                  </m:oMath>
                </a14:m>
                <a:r>
                  <a:rPr lang="en-US" sz="2800">
                    <a:solidFill>
                      <a:schemeClr val="tx1"/>
                    </a:solidFill>
                    <a:effectLst/>
                    <a:latin typeface="Times New Roman" panose="02020603050405020304" pitchFamily="18" charset="0"/>
                    <a:cs typeface="Times New Roman" panose="02020603050405020304" pitchFamily="18" charset="0"/>
                  </a:rPr>
                  <a:t>.</a:t>
                </a:r>
                <a:r>
                  <a:rPr lang="en-US" sz="2800" b="1">
                    <a:solidFill>
                      <a:srgbClr val="0000FF"/>
                    </a:solidFill>
                    <a:effectLst/>
                    <a:latin typeface="Times New Roman" panose="02020603050405020304" pitchFamily="18" charset="0"/>
                    <a:cs typeface="Times New Roman" panose="02020603050405020304" pitchFamily="18" charset="0"/>
                  </a:rPr>
                  <a:t>	D. </a:t>
                </a:r>
                <a14:m>
                  <m:oMath xmlns:m="http://schemas.openxmlformats.org/officeDocument/2006/math">
                    <m:r>
                      <a:rPr lang="en-US" sz="2800" i="1" smtClean="0">
                        <a:solidFill>
                          <a:schemeClr val="tx1"/>
                        </a:solidFill>
                        <a:effectLst/>
                        <a:latin typeface="Cambria Math" panose="02040503050406030204" pitchFamily="18" charset="0"/>
                      </a:rPr>
                      <m:t>𝑂𝑀</m:t>
                    </m:r>
                    <m:r>
                      <a:rPr lang="en-US" sz="2800" i="1" smtClean="0">
                        <a:solidFill>
                          <a:schemeClr val="tx1"/>
                        </a:solidFill>
                        <a:effectLst/>
                        <a:latin typeface="Cambria Math" panose="02040503050406030204" pitchFamily="18" charset="0"/>
                      </a:rPr>
                      <m:t>=</m:t>
                    </m:r>
                    <m:f>
                      <m:fPr>
                        <m:ctrlPr>
                          <a:rPr lang="en-US" sz="2800" i="1">
                            <a:solidFill>
                              <a:schemeClr val="tx1"/>
                            </a:solidFill>
                            <a:effectLst/>
                            <a:latin typeface="Cambria Math" panose="02040503050406030204" pitchFamily="18" charset="0"/>
                          </a:rPr>
                        </m:ctrlPr>
                      </m:fPr>
                      <m:num>
                        <m:r>
                          <a:rPr lang="en-US" sz="2800" i="1">
                            <a:solidFill>
                              <a:schemeClr val="tx1"/>
                            </a:solidFill>
                            <a:effectLst/>
                            <a:latin typeface="Cambria Math" panose="02040503050406030204" pitchFamily="18" charset="0"/>
                          </a:rPr>
                          <m:t>7</m:t>
                        </m:r>
                        <m:rad>
                          <m:radPr>
                            <m:degHide m:val="on"/>
                            <m:ctrlPr>
                              <a:rPr lang="en-US" sz="2800" i="1">
                                <a:solidFill>
                                  <a:schemeClr val="tx1"/>
                                </a:solidFill>
                                <a:effectLst/>
                                <a:latin typeface="Cambria Math" panose="02040503050406030204" pitchFamily="18" charset="0"/>
                              </a:rPr>
                            </m:ctrlPr>
                          </m:radPr>
                          <m:deg/>
                          <m:e>
                            <m:r>
                              <a:rPr lang="en-US" sz="2800" i="1">
                                <a:solidFill>
                                  <a:schemeClr val="tx1"/>
                                </a:solidFill>
                                <a:effectLst/>
                                <a:latin typeface="Cambria Math" panose="02040503050406030204" pitchFamily="18" charset="0"/>
                              </a:rPr>
                              <m:t>10</m:t>
                            </m:r>
                          </m:e>
                        </m:rad>
                      </m:num>
                      <m:den>
                        <m:r>
                          <a:rPr lang="en-US" sz="2800" i="1">
                            <a:solidFill>
                              <a:schemeClr val="tx1"/>
                            </a:solidFill>
                            <a:effectLst/>
                            <a:latin typeface="Cambria Math" panose="02040503050406030204" pitchFamily="18" charset="0"/>
                          </a:rPr>
                          <m:t>27</m:t>
                        </m:r>
                      </m:den>
                    </m:f>
                  </m:oMath>
                </a14:m>
                <a:r>
                  <a:rPr lang="en-US" sz="2800">
                    <a:solidFill>
                      <a:schemeClr val="tx1"/>
                    </a:solidFill>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29293" y="272945"/>
                <a:ext cx="11598728" cy="2374433"/>
              </a:xfrm>
              <a:prstGeom prst="rect">
                <a:avLst/>
              </a:prstGeom>
              <a:blipFill>
                <a:blip r:embed="rId3"/>
                <a:stretch>
                  <a:fillRect l="-1051" t="-1799" r="-1892" b="-1542"/>
                </a:stretch>
              </a:blipFill>
            </p:spPr>
            <p:txBody>
              <a:bodyPr/>
              <a:lstStyle/>
              <a:p>
                <a:r>
                  <a:rPr lang="en-US">
                    <a:noFill/>
                  </a:rPr>
                  <a:t> </a:t>
                </a:r>
              </a:p>
            </p:txBody>
          </p:sp>
        </mc:Fallback>
      </mc:AlternateContent>
    </p:spTree>
    <p:extLst>
      <p:ext uri="{BB962C8B-B14F-4D97-AF65-F5344CB8AC3E}">
        <p14:creationId xmlns:p14="http://schemas.microsoft.com/office/powerpoint/2010/main" val="374295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18408" y="351225"/>
                <a:ext cx="11413670" cy="6570517"/>
              </a:xfrm>
              <a:prstGeom prst="rect">
                <a:avLst/>
              </a:prstGeom>
            </p:spPr>
            <p:txBody>
              <a:bodyPr wrap="square">
                <a:spAutoFit/>
              </a:bodyPr>
              <a:lstStyle/>
              <a:p>
                <a:pPr marL="457200" algn="just">
                  <a:lnSpc>
                    <a:spcPct val="115000"/>
                  </a:lnSpc>
                  <a:spcAft>
                    <a:spcPts val="0"/>
                  </a:spcAft>
                </a:pPr>
                <a:r>
                  <a:rPr lang="en-US" sz="2800">
                    <a:solidFill>
                      <a:schemeClr val="tx1"/>
                    </a:solidFill>
                    <a:latin typeface="Times New Roman" panose="02020603050405020304" pitchFamily="18" charset="0"/>
                    <a:ea typeface="Calibri" panose="020F0502020204030204" pitchFamily="34" charset="0"/>
                  </a:rPr>
                  <a:t>Tiếp tuyến của </a:t>
                </a:r>
                <a14:m>
                  <m:oMath xmlns:m="http://schemas.openxmlformats.org/officeDocument/2006/math">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a:solidFill>
                      <a:schemeClr val="tx1"/>
                    </a:solidFill>
                    <a:latin typeface="Times New Roman" panose="02020603050405020304" pitchFamily="18" charset="0"/>
                    <a:ea typeface="Calibri" panose="020F0502020204030204" pitchFamily="34" charset="0"/>
                  </a:rPr>
                  <a:t> tại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sz="2800">
                    <a:solidFill>
                      <a:schemeClr val="tx1"/>
                    </a:solidFill>
                    <a:latin typeface="Times New Roman" panose="02020603050405020304" pitchFamily="18" charset="0"/>
                    <a:ea typeface="Calibri" panose="020F0502020204030204" pitchFamily="34" charset="0"/>
                  </a:rPr>
                  <a:t> cắt </a:t>
                </a:r>
                <a14:m>
                  <m:oMath xmlns:m="http://schemas.openxmlformats.org/officeDocument/2006/math">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a:solidFill>
                      <a:schemeClr val="tx1"/>
                    </a:solidFill>
                    <a:latin typeface="Times New Roman" panose="02020603050405020304" pitchFamily="18" charset="0"/>
                    <a:ea typeface="Calibri" panose="020F0502020204030204" pitchFamily="34" charset="0"/>
                  </a:rPr>
                  <a:t> tại điểm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sub>
                        </m:s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sub>
                        </m:sSub>
                      </m:e>
                    </m:d>
                  </m:oMath>
                </a14:m>
                <a:r>
                  <a:rPr lang="en-US" sz="2800">
                    <a:solidFill>
                      <a:schemeClr val="tx1"/>
                    </a:solidFill>
                    <a:latin typeface="Times New Roman" panose="02020603050405020304" pitchFamily="18" charset="0"/>
                    <a:ea typeface="Calibri" panose="020F0502020204030204" pitchFamily="34" charset="0"/>
                  </a:rPr>
                  <a:t> (khác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oMath>
                </a14:m>
                <a:r>
                  <a:rPr lang="en-US" sz="2800">
                    <a:solidFill>
                      <a:schemeClr val="tx1"/>
                    </a:solidFill>
                    <a:latin typeface="Times New Roman" panose="02020603050405020304" pitchFamily="18" charset="0"/>
                    <a:ea typeface="Calibri" panose="020F0502020204030204" pitchFamily="34" charset="0"/>
                  </a:rPr>
                  <a:t>) nên </a:t>
                </a:r>
                <a14:m>
                  <m:oMath xmlns:m="http://schemas.openxmlformats.org/officeDocument/2006/math">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oMath>
                </a14:m>
                <a:r>
                  <a:rPr lang="en-US" sz="2800">
                    <a:solidFill>
                      <a:schemeClr val="tx1"/>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sub>
                    </m:sSub>
                  </m:oMath>
                </a14:m>
                <a:r>
                  <a:rPr lang="en-US" sz="2800">
                    <a:solidFill>
                      <a:schemeClr val="tx1"/>
                    </a:solidFill>
                    <a:latin typeface="Times New Roman" panose="02020603050405020304" pitchFamily="18" charset="0"/>
                    <a:ea typeface="Calibri" panose="020F0502020204030204" pitchFamily="34" charset="0"/>
                  </a:rPr>
                  <a:t> là nghiệm của phương trình: </a:t>
                </a:r>
                <a14:m>
                  <m:oMath xmlns:m="http://schemas.openxmlformats.org/officeDocument/2006/math">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d>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tx1"/>
                            </a:solidFill>
                            <a:latin typeface="Cambria Math" panose="02040503050406030204" pitchFamily="18" charset="0"/>
                            <a:ea typeface="Calibri" panose="020F0502020204030204" pitchFamily="34" charset="0"/>
                          </a:rPr>
                          <m:t>−</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d>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bSup>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2800">
                  <a:solidFill>
                    <a:schemeClr val="tx1"/>
                  </a:solidFill>
                  <a:latin typeface="Calibri" panose="020F0502020204030204" pitchFamily="34" charset="0"/>
                  <a:ea typeface="Calibri" panose="020F0502020204030204" pitchFamily="34" charset="0"/>
                </a:endParaRPr>
              </a:p>
              <a:p>
                <a:pPr marL="457200" algn="just">
                  <a:lnSpc>
                    <a:spcPct val="115000"/>
                  </a:lnSpc>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Cambria Math" panose="02040503050406030204" pitchFamily="18" charset="0"/>
                        </a:rPr>
                        <m:t>⇔</m:t>
                      </m:r>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2800" i="1">
                              <a:solidFill>
                                <a:schemeClr val="tx1"/>
                              </a:solidFill>
                              <a:latin typeface="Cambria Math" panose="02040503050406030204" pitchFamily="18" charset="0"/>
                              <a:ea typeface="Calibri" panose="020F0502020204030204" pitchFamily="34" charset="0"/>
                            </a:rPr>
                            <m:t>−</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bSup>
                        </m:e>
                      </m:d>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Calibri" panose="020F0502020204030204" pitchFamily="34" charset="0"/>
                            </a:rPr>
                            <m:t>−</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e>
                      </m:d>
                      <m:r>
                        <a:rPr lang="en-US" sz="2800" i="1">
                          <a:solidFill>
                            <a:schemeClr val="tx1"/>
                          </a:solidFill>
                          <a:latin typeface="Cambria Math" panose="02040503050406030204" pitchFamily="18" charset="0"/>
                          <a:ea typeface="Calibri" panose="020F0502020204030204" pitchFamily="34" charset="0"/>
                        </a:rPr>
                        <m:t>−</m:t>
                      </m:r>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d>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tx1"/>
                              </a:solidFill>
                              <a:latin typeface="Cambria Math" panose="02040503050406030204" pitchFamily="18" charset="0"/>
                              <a:ea typeface="Calibri" panose="020F0502020204030204" pitchFamily="34" charset="0"/>
                            </a:rPr>
                            <m:t>−</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d>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800">
                  <a:solidFill>
                    <a:schemeClr val="tx1"/>
                  </a:solidFill>
                  <a:latin typeface="Calibri" panose="020F0502020204030204" pitchFamily="34" charset="0"/>
                  <a:ea typeface="Calibri" panose="020F0502020204030204" pitchFamily="34" charset="0"/>
                </a:endParaRPr>
              </a:p>
              <a:p>
                <a:pPr marL="457200" algn="just">
                  <a:lnSpc>
                    <a:spcPct val="115000"/>
                  </a:lnSpc>
                  <a:spcAft>
                    <a:spcPts val="0"/>
                  </a:spcAft>
                </a:pP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d>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d>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e>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&amp;</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en-US" sz="2800">
                    <a:solidFill>
                      <a:schemeClr val="tx1"/>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Cambria Math" panose="02040503050406030204" pitchFamily="18" charset="0"/>
                      </a:rPr>
                      <m:t>⇒</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sub>
                    </m:s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2800">
                    <a:solidFill>
                      <a:schemeClr val="tx1"/>
                    </a:solidFill>
                    <a:latin typeface="Times New Roman" panose="02020603050405020304" pitchFamily="18" charset="0"/>
                    <a:ea typeface="Calibri" panose="020F0502020204030204" pitchFamily="34" charset="0"/>
                  </a:rPr>
                  <a:t>.</a:t>
                </a:r>
                <a:endParaRPr lang="en-US" sz="2800">
                  <a:solidFill>
                    <a:schemeClr val="tx1"/>
                  </a:solidFill>
                  <a:latin typeface="Calibri" panose="020F0502020204030204" pitchFamily="34" charset="0"/>
                  <a:ea typeface="Calibri" panose="020F0502020204030204" pitchFamily="34" charset="0"/>
                </a:endParaRPr>
              </a:p>
              <a:p>
                <a:pPr marL="457200" algn="just">
                  <a:lnSpc>
                    <a:spcPct val="115000"/>
                  </a:lnSpc>
                  <a:spcAft>
                    <a:spcPts val="0"/>
                  </a:spcAft>
                </a:pPr>
                <a:r>
                  <a:rPr lang="en-US" sz="2800">
                    <a:solidFill>
                      <a:schemeClr val="tx1"/>
                    </a:solidFill>
                    <a:latin typeface="Times New Roman" panose="02020603050405020304" pitchFamily="18" charset="0"/>
                    <a:ea typeface="Calibri" panose="020F0502020204030204" pitchFamily="34" charset="0"/>
                  </a:rPr>
                  <a:t>Khi đó </a:t>
                </a:r>
                <a14:m>
                  <m:oMath xmlns:m="http://schemas.openxmlformats.org/officeDocument/2006/math">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𝑃</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e>
                        </m:d>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9</m:t>
                    </m:r>
                    <m:sSubSup>
                      <m:sSub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12</m:t>
                    </m:r>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9</m:t>
                    </m:r>
                    <m:r>
                      <a:rPr lang="en-US" sz="2800" i="1">
                        <a:solidFill>
                          <a:schemeClr val="tx1"/>
                        </a:solidFill>
                        <a:latin typeface="Cambria Math" panose="02040503050406030204" pitchFamily="18" charset="0"/>
                        <a:ea typeface="Calibri" panose="020F0502020204030204" pitchFamily="34"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solidFill>
                                  <a:schemeClr val="tx1"/>
                                </a:solidFill>
                                <a:latin typeface="Cambria Math" panose="02040503050406030204" pitchFamily="18" charset="0"/>
                                <a:ea typeface="Calibri" panose="020F0502020204030204" pitchFamily="34" charset="0"/>
                              </a:rPr>
                              <m:t>−</m:t>
                            </m:r>
                            <m:f>
                              <m:fPr>
                                <m:ctrlP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en>
                            </m:f>
                          </m:e>
                        </m:d>
                      </m:e>
                      <m: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oMath>
                </a14:m>
                <a:r>
                  <a:rPr lang="en-US" sz="2800">
                    <a:solidFill>
                      <a:schemeClr val="tx1"/>
                    </a:solidFill>
                    <a:latin typeface="Times New Roman" panose="02020603050405020304" pitchFamily="18" charset="0"/>
                    <a:ea typeface="Calibri" panose="020F0502020204030204" pitchFamily="34" charset="0"/>
                  </a:rPr>
                  <a:t>.</a:t>
                </a:r>
                <a:endParaRPr lang="en-US" sz="2800">
                  <a:solidFill>
                    <a:schemeClr val="tx1"/>
                  </a:solidFill>
                  <a:latin typeface="Calibri" panose="020F0502020204030204" pitchFamily="34" charset="0"/>
                  <a:ea typeface="Calibri" panose="020F0502020204030204" pitchFamily="34" charset="0"/>
                </a:endParaRPr>
              </a:p>
              <a:p>
                <a:pPr>
                  <a:lnSpc>
                    <a:spcPct val="115000"/>
                  </a:lnSpc>
                </a:pPr>
                <a:r>
                  <a:rPr lang="en-US" sz="2800">
                    <a:solidFill>
                      <a:schemeClr val="tx1"/>
                    </a:solidFill>
                  </a:rPr>
                  <a:t>     Vậy </a:t>
                </a:r>
                <a14:m>
                  <m:oMath xmlns:m="http://schemas.openxmlformats.org/officeDocument/2006/math">
                    <m:r>
                      <a:rPr lang="en-US" sz="2800" i="1">
                        <a:solidFill>
                          <a:schemeClr val="tx1"/>
                        </a:solidFill>
                        <a:latin typeface="Cambria Math" panose="02040503050406030204" pitchFamily="18" charset="0"/>
                      </a:rPr>
                      <m:t>𝑃</m:t>
                    </m:r>
                  </m:oMath>
                </a14:m>
                <a:r>
                  <a:rPr lang="en-US" sz="2800">
                    <a:solidFill>
                      <a:schemeClr val="tx1"/>
                    </a:solidFill>
                  </a:rPr>
                  <a:t> đạt giá trị nhỏ nhất bằng </a:t>
                </a:r>
                <a14:m>
                  <m:oMath xmlns:m="http://schemas.openxmlformats.org/officeDocument/2006/math">
                    <m:r>
                      <a:rPr lang="en-US" sz="2800" i="1">
                        <a:solidFill>
                          <a:schemeClr val="tx1"/>
                        </a:solidFill>
                        <a:latin typeface="Cambria Math" panose="02040503050406030204" pitchFamily="18" charset="0"/>
                      </a:rPr>
                      <m:t>5</m:t>
                    </m:r>
                  </m:oMath>
                </a14:m>
                <a:r>
                  <a:rPr lang="en-US" sz="2800">
                    <a:solidFill>
                      <a:schemeClr val="tx1"/>
                    </a:solidFill>
                  </a:rPr>
                  <a:t> khi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𝑀</m:t>
                        </m:r>
                      </m:sub>
                    </m:sSub>
                    <m:r>
                      <a:rPr lang="en-US" sz="2800" i="1">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2</m:t>
                        </m:r>
                      </m:num>
                      <m:den>
                        <m:r>
                          <a:rPr lang="en-US" sz="2800" i="1">
                            <a:solidFill>
                              <a:schemeClr val="tx1"/>
                            </a:solidFill>
                            <a:latin typeface="Cambria Math" panose="02040503050406030204" pitchFamily="18" charset="0"/>
                          </a:rPr>
                          <m:t>3</m:t>
                        </m:r>
                      </m:den>
                    </m:f>
                  </m:oMath>
                </a14:m>
                <a:r>
                  <a:rPr lang="en-US" sz="2800">
                    <a:solidFill>
                      <a:schemeClr val="tx1"/>
                    </a:solidFill>
                  </a:rPr>
                  <a:t>. Khi đó </a:t>
                </a:r>
                <a14:m>
                  <m:oMath xmlns:m="http://schemas.openxmlformats.org/officeDocument/2006/math">
                    <m:r>
                      <a:rPr lang="en-US" sz="2800" i="1">
                        <a:solidFill>
                          <a:schemeClr val="tx1"/>
                        </a:solidFill>
                        <a:latin typeface="Cambria Math" panose="02040503050406030204" pitchFamily="18" charset="0"/>
                      </a:rPr>
                      <m:t>𝑀</m:t>
                    </m:r>
                    <m:d>
                      <m:dPr>
                        <m:ctrlPr>
                          <a:rPr lang="en-US" sz="2800" i="1">
                            <a:solidFill>
                              <a:schemeClr val="tx1"/>
                            </a:solidFill>
                            <a:latin typeface="Cambria Math" panose="02040503050406030204" pitchFamily="18" charset="0"/>
                          </a:rPr>
                        </m:ctrlPr>
                      </m:dPr>
                      <m:e>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2</m:t>
                            </m:r>
                          </m:num>
                          <m:den>
                            <m:r>
                              <a:rPr lang="en-US" sz="2800" i="1">
                                <a:solidFill>
                                  <a:schemeClr val="tx1"/>
                                </a:solidFill>
                                <a:latin typeface="Cambria Math" panose="02040503050406030204" pitchFamily="18" charset="0"/>
                              </a:rPr>
                              <m:t>3</m:t>
                            </m:r>
                          </m:den>
                        </m:f>
                        <m:r>
                          <a:rPr lang="en-US" sz="2800" i="1">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26</m:t>
                            </m:r>
                          </m:num>
                          <m:den>
                            <m:r>
                              <a:rPr lang="en-US" sz="2800" i="1">
                                <a:solidFill>
                                  <a:schemeClr val="tx1"/>
                                </a:solidFill>
                                <a:latin typeface="Cambria Math" panose="02040503050406030204" pitchFamily="18" charset="0"/>
                              </a:rPr>
                              <m:t>27</m:t>
                            </m:r>
                          </m:den>
                        </m:f>
                      </m:e>
                    </m:d>
                    <m:r>
                      <a:rPr lang="en-US" sz="2800" i="1">
                        <a:solidFill>
                          <a:schemeClr val="tx1"/>
                        </a:solidFill>
                        <a:latin typeface="Cambria Math" panose="02040503050406030204" pitchFamily="18" charset="0"/>
                        <a:cs typeface="Cambria Math" panose="02040503050406030204" pitchFamily="18" charset="0"/>
                      </a:rPr>
                      <m:t>⇒</m:t>
                    </m:r>
                  </m:oMath>
                </a14:m>
                <a:endParaRPr lang="en-US" sz="2800" i="1">
                  <a:solidFill>
                    <a:schemeClr val="tx1"/>
                  </a:solidFill>
                  <a:latin typeface="Cambria Math" panose="02040503050406030204" pitchFamily="18" charset="0"/>
                  <a:cs typeface="Cambria Math" panose="02040503050406030204" pitchFamily="18" charset="0"/>
                </a:endParaRPr>
              </a:p>
              <a:p>
                <a:pPr>
                  <a:lnSpc>
                    <a:spcPct val="115000"/>
                  </a:lnSpc>
                </a:pPr>
                <a:r>
                  <a:rPr lang="en-US" sz="2800">
                    <a:solidFill>
                      <a:schemeClr val="tx1"/>
                    </a:solidFill>
                  </a:rPr>
                  <a:t> </a:t>
                </a:r>
                <a14:m>
                  <m:oMath xmlns:m="http://schemas.openxmlformats.org/officeDocument/2006/math">
                    <m:r>
                      <a:rPr lang="en-US" sz="2800" b="0" i="0" smtClean="0">
                        <a:solidFill>
                          <a:schemeClr val="tx1"/>
                        </a:solidFill>
                        <a:latin typeface="Cambria Math" panose="02040503050406030204" pitchFamily="18" charset="0"/>
                      </a:rPr>
                      <m:t>       </m:t>
                    </m:r>
                    <m:r>
                      <a:rPr lang="en-US" sz="2800" i="1">
                        <a:solidFill>
                          <a:schemeClr val="tx1"/>
                        </a:solidFill>
                        <a:latin typeface="Cambria Math" panose="02040503050406030204" pitchFamily="18" charset="0"/>
                      </a:rPr>
                      <m:t>𝑂𝑀</m:t>
                    </m:r>
                    <m:r>
                      <a:rPr lang="en-US" sz="2800" i="1">
                        <a:solidFill>
                          <a:schemeClr val="tx1"/>
                        </a:solidFill>
                        <a:latin typeface="Cambria Math" panose="02040503050406030204" pitchFamily="18" charset="0"/>
                      </a:rPr>
                      <m:t>=</m:t>
                    </m:r>
                    <m:f>
                      <m:fPr>
                        <m:ctrlPr>
                          <a:rPr lang="en-US" sz="2800" i="1">
                            <a:solidFill>
                              <a:schemeClr val="tx1"/>
                            </a:solidFill>
                            <a:latin typeface="Cambria Math" panose="02040503050406030204" pitchFamily="18" charset="0"/>
                          </a:rPr>
                        </m:ctrlPr>
                      </m:fPr>
                      <m:num>
                        <m:r>
                          <a:rPr lang="en-US" sz="2800" i="1">
                            <a:solidFill>
                              <a:schemeClr val="tx1"/>
                            </a:solidFill>
                            <a:latin typeface="Cambria Math" panose="02040503050406030204" pitchFamily="18" charset="0"/>
                          </a:rPr>
                          <m:t>10</m:t>
                        </m:r>
                        <m:rad>
                          <m:radPr>
                            <m:degHide m:val="on"/>
                            <m:ctrlPr>
                              <a:rPr lang="en-US" sz="2800" i="1">
                                <a:solidFill>
                                  <a:schemeClr val="tx1"/>
                                </a:solidFill>
                                <a:latin typeface="Cambria Math" panose="02040503050406030204" pitchFamily="18" charset="0"/>
                              </a:rPr>
                            </m:ctrlPr>
                          </m:radPr>
                          <m:deg/>
                          <m:e>
                            <m:r>
                              <a:rPr lang="en-US" sz="2800" i="1">
                                <a:solidFill>
                                  <a:schemeClr val="tx1"/>
                                </a:solidFill>
                                <a:latin typeface="Cambria Math" panose="02040503050406030204" pitchFamily="18" charset="0"/>
                              </a:rPr>
                              <m:t>10</m:t>
                            </m:r>
                          </m:e>
                        </m:rad>
                      </m:num>
                      <m:den>
                        <m:r>
                          <a:rPr lang="en-US" sz="2800" i="1">
                            <a:solidFill>
                              <a:schemeClr val="tx1"/>
                            </a:solidFill>
                            <a:latin typeface="Cambria Math" panose="02040503050406030204" pitchFamily="18" charset="0"/>
                          </a:rPr>
                          <m:t>27</m:t>
                        </m:r>
                      </m:den>
                    </m:f>
                  </m:oMath>
                </a14:m>
                <a:r>
                  <a:rPr lang="en-US" sz="2800">
                    <a:solidFill>
                      <a:schemeClr val="tx1"/>
                    </a:solidFill>
                  </a:rPr>
                  <a:t>. </a:t>
                </a:r>
                <a:r>
                  <a:rPr lang="vi-VN" sz="2800" b="1">
                    <a:solidFill>
                      <a:srgbClr val="0000FF"/>
                    </a:solidFill>
                    <a:highlight>
                      <a:srgbClr val="00FF00"/>
                    </a:highlight>
                    <a:latin typeface="Times New Roman" panose="02020603050405020304" pitchFamily="18" charset="0"/>
                    <a:ea typeface="Calibri" panose="020F0502020204030204" pitchFamily="34" charset="0"/>
                  </a:rPr>
                  <a:t>Chọn B</a:t>
                </a:r>
                <a:endParaRPr lang="en-US" sz="2800">
                  <a:latin typeface="Calibri" panose="020F0502020204030204" pitchFamily="34" charset="0"/>
                  <a:ea typeface="Calibri" panose="020F0502020204030204" pitchFamily="34" charset="0"/>
                </a:endParaRPr>
              </a:p>
              <a:p>
                <a:pPr>
                  <a:lnSpc>
                    <a:spcPct val="115000"/>
                  </a:lnSpc>
                </a:pPr>
                <a:endParaRPr lang="en-US" sz="2800"/>
              </a:p>
            </p:txBody>
          </p:sp>
        </mc:Choice>
        <mc:Fallback xmlns="">
          <p:sp>
            <p:nvSpPr>
              <p:cNvPr id="4" name="Rectangle 3"/>
              <p:cNvSpPr>
                <a:spLocks noRot="1" noChangeAspect="1" noMove="1" noResize="1" noEditPoints="1" noAdjustHandles="1" noChangeArrowheads="1" noChangeShapeType="1" noTextEdit="1"/>
              </p:cNvSpPr>
              <p:nvPr/>
            </p:nvSpPr>
            <p:spPr>
              <a:xfrm>
                <a:off x="318408" y="351225"/>
                <a:ext cx="11413670" cy="6570517"/>
              </a:xfrm>
              <a:prstGeom prst="rect">
                <a:avLst/>
              </a:prstGeom>
              <a:blipFill>
                <a:blip r:embed="rId2"/>
                <a:stretch>
                  <a:fillRect l="-1068" t="-650" r="-1815"/>
                </a:stretch>
              </a:blipFill>
            </p:spPr>
            <p:txBody>
              <a:bodyPr/>
              <a:lstStyle/>
              <a:p>
                <a:r>
                  <a:rPr lang="en-US">
                    <a:noFill/>
                  </a:rPr>
                  <a:t> </a:t>
                </a:r>
              </a:p>
            </p:txBody>
          </p:sp>
        </mc:Fallback>
      </mc:AlternateContent>
    </p:spTree>
    <p:extLst>
      <p:ext uri="{BB962C8B-B14F-4D97-AF65-F5344CB8AC3E}">
        <p14:creationId xmlns:p14="http://schemas.microsoft.com/office/powerpoint/2010/main" val="2629997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1" name="TextBox 20">
            <a:extLst>
              <a:ext uri="{FF2B5EF4-FFF2-40B4-BE49-F238E27FC236}">
                <a16:creationId xmlns:a16="http://schemas.microsoft.com/office/drawing/2014/main" id="{098B84E5-3D5A-4303-8163-259271C3D175}"/>
              </a:ext>
            </a:extLst>
          </p:cNvPr>
          <p:cNvSpPr txBox="1"/>
          <p:nvPr/>
        </p:nvSpPr>
        <p:spPr>
          <a:xfrm>
            <a:off x="9199815"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2" name="TextBox 21">
            <a:hlinkClick r:id="rId2" action="ppaction://hlinksldjump"/>
            <a:extLst>
              <a:ext uri="{FF2B5EF4-FFF2-40B4-BE49-F238E27FC236}">
                <a16:creationId xmlns:a16="http://schemas.microsoft.com/office/drawing/2014/main" id="{2D116311-D887-475E-A44A-4AC352C1DFBC}"/>
              </a:ext>
            </a:extLst>
          </p:cNvPr>
          <p:cNvSpPr txBox="1"/>
          <p:nvPr/>
        </p:nvSpPr>
        <p:spPr>
          <a:xfrm>
            <a:off x="71868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23" name="TextBox 22">
            <a:hlinkClick r:id="rId3" action="ppaction://hlinksldjump"/>
            <a:extLst>
              <a:ext uri="{FF2B5EF4-FFF2-40B4-BE49-F238E27FC236}">
                <a16:creationId xmlns:a16="http://schemas.microsoft.com/office/drawing/2014/main" id="{BA2A77EC-6A51-47F0-86B7-056DAF74C522}"/>
              </a:ext>
            </a:extLst>
          </p:cNvPr>
          <p:cNvSpPr txBox="1"/>
          <p:nvPr/>
        </p:nvSpPr>
        <p:spPr>
          <a:xfrm>
            <a:off x="52437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24" name="TextBox 23">
            <a:hlinkClick r:id="rId4" action="ppaction://hlinksldjump"/>
            <a:extLst>
              <a:ext uri="{FF2B5EF4-FFF2-40B4-BE49-F238E27FC236}">
                <a16:creationId xmlns:a16="http://schemas.microsoft.com/office/drawing/2014/main" id="{745C8C66-DF03-4067-9C7F-2C0016A87188}"/>
              </a:ext>
            </a:extLst>
          </p:cNvPr>
          <p:cNvSpPr txBox="1"/>
          <p:nvPr/>
        </p:nvSpPr>
        <p:spPr>
          <a:xfrm>
            <a:off x="3176839" y="28442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27" name="TextBox 26">
            <a:hlinkClick r:id="rId5" action="ppaction://hlinksldjump"/>
            <a:extLst>
              <a:ext uri="{FF2B5EF4-FFF2-40B4-BE49-F238E27FC236}">
                <a16:creationId xmlns:a16="http://schemas.microsoft.com/office/drawing/2014/main" id="{4CE7376D-CD54-4F35-A381-BF158D6A3505}"/>
              </a:ext>
            </a:extLst>
          </p:cNvPr>
          <p:cNvSpPr txBox="1"/>
          <p:nvPr/>
        </p:nvSpPr>
        <p:spPr>
          <a:xfrm>
            <a:off x="1119439" y="28632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Tree>
    <p:extLst>
      <p:ext uri="{BB962C8B-B14F-4D97-AF65-F5344CB8AC3E}">
        <p14:creationId xmlns:p14="http://schemas.microsoft.com/office/powerpoint/2010/main" val="1095846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A55F18-2937-4A9C-BF42-130F20E2CAA3}"/>
              </a:ext>
            </a:extLst>
          </p:cNvPr>
          <p:cNvSpPr/>
          <p:nvPr/>
        </p:nvSpPr>
        <p:spPr>
          <a:xfrm>
            <a:off x="9048761" y="1358410"/>
            <a:ext cx="2627423"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82335" y="162965"/>
                <a:ext cx="11493849" cy="1840760"/>
              </a:xfrm>
              <a:prstGeom prst="rect">
                <a:avLst/>
              </a:prstGeom>
            </p:spPr>
            <p:txBody>
              <a:bodyPr wrap="square">
                <a:spAutoFit/>
              </a:bodyPr>
              <a:lstStyle/>
              <a:p>
                <a:pPr lvl="0" algn="just">
                  <a:spcBef>
                    <a:spcPts val="600"/>
                  </a:spcBef>
                  <a:spcAft>
                    <a:spcPts val="0"/>
                  </a:spcAft>
                  <a:buClr>
                    <a:srgbClr val="0000FF"/>
                  </a:buClr>
                  <a:tabLst>
                    <a:tab pos="629920"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hàm số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có đạo hàm liên tục trên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ℝ</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thỏa mãn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m:t>
                    </m:r>
                    <m:sSup>
                      <m:sSup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Phương trình tiếp tuyến của đồ thị hàm số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tại điểm có hoành độ bằng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6</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6</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oMath>
                </a14:m>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335" y="162965"/>
                <a:ext cx="11493849" cy="1840760"/>
              </a:xfrm>
              <a:prstGeom prst="rect">
                <a:avLst/>
              </a:prstGeom>
              <a:blipFill>
                <a:blip r:embed="rId2"/>
                <a:stretch>
                  <a:fillRect l="-1114" t="-3642" r="-1061" b="-8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C890A7-4CAE-42EF-8C5C-65C676E997AA}"/>
                  </a:ext>
                </a:extLst>
              </p:cNvPr>
              <p:cNvSpPr/>
              <p:nvPr/>
            </p:nvSpPr>
            <p:spPr>
              <a:xfrm>
                <a:off x="182335" y="1851779"/>
                <a:ext cx="11700175" cy="4945008"/>
              </a:xfrm>
              <a:prstGeom prst="rect">
                <a:avLst/>
              </a:prstGeom>
            </p:spPr>
            <p:txBody>
              <a:bodyPr wrap="square">
                <a:spAutoFit/>
              </a:bodyPr>
              <a:lstStyle/>
              <a:p>
                <a:pPr marL="629920" algn="ctr">
                  <a:lnSpc>
                    <a:spcPct val="115000"/>
                  </a:lnSpc>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12</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𝑥</m:t>
                        </m:r>
                      </m:e>
                      <m:sup>
                        <m:r>
                          <a:rPr lang="en-US" sz="2800" i="1">
                            <a:solidFill>
                              <a:srgbClr val="000000"/>
                            </a:solidFill>
                            <a:latin typeface="Cambria Math" panose="02040503050406030204" pitchFamily="18" charset="0"/>
                            <a:ea typeface="Calibri" panose="020F0502020204030204" pitchFamily="34" charset="0"/>
                          </a:rPr>
                          <m:t>2</m:t>
                        </m:r>
                      </m:sup>
                    </m:sSup>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cho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0</m:t>
                    </m:r>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US" sz="2800" i="1">
                            <a:solidFill>
                              <a:srgbClr val="000000"/>
                            </a:solidFill>
                            <a:latin typeface="Cambria Math" panose="02040503050406030204" pitchFamily="18" charset="0"/>
                            <a:ea typeface="Calibri" panose="020F0502020204030204" pitchFamily="34" charset="0"/>
                          </a:rPr>
                          <m:t>1</m:t>
                        </m:r>
                      </m:num>
                      <m:den>
                        <m:r>
                          <a:rPr lang="en-US" sz="2800" i="1">
                            <a:solidFill>
                              <a:srgbClr val="000000"/>
                            </a:solidFill>
                            <a:latin typeface="Cambria Math" panose="02040503050406030204" pitchFamily="18" charset="0"/>
                            <a:ea typeface="Calibri" panose="020F0502020204030204" pitchFamily="34" charset="0"/>
                          </a:rPr>
                          <m:t>2</m:t>
                        </m:r>
                      </m:den>
                    </m:f>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được </a:t>
                </a:r>
                <a14:m>
                  <m:oMath xmlns:m="http://schemas.openxmlformats.org/officeDocument/2006/math">
                    <m:d>
                      <m:dPr>
                        <m:begChr m:val="{"/>
                        <m:endChr m:val=""/>
                        <m:ctrlPr>
                          <a:rPr lang="en-US" sz="2800" i="1">
                            <a:solidFill>
                              <a:srgbClr val="000000"/>
                            </a:solidFill>
                            <a:latin typeface="Cambria Math" panose="02040503050406030204" pitchFamily="18" charset="0"/>
                            <a:ea typeface="Calibri" panose="020F0502020204030204" pitchFamily="34" charset="0"/>
                          </a:rPr>
                        </m:ctrlPr>
                      </m:dPr>
                      <m:e>
                        <m:eqArr>
                          <m:eqArrPr>
                            <m:ctrlPr>
                              <a:rPr lang="en-US" sz="2800" i="1">
                                <a:solidFill>
                                  <a:srgbClr val="000000"/>
                                </a:solidFill>
                                <a:latin typeface="Cambria Math" panose="02040503050406030204" pitchFamily="18" charset="0"/>
                                <a:ea typeface="Calibri" panose="020F0502020204030204" pitchFamily="34" charset="0"/>
                              </a:rPr>
                            </m:ctrlPr>
                          </m:eqArrPr>
                          <m:e>
                            <m:r>
                              <a:rPr lang="en-US" sz="2800" i="1">
                                <a:solidFill>
                                  <a:srgbClr val="000000"/>
                                </a:solidFill>
                                <a:latin typeface="Cambria Math" panose="02040503050406030204" pitchFamily="18" charset="0"/>
                                <a:ea typeface="Calibri" panose="020F0502020204030204" pitchFamily="34" charset="0"/>
                              </a:rPr>
                              <m:t>&amp;</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0</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0</m:t>
                            </m:r>
                          </m:e>
                          <m:e>
                            <m:r>
                              <a:rPr lang="en-US" sz="2800" i="1">
                                <a:solidFill>
                                  <a:srgbClr val="000000"/>
                                </a:solidFill>
                                <a:latin typeface="Cambria Math" panose="02040503050406030204" pitchFamily="18" charset="0"/>
                                <a:ea typeface="Calibri" panose="020F0502020204030204" pitchFamily="34" charset="0"/>
                              </a:rPr>
                              <m:t>&amp;</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0</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3</m:t>
                            </m:r>
                          </m:e>
                        </m:eqArr>
                      </m:e>
                    </m:d>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oMath>
                </a14:m>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đạo hàm hai vế của (*) ta được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4</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rPr>
                          <m:t>𝑥</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24</m:t>
                    </m:r>
                    <m:r>
                      <a:rPr lang="en-US" sz="2800" i="1">
                        <a:solidFill>
                          <a:srgbClr val="000000"/>
                        </a:solidFill>
                        <a:latin typeface="Cambria Math" panose="02040503050406030204" pitchFamily="18" charset="0"/>
                        <a:ea typeface="Calibri" panose="020F0502020204030204" pitchFamily="34" charset="0"/>
                      </a:rPr>
                      <m:t>𝑥</m:t>
                    </m:r>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cho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0</m:t>
                    </m:r>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US" sz="2800" i="1">
                            <a:solidFill>
                              <a:srgbClr val="000000"/>
                            </a:solidFill>
                            <a:latin typeface="Cambria Math" panose="02040503050406030204" pitchFamily="18" charset="0"/>
                            <a:ea typeface="Calibri" panose="020F0502020204030204" pitchFamily="34" charset="0"/>
                          </a:rPr>
                          <m:t>1</m:t>
                        </m:r>
                      </m:num>
                      <m:den>
                        <m:r>
                          <a:rPr lang="en-US" sz="2800" i="1">
                            <a:solidFill>
                              <a:srgbClr val="000000"/>
                            </a:solidFill>
                            <a:latin typeface="Cambria Math" panose="02040503050406030204" pitchFamily="18" charset="0"/>
                            <a:ea typeface="Calibri" panose="020F0502020204030204" pitchFamily="34" charset="0"/>
                          </a:rPr>
                          <m:t>2</m:t>
                        </m:r>
                      </m:den>
                    </m:f>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được </a:t>
                </a:r>
                <a14:m>
                  <m:oMath xmlns:m="http://schemas.openxmlformats.org/officeDocument/2006/math">
                    <m:d>
                      <m:dPr>
                        <m:begChr m:val="{"/>
                        <m:endChr m:val=""/>
                        <m:ctrlPr>
                          <a:rPr lang="en-US" sz="2800" i="1">
                            <a:solidFill>
                              <a:srgbClr val="000000"/>
                            </a:solidFill>
                            <a:latin typeface="Cambria Math" panose="02040503050406030204" pitchFamily="18" charset="0"/>
                            <a:ea typeface="Calibri" panose="020F0502020204030204" pitchFamily="34" charset="0"/>
                          </a:rPr>
                        </m:ctrlPr>
                      </m:dPr>
                      <m:e>
                        <m:eqArr>
                          <m:eqArrPr>
                            <m:ctrlPr>
                              <a:rPr lang="en-US" sz="2800" i="1">
                                <a:solidFill>
                                  <a:srgbClr val="000000"/>
                                </a:solidFill>
                                <a:latin typeface="Cambria Math" panose="02040503050406030204" pitchFamily="18" charset="0"/>
                                <a:ea typeface="Calibri" panose="020F0502020204030204" pitchFamily="34" charset="0"/>
                              </a:rPr>
                            </m:ctrlPr>
                          </m:eqArrPr>
                          <m:e>
                            <m:r>
                              <a:rPr lang="en-US" sz="2800" i="1">
                                <a:solidFill>
                                  <a:srgbClr val="000000"/>
                                </a:solidFill>
                                <a:latin typeface="Cambria Math" panose="02040503050406030204" pitchFamily="18" charset="0"/>
                                <a:ea typeface="Calibri" panose="020F0502020204030204" pitchFamily="34" charset="0"/>
                              </a:rPr>
                              <m:t>&amp;</m:t>
                            </m:r>
                            <m:r>
                              <a:rPr lang="en-US" sz="2800" i="1">
                                <a:solidFill>
                                  <a:srgbClr val="000000"/>
                                </a:solidFill>
                                <a:latin typeface="Cambria Math" panose="02040503050406030204" pitchFamily="18" charset="0"/>
                                <a:ea typeface="Calibri" panose="020F0502020204030204" pitchFamily="34" charset="0"/>
                              </a:rPr>
                              <m:t>4</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0</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0</m:t>
                            </m:r>
                          </m:e>
                          <m:e>
                            <m:r>
                              <a:rPr lang="en-US" sz="2800" i="1">
                                <a:solidFill>
                                  <a:srgbClr val="000000"/>
                                </a:solidFill>
                                <a:latin typeface="Cambria Math" panose="02040503050406030204" pitchFamily="18" charset="0"/>
                                <a:ea typeface="Calibri" panose="020F0502020204030204" pitchFamily="34" charset="0"/>
                              </a:rPr>
                              <m:t>&amp;</m:t>
                            </m:r>
                            <m:r>
                              <a:rPr lang="en-US" sz="2800" i="1">
                                <a:solidFill>
                                  <a:srgbClr val="000000"/>
                                </a:solidFill>
                                <a:latin typeface="Cambria Math" panose="02040503050406030204" pitchFamily="18" charset="0"/>
                                <a:ea typeface="Calibri" panose="020F0502020204030204" pitchFamily="34" charset="0"/>
                              </a:rPr>
                              <m:t>4</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0</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12</m:t>
                            </m:r>
                          </m:e>
                        </m:eqArr>
                      </m:e>
                    </m:d>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pPr>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 trình tiếp tuyến của đồ thị hàm số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𝑥</m:t>
                        </m:r>
                      </m:e>
                    </m:d>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tại điểm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m:t>
                    </m:r>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sSup>
                      <m:sSupPr>
                        <m:ctrlPr>
                          <a:rPr lang="en-US" sz="2800" i="1">
                            <a:solidFill>
                              <a:srgbClr val="000000"/>
                            </a:solidFill>
                            <a:latin typeface="Cambria Math" panose="02040503050406030204" pitchFamily="18" charset="0"/>
                            <a:ea typeface="Calibri" panose="020F0502020204030204" pitchFamily="34" charset="0"/>
                          </a:rPr>
                        </m:ctrlPr>
                      </m:sSupPr>
                      <m:e>
                        <m:r>
                          <a:rPr lang="en-US" sz="2800" i="1">
                            <a:solidFill>
                              <a:srgbClr val="000000"/>
                            </a:solidFill>
                            <a:latin typeface="Cambria Math" panose="02040503050406030204" pitchFamily="18" charset="0"/>
                            <a:ea typeface="Calibri" panose="020F0502020204030204" pitchFamily="34" charset="0"/>
                          </a:rPr>
                          <m:t>𝑓</m:t>
                        </m:r>
                      </m:e>
                      <m:sup>
                        <m:r>
                          <a:rPr lang="en-US" sz="2800" i="1">
                            <a:solidFill>
                              <a:srgbClr val="000000"/>
                            </a:solidFill>
                            <a:latin typeface="Cambria Math" panose="02040503050406030204" pitchFamily="18" charset="0"/>
                            <a:ea typeface="Calibri" panose="020F0502020204030204" pitchFamily="34" charset="0"/>
                          </a:rPr>
                          <m:t>′</m:t>
                        </m:r>
                      </m:sup>
                    </m:sSup>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𝑓</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d>
                      <m:dPr>
                        <m:ctrlPr>
                          <a:rPr lang="en-US" sz="2800" i="1">
                            <a:solidFill>
                              <a:srgbClr val="000000"/>
                            </a:solidFill>
                            <a:latin typeface="Cambria Math" panose="02040503050406030204" pitchFamily="18" charset="0"/>
                            <a:ea typeface="Calibri" panose="020F0502020204030204" pitchFamily="34" charset="0"/>
                          </a:rPr>
                        </m:ctrlPr>
                      </m:dPr>
                      <m:e>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1</m:t>
                        </m:r>
                      </m:e>
                    </m:d>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2800" i="1">
                        <a:solidFill>
                          <a:srgbClr val="000000"/>
                        </a:solidFill>
                        <a:latin typeface="Cambria Math" panose="02040503050406030204" pitchFamily="18" charset="0"/>
                        <a:ea typeface="Calibri" panose="020F0502020204030204" pitchFamily="34" charset="0"/>
                      </a:rPr>
                      <m:t>𝑦</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4</m:t>
                    </m:r>
                    <m:r>
                      <a:rPr lang="en-US" sz="2800" i="1">
                        <a:solidFill>
                          <a:srgbClr val="000000"/>
                        </a:solidFill>
                        <a:latin typeface="Cambria Math" panose="02040503050406030204" pitchFamily="18" charset="0"/>
                        <a:ea typeface="Calibri" panose="020F0502020204030204" pitchFamily="34" charset="0"/>
                      </a:rPr>
                      <m:t>𝑥</m:t>
                    </m:r>
                    <m:r>
                      <a:rPr lang="en-US" sz="2800" i="1">
                        <a:solidFill>
                          <a:srgbClr val="000000"/>
                        </a:solidFill>
                        <a:latin typeface="Cambria Math" panose="02040503050406030204" pitchFamily="18" charset="0"/>
                        <a:ea typeface="Calibri" panose="020F0502020204030204" pitchFamily="34" charset="0"/>
                      </a:rPr>
                      <m:t>−</m:t>
                    </m:r>
                    <m:r>
                      <a:rPr lang="en-US" sz="2800" i="1">
                        <a:solidFill>
                          <a:srgbClr val="000000"/>
                        </a:solidFill>
                        <a:latin typeface="Cambria Math" panose="02040503050406030204" pitchFamily="18" charset="0"/>
                        <a:ea typeface="Calibri" panose="020F0502020204030204" pitchFamily="34" charset="0"/>
                      </a:rPr>
                      <m:t>2</m:t>
                    </m:r>
                  </m:oMath>
                </a14:m>
                <a:r>
                  <a:rPr lang="fr-FR"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800" b="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D</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DEC890A7-4CAE-42EF-8C5C-65C676E997AA}"/>
                  </a:ext>
                </a:extLst>
              </p:cNvPr>
              <p:cNvSpPr>
                <a:spLocks noRot="1" noChangeAspect="1" noMove="1" noResize="1" noEditPoints="1" noAdjustHandles="1" noChangeArrowheads="1" noChangeShapeType="1" noTextEdit="1"/>
              </p:cNvSpPr>
              <p:nvPr/>
            </p:nvSpPr>
            <p:spPr>
              <a:xfrm>
                <a:off x="182335" y="1851779"/>
                <a:ext cx="11700175" cy="4945008"/>
              </a:xfrm>
              <a:prstGeom prst="rect">
                <a:avLst/>
              </a:prstGeom>
              <a:blipFill>
                <a:blip r:embed="rId3"/>
                <a:stretch>
                  <a:fillRect t="-863" b="-2589"/>
                </a:stretch>
              </a:blipFill>
            </p:spPr>
            <p:txBody>
              <a:bodyPr/>
              <a:lstStyle/>
              <a:p>
                <a:r>
                  <a:rPr lang="en-US">
                    <a:noFill/>
                  </a:rPr>
                  <a:t> </a:t>
                </a:r>
              </a:p>
            </p:txBody>
          </p:sp>
        </mc:Fallback>
      </mc:AlternateContent>
    </p:spTree>
    <p:extLst>
      <p:ext uri="{BB962C8B-B14F-4D97-AF65-F5344CB8AC3E}">
        <p14:creationId xmlns:p14="http://schemas.microsoft.com/office/powerpoint/2010/main" val="28425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82335" y="162965"/>
                <a:ext cx="11493849" cy="1625060"/>
              </a:xfrm>
              <a:prstGeom prst="rect">
                <a:avLst/>
              </a:prstGeom>
            </p:spPr>
            <p:txBody>
              <a:bodyPr wrap="square">
                <a:spAutoFit/>
              </a:bodyPr>
              <a:lstStyle/>
              <a:p>
                <a:pPr lvl="0" algn="just">
                  <a:spcBef>
                    <a:spcPts val="600"/>
                  </a:spcBef>
                  <a:spcAft>
                    <a:spcPts val="0"/>
                  </a:spcAft>
                  <a:buClr>
                    <a:srgbClr val="0000FF"/>
                  </a:buClr>
                  <a:tabLst>
                    <a:tab pos="629920"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solidFill>
                      <a:srgbClr val="000000"/>
                    </a:solidFill>
                    <a:latin typeface="Times New Roman" panose="02020603050405020304" pitchFamily="18" charset="0"/>
                    <a:ea typeface="Calibri" panose="020F0502020204030204" pitchFamily="34" charset="0"/>
                  </a:rPr>
                  <a:t>Cho đồ thị </a:t>
                </a: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den>
                    </m:f>
                  </m:oMath>
                </a14:m>
                <a:r>
                  <a:rPr lang="en-US" sz="2800">
                    <a:solidFill>
                      <a:srgbClr val="000000"/>
                    </a:solidFill>
                    <a:latin typeface="Times New Roman" panose="02020603050405020304" pitchFamily="18" charset="0"/>
                    <a:ea typeface="Calibri" panose="020F0502020204030204" pitchFamily="34" charset="0"/>
                  </a:rPr>
                  <a:t>  và </a:t>
                </a:r>
                <a14:m>
                  <m:oMath xmlns:m="http://schemas.openxmlformats.org/officeDocument/2006/math">
                    <m:sSub>
                      <m:sSub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a:solidFill>
                      <a:srgbClr val="000000"/>
                    </a:solidFill>
                    <a:latin typeface="Times New Roman" panose="02020603050405020304" pitchFamily="18" charset="0"/>
                    <a:ea typeface="Calibri" panose="020F0502020204030204" pitchFamily="34" charset="0"/>
                  </a:rPr>
                  <a:t> là hai tiếp tuyến của </a:t>
                </a: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en-US" sz="2800">
                    <a:solidFill>
                      <a:srgbClr val="000000"/>
                    </a:solidFill>
                    <a:latin typeface="Times New Roman" panose="02020603050405020304" pitchFamily="18" charset="0"/>
                    <a:ea typeface="Calibri" panose="020F0502020204030204" pitchFamily="34" charset="0"/>
                  </a:rPr>
                  <a:t> song song với nhau. Khoảng cách lớn nhất giữa </a:t>
                </a:r>
                <a14:m>
                  <m:oMath xmlns:m="http://schemas.openxmlformats.org/officeDocument/2006/math">
                    <m:sSub>
                      <m:sSub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800">
                    <a:solidFill>
                      <a:srgbClr val="000000"/>
                    </a:solidFill>
                    <a:latin typeface="Times New Roman" panose="02020603050405020304" pitchFamily="18" charset="0"/>
                    <a:ea typeface="Calibri" panose="020F0502020204030204" pitchFamily="34" charset="0"/>
                  </a:rPr>
                  <a:t> và </a:t>
                </a:r>
                <a14:m>
                  <m:oMath xmlns:m="http://schemas.openxmlformats.org/officeDocument/2006/math">
                    <m:sSub>
                      <m:sSub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a:solidFill>
                      <a:srgbClr val="000000"/>
                    </a:solidFill>
                    <a:latin typeface="Times New Roman" panose="02020603050405020304" pitchFamily="18" charset="0"/>
                    <a:ea typeface="Calibri" panose="020F0502020204030204" pitchFamily="34" charset="0"/>
                  </a:rPr>
                  <a:t> là</a:t>
                </a:r>
                <a:endParaRPr lang="en-US" sz="3200">
                  <a:latin typeface="Calibri" panose="020F0502020204030204" pitchFamily="34"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2800">
                    <a:solidFill>
                      <a:srgbClr val="000000"/>
                    </a:solidFill>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rad>
                  </m:oMath>
                </a14:m>
                <a:r>
                  <a:rPr lang="en-US" sz="2800">
                    <a:solidFill>
                      <a:srgbClr val="000000"/>
                    </a:solidFill>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a14:m>
                <a:r>
                  <a:rPr lang="en-US" sz="2800">
                    <a:solidFill>
                      <a:srgbClr val="000000"/>
                    </a:solidFill>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en-US"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335" y="162965"/>
                <a:ext cx="11493849" cy="1625060"/>
              </a:xfrm>
              <a:prstGeom prst="rect">
                <a:avLst/>
              </a:prstGeom>
              <a:blipFill>
                <a:blip r:embed="rId2"/>
                <a:stretch>
                  <a:fillRect l="-1114" r="-1910" b="-9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C890A7-4CAE-42EF-8C5C-65C676E997AA}"/>
                  </a:ext>
                </a:extLst>
              </p:cNvPr>
              <p:cNvSpPr/>
              <p:nvPr/>
            </p:nvSpPr>
            <p:spPr>
              <a:xfrm>
                <a:off x="182335" y="1851779"/>
                <a:ext cx="11700175" cy="4556632"/>
              </a:xfrm>
              <a:prstGeom prst="rect">
                <a:avLst/>
              </a:prstGeom>
            </p:spPr>
            <p:txBody>
              <a:bodyPr wrap="square">
                <a:spAutoFit/>
              </a:bodyPr>
              <a:lstStyle/>
              <a:p>
                <a:pPr marL="629920" algn="ctr">
                  <a:lnSpc>
                    <a:spcPct val="115000"/>
                  </a:lnSpc>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giải</a:t>
                </a:r>
              </a:p>
              <a:p>
                <a:pPr marL="629920">
                  <a:lnSpc>
                    <a:spcPct val="115000"/>
                  </a:lnSpc>
                  <a:spcAft>
                    <a:spcPts val="10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a:t>
                </a: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𝐶</m:t>
                        </m:r>
                      </m:e>
                    </m:d>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𝑥</m:t>
                        </m:r>
                      </m:den>
                    </m:f>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b="0" i="1" smtClean="0">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𝑦</m:t>
                        </m:r>
                      </m:e>
                      <m:sup>
                        <m:r>
                          <a:rPr lang="en-US" sz="2800" i="1">
                            <a:solidFill>
                              <a:srgbClr val="000000"/>
                            </a:solidFill>
                            <a:latin typeface="Cambria Math" panose="02040503050406030204" pitchFamily="18" charset="0"/>
                            <a:ea typeface="Times New Roman" panose="02020603050405020304" pitchFamily="18" charset="0"/>
                          </a:rPr>
                          <m:t>′</m:t>
                        </m:r>
                      </m:sup>
                    </m:sSup>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𝑥</m:t>
                        </m:r>
                      </m:e>
                    </m:d>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𝑥</m:t>
                            </m:r>
                          </m:e>
                          <m:sup>
                            <m:r>
                              <a:rPr lang="en-US" sz="2800" i="1">
                                <a:solidFill>
                                  <a:srgbClr val="000000"/>
                                </a:solidFill>
                                <a:latin typeface="Cambria Math" panose="02040503050406030204" pitchFamily="18" charset="0"/>
                                <a:ea typeface="Times New Roman" panose="02020603050405020304" pitchFamily="18" charset="0"/>
                              </a:rPr>
                              <m:t>2</m:t>
                            </m:r>
                          </m:sup>
                        </m:sSup>
                      </m:den>
                    </m:f>
                    <m:r>
                      <m:rPr>
                        <m:nor/>
                      </m:rP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m:t>
                    </m:r>
                    <m:r>
                      <a:rPr lang="en-US" sz="28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2800" i="1">
                        <a:solidFill>
                          <a:srgbClr val="000000"/>
                        </a:solidFill>
                        <a:latin typeface="Cambria Math" panose="02040503050406030204" pitchFamily="18" charset="0"/>
                        <a:ea typeface="Times New Roman" panose="02020603050405020304" pitchFamily="18" charset="0"/>
                      </a:rPr>
                      <m:t>𝑥</m:t>
                    </m:r>
                    <m:r>
                      <a:rPr lang="en-US" sz="2800">
                        <a:solidFill>
                          <a:srgbClr val="000000"/>
                        </a:solidFill>
                        <a:latin typeface="Cambria Math" panose="02040503050406030204" pitchFamily="18" charset="0"/>
                        <a:ea typeface="Times New Roman" panose="02020603050405020304" pitchFamily="18" charset="0"/>
                      </a:rPr>
                      <m:t>≠</m:t>
                    </m:r>
                    <m:r>
                      <a:rPr lang="en-US" sz="2800">
                        <a:solidFill>
                          <a:srgbClr val="000000"/>
                        </a:solidFill>
                        <a:latin typeface="Cambria Math" panose="02040503050406030204" pitchFamily="18" charset="0"/>
                        <a:ea typeface="Times New Roman" panose="02020603050405020304" pitchFamily="18" charset="0"/>
                      </a:rPr>
                      <m:t>0</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14:m>
                  <m:oMath xmlns:m="http://schemas.openxmlformats.org/officeDocument/2006/math">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2</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hai tiếp tuyến của </a:t>
                </a: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𝐶</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song song với nhau lần lượt có các hoành độ tiếp điểm là </a:t>
                </a:r>
                <a14:m>
                  <m:oMath xmlns:m="http://schemas.openxmlformats.org/officeDocument/2006/math">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2</m:t>
                        </m:r>
                      </m:sub>
                    </m:sSub>
                    <m:r>
                      <a:rPr lang="en-US" sz="2800" i="1">
                        <a:solidFill>
                          <a:srgbClr val="000000"/>
                        </a:solidFill>
                        <a:latin typeface="Cambria Math" panose="02040503050406030204" pitchFamily="18" charset="0"/>
                        <a:ea typeface="Times New Roman" panose="02020603050405020304" pitchFamily="18" charset="0"/>
                      </a:rPr>
                      <m:t> </m:t>
                    </m:r>
                    <m:d>
                      <m:dPr>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2</m:t>
                            </m:r>
                          </m:sub>
                        </m:sSub>
                      </m:e>
                    </m:d>
                    <m:r>
                      <a:rPr lang="en-US" sz="2800" i="1">
                        <a:solidFill>
                          <a:srgbClr val="000000"/>
                        </a:solidFill>
                        <a:latin typeface="Cambria Math" panose="02040503050406030204" pitchFamily="18" charset="0"/>
                        <a:ea typeface="Times New Roman" panose="02020603050405020304" pitchFamily="18" charset="0"/>
                      </a:rPr>
                      <m:t>,</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nên ta có </a:t>
                </a:r>
                <a14:m>
                  <m:oMath xmlns:m="http://schemas.openxmlformats.org/officeDocument/2006/math">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𝑦</m:t>
                        </m:r>
                      </m:e>
                      <m:sup>
                        <m:r>
                          <a:rPr lang="en-US" sz="2800" i="1">
                            <a:solidFill>
                              <a:srgbClr val="000000"/>
                            </a:solidFill>
                            <a:latin typeface="Cambria Math" panose="02040503050406030204" pitchFamily="18" charset="0"/>
                            <a:ea typeface="Times New Roman" panose="02020603050405020304" pitchFamily="18" charset="0"/>
                          </a:rPr>
                          <m:t>′</m:t>
                        </m:r>
                      </m:sup>
                    </m:sSup>
                    <m:d>
                      <m:dPr>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e>
                    </m:d>
                    <m:r>
                      <m:rPr>
                        <m:nor/>
                      </m:rP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m:t> = </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𝑦</m:t>
                        </m:r>
                      </m:e>
                      <m:sup>
                        <m:r>
                          <a:rPr lang="en-US" sz="2800" i="1">
                            <a:solidFill>
                              <a:srgbClr val="000000"/>
                            </a:solidFill>
                            <a:latin typeface="Cambria Math" panose="02040503050406030204" pitchFamily="18" charset="0"/>
                            <a:ea typeface="Times New Roman" panose="02020603050405020304" pitchFamily="18" charset="0"/>
                          </a:rPr>
                          <m:t>′</m:t>
                        </m:r>
                      </m:sup>
                    </m:sSup>
                    <m:d>
                      <m:dPr>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2</m:t>
                            </m:r>
                          </m:sub>
                        </m:sSub>
                      </m:e>
                    </m:d>
                  </m:oMath>
                </a14:m>
                <a:endPar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629920">
                  <a:lnSpc>
                    <a:spcPct val="115000"/>
                  </a:lnSpc>
                  <a:spcAft>
                    <a:spcPts val="1000"/>
                  </a:spcAft>
                </a:pP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2</m:t>
                            </m:r>
                          </m:sub>
                          <m:sup>
                            <m:r>
                              <a:rPr lang="en-US" sz="2800" i="1">
                                <a:solidFill>
                                  <a:srgbClr val="000000"/>
                                </a:solidFill>
                                <a:latin typeface="Cambria Math" panose="02040503050406030204" pitchFamily="18" charset="0"/>
                                <a:ea typeface="Times New Roman" panose="02020603050405020304" pitchFamily="18" charset="0"/>
                              </a:rPr>
                              <m:t>2</m:t>
                            </m:r>
                          </m:sup>
                        </m:sSubSup>
                      </m:den>
                    </m:f>
                    <m: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2800" i="1">
                            <a:solidFill>
                              <a:srgbClr val="000000"/>
                            </a:solidFill>
                            <a:latin typeface="Cambria Math" panose="02040503050406030204" pitchFamily="18" charset="0"/>
                            <a:ea typeface="Times New Roman" panose="02020603050405020304" pitchFamily="18" charset="0"/>
                          </a:rPr>
                        </m:ctrlPr>
                      </m:dPr>
                      <m:e>
                        <m:eqArr>
                          <m:eqArrPr>
                            <m:ctrlPr>
                              <a:rPr lang="en-US" sz="2800" i="1">
                                <a:solidFill>
                                  <a:srgbClr val="000000"/>
                                </a:solidFill>
                                <a:latin typeface="Cambria Math" panose="02040503050406030204" pitchFamily="18" charset="0"/>
                                <a:ea typeface="Times New Roman" panose="02020603050405020304" pitchFamily="18" charset="0"/>
                              </a:rPr>
                            </m:ctrlPr>
                          </m:eqArrPr>
                          <m:e>
                            <m:r>
                              <a:rPr lang="en-US" sz="2800" i="1">
                                <a:solidFill>
                                  <a:srgbClr val="000000"/>
                                </a:solidFill>
                                <a:latin typeface="Cambria Math" panose="02040503050406030204" pitchFamily="18" charset="0"/>
                                <a:ea typeface="Times New Roman" panose="02020603050405020304" pitchFamily="18" charset="0"/>
                              </a:rPr>
                              <m:t>&amp;</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2</m:t>
                                </m:r>
                              </m:sub>
                            </m:sSub>
                          </m:e>
                          <m:e>
                            <m:r>
                              <a:rPr lang="en-US" sz="2800" i="1">
                                <a:solidFill>
                                  <a:srgbClr val="000000"/>
                                </a:solidFill>
                                <a:latin typeface="Cambria Math" panose="02040503050406030204" pitchFamily="18" charset="0"/>
                                <a:ea typeface="Times New Roman" panose="02020603050405020304" pitchFamily="18" charset="0"/>
                              </a:rPr>
                              <m:t>&amp;</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2</m:t>
                                </m:r>
                              </m:sub>
                            </m:sSub>
                          </m:e>
                        </m:eqArr>
                      </m:e>
                    </m:d>
                    <m: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2</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𝑀</m:t>
                    </m:r>
                    <m:d>
                      <m:dPr>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e>
                    </m:d>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𝑁</m:t>
                    </m:r>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DEC890A7-4CAE-42EF-8C5C-65C676E997AA}"/>
                  </a:ext>
                </a:extLst>
              </p:cNvPr>
              <p:cNvSpPr>
                <a:spLocks noRot="1" noChangeAspect="1" noMove="1" noResize="1" noEditPoints="1" noAdjustHandles="1" noChangeArrowheads="1" noChangeShapeType="1" noTextEdit="1"/>
              </p:cNvSpPr>
              <p:nvPr/>
            </p:nvSpPr>
            <p:spPr>
              <a:xfrm>
                <a:off x="182335" y="1851779"/>
                <a:ext cx="11700175" cy="4556632"/>
              </a:xfrm>
              <a:prstGeom prst="rect">
                <a:avLst/>
              </a:prstGeom>
              <a:blipFill>
                <a:blip r:embed="rId3"/>
                <a:stretch>
                  <a:fillRect t="-937" r="-1511"/>
                </a:stretch>
              </a:blipFill>
            </p:spPr>
            <p:txBody>
              <a:bodyPr/>
              <a:lstStyle/>
              <a:p>
                <a:r>
                  <a:rPr lang="en-US">
                    <a:noFill/>
                  </a:rPr>
                  <a:t> </a:t>
                </a:r>
              </a:p>
            </p:txBody>
          </p:sp>
        </mc:Fallback>
      </mc:AlternateContent>
    </p:spTree>
    <p:extLst>
      <p:ext uri="{BB962C8B-B14F-4D97-AF65-F5344CB8AC3E}">
        <p14:creationId xmlns:p14="http://schemas.microsoft.com/office/powerpoint/2010/main" val="80708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712F353-A618-42F0-9404-202F24A69D02}"/>
                  </a:ext>
                </a:extLst>
              </p:cNvPr>
              <p:cNvSpPr/>
              <p:nvPr/>
            </p:nvSpPr>
            <p:spPr>
              <a:xfrm>
                <a:off x="464233" y="320817"/>
                <a:ext cx="11366696" cy="6246390"/>
              </a:xfrm>
              <a:prstGeom prst="rect">
                <a:avLst/>
              </a:prstGeom>
            </p:spPr>
            <p:txBody>
              <a:bodyPr wrap="square">
                <a:spAutoFit/>
              </a:bodyPr>
              <a:lstStyle/>
              <a:p>
                <a:pPr marL="629920">
                  <a:lnSpc>
                    <a:spcPct val="115000"/>
                  </a:lnSpc>
                  <a:spcAft>
                    <a:spcPts val="10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PTTT </a:t>
                </a:r>
                <a14:m>
                  <m:oMath xmlns:m="http://schemas.openxmlformats.org/officeDocument/2006/math">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tại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𝑀</m:t>
                    </m:r>
                    <m:d>
                      <m:dPr>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e>
                    </m:d>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oMath>
                </a14:m>
                <a:endParaRPr lang="en-US" sz="2800" i="1">
                  <a:solidFill>
                    <a:srgbClr val="000000"/>
                  </a:solidFill>
                  <a:latin typeface="Cambria Math" panose="02040503050406030204" pitchFamily="18" charset="0"/>
                  <a:ea typeface="Times New Roman" panose="02020603050405020304" pitchFamily="18" charset="0"/>
                </a:endParaRPr>
              </a:p>
              <a:p>
                <a:pPr marL="629920">
                  <a:lnSpc>
                    <a:spcPct val="115000"/>
                  </a:lnSpc>
                  <a:spcAft>
                    <a:spcPts val="1000"/>
                  </a:spcAft>
                </a:pPr>
                <a:r>
                  <a:rPr lang="en-US" sz="2800">
                    <a:solidFill>
                      <a:srgbClr val="000000"/>
                    </a:solidFill>
                    <a:ea typeface="Times New Roman" panose="02020603050405020304" pitchFamily="18" charset="0"/>
                    <a:sym typeface="Symbol" panose="05050102010706020507" pitchFamily="18" charset="2"/>
                  </a:rPr>
                  <a:t> </a:t>
                </a:r>
                <a14:m>
                  <m:oMath xmlns:m="http://schemas.openxmlformats.org/officeDocument/2006/math">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e>
                    </m:d>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0</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 đó </a:t>
                </a:r>
                <a14:m>
                  <m:oMath xmlns:m="http://schemas.openxmlformats.org/officeDocument/2006/math">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d>
                          <m:dPr>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2</m:t>
                                </m:r>
                              </m:sub>
                            </m:sSub>
                          </m:e>
                        </m:d>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𝑁</m:t>
                            </m:r>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e>
                        </m:d>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d>
                          <m:dPr>
                            <m:begChr m:val="|"/>
                            <m:endChr m:val="|"/>
                            <m:ctrlPr>
                              <a:rPr lang="en-US" sz="2800" i="1">
                                <a:solidFill>
                                  <a:srgbClr val="000000"/>
                                </a:solidFill>
                                <a:latin typeface="Cambria Math" panose="02040503050406030204" pitchFamily="18" charset="0"/>
                                <a:ea typeface="Times New Roman" panose="02020603050405020304" pitchFamily="18" charset="0"/>
                              </a:rPr>
                            </m:ctrlPr>
                          </m:dPr>
                          <m:e>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2</m:t>
                                </m:r>
                              </m:num>
                              <m:den>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Sub>
                              </m:den>
                            </m:f>
                          </m:e>
                        </m:d>
                      </m:num>
                      <m:den>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4</m:t>
                                    </m:r>
                                  </m:sup>
                                </m:sSubSup>
                              </m:den>
                            </m:f>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4</m:t>
                        </m:r>
                      </m:num>
                      <m:den>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e>
                        </m:rad>
                      </m:den>
                    </m:f>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10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BĐT Cô-Si ta có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e>
                    </m:rad>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4</m:t>
                    </m:r>
                  </m:oMath>
                </a14:m>
                <a:endParaRPr lang="en-US" sz="2800" i="1">
                  <a:solidFill>
                    <a:srgbClr val="000000"/>
                  </a:solidFill>
                  <a:latin typeface="Cambria Math" panose="02040503050406030204" pitchFamily="18" charset="0"/>
                  <a:ea typeface="Times New Roman" panose="02020603050405020304" pitchFamily="18" charset="0"/>
                </a:endParaRPr>
              </a:p>
              <a:p>
                <a:pPr marL="629920">
                  <a:lnSpc>
                    <a:spcPct val="115000"/>
                  </a:lnSpc>
                  <a:spcAft>
                    <a:spcPts val="1000"/>
                  </a:spcAft>
                </a:pP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d>
                          <m:dPr>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1</m:t>
                                </m:r>
                              </m:sub>
                            </m:sSub>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𝑑</m:t>
                                </m:r>
                              </m:e>
                              <m:sub>
                                <m:r>
                                  <a:rPr lang="en-US" sz="2800" i="1">
                                    <a:solidFill>
                                      <a:srgbClr val="000000"/>
                                    </a:solidFill>
                                    <a:latin typeface="Cambria Math" panose="02040503050406030204" pitchFamily="18" charset="0"/>
                                    <a:ea typeface="Times New Roman" panose="02020603050405020304" pitchFamily="18" charset="0"/>
                                  </a:rPr>
                                  <m:t>2</m:t>
                                </m:r>
                              </m:sub>
                            </m:sSub>
                          </m:e>
                        </m:d>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4</m:t>
                        </m:r>
                      </m:num>
                      <m:den>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4</m:t>
                            </m:r>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sSubSup>
                                  <m:sSubSupPr>
                                    <m:ctrlPr>
                                      <a:rPr lang="en-US" sz="2800" i="1">
                                        <a:solidFill>
                                          <a:srgbClr val="000000"/>
                                        </a:solidFill>
                                        <a:latin typeface="Cambria Math" panose="02040503050406030204" pitchFamily="18" charset="0"/>
                                        <a:ea typeface="Times New Roman" panose="02020603050405020304" pitchFamily="18" charset="0"/>
                                      </a:rPr>
                                    </m:ctrlPr>
                                  </m:sSubSup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1</m:t>
                                    </m:r>
                                  </m:sub>
                                  <m:sup>
                                    <m:r>
                                      <a:rPr lang="en-US" sz="2800" i="1">
                                        <a:solidFill>
                                          <a:srgbClr val="000000"/>
                                        </a:solidFill>
                                        <a:latin typeface="Cambria Math" panose="02040503050406030204" pitchFamily="18" charset="0"/>
                                        <a:ea typeface="Times New Roman" panose="02020603050405020304" pitchFamily="18" charset="0"/>
                                      </a:rPr>
                                      <m:t>2</m:t>
                                    </m:r>
                                  </m:sup>
                                </m:sSubSup>
                              </m:den>
                            </m:f>
                          </m:e>
                        </m:rad>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4</m:t>
                        </m:r>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1000"/>
                  </a:spcAft>
                </a:pPr>
                <a:r>
                  <a:rPr lang="en-US" sz="2800" b="1">
                    <a:solidFill>
                      <a:srgbClr val="000000"/>
                    </a:solidFill>
                    <a:highlight>
                      <a:srgbClr val="00FF00"/>
                    </a:highlight>
                    <a:latin typeface="Times New Roman" panose="02020603050405020304" pitchFamily="18" charset="0"/>
                    <a:cs typeface="Times New Roman" panose="02020603050405020304" pitchFamily="18" charset="0"/>
                  </a:rPr>
                  <a:t>Chọn C</a:t>
                </a:r>
                <a:endParaRPr lang="en-US" sz="2800">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3712F353-A618-42F0-9404-202F24A69D02}"/>
                  </a:ext>
                </a:extLst>
              </p:cNvPr>
              <p:cNvSpPr>
                <a:spLocks noRot="1" noChangeAspect="1" noMove="1" noResize="1" noEditPoints="1" noAdjustHandles="1" noChangeArrowheads="1" noChangeShapeType="1" noTextEdit="1"/>
              </p:cNvSpPr>
              <p:nvPr/>
            </p:nvSpPr>
            <p:spPr>
              <a:xfrm>
                <a:off x="464233" y="320817"/>
                <a:ext cx="11366696" cy="6246390"/>
              </a:xfrm>
              <a:prstGeom prst="rect">
                <a:avLst/>
              </a:prstGeom>
              <a:blipFill>
                <a:blip r:embed="rId2"/>
                <a:stretch>
                  <a:fillRect b="-1855"/>
                </a:stretch>
              </a:blipFill>
            </p:spPr>
            <p:txBody>
              <a:bodyPr/>
              <a:lstStyle/>
              <a:p>
                <a:r>
                  <a:rPr lang="en-US">
                    <a:noFill/>
                  </a:rPr>
                  <a:t> </a:t>
                </a:r>
              </a:p>
            </p:txBody>
          </p:sp>
        </mc:Fallback>
      </mc:AlternateContent>
    </p:spTree>
    <p:extLst>
      <p:ext uri="{BB962C8B-B14F-4D97-AF65-F5344CB8AC3E}">
        <p14:creationId xmlns:p14="http://schemas.microsoft.com/office/powerpoint/2010/main" val="34018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90C858-F3B7-4D47-918F-04D1C07CB6A1}"/>
              </a:ext>
            </a:extLst>
          </p:cNvPr>
          <p:cNvSpPr/>
          <p:nvPr/>
        </p:nvSpPr>
        <p:spPr>
          <a:xfrm>
            <a:off x="5488152" y="2121408"/>
            <a:ext cx="2960904" cy="512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82335" y="737"/>
                <a:ext cx="11493849" cy="2855397"/>
              </a:xfrm>
              <a:prstGeom prst="rect">
                <a:avLst/>
              </a:prstGeom>
            </p:spPr>
            <p:txBody>
              <a:bodyPr wrap="square">
                <a:spAutoFit/>
              </a:bodyPr>
              <a:lstStyle/>
              <a:p>
                <a:pPr algn="just">
                  <a:spcAft>
                    <a:spcPts val="0"/>
                  </a:spcAft>
                  <a:tabLst>
                    <a:tab pos="629920" algn="l"/>
                  </a:tabLst>
                </a:pPr>
                <a:r>
                  <a:rPr lang="en-US" sz="27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s-E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hàm số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Tìm trên hai nhánh của đồ thị </a:t>
                </a:r>
                <a14:m>
                  <m:oMath xmlns:m="http://schemas.openxmlformats.org/officeDocument/2006/math">
                    <m:d>
                      <m:dPr>
                        <m:ctrlP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 điểm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sao cho các tiếp tuyến tại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en-U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hai đường tiệm cận tại 4 điểm lập thành một hình thang.</a:t>
                </a:r>
                <a:endParaRPr lang="en-US" sz="2700">
                  <a:latin typeface="Times New Roman" panose="02020603050405020304" pitchFamily="18" charset="0"/>
                  <a:ea typeface="Calibri" panose="020F0502020204030204" pitchFamily="34" charset="0"/>
                  <a:cs typeface="Times New Roman" panose="02020603050405020304" pitchFamily="18" charset="0"/>
                </a:endParaRPr>
              </a:p>
              <a:p>
                <a:pPr marL="633413" indent="-4763" algn="just">
                  <a:spcAft>
                    <a:spcPts val="0"/>
                  </a:spcAft>
                  <a:tabLst>
                    <a:tab pos="3599815" algn="l"/>
                    <a:tab pos="5039995" algn="l"/>
                  </a:tabLst>
                </a:pPr>
                <a:r>
                  <a:rPr lang="es-ES" sz="27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5</m:t>
                        </m:r>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𝑁</m:t>
                    </m:r>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0</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e>
                    </m:d>
                  </m:oMath>
                </a14:m>
                <a:r>
                  <a:rPr lang="es-ES" sz="27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27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3</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panose="02040503050406030204" pitchFamily="18" charset="0"/>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7</m:t>
                            </m:r>
                          </m:num>
                          <m:den>
                            <m:r>
                              <a:rPr lang="en-US" sz="2700" i="1">
                                <a:solidFill>
                                  <a:srgbClr val="000000"/>
                                </a:solidFill>
                                <a:latin typeface="Cambria Math" panose="02040503050406030204" pitchFamily="18" charset="0"/>
                                <a:ea typeface="Times New Roman" panose="02020603050405020304" pitchFamily="18" charset="0"/>
                              </a:rPr>
                              <m:t>2</m:t>
                            </m:r>
                          </m:den>
                        </m:f>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𝑁</m:t>
                    </m:r>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panose="02040503050406030204" pitchFamily="18" charset="0"/>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1</m:t>
                            </m:r>
                          </m:num>
                          <m:den>
                            <m:r>
                              <a:rPr lang="en-US" sz="2700" i="1">
                                <a:solidFill>
                                  <a:srgbClr val="000000"/>
                                </a:solidFill>
                                <a:latin typeface="Cambria Math" panose="02040503050406030204" pitchFamily="18" charset="0"/>
                                <a:ea typeface="Times New Roman" panose="02020603050405020304" pitchFamily="18" charset="0"/>
                              </a:rPr>
                              <m:t>2</m:t>
                            </m:r>
                          </m:den>
                        </m:f>
                      </m:e>
                    </m:d>
                  </m:oMath>
                </a14:m>
                <a:r>
                  <a:rPr lang="es-ES" sz="27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s-ES" sz="27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5</m:t>
                        </m:r>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𝑁</m:t>
                    </m:r>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panose="02040503050406030204" pitchFamily="18" charset="0"/>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1</m:t>
                            </m:r>
                          </m:num>
                          <m:den>
                            <m:r>
                              <a:rPr lang="en-US" sz="2700" i="1">
                                <a:solidFill>
                                  <a:srgbClr val="000000"/>
                                </a:solidFill>
                                <a:latin typeface="Cambria Math" panose="02040503050406030204" pitchFamily="18" charset="0"/>
                                <a:ea typeface="Times New Roman" panose="02020603050405020304" pitchFamily="18" charset="0"/>
                              </a:rPr>
                              <m:t>2</m:t>
                            </m:r>
                          </m:den>
                        </m:f>
                      </m:e>
                    </m:d>
                  </m:oMath>
                </a14:m>
                <a:r>
                  <a:rPr lang="es-ES" sz="27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S" sz="27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r>
                  <a:rPr lang="es-E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 mọi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oMath>
                </a14:m>
                <a:r>
                  <a:rPr lang="es-E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𝑁</m:t>
                    </m:r>
                  </m:oMath>
                </a14:m>
                <a:r>
                  <a:rPr lang="en-U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335" y="737"/>
                <a:ext cx="11493849" cy="2855397"/>
              </a:xfrm>
              <a:prstGeom prst="rect">
                <a:avLst/>
              </a:prstGeom>
              <a:blipFill>
                <a:blip r:embed="rId2"/>
                <a:stretch>
                  <a:fillRect l="-1008" r="-1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C890A7-4CAE-42EF-8C5C-65C676E997AA}"/>
                  </a:ext>
                </a:extLst>
              </p:cNvPr>
              <p:cNvSpPr/>
              <p:nvPr/>
            </p:nvSpPr>
            <p:spPr>
              <a:xfrm>
                <a:off x="182335" y="2463705"/>
                <a:ext cx="12009665" cy="4552015"/>
              </a:xfrm>
              <a:prstGeom prst="rect">
                <a:avLst/>
              </a:prstGeom>
            </p:spPr>
            <p:txBody>
              <a:bodyPr wrap="square">
                <a:spAutoFit/>
              </a:bodyPr>
              <a:lstStyle/>
              <a:p>
                <a:pPr algn="ctr">
                  <a:lnSpc>
                    <a:spcPct val="115000"/>
                  </a:lnSpc>
                </a:pPr>
                <a:r>
                  <a:rPr lang="en-US" sz="27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giải</a:t>
                </a:r>
              </a:p>
              <a:p>
                <a:pPr>
                  <a:lnSpc>
                    <a:spcPct val="115000"/>
                  </a:lnSpc>
                </a:pPr>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sSub>
                      <m:sSubPr>
                        <m:ctrlPr>
                          <a:rPr lang="en-US" sz="2700" i="1">
                            <a:solidFill>
                              <a:srgbClr val="000000"/>
                            </a:solidFill>
                            <a:latin typeface="Cambria Math" panose="02040503050406030204" pitchFamily="18" charset="0"/>
                            <a:ea typeface="Times New Roman" panose="02020603050405020304" pitchFamily="18" charset="0"/>
                          </a:rPr>
                        </m:ctrlPr>
                      </m:sSubPr>
                      <m:e>
                        <m:r>
                          <a:rPr lang="en-US" sz="2700" i="1">
                            <a:solidFill>
                              <a:srgbClr val="000000"/>
                            </a:solidFill>
                            <a:latin typeface="Cambria Math" panose="02040503050406030204" pitchFamily="18" charset="0"/>
                            <a:ea typeface="Times New Roman" panose="02020603050405020304" pitchFamily="18" charset="0"/>
                          </a:rPr>
                          <m:t>𝑦</m:t>
                        </m:r>
                      </m:e>
                      <m:sub>
                        <m:r>
                          <a:rPr lang="en-US" sz="2700" i="1">
                            <a:solidFill>
                              <a:srgbClr val="000000"/>
                            </a:solidFill>
                            <a:latin typeface="Cambria Math" panose="02040503050406030204" pitchFamily="18" charset="0"/>
                            <a:ea typeface="Times New Roman" panose="02020603050405020304" pitchFamily="18" charset="0"/>
                          </a:rPr>
                          <m:t>𝑀</m:t>
                        </m:r>
                      </m:sub>
                    </m:sSub>
                    <m:r>
                      <a:rPr lang="en-US" sz="2700" i="1">
                        <a:solidFill>
                          <a:srgbClr val="000000"/>
                        </a:solidFill>
                        <a:latin typeface="Cambria Math" panose="02040503050406030204" pitchFamily="18" charset="0"/>
                        <a:ea typeface="Times New Roman" panose="02020603050405020304" pitchFamily="18" charset="0"/>
                      </a:rPr>
                      <m:t>), </m:t>
                    </m:r>
                    <m:r>
                      <a:rPr lang="en-US" sz="2700" i="1">
                        <a:solidFill>
                          <a:srgbClr val="000000"/>
                        </a:solidFill>
                        <a:latin typeface="Cambria Math" panose="02040503050406030204" pitchFamily="18" charset="0"/>
                        <a:ea typeface="Times New Roman" panose="02020603050405020304" pitchFamily="18" charset="0"/>
                      </a:rPr>
                      <m:t>𝑁</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sSub>
                      <m:sSubPr>
                        <m:ctrlPr>
                          <a:rPr lang="en-US" sz="2700" i="1">
                            <a:solidFill>
                              <a:srgbClr val="000000"/>
                            </a:solidFill>
                            <a:latin typeface="Cambria Math" panose="02040503050406030204" pitchFamily="18" charset="0"/>
                            <a:ea typeface="Times New Roman" panose="02020603050405020304" pitchFamily="18" charset="0"/>
                          </a:rPr>
                        </m:ctrlPr>
                      </m:sSubPr>
                      <m:e>
                        <m:r>
                          <a:rPr lang="en-US" sz="2700" i="1">
                            <a:solidFill>
                              <a:srgbClr val="000000"/>
                            </a:solidFill>
                            <a:latin typeface="Cambria Math" panose="02040503050406030204" pitchFamily="18" charset="0"/>
                            <a:ea typeface="Times New Roman" panose="02020603050405020304" pitchFamily="18" charset="0"/>
                          </a:rPr>
                          <m:t>𝑦</m:t>
                        </m:r>
                      </m:e>
                      <m:sub>
                        <m:r>
                          <a:rPr lang="en-US" sz="2700" i="1">
                            <a:solidFill>
                              <a:srgbClr val="000000"/>
                            </a:solidFill>
                            <a:latin typeface="Cambria Math" panose="02040503050406030204" pitchFamily="18" charset="0"/>
                            <a:ea typeface="Times New Roman" panose="02020603050405020304" pitchFamily="18" charset="0"/>
                          </a:rPr>
                          <m:t>𝑁</m:t>
                        </m:r>
                      </m:sub>
                    </m:sSub>
                    <m:r>
                      <a:rPr lang="en-US" sz="2700" i="1">
                        <a:solidFill>
                          <a:srgbClr val="000000"/>
                        </a:solidFill>
                        <a:latin typeface="Cambria Math" panose="02040503050406030204" pitchFamily="18" charset="0"/>
                        <a:ea typeface="Times New Roman" panose="02020603050405020304" pitchFamily="18" charset="0"/>
                      </a:rPr>
                      <m:t>)</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2 điểm thuộc 2 nhánh của </a:t>
                </a:r>
                <a14:m>
                  <m:oMath xmlns:m="http://schemas.openxmlformats.org/officeDocument/2006/math">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𝐶</m:t>
                        </m:r>
                      </m:e>
                    </m:d>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 tuyến tại M cắt hai tiệm cận tại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𝐴</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𝐵</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Tiếp tuyến tại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𝑁</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cắt hai tiệm cận tại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𝐶</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𝐷</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 trình tiếp tuyến </a:t>
                </a:r>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 M có dạng: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𝑦</m:t>
                    </m:r>
                    <m:r>
                      <a:rPr lang="en-US" sz="2700" i="1">
                        <a:solidFill>
                          <a:srgbClr val="000000"/>
                        </a:solidFill>
                        <a:latin typeface="Cambria Math" panose="02040503050406030204" pitchFamily="18" charset="0"/>
                        <a:ea typeface="Times New Roman" panose="02020603050405020304" pitchFamily="18" charset="0"/>
                      </a:rPr>
                      <m:t>=</m:t>
                    </m:r>
                    <m:sSup>
                      <m:sSupPr>
                        <m:ctrlPr>
                          <a:rPr lang="en-US" sz="2700" i="1">
                            <a:solidFill>
                              <a:srgbClr val="000000"/>
                            </a:solidFill>
                            <a:latin typeface="Cambria Math" panose="02040503050406030204" pitchFamily="18" charset="0"/>
                            <a:ea typeface="Times New Roman" panose="02020603050405020304" pitchFamily="18" charset="0"/>
                          </a:rPr>
                        </m:ctrlPr>
                      </m:sSupPr>
                      <m:e>
                        <m:r>
                          <a:rPr lang="en-US" sz="2700" i="1">
                            <a:solidFill>
                              <a:srgbClr val="000000"/>
                            </a:solidFill>
                            <a:latin typeface="Cambria Math" panose="02040503050406030204" pitchFamily="18" charset="0"/>
                            <a:ea typeface="Times New Roman" panose="02020603050405020304" pitchFamily="18" charset="0"/>
                          </a:rPr>
                          <m:t>𝑦</m:t>
                        </m:r>
                      </m:e>
                      <m:sup>
                        <m:r>
                          <a:rPr lang="en-US" sz="2700" i="1">
                            <a:solidFill>
                              <a:srgbClr val="000000"/>
                            </a:solidFill>
                            <a:latin typeface="Cambria Math" panose="02040503050406030204" pitchFamily="18" charset="0"/>
                            <a:ea typeface="Times New Roman" panose="02020603050405020304" pitchFamily="18" charset="0"/>
                          </a:rPr>
                          <m:t>′</m:t>
                        </m:r>
                      </m:sup>
                    </m:sSup>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sSub>
                      <m:sSubPr>
                        <m:ctrlPr>
                          <a:rPr lang="en-US" sz="2700" i="1">
                            <a:solidFill>
                              <a:srgbClr val="000000"/>
                            </a:solidFill>
                            <a:latin typeface="Cambria Math" panose="02040503050406030204" pitchFamily="18" charset="0"/>
                            <a:ea typeface="Times New Roman" panose="02020603050405020304" pitchFamily="18" charset="0"/>
                          </a:rPr>
                        </m:ctrlPr>
                      </m:sSubPr>
                      <m:e>
                        <m:r>
                          <a:rPr lang="en-US" sz="2700" i="1">
                            <a:solidFill>
                              <a:srgbClr val="000000"/>
                            </a:solidFill>
                            <a:latin typeface="Cambria Math" panose="02040503050406030204" pitchFamily="18" charset="0"/>
                            <a:ea typeface="Times New Roman" panose="02020603050405020304" pitchFamily="18" charset="0"/>
                          </a:rPr>
                          <m:t>𝑦</m:t>
                        </m:r>
                      </m:e>
                      <m:sub>
                        <m:r>
                          <a:rPr lang="en-US" sz="2700" i="1">
                            <a:solidFill>
                              <a:srgbClr val="000000"/>
                            </a:solidFill>
                            <a:latin typeface="Cambria Math" panose="02040503050406030204" pitchFamily="18" charset="0"/>
                            <a:ea typeface="Times New Roman" panose="02020603050405020304" pitchFamily="18" charset="0"/>
                          </a:rPr>
                          <m:t>𝑀</m:t>
                        </m:r>
                      </m:sub>
                    </m:sSub>
                  </m:oMath>
                </a14:m>
                <a:endParaRPr lang="en-US" sz="27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2700" i="1">
                        <a:solidFill>
                          <a:srgbClr val="000000"/>
                        </a:solidFill>
                        <a:latin typeface="Cambria Math" panose="02040503050406030204" pitchFamily="18" charset="0"/>
                        <a:ea typeface="Times New Roman" panose="02020603050405020304" pitchFamily="18" charset="0"/>
                      </a:rPr>
                      <m:t>𝐴</m:t>
                    </m:r>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panose="02040503050406030204" pitchFamily="18" charset="0"/>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4</m:t>
                            </m:r>
                          </m:num>
                          <m:den>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den>
                        </m:f>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𝐵</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Tương tự: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𝐶</m:t>
                    </m:r>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panose="02040503050406030204" pitchFamily="18" charset="0"/>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4</m:t>
                            </m:r>
                          </m:num>
                          <m:den>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den>
                        </m:f>
                      </m:e>
                    </m:d>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𝐷</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2</m:t>
                    </m:r>
                    <m:r>
                      <a:rPr lang="en-US" sz="2700" i="1">
                        <a:solidFill>
                          <a:srgbClr val="000000"/>
                        </a:solidFill>
                        <a:latin typeface="Cambria Math" panose="02040503050406030204" pitchFamily="18" charset="0"/>
                        <a:ea typeface="Times New Roman" panose="02020603050405020304" pitchFamily="18" charset="0"/>
                      </a:rPr>
                      <m:t>)</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 đường thẳng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𝐴𝐷</m:t>
                    </m:r>
                  </m:oMath>
                </a14:m>
                <a:r>
                  <a:rPr lang="en-U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𝐵𝐶</m:t>
                    </m:r>
                  </m:oMath>
                </a14:m>
                <a:r>
                  <a:rPr lang="en-U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 có hệ số góc: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𝑘</m:t>
                    </m:r>
                    <m:r>
                      <a:rPr lang="en-US" sz="2700" i="1">
                        <a:solidFill>
                          <a:srgbClr val="000000"/>
                        </a:solidFill>
                        <a:latin typeface="Cambria Math" panose="02040503050406030204" pitchFamily="18" charset="0"/>
                        <a:ea typeface="Times New Roman" panose="02020603050405020304" pitchFamily="18" charset="0"/>
                      </a:rPr>
                      <m:t>=</m:t>
                    </m:r>
                    <m:f>
                      <m:fPr>
                        <m:ctrlPr>
                          <a:rPr lang="en-US" sz="2700" i="1">
                            <a:solidFill>
                              <a:srgbClr val="000000"/>
                            </a:solidFill>
                            <a:latin typeface="Cambria Math" panose="02040503050406030204" pitchFamily="18" charset="0"/>
                            <a:ea typeface="Times New Roman" panose="02020603050405020304" pitchFamily="18" charset="0"/>
                          </a:rPr>
                        </m:ctrlPr>
                      </m:fPr>
                      <m:num>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3</m:t>
                        </m:r>
                      </m:num>
                      <m:den>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𝑛</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1</m:t>
                        </m:r>
                        <m:r>
                          <a:rPr lang="en-US" sz="2700" i="1">
                            <a:solidFill>
                              <a:srgbClr val="000000"/>
                            </a:solidFill>
                            <a:latin typeface="Cambria Math" panose="02040503050406030204" pitchFamily="18" charset="0"/>
                            <a:ea typeface="Times New Roman" panose="02020603050405020304" pitchFamily="18" charset="0"/>
                          </a:rPr>
                          <m:t>)</m:t>
                        </m:r>
                      </m:den>
                    </m:f>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nên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𝐴𝐷</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𝐵𝐶</m:t>
                    </m:r>
                  </m:oMath>
                </a14:m>
                <a:r>
                  <a:rPr lang="en-U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mọi điểm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𝑀</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𝑁</m:t>
                    </m:r>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thuộc 2 nhánh của </a:t>
                </a:r>
                <a14:m>
                  <m:oMath xmlns:m="http://schemas.openxmlformats.org/officeDocument/2006/math">
                    <m:d>
                      <m:dPr>
                        <m:ctrlPr>
                          <a:rPr lang="en-US" sz="2700" i="1">
                            <a:solidFill>
                              <a:srgbClr val="000000"/>
                            </a:solidFill>
                            <a:latin typeface="Cambria Math" panose="02040503050406030204" pitchFamily="18" charset="0"/>
                            <a:ea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rPr>
                          <m:t>𝐶</m:t>
                        </m:r>
                      </m:e>
                    </m:d>
                  </m:oMath>
                </a14:m>
                <a:r>
                  <a:rPr lang="vi-VN"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đều thoả mãn</a:t>
                </a:r>
                <a:r>
                  <a:rPr lang="en-US"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bài toán. </a:t>
                </a:r>
                <a:r>
                  <a:rPr lang="fr-FR" sz="2400" b="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D.</a:t>
                </a:r>
                <a:endParaRPr lang="en-US" sz="27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DEC890A7-4CAE-42EF-8C5C-65C676E997AA}"/>
                  </a:ext>
                </a:extLst>
              </p:cNvPr>
              <p:cNvSpPr>
                <a:spLocks noRot="1" noChangeAspect="1" noMove="1" noResize="1" noEditPoints="1" noAdjustHandles="1" noChangeArrowheads="1" noChangeShapeType="1" noTextEdit="1"/>
              </p:cNvSpPr>
              <p:nvPr/>
            </p:nvSpPr>
            <p:spPr>
              <a:xfrm>
                <a:off x="182335" y="2463705"/>
                <a:ext cx="12009665" cy="4552015"/>
              </a:xfrm>
              <a:prstGeom prst="rect">
                <a:avLst/>
              </a:prstGeom>
              <a:blipFill>
                <a:blip r:embed="rId3"/>
                <a:stretch>
                  <a:fillRect l="-964" t="-803"/>
                </a:stretch>
              </a:blipFill>
            </p:spPr>
            <p:txBody>
              <a:bodyPr/>
              <a:lstStyle/>
              <a:p>
                <a:r>
                  <a:rPr lang="en-US">
                    <a:noFill/>
                  </a:rPr>
                  <a:t> </a:t>
                </a:r>
              </a:p>
            </p:txBody>
          </p:sp>
        </mc:Fallback>
      </mc:AlternateContent>
    </p:spTree>
    <p:extLst>
      <p:ext uri="{BB962C8B-B14F-4D97-AF65-F5344CB8AC3E}">
        <p14:creationId xmlns:p14="http://schemas.microsoft.com/office/powerpoint/2010/main" val="22108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900F7-3A80-4C65-8428-5D50EE75F695}"/>
              </a:ext>
            </a:extLst>
          </p:cNvPr>
          <p:cNvSpPr/>
          <p:nvPr/>
        </p:nvSpPr>
        <p:spPr>
          <a:xfrm>
            <a:off x="8377656" y="1539101"/>
            <a:ext cx="2192808" cy="645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82335" y="162965"/>
                <a:ext cx="11493849" cy="2021451"/>
              </a:xfrm>
              <a:prstGeom prst="rect">
                <a:avLst/>
              </a:prstGeom>
            </p:spPr>
            <p:txBody>
              <a:bodyPr wrap="square">
                <a:spAutoFit/>
              </a:bodyPr>
              <a:lstStyle/>
              <a:p>
                <a:pPr lvl="0" algn="just">
                  <a:spcBef>
                    <a:spcPts val="600"/>
                  </a:spcBef>
                  <a:spcAft>
                    <a:spcPts val="0"/>
                  </a:spcAft>
                  <a:buClr>
                    <a:srgbClr val="0000FF"/>
                  </a:buClr>
                  <a:tabLst>
                    <a:tab pos="629920"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s-ES" sz="2800">
                    <a:solidFill>
                      <a:srgbClr val="000000"/>
                    </a:solidFill>
                    <a:latin typeface="Times New Roman" panose="02020603050405020304" pitchFamily="18" charset="0"/>
                    <a:ea typeface="Calibri" panose="020F0502020204030204" pitchFamily="34" charset="0"/>
                  </a:rPr>
                  <a:t>Cho hàm số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den>
                    </m:f>
                  </m:oMath>
                </a14:m>
                <a:r>
                  <a:rPr lang="vi-VN" sz="2800">
                    <a:solidFill>
                      <a:srgbClr val="000000"/>
                    </a:solidFill>
                    <a:latin typeface="Times New Roman" panose="02020603050405020304" pitchFamily="18" charset="0"/>
                    <a:ea typeface="Calibri" panose="020F0502020204030204" pitchFamily="34" charset="0"/>
                  </a:rPr>
                  <a:t>. Gọi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oMath>
                </a14:m>
                <a:r>
                  <a:rPr lang="vi-VN" sz="2800">
                    <a:solidFill>
                      <a:srgbClr val="000000"/>
                    </a:solidFill>
                    <a:latin typeface="Times New Roman" panose="02020603050405020304" pitchFamily="18" charset="0"/>
                    <a:ea typeface="Calibri" panose="020F0502020204030204" pitchFamily="34" charset="0"/>
                  </a:rPr>
                  <a:t> là giao điểm của hai tiệm cận của </a:t>
                </a: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2800">
                    <a:solidFill>
                      <a:srgbClr val="000000"/>
                    </a:solidFill>
                    <a:latin typeface="Times New Roman" panose="02020603050405020304" pitchFamily="18" charset="0"/>
                    <a:ea typeface="Calibri" panose="020F0502020204030204" pitchFamily="34" charset="0"/>
                  </a:rPr>
                  <a:t>. Tìm </a:t>
                </a:r>
                <a:r>
                  <a:rPr lang="vi-VN" sz="2800" i="1">
                    <a:solidFill>
                      <a:srgbClr val="000000"/>
                    </a:solidFill>
                    <a:latin typeface="Times New Roman" panose="02020603050405020304" pitchFamily="18" charset="0"/>
                    <a:ea typeface="Calibri" panose="020F0502020204030204" pitchFamily="34" charset="0"/>
                  </a:rPr>
                  <a:t>m</a:t>
                </a:r>
                <a:r>
                  <a:rPr lang="vi-VN" sz="2800">
                    <a:solidFill>
                      <a:srgbClr val="000000"/>
                    </a:solidFill>
                    <a:latin typeface="Times New Roman" panose="02020603050405020304" pitchFamily="18" charset="0"/>
                    <a:ea typeface="Calibri" panose="020F0502020204030204" pitchFamily="34" charset="0"/>
                  </a:rPr>
                  <a:t> để tiếp tuyến tại một </a:t>
                </a:r>
                <a:r>
                  <a:rPr lang="en-US" sz="2800">
                    <a:solidFill>
                      <a:srgbClr val="000000"/>
                    </a:solidFill>
                    <a:latin typeface="Times New Roman" panose="02020603050405020304" pitchFamily="18" charset="0"/>
                    <a:ea typeface="Calibri" panose="020F0502020204030204" pitchFamily="34" charset="0"/>
                  </a:rPr>
                  <a:t>đ</a:t>
                </a:r>
                <a:r>
                  <a:rPr lang="vi-VN" sz="2800">
                    <a:solidFill>
                      <a:srgbClr val="000000"/>
                    </a:solidFill>
                    <a:latin typeface="Times New Roman" panose="02020603050405020304" pitchFamily="18" charset="0"/>
                    <a:ea typeface="Calibri" panose="020F0502020204030204" pitchFamily="34" charset="0"/>
                  </a:rPr>
                  <a:t>iểm bất kì của </a:t>
                </a: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2800">
                    <a:solidFill>
                      <a:srgbClr val="000000"/>
                    </a:solidFill>
                    <a:latin typeface="Times New Roman" panose="02020603050405020304" pitchFamily="18" charset="0"/>
                    <a:ea typeface="Calibri" panose="020F0502020204030204" pitchFamily="34" charset="0"/>
                  </a:rPr>
                  <a:t> cắt hai tiệm cận tại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oMath>
                </a14:m>
                <a:r>
                  <a:rPr lang="vi-VN" sz="2800">
                    <a:solidFill>
                      <a:srgbClr val="000000"/>
                    </a:solidFill>
                    <a:latin typeface="Times New Roman" panose="02020603050405020304" pitchFamily="18" charset="0"/>
                    <a:ea typeface="Calibri" panose="020F0502020204030204" pitchFamily="34" charset="0"/>
                  </a:rPr>
                  <a:t> và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2800">
                    <a:solidFill>
                      <a:srgbClr val="000000"/>
                    </a:solidFill>
                    <a:latin typeface="Times New Roman" panose="02020603050405020304" pitchFamily="18" charset="0"/>
                    <a:ea typeface="Calibri" panose="020F0502020204030204" pitchFamily="34" charset="0"/>
                  </a:rPr>
                  <a:t> sao cho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𝛥</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𝐼𝐴𝐵</m:t>
                    </m:r>
                  </m:oMath>
                </a14:m>
                <a:r>
                  <a:rPr lang="vi-VN" sz="2800">
                    <a:solidFill>
                      <a:srgbClr val="000000"/>
                    </a:solidFill>
                    <a:latin typeface="Times New Roman" panose="02020603050405020304" pitchFamily="18" charset="0"/>
                    <a:ea typeface="Calibri" panose="020F0502020204030204" pitchFamily="34" charset="0"/>
                  </a:rPr>
                  <a:t> có diện tích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𝑆</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22</m:t>
                    </m:r>
                  </m:oMath>
                </a14:m>
                <a:r>
                  <a:rPr lang="vi-VN" sz="2800">
                    <a:solidFill>
                      <a:srgbClr val="000000"/>
                    </a:solidFill>
                    <a:latin typeface="Times New Roman" panose="02020603050405020304" pitchFamily="18" charset="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629920" algn="just">
                  <a:lnSpc>
                    <a:spcPct val="115000"/>
                  </a:lnSpc>
                  <a:spcAft>
                    <a:spcPts val="0"/>
                  </a:spcAft>
                  <a:tabLst>
                    <a:tab pos="3376613" algn="l"/>
                    <a:tab pos="5943600" algn="l"/>
                    <a:tab pos="8405813" algn="l"/>
                  </a:tabLst>
                </a:pPr>
                <a:r>
                  <a:rPr lang="es-E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a:latin typeface="Cambria Math" panose="02040503050406030204" pitchFamily="18" charset="0"/>
                        <a:ea typeface="Calibri" panose="020F0502020204030204" pitchFamily="34" charset="0"/>
                        <a:cs typeface="Times New Roman" panose="02020603050405020304" pitchFamily="18" charset="0"/>
                      </a:rPr>
                      <m:t>𝑚</m:t>
                    </m:r>
                    <m:r>
                      <a:rPr lang="en-US" sz="2800">
                        <a:latin typeface="Cambria Math" panose="02040503050406030204" pitchFamily="18" charset="0"/>
                        <a:ea typeface="Calibri" panose="020F0502020204030204" pitchFamily="34" charset="0"/>
                        <a:cs typeface="Times New Roman" panose="02020603050405020304" pitchFamily="18" charset="0"/>
                      </a:rPr>
                      <m:t>=±</m:t>
                    </m:r>
                    <m:r>
                      <a:rPr lang="en-US" sz="2800">
                        <a:latin typeface="Cambria Math" panose="02040503050406030204" pitchFamily="18" charset="0"/>
                        <a:ea typeface="Calibri" panose="020F0502020204030204" pitchFamily="34" charset="0"/>
                        <a:cs typeface="Times New Roman" panose="02020603050405020304" pitchFamily="18" charset="0"/>
                      </a:rPr>
                      <m:t>5</m:t>
                    </m:r>
                  </m:oMath>
                </a14:m>
                <a:r>
                  <a:rPr lang="es-ES" sz="2800" b="1">
                    <a:solidFill>
                      <a:srgbClr val="000000"/>
                    </a:solidFill>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6</m:t>
                    </m:r>
                  </m:oMath>
                </a14:m>
                <a:r>
                  <a:rPr lang="en-US" sz="2800">
                    <a:solidFill>
                      <a:srgbClr val="000000"/>
                    </a:solidFill>
                    <a:latin typeface="Times New Roman" panose="02020603050405020304" pitchFamily="18" charset="0"/>
                    <a:ea typeface="Calibri" panose="020F0502020204030204" pitchFamily="34" charset="0"/>
                  </a:rPr>
                  <a:t>.</a:t>
                </a:r>
                <a:r>
                  <a:rPr lang="es-ES" sz="2800" b="1">
                    <a:solidFill>
                      <a:srgbClr val="000000"/>
                    </a:solidFill>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7</m:t>
                    </m:r>
                  </m:oMath>
                </a14:m>
                <a:r>
                  <a:rPr lang="en-US" sz="2800">
                    <a:solidFill>
                      <a:srgbClr val="000000"/>
                    </a:solidFill>
                    <a:latin typeface="Times New Roman" panose="02020603050405020304" pitchFamily="18" charset="0"/>
                    <a:ea typeface="Calibri" panose="020F0502020204030204" pitchFamily="34" charset="0"/>
                  </a:rPr>
                  <a:t>.</a:t>
                </a:r>
                <a:r>
                  <a:rPr lang="es-ES" sz="2800" b="1">
                    <a:solidFill>
                      <a:srgbClr val="000000"/>
                    </a:solidFill>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4</m:t>
                    </m:r>
                  </m:oMath>
                </a14:m>
                <a:r>
                  <a:rPr lang="es-ES" sz="2800" b="1">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335" y="162965"/>
                <a:ext cx="11493849" cy="2021451"/>
              </a:xfrm>
              <a:prstGeom prst="rect">
                <a:avLst/>
              </a:prstGeom>
              <a:blipFill>
                <a:blip r:embed="rId2"/>
                <a:stretch>
                  <a:fillRect l="-1114" r="-1804" b="-7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C890A7-4CAE-42EF-8C5C-65C676E997AA}"/>
                  </a:ext>
                </a:extLst>
              </p:cNvPr>
              <p:cNvSpPr/>
              <p:nvPr/>
            </p:nvSpPr>
            <p:spPr>
              <a:xfrm>
                <a:off x="182335" y="2043508"/>
                <a:ext cx="11700175" cy="4834978"/>
              </a:xfrm>
              <a:prstGeom prst="rect">
                <a:avLst/>
              </a:prstGeom>
            </p:spPr>
            <p:txBody>
              <a:bodyPr wrap="square">
                <a:spAutoFit/>
              </a:bodyPr>
              <a:lstStyle/>
              <a:p>
                <a:pPr marL="629920" algn="ctr">
                  <a:lnSpc>
                    <a:spcPct val="115000"/>
                  </a:lnSpc>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39725" algn="just">
                  <a:lnSpc>
                    <a:spcPct val="115000"/>
                  </a:lnSpc>
                </a:pPr>
                <a:r>
                  <a:rPr lang="vi-VN" sz="2800">
                    <a:solidFill>
                      <a:srgbClr val="000000"/>
                    </a:solidFill>
                    <a:latin typeface="Times New Roman" panose="02020603050405020304" pitchFamily="18" charset="0"/>
                    <a:ea typeface="Calibri" panose="020F0502020204030204" pitchFamily="34" charset="0"/>
                  </a:rPr>
                  <a:t>(C) có tiệm cận đứng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oMath>
                </a14:m>
                <a:r>
                  <a:rPr lang="vi-VN" sz="2800">
                    <a:solidFill>
                      <a:srgbClr val="000000"/>
                    </a:solidFill>
                    <a:latin typeface="Times New Roman" panose="02020603050405020304" pitchFamily="18" charset="0"/>
                    <a:ea typeface="Calibri" panose="020F0502020204030204" pitchFamily="34" charset="0"/>
                  </a:rPr>
                  <a:t>, tiệm cận ngang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oMath>
                </a14:m>
                <a:r>
                  <a:rPr lang="vi-VN"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marL="339725" algn="just">
                  <a:lnSpc>
                    <a:spcPct val="115000"/>
                  </a:lnSpc>
                </a:pPr>
                <a:r>
                  <a:rPr lang="vi-VN" sz="2800">
                    <a:solidFill>
                      <a:srgbClr val="000000"/>
                    </a:solidFill>
                    <a:latin typeface="Times New Roman" panose="02020603050405020304" pitchFamily="18" charset="0"/>
                    <a:ea typeface="Calibri" panose="020F0502020204030204" pitchFamily="34" charset="0"/>
                  </a:rPr>
                  <a:t>Giao điểm 2 tiệm cận là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oMath>
                </a14:m>
                <a:r>
                  <a:rPr lang="en-US" sz="2800">
                    <a:solidFill>
                      <a:srgbClr val="000000"/>
                    </a:solidFill>
                    <a:latin typeface="Times New Roman" panose="02020603050405020304" pitchFamily="18" charset="0"/>
                    <a:ea typeface="Calibri" panose="020F0502020204030204" pitchFamily="34" charset="0"/>
                  </a:rPr>
                  <a:t> và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𝑀</m:t>
                    </m:r>
                    <m:d>
                      <m:dPr>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num>
                          <m:den>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den>
                        </m:f>
                      </m:e>
                    </m:d>
                    <m: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𝐶</m:t>
                    </m:r>
                    <m:r>
                      <a:rPr lang="en-US" sz="2800" i="1">
                        <a:solidFill>
                          <a:srgbClr val="000000"/>
                        </a:solidFill>
                        <a:latin typeface="Cambria Math" panose="02040503050406030204" pitchFamily="18" charset="0"/>
                        <a:ea typeface="Times New Roman" panose="02020603050405020304" pitchFamily="18" charset="0"/>
                      </a:rPr>
                      <m:t>)</m:t>
                    </m:r>
                  </m:oMath>
                </a14:m>
                <a:r>
                  <a:rPr lang="vi-VN"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marL="339725" algn="just">
                  <a:lnSpc>
                    <a:spcPct val="115000"/>
                  </a:lnSpc>
                </a:pPr>
                <a:r>
                  <a:rPr lang="vi-VN" sz="2800">
                    <a:solidFill>
                      <a:srgbClr val="000000"/>
                    </a:solidFill>
                    <a:latin typeface="Times New Roman" panose="02020603050405020304" pitchFamily="18" charset="0"/>
                    <a:ea typeface="Calibri" panose="020F0502020204030204" pitchFamily="34" charset="0"/>
                  </a:rPr>
                  <a:t>P</a:t>
                </a:r>
                <a:r>
                  <a:rPr lang="en-US" sz="2800">
                    <a:solidFill>
                      <a:srgbClr val="000000"/>
                    </a:solidFill>
                    <a:latin typeface="Times New Roman" panose="02020603050405020304" pitchFamily="18" charset="0"/>
                    <a:ea typeface="Calibri" panose="020F0502020204030204" pitchFamily="34" charset="0"/>
                  </a:rPr>
                  <a:t>hương trình tiếp tuyến </a:t>
                </a:r>
                <a:r>
                  <a:rPr lang="vi-VN" sz="2800">
                    <a:solidFill>
                      <a:srgbClr val="000000"/>
                    </a:solidFill>
                    <a:latin typeface="Times New Roman" panose="02020603050405020304" pitchFamily="18" charset="0"/>
                    <a:ea typeface="Calibri" panose="020F0502020204030204" pitchFamily="34" charset="0"/>
                  </a:rPr>
                  <a:t>của </a:t>
                </a: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𝐶</m:t>
                        </m:r>
                      </m:e>
                    </m:d>
                  </m:oMath>
                </a14:m>
                <a:r>
                  <a:rPr lang="vi-VN" sz="2800">
                    <a:solidFill>
                      <a:srgbClr val="000000"/>
                    </a:solidFill>
                    <a:latin typeface="Times New Roman" panose="02020603050405020304" pitchFamily="18" charset="0"/>
                    <a:ea typeface="Calibri" panose="020F0502020204030204" pitchFamily="34" charset="0"/>
                  </a:rPr>
                  <a:t> tại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𝑀</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2</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𝑚</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num>
                      <m:den>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den>
                    </m:f>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num>
                      <m:den>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den>
                    </m:f>
                  </m:oMath>
                </a14:m>
                <a:r>
                  <a:rPr lang="vi-VN"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marL="339725" algn="just">
                  <a:lnSpc>
                    <a:spcPct val="115000"/>
                  </a:lnSpc>
                </a:pP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 </m:t>
                    </m:r>
                  </m:oMath>
                </a14:m>
                <a:r>
                  <a:rPr lang="en-US" sz="2800">
                    <a:solidFill>
                      <a:srgbClr val="000000"/>
                    </a:solidFill>
                    <a:latin typeface="Times New Roman" panose="02020603050405020304" pitchFamily="18" charset="0"/>
                    <a:ea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rPr>
                  <a:t>cắt TCĐ tại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𝐴</m:t>
                    </m:r>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𝑚</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6</m:t>
                            </m:r>
                          </m:num>
                          <m:den>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den>
                        </m:f>
                      </m:e>
                    </m:d>
                  </m:oMath>
                </a14:m>
                <a:r>
                  <a:rPr lang="vi-VN" sz="2800">
                    <a:solidFill>
                      <a:srgbClr val="000000"/>
                    </a:solidFill>
                    <a:latin typeface="Times New Roman" panose="02020603050405020304" pitchFamily="18" charset="0"/>
                    <a:ea typeface="Calibri" panose="020F0502020204030204" pitchFamily="34" charset="0"/>
                  </a:rPr>
                  <a:t>, cắt </a:t>
                </a:r>
                <a:r>
                  <a:rPr lang="vi-VN" sz="2700">
                    <a:solidFill>
                      <a:srgbClr val="000000"/>
                    </a:solidFill>
                    <a:latin typeface="Times New Roman" panose="02020603050405020304" pitchFamily="18" charset="0"/>
                    <a:ea typeface="Calibri" panose="020F0502020204030204" pitchFamily="34" charset="0"/>
                  </a:rPr>
                  <a:t>TCN</a:t>
                </a:r>
                <a:r>
                  <a:rPr lang="vi-VN" sz="2800">
                    <a:solidFill>
                      <a:srgbClr val="000000"/>
                    </a:solidFill>
                    <a:latin typeface="Times New Roman" panose="02020603050405020304" pitchFamily="18" charset="0"/>
                    <a:ea typeface="Calibri" panose="020F0502020204030204" pitchFamily="34" charset="0"/>
                  </a:rPr>
                  <a:t> tại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oMath>
                </a14:m>
                <a:r>
                  <a:rPr lang="vi-VN"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marL="339725" algn="just">
                  <a:lnSpc>
                    <a:spcPct val="115000"/>
                  </a:lnSpc>
                </a:pPr>
                <a:r>
                  <a:rPr lang="vi-VN" sz="2800">
                    <a:solidFill>
                      <a:srgbClr val="000000"/>
                    </a:solidFill>
                    <a:latin typeface="Times New Roman" panose="02020603050405020304" pitchFamily="18" charset="0"/>
                    <a:ea typeface="Calibri" panose="020F0502020204030204" pitchFamily="34" charset="0"/>
                  </a:rPr>
                  <a:t>Ta có: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𝐼𝐴</m:t>
                    </m:r>
                    <m:r>
                      <a:rPr lang="en-US" sz="2800" i="1">
                        <a:solidFill>
                          <a:srgbClr val="000000"/>
                        </a:solidFill>
                        <a:latin typeface="Cambria Math" panose="02040503050406030204" pitchFamily="18" charset="0"/>
                        <a:ea typeface="Times New Roman" panose="02020603050405020304" pitchFamily="18" charset="0"/>
                      </a:rPr>
                      <m:t>=</m:t>
                    </m:r>
                    <m:d>
                      <m:dPr>
                        <m:begChr m:val="|"/>
                        <m:endChr m:val="|"/>
                        <m:ctrlPr>
                          <a:rPr lang="en-US" sz="2800" i="1">
                            <a:solidFill>
                              <a:srgbClr val="000000"/>
                            </a:solidFill>
                            <a:latin typeface="Cambria Math" panose="02040503050406030204" pitchFamily="18" charset="0"/>
                            <a:ea typeface="Times New Roman" panose="02020603050405020304" pitchFamily="18" charset="0"/>
                          </a:rPr>
                        </m:ctrlPr>
                      </m:dPr>
                      <m:e>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4</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𝑚</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6</m:t>
                            </m:r>
                          </m:num>
                          <m:den>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den>
                        </m:f>
                      </m:e>
                    </m:d>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𝐼𝐵</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d>
                      <m:dPr>
                        <m:begChr m:val="|"/>
                        <m:endChr m:val="|"/>
                        <m:ctrlPr>
                          <a:rPr lang="en-US" sz="2800" i="1">
                            <a:solidFill>
                              <a:srgbClr val="000000"/>
                            </a:solidFill>
                            <a:latin typeface="Cambria Math" panose="02040503050406030204" pitchFamily="18" charset="0"/>
                            <a:ea typeface="Times New Roman" panose="02020603050405020304" pitchFamily="18" charset="0"/>
                          </a:rPr>
                        </m:ctrlPr>
                      </m:dPr>
                      <m:e>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𝑥</m:t>
                            </m:r>
                          </m:e>
                          <m:sub>
                            <m:r>
                              <a:rPr lang="en-US" sz="2800" i="1">
                                <a:solidFill>
                                  <a:srgbClr val="000000"/>
                                </a:solidFill>
                                <a:latin typeface="Cambria Math" panose="02040503050406030204" pitchFamily="18" charset="0"/>
                                <a:ea typeface="Times New Roman" panose="02020603050405020304" pitchFamily="18" charset="0"/>
                              </a:rPr>
                              <m:t>0</m:t>
                            </m:r>
                          </m:sub>
                        </m:sSub>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e>
                    </m:d>
                  </m:oMath>
                </a14:m>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2800" i="1">
                            <a:solidFill>
                              <a:srgbClr val="000000"/>
                            </a:solidFill>
                            <a:latin typeface="Cambria Math" panose="02040503050406030204" pitchFamily="18" charset="0"/>
                            <a:ea typeface="Times New Roman" panose="02020603050405020304" pitchFamily="18" charset="0"/>
                          </a:rPr>
                        </m:ctrlPr>
                      </m:sSubPr>
                      <m:e>
                        <m:r>
                          <a:rPr lang="en-US" sz="2800" i="1">
                            <a:solidFill>
                              <a:srgbClr val="000000"/>
                            </a:solidFill>
                            <a:latin typeface="Cambria Math" panose="02040503050406030204" pitchFamily="18" charset="0"/>
                            <a:ea typeface="Times New Roman" panose="02020603050405020304" pitchFamily="18" charset="0"/>
                          </a:rPr>
                          <m:t>𝑆</m:t>
                        </m:r>
                      </m:e>
                      <m:sub>
                        <m:r>
                          <a:rPr lang="en-US" sz="2800" i="1">
                            <a:solidFill>
                              <a:srgbClr val="000000"/>
                            </a:solidFill>
                            <a:latin typeface="Cambria Math" panose="02040503050406030204" pitchFamily="18" charset="0"/>
                            <a:ea typeface="Times New Roman" panose="02020603050405020304" pitchFamily="18" charset="0"/>
                          </a:rPr>
                          <m:t>𝐼𝐴𝐵</m:t>
                        </m:r>
                      </m:sub>
                    </m:sSub>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𝐼𝐴</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𝐼𝐵</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4</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𝑚</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6</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22</m:t>
                    </m:r>
                  </m:oMath>
                </a14:m>
                <a:endParaRPr lang="en-US" sz="2800">
                  <a:solidFill>
                    <a:srgbClr val="000000"/>
                  </a:solidFill>
                  <a:ea typeface="Calibri" panose="020F0502020204030204" pitchFamily="34" charset="0"/>
                  <a:cs typeface="Cambria Math" panose="02040503050406030204" pitchFamily="18" charset="0"/>
                </a:endParaRPr>
              </a:p>
              <a:p>
                <a:pPr marL="339725" algn="just">
                  <a:lnSpc>
                    <a:spcPct val="115000"/>
                  </a:lnSpc>
                </a:pP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4</m:t>
                    </m:r>
                  </m:oMath>
                </a14:m>
                <a:r>
                  <a:rPr lang="vi-VN" sz="2800">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 </a:t>
                </a:r>
                <a:r>
                  <a:rPr lang="fr-FR" sz="2800" b="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D</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DEC890A7-4CAE-42EF-8C5C-65C676E997AA}"/>
                  </a:ext>
                </a:extLst>
              </p:cNvPr>
              <p:cNvSpPr>
                <a:spLocks noRot="1" noChangeAspect="1" noMove="1" noResize="1" noEditPoints="1" noAdjustHandles="1" noChangeArrowheads="1" noChangeShapeType="1" noTextEdit="1"/>
              </p:cNvSpPr>
              <p:nvPr/>
            </p:nvSpPr>
            <p:spPr>
              <a:xfrm>
                <a:off x="182335" y="2043508"/>
                <a:ext cx="11700175" cy="4834978"/>
              </a:xfrm>
              <a:prstGeom prst="rect">
                <a:avLst/>
              </a:prstGeom>
              <a:blipFill>
                <a:blip r:embed="rId3"/>
                <a:stretch>
                  <a:fillRect t="-757" b="-2648"/>
                </a:stretch>
              </a:blipFill>
            </p:spPr>
            <p:txBody>
              <a:bodyPr/>
              <a:lstStyle/>
              <a:p>
                <a:r>
                  <a:rPr lang="en-US">
                    <a:noFill/>
                  </a:rPr>
                  <a:t> </a:t>
                </a:r>
              </a:p>
            </p:txBody>
          </p:sp>
        </mc:Fallback>
      </mc:AlternateContent>
    </p:spTree>
    <p:extLst>
      <p:ext uri="{BB962C8B-B14F-4D97-AF65-F5344CB8AC3E}">
        <p14:creationId xmlns:p14="http://schemas.microsoft.com/office/powerpoint/2010/main" val="39956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EAA69A-CA8F-402D-B521-A648AB90527C}"/>
              </a:ext>
            </a:extLst>
          </p:cNvPr>
          <p:cNvSpPr/>
          <p:nvPr/>
        </p:nvSpPr>
        <p:spPr>
          <a:xfrm>
            <a:off x="9198864" y="1778902"/>
            <a:ext cx="1891677" cy="6168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2E0B247-95B3-4FE9-9287-137E7B2B7FD6}"/>
                  </a:ext>
                </a:extLst>
              </p:cNvPr>
              <p:cNvSpPr/>
              <p:nvPr/>
            </p:nvSpPr>
            <p:spPr>
              <a:xfrm>
                <a:off x="167148" y="94363"/>
                <a:ext cx="11857703" cy="5502788"/>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a:solidFill>
                      <a:srgbClr val="008000"/>
                    </a:solidFill>
                    <a:latin typeface="Times New Roman" panose="02020603050405020304" pitchFamily="18" charset="0"/>
                    <a:ea typeface="Calibri" panose="020F0502020204030204" pitchFamily="34" charset="0"/>
                  </a:rPr>
                  <a:t>(</a:t>
                </a:r>
                <a:r>
                  <a:rPr lang="en-US" sz="3200" b="1" dirty="0" err="1">
                    <a:solidFill>
                      <a:srgbClr val="008000"/>
                    </a:solidFill>
                    <a:latin typeface="Times New Roman" panose="02020603050405020304" pitchFamily="18" charset="0"/>
                    <a:ea typeface="Calibri" panose="020F0502020204030204" pitchFamily="34" charset="0"/>
                  </a:rPr>
                  <a:t>Hội</a:t>
                </a:r>
                <a:r>
                  <a:rPr lang="en-US" sz="3200" dirty="0">
                    <a:solidFill>
                      <a:srgbClr val="008000"/>
                    </a:solidFill>
                    <a:latin typeface="Times New Roman" panose="02020603050405020304" pitchFamily="18" charset="0"/>
                    <a:ea typeface="Calibri" panose="020F0502020204030204" pitchFamily="34" charset="0"/>
                  </a:rPr>
                  <a:t> </a:t>
                </a:r>
                <a:r>
                  <a:rPr lang="en-US" sz="3200" b="1" dirty="0">
                    <a:solidFill>
                      <a:srgbClr val="008000"/>
                    </a:solidFill>
                    <a:latin typeface="Times New Roman" panose="02020603050405020304" pitchFamily="18" charset="0"/>
                    <a:ea typeface="Calibri" panose="020F0502020204030204" pitchFamily="34" charset="0"/>
                  </a:rPr>
                  <a:t>8</a:t>
                </a:r>
                <a:r>
                  <a:rPr lang="en-US" sz="3200" dirty="0">
                    <a:solidFill>
                      <a:srgbClr val="008000"/>
                    </a:solidFill>
                    <a:latin typeface="Times New Roman" panose="02020603050405020304" pitchFamily="18" charset="0"/>
                    <a:ea typeface="Calibri" panose="020F0502020204030204" pitchFamily="34" charset="0"/>
                  </a:rPr>
                  <a:t> </a:t>
                </a:r>
                <a:r>
                  <a:rPr lang="en-US" sz="3200" b="1" dirty="0" err="1">
                    <a:solidFill>
                      <a:srgbClr val="008000"/>
                    </a:solidFill>
                    <a:latin typeface="Times New Roman" panose="02020603050405020304" pitchFamily="18" charset="0"/>
                    <a:ea typeface="Calibri" panose="020F0502020204030204" pitchFamily="34" charset="0"/>
                  </a:rPr>
                  <a:t>trường</a:t>
                </a:r>
                <a:r>
                  <a:rPr lang="en-US" sz="3200" dirty="0">
                    <a:solidFill>
                      <a:srgbClr val="008000"/>
                    </a:solidFill>
                    <a:latin typeface="Times New Roman" panose="02020603050405020304" pitchFamily="18" charset="0"/>
                    <a:ea typeface="Calibri" panose="020F0502020204030204" pitchFamily="34" charset="0"/>
                  </a:rPr>
                  <a:t> </a:t>
                </a:r>
                <a:r>
                  <a:rPr lang="en-US" sz="3200" b="1" dirty="0" err="1">
                    <a:solidFill>
                      <a:srgbClr val="008000"/>
                    </a:solidFill>
                    <a:latin typeface="Times New Roman" panose="02020603050405020304" pitchFamily="18" charset="0"/>
                    <a:ea typeface="Calibri" panose="020F0502020204030204" pitchFamily="34" charset="0"/>
                  </a:rPr>
                  <a:t>chuyên</a:t>
                </a:r>
                <a:r>
                  <a:rPr lang="en-US" sz="3200" dirty="0">
                    <a:solidFill>
                      <a:srgbClr val="008000"/>
                    </a:solidFill>
                    <a:latin typeface="Times New Roman" panose="02020603050405020304" pitchFamily="18" charset="0"/>
                    <a:ea typeface="Calibri" panose="020F0502020204030204" pitchFamily="34" charset="0"/>
                  </a:rPr>
                  <a:t> </a:t>
                </a:r>
                <a:r>
                  <a:rPr lang="en-US" sz="3200" b="1" dirty="0">
                    <a:solidFill>
                      <a:srgbClr val="008000"/>
                    </a:solidFill>
                    <a:latin typeface="Times New Roman" panose="02020603050405020304" pitchFamily="18" charset="0"/>
                    <a:ea typeface="Calibri" panose="020F0502020204030204" pitchFamily="34" charset="0"/>
                  </a:rPr>
                  <a:t>ĐBSH</a:t>
                </a:r>
                <a:r>
                  <a:rPr lang="en-US" sz="3200" dirty="0">
                    <a:solidFill>
                      <a:srgbClr val="008000"/>
                    </a:solidFill>
                    <a:latin typeface="Times New Roman" panose="02020603050405020304" pitchFamily="18" charset="0"/>
                    <a:ea typeface="Calibri" panose="020F0502020204030204" pitchFamily="34" charset="0"/>
                  </a:rPr>
                  <a:t> </a:t>
                </a:r>
                <a:r>
                  <a:rPr lang="en-US" sz="3200" b="1" dirty="0">
                    <a:solidFill>
                      <a:srgbClr val="008000"/>
                    </a:solidFill>
                    <a:latin typeface="Times New Roman" panose="02020603050405020304" pitchFamily="18" charset="0"/>
                    <a:ea typeface="Calibri" panose="020F0502020204030204" pitchFamily="34" charset="0"/>
                  </a:rPr>
                  <a:t>-</a:t>
                </a:r>
                <a:r>
                  <a:rPr lang="en-US" sz="3200" dirty="0">
                    <a:solidFill>
                      <a:srgbClr val="008000"/>
                    </a:solidFill>
                    <a:latin typeface="Times New Roman" panose="02020603050405020304" pitchFamily="18" charset="0"/>
                    <a:ea typeface="Calibri" panose="020F0502020204030204" pitchFamily="34" charset="0"/>
                  </a:rPr>
                  <a:t> </a:t>
                </a:r>
                <a:r>
                  <a:rPr lang="en-US" sz="3200" b="1" dirty="0" err="1">
                    <a:solidFill>
                      <a:srgbClr val="008000"/>
                    </a:solidFill>
                    <a:latin typeface="Times New Roman" panose="02020603050405020304" pitchFamily="18" charset="0"/>
                    <a:ea typeface="Calibri" panose="020F0502020204030204" pitchFamily="34" charset="0"/>
                  </a:rPr>
                  <a:t>Lần</a:t>
                </a:r>
                <a:r>
                  <a:rPr lang="en-US" sz="3200" dirty="0">
                    <a:solidFill>
                      <a:srgbClr val="008000"/>
                    </a:solidFill>
                    <a:latin typeface="Times New Roman" panose="02020603050405020304" pitchFamily="18" charset="0"/>
                    <a:ea typeface="Calibri" panose="020F0502020204030204" pitchFamily="34" charset="0"/>
                  </a:rPr>
                  <a:t> </a:t>
                </a:r>
                <a:r>
                  <a:rPr lang="en-US" sz="3200" b="1" dirty="0">
                    <a:solidFill>
                      <a:srgbClr val="008000"/>
                    </a:solidFill>
                    <a:latin typeface="Times New Roman" panose="02020603050405020304" pitchFamily="18" charset="0"/>
                    <a:ea typeface="Calibri" panose="020F0502020204030204" pitchFamily="34" charset="0"/>
                  </a:rPr>
                  <a:t>1</a:t>
                </a:r>
                <a:r>
                  <a:rPr lang="en-US" sz="3200" dirty="0">
                    <a:solidFill>
                      <a:srgbClr val="008000"/>
                    </a:solidFill>
                    <a:latin typeface="Times New Roman" panose="02020603050405020304" pitchFamily="18" charset="0"/>
                    <a:ea typeface="Calibri" panose="020F0502020204030204" pitchFamily="34" charset="0"/>
                  </a:rPr>
                  <a:t> </a:t>
                </a:r>
                <a:r>
                  <a:rPr lang="en-US" sz="3200" b="1" dirty="0">
                    <a:solidFill>
                      <a:srgbClr val="008000"/>
                    </a:solidFill>
                    <a:latin typeface="Times New Roman" panose="02020603050405020304" pitchFamily="18" charset="0"/>
                    <a:ea typeface="Calibri" panose="020F0502020204030204" pitchFamily="34" charset="0"/>
                  </a:rPr>
                  <a:t>-</a:t>
                </a:r>
                <a:r>
                  <a:rPr lang="en-US" sz="3200" dirty="0">
                    <a:solidFill>
                      <a:srgbClr val="008000"/>
                    </a:solidFill>
                    <a:latin typeface="Times New Roman" panose="02020603050405020304" pitchFamily="18" charset="0"/>
                    <a:ea typeface="Calibri" panose="020F0502020204030204" pitchFamily="34" charset="0"/>
                  </a:rPr>
                  <a:t> </a:t>
                </a:r>
                <a:r>
                  <a:rPr lang="en-US" sz="3200" b="1" dirty="0" err="1">
                    <a:solidFill>
                      <a:srgbClr val="008000"/>
                    </a:solidFill>
                    <a:latin typeface="Times New Roman" panose="02020603050405020304" pitchFamily="18" charset="0"/>
                    <a:ea typeface="Calibri" panose="020F0502020204030204" pitchFamily="34" charset="0"/>
                  </a:rPr>
                  <a:t>Năm</a:t>
                </a:r>
                <a:r>
                  <a:rPr lang="en-US" sz="3200" dirty="0">
                    <a:solidFill>
                      <a:srgbClr val="008000"/>
                    </a:solidFill>
                    <a:latin typeface="Times New Roman" panose="02020603050405020304" pitchFamily="18" charset="0"/>
                    <a:ea typeface="Calibri" panose="020F0502020204030204" pitchFamily="34" charset="0"/>
                  </a:rPr>
                  <a:t> </a:t>
                </a:r>
                <a:r>
                  <a:rPr lang="en-US" sz="3200" b="1" dirty="0">
                    <a:solidFill>
                      <a:srgbClr val="008000"/>
                    </a:solidFill>
                    <a:latin typeface="Times New Roman" panose="02020603050405020304" pitchFamily="18" charset="0"/>
                    <a:ea typeface="Calibri" panose="020F0502020204030204" pitchFamily="34" charset="0"/>
                  </a:rPr>
                  <a:t>2018</a:t>
                </a:r>
                <a:r>
                  <a:rPr lang="en-US" sz="3200" dirty="0">
                    <a:solidFill>
                      <a:srgbClr val="008000"/>
                    </a:solidFill>
                    <a:latin typeface="Times New Roman" panose="02020603050405020304" pitchFamily="18" charset="0"/>
                    <a:ea typeface="Calibri" panose="020F0502020204030204" pitchFamily="34" charset="0"/>
                  </a:rPr>
                  <a:t> </a:t>
                </a:r>
                <a:r>
                  <a:rPr lang="en-US" sz="3200" b="1" dirty="0">
                    <a:solidFill>
                      <a:srgbClr val="008000"/>
                    </a:solidFill>
                    <a:latin typeface="Times New Roman" panose="02020603050405020304" pitchFamily="18" charset="0"/>
                    <a:ea typeface="Calibri" panose="020F0502020204030204" pitchFamily="34" charset="0"/>
                  </a:rPr>
                  <a:t>-</a:t>
                </a:r>
                <a:r>
                  <a:rPr lang="en-US" sz="3200" dirty="0">
                    <a:solidFill>
                      <a:srgbClr val="008000"/>
                    </a:solidFill>
                    <a:latin typeface="Times New Roman" panose="02020603050405020304" pitchFamily="18" charset="0"/>
                    <a:ea typeface="Calibri" panose="020F0502020204030204" pitchFamily="34" charset="0"/>
                  </a:rPr>
                  <a:t> </a:t>
                </a:r>
                <a:r>
                  <a:rPr lang="en-US" sz="3200" b="1" dirty="0">
                    <a:solidFill>
                      <a:srgbClr val="008000"/>
                    </a:solidFill>
                    <a:latin typeface="Times New Roman" panose="02020603050405020304" pitchFamily="18" charset="0"/>
                    <a:ea typeface="Calibri" panose="020F0502020204030204" pitchFamily="34" charset="0"/>
                  </a:rPr>
                  <a:t>2019)</a:t>
                </a:r>
                <a:r>
                  <a:rPr lang="en-US" sz="3200" dirty="0">
                    <a:solidFill>
                      <a:srgbClr val="FF00FF"/>
                    </a:solidFill>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Cho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𝑥</m:t>
                        </m:r>
                      </m:e>
                      <m:sup>
                        <m:r>
                          <a:rPr lang="en-US" sz="3200" i="1">
                            <a:latin typeface="Cambria Math" panose="02040503050406030204" pitchFamily="18" charset="0"/>
                            <a:ea typeface="Calibri" panose="020F0502020204030204" pitchFamily="34" charset="0"/>
                          </a:rPr>
                          <m:t>3</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đồ</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thị</a:t>
                </a:r>
                <a:r>
                  <a:rPr lang="en-US" sz="3200" dirty="0">
                    <a:latin typeface="Times New Roman" panose="02020603050405020304" pitchFamily="18" charset="0"/>
                    <a:ea typeface="Calibri" panose="020F0502020204030204" pitchFamily="34"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𝐶</m:t>
                        </m:r>
                      </m:e>
                    </m:d>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góc</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𝑘</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tiếp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tuyến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với</a:t>
                </a:r>
                <a:r>
                  <a:rPr lang="en-US" sz="3200" dirty="0">
                    <a:latin typeface="Times New Roman" panose="02020603050405020304" pitchFamily="18" charset="0"/>
                    <a:ea typeface="Calibri" panose="020F0502020204030204" pitchFamily="34"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𝐶</m:t>
                        </m:r>
                      </m:e>
                    </m:d>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điểm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hoàng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bằng</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bằng</a:t>
                </a:r>
                <a:endParaRPr lang="en-US" sz="3200" dirty="0">
                  <a:effectLst/>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rPr>
                      <m:t>𝒌</m:t>
                    </m:r>
                    <m:r>
                      <a:rPr lang="en-US" sz="3200" b="1" i="1">
                        <a:solidFill>
                          <a:srgbClr val="0000FF"/>
                        </a:solidFill>
                        <a:latin typeface="Cambria Math" panose="02040503050406030204" pitchFamily="18" charset="0"/>
                        <a:ea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rPr>
                      <m:t>𝟓</m:t>
                    </m:r>
                  </m:oMath>
                </a14:m>
                <a:r>
                  <a:rPr lang="en-US" sz="3200" dirty="0">
                    <a:solidFill>
                      <a:srgbClr val="000000"/>
                    </a:solidFill>
                    <a:latin typeface="Times New Roman" panose="02020603050405020304" pitchFamily="18" charset="0"/>
                    <a:ea typeface="Calibri" panose="020F0502020204030204" pitchFamily="34" charset="0"/>
                  </a:rPr>
                  <a:t>.</a:t>
                </a:r>
                <a:r>
                  <a:rPr lang="en-US" sz="3200" b="1" dirty="0">
                    <a:solidFill>
                      <a:srgbClr val="0000FF"/>
                    </a:solidFill>
                    <a:latin typeface="Times New Roman" panose="02020603050405020304" pitchFamily="18" charset="0"/>
                    <a:ea typeface="Times New Roman" panose="02020603050405020304" pitchFamily="18" charset="0"/>
                  </a:rPr>
                  <a:t>	B.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rPr>
                      <m:t>𝒌</m:t>
                    </m:r>
                    <m:r>
                      <a:rPr lang="en-US" sz="3200" b="1" i="1">
                        <a:solidFill>
                          <a:srgbClr val="0000FF"/>
                        </a:solidFill>
                        <a:latin typeface="Cambria Math" panose="02040503050406030204" pitchFamily="18" charset="0"/>
                        <a:ea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rPr>
                      <m:t>𝟏𝟎</m:t>
                    </m:r>
                  </m:oMath>
                </a14:m>
                <a:r>
                  <a:rPr lang="en-US" sz="3200" dirty="0">
                    <a:solidFill>
                      <a:srgbClr val="000000"/>
                    </a:solidFill>
                    <a:latin typeface="Times New Roman" panose="02020603050405020304" pitchFamily="18" charset="0"/>
                    <a:ea typeface="Calibri" panose="020F0502020204030204" pitchFamily="34" charset="0"/>
                  </a:rPr>
                  <a:t>.</a:t>
                </a:r>
                <a:r>
                  <a:rPr lang="en-US" sz="3200" b="1" dirty="0">
                    <a:solidFill>
                      <a:srgbClr val="0000FF"/>
                    </a:solidFill>
                    <a:latin typeface="Times New Roman" panose="02020603050405020304" pitchFamily="18" charset="0"/>
                    <a:ea typeface="Calibri" panose="020F0502020204030204" pitchFamily="34" charset="0"/>
                  </a:rPr>
                  <a:t>		</a:t>
                </a:r>
                <a:r>
                  <a:rPr lang="en-US" sz="3200" b="1" dirty="0">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rPr>
                      <m:t>𝒌</m:t>
                    </m:r>
                    <m:r>
                      <a:rPr lang="en-US" sz="3200" b="1" i="1">
                        <a:solidFill>
                          <a:srgbClr val="0000FF"/>
                        </a:solidFill>
                        <a:latin typeface="Cambria Math" panose="02040503050406030204" pitchFamily="18" charset="0"/>
                        <a:ea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rPr>
                      <m:t>𝟐𝟓</m:t>
                    </m:r>
                  </m:oMath>
                </a14:m>
                <a:r>
                  <a:rPr lang="en-US" sz="3200" dirty="0">
                    <a:solidFill>
                      <a:srgbClr val="000000"/>
                    </a:solidFill>
                    <a:latin typeface="Times New Roman" panose="02020603050405020304" pitchFamily="18" charset="0"/>
                    <a:ea typeface="Calibri" panose="020F0502020204030204" pitchFamily="34" charset="0"/>
                  </a:rPr>
                  <a:t>.</a:t>
                </a:r>
                <a:r>
                  <a:rPr lang="en-US" sz="3200" b="1" dirty="0">
                    <a:solidFill>
                      <a:srgbClr val="0000FF"/>
                    </a:solidFill>
                    <a:latin typeface="Times New Roman" panose="02020603050405020304" pitchFamily="18" charset="0"/>
                    <a:ea typeface="Times New Roman" panose="02020603050405020304" pitchFamily="18" charset="0"/>
                  </a:rPr>
                  <a:t>	D. </a:t>
                </a:r>
                <a14:m>
                  <m:oMath xmlns:m="http://schemas.openxmlformats.org/officeDocument/2006/math">
                    <m:r>
                      <a:rPr lang="en-US" sz="3200" b="1" i="1">
                        <a:solidFill>
                          <a:srgbClr val="0000FF"/>
                        </a:solidFill>
                        <a:latin typeface="Cambria Math" panose="02040503050406030204" pitchFamily="18" charset="0"/>
                        <a:ea typeface="Times New Roman" panose="02020603050405020304" pitchFamily="18" charset="0"/>
                      </a:rPr>
                      <m:t>𝒌</m:t>
                    </m:r>
                    <m:r>
                      <a:rPr lang="en-US" sz="3200" b="1" i="1">
                        <a:solidFill>
                          <a:srgbClr val="0000FF"/>
                        </a:solidFill>
                        <a:latin typeface="Cambria Math" panose="02040503050406030204" pitchFamily="18" charset="0"/>
                        <a:ea typeface="Times New Roman" panose="02020603050405020304" pitchFamily="18" charset="0"/>
                      </a:rPr>
                      <m:t>=</m:t>
                    </m:r>
                    <m:r>
                      <a:rPr lang="en-US" sz="3200" b="1" i="1">
                        <a:solidFill>
                          <a:srgbClr val="0000FF"/>
                        </a:solidFill>
                        <a:latin typeface="Cambria Math" panose="02040503050406030204" pitchFamily="18" charset="0"/>
                        <a:ea typeface="Times New Roman" panose="02020603050405020304" pitchFamily="18" charset="0"/>
                      </a:rPr>
                      <m:t>𝟏</m:t>
                    </m:r>
                  </m:oMath>
                </a14:m>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rPr>
                  <a:t>Lời</a:t>
                </a:r>
                <a:r>
                  <a:rPr lang="en-US" sz="3200"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giải</a:t>
                </a:r>
                <a:endParaRPr lang="en-US" sz="3200" dirty="0">
                  <a:solidFill>
                    <a:srgbClr val="0000FF"/>
                  </a:solidFill>
                  <a:latin typeface="Times New Roman" panose="02020603050405020304" pitchFamily="18" charset="0"/>
                  <a:ea typeface="Calibri" panose="020F0502020204030204" pitchFamily="34" charset="0"/>
                </a:endParaRPr>
              </a:p>
              <a:p>
                <a:pPr marL="629920" algn="just">
                  <a:lnSpc>
                    <a:spcPct val="115000"/>
                  </a:lnSpc>
                  <a:spcAft>
                    <a:spcPts val="800"/>
                  </a:spcAft>
                </a:pPr>
                <a:r>
                  <a:rPr lang="en-US" sz="3200">
                    <a:latin typeface="Times New Roman" panose="02020603050405020304" pitchFamily="18" charset="0"/>
                    <a:ea typeface="Calibri" panose="020F0502020204030204" pitchFamily="34" charset="0"/>
                  </a:rPr>
                  <a:t>Ta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𝑥</m:t>
                        </m:r>
                      </m:e>
                      <m:sup>
                        <m:r>
                          <a:rPr lang="en-US" sz="3200" i="1">
                            <a:latin typeface="Cambria Math" panose="02040503050406030204" pitchFamily="18" charset="0"/>
                            <a:ea typeface="Calibri" panose="020F0502020204030204" pitchFamily="34" charset="0"/>
                          </a:rPr>
                          <m:t>2</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rPr>
                  <a:t>.</a:t>
                </a:r>
              </a:p>
              <a:p>
                <a:pPr marL="629920" algn="just">
                  <a:lnSpc>
                    <a:spcPct val="115000"/>
                  </a:lnSpc>
                  <a:spcBef>
                    <a:spcPts val="600"/>
                  </a:spcBef>
                  <a:spcAft>
                    <a:spcPts val="0"/>
                  </a:spcAft>
                </a:pPr>
                <a:r>
                  <a:rPr lang="en-US" sz="3200" dirty="0" err="1">
                    <a:latin typeface="Times New Roman" panose="02020603050405020304" pitchFamily="18" charset="0"/>
                    <a:ea typeface="Calibri" panose="020F0502020204030204" pitchFamily="34" charset="0"/>
                  </a:rPr>
                  <a:t>Hệ</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góc</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𝑘</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tiếp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tuyến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với</a:t>
                </a:r>
                <a:r>
                  <a:rPr lang="en-US" sz="3200" dirty="0">
                    <a:latin typeface="Times New Roman" panose="02020603050405020304" pitchFamily="18" charset="0"/>
                    <a:ea typeface="Calibri" panose="020F0502020204030204" pitchFamily="34"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𝐶</m:t>
                        </m:r>
                      </m:e>
                    </m:d>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điểm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hoàng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bằng</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rPr>
                  <a:t> là </a:t>
                </a:r>
                <a14:m>
                  <m:oMath xmlns:m="http://schemas.openxmlformats.org/officeDocument/2006/math">
                    <m:r>
                      <a:rPr lang="en-US" sz="3200" i="1">
                        <a:latin typeface="Cambria Math" panose="02040503050406030204" pitchFamily="18" charset="0"/>
                        <a:ea typeface="Calibri" panose="020F0502020204030204" pitchFamily="34" charset="0"/>
                      </a:rPr>
                      <m:t>𝑘</m:t>
                    </m:r>
                    <m:r>
                      <a:rPr lang="en-US"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rPr>
                  <a:t>.</a:t>
                </a:r>
              </a:p>
              <a:p>
                <a:pPr marL="629920" algn="just">
                  <a:lnSpc>
                    <a:spcPct val="115000"/>
                  </a:lnSpc>
                  <a:spcBef>
                    <a:spcPts val="600"/>
                  </a:spcBef>
                </a:pPr>
                <a:r>
                  <a:rPr lang="en-US" sz="3200" b="1" u="sng">
                    <a:solidFill>
                      <a:srgbClr val="0000FF"/>
                    </a:solidFill>
                    <a:highlight>
                      <a:srgbClr val="00FF00"/>
                    </a:highlight>
                    <a:latin typeface="Times New Roman" panose="02020603050405020304" pitchFamily="18" charset="0"/>
                    <a:ea typeface="Calibri" panose="020F0502020204030204" pitchFamily="34" charset="0"/>
                  </a:rPr>
                  <a:t>Chọn</a:t>
                </a:r>
                <a:r>
                  <a:rPr lang="en-US" sz="3200" u="sng">
                    <a:solidFill>
                      <a:srgbClr val="0000FF"/>
                    </a:solidFill>
                    <a:highlight>
                      <a:srgbClr val="00FF00"/>
                    </a:highlight>
                    <a:latin typeface="Times New Roman" panose="02020603050405020304" pitchFamily="18" charset="0"/>
                    <a:ea typeface="Calibri" panose="020F0502020204030204" pitchFamily="34" charset="0"/>
                  </a:rPr>
                  <a:t> </a:t>
                </a:r>
                <a:r>
                  <a:rPr lang="en-US" sz="3200" b="1" u="sng">
                    <a:solidFill>
                      <a:srgbClr val="0000FF"/>
                    </a:solidFill>
                    <a:highlight>
                      <a:srgbClr val="00FF00"/>
                    </a:highlight>
                    <a:latin typeface="Times New Roman" panose="02020603050405020304" pitchFamily="18" charset="0"/>
                    <a:ea typeface="Calibri" panose="020F0502020204030204" pitchFamily="34" charset="0"/>
                  </a:rPr>
                  <a:t>D</a:t>
                </a:r>
                <a:endParaRPr lang="en-US" sz="3200" u="sng">
                  <a:highlight>
                    <a:srgbClr val="00FF00"/>
                  </a:highlight>
                  <a:latin typeface="Times New Roman" panose="02020603050405020304" pitchFamily="18" charset="0"/>
                  <a:ea typeface="Calibri" panose="020F0502020204030204" pitchFamily="34" charset="0"/>
                </a:endParaRPr>
              </a:p>
            </p:txBody>
          </p:sp>
        </mc:Choice>
        <mc:Fallback xmlns="">
          <p:sp>
            <p:nvSpPr>
              <p:cNvPr id="2" name="Rectangle 1">
                <a:extLst>
                  <a:ext uri="{FF2B5EF4-FFF2-40B4-BE49-F238E27FC236}">
                    <a16:creationId xmlns:a16="http://schemas.microsoft.com/office/drawing/2014/main" id="{22E0B247-95B3-4FE9-9287-137E7B2B7FD6}"/>
                  </a:ext>
                </a:extLst>
              </p:cNvPr>
              <p:cNvSpPr>
                <a:spLocks noRot="1" noChangeAspect="1" noMove="1" noResize="1" noEditPoints="1" noAdjustHandles="1" noChangeArrowheads="1" noChangeShapeType="1" noTextEdit="1"/>
              </p:cNvSpPr>
              <p:nvPr/>
            </p:nvSpPr>
            <p:spPr>
              <a:xfrm>
                <a:off x="167148" y="94363"/>
                <a:ext cx="11857703" cy="5502788"/>
              </a:xfrm>
              <a:prstGeom prst="rect">
                <a:avLst/>
              </a:prstGeom>
              <a:blipFill>
                <a:blip r:embed="rId2"/>
                <a:stretch>
                  <a:fillRect l="-1285" t="-997" r="-2158" b="-2547"/>
                </a:stretch>
              </a:blipFill>
            </p:spPr>
            <p:txBody>
              <a:bodyPr/>
              <a:lstStyle/>
              <a:p>
                <a:r>
                  <a:rPr lang="en-US">
                    <a:noFill/>
                  </a:rPr>
                  <a:t> </a:t>
                </a:r>
              </a:p>
            </p:txBody>
          </p:sp>
        </mc:Fallback>
      </mc:AlternateContent>
    </p:spTree>
    <p:extLst>
      <p:ext uri="{BB962C8B-B14F-4D97-AF65-F5344CB8AC3E}">
        <p14:creationId xmlns:p14="http://schemas.microsoft.com/office/powerpoint/2010/main" val="14018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par>
                          <p:cTn id="13" fill="hold">
                            <p:stCondLst>
                              <p:cond delay="1850"/>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692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42835B-9E89-4753-A913-5B597288871F}"/>
              </a:ext>
            </a:extLst>
          </p:cNvPr>
          <p:cNvSpPr/>
          <p:nvPr/>
        </p:nvSpPr>
        <p:spPr>
          <a:xfrm>
            <a:off x="3391128" y="1371600"/>
            <a:ext cx="193068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82335" y="103973"/>
                <a:ext cx="11493849" cy="1840760"/>
              </a:xfrm>
              <a:prstGeom prst="rect">
                <a:avLst/>
              </a:prstGeom>
            </p:spPr>
            <p:txBody>
              <a:bodyPr wrap="square">
                <a:spAutoFit/>
              </a:bodyPr>
              <a:lstStyle/>
              <a:p>
                <a:pPr lvl="0" algn="just">
                  <a:spcBef>
                    <a:spcPts val="600"/>
                  </a:spcBef>
                  <a:spcAft>
                    <a:spcPts val="0"/>
                  </a:spcAft>
                  <a:buClr>
                    <a:srgbClr val="0000FF"/>
                  </a:buClr>
                  <a:tabLst>
                    <a:tab pos="629920" algn="l"/>
                  </a:tabLst>
                </a:pPr>
                <a:r>
                  <a:rPr lang="en-US" sz="27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vi-VN" sz="2700">
                    <a:solidFill>
                      <a:srgbClr val="000000"/>
                    </a:solidFill>
                    <a:latin typeface="Times New Roman" panose="02020603050405020304" pitchFamily="18" charset="0"/>
                    <a:ea typeface="Calibri" panose="020F0502020204030204" pitchFamily="34" charset="0"/>
                  </a:rPr>
                  <a:t>Tìm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vi-VN" sz="2700">
                    <a:solidFill>
                      <a:srgbClr val="000000"/>
                    </a:solidFill>
                    <a:latin typeface="Times New Roman" panose="02020603050405020304" pitchFamily="18" charset="0"/>
                    <a:ea typeface="Calibri" panose="020F0502020204030204" pitchFamily="34" charset="0"/>
                  </a:rPr>
                  <a:t> để tiếp tuyến của đồ thị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𝑚𝑥</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2700">
                    <a:solidFill>
                      <a:srgbClr val="000000"/>
                    </a:solidFill>
                    <a:latin typeface="Times New Roman" panose="02020603050405020304" pitchFamily="18" charset="0"/>
                    <a:ea typeface="Calibri" panose="020F0502020204030204" pitchFamily="34" charset="0"/>
                  </a:rPr>
                  <a:t> tại điểm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m:t>
                    </m:r>
                  </m:oMath>
                </a14:m>
                <a:r>
                  <a:rPr lang="vi-VN" sz="2700">
                    <a:solidFill>
                      <a:srgbClr val="000000"/>
                    </a:solidFill>
                    <a:latin typeface="Times New Roman" panose="02020603050405020304" pitchFamily="18" charset="0"/>
                    <a:ea typeface="Calibri" panose="020F0502020204030204" pitchFamily="34" charset="0"/>
                  </a:rPr>
                  <a:t> có hoành độ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2700">
                    <a:solidFill>
                      <a:srgbClr val="000000"/>
                    </a:solidFill>
                    <a:latin typeface="Times New Roman" panose="02020603050405020304" pitchFamily="18" charset="0"/>
                    <a:ea typeface="Calibri" panose="020F0502020204030204" pitchFamily="34" charset="0"/>
                  </a:rPr>
                  <a:t> cắt đường tròn </a:t>
                </a:r>
                <a14:m>
                  <m:oMath xmlns:m="http://schemas.openxmlformats.org/officeDocument/2006/math">
                    <m:d>
                      <m:dPr>
                        <m:ctrlP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d>
                  </m:oMath>
                </a14:m>
                <a:r>
                  <a:rPr lang="vi-VN" sz="2700">
                    <a:solidFill>
                      <a:srgbClr val="000000"/>
                    </a:solidFill>
                    <a:latin typeface="Times New Roman" panose="02020603050405020304" pitchFamily="18" charset="0"/>
                    <a:ea typeface="Calibri" panose="020F0502020204030204" pitchFamily="34" charset="0"/>
                  </a:rPr>
                  <a:t> có phương trình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e>
                      <m: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oMath>
                </a14:m>
                <a:r>
                  <a:rPr lang="vi-VN" sz="2700">
                    <a:solidFill>
                      <a:srgbClr val="000000"/>
                    </a:solidFill>
                    <a:latin typeface="Times New Roman" panose="02020603050405020304" pitchFamily="18" charset="0"/>
                    <a:ea typeface="Calibri" panose="020F0502020204030204" pitchFamily="34" charset="0"/>
                  </a:rPr>
                  <a:t> theo một dây cung có độ dài nhỏ nhất</a:t>
                </a:r>
                <a:r>
                  <a:rPr lang="en-US" sz="2700">
                    <a:solidFill>
                      <a:srgbClr val="000000"/>
                    </a:solidFill>
                    <a:latin typeface="Times New Roman" panose="02020603050405020304" pitchFamily="18" charset="0"/>
                    <a:ea typeface="Calibri" panose="020F0502020204030204" pitchFamily="34" charset="0"/>
                  </a:rPr>
                  <a:t>.</a:t>
                </a:r>
                <a:endParaRPr lang="en-US" sz="2700">
                  <a:latin typeface="Calibri" panose="020F0502020204030204" pitchFamily="34" charset="0"/>
                  <a:ea typeface="Calibri" panose="020F0502020204030204" pitchFamily="34" charset="0"/>
                </a:endParaRPr>
              </a:p>
              <a:p>
                <a:pPr marL="629920" algn="just">
                  <a:lnSpc>
                    <a:spcPct val="115000"/>
                  </a:lnSpc>
                  <a:spcAft>
                    <a:spcPts val="0"/>
                  </a:spcAft>
                  <a:tabLst>
                    <a:tab pos="3200400" algn="l"/>
                    <a:tab pos="5545138" algn="l"/>
                    <a:tab pos="8008938" algn="l"/>
                  </a:tabLst>
                </a:pPr>
                <a:r>
                  <a:rPr lang="es-ES" sz="27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3</m:t>
                    </m:r>
                  </m:oMath>
                </a14:m>
                <a:r>
                  <a:rPr lang="es-ES" sz="2700" b="1">
                    <a:solidFill>
                      <a:srgbClr val="000000"/>
                    </a:solidFill>
                    <a:latin typeface="Times New Roman" panose="02020603050405020304" pitchFamily="18" charset="0"/>
                    <a:ea typeface="Calibri" panose="020F0502020204030204" pitchFamily="34" charset="0"/>
                  </a:rPr>
                  <a:t>.	</a:t>
                </a:r>
                <a:r>
                  <a:rPr lang="es-ES" sz="27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b="0" i="1" smtClean="0">
                        <a:solidFill>
                          <a:srgbClr val="000000"/>
                        </a:solidFill>
                        <a:latin typeface="Cambria Math" panose="02040503050406030204" pitchFamily="18" charset="0"/>
                        <a:ea typeface="Times New Roman" panose="02020603050405020304" pitchFamily="18" charset="0"/>
                      </a:rPr>
                      <m:t>2</m:t>
                    </m:r>
                  </m:oMath>
                </a14:m>
                <a:r>
                  <a:rPr lang="en-US" sz="2700">
                    <a:solidFill>
                      <a:srgbClr val="000000"/>
                    </a:solidFill>
                    <a:latin typeface="Times New Roman" panose="02020603050405020304" pitchFamily="18" charset="0"/>
                    <a:ea typeface="Calibri" panose="020F0502020204030204" pitchFamily="34" charset="0"/>
                  </a:rPr>
                  <a:t>.</a:t>
                </a:r>
                <a:r>
                  <a:rPr lang="es-ES" sz="2700" b="1">
                    <a:solidFill>
                      <a:srgbClr val="000000"/>
                    </a:solidFill>
                    <a:latin typeface="Times New Roman" panose="02020603050405020304" pitchFamily="18" charset="0"/>
                    <a:ea typeface="Calibri" panose="020F0502020204030204" pitchFamily="34" charset="0"/>
                  </a:rPr>
                  <a:t>	</a:t>
                </a:r>
                <a:r>
                  <a:rPr lang="es-ES" sz="27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i="1">
                        <a:solidFill>
                          <a:srgbClr val="000000"/>
                        </a:solidFill>
                        <a:latin typeface="Cambria Math" panose="02040503050406030204" pitchFamily="18" charset="0"/>
                        <a:ea typeface="Times New Roman" panose="02020603050405020304" pitchFamily="18" charset="0"/>
                      </a:rPr>
                      <m:t>8</m:t>
                    </m:r>
                  </m:oMath>
                </a14:m>
                <a:r>
                  <a:rPr lang="en-US" sz="2700">
                    <a:solidFill>
                      <a:srgbClr val="000000"/>
                    </a:solidFill>
                    <a:latin typeface="Times New Roman" panose="02020603050405020304" pitchFamily="18" charset="0"/>
                    <a:ea typeface="Calibri" panose="020F0502020204030204" pitchFamily="34" charset="0"/>
                  </a:rPr>
                  <a:t>.</a:t>
                </a:r>
                <a:r>
                  <a:rPr lang="es-ES" sz="2700" b="1">
                    <a:solidFill>
                      <a:srgbClr val="000000"/>
                    </a:solidFill>
                    <a:latin typeface="Times New Roman" panose="02020603050405020304" pitchFamily="18" charset="0"/>
                    <a:ea typeface="Calibri" panose="020F0502020204030204" pitchFamily="34" charset="0"/>
                  </a:rPr>
                  <a:t>	</a:t>
                </a:r>
                <a:r>
                  <a:rPr lang="es-ES" sz="27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700" i="1">
                        <a:solidFill>
                          <a:srgbClr val="000000"/>
                        </a:solidFill>
                        <a:latin typeface="Cambria Math" panose="02040503050406030204" pitchFamily="18" charset="0"/>
                        <a:ea typeface="Times New Roman" panose="02020603050405020304" pitchFamily="18" charset="0"/>
                      </a:rPr>
                      <m:t>𝑚</m:t>
                    </m:r>
                    <m:r>
                      <a:rPr lang="en-US" sz="2700" i="1">
                        <a:solidFill>
                          <a:srgbClr val="000000"/>
                        </a:solidFill>
                        <a:latin typeface="Cambria Math" panose="02040503050406030204" pitchFamily="18" charset="0"/>
                        <a:ea typeface="Times New Roman" panose="02020603050405020304" pitchFamily="18" charset="0"/>
                      </a:rPr>
                      <m:t>=</m:t>
                    </m:r>
                    <m:r>
                      <a:rPr lang="en-US" sz="2700" b="0" i="1" smtClean="0">
                        <a:solidFill>
                          <a:srgbClr val="000000"/>
                        </a:solidFill>
                        <a:latin typeface="Cambria Math" panose="02040503050406030204" pitchFamily="18" charset="0"/>
                        <a:ea typeface="Times New Roman" panose="02020603050405020304" pitchFamily="18" charset="0"/>
                      </a:rPr>
                      <m:t>6</m:t>
                    </m:r>
                  </m:oMath>
                </a14:m>
                <a:r>
                  <a:rPr lang="es-ES" sz="2700" b="1">
                    <a:solidFill>
                      <a:srgbClr val="000000"/>
                    </a:solidFill>
                    <a:latin typeface="Times New Roman" panose="02020603050405020304" pitchFamily="18" charset="0"/>
                    <a:ea typeface="Calibri" panose="020F0502020204030204" pitchFamily="34" charset="0"/>
                  </a:rPr>
                  <a:t>.</a:t>
                </a:r>
                <a:endParaRPr lang="en-US" sz="2700">
                  <a:latin typeface="Times New Roman" panose="02020603050405020304" pitchFamily="18" charset="0"/>
                  <a:ea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335" y="103973"/>
                <a:ext cx="11493849" cy="1840760"/>
              </a:xfrm>
              <a:prstGeom prst="rect">
                <a:avLst/>
              </a:prstGeom>
              <a:blipFill>
                <a:blip r:embed="rId2"/>
                <a:stretch>
                  <a:fillRect l="-1008" t="-3311" r="-1751" b="-4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C890A7-4CAE-42EF-8C5C-65C676E997AA}"/>
                  </a:ext>
                </a:extLst>
              </p:cNvPr>
              <p:cNvSpPr/>
              <p:nvPr/>
            </p:nvSpPr>
            <p:spPr>
              <a:xfrm>
                <a:off x="182335" y="1571567"/>
                <a:ext cx="11827330" cy="5298951"/>
              </a:xfrm>
              <a:prstGeom prst="rect">
                <a:avLst/>
              </a:prstGeom>
            </p:spPr>
            <p:txBody>
              <a:bodyPr wrap="square">
                <a:spAutoFit/>
              </a:bodyPr>
              <a:lstStyle/>
              <a:p>
                <a:pPr marL="629920" algn="ctr">
                  <a:lnSpc>
                    <a:spcPct val="115000"/>
                  </a:lnSpc>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58738">
                  <a:lnSpc>
                    <a:spcPct val="115000"/>
                  </a:lnSpc>
                </a:pPr>
                <a:r>
                  <a:rPr lang="vi-VN" sz="2800">
                    <a:solidFill>
                      <a:srgbClr val="000000"/>
                    </a:solidFill>
                    <a:latin typeface="Times New Roman" panose="02020603050405020304" pitchFamily="18" charset="0"/>
                    <a:ea typeface="Calibri" panose="020F0502020204030204" pitchFamily="34" charset="0"/>
                  </a:rPr>
                  <a:t>Ta có: </a:t>
                </a:r>
                <a14:m>
                  <m:oMath xmlns:m="http://schemas.openxmlformats.org/officeDocument/2006/math">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𝑦</m:t>
                        </m:r>
                      </m:e>
                      <m:sup>
                        <m:r>
                          <a:rPr lang="en-US" sz="2800" i="1">
                            <a:solidFill>
                              <a:srgbClr val="000000"/>
                            </a:solidFill>
                            <a:latin typeface="Cambria Math" panose="02040503050406030204" pitchFamily="18" charset="0"/>
                            <a:ea typeface="Times New Roman" panose="02020603050405020304" pitchFamily="18" charset="0"/>
                          </a:rPr>
                          <m:t>′</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𝑥</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oMath>
                </a14:m>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𝑦</m:t>
                        </m:r>
                      </m:e>
                      <m:sup>
                        <m:r>
                          <a:rPr lang="en-US" sz="2800" i="1">
                            <a:solidFill>
                              <a:srgbClr val="000000"/>
                            </a:solidFill>
                            <a:latin typeface="Cambria Math" panose="02040503050406030204" pitchFamily="18" charset="0"/>
                            <a:ea typeface="Times New Roman" panose="02020603050405020304" pitchFamily="18" charset="0"/>
                          </a:rPr>
                          <m:t>′</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r>
                  <a:rPr lang="vi-VN" sz="2800">
                    <a:solidFill>
                      <a:srgbClr val="000000"/>
                    </a:solidFill>
                    <a:latin typeface="Times New Roman" panose="02020603050405020304" pitchFamily="18" charset="0"/>
                    <a:ea typeface="Calibri" panose="020F0502020204030204" pitchFamily="34" charset="0"/>
                  </a:rPr>
                  <a:t>. </a:t>
                </a:r>
                <a:endParaRPr lang="en-US" sz="2800">
                  <a:solidFill>
                    <a:srgbClr val="000000"/>
                  </a:solidFill>
                  <a:latin typeface="Times New Roman" panose="02020603050405020304" pitchFamily="18" charset="0"/>
                  <a:ea typeface="Calibri" panose="020F0502020204030204" pitchFamily="34" charset="0"/>
                </a:endParaRPr>
              </a:p>
              <a:p>
                <a:pPr marL="58738">
                  <a:lnSpc>
                    <a:spcPct val="115000"/>
                  </a:lnSpc>
                </a:pP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𝐶</m:t>
                        </m:r>
                      </m:e>
                    </m:d>
                  </m:oMath>
                </a14:m>
                <a:r>
                  <a:rPr lang="en-US" sz="2800">
                    <a:solidFill>
                      <a:srgbClr val="000000"/>
                    </a:solidFill>
                    <a:latin typeface="Times New Roman" panose="02020603050405020304" pitchFamily="18" charset="0"/>
                    <a:ea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rPr>
                  <a:t>có tâm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func>
                      <m:funcPr>
                        <m:ctrlPr>
                          <a:rPr lang="en-US" sz="2800" i="1">
                            <a:solidFill>
                              <a:srgbClr val="000000"/>
                            </a:solidFill>
                            <a:latin typeface="Cambria Math" panose="02040503050406030204" pitchFamily="18" charset="0"/>
                            <a:ea typeface="Times New Roman" panose="02020603050405020304" pitchFamily="18" charset="0"/>
                          </a:rPr>
                        </m:ctrlPr>
                      </m:funcPr>
                      <m:fName>
                        <m:r>
                          <a:rPr lang="en-US" sz="2800" i="1">
                            <a:solidFill>
                              <a:srgbClr val="000000"/>
                            </a:solidFill>
                            <a:latin typeface="Cambria Math" panose="02040503050406030204" pitchFamily="18" charset="0"/>
                            <a:ea typeface="Times New Roman" panose="02020603050405020304" pitchFamily="18" charset="0"/>
                          </a:rPr>
                          <m:t>𝑅</m:t>
                        </m:r>
                      </m:fName>
                      <m:e>
                        <m:r>
                          <a:rPr lang="en-US" sz="2800" i="1">
                            <a:solidFill>
                              <a:srgbClr val="000000"/>
                            </a:solidFill>
                            <a:latin typeface="Cambria Math" panose="02040503050406030204" pitchFamily="18" charset="0"/>
                            <a:ea typeface="Times New Roman" panose="02020603050405020304" pitchFamily="18" charset="0"/>
                          </a:rPr>
                          <m:t>=</m:t>
                        </m:r>
                      </m:e>
                    </m:func>
                    <m:r>
                      <a:rPr lang="en-US" sz="2800" i="1">
                        <a:solidFill>
                          <a:srgbClr val="000000"/>
                        </a:solidFill>
                        <a:latin typeface="Cambria Math" panose="02040503050406030204" pitchFamily="18" charset="0"/>
                        <a:ea typeface="Times New Roman" panose="02020603050405020304" pitchFamily="18" charset="0"/>
                      </a:rPr>
                      <m:t>2</m:t>
                    </m:r>
                  </m:oMath>
                </a14:m>
                <a:r>
                  <a:rPr lang="vi-VN" sz="2800">
                    <a:solidFill>
                      <a:srgbClr val="000000"/>
                    </a:solidFill>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marL="58738" algn="just">
                  <a:lnSpc>
                    <a:spcPct val="115000"/>
                  </a:lnSpc>
                </a:pPr>
                <a:r>
                  <a:rPr lang="en-US" sz="2800">
                    <a:solidFill>
                      <a:srgbClr val="000000"/>
                    </a:solidFill>
                    <a:latin typeface="Times New Roman" panose="02020603050405020304" pitchFamily="18" charset="0"/>
                    <a:ea typeface="Calibri" panose="020F0502020204030204" pitchFamily="34" charset="0"/>
                  </a:rPr>
                  <a:t>Phương trình đường thẳng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oMath>
                </a14:m>
                <a:r>
                  <a:rPr lang="vi-VN" sz="2800">
                    <a:solidFill>
                      <a:srgbClr val="000000"/>
                    </a:solidFill>
                    <a:latin typeface="Times New Roman" panose="02020603050405020304" pitchFamily="18" charset="0"/>
                    <a:ea typeface="Calibri" panose="020F0502020204030204" pitchFamily="34" charset="0"/>
                  </a:rPr>
                  <a:t> tại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𝑀</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r>
                      <a:rPr lang="en-US" sz="2800" i="1">
                        <a:solidFill>
                          <a:srgbClr val="000000"/>
                        </a:solidFill>
                        <a:latin typeface="Cambria Math" panose="02040503050406030204" pitchFamily="18" charset="0"/>
                        <a:ea typeface="Times New Roman" panose="02020603050405020304" pitchFamily="18" charset="0"/>
                      </a:rPr>
                      <m:t>)</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oMath>
                </a14:m>
                <a:endParaRPr lang="en-US" sz="2800">
                  <a:latin typeface="Times New Roman" panose="02020603050405020304" pitchFamily="18" charset="0"/>
                  <a:ea typeface="Calibri" panose="020F0502020204030204" pitchFamily="34" charset="0"/>
                </a:endParaRPr>
              </a:p>
              <a:p>
                <a:pPr marL="58738" algn="just">
                  <a:lnSpc>
                    <a:spcPct val="115000"/>
                  </a:lnSpc>
                </a:pP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0</m:t>
                    </m:r>
                  </m:oMath>
                </a14:m>
                <a:endParaRPr lang="en-US" sz="2800">
                  <a:latin typeface="Times New Roman" panose="02020603050405020304" pitchFamily="18" charset="0"/>
                  <a:ea typeface="Calibri" panose="020F0502020204030204" pitchFamily="34" charset="0"/>
                </a:endParaRPr>
              </a:p>
              <a:p>
                <a:pPr marL="58738" algn="just">
                  <a:lnSpc>
                    <a:spcPct val="115000"/>
                  </a:lnSpc>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d>
                            <m:dPr>
                              <m:begChr m:val="|"/>
                              <m:endChr m:val="|"/>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4</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e>
                          </m:d>
                        </m:num>
                        <m:den>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d>
                            <m:dPr>
                              <m:begChr m:val="|"/>
                              <m:endChr m:val="|"/>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1</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e>
                          </m:d>
                        </m:num>
                        <m:den>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den>
                      </m:f>
                      <m:r>
                        <a:rPr lang="en-US" sz="2800" i="1">
                          <a:solidFill>
                            <a:srgbClr val="000000"/>
                          </a:solidFill>
                          <a:latin typeface="Cambria Math" panose="02040503050406030204" pitchFamily="18" charset="0"/>
                          <a:ea typeface="Times New Roman" panose="02020603050405020304" pitchFamily="18" charset="0"/>
                        </a:rPr>
                        <m:t>≤</m:t>
                      </m:r>
                      <m:f>
                        <m:fPr>
                          <m:ctrlPr>
                            <a:rPr lang="en-US" sz="2800" i="1">
                              <a:solidFill>
                                <a:srgbClr val="000000"/>
                              </a:solidFill>
                              <a:latin typeface="Cambria Math" panose="02040503050406030204" pitchFamily="18" charset="0"/>
                              <a:ea typeface="Times New Roman" panose="02020603050405020304" pitchFamily="18" charset="0"/>
                            </a:rPr>
                          </m:ctrlPr>
                        </m:fPr>
                        <m:num>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2</m:t>
                              </m:r>
                            </m:e>
                          </m:rad>
                          <m:r>
                            <a:rPr lang="en-US" sz="2800" i="1">
                              <a:solidFill>
                                <a:srgbClr val="000000"/>
                              </a:solidFill>
                              <a:latin typeface="Cambria Math" panose="02040503050406030204" pitchFamily="18" charset="0"/>
                              <a:ea typeface="Times New Roman" panose="02020603050405020304" pitchFamily="18" charset="0"/>
                            </a:rPr>
                            <m:t>.</m:t>
                          </m:r>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num>
                        <m:den>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𝑚</m:t>
                              </m:r>
                              <m:sSup>
                                <m:sSupPr>
                                  <m:ctrlPr>
                                    <a:rPr lang="en-US"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m:t>
                                  </m:r>
                                </m:e>
                                <m:sup>
                                  <m:r>
                                    <a:rPr lang="en-US" sz="2800" i="1">
                                      <a:solidFill>
                                        <a:srgbClr val="000000"/>
                                      </a:solidFill>
                                      <a:latin typeface="Cambria Math" panose="02040503050406030204" pitchFamily="18" charset="0"/>
                                      <a:ea typeface="Times New Roman" panose="02020603050405020304" pitchFamily="18" charset="0"/>
                                    </a:rPr>
                                    <m:t>2</m:t>
                                  </m:r>
                                </m:sup>
                              </m:sSup>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1</m:t>
                              </m:r>
                            </m:e>
                          </m:rad>
                        </m:den>
                      </m:f>
                      <m:r>
                        <a:rPr lang="en-US" sz="2800" i="1">
                          <a:solidFill>
                            <a:srgbClr val="000000"/>
                          </a:solidFill>
                          <a:latin typeface="Cambria Math" panose="02040503050406030204" pitchFamily="18" charset="0"/>
                          <a:ea typeface="Times New Roman" panose="02020603050405020304" pitchFamily="18" charset="0"/>
                        </a:rPr>
                        <m:t>=</m:t>
                      </m:r>
                      <m:rad>
                        <m:radPr>
                          <m:degHide m:val="on"/>
                          <m:ctrlPr>
                            <a:rPr lang="en-US" sz="2800" i="1">
                              <a:solidFill>
                                <a:srgbClr val="000000"/>
                              </a:solidFill>
                              <a:latin typeface="Cambria Math" panose="02040503050406030204" pitchFamily="18" charset="0"/>
                              <a:ea typeface="Times New Roman" panose="02020603050405020304" pitchFamily="18" charset="0"/>
                            </a:rPr>
                          </m:ctrlPr>
                        </m:radPr>
                        <m:deg/>
                        <m:e>
                          <m:r>
                            <a:rPr lang="en-US" sz="2800" i="1">
                              <a:solidFill>
                                <a:srgbClr val="000000"/>
                              </a:solidFill>
                              <a:latin typeface="Cambria Math" panose="02040503050406030204" pitchFamily="18" charset="0"/>
                              <a:ea typeface="Times New Roman" panose="02020603050405020304" pitchFamily="18" charset="0"/>
                            </a:rPr>
                            <m:t>2</m:t>
                          </m:r>
                        </m:e>
                      </m:rad>
                      <m:r>
                        <a:rPr lang="en-US" sz="2800" i="1">
                          <a:solidFill>
                            <a:srgbClr val="000000"/>
                          </a:solidFill>
                          <a:latin typeface="Cambria Math" panose="02040503050406030204" pitchFamily="18" charset="0"/>
                          <a:ea typeface="Times New Roman" panose="02020603050405020304" pitchFamily="18" charset="0"/>
                        </a:rPr>
                        <m:t>&lt;</m:t>
                      </m:r>
                      <m:r>
                        <a:rPr lang="en-US" sz="2800" i="1">
                          <a:solidFill>
                            <a:srgbClr val="000000"/>
                          </a:solidFill>
                          <a:latin typeface="Cambria Math" panose="02040503050406030204" pitchFamily="18" charset="0"/>
                          <a:ea typeface="Times New Roman" panose="02020603050405020304" pitchFamily="18" charset="0"/>
                        </a:rPr>
                        <m:t>𝑅</m:t>
                      </m:r>
                    </m:oMath>
                  </m:oMathPara>
                </a14:m>
                <a:endParaRPr lang="en-US" sz="2800">
                  <a:latin typeface="Times New Roman" panose="02020603050405020304" pitchFamily="18" charset="0"/>
                  <a:ea typeface="Calibri" panose="020F0502020204030204" pitchFamily="34" charset="0"/>
                </a:endParaRPr>
              </a:p>
              <a:p>
                <a:pPr marL="58738" algn="just">
                  <a:lnSpc>
                    <a:spcPct val="115000"/>
                  </a:lnSpc>
                </a:pPr>
                <a:r>
                  <a:rPr lang="vi-VN" sz="2800">
                    <a:solidFill>
                      <a:srgbClr val="000000"/>
                    </a:solidFill>
                    <a:latin typeface="Times New Roman" panose="02020603050405020304" pitchFamily="18" charset="0"/>
                    <a:ea typeface="Calibri" panose="020F0502020204030204" pitchFamily="34" charset="0"/>
                  </a:rPr>
                  <a:t>Dấu "=" xảy ra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r>
                  <a:rPr lang="vi-VN" sz="2800">
                    <a:solidFill>
                      <a:srgbClr val="000000"/>
                    </a:solidFill>
                    <a:latin typeface="Times New Roman" panose="02020603050405020304" pitchFamily="18" charset="0"/>
                    <a:ea typeface="Calibri" panose="020F0502020204030204" pitchFamily="34" charset="0"/>
                  </a:rPr>
                  <a:t>. Dó đó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oMath>
                </a14:m>
                <a:r>
                  <a:rPr lang="vi-VN" sz="2800">
                    <a:solidFill>
                      <a:srgbClr val="000000"/>
                    </a:solidFill>
                    <a:latin typeface="Times New Roman" panose="02020603050405020304" pitchFamily="18" charset="0"/>
                    <a:ea typeface="Calibri" panose="020F0502020204030204" pitchFamily="34" charset="0"/>
                  </a:rPr>
                  <a:t> đạt lớn nhất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endParaRPr lang="en-US" sz="2800">
                  <a:latin typeface="Times New Roman" panose="02020603050405020304" pitchFamily="18" charset="0"/>
                  <a:ea typeface="Calibri" panose="020F0502020204030204" pitchFamily="34" charset="0"/>
                </a:endParaRPr>
              </a:p>
              <a:p>
                <a:pPr marL="58738" algn="just">
                  <a:lnSpc>
                    <a:spcPct val="115000"/>
                  </a:lnSpc>
                </a:pPr>
                <a:r>
                  <a:rPr lang="vi-VN" sz="2800">
                    <a:solidFill>
                      <a:srgbClr val="000000"/>
                    </a:solidFill>
                    <a:latin typeface="Times New Roman" panose="02020603050405020304" pitchFamily="18" charset="0"/>
                    <a:ea typeface="Calibri" panose="020F0502020204030204" pitchFamily="34" charset="0"/>
                  </a:rPr>
                  <a:t>Tiếp tuyến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oMath>
                </a14:m>
                <a:r>
                  <a:rPr lang="en-US" sz="2800">
                    <a:solidFill>
                      <a:srgbClr val="000000"/>
                    </a:solidFill>
                    <a:latin typeface="Times New Roman" panose="02020603050405020304" pitchFamily="18" charset="0"/>
                    <a:ea typeface="Calibri" panose="020F0502020204030204" pitchFamily="34" charset="0"/>
                  </a:rPr>
                  <a:t> </a:t>
                </a:r>
                <a:r>
                  <a:rPr lang="vi-VN" sz="2800">
                    <a:solidFill>
                      <a:srgbClr val="000000"/>
                    </a:solidFill>
                    <a:latin typeface="Times New Roman" panose="02020603050405020304" pitchFamily="18" charset="0"/>
                    <a:ea typeface="Calibri" panose="020F0502020204030204" pitchFamily="34" charset="0"/>
                  </a:rPr>
                  <a:t>cắt </a:t>
                </a:r>
                <a14:m>
                  <m:oMath xmlns:m="http://schemas.openxmlformats.org/officeDocument/2006/math">
                    <m:d>
                      <m:dPr>
                        <m:ctrlPr>
                          <a:rPr lang="en-US" sz="2800" i="1">
                            <a:solidFill>
                              <a:srgbClr val="000000"/>
                            </a:solidFill>
                            <a:latin typeface="Cambria Math" panose="02040503050406030204" pitchFamily="18" charset="0"/>
                            <a:ea typeface="Times New Roman" panose="02020603050405020304" pitchFamily="18" charset="0"/>
                          </a:rPr>
                        </m:ctrlPr>
                      </m:dPr>
                      <m:e>
                        <m:r>
                          <a:rPr lang="en-US" sz="2800" i="1">
                            <a:solidFill>
                              <a:srgbClr val="000000"/>
                            </a:solidFill>
                            <a:latin typeface="Cambria Math" panose="02040503050406030204" pitchFamily="18" charset="0"/>
                            <a:ea typeface="Times New Roman" panose="02020603050405020304" pitchFamily="18" charset="0"/>
                          </a:rPr>
                          <m:t>𝐶</m:t>
                        </m:r>
                      </m:e>
                    </m:d>
                  </m:oMath>
                </a14:m>
                <a:r>
                  <a:rPr lang="vi-VN" sz="2800">
                    <a:solidFill>
                      <a:srgbClr val="000000"/>
                    </a:solidFill>
                    <a:latin typeface="Times New Roman" panose="02020603050405020304" pitchFamily="18" charset="0"/>
                    <a:ea typeface="Calibri" panose="020F0502020204030204" pitchFamily="34" charset="0"/>
                  </a:rPr>
                  <a:t> tại 2 điểm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𝐴</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m:t>
                    </m:r>
                  </m:oMath>
                </a14:m>
                <a:r>
                  <a:rPr lang="vi-VN" sz="2800">
                    <a:solidFill>
                      <a:srgbClr val="000000"/>
                    </a:solidFill>
                    <a:latin typeface="Times New Roman" panose="02020603050405020304" pitchFamily="18" charset="0"/>
                    <a:ea typeface="Calibri" panose="020F0502020204030204" pitchFamily="34" charset="0"/>
                  </a:rPr>
                  <a:t> sao cho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𝐴𝐵</m:t>
                    </m:r>
                  </m:oMath>
                </a14:m>
                <a:r>
                  <a:rPr lang="vi-VN" sz="2800">
                    <a:solidFill>
                      <a:srgbClr val="000000"/>
                    </a:solidFill>
                    <a:latin typeface="Times New Roman" panose="02020603050405020304" pitchFamily="18" charset="0"/>
                    <a:ea typeface="Calibri" panose="020F0502020204030204" pitchFamily="34" charset="0"/>
                  </a:rPr>
                  <a:t> ngắn nhất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oMath>
                </a14:m>
                <a:r>
                  <a:rPr lang="vi-VN"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𝐼</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oMath>
                </a14:m>
                <a:r>
                  <a:rPr lang="vi-VN" sz="2800">
                    <a:solidFill>
                      <a:srgbClr val="000000"/>
                    </a:solidFill>
                    <a:latin typeface="Times New Roman" panose="02020603050405020304" pitchFamily="18" charset="0"/>
                    <a:ea typeface="Calibri" panose="020F0502020204030204" pitchFamily="34" charset="0"/>
                  </a:rPr>
                  <a:t> đạt lớn nhất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m:t>⇒ </m:t>
                    </m:r>
                    <m:r>
                      <a:rPr lang="en-US" sz="2800" i="1">
                        <a:solidFill>
                          <a:srgbClr val="000000"/>
                        </a:solidFill>
                        <a:latin typeface="Cambria Math" panose="02040503050406030204" pitchFamily="18" charset="0"/>
                        <a:ea typeface="Times New Roman" panose="02020603050405020304" pitchFamily="18" charset="0"/>
                      </a:rPr>
                      <m:t>𝑚</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r>
                  <a:rPr lang="en-US" sz="2800">
                    <a:solidFill>
                      <a:srgbClr val="000000"/>
                    </a:solidFill>
                    <a:latin typeface="Times New Roman" panose="02020603050405020304" pitchFamily="18" charset="0"/>
                    <a:ea typeface="Calibri" panose="020F0502020204030204" pitchFamily="34" charset="0"/>
                  </a:rPr>
                  <a:t>, suy ra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𝑑</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3</m:t>
                    </m:r>
                  </m:oMath>
                </a14:m>
                <a:r>
                  <a:rPr lang="vi-VN" sz="2800">
                    <a:solidFill>
                      <a:srgbClr val="000000"/>
                    </a:solidFill>
                    <a:latin typeface="Times New Roman" panose="02020603050405020304" pitchFamily="18" charset="0"/>
                    <a:ea typeface="Calibri" panose="020F0502020204030204" pitchFamily="34" charset="0"/>
                  </a:rPr>
                  <a:t>.</a:t>
                </a:r>
                <a:r>
                  <a:rPr lang="fr-FR" sz="2800" b="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00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B</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DEC890A7-4CAE-42EF-8C5C-65C676E997AA}"/>
                  </a:ext>
                </a:extLst>
              </p:cNvPr>
              <p:cNvSpPr>
                <a:spLocks noRot="1" noChangeAspect="1" noMove="1" noResize="1" noEditPoints="1" noAdjustHandles="1" noChangeArrowheads="1" noChangeShapeType="1" noTextEdit="1"/>
              </p:cNvSpPr>
              <p:nvPr/>
            </p:nvSpPr>
            <p:spPr>
              <a:xfrm>
                <a:off x="182335" y="1571567"/>
                <a:ext cx="11827330" cy="5298951"/>
              </a:xfrm>
              <a:prstGeom prst="rect">
                <a:avLst/>
              </a:prstGeom>
              <a:blipFill>
                <a:blip r:embed="rId3"/>
                <a:stretch>
                  <a:fillRect l="-567" t="-806" r="-1856" b="-2301"/>
                </a:stretch>
              </a:blipFill>
            </p:spPr>
            <p:txBody>
              <a:bodyPr/>
              <a:lstStyle/>
              <a:p>
                <a:r>
                  <a:rPr lang="en-US">
                    <a:noFill/>
                  </a:rPr>
                  <a:t> </a:t>
                </a:r>
              </a:p>
            </p:txBody>
          </p:sp>
        </mc:Fallback>
      </mc:AlternateContent>
    </p:spTree>
    <p:extLst>
      <p:ext uri="{BB962C8B-B14F-4D97-AF65-F5344CB8AC3E}">
        <p14:creationId xmlns:p14="http://schemas.microsoft.com/office/powerpoint/2010/main" val="24555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51458" y="15326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C.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rèn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35" name="TextBox 34">
            <a:extLst>
              <a:ext uri="{FF2B5EF4-FFF2-40B4-BE49-F238E27FC236}">
                <a16:creationId xmlns:a16="http://schemas.microsoft.com/office/drawing/2014/main" id="{B2FF3D09-8FFB-4F57-83BB-92E1C85B0022}"/>
              </a:ext>
            </a:extLst>
          </p:cNvPr>
          <p:cNvSpPr txBox="1"/>
          <p:nvPr/>
        </p:nvSpPr>
        <p:spPr>
          <a:xfrm>
            <a:off x="3109160" y="2691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id="{EEB77940-41C1-413A-AA81-8192B0D307B1}"/>
              </a:ext>
            </a:extLst>
          </p:cNvPr>
          <p:cNvSpPr txBox="1"/>
          <p:nvPr/>
        </p:nvSpPr>
        <p:spPr>
          <a:xfrm>
            <a:off x="5147510" y="269106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id="{634CD161-0A48-44F9-9A05-E7FC93836563}"/>
              </a:ext>
            </a:extLst>
          </p:cNvPr>
          <p:cNvSpPr txBox="1"/>
          <p:nvPr/>
        </p:nvSpPr>
        <p:spPr>
          <a:xfrm>
            <a:off x="7090610" y="2691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id="{3CD7670E-F8E5-4EB4-B50B-1FDEE92CFE92}"/>
              </a:ext>
            </a:extLst>
          </p:cNvPr>
          <p:cNvSpPr txBox="1"/>
          <p:nvPr/>
        </p:nvSpPr>
        <p:spPr>
          <a:xfrm>
            <a:off x="9152774" y="263076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39" name="TextBox 38">
            <a:extLst>
              <a:ext uri="{FF2B5EF4-FFF2-40B4-BE49-F238E27FC236}">
                <a16:creationId xmlns:a16="http://schemas.microsoft.com/office/drawing/2014/main" id="{9643D3FB-7CE9-43D7-BFA6-D363E325E507}"/>
              </a:ext>
            </a:extLst>
          </p:cNvPr>
          <p:cNvSpPr txBox="1"/>
          <p:nvPr/>
        </p:nvSpPr>
        <p:spPr>
          <a:xfrm>
            <a:off x="3109160" y="182163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1343AFDF-A650-40A8-A20D-110C9BA7285B}"/>
              </a:ext>
            </a:extLst>
          </p:cNvPr>
          <p:cNvSpPr txBox="1"/>
          <p:nvPr/>
        </p:nvSpPr>
        <p:spPr>
          <a:xfrm>
            <a:off x="5147509" y="182163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41" name="TextBox 40">
            <a:extLst>
              <a:ext uri="{FF2B5EF4-FFF2-40B4-BE49-F238E27FC236}">
                <a16:creationId xmlns:a16="http://schemas.microsoft.com/office/drawing/2014/main" id="{A944218B-3371-49D2-A89B-0B477332C518}"/>
              </a:ext>
            </a:extLst>
          </p:cNvPr>
          <p:cNvSpPr txBox="1"/>
          <p:nvPr/>
        </p:nvSpPr>
        <p:spPr>
          <a:xfrm>
            <a:off x="7090610" y="185310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E74F0957-12C5-4E02-B0FC-33ADEFF32958}"/>
              </a:ext>
            </a:extLst>
          </p:cNvPr>
          <p:cNvSpPr txBox="1"/>
          <p:nvPr/>
        </p:nvSpPr>
        <p:spPr>
          <a:xfrm>
            <a:off x="9117848" y="185310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5FE97036-68DE-470F-AB9A-8DBD58F27FF8}"/>
              </a:ext>
            </a:extLst>
          </p:cNvPr>
          <p:cNvSpPr txBox="1"/>
          <p:nvPr/>
        </p:nvSpPr>
        <p:spPr>
          <a:xfrm>
            <a:off x="9103561"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id="{271AA8F7-64B2-4BE0-8E57-BA72EA55CE98}"/>
              </a:ext>
            </a:extLst>
          </p:cNvPr>
          <p:cNvSpPr txBox="1"/>
          <p:nvPr/>
        </p:nvSpPr>
        <p:spPr>
          <a:xfrm>
            <a:off x="7090610"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45" name="TextBox 44">
            <a:extLst>
              <a:ext uri="{FF2B5EF4-FFF2-40B4-BE49-F238E27FC236}">
                <a16:creationId xmlns:a16="http://schemas.microsoft.com/office/drawing/2014/main" id="{C43240CC-6E71-4FFD-A938-A32FB5734398}"/>
              </a:ext>
            </a:extLst>
          </p:cNvPr>
          <p:cNvSpPr txBox="1"/>
          <p:nvPr/>
        </p:nvSpPr>
        <p:spPr>
          <a:xfrm>
            <a:off x="5147510"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id="{7C956998-2A28-4702-BA87-01DF191F0743}"/>
              </a:ext>
            </a:extLst>
          </p:cNvPr>
          <p:cNvSpPr txBox="1"/>
          <p:nvPr/>
        </p:nvSpPr>
        <p:spPr>
          <a:xfrm>
            <a:off x="3080585" y="9447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47" name="TextBox 46">
            <a:extLst>
              <a:ext uri="{FF2B5EF4-FFF2-40B4-BE49-F238E27FC236}">
                <a16:creationId xmlns:a16="http://schemas.microsoft.com/office/drawing/2014/main" id="{13F9BCC0-A4E0-4C7A-9D41-5CA7A2C6AC66}"/>
              </a:ext>
            </a:extLst>
          </p:cNvPr>
          <p:cNvSpPr txBox="1"/>
          <p:nvPr/>
        </p:nvSpPr>
        <p:spPr>
          <a:xfrm>
            <a:off x="1051760" y="2710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48" name="TextBox 47">
            <a:extLst>
              <a:ext uri="{FF2B5EF4-FFF2-40B4-BE49-F238E27FC236}">
                <a16:creationId xmlns:a16="http://schemas.microsoft.com/office/drawing/2014/main" id="{5DF3FC6E-A198-457B-9E1B-DF7859C9741B}"/>
              </a:ext>
            </a:extLst>
          </p:cNvPr>
          <p:cNvSpPr txBox="1"/>
          <p:nvPr/>
        </p:nvSpPr>
        <p:spPr>
          <a:xfrm>
            <a:off x="1051760" y="184068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49" name="TextBox 48">
            <a:extLst>
              <a:ext uri="{FF2B5EF4-FFF2-40B4-BE49-F238E27FC236}">
                <a16:creationId xmlns:a16="http://schemas.microsoft.com/office/drawing/2014/main" id="{608FA215-5800-4FEE-9CBE-09E9FAA0F1CC}"/>
              </a:ext>
            </a:extLst>
          </p:cNvPr>
          <p:cNvSpPr txBox="1"/>
          <p:nvPr/>
        </p:nvSpPr>
        <p:spPr>
          <a:xfrm>
            <a:off x="1023185" y="96377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50" name="TextBox 49">
            <a:extLst>
              <a:ext uri="{FF2B5EF4-FFF2-40B4-BE49-F238E27FC236}">
                <a16:creationId xmlns:a16="http://schemas.microsoft.com/office/drawing/2014/main" id="{3531873D-41A8-4866-8AB6-68C2E91A2273}"/>
              </a:ext>
            </a:extLst>
          </p:cNvPr>
          <p:cNvSpPr txBox="1"/>
          <p:nvPr/>
        </p:nvSpPr>
        <p:spPr>
          <a:xfrm>
            <a:off x="3109160"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22</a:t>
            </a:r>
            <a:endParaRPr lang="en-US" sz="3200" dirty="0">
              <a:latin typeface="Times New Roman" pitchFamily="18" charset="0"/>
              <a:cs typeface="Times New Roman" pitchFamily="18" charset="0"/>
            </a:endParaRPr>
          </a:p>
        </p:txBody>
      </p:sp>
      <p:sp>
        <p:nvSpPr>
          <p:cNvPr id="51" name="TextBox 50">
            <a:extLst>
              <a:ext uri="{FF2B5EF4-FFF2-40B4-BE49-F238E27FC236}">
                <a16:creationId xmlns:a16="http://schemas.microsoft.com/office/drawing/2014/main" id="{7DCDECA7-F24E-489B-BBFA-645360987EA3}"/>
              </a:ext>
            </a:extLst>
          </p:cNvPr>
          <p:cNvSpPr txBox="1"/>
          <p:nvPr/>
        </p:nvSpPr>
        <p:spPr>
          <a:xfrm>
            <a:off x="5147510" y="4188854"/>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23</a:t>
            </a:r>
            <a:endParaRPr lang="en-US" sz="3200" dirty="0">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F2C2175E-218D-45D8-82FE-8576E86C6C32}"/>
              </a:ext>
            </a:extLst>
          </p:cNvPr>
          <p:cNvSpPr txBox="1"/>
          <p:nvPr/>
        </p:nvSpPr>
        <p:spPr>
          <a:xfrm>
            <a:off x="7090610"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24</a:t>
            </a:r>
            <a:endParaRPr lang="en-US" sz="3200" dirty="0">
              <a:latin typeface="Times New Roman" pitchFamily="18" charset="0"/>
              <a:cs typeface="Times New Roman" pitchFamily="18" charset="0"/>
            </a:endParaRPr>
          </a:p>
        </p:txBody>
      </p:sp>
      <p:sp>
        <p:nvSpPr>
          <p:cNvPr id="53" name="TextBox 52">
            <a:extLst>
              <a:ext uri="{FF2B5EF4-FFF2-40B4-BE49-F238E27FC236}">
                <a16:creationId xmlns:a16="http://schemas.microsoft.com/office/drawing/2014/main" id="{1966B8CB-74B8-4A1E-8359-30F4897EA36E}"/>
              </a:ext>
            </a:extLst>
          </p:cNvPr>
          <p:cNvSpPr txBox="1"/>
          <p:nvPr/>
        </p:nvSpPr>
        <p:spPr>
          <a:xfrm>
            <a:off x="9184523"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25</a:t>
            </a:r>
            <a:endParaRPr lang="en-US" sz="3200" dirty="0">
              <a:latin typeface="Times New Roman" pitchFamily="18" charset="0"/>
              <a:cs typeface="Times New Roman" pitchFamily="18" charset="0"/>
            </a:endParaRPr>
          </a:p>
        </p:txBody>
      </p:sp>
      <p:sp>
        <p:nvSpPr>
          <p:cNvPr id="54" name="TextBox 53">
            <a:extLst>
              <a:ext uri="{FF2B5EF4-FFF2-40B4-BE49-F238E27FC236}">
                <a16:creationId xmlns:a16="http://schemas.microsoft.com/office/drawing/2014/main" id="{166D8538-F35B-44D7-8BC1-498ACD060DC3}"/>
              </a:ext>
            </a:extLst>
          </p:cNvPr>
          <p:cNvSpPr txBox="1"/>
          <p:nvPr/>
        </p:nvSpPr>
        <p:spPr>
          <a:xfrm>
            <a:off x="3109160" y="337834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17</a:t>
            </a:r>
            <a:endParaRPr lang="en-US" sz="3200" dirty="0">
              <a:latin typeface="Times New Roman" pitchFamily="18" charset="0"/>
              <a:cs typeface="Times New Roman" pitchFamily="18" charset="0"/>
            </a:endParaRPr>
          </a:p>
        </p:txBody>
      </p:sp>
      <p:sp>
        <p:nvSpPr>
          <p:cNvPr id="55" name="TextBox 54">
            <a:extLst>
              <a:ext uri="{FF2B5EF4-FFF2-40B4-BE49-F238E27FC236}">
                <a16:creationId xmlns:a16="http://schemas.microsoft.com/office/drawing/2014/main" id="{EBD25D58-BD68-495A-B409-5564D5CE7125}"/>
              </a:ext>
            </a:extLst>
          </p:cNvPr>
          <p:cNvSpPr txBox="1"/>
          <p:nvPr/>
        </p:nvSpPr>
        <p:spPr>
          <a:xfrm>
            <a:off x="5147509" y="337834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18</a:t>
            </a:r>
            <a:endParaRPr lang="en-US" sz="3200" dirty="0">
              <a:latin typeface="Times New Roman" pitchFamily="18" charset="0"/>
              <a:cs typeface="Times New Roman" pitchFamily="18" charset="0"/>
            </a:endParaRPr>
          </a:p>
        </p:txBody>
      </p:sp>
      <p:sp>
        <p:nvSpPr>
          <p:cNvPr id="56" name="TextBox 55">
            <a:extLst>
              <a:ext uri="{FF2B5EF4-FFF2-40B4-BE49-F238E27FC236}">
                <a16:creationId xmlns:a16="http://schemas.microsoft.com/office/drawing/2014/main" id="{7ABA0A85-1BBD-41DD-BC19-EE1B0BF667EB}"/>
              </a:ext>
            </a:extLst>
          </p:cNvPr>
          <p:cNvSpPr txBox="1"/>
          <p:nvPr/>
        </p:nvSpPr>
        <p:spPr>
          <a:xfrm>
            <a:off x="7090610" y="340980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19</a:t>
            </a:r>
            <a:endParaRPr lang="en-US" sz="3200" dirty="0">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id="{EDC700C5-9E83-43FD-9FF0-12F4BCC4F671}"/>
              </a:ext>
            </a:extLst>
          </p:cNvPr>
          <p:cNvSpPr txBox="1"/>
          <p:nvPr/>
        </p:nvSpPr>
        <p:spPr>
          <a:xfrm>
            <a:off x="9141829" y="340980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20</a:t>
            </a:r>
            <a:endParaRPr lang="en-US" sz="3200" dirty="0">
              <a:latin typeface="Times New Roman" pitchFamily="18" charset="0"/>
              <a:cs typeface="Times New Roman" pitchFamily="18" charset="0"/>
            </a:endParaRPr>
          </a:p>
        </p:txBody>
      </p:sp>
      <p:sp>
        <p:nvSpPr>
          <p:cNvPr id="62" name="TextBox 61">
            <a:extLst>
              <a:ext uri="{FF2B5EF4-FFF2-40B4-BE49-F238E27FC236}">
                <a16:creationId xmlns:a16="http://schemas.microsoft.com/office/drawing/2014/main" id="{C18BB212-BA5B-4DFC-93F7-66927A5C73AC}"/>
              </a:ext>
            </a:extLst>
          </p:cNvPr>
          <p:cNvSpPr txBox="1"/>
          <p:nvPr/>
        </p:nvSpPr>
        <p:spPr>
          <a:xfrm>
            <a:off x="1051760" y="420790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21</a:t>
            </a:r>
            <a:endParaRPr lang="en-US" sz="3200" dirty="0">
              <a:latin typeface="Times New Roman" pitchFamily="18" charset="0"/>
              <a:cs typeface="Times New Roman" pitchFamily="18" charset="0"/>
            </a:endParaRPr>
          </a:p>
        </p:txBody>
      </p:sp>
      <p:sp>
        <p:nvSpPr>
          <p:cNvPr id="63" name="TextBox 62">
            <a:extLst>
              <a:ext uri="{FF2B5EF4-FFF2-40B4-BE49-F238E27FC236}">
                <a16:creationId xmlns:a16="http://schemas.microsoft.com/office/drawing/2014/main" id="{F60D5402-C915-443E-86A5-9650B25899BF}"/>
              </a:ext>
            </a:extLst>
          </p:cNvPr>
          <p:cNvSpPr txBox="1"/>
          <p:nvPr/>
        </p:nvSpPr>
        <p:spPr>
          <a:xfrm>
            <a:off x="1051760" y="339739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16</a:t>
            </a:r>
            <a:endParaRPr lang="en-US" sz="3200" dirty="0">
              <a:latin typeface="Times New Roman" pitchFamily="18" charset="0"/>
              <a:cs typeface="Times New Roman" pitchFamily="18" charset="0"/>
            </a:endParaRPr>
          </a:p>
        </p:txBody>
      </p:sp>
      <p:sp>
        <p:nvSpPr>
          <p:cNvPr id="65" name="TextBox 64">
            <a:extLst>
              <a:ext uri="{FF2B5EF4-FFF2-40B4-BE49-F238E27FC236}">
                <a16:creationId xmlns:a16="http://schemas.microsoft.com/office/drawing/2014/main" id="{E84FD07E-E98F-4BD4-A887-A518346E3B4A}"/>
              </a:ext>
            </a:extLst>
          </p:cNvPr>
          <p:cNvSpPr txBox="1"/>
          <p:nvPr/>
        </p:nvSpPr>
        <p:spPr>
          <a:xfrm>
            <a:off x="3109160" y="507732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27</a:t>
            </a:r>
            <a:endParaRPr lang="en-US" sz="3200" dirty="0">
              <a:latin typeface="Times New Roman" pitchFamily="18" charset="0"/>
              <a:cs typeface="Times New Roman" pitchFamily="18" charset="0"/>
            </a:endParaRPr>
          </a:p>
        </p:txBody>
      </p:sp>
      <p:sp>
        <p:nvSpPr>
          <p:cNvPr id="66" name="TextBox 65">
            <a:extLst>
              <a:ext uri="{FF2B5EF4-FFF2-40B4-BE49-F238E27FC236}">
                <a16:creationId xmlns:a16="http://schemas.microsoft.com/office/drawing/2014/main" id="{EA6E8FD8-2853-4DAA-9F02-EA9F4F4DE27E}"/>
              </a:ext>
            </a:extLst>
          </p:cNvPr>
          <p:cNvSpPr txBox="1"/>
          <p:nvPr/>
        </p:nvSpPr>
        <p:spPr>
          <a:xfrm>
            <a:off x="5147509" y="507732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28</a:t>
            </a:r>
            <a:endParaRPr lang="en-US" sz="3200" dirty="0">
              <a:latin typeface="Times New Roman" pitchFamily="18" charset="0"/>
              <a:cs typeface="Times New Roman" pitchFamily="18" charset="0"/>
            </a:endParaRPr>
          </a:p>
        </p:txBody>
      </p:sp>
      <p:sp>
        <p:nvSpPr>
          <p:cNvPr id="67" name="TextBox 66">
            <a:extLst>
              <a:ext uri="{FF2B5EF4-FFF2-40B4-BE49-F238E27FC236}">
                <a16:creationId xmlns:a16="http://schemas.microsoft.com/office/drawing/2014/main" id="{F602794D-5F99-4D8D-8849-AB01D8A9E084}"/>
              </a:ext>
            </a:extLst>
          </p:cNvPr>
          <p:cNvSpPr txBox="1"/>
          <p:nvPr/>
        </p:nvSpPr>
        <p:spPr>
          <a:xfrm>
            <a:off x="7090610" y="510879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29</a:t>
            </a:r>
            <a:endParaRPr lang="en-US" sz="3200" dirty="0">
              <a:latin typeface="Times New Roman" pitchFamily="18" charset="0"/>
              <a:cs typeface="Times New Roman" pitchFamily="18" charset="0"/>
            </a:endParaRPr>
          </a:p>
        </p:txBody>
      </p:sp>
      <p:sp>
        <p:nvSpPr>
          <p:cNvPr id="68" name="TextBox 67">
            <a:extLst>
              <a:ext uri="{FF2B5EF4-FFF2-40B4-BE49-F238E27FC236}">
                <a16:creationId xmlns:a16="http://schemas.microsoft.com/office/drawing/2014/main" id="{C6A166C4-22C1-4A19-937F-D99ADB262949}"/>
              </a:ext>
            </a:extLst>
          </p:cNvPr>
          <p:cNvSpPr txBox="1"/>
          <p:nvPr/>
        </p:nvSpPr>
        <p:spPr>
          <a:xfrm>
            <a:off x="9117848" y="510879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30</a:t>
            </a:r>
            <a:endParaRPr lang="en-US" sz="32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3891B268-9407-492A-9FE0-714939C75DF0}"/>
              </a:ext>
            </a:extLst>
          </p:cNvPr>
          <p:cNvSpPr txBox="1"/>
          <p:nvPr/>
        </p:nvSpPr>
        <p:spPr>
          <a:xfrm>
            <a:off x="1051760" y="509637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26</a:t>
            </a:r>
            <a:endParaRPr lang="en-US" sz="3200" dirty="0">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34F6D383-6AA3-4634-B8AA-C8C17F4DC868}"/>
              </a:ext>
            </a:extLst>
          </p:cNvPr>
          <p:cNvSpPr txBox="1"/>
          <p:nvPr/>
        </p:nvSpPr>
        <p:spPr>
          <a:xfrm>
            <a:off x="9141829"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35</a:t>
            </a:r>
            <a:endParaRPr lang="en-US" sz="3200" dirty="0">
              <a:latin typeface="Times New Roman" pitchFamily="18" charset="0"/>
              <a:cs typeface="Times New Roman" pitchFamily="18" charset="0"/>
            </a:endParaRPr>
          </a:p>
        </p:txBody>
      </p:sp>
      <p:sp>
        <p:nvSpPr>
          <p:cNvPr id="71" name="TextBox 70">
            <a:extLst>
              <a:ext uri="{FF2B5EF4-FFF2-40B4-BE49-F238E27FC236}">
                <a16:creationId xmlns:a16="http://schemas.microsoft.com/office/drawing/2014/main" id="{E02920D2-F8B9-4318-9F51-14171D0D5402}"/>
              </a:ext>
            </a:extLst>
          </p:cNvPr>
          <p:cNvSpPr txBox="1"/>
          <p:nvPr/>
        </p:nvSpPr>
        <p:spPr>
          <a:xfrm>
            <a:off x="7128878"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34</a:t>
            </a:r>
            <a:endParaRPr lang="en-US" sz="3200" dirty="0">
              <a:latin typeface="Times New Roman" pitchFamily="18" charset="0"/>
              <a:cs typeface="Times New Roman" pitchFamily="18" charset="0"/>
            </a:endParaRPr>
          </a:p>
        </p:txBody>
      </p:sp>
      <p:sp>
        <p:nvSpPr>
          <p:cNvPr id="72" name="TextBox 71">
            <a:extLst>
              <a:ext uri="{FF2B5EF4-FFF2-40B4-BE49-F238E27FC236}">
                <a16:creationId xmlns:a16="http://schemas.microsoft.com/office/drawing/2014/main" id="{C76E1C63-0239-4749-A4AA-545B83696BB0}"/>
              </a:ext>
            </a:extLst>
          </p:cNvPr>
          <p:cNvSpPr txBox="1"/>
          <p:nvPr/>
        </p:nvSpPr>
        <p:spPr>
          <a:xfrm>
            <a:off x="5185778"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33</a:t>
            </a:r>
            <a:endParaRPr lang="en-US" sz="3200" dirty="0">
              <a:latin typeface="Times New Roman" pitchFamily="18" charset="0"/>
              <a:cs typeface="Times New Roman" pitchFamily="18" charset="0"/>
            </a:endParaRPr>
          </a:p>
        </p:txBody>
      </p:sp>
      <p:sp>
        <p:nvSpPr>
          <p:cNvPr id="73" name="TextBox 72">
            <a:extLst>
              <a:ext uri="{FF2B5EF4-FFF2-40B4-BE49-F238E27FC236}">
                <a16:creationId xmlns:a16="http://schemas.microsoft.com/office/drawing/2014/main" id="{7DBFABBE-3C10-4D45-91BE-1D1C4A93E994}"/>
              </a:ext>
            </a:extLst>
          </p:cNvPr>
          <p:cNvSpPr txBox="1"/>
          <p:nvPr/>
        </p:nvSpPr>
        <p:spPr>
          <a:xfrm>
            <a:off x="3118853" y="59436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32</a:t>
            </a:r>
            <a:endParaRPr lang="en-US" sz="3200" dirty="0">
              <a:latin typeface="Times New Roman" pitchFamily="18" charset="0"/>
              <a:cs typeface="Times New Roman" pitchFamily="18" charset="0"/>
            </a:endParaRPr>
          </a:p>
        </p:txBody>
      </p:sp>
      <p:sp>
        <p:nvSpPr>
          <p:cNvPr id="74" name="TextBox 73">
            <a:extLst>
              <a:ext uri="{FF2B5EF4-FFF2-40B4-BE49-F238E27FC236}">
                <a16:creationId xmlns:a16="http://schemas.microsoft.com/office/drawing/2014/main" id="{CD602099-5076-4D71-A5A9-3EC76CE33AC6}"/>
              </a:ext>
            </a:extLst>
          </p:cNvPr>
          <p:cNvSpPr txBox="1"/>
          <p:nvPr/>
        </p:nvSpPr>
        <p:spPr>
          <a:xfrm>
            <a:off x="1061453" y="596274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31</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95846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A9882A-C485-4644-AC32-FDACB5E68399}"/>
              </a:ext>
            </a:extLst>
          </p:cNvPr>
          <p:cNvSpPr/>
          <p:nvPr/>
        </p:nvSpPr>
        <p:spPr>
          <a:xfrm>
            <a:off x="6587718" y="5533644"/>
            <a:ext cx="2479320" cy="76280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438179-5A83-4262-AA95-681A54244C4C}"/>
              </a:ext>
            </a:extLst>
          </p:cNvPr>
          <p:cNvSpPr/>
          <p:nvPr/>
        </p:nvSpPr>
        <p:spPr>
          <a:xfrm>
            <a:off x="739368" y="3142433"/>
            <a:ext cx="47089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550EB1-F111-4A91-89E4-30966C86C0E5}"/>
              </a:ext>
            </a:extLst>
          </p:cNvPr>
          <p:cNvSpPr/>
          <p:nvPr/>
        </p:nvSpPr>
        <p:spPr>
          <a:xfrm>
            <a:off x="739368" y="160934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4751403C-5682-4333-9F93-6F064A9ACD4A}"/>
                  </a:ext>
                </a:extLst>
              </p:cNvPr>
              <p:cNvSpPr/>
              <p:nvPr/>
            </p:nvSpPr>
            <p:spPr>
              <a:xfrm>
                <a:off x="235973" y="399063"/>
                <a:ext cx="11842955" cy="589738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fr-FR" sz="2800">
                    <a:latin typeface="Times New Roman" panose="02020603050405020304" pitchFamily="18" charset="0"/>
                    <a:ea typeface="Times New Roman" panose="02020603050405020304" pitchFamily="18" charset="0"/>
                    <a:cs typeface="Times New Roman" panose="02020603050405020304" pitchFamily="18" charset="0"/>
                  </a:rPr>
                  <a:t> Cho hàm số</a:t>
                </a:r>
                <a14:m>
                  <m:oMath xmlns:m="http://schemas.openxmlformats.org/officeDocument/2006/math">
                    <m:r>
                      <a:rPr lang="fr-FR" sz="2800" i="1">
                        <a:latin typeface="Cambria Math" panose="02040503050406030204" pitchFamily="18" charset="0"/>
                        <a:ea typeface="Calibri" panose="020F0502020204030204" pitchFamily="34" charset="0"/>
                      </a:rPr>
                      <m:t>𝑦</m:t>
                    </m:r>
                    <m:r>
                      <a:rPr lang="fr-FR"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fr-FR" sz="2800" i="1">
                            <a:latin typeface="Cambria Math" panose="02040503050406030204" pitchFamily="18" charset="0"/>
                            <a:ea typeface="Calibri" panose="020F0502020204030204" pitchFamily="34" charset="0"/>
                          </a:rPr>
                          <m:t>1</m:t>
                        </m:r>
                      </m:num>
                      <m:den>
                        <m:r>
                          <a:rPr lang="fr-FR" sz="2800" i="1">
                            <a:latin typeface="Cambria Math" panose="02040503050406030204" pitchFamily="18" charset="0"/>
                            <a:ea typeface="Calibri" panose="020F0502020204030204" pitchFamily="34" charset="0"/>
                          </a:rPr>
                          <m:t>3</m:t>
                        </m:r>
                      </m:den>
                    </m:f>
                    <m:sSup>
                      <m:sSupPr>
                        <m:ctrlPr>
                          <a:rPr lang="en-US" sz="2800" i="1">
                            <a:latin typeface="Cambria Math" panose="02040503050406030204" pitchFamily="18" charset="0"/>
                            <a:ea typeface="Calibri" panose="020F0502020204030204" pitchFamily="34" charset="0"/>
                          </a:rPr>
                        </m:ctrlPr>
                      </m:sSupPr>
                      <m:e>
                        <m:r>
                          <a:rPr lang="fr-FR" sz="2800" i="1">
                            <a:latin typeface="Cambria Math" panose="02040503050406030204" pitchFamily="18" charset="0"/>
                            <a:ea typeface="Calibri" panose="020F0502020204030204" pitchFamily="34" charset="0"/>
                          </a:rPr>
                          <m:t>𝑥</m:t>
                        </m:r>
                      </m:e>
                      <m:sup>
                        <m:r>
                          <a:rPr lang="fr-FR" sz="2800" i="1">
                            <a:latin typeface="Cambria Math" panose="02040503050406030204" pitchFamily="18" charset="0"/>
                            <a:ea typeface="Calibri" panose="020F0502020204030204" pitchFamily="34" charset="0"/>
                          </a:rPr>
                          <m:t>3</m:t>
                        </m:r>
                      </m:sup>
                    </m:sSup>
                    <m:r>
                      <a:rPr lang="fr-FR" sz="2800" i="1">
                        <a:latin typeface="Cambria Math" panose="02040503050406030204" pitchFamily="18" charset="0"/>
                        <a:ea typeface="Calibri" panose="020F0502020204030204" pitchFamily="34" charset="0"/>
                      </a:rPr>
                      <m:t>–</m:t>
                    </m:r>
                    <m:r>
                      <a:rPr lang="fr-FR" sz="2800" i="1">
                        <a:latin typeface="Cambria Math" panose="02040503050406030204" pitchFamily="18" charset="0"/>
                        <a:ea typeface="Calibri" panose="020F0502020204030204" pitchFamily="34" charset="0"/>
                      </a:rPr>
                      <m:t>3</m:t>
                    </m:r>
                    <m:sSup>
                      <m:sSupPr>
                        <m:ctrlPr>
                          <a:rPr lang="en-US" sz="2800" i="1">
                            <a:latin typeface="Cambria Math" panose="02040503050406030204" pitchFamily="18" charset="0"/>
                            <a:ea typeface="Calibri" panose="020F0502020204030204" pitchFamily="34" charset="0"/>
                          </a:rPr>
                        </m:ctrlPr>
                      </m:sSupPr>
                      <m:e>
                        <m:r>
                          <a:rPr lang="fr-FR" sz="2800" i="1">
                            <a:latin typeface="Cambria Math" panose="02040503050406030204" pitchFamily="18" charset="0"/>
                            <a:ea typeface="Calibri" panose="020F0502020204030204" pitchFamily="34" charset="0"/>
                          </a:rPr>
                          <m:t>𝑥</m:t>
                        </m:r>
                      </m:e>
                      <m:sup>
                        <m:r>
                          <a:rPr lang="fr-FR" sz="2800" i="1">
                            <a:latin typeface="Cambria Math" panose="02040503050406030204" pitchFamily="18" charset="0"/>
                            <a:ea typeface="Calibri" panose="020F0502020204030204" pitchFamily="34" charset="0"/>
                          </a:rPr>
                          <m:t>2</m:t>
                        </m:r>
                      </m:sup>
                    </m:sSup>
                    <m:r>
                      <a:rPr lang="fr-FR" sz="2800" i="1">
                        <a:latin typeface="Cambria Math" panose="02040503050406030204" pitchFamily="18" charset="0"/>
                        <a:ea typeface="Calibri" panose="020F0502020204030204" pitchFamily="34" charset="0"/>
                      </a:rPr>
                      <m:t>+</m:t>
                    </m:r>
                    <m:r>
                      <a:rPr lang="fr-FR" sz="2800" i="1">
                        <a:latin typeface="Cambria Math" panose="02040503050406030204" pitchFamily="18" charset="0"/>
                        <a:ea typeface="Calibri" panose="020F0502020204030204" pitchFamily="34" charset="0"/>
                      </a:rPr>
                      <m:t>7</m:t>
                    </m:r>
                    <m:r>
                      <a:rPr lang="fr-FR" sz="2800" i="1">
                        <a:latin typeface="Cambria Math" panose="02040503050406030204" pitchFamily="18" charset="0"/>
                        <a:ea typeface="Calibri" panose="020F0502020204030204" pitchFamily="34" charset="0"/>
                      </a:rPr>
                      <m:t>𝑥</m:t>
                    </m:r>
                    <m:r>
                      <a:rPr lang="fr-FR" sz="2800" i="1">
                        <a:latin typeface="Cambria Math" panose="02040503050406030204" pitchFamily="18" charset="0"/>
                        <a:ea typeface="Calibri" panose="020F0502020204030204" pitchFamily="34" charset="0"/>
                      </a:rPr>
                      <m:t>+</m:t>
                    </m:r>
                    <m:r>
                      <a:rPr lang="fr-FR" sz="2800" i="1">
                        <a:latin typeface="Cambria Math" panose="02040503050406030204" pitchFamily="18" charset="0"/>
                        <a:ea typeface="Calibri" panose="020F0502020204030204" pitchFamily="34" charset="0"/>
                      </a:rPr>
                      <m:t>2</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Phương trình tiếp tuyến tại </a:t>
                </a:r>
                <a14:m>
                  <m:oMath xmlns:m="http://schemas.openxmlformats.org/officeDocument/2006/math">
                    <m:r>
                      <a:rPr lang="fr-FR" sz="2800" i="1">
                        <a:latin typeface="Cambria Math" panose="02040503050406030204" pitchFamily="18" charset="0"/>
                        <a:ea typeface="Calibri" panose="020F0502020204030204" pitchFamily="34" charset="0"/>
                      </a:rPr>
                      <m:t>𝐴</m:t>
                    </m:r>
                    <m:d>
                      <m:dPr>
                        <m:ctrlPr>
                          <a:rPr lang="en-US" sz="2800" i="1">
                            <a:latin typeface="Cambria Math" panose="02040503050406030204" pitchFamily="18" charset="0"/>
                            <a:ea typeface="Calibri" panose="020F0502020204030204" pitchFamily="34" charset="0"/>
                          </a:rPr>
                        </m:ctrlPr>
                      </m:dPr>
                      <m:e>
                        <m:r>
                          <a:rPr lang="fr-FR" sz="2800" i="1">
                            <a:latin typeface="Cambria Math" panose="02040503050406030204" pitchFamily="18" charset="0"/>
                            <a:ea typeface="Calibri" panose="020F0502020204030204" pitchFamily="34" charset="0"/>
                          </a:rPr>
                          <m:t>0</m:t>
                        </m:r>
                        <m:r>
                          <a:rPr lang="fr-FR" sz="2800" i="1">
                            <a:latin typeface="Cambria Math" panose="02040503050406030204" pitchFamily="18" charset="0"/>
                            <a:ea typeface="Calibri" panose="020F0502020204030204" pitchFamily="34" charset="0"/>
                          </a:rPr>
                          <m:t>;</m:t>
                        </m:r>
                        <m:r>
                          <a:rPr lang="fr-FR" sz="2800" i="1">
                            <a:latin typeface="Cambria Math" panose="02040503050406030204" pitchFamily="18" charset="0"/>
                            <a:ea typeface="Calibri" panose="020F0502020204030204" pitchFamily="34" charset="0"/>
                          </a:rPr>
                          <m:t>2</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𝑦</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7</m:t>
                    </m:r>
                    <m:r>
                      <a:rPr lang="en-US" sz="2800" i="1">
                        <a:solidFill>
                          <a:srgbClr val="000000"/>
                        </a:solidFill>
                        <a:latin typeface="Cambria Math" panose="02040503050406030204" pitchFamily="18" charset="0"/>
                        <a:ea typeface="Times New Roman" panose="02020603050405020304" pitchFamily="18" charset="0"/>
                      </a:rPr>
                      <m:t>𝑥</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2</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fr-FR" sz="2800" i="1">
                        <a:solidFill>
                          <a:srgbClr val="000000"/>
                        </a:solidFill>
                        <a:latin typeface="Cambria Math" panose="02040503050406030204" pitchFamily="18" charset="0"/>
                        <a:ea typeface="Times New Roman" panose="02020603050405020304" pitchFamily="18" charset="0"/>
                      </a:rPr>
                      <m:t>𝑦</m:t>
                    </m:r>
                    <m:r>
                      <a:rPr lang="fr-FR" sz="2800" i="1">
                        <a:solidFill>
                          <a:srgbClr val="000000"/>
                        </a:solidFill>
                        <a:latin typeface="Cambria Math" panose="02040503050406030204" pitchFamily="18" charset="0"/>
                        <a:ea typeface="Times New Roman" panose="02020603050405020304" pitchFamily="18" charset="0"/>
                      </a:rPr>
                      <m:t>=</m:t>
                    </m:r>
                    <m:r>
                      <a:rPr lang="fr-FR" sz="2800" i="1">
                        <a:solidFill>
                          <a:srgbClr val="000000"/>
                        </a:solidFill>
                        <a:latin typeface="Cambria Math" panose="02040503050406030204" pitchFamily="18" charset="0"/>
                        <a:ea typeface="Times New Roman" panose="02020603050405020304" pitchFamily="18" charset="0"/>
                      </a:rPr>
                      <m:t>7</m:t>
                    </m:r>
                    <m:r>
                      <a:rPr lang="fr-FR" sz="2800" i="1">
                        <a:solidFill>
                          <a:srgbClr val="000000"/>
                        </a:solidFill>
                        <a:latin typeface="Cambria Math" panose="02040503050406030204" pitchFamily="18" charset="0"/>
                        <a:ea typeface="Times New Roman" panose="02020603050405020304" pitchFamily="18" charset="0"/>
                      </a:rPr>
                      <m:t>𝑥</m:t>
                    </m:r>
                    <m:r>
                      <a:rPr lang="fr-FR" sz="2800" i="1">
                        <a:solidFill>
                          <a:srgbClr val="000000"/>
                        </a:solidFill>
                        <a:latin typeface="Cambria Math" panose="02040503050406030204" pitchFamily="18" charset="0"/>
                        <a:ea typeface="Times New Roman" panose="02020603050405020304" pitchFamily="18" charset="0"/>
                      </a:rPr>
                      <m:t>−</m:t>
                    </m:r>
                    <m:r>
                      <a:rPr lang="fr-FR" sz="2800" i="1">
                        <a:solidFill>
                          <a:srgbClr val="000000"/>
                        </a:solidFill>
                        <a:latin typeface="Cambria Math" panose="02040503050406030204" pitchFamily="18" charset="0"/>
                        <a:ea typeface="Times New Roman" panose="02020603050405020304" pitchFamily="18" charset="0"/>
                      </a:rPr>
                      <m:t>2</m:t>
                    </m:r>
                  </m:oMath>
                </a14:m>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fr-FR" sz="2800" i="1">
                        <a:solidFill>
                          <a:srgbClr val="000000"/>
                        </a:solidFill>
                        <a:latin typeface="Cambria Math" panose="02040503050406030204" pitchFamily="18" charset="0"/>
                        <a:ea typeface="Times New Roman" panose="02020603050405020304" pitchFamily="18" charset="0"/>
                      </a:rPr>
                      <m:t>𝑦</m:t>
                    </m:r>
                    <m:r>
                      <a:rPr lang="fr-FR" sz="2800" i="1">
                        <a:solidFill>
                          <a:srgbClr val="000000"/>
                        </a:solidFill>
                        <a:latin typeface="Cambria Math" panose="02040503050406030204" pitchFamily="18" charset="0"/>
                        <a:ea typeface="Times New Roman" panose="02020603050405020304" pitchFamily="18" charset="0"/>
                      </a:rPr>
                      <m:t>=−</m:t>
                    </m:r>
                    <m:r>
                      <a:rPr lang="fr-FR" sz="2800" i="1">
                        <a:solidFill>
                          <a:srgbClr val="000000"/>
                        </a:solidFill>
                        <a:latin typeface="Cambria Math" panose="02040503050406030204" pitchFamily="18" charset="0"/>
                        <a:ea typeface="Times New Roman" panose="02020603050405020304" pitchFamily="18" charset="0"/>
                      </a:rPr>
                      <m:t>7</m:t>
                    </m:r>
                    <m:r>
                      <a:rPr lang="fr-FR" sz="2800" i="1">
                        <a:solidFill>
                          <a:srgbClr val="000000"/>
                        </a:solidFill>
                        <a:latin typeface="Cambria Math" panose="02040503050406030204" pitchFamily="18" charset="0"/>
                        <a:ea typeface="Times New Roman" panose="02020603050405020304" pitchFamily="18" charset="0"/>
                      </a:rPr>
                      <m:t>𝑥</m:t>
                    </m:r>
                    <m:r>
                      <a:rPr lang="fr-FR" sz="2800" i="1">
                        <a:solidFill>
                          <a:srgbClr val="000000"/>
                        </a:solidFill>
                        <a:latin typeface="Cambria Math" panose="02040503050406030204" pitchFamily="18" charset="0"/>
                        <a:ea typeface="Times New Roman" panose="02020603050405020304" pitchFamily="18" charset="0"/>
                      </a:rPr>
                      <m:t>+</m:t>
                    </m:r>
                    <m:r>
                      <a:rPr lang="fr-FR" sz="2800" i="1">
                        <a:solidFill>
                          <a:srgbClr val="000000"/>
                        </a:solidFill>
                        <a:latin typeface="Cambria Math" panose="02040503050406030204" pitchFamily="18" charset="0"/>
                        <a:ea typeface="Times New Roman" panose="02020603050405020304" pitchFamily="18" charset="0"/>
                      </a:rPr>
                      <m:t>2</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fr-FR" sz="2800" i="1">
                        <a:solidFill>
                          <a:srgbClr val="000000"/>
                        </a:solidFill>
                        <a:latin typeface="Cambria Math" panose="02040503050406030204" pitchFamily="18" charset="0"/>
                        <a:ea typeface="Times New Roman" panose="02020603050405020304" pitchFamily="18" charset="0"/>
                      </a:rPr>
                      <m:t>𝑦</m:t>
                    </m:r>
                    <m:r>
                      <a:rPr lang="fr-FR" sz="2800" i="1">
                        <a:solidFill>
                          <a:srgbClr val="000000"/>
                        </a:solidFill>
                        <a:latin typeface="Cambria Math" panose="02040503050406030204" pitchFamily="18" charset="0"/>
                        <a:ea typeface="Times New Roman" panose="02020603050405020304" pitchFamily="18" charset="0"/>
                      </a:rPr>
                      <m:t>=−</m:t>
                    </m:r>
                    <m:r>
                      <a:rPr lang="fr-FR" sz="2800" i="1">
                        <a:solidFill>
                          <a:srgbClr val="000000"/>
                        </a:solidFill>
                        <a:latin typeface="Cambria Math" panose="02040503050406030204" pitchFamily="18" charset="0"/>
                        <a:ea typeface="Times New Roman" panose="02020603050405020304" pitchFamily="18" charset="0"/>
                      </a:rPr>
                      <m:t>7</m:t>
                    </m:r>
                    <m:r>
                      <a:rPr lang="fr-FR" sz="2800" i="1">
                        <a:solidFill>
                          <a:srgbClr val="000000"/>
                        </a:solidFill>
                        <a:latin typeface="Cambria Math" panose="02040503050406030204" pitchFamily="18" charset="0"/>
                        <a:ea typeface="Times New Roman" panose="02020603050405020304" pitchFamily="18" charset="0"/>
                      </a:rPr>
                      <m:t>𝑥</m:t>
                    </m:r>
                    <m:r>
                      <a:rPr lang="fr-FR" sz="2800" i="1">
                        <a:solidFill>
                          <a:srgbClr val="000000"/>
                        </a:solidFill>
                        <a:latin typeface="Cambria Math" panose="02040503050406030204" pitchFamily="18" charset="0"/>
                        <a:ea typeface="Times New Roman" panose="02020603050405020304" pitchFamily="18" charset="0"/>
                      </a:rPr>
                      <m:t>−</m:t>
                    </m:r>
                    <m:r>
                      <a:rPr lang="fr-FR" sz="2800" i="1">
                        <a:solidFill>
                          <a:srgbClr val="000000"/>
                        </a:solidFill>
                        <a:latin typeface="Cambria Math" panose="02040503050406030204" pitchFamily="18" charset="0"/>
                        <a:ea typeface="Times New Roman" panose="02020603050405020304" pitchFamily="18" charset="0"/>
                      </a:rPr>
                      <m:t>2</m:t>
                    </m:r>
                  </m:oMath>
                </a14:m>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Phương trình tiếp tuyến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4</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tại điểm có tung độ tiếp điểm bằng 2 là: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m:t>
                    </m:r>
                  </m:oMath>
                </a14:m>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r>
                      <a:rPr lang="en-US" sz="2800" i="1">
                        <a:latin typeface="Cambria Math" panose="02040503050406030204" pitchFamily="18" charset="0"/>
                        <a:ea typeface="Times New Roman" panose="02020603050405020304" pitchFamily="18" charset="0"/>
                      </a:rPr>
                      <m:t>.</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40</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57</m:t>
                    </m:r>
                    <m:r>
                      <a:rPr lang="en-US" sz="2800" i="1">
                        <a:latin typeface="Cambria Math" panose="02040503050406030204" pitchFamily="18" charset="0"/>
                        <a:ea typeface="Times New Roman" panose="02020603050405020304" pitchFamily="18" charset="0"/>
                      </a:rPr>
                      <m:t>.</m:t>
                    </m:r>
                  </m:oMath>
                </a14:m>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nl-NL" sz="2800">
                    <a:latin typeface="Times New Roman" panose="02020603050405020304" pitchFamily="18" charset="0"/>
                    <a:ea typeface="Times New Roman" panose="02020603050405020304" pitchFamily="18" charset="0"/>
                    <a:cs typeface="Times New Roman" panose="02020603050405020304" pitchFamily="18" charset="0"/>
                  </a:rPr>
                  <a:t>Cho đường cong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den>
                    </m:f>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và điểm </a:t>
                </a:r>
                <a14:m>
                  <m:oMath xmlns:m="http://schemas.openxmlformats.org/officeDocument/2006/math">
                    <m:r>
                      <a:rPr lang="en-US" sz="2800" i="1">
                        <a:latin typeface="Cambria Math" panose="02040503050406030204" pitchFamily="18" charset="0"/>
                        <a:ea typeface="Calibri" panose="020F0502020204030204" pitchFamily="34" charset="0"/>
                      </a:rPr>
                      <m:t>𝐴</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có hoành độ </a:t>
                </a:r>
                <a14:m>
                  <m:oMath xmlns:m="http://schemas.openxmlformats.org/officeDocument/2006/math">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Lập phương trình tiếp tuyến của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𝐴</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b="0" i="1" smtClean="0">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5</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b="0" i="1" smtClean="0">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Rectangle 6">
                <a:extLst>
                  <a:ext uri="{FF2B5EF4-FFF2-40B4-BE49-F238E27FC236}">
                    <a16:creationId xmlns:a16="http://schemas.microsoft.com/office/drawing/2014/main" id="{4751403C-5682-4333-9F93-6F064A9ACD4A}"/>
                  </a:ext>
                </a:extLst>
              </p:cNvPr>
              <p:cNvSpPr>
                <a:spLocks noRot="1" noChangeAspect="1" noMove="1" noResize="1" noEditPoints="1" noAdjustHandles="1" noChangeArrowheads="1" noChangeShapeType="1" noTextEdit="1"/>
              </p:cNvSpPr>
              <p:nvPr/>
            </p:nvSpPr>
            <p:spPr>
              <a:xfrm>
                <a:off x="235973" y="399063"/>
                <a:ext cx="11842955" cy="5897384"/>
              </a:xfrm>
              <a:prstGeom prst="rect">
                <a:avLst/>
              </a:prstGeom>
              <a:blipFill>
                <a:blip r:embed="rId2"/>
                <a:stretch>
                  <a:fillRect l="-1081" r="-1854" b="-310"/>
                </a:stretch>
              </a:blipFill>
            </p:spPr>
            <p:txBody>
              <a:bodyPr/>
              <a:lstStyle/>
              <a:p>
                <a:r>
                  <a:rPr lang="en-US">
                    <a:noFill/>
                  </a:rPr>
                  <a:t> </a:t>
                </a:r>
              </a:p>
            </p:txBody>
          </p:sp>
        </mc:Fallback>
      </mc:AlternateContent>
    </p:spTree>
    <p:extLst>
      <p:ext uri="{BB962C8B-B14F-4D97-AF65-F5344CB8AC3E}">
        <p14:creationId xmlns:p14="http://schemas.microsoft.com/office/powerpoint/2010/main" val="37588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500"/>
                                        <p:tgtEl>
                                          <p:spTgt spid="7">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500"/>
                                        <p:tgtEl>
                                          <p:spTgt spid="7">
                                            <p:txEl>
                                              <p:pRg st="5" end="5"/>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F1CFE1-F499-4437-A55F-CADF12734322}"/>
              </a:ext>
            </a:extLst>
          </p:cNvPr>
          <p:cNvSpPr/>
          <p:nvPr/>
        </p:nvSpPr>
        <p:spPr>
          <a:xfrm>
            <a:off x="5473674" y="6228926"/>
            <a:ext cx="1727226"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E424C44-3D64-42E8-96DB-00BF5A878734}"/>
              </a:ext>
            </a:extLst>
          </p:cNvPr>
          <p:cNvSpPr/>
          <p:nvPr/>
        </p:nvSpPr>
        <p:spPr>
          <a:xfrm>
            <a:off x="606018" y="4390644"/>
            <a:ext cx="20419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D21FC3-32B3-49D9-8AC2-1B0B8BFAB9F9}"/>
              </a:ext>
            </a:extLst>
          </p:cNvPr>
          <p:cNvSpPr/>
          <p:nvPr/>
        </p:nvSpPr>
        <p:spPr>
          <a:xfrm>
            <a:off x="3616680" y="2855867"/>
            <a:ext cx="2913888"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711AB1-E9FC-412A-AFFB-D340694AF2C6}"/>
              </a:ext>
            </a:extLst>
          </p:cNvPr>
          <p:cNvSpPr/>
          <p:nvPr/>
        </p:nvSpPr>
        <p:spPr>
          <a:xfrm>
            <a:off x="6530568" y="126644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BDF201B-A929-48BE-9151-E58131612EE3}"/>
                  </a:ext>
                </a:extLst>
              </p:cNvPr>
              <p:cNvSpPr/>
              <p:nvPr/>
            </p:nvSpPr>
            <p:spPr>
              <a:xfrm>
                <a:off x="128016" y="28730"/>
                <a:ext cx="11850624" cy="6773329"/>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nl-NL" sz="2800">
                    <a:latin typeface="Times New Roman" panose="02020603050405020304" pitchFamily="18" charset="0"/>
                    <a:ea typeface="Times New Roman" panose="02020603050405020304" pitchFamily="18" charset="0"/>
                    <a:cs typeface="Times New Roman" panose="02020603050405020304" pitchFamily="18" charset="0"/>
                  </a:rPr>
                  <a:t>Tiếp tuyến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ad>
                          <m:radPr>
                            <m:degHide m:val="on"/>
                            <m:ctrlPr>
                              <a:rPr lang="en-US" sz="2800" i="1">
                                <a:latin typeface="Cambria Math" panose="02040503050406030204" pitchFamily="18" charset="0"/>
                                <a:ea typeface="Calibri" panose="020F0502020204030204" pitchFamily="34" charset="0"/>
                              </a:rPr>
                            </m:ctrlPr>
                          </m:radPr>
                          <m:deg/>
                          <m:e>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e>
                        </m:rad>
                      </m:den>
                    </m:f>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𝐴</m:t>
                    </m:r>
                    <m:d>
                      <m:dPr>
                        <m:ctrlPr>
                          <a:rPr lang="en-US" sz="2800" i="1">
                            <a:latin typeface="Cambria Math" panose="02040503050406030204" pitchFamily="18" charset="0"/>
                            <a:ea typeface="Calibri" panose="020F0502020204030204" pitchFamily="34" charset="0"/>
                          </a:rPr>
                        </m:ctrlPr>
                      </m:dPr>
                      <m:e>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2</m:t>
                            </m:r>
                          </m:den>
                        </m:f>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e>
                    </m:d>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có phương trình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latin typeface="Times New Roman" panose="02020603050405020304" pitchFamily="18" charset="0"/>
                    <a:ea typeface="Times New Roman" panose="02020603050405020304" pitchFamily="18" charset="0"/>
                    <a:cs typeface="Times New Roman" panose="02020603050405020304" pitchFamily="18" charset="0"/>
                  </a:rPr>
                  <a:t>Tiếp tuyến của </a:t>
                </a:r>
                <a:r>
                  <a:rPr lang="fr-FR" sz="2800">
                    <a:latin typeface="Times New Roman" panose="02020603050405020304" pitchFamily="18" charset="0"/>
                    <a:ea typeface="Times New Roman" panose="02020603050405020304" pitchFamily="18" charset="0"/>
                    <a:cs typeface="Times New Roman" panose="02020603050405020304" pitchFamily="18" charset="0"/>
                  </a:rPr>
                  <a:t>đ</a:t>
                </a:r>
                <a:r>
                  <a:rPr lang="en-US" sz="2800">
                    <a:latin typeface="Times New Roman" panose="02020603050405020304" pitchFamily="18" charset="0"/>
                    <a:ea typeface="Times New Roman" panose="02020603050405020304" pitchFamily="18" charset="0"/>
                    <a:cs typeface="Times New Roman" panose="02020603050405020304" pitchFamily="18" charset="0"/>
                  </a:rPr>
                  <a:t>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𝑓</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e>
                    </m:d>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𝑥</m:t>
                        </m:r>
                      </m:e>
                      <m:sub>
                        <m:r>
                          <a:rPr lang="en-US" sz="2800" i="1">
                            <a:latin typeface="Cambria Math" panose="02040503050406030204" pitchFamily="18" charset="0"/>
                            <a:ea typeface="Calibri" panose="020F0502020204030204" pitchFamily="34" charset="0"/>
                          </a:rPr>
                          <m:t>0</m:t>
                        </m:r>
                      </m:sub>
                    </m:sSub>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có phương trình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4</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8</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20</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22</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20</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22</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20</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16</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6. </a:t>
                </a:r>
                <a:r>
                  <a:rPr lang="en-US" sz="2800">
                    <a:latin typeface="Times New Roman" panose="02020603050405020304" pitchFamily="18" charset="0"/>
                    <a:ea typeface="Times New Roman" panose="02020603050405020304" pitchFamily="18" charset="0"/>
                    <a:cs typeface="Times New Roman" panose="02020603050405020304" pitchFamily="18" charset="0"/>
                  </a:rPr>
                  <a:t>Phương trình tiếp tuyến của đồ thị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4</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sSub>
                      <m:sSubPr>
                        <m:ctrlPr>
                          <a:rPr lang="en-US" sz="2800" i="1">
                            <a:latin typeface="Cambria Math" panose="02040503050406030204" pitchFamily="18" charset="0"/>
                            <a:ea typeface="Calibri" panose="020F0502020204030204" pitchFamily="34" charset="0"/>
                          </a:rPr>
                        </m:ctrlPr>
                      </m:sSubPr>
                      <m:e>
                        <m:r>
                          <a:rPr lang="fr-FR" sz="2800" i="1">
                            <a:latin typeface="Cambria Math" panose="02040503050406030204" pitchFamily="18" charset="0"/>
                            <a:ea typeface="Calibri" panose="020F0502020204030204" pitchFamily="34" charset="0"/>
                          </a:rPr>
                          <m:t>𝑥</m:t>
                        </m:r>
                      </m:e>
                      <m:sub>
                        <m:r>
                          <a:rPr lang="fr-FR" sz="2800" i="1">
                            <a:latin typeface="Cambria Math" panose="02040503050406030204" pitchFamily="18" charset="0"/>
                            <a:ea typeface="Calibri" panose="020F0502020204030204" pitchFamily="34" charset="0"/>
                          </a:rPr>
                          <m:t>0</m:t>
                        </m:r>
                      </m:sub>
                    </m:sSub>
                    <m:r>
                      <a:rPr lang="fr-FR" sz="2800" i="1">
                        <a:latin typeface="Cambria Math" panose="02040503050406030204" pitchFamily="18" charset="0"/>
                        <a:ea typeface="Calibri" panose="020F0502020204030204" pitchFamily="34" charset="0"/>
                      </a:rPr>
                      <m:t>=</m:t>
                    </m:r>
                    <m:r>
                      <a:rPr lang="fr-FR" sz="2800" i="1">
                        <a:latin typeface="Cambria Math" panose="02040503050406030204" pitchFamily="18" charset="0"/>
                        <a:ea typeface="Calibri" panose="020F0502020204030204" pitchFamily="34" charset="0"/>
                      </a:rPr>
                      <m:t>0</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7. </a:t>
                </a:r>
                <a:r>
                  <a:rPr lang="en-US" sz="2800">
                    <a:latin typeface="Times New Roman" panose="02020603050405020304" pitchFamily="18" charset="0"/>
                    <a:ea typeface="Times New Roman" panose="02020603050405020304" pitchFamily="18" charset="0"/>
                    <a:cs typeface="Times New Roman" panose="02020603050405020304" pitchFamily="18" charset="0"/>
                  </a:rPr>
                  <a:t>Tiếp</a:t>
                </a:r>
                <a:r>
                  <a:rPr lang="en-US" sz="2800" spc="-30">
                    <a:latin typeface="Times New Roman" panose="02020603050405020304" pitchFamily="18" charset="0"/>
                    <a:ea typeface="Times New Roman" panose="02020603050405020304" pitchFamily="18" charset="0"/>
                    <a:cs typeface="Times New Roman" panose="02020603050405020304" pitchFamily="18" charset="0"/>
                  </a:rPr>
                  <a:t> tuyến của hàm số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8</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den>
                    </m:f>
                  </m:oMath>
                </a14:m>
                <a:r>
                  <a:rPr lang="en-US" sz="2800" spc="-30">
                    <a:latin typeface="Times New Roman" panose="02020603050405020304" pitchFamily="18" charset="0"/>
                    <a:ea typeface="Times New Roman" panose="02020603050405020304" pitchFamily="18" charset="0"/>
                    <a:cs typeface="Times New Roman" panose="02020603050405020304" pitchFamily="18" charset="0"/>
                  </a:rPr>
                  <a:t> tại điểm có hoành độ </a:t>
                </a:r>
                <a14:m>
                  <m:oMath xmlns:m="http://schemas.openxmlformats.org/officeDocument/2006/math">
                    <m:sSub>
                      <m:sSubPr>
                        <m:ctrlPr>
                          <a:rPr lang="en-US"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𝑥</m:t>
                        </m:r>
                      </m:e>
                      <m:sub>
                        <m:r>
                          <a:rPr lang="en-US" sz="2800" i="1">
                            <a:latin typeface="Cambria Math" panose="02040503050406030204" pitchFamily="18" charset="0"/>
                            <a:ea typeface="Calibri" panose="020F0502020204030204" pitchFamily="34" charset="0"/>
                          </a:rPr>
                          <m:t>0</m:t>
                        </m:r>
                      </m:sub>
                    </m:sSub>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oMath>
                </a14:m>
                <a:r>
                  <a:rPr lang="en-US" sz="2800" spc="-30">
                    <a:latin typeface="Times New Roman" panose="02020603050405020304" pitchFamily="18" charset="0"/>
                    <a:ea typeface="Times New Roman" panose="02020603050405020304" pitchFamily="18" charset="0"/>
                    <a:cs typeface="Times New Roman" panose="02020603050405020304" pitchFamily="18" charset="0"/>
                  </a:rPr>
                  <a:t> có hệ số góc bằng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Bef>
                    <a:spcPts val="720"/>
                  </a:spcBef>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fr-FR" sz="2800" b="1" i="1">
                        <a:latin typeface="Cambria Math" panose="02040503050406030204" pitchFamily="18" charset="0"/>
                        <a:ea typeface="Times New Roman" panose="02020603050405020304" pitchFamily="18" charset="0"/>
                      </a:rPr>
                      <m:t> </m:t>
                    </m:r>
                    <m:r>
                      <a:rPr lang="fr-FR" sz="2800" b="1" i="1">
                        <a:latin typeface="Cambria Math" panose="02040503050406030204" pitchFamily="18" charset="0"/>
                        <a:ea typeface="Times New Roman" panose="02020603050405020304" pitchFamily="18" charset="0"/>
                      </a:rPr>
                      <m:t>𝟑</m:t>
                    </m:r>
                  </m:oMath>
                </a14:m>
                <a:r>
                  <a:rPr lang="fr-FR" sz="2800" b="1">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10</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oMath>
                </a14:m>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CBDF201B-A929-48BE-9151-E58131612EE3}"/>
                  </a:ext>
                </a:extLst>
              </p:cNvPr>
              <p:cNvSpPr>
                <a:spLocks noRot="1" noChangeAspect="1" noMove="1" noResize="1" noEditPoints="1" noAdjustHandles="1" noChangeArrowheads="1" noChangeShapeType="1" noTextEdit="1"/>
              </p:cNvSpPr>
              <p:nvPr/>
            </p:nvSpPr>
            <p:spPr>
              <a:xfrm>
                <a:off x="128016" y="28730"/>
                <a:ext cx="11850624" cy="6773329"/>
              </a:xfrm>
              <a:prstGeom prst="rect">
                <a:avLst/>
              </a:prstGeom>
              <a:blipFill>
                <a:blip r:embed="rId2"/>
                <a:stretch>
                  <a:fillRect l="-1029" r="-1852" b="-1620"/>
                </a:stretch>
              </a:blipFill>
            </p:spPr>
            <p:txBody>
              <a:bodyPr/>
              <a:lstStyle/>
              <a:p>
                <a:r>
                  <a:rPr lang="en-US">
                    <a:noFill/>
                  </a:rPr>
                  <a:t> </a:t>
                </a:r>
              </a:p>
            </p:txBody>
          </p:sp>
        </mc:Fallback>
      </mc:AlternateContent>
    </p:spTree>
    <p:extLst>
      <p:ext uri="{BB962C8B-B14F-4D97-AF65-F5344CB8AC3E}">
        <p14:creationId xmlns:p14="http://schemas.microsoft.com/office/powerpoint/2010/main" val="41746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wipe(left)">
                                      <p:cBhvr>
                                        <p:cTn id="46" dur="500"/>
                                        <p:tgtEl>
                                          <p:spTgt spid="4">
                                            <p:txEl>
                                              <p:pRg st="6" end="6"/>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wipe(left)">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88679-422D-49A4-819C-B73AB5E85BD8}"/>
              </a:ext>
            </a:extLst>
          </p:cNvPr>
          <p:cNvSpPr/>
          <p:nvPr/>
        </p:nvSpPr>
        <p:spPr>
          <a:xfrm>
            <a:off x="644118" y="5524501"/>
            <a:ext cx="1946682" cy="6770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A797F9-E3FC-48B0-8E45-B4CD6F448033}"/>
              </a:ext>
            </a:extLst>
          </p:cNvPr>
          <p:cNvSpPr/>
          <p:nvPr/>
        </p:nvSpPr>
        <p:spPr>
          <a:xfrm>
            <a:off x="5482818" y="3650729"/>
            <a:ext cx="15847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2CFE54-5903-4F2A-8696-2C21B2E51972}"/>
              </a:ext>
            </a:extLst>
          </p:cNvPr>
          <p:cNvSpPr/>
          <p:nvPr/>
        </p:nvSpPr>
        <p:spPr>
          <a:xfrm>
            <a:off x="5482818" y="2000250"/>
            <a:ext cx="1470432" cy="7156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F5E1880-EFDE-44C8-9B49-F3455C8D45A9}"/>
                  </a:ext>
                </a:extLst>
              </p:cNvPr>
              <p:cNvSpPr/>
              <p:nvPr/>
            </p:nvSpPr>
            <p:spPr>
              <a:xfrm>
                <a:off x="146304" y="656446"/>
                <a:ext cx="11795760" cy="564853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8. </a:t>
                </a:r>
                <a:r>
                  <a:rPr lang="fr-FR" sz="2800">
                    <a:latin typeface="Times New Roman" panose="02020603050405020304" pitchFamily="18" charset="0"/>
                    <a:ea typeface="Times New Roman" panose="02020603050405020304" pitchFamily="18" charset="0"/>
                    <a:cs typeface="Times New Roman" panose="02020603050405020304" pitchFamily="18" charset="0"/>
                  </a:rPr>
                  <a:t>Tiếp tuyến của đồ thị hàm số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5</m:t>
                        </m:r>
                      </m:den>
                    </m:f>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tại điểm</a:t>
                </a:r>
                <a14:m>
                  <m:oMath xmlns:m="http://schemas.openxmlformats.org/officeDocument/2006/math">
                    <m:r>
                      <a:rPr lang="en-US" sz="2800" i="1">
                        <a:latin typeface="Cambria Math" panose="02040503050406030204" pitchFamily="18" charset="0"/>
                        <a:ea typeface="Calibri" panose="020F0502020204030204" pitchFamily="34" charset="0"/>
                      </a:rPr>
                      <m:t>𝐴</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0</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có hệ số góc bằng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Bef>
                    <a:spcPts val="720"/>
                  </a:spcBef>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6</m:t>
                        </m:r>
                      </m:den>
                    </m:f>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6</m:t>
                        </m:r>
                      </m:num>
                      <m:den>
                        <m:r>
                          <a:rPr lang="en-US" sz="2800" i="1">
                            <a:latin typeface="Cambria Math" panose="02040503050406030204" pitchFamily="18" charset="0"/>
                            <a:ea typeface="Times New Roman" panose="02020603050405020304" pitchFamily="18" charset="0"/>
                          </a:rPr>
                          <m:t>25</m:t>
                        </m:r>
                      </m:den>
                    </m:f>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u="sng">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6</m:t>
                        </m:r>
                      </m:den>
                    </m:f>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6</m:t>
                        </m:r>
                      </m:num>
                      <m:den>
                        <m:r>
                          <a:rPr lang="en-US" sz="2800" i="1">
                            <a:latin typeface="Cambria Math" panose="02040503050406030204" pitchFamily="18" charset="0"/>
                            <a:ea typeface="Times New Roman" panose="02020603050405020304" pitchFamily="18" charset="0"/>
                          </a:rPr>
                          <m:t>25</m:t>
                        </m:r>
                      </m:den>
                    </m:f>
                  </m:oMath>
                </a14:m>
                <a:r>
                  <a:rPr lang="en-US" sz="2800">
                    <a:effectLst/>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9. </a:t>
                </a:r>
                <a:r>
                  <a:rPr lang="en-US" sz="2800">
                    <a:latin typeface="Times New Roman" panose="02020603050405020304" pitchFamily="18" charset="0"/>
                    <a:ea typeface="Times New Roman" panose="02020603050405020304" pitchFamily="18" charset="0"/>
                    <a:cs typeface="Times New Roman" panose="02020603050405020304" pitchFamily="18" charset="0"/>
                  </a:rPr>
                  <a:t>Hệ số góc của tiếp tuyến </a:t>
                </a:r>
                <a:r>
                  <a:rPr lang="nl-NL" sz="2800">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a:latin typeface="Times New Roman" panose="02020603050405020304" pitchFamily="18" charset="0"/>
                    <a:ea typeface="Times New Roman" panose="02020603050405020304" pitchFamily="18" charset="0"/>
                    <a:cs typeface="Times New Roman" panose="02020603050405020304" pitchFamily="18" charset="0"/>
                  </a:rPr>
                  <a:t>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𝑓</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8</m:t>
                    </m:r>
                    <m:r>
                      <a:rPr lang="en-US" sz="2800" i="1">
                        <a:latin typeface="Cambria Math" panose="02040503050406030204" pitchFamily="18" charset="0"/>
                        <a:ea typeface="Calibri" panose="020F0502020204030204" pitchFamily="34" charset="0"/>
                      </a:rPr>
                      <m:t>)</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vi-VN" sz="2800" b="1" i="1">
                        <a:latin typeface="Cambria Math" panose="02040503050406030204" pitchFamily="18" charset="0"/>
                        <a:ea typeface="Times New Roman" panose="02020603050405020304" pitchFamily="18" charset="0"/>
                      </a:rPr>
                      <m:t>𝟏𝟏</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sz="2800" b="1" i="1">
                        <a:latin typeface="Cambria Math" panose="02040503050406030204" pitchFamily="18" charset="0"/>
                        <a:ea typeface="Times New Roman" panose="02020603050405020304" pitchFamily="18" charset="0"/>
                      </a:rPr>
                      <m:t>−</m:t>
                    </m:r>
                    <m:r>
                      <a:rPr lang="vi-VN" sz="2800" b="1" i="1">
                        <a:latin typeface="Cambria Math" panose="02040503050406030204" pitchFamily="18" charset="0"/>
                        <a:ea typeface="Times New Roman" panose="02020603050405020304" pitchFamily="18" charset="0"/>
                      </a:rPr>
                      <m:t>𝟏𝟐</m:t>
                    </m:r>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u="sng">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800" b="1" i="1">
                        <a:latin typeface="Cambria Math" panose="02040503050406030204" pitchFamily="18" charset="0"/>
                        <a:ea typeface="Times New Roman" panose="02020603050405020304" pitchFamily="18" charset="0"/>
                      </a:rPr>
                      <m:t>−</m:t>
                    </m:r>
                    <m:r>
                      <a:rPr lang="vi-VN" sz="2800" b="1" i="1">
                        <a:latin typeface="Cambria Math" panose="02040503050406030204" pitchFamily="18" charset="0"/>
                        <a:ea typeface="Times New Roman" panose="02020603050405020304" pitchFamily="18" charset="0"/>
                      </a:rPr>
                      <m:t>𝟏𝟏</m:t>
                    </m:r>
                    <m:r>
                      <a:rPr lang="vi-VN" sz="2800" b="1" i="1">
                        <a:latin typeface="Cambria Math" panose="02040503050406030204" pitchFamily="18" charset="0"/>
                        <a:ea typeface="Times New Roman" panose="02020603050405020304" pitchFamily="18" charset="0"/>
                      </a:rPr>
                      <m:t>.</m:t>
                    </m:r>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sz="2800" b="1" i="1">
                        <a:latin typeface="Cambria Math" panose="02040503050406030204" pitchFamily="18" charset="0"/>
                        <a:ea typeface="Times New Roman" panose="02020603050405020304" pitchFamily="18" charset="0"/>
                      </a:rPr>
                      <m:t>𝟔</m:t>
                    </m:r>
                    <m:r>
                      <a:rPr lang="vi-VN" sz="2800" b="1" i="1">
                        <a:latin typeface="Cambria Math" panose="02040503050406030204" pitchFamily="18" charset="0"/>
                        <a:ea typeface="Times New Roman" panose="02020603050405020304" pitchFamily="18" charset="0"/>
                      </a:rPr>
                      <m:t>.</m:t>
                    </m:r>
                  </m:oMath>
                </a14:m>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10. </a:t>
                </a:r>
                <a:r>
                  <a:rPr lang="vi-VN" sz="2800">
                    <a:latin typeface="Times New Roman" panose="02020603050405020304" pitchFamily="18" charset="0"/>
                    <a:ea typeface="Times New Roman" panose="02020603050405020304" pitchFamily="18" charset="0"/>
                    <a:cs typeface="Times New Roman" panose="02020603050405020304" pitchFamily="18" charset="0"/>
                  </a:rPr>
                  <a:t>Hệ số góc </a:t>
                </a:r>
                <a14:m>
                  <m:oMath xmlns:m="http://schemas.openxmlformats.org/officeDocument/2006/math">
                    <m:r>
                      <a:rPr lang="vi-VN" sz="2800" i="1">
                        <a:latin typeface="Cambria Math" panose="02040503050406030204" pitchFamily="18" charset="0"/>
                        <a:ea typeface="Calibri" panose="020F0502020204030204" pitchFamily="34" charset="0"/>
                      </a:rPr>
                      <m:t>𝑘</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của tiếp tuyến với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𝑠𝑖𝑛</m:t>
                        </m:r>
                      </m:fName>
                      <m:e>
                        <m:r>
                          <a:rPr lang="en-US" sz="2800" i="1">
                            <a:latin typeface="Cambria Math" panose="02040503050406030204" pitchFamily="18" charset="0"/>
                            <a:ea typeface="Calibri" panose="020F0502020204030204" pitchFamily="34" charset="0"/>
                          </a:rPr>
                          <m:t>𝑥</m:t>
                        </m:r>
                      </m:e>
                    </m:fun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tại điểm có hoành độ </a:t>
                </a:r>
                <a14:m>
                  <m:oMath xmlns:m="http://schemas.openxmlformats.org/officeDocument/2006/math">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𝜋</m:t>
                        </m:r>
                      </m:num>
                      <m:den>
                        <m:r>
                          <a:rPr lang="en-US" sz="2800" i="1">
                            <a:latin typeface="Cambria Math" panose="02040503050406030204" pitchFamily="18" charset="0"/>
                            <a:ea typeface="Calibri" panose="020F0502020204030204" pitchFamily="34" charset="0"/>
                          </a:rPr>
                          <m:t>3</m:t>
                        </m:r>
                      </m:den>
                    </m:f>
                  </m:oMath>
                </a14:m>
                <a:r>
                  <a:rPr lang="vi-VN"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vi-VN" sz="2800" b="1" u="sng">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800" b="1" i="1">
                        <a:latin typeface="Cambria Math" panose="02040503050406030204" pitchFamily="18" charset="0"/>
                        <a:ea typeface="Times New Roman" panose="02020603050405020304" pitchFamily="18" charset="0"/>
                      </a:rPr>
                      <m:t>𝒌</m:t>
                    </m:r>
                    <m:r>
                      <a:rPr lang="vi-VN" sz="2800" b="1" i="1">
                        <a:latin typeface="Cambria Math" panose="02040503050406030204" pitchFamily="18" charset="0"/>
                        <a:ea typeface="Times New Roman" panose="02020603050405020304" pitchFamily="18" charset="0"/>
                      </a:rPr>
                      <m:t>=</m:t>
                    </m:r>
                    <m:f>
                      <m:fPr>
                        <m:ctrlPr>
                          <a:rPr lang="en-US" sz="2800" b="1" i="1">
                            <a:latin typeface="Cambria Math" panose="02040503050406030204" pitchFamily="18" charset="0"/>
                            <a:ea typeface="Times New Roman" panose="02020603050405020304" pitchFamily="18" charset="0"/>
                          </a:rPr>
                        </m:ctrlPr>
                      </m:fPr>
                      <m:num>
                        <m:r>
                          <a:rPr lang="vi-VN" sz="2800" b="1" i="1">
                            <a:latin typeface="Cambria Math" panose="02040503050406030204" pitchFamily="18" charset="0"/>
                            <a:ea typeface="Times New Roman" panose="02020603050405020304" pitchFamily="18" charset="0"/>
                          </a:rPr>
                          <m:t>𝟏</m:t>
                        </m:r>
                      </m:num>
                      <m:den>
                        <m:r>
                          <a:rPr lang="vi-VN" sz="2800" b="1" i="1">
                            <a:latin typeface="Cambria Math" panose="02040503050406030204" pitchFamily="18" charset="0"/>
                            <a:ea typeface="Times New Roman" panose="02020603050405020304" pitchFamily="18" charset="0"/>
                          </a:rPr>
                          <m:t>𝟐</m:t>
                        </m:r>
                      </m:den>
                    </m:f>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vi-VN" sz="2800" b="1" i="1">
                        <a:latin typeface="Cambria Math" panose="02040503050406030204" pitchFamily="18" charset="0"/>
                        <a:ea typeface="Times New Roman" panose="02020603050405020304" pitchFamily="18" charset="0"/>
                      </a:rPr>
                      <m:t>𝒌</m:t>
                    </m:r>
                    <m:r>
                      <a:rPr lang="vi-VN" sz="2800" b="1" i="1">
                        <a:latin typeface="Cambria Math" panose="02040503050406030204" pitchFamily="18" charset="0"/>
                        <a:ea typeface="Times New Roman" panose="02020603050405020304" pitchFamily="18" charset="0"/>
                      </a:rPr>
                      <m:t>=</m:t>
                    </m:r>
                    <m:f>
                      <m:fPr>
                        <m:ctrlPr>
                          <a:rPr lang="en-US" sz="2800" b="1" i="1">
                            <a:latin typeface="Cambria Math" panose="02040503050406030204" pitchFamily="18" charset="0"/>
                            <a:ea typeface="Times New Roman" panose="02020603050405020304" pitchFamily="18" charset="0"/>
                          </a:rPr>
                        </m:ctrlPr>
                      </m:fPr>
                      <m:num>
                        <m:rad>
                          <m:radPr>
                            <m:degHide m:val="on"/>
                            <m:ctrlPr>
                              <a:rPr lang="en-US" sz="2800" b="1" i="1">
                                <a:latin typeface="Cambria Math" panose="02040503050406030204" pitchFamily="18" charset="0"/>
                                <a:ea typeface="Times New Roman" panose="02020603050405020304" pitchFamily="18" charset="0"/>
                              </a:rPr>
                            </m:ctrlPr>
                          </m:radPr>
                          <m:deg/>
                          <m:e>
                            <m:r>
                              <a:rPr lang="vi-VN" sz="2800" b="1" i="1">
                                <a:latin typeface="Cambria Math" panose="02040503050406030204" pitchFamily="18" charset="0"/>
                                <a:ea typeface="Times New Roman" panose="02020603050405020304" pitchFamily="18" charset="0"/>
                              </a:rPr>
                              <m:t>𝟑</m:t>
                            </m:r>
                          </m:e>
                        </m:rad>
                      </m:num>
                      <m:den>
                        <m:r>
                          <a:rPr lang="vi-VN" sz="2800" b="1" i="1">
                            <a:latin typeface="Cambria Math" panose="02040503050406030204" pitchFamily="18" charset="0"/>
                            <a:ea typeface="Times New Roman" panose="02020603050405020304" pitchFamily="18" charset="0"/>
                          </a:rPr>
                          <m:t>𝟐</m:t>
                        </m:r>
                      </m:den>
                    </m:f>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b="1" i="1">
                        <a:latin typeface="Cambria Math" panose="02040503050406030204" pitchFamily="18" charset="0"/>
                        <a:ea typeface="Times New Roman" panose="02020603050405020304" pitchFamily="18" charset="0"/>
                      </a:rPr>
                      <m:t>𝒌</m:t>
                    </m:r>
                    <m:r>
                      <a:rPr lang="en-US" sz="2800" b="1" i="1">
                        <a:latin typeface="Cambria Math" panose="02040503050406030204" pitchFamily="18" charset="0"/>
                        <a:ea typeface="Times New Roman" panose="02020603050405020304" pitchFamily="18" charset="0"/>
                      </a:rPr>
                      <m:t>=−</m:t>
                    </m:r>
                    <m:f>
                      <m:fPr>
                        <m:ctrlPr>
                          <a:rPr lang="en-US" sz="2800" b="1" i="1">
                            <a:latin typeface="Cambria Math" panose="02040503050406030204" pitchFamily="18" charset="0"/>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vi-VN" sz="2800" b="1" i="1">
                        <a:latin typeface="Cambria Math" panose="02040503050406030204" pitchFamily="18" charset="0"/>
                        <a:ea typeface="Times New Roman" panose="02020603050405020304" pitchFamily="18" charset="0"/>
                      </a:rPr>
                      <m:t>𝒌</m:t>
                    </m:r>
                    <m:r>
                      <a:rPr lang="vi-VN" sz="2800" b="1" i="1">
                        <a:latin typeface="Cambria Math" panose="02040503050406030204" pitchFamily="18" charset="0"/>
                        <a:ea typeface="Times New Roman" panose="02020603050405020304" pitchFamily="18" charset="0"/>
                      </a:rPr>
                      <m:t>=−</m:t>
                    </m:r>
                    <m:f>
                      <m:fPr>
                        <m:ctrlPr>
                          <a:rPr lang="en-US" sz="2800" b="1" i="1">
                            <a:latin typeface="Cambria Math" panose="02040503050406030204" pitchFamily="18" charset="0"/>
                            <a:ea typeface="Times New Roman" panose="02020603050405020304" pitchFamily="18" charset="0"/>
                          </a:rPr>
                        </m:ctrlPr>
                      </m:fPr>
                      <m:num>
                        <m:rad>
                          <m:radPr>
                            <m:degHide m:val="on"/>
                            <m:ctrlPr>
                              <a:rPr lang="en-US" sz="2800" b="1" i="1">
                                <a:latin typeface="Cambria Math" panose="02040503050406030204" pitchFamily="18" charset="0"/>
                                <a:ea typeface="Times New Roman" panose="02020603050405020304" pitchFamily="18" charset="0"/>
                              </a:rPr>
                            </m:ctrlPr>
                          </m:radPr>
                          <m:deg/>
                          <m:e>
                            <m:r>
                              <a:rPr lang="vi-VN" sz="2800" b="1" i="1">
                                <a:latin typeface="Cambria Math" panose="02040503050406030204" pitchFamily="18" charset="0"/>
                                <a:ea typeface="Times New Roman" panose="02020603050405020304" pitchFamily="18" charset="0"/>
                              </a:rPr>
                              <m:t>𝟑</m:t>
                            </m:r>
                          </m:e>
                        </m:rad>
                      </m:num>
                      <m:den>
                        <m:r>
                          <a:rPr lang="vi-VN" sz="2800" b="1" i="1">
                            <a:latin typeface="Cambria Math" panose="02040503050406030204" pitchFamily="18" charset="0"/>
                            <a:ea typeface="Times New Roman" panose="02020603050405020304" pitchFamily="18" charset="0"/>
                          </a:rPr>
                          <m:t>𝟐</m:t>
                        </m:r>
                      </m:den>
                    </m:f>
                  </m:oMath>
                </a14:m>
                <a:r>
                  <a:rPr lang="vi-VN" sz="2800" b="1">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8F5E1880-EFDE-44C8-9B49-F3455C8D45A9}"/>
                  </a:ext>
                </a:extLst>
              </p:cNvPr>
              <p:cNvSpPr>
                <a:spLocks noRot="1" noChangeAspect="1" noMove="1" noResize="1" noEditPoints="1" noAdjustHandles="1" noChangeArrowheads="1" noChangeShapeType="1" noTextEdit="1"/>
              </p:cNvSpPr>
              <p:nvPr/>
            </p:nvSpPr>
            <p:spPr>
              <a:xfrm>
                <a:off x="146304" y="656446"/>
                <a:ext cx="11795760" cy="5648534"/>
              </a:xfrm>
              <a:prstGeom prst="rect">
                <a:avLst/>
              </a:prstGeom>
              <a:blipFill>
                <a:blip r:embed="rId2"/>
                <a:stretch>
                  <a:fillRect l="-1034" r="-1860" b="-432"/>
                </a:stretch>
              </a:blipFill>
            </p:spPr>
            <p:txBody>
              <a:bodyPr/>
              <a:lstStyle/>
              <a:p>
                <a:r>
                  <a:rPr lang="en-US">
                    <a:noFill/>
                  </a:rPr>
                  <a:t> </a:t>
                </a:r>
              </a:p>
            </p:txBody>
          </p:sp>
        </mc:Fallback>
      </mc:AlternateContent>
    </p:spTree>
    <p:extLst>
      <p:ext uri="{BB962C8B-B14F-4D97-AF65-F5344CB8AC3E}">
        <p14:creationId xmlns:p14="http://schemas.microsoft.com/office/powerpoint/2010/main" val="373574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C0280C-D268-45FA-AA48-FB7BDCBCA53B}"/>
              </a:ext>
            </a:extLst>
          </p:cNvPr>
          <p:cNvSpPr/>
          <p:nvPr/>
        </p:nvSpPr>
        <p:spPr>
          <a:xfrm>
            <a:off x="8988018" y="597179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2B14F9-A48F-4481-8E14-9855A5A74060}"/>
              </a:ext>
            </a:extLst>
          </p:cNvPr>
          <p:cNvSpPr/>
          <p:nvPr/>
        </p:nvSpPr>
        <p:spPr>
          <a:xfrm>
            <a:off x="3637140" y="3985275"/>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674E44-2609-4C3C-8855-2307CF10519D}"/>
              </a:ext>
            </a:extLst>
          </p:cNvPr>
          <p:cNvSpPr/>
          <p:nvPr/>
        </p:nvSpPr>
        <p:spPr>
          <a:xfrm>
            <a:off x="3673830" y="239039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6FBA02-EC2C-4838-8C91-91A93D3B04DA}"/>
              </a:ext>
            </a:extLst>
          </p:cNvPr>
          <p:cNvSpPr/>
          <p:nvPr/>
        </p:nvSpPr>
        <p:spPr>
          <a:xfrm>
            <a:off x="3616680" y="752094"/>
            <a:ext cx="108867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D7EB7F09-F6CB-4C37-BC2D-71063948407F}"/>
                  </a:ext>
                </a:extLst>
              </p:cNvPr>
              <p:cNvSpPr/>
              <p:nvPr/>
            </p:nvSpPr>
            <p:spPr>
              <a:xfrm>
                <a:off x="128016" y="43375"/>
                <a:ext cx="11935968" cy="6683048"/>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11. </a:t>
                </a:r>
                <a:r>
                  <a:rPr lang="en-US" sz="2800">
                    <a:latin typeface="Times New Roman" panose="02020603050405020304" pitchFamily="18" charset="0"/>
                    <a:ea typeface="Arial" panose="020B0604020202020204" pitchFamily="34" charset="0"/>
                  </a:rPr>
                  <a:t>Số tiếp tuyến của đồ thị hàm số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sSup>
                          <m:sSupPr>
                            <m:ctrlPr>
                              <a:rPr lang="en-US" sz="2800" i="1">
                                <a:latin typeface="Cambria Math" panose="02040503050406030204" pitchFamily="18" charset="0"/>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3</m:t>
                            </m:r>
                          </m:sup>
                        </m:sSup>
                      </m:num>
                      <m:den>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2</m:t>
                        </m:r>
                      </m:den>
                    </m:f>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27</m:t>
                    </m:r>
                  </m:oMath>
                </a14:m>
                <a:r>
                  <a:rPr lang="en-US" sz="2800">
                    <a:latin typeface="Times New Roman" panose="02020603050405020304" pitchFamily="18" charset="0"/>
                    <a:ea typeface="Arial" panose="020B0604020202020204" pitchFamily="34" charset="0"/>
                  </a:rPr>
                  <a:t> song song với trục </a:t>
                </a:r>
                <a14:m>
                  <m:oMath xmlns:m="http://schemas.openxmlformats.org/officeDocument/2006/math">
                    <m:r>
                      <m:rPr>
                        <m:sty m:val="p"/>
                      </m:rPr>
                      <a:rPr lang="en-US" sz="2800" b="0" i="0" smtClean="0">
                        <a:latin typeface="Cambria Math" panose="02040503050406030204" pitchFamily="18" charset="0"/>
                        <a:ea typeface="Calibri" panose="020F0502020204030204" pitchFamily="34" charset="0"/>
                      </a:rPr>
                      <m:t>O</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 </m:t>
                    </m:r>
                  </m:oMath>
                </a14:m>
                <a:r>
                  <a:rPr lang="en-US" sz="2800">
                    <a:latin typeface="Times New Roman" panose="02020603050405020304" pitchFamily="18" charset="0"/>
                    <a:ea typeface="Arial" panose="020B0604020202020204" pitchFamily="34" charset="0"/>
                  </a:rPr>
                  <a:t>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0</m:t>
                    </m:r>
                  </m:oMath>
                </a14:m>
                <a:r>
                  <a:rPr lang="it-IT" sz="280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vi-VN" sz="280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vi-VN" sz="280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r>
                  <a:rPr lang="vi-VN"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12. </a:t>
                </a:r>
                <a:r>
                  <a:rPr lang="en-US" sz="2800">
                    <a:latin typeface="Times New Roman" panose="02020603050405020304" pitchFamily="18" charset="0"/>
                    <a:ea typeface="Times New Roman" panose="02020603050405020304" pitchFamily="18" charset="0"/>
                  </a:rPr>
                  <a:t>Tiếp tuyến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oMath>
                </a14:m>
                <a:r>
                  <a:rPr lang="en-US" sz="2800">
                    <a:latin typeface="Times New Roman" panose="02020603050405020304" pitchFamily="18" charset="0"/>
                    <a:ea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𝑀</m:t>
                    </m:r>
                  </m:oMath>
                </a14:m>
                <a:r>
                  <a:rPr lang="en-US" sz="2800">
                    <a:latin typeface="Times New Roman" panose="02020603050405020304" pitchFamily="18" charset="0"/>
                    <a:ea typeface="Times New Roman" panose="02020603050405020304" pitchFamily="18" charset="0"/>
                  </a:rPr>
                  <a:t> có tung độ bằng </a:t>
                </a:r>
                <a14:m>
                  <m:oMath xmlns:m="http://schemas.openxmlformats.org/officeDocument/2006/math">
                    <m:r>
                      <a:rPr lang="en-US" sz="2800" i="1">
                        <a:latin typeface="Cambria Math" panose="02040503050406030204" pitchFamily="18" charset="0"/>
                        <a:ea typeface="Calibri" panose="020F0502020204030204" pitchFamily="34" charset="0"/>
                      </a:rPr>
                      <m:t>5</m:t>
                    </m:r>
                  </m:oMath>
                </a14:m>
                <a:r>
                  <a:rPr lang="en-US" sz="2800">
                    <a:latin typeface="Times New Roman" panose="02020603050405020304" pitchFamily="18" charset="0"/>
                    <a:ea typeface="Times New Roman" panose="02020603050405020304" pitchFamily="18" charset="0"/>
                  </a:rPr>
                  <a:t> có phương trình 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nl-NL" sz="2800">
                    <a:latin typeface="Times New Roman" panose="02020603050405020304" pitchFamily="18" charset="0"/>
                    <a:ea typeface="Times New Roman" panose="02020603050405020304" pitchFamily="18" charset="0"/>
                  </a:rPr>
                  <a:t>.</a:t>
                </a:r>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nl-NL" sz="2800">
                    <a:latin typeface="Times New Roman" panose="02020603050405020304" pitchFamily="18" charset="0"/>
                    <a:ea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17</m:t>
                    </m:r>
                  </m:oMath>
                </a14:m>
                <a:r>
                  <a:rPr lang="nl-NL"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17</m:t>
                    </m:r>
                  </m:oMath>
                </a14:m>
                <a:r>
                  <a:rPr lang="nl-NL"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13. </a:t>
                </a:r>
                <a:r>
                  <a:rPr lang="vi-VN" sz="2800">
                    <a:latin typeface="Times New Roman" panose="02020603050405020304" pitchFamily="18" charset="0"/>
                    <a:ea typeface="Arial" panose="020B0604020202020204" pitchFamily="34" charset="0"/>
                  </a:rPr>
                  <a:t>Viết phương trình tiếp tuyến của đồ thị hàm số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3</m:t>
                        </m:r>
                      </m:sup>
                    </m:sSup>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3</m:t>
                    </m:r>
                    <m:sSup>
                      <m:sSupPr>
                        <m:ctrlPr>
                          <a:rPr lang="en-US" sz="2800" i="1">
                            <a:latin typeface="Cambria Math" panose="02040503050406030204" pitchFamily="18" charset="0"/>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2</m:t>
                        </m:r>
                      </m:sup>
                    </m:sSup>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9</m:t>
                    </m:r>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2</m:t>
                    </m:r>
                  </m:oMath>
                </a14:m>
                <a:r>
                  <a:rPr lang="vi-VN" sz="2800">
                    <a:latin typeface="Times New Roman" panose="02020603050405020304" pitchFamily="18" charset="0"/>
                    <a:ea typeface="Arial" panose="020B0604020202020204" pitchFamily="34" charset="0"/>
                  </a:rPr>
                  <a:t> tại điểm </a:t>
                </a:r>
                <a14:m>
                  <m:oMath xmlns:m="http://schemas.openxmlformats.org/officeDocument/2006/math">
                    <m:r>
                      <a:rPr lang="vi-VN" sz="2800" i="1">
                        <a:latin typeface="Cambria Math" panose="02040503050406030204" pitchFamily="18" charset="0"/>
                        <a:ea typeface="Calibri" panose="020F0502020204030204" pitchFamily="34" charset="0"/>
                      </a:rPr>
                      <m:t>𝑀</m:t>
                    </m:r>
                  </m:oMath>
                </a14:m>
                <a:r>
                  <a:rPr lang="vi-VN" sz="2800">
                    <a:latin typeface="Times New Roman" panose="02020603050405020304" pitchFamily="18" charset="0"/>
                    <a:ea typeface="Arial" panose="020B0604020202020204" pitchFamily="34" charset="0"/>
                  </a:rPr>
                  <a:t> có hoành độ </a:t>
                </a:r>
                <a14:m>
                  <m:oMath xmlns:m="http://schemas.openxmlformats.org/officeDocument/2006/math">
                    <m:sSub>
                      <m:sSubPr>
                        <m:ctrlPr>
                          <a:rPr lang="en-US" sz="2800" i="1">
                            <a:latin typeface="Cambria Math" panose="02040503050406030204" pitchFamily="18" charset="0"/>
                            <a:ea typeface="Calibri" panose="020F0502020204030204" pitchFamily="34" charset="0"/>
                          </a:rPr>
                        </m:ctrlPr>
                      </m:sSubPr>
                      <m:e>
                        <m:r>
                          <a:rPr lang="vi-VN" sz="2800" i="1">
                            <a:latin typeface="Cambria Math" panose="02040503050406030204" pitchFamily="18" charset="0"/>
                            <a:ea typeface="Calibri" panose="020F0502020204030204" pitchFamily="34" charset="0"/>
                          </a:rPr>
                          <m:t>𝑥</m:t>
                        </m:r>
                      </m:e>
                      <m:sub>
                        <m:r>
                          <a:rPr lang="vi-VN" sz="2800" i="1">
                            <a:latin typeface="Cambria Math" panose="02040503050406030204" pitchFamily="18" charset="0"/>
                            <a:ea typeface="Calibri" panose="020F0502020204030204" pitchFamily="34" charset="0"/>
                          </a:rPr>
                          <m:t>0</m:t>
                        </m:r>
                      </m:sub>
                    </m:sSub>
                  </m:oMath>
                </a14:m>
                <a:r>
                  <a:rPr lang="vi-VN" sz="2800">
                    <a:latin typeface="Times New Roman" panose="02020603050405020304" pitchFamily="18" charset="0"/>
                    <a:ea typeface="Arial" panose="020B0604020202020204" pitchFamily="34" charset="0"/>
                  </a:rPr>
                  <a:t>, biết rằng </a:t>
                </a:r>
                <a14:m>
                  <m:oMath xmlns:m="http://schemas.openxmlformats.org/officeDocument/2006/math">
                    <m:sSup>
                      <m:sSupPr>
                        <m:ctrlPr>
                          <a:rPr lang="en-US" sz="2800" i="1">
                            <a:latin typeface="Cambria Math" panose="02040503050406030204" pitchFamily="18" charset="0"/>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𝑓</m:t>
                        </m:r>
                      </m:e>
                      <m:sup>
                        <m:r>
                          <a:rPr lang="en-US" sz="2800" b="0" i="1" smtClean="0">
                            <a:latin typeface="Cambria Math" panose="02040503050406030204" pitchFamily="18" charset="0"/>
                            <a:ea typeface="Calibri" panose="020F0502020204030204" pitchFamily="34" charset="0"/>
                          </a:rPr>
                          <m:t>′′</m:t>
                        </m:r>
                      </m:sup>
                    </m:sSup>
                    <m:d>
                      <m:dPr>
                        <m:ctrlPr>
                          <a:rPr lang="en-US" sz="2800" i="1">
                            <a:latin typeface="Cambria Math" panose="02040503050406030204" pitchFamily="18" charset="0"/>
                            <a:ea typeface="Calibri" panose="020F0502020204030204" pitchFamily="34" charset="0"/>
                          </a:rPr>
                        </m:ctrlPr>
                      </m:dPr>
                      <m:e>
                        <m:sSub>
                          <m:sSubPr>
                            <m:ctrlPr>
                              <a:rPr lang="en-US" sz="2800" i="1">
                                <a:latin typeface="Cambria Math" panose="02040503050406030204" pitchFamily="18" charset="0"/>
                                <a:ea typeface="Calibri" panose="020F0502020204030204" pitchFamily="34" charset="0"/>
                              </a:rPr>
                            </m:ctrlPr>
                          </m:sSubPr>
                          <m:e>
                            <m:r>
                              <a:rPr lang="vi-VN" sz="2800" i="1">
                                <a:latin typeface="Cambria Math" panose="02040503050406030204" pitchFamily="18" charset="0"/>
                                <a:ea typeface="Calibri" panose="020F0502020204030204" pitchFamily="34" charset="0"/>
                              </a:rPr>
                              <m:t>𝑥</m:t>
                            </m:r>
                          </m:e>
                          <m:sub>
                            <m:r>
                              <a:rPr lang="vi-VN" sz="2800" i="1">
                                <a:latin typeface="Cambria Math" panose="02040503050406030204" pitchFamily="18" charset="0"/>
                                <a:ea typeface="Calibri" panose="020F0502020204030204" pitchFamily="34" charset="0"/>
                              </a:rPr>
                              <m:t>0</m:t>
                            </m:r>
                          </m:sub>
                        </m:sSub>
                      </m:e>
                    </m:d>
                    <m:r>
                      <a:rPr lang="en-US" sz="2800" b="0" i="1" smtClean="0">
                        <a:latin typeface="Cambria Math" panose="02040503050406030204" pitchFamily="18" charset="0"/>
                        <a:ea typeface="Calibri" panose="020F0502020204030204" pitchFamily="34" charset="0"/>
                      </a:rPr>
                      <m:t>=−</m:t>
                    </m:r>
                    <m:r>
                      <a:rPr lang="en-US" sz="2800" b="0" i="1" smtClean="0">
                        <a:latin typeface="Cambria Math" panose="02040503050406030204" pitchFamily="18" charset="0"/>
                        <a:ea typeface="Calibri" panose="020F0502020204030204" pitchFamily="34" charset="0"/>
                      </a:rPr>
                      <m:t>6</m:t>
                    </m:r>
                  </m:oMath>
                </a14:m>
                <a:r>
                  <a:rPr lang="vi-VN" sz="2800">
                    <a:latin typeface="Times New Roman" panose="02020603050405020304" pitchFamily="18" charset="0"/>
                    <a:ea typeface="Arial" panose="020B0604020202020204" pitchFamily="34"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14. </a:t>
                </a:r>
                <a:r>
                  <a:rPr lang="vi-VN" sz="2800">
                    <a:latin typeface="Times New Roman" panose="02020603050405020304" pitchFamily="18" charset="0"/>
                    <a:ea typeface="Arial" panose="020B0604020202020204" pitchFamily="34" charset="0"/>
                  </a:rPr>
                  <a:t>Tìm điểm </a:t>
                </a:r>
                <a14:m>
                  <m:oMath xmlns:m="http://schemas.openxmlformats.org/officeDocument/2006/math">
                    <m:r>
                      <a:rPr lang="vi-VN" sz="2800" i="1">
                        <a:latin typeface="Cambria Math" panose="02040503050406030204" pitchFamily="18" charset="0"/>
                        <a:ea typeface="Calibri" panose="020F0502020204030204" pitchFamily="34" charset="0"/>
                      </a:rPr>
                      <m:t>𝑀</m:t>
                    </m:r>
                  </m:oMath>
                </a14:m>
                <a:r>
                  <a:rPr lang="vi-VN" sz="2800">
                    <a:latin typeface="Times New Roman" panose="02020603050405020304" pitchFamily="18" charset="0"/>
                    <a:ea typeface="Arial" panose="020B0604020202020204" pitchFamily="34" charset="0"/>
                  </a:rPr>
                  <a:t> có hoành độ âm trên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vi-VN" sz="2800" i="1">
                            <a:latin typeface="Cambria Math" panose="02040503050406030204" pitchFamily="18" charset="0"/>
                            <a:ea typeface="Calibri" panose="020F0502020204030204" pitchFamily="34" charset="0"/>
                          </a:rPr>
                          <m:t>𝐶</m:t>
                        </m:r>
                      </m:e>
                    </m:d>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vi-VN" sz="2800" i="1">
                            <a:latin typeface="Cambria Math" panose="02040503050406030204" pitchFamily="18" charset="0"/>
                            <a:ea typeface="Calibri" panose="020F0502020204030204" pitchFamily="34" charset="0"/>
                          </a:rPr>
                          <m:t>1</m:t>
                        </m:r>
                      </m:num>
                      <m:den>
                        <m:r>
                          <a:rPr lang="vi-VN" sz="2800" i="1">
                            <a:latin typeface="Cambria Math" panose="02040503050406030204" pitchFamily="18" charset="0"/>
                            <a:ea typeface="Calibri" panose="020F0502020204030204" pitchFamily="34" charset="0"/>
                          </a:rPr>
                          <m:t>3</m:t>
                        </m:r>
                      </m:den>
                    </m:f>
                    <m:sSup>
                      <m:sSupPr>
                        <m:ctrlPr>
                          <a:rPr lang="en-US" sz="2800" i="1">
                            <a:latin typeface="Cambria Math" panose="02040503050406030204" pitchFamily="18" charset="0"/>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3</m:t>
                        </m:r>
                      </m:sup>
                    </m:sSup>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vi-VN" sz="2800" i="1">
                            <a:latin typeface="Cambria Math" panose="02040503050406030204" pitchFamily="18" charset="0"/>
                            <a:ea typeface="Calibri" panose="020F0502020204030204" pitchFamily="34" charset="0"/>
                          </a:rPr>
                          <m:t>2</m:t>
                        </m:r>
                      </m:num>
                      <m:den>
                        <m:r>
                          <a:rPr lang="vi-VN" sz="2800" i="1">
                            <a:latin typeface="Cambria Math" panose="02040503050406030204" pitchFamily="18" charset="0"/>
                            <a:ea typeface="Calibri" panose="020F0502020204030204" pitchFamily="34" charset="0"/>
                          </a:rPr>
                          <m:t>3</m:t>
                        </m:r>
                      </m:den>
                    </m:f>
                  </m:oMath>
                </a14:m>
                <a:r>
                  <a:rPr lang="vi-VN" sz="2800">
                    <a:latin typeface="Times New Roman" panose="02020603050405020304" pitchFamily="18" charset="0"/>
                    <a:ea typeface="Arial" panose="020B0604020202020204" pitchFamily="34" charset="0"/>
                  </a:rPr>
                  <a:t> sao cho tiếp tuyến tại </a:t>
                </a:r>
                <a14:m>
                  <m:oMath xmlns:m="http://schemas.openxmlformats.org/officeDocument/2006/math">
                    <m:r>
                      <a:rPr lang="vi-VN" sz="2800" i="1">
                        <a:latin typeface="Cambria Math" panose="02040503050406030204" pitchFamily="18" charset="0"/>
                        <a:ea typeface="Calibri" panose="020F0502020204030204" pitchFamily="34" charset="0"/>
                      </a:rPr>
                      <m:t>𝑀</m:t>
                    </m:r>
                  </m:oMath>
                </a14:m>
                <a:r>
                  <a:rPr lang="vi-VN" sz="2800">
                    <a:latin typeface="Times New Roman" panose="02020603050405020304" pitchFamily="18" charset="0"/>
                    <a:ea typeface="Arial" panose="020B0604020202020204" pitchFamily="34" charset="0"/>
                  </a:rPr>
                  <a:t> vuông góc với đường thẳng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vi-VN" sz="2800" i="1">
                            <a:latin typeface="Cambria Math" panose="02040503050406030204" pitchFamily="18" charset="0"/>
                            <a:ea typeface="Calibri" panose="020F0502020204030204" pitchFamily="34" charset="0"/>
                          </a:rPr>
                          <m:t>1</m:t>
                        </m:r>
                      </m:num>
                      <m:den>
                        <m:r>
                          <a:rPr lang="vi-VN" sz="2800" i="1">
                            <a:latin typeface="Cambria Math" panose="02040503050406030204" pitchFamily="18" charset="0"/>
                            <a:ea typeface="Calibri" panose="020F0502020204030204" pitchFamily="34" charset="0"/>
                          </a:rPr>
                          <m:t>3</m:t>
                        </m:r>
                      </m:den>
                    </m:f>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vi-VN" sz="2800" i="1">
                            <a:latin typeface="Cambria Math" panose="02040503050406030204" pitchFamily="18" charset="0"/>
                            <a:ea typeface="Calibri" panose="020F0502020204030204" pitchFamily="34" charset="0"/>
                          </a:rPr>
                          <m:t>2</m:t>
                        </m:r>
                      </m:num>
                      <m:den>
                        <m:r>
                          <a:rPr lang="vi-VN" sz="2800" i="1">
                            <a:latin typeface="Cambria Math" panose="02040503050406030204" pitchFamily="18" charset="0"/>
                            <a:ea typeface="Calibri" panose="020F0502020204030204" pitchFamily="34" charset="0"/>
                          </a:rPr>
                          <m:t>3</m:t>
                        </m:r>
                      </m:den>
                    </m:f>
                  </m:oMath>
                </a14:m>
                <a:r>
                  <a:rPr lang="vi-VN" sz="2800">
                    <a:latin typeface="Times New Roman" panose="02020603050405020304" pitchFamily="18" charset="0"/>
                    <a:ea typeface="Arial" panose="020B0604020202020204" pitchFamily="34" charset="0"/>
                  </a:rPr>
                  <a:t>.</a:t>
                </a:r>
                <a:endParaRPr lang="en-US" sz="2800">
                  <a:latin typeface="Times New Roman" panose="02020603050405020304" pitchFamily="18" charset="0"/>
                  <a:ea typeface="Calibri" panose="020F0502020204030204" pitchFamily="34" charset="0"/>
                </a:endParaRPr>
              </a:p>
              <a:p>
                <a:pPr marL="629920" algn="just">
                  <a:spcAft>
                    <a:spcPts val="0"/>
                  </a:spcAft>
                  <a:tabLst>
                    <a:tab pos="3599815" algn="l"/>
                    <a:tab pos="5039995" algn="l"/>
                  </a:tabLst>
                </a:pPr>
                <a:r>
                  <a:rPr lang="vi-VN" sz="2800" b="1">
                    <a:solidFill>
                      <a:srgbClr val="0000FF"/>
                    </a:solidFill>
                    <a:effectLst/>
                    <a:latin typeface="+mj-lt"/>
                    <a:ea typeface="Arial" panose="020B0604020202020204" pitchFamily="34" charset="0"/>
                  </a:rPr>
                  <a:t>A. </a:t>
                </a:r>
                <a14:m>
                  <m:oMath xmlns:m="http://schemas.openxmlformats.org/officeDocument/2006/math">
                    <m:r>
                      <a:rPr lang="vi-VN" sz="2800" b="1" i="1">
                        <a:effectLst/>
                        <a:latin typeface="+mj-lt"/>
                        <a:ea typeface="Arial" panose="020B0604020202020204" pitchFamily="34" charset="0"/>
                      </a:rPr>
                      <m:t>𝑴</m:t>
                    </m:r>
                    <m:d>
                      <m:dPr>
                        <m:ctrlPr>
                          <a:rPr lang="en-US" sz="2800" b="1" i="1">
                            <a:effectLst/>
                            <a:latin typeface="+mj-lt"/>
                            <a:ea typeface="Arial" panose="020B0604020202020204" pitchFamily="34" charset="0"/>
                          </a:rPr>
                        </m:ctrlPr>
                      </m:dPr>
                      <m:e>
                        <m:r>
                          <a:rPr lang="vi-VN" sz="2800" b="1" i="1">
                            <a:effectLst/>
                            <a:latin typeface="+mj-lt"/>
                            <a:ea typeface="Arial" panose="020B0604020202020204" pitchFamily="34" charset="0"/>
                          </a:rPr>
                          <m:t>−</m:t>
                        </m:r>
                        <m:r>
                          <a:rPr lang="vi-VN" sz="2800" b="1" i="1">
                            <a:effectLst/>
                            <a:latin typeface="+mj-lt"/>
                            <a:ea typeface="Arial" panose="020B0604020202020204" pitchFamily="34" charset="0"/>
                          </a:rPr>
                          <m:t>𝟐</m:t>
                        </m:r>
                        <m:r>
                          <a:rPr lang="vi-VN" sz="2800" b="1" i="1">
                            <a:effectLst/>
                            <a:latin typeface="+mj-lt"/>
                            <a:ea typeface="Arial" panose="020B0604020202020204" pitchFamily="34" charset="0"/>
                          </a:rPr>
                          <m:t>;−</m:t>
                        </m:r>
                        <m:r>
                          <a:rPr lang="vi-VN" sz="2800" b="1" i="1">
                            <a:effectLst/>
                            <a:latin typeface="+mj-lt"/>
                            <a:ea typeface="Arial" panose="020B0604020202020204" pitchFamily="34" charset="0"/>
                          </a:rPr>
                          <m:t>𝟒</m:t>
                        </m:r>
                      </m:e>
                    </m:d>
                  </m:oMath>
                </a14:m>
                <a:r>
                  <a:rPr lang="vi-VN" sz="2800" b="1">
                    <a:effectLst/>
                    <a:latin typeface="+mj-lt"/>
                    <a:ea typeface="Arial" panose="020B0604020202020204" pitchFamily="34" charset="0"/>
                  </a:rPr>
                  <a:t>.	</a:t>
                </a:r>
                <a:r>
                  <a:rPr lang="vi-VN" sz="2800" b="1">
                    <a:solidFill>
                      <a:srgbClr val="0000FF"/>
                    </a:solidFill>
                    <a:effectLst/>
                    <a:latin typeface="+mj-lt"/>
                    <a:ea typeface="Arial" panose="020B0604020202020204" pitchFamily="34" charset="0"/>
                  </a:rPr>
                  <a:t>B. </a:t>
                </a:r>
                <a14:m>
                  <m:oMath xmlns:m="http://schemas.openxmlformats.org/officeDocument/2006/math">
                    <m:r>
                      <a:rPr lang="vi-VN" sz="2800" b="1" i="1">
                        <a:effectLst/>
                        <a:latin typeface="+mj-lt"/>
                        <a:ea typeface="Arial" panose="020B0604020202020204" pitchFamily="34" charset="0"/>
                      </a:rPr>
                      <m:t>𝑴</m:t>
                    </m:r>
                    <m:d>
                      <m:dPr>
                        <m:ctrlPr>
                          <a:rPr lang="en-US" sz="2800" b="1" i="1">
                            <a:effectLst/>
                            <a:latin typeface="+mj-lt"/>
                            <a:ea typeface="Arial" panose="020B0604020202020204" pitchFamily="34" charset="0"/>
                          </a:rPr>
                        </m:ctrlPr>
                      </m:dPr>
                      <m:e>
                        <m:r>
                          <a:rPr lang="vi-VN" sz="2800" b="1" i="1">
                            <a:effectLst/>
                            <a:latin typeface="+mj-lt"/>
                            <a:ea typeface="Arial" panose="020B0604020202020204" pitchFamily="34" charset="0"/>
                          </a:rPr>
                          <m:t>−</m:t>
                        </m:r>
                        <m:r>
                          <a:rPr lang="vi-VN" sz="2800" b="1" i="1">
                            <a:effectLst/>
                            <a:latin typeface="+mj-lt"/>
                            <a:ea typeface="Arial" panose="020B0604020202020204" pitchFamily="34" charset="0"/>
                          </a:rPr>
                          <m:t>𝟏</m:t>
                        </m:r>
                        <m:r>
                          <a:rPr lang="vi-VN" sz="2800" b="1" i="1">
                            <a:effectLst/>
                            <a:latin typeface="+mj-lt"/>
                            <a:ea typeface="Arial" panose="020B0604020202020204" pitchFamily="34" charset="0"/>
                          </a:rPr>
                          <m:t>;</m:t>
                        </m:r>
                        <m:f>
                          <m:fPr>
                            <m:ctrlPr>
                              <a:rPr lang="en-US" sz="2800" b="1" i="1">
                                <a:effectLst/>
                                <a:latin typeface="+mj-lt"/>
                                <a:ea typeface="Arial" panose="020B0604020202020204" pitchFamily="34" charset="0"/>
                              </a:rPr>
                            </m:ctrlPr>
                          </m:fPr>
                          <m:num>
                            <m:r>
                              <a:rPr lang="vi-VN" sz="2800" b="1" i="1">
                                <a:effectLst/>
                                <a:latin typeface="+mj-lt"/>
                                <a:ea typeface="Arial" panose="020B0604020202020204" pitchFamily="34" charset="0"/>
                              </a:rPr>
                              <m:t>𝟒</m:t>
                            </m:r>
                          </m:num>
                          <m:den>
                            <m:r>
                              <a:rPr lang="vi-VN" sz="2800" b="1" i="1">
                                <a:effectLst/>
                                <a:latin typeface="+mj-lt"/>
                                <a:ea typeface="Arial" panose="020B0604020202020204" pitchFamily="34" charset="0"/>
                              </a:rPr>
                              <m:t>𝟑</m:t>
                            </m:r>
                          </m:den>
                        </m:f>
                      </m:e>
                    </m:d>
                  </m:oMath>
                </a14:m>
                <a:r>
                  <a:rPr lang="vi-VN" sz="2800">
                    <a:effectLst/>
                    <a:latin typeface="+mj-lt"/>
                    <a:ea typeface="Arial" panose="020B0604020202020204" pitchFamily="34" charset="0"/>
                  </a:rPr>
                  <a:t>.	</a:t>
                </a:r>
                <a:r>
                  <a:rPr lang="vi-VN" sz="2800" b="1">
                    <a:solidFill>
                      <a:srgbClr val="0000FF"/>
                    </a:solidFill>
                    <a:effectLst/>
                    <a:latin typeface="+mj-lt"/>
                    <a:ea typeface="Arial" panose="020B0604020202020204" pitchFamily="34" charset="0"/>
                  </a:rPr>
                  <a:t>C. </a:t>
                </a:r>
                <a14:m>
                  <m:oMath xmlns:m="http://schemas.openxmlformats.org/officeDocument/2006/math">
                    <m:r>
                      <a:rPr lang="vi-VN" sz="2800" b="1" i="1">
                        <a:effectLst/>
                        <a:latin typeface="+mj-lt"/>
                        <a:ea typeface="Arial" panose="020B0604020202020204" pitchFamily="34" charset="0"/>
                      </a:rPr>
                      <m:t>𝑴</m:t>
                    </m:r>
                    <m:d>
                      <m:dPr>
                        <m:ctrlPr>
                          <a:rPr lang="en-US" sz="2800" b="1" i="1">
                            <a:effectLst/>
                            <a:latin typeface="+mj-lt"/>
                            <a:ea typeface="Arial" panose="020B0604020202020204" pitchFamily="34" charset="0"/>
                          </a:rPr>
                        </m:ctrlPr>
                      </m:dPr>
                      <m:e>
                        <m:r>
                          <a:rPr lang="vi-VN" sz="2800" b="1" i="1">
                            <a:effectLst/>
                            <a:latin typeface="+mj-lt"/>
                            <a:ea typeface="Arial" panose="020B0604020202020204" pitchFamily="34" charset="0"/>
                          </a:rPr>
                          <m:t>𝟐</m:t>
                        </m:r>
                        <m:r>
                          <a:rPr lang="vi-VN" sz="2800" b="1" i="1">
                            <a:effectLst/>
                            <a:latin typeface="+mj-lt"/>
                            <a:ea typeface="Arial" panose="020B0604020202020204" pitchFamily="34" charset="0"/>
                          </a:rPr>
                          <m:t>;</m:t>
                        </m:r>
                        <m:f>
                          <m:fPr>
                            <m:ctrlPr>
                              <a:rPr lang="en-US" sz="2800" b="1" i="1">
                                <a:effectLst/>
                                <a:latin typeface="+mj-lt"/>
                                <a:ea typeface="Arial" panose="020B0604020202020204" pitchFamily="34" charset="0"/>
                              </a:rPr>
                            </m:ctrlPr>
                          </m:fPr>
                          <m:num>
                            <m:r>
                              <a:rPr lang="vi-VN" sz="2800" b="1" i="1">
                                <a:effectLst/>
                                <a:latin typeface="+mj-lt"/>
                                <a:ea typeface="Arial" panose="020B0604020202020204" pitchFamily="34" charset="0"/>
                              </a:rPr>
                              <m:t>𝟒</m:t>
                            </m:r>
                          </m:num>
                          <m:den>
                            <m:r>
                              <a:rPr lang="vi-VN" sz="2800" b="1" i="1">
                                <a:effectLst/>
                                <a:latin typeface="+mj-lt"/>
                                <a:ea typeface="Arial" panose="020B0604020202020204" pitchFamily="34" charset="0"/>
                              </a:rPr>
                              <m:t>𝟑</m:t>
                            </m:r>
                          </m:den>
                        </m:f>
                      </m:e>
                    </m:d>
                  </m:oMath>
                </a14:m>
                <a:r>
                  <a:rPr lang="vi-VN" sz="2800">
                    <a:effectLst/>
                    <a:latin typeface="+mj-lt"/>
                    <a:ea typeface="Arial" panose="020B0604020202020204" pitchFamily="34" charset="0"/>
                  </a:rPr>
                  <a:t>.</a:t>
                </a:r>
                <a:r>
                  <a:rPr lang="en-US" sz="2800">
                    <a:effectLst/>
                    <a:latin typeface="+mj-lt"/>
                    <a:ea typeface="Arial" panose="020B0604020202020204" pitchFamily="34" charset="0"/>
                  </a:rPr>
                  <a:t>	</a:t>
                </a:r>
                <a:r>
                  <a:rPr lang="vi-VN" sz="2800">
                    <a:effectLst/>
                    <a:latin typeface="+mj-lt"/>
                    <a:ea typeface="Arial" panose="020B0604020202020204" pitchFamily="34" charset="0"/>
                  </a:rPr>
                  <a:t>	</a:t>
                </a:r>
                <a:r>
                  <a:rPr lang="vi-VN" sz="2800" b="1">
                    <a:solidFill>
                      <a:srgbClr val="0000FF"/>
                    </a:solidFill>
                    <a:effectLst/>
                    <a:latin typeface="+mj-lt"/>
                    <a:ea typeface="Arial" panose="020B0604020202020204" pitchFamily="34" charset="0"/>
                  </a:rPr>
                  <a:t>D. </a:t>
                </a:r>
                <a14:m>
                  <m:oMath xmlns:m="http://schemas.openxmlformats.org/officeDocument/2006/math">
                    <m:r>
                      <a:rPr lang="vi-VN" sz="2800" b="1" i="1">
                        <a:effectLst/>
                        <a:latin typeface="+mj-lt"/>
                        <a:ea typeface="Arial" panose="020B0604020202020204" pitchFamily="34" charset="0"/>
                      </a:rPr>
                      <m:t>𝑴</m:t>
                    </m:r>
                    <m:d>
                      <m:dPr>
                        <m:ctrlPr>
                          <a:rPr lang="en-US" sz="2800" b="1" i="1">
                            <a:effectLst/>
                            <a:latin typeface="+mj-lt"/>
                            <a:ea typeface="Arial" panose="020B0604020202020204" pitchFamily="34" charset="0"/>
                          </a:rPr>
                        </m:ctrlPr>
                      </m:dPr>
                      <m:e>
                        <m:r>
                          <a:rPr lang="vi-VN" sz="2800" b="1" i="1">
                            <a:effectLst/>
                            <a:latin typeface="+mj-lt"/>
                            <a:ea typeface="Arial" panose="020B0604020202020204" pitchFamily="34" charset="0"/>
                          </a:rPr>
                          <m:t>−</m:t>
                        </m:r>
                        <m:r>
                          <a:rPr lang="vi-VN" sz="2800" b="1" i="1">
                            <a:effectLst/>
                            <a:latin typeface="+mj-lt"/>
                            <a:ea typeface="Arial" panose="020B0604020202020204" pitchFamily="34" charset="0"/>
                          </a:rPr>
                          <m:t>𝟐</m:t>
                        </m:r>
                        <m:r>
                          <a:rPr lang="vi-VN" sz="2800" b="1" i="1">
                            <a:effectLst/>
                            <a:latin typeface="+mj-lt"/>
                            <a:ea typeface="Arial" panose="020B0604020202020204" pitchFamily="34" charset="0"/>
                          </a:rPr>
                          <m:t>;</m:t>
                        </m:r>
                        <m:r>
                          <a:rPr lang="vi-VN" sz="2800" b="1" i="1">
                            <a:effectLst/>
                            <a:latin typeface="+mj-lt"/>
                            <a:ea typeface="Arial" panose="020B0604020202020204" pitchFamily="34" charset="0"/>
                          </a:rPr>
                          <m:t>𝟎</m:t>
                        </m:r>
                      </m:e>
                    </m:d>
                  </m:oMath>
                </a14:m>
                <a:r>
                  <a:rPr lang="vi-VN" sz="2800">
                    <a:effectLst/>
                    <a:latin typeface="+mj-lt"/>
                    <a:ea typeface="Arial" panose="020B0604020202020204" pitchFamily="34" charset="0"/>
                  </a:rPr>
                  <a:t>.</a:t>
                </a:r>
                <a:endParaRPr lang="en-US" sz="2800">
                  <a:effectLst/>
                  <a:latin typeface="+mj-lt"/>
                </a:endParaRPr>
              </a:p>
            </p:txBody>
          </p:sp>
        </mc:Choice>
        <mc:Fallback>
          <p:sp>
            <p:nvSpPr>
              <p:cNvPr id="3" name="Rectangle 2">
                <a:extLst>
                  <a:ext uri="{FF2B5EF4-FFF2-40B4-BE49-F238E27FC236}">
                    <a16:creationId xmlns:a16="http://schemas.microsoft.com/office/drawing/2014/main" id="{D7EB7F09-F6CB-4C37-BC2D-71063948407F}"/>
                  </a:ext>
                </a:extLst>
              </p:cNvPr>
              <p:cNvSpPr>
                <a:spLocks noRot="1" noChangeAspect="1" noMove="1" noResize="1" noEditPoints="1" noAdjustHandles="1" noChangeArrowheads="1" noChangeShapeType="1" noTextEdit="1"/>
              </p:cNvSpPr>
              <p:nvPr/>
            </p:nvSpPr>
            <p:spPr>
              <a:xfrm>
                <a:off x="128016" y="43375"/>
                <a:ext cx="11935968" cy="6683048"/>
              </a:xfrm>
              <a:prstGeom prst="rect">
                <a:avLst/>
              </a:prstGeom>
              <a:blipFill>
                <a:blip r:embed="rId2"/>
                <a:stretch>
                  <a:fillRect l="-1021" r="-1839"/>
                </a:stretch>
              </a:blipFill>
            </p:spPr>
            <p:txBody>
              <a:bodyPr/>
              <a:lstStyle/>
              <a:p>
                <a:r>
                  <a:rPr lang="en-US">
                    <a:noFill/>
                  </a:rPr>
                  <a:t> </a:t>
                </a:r>
              </a:p>
            </p:txBody>
          </p:sp>
        </mc:Fallback>
      </mc:AlternateContent>
    </p:spTree>
    <p:extLst>
      <p:ext uri="{BB962C8B-B14F-4D97-AF65-F5344CB8AC3E}">
        <p14:creationId xmlns:p14="http://schemas.microsoft.com/office/powerpoint/2010/main" val="36097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500"/>
                                        <p:tgtEl>
                                          <p:spTgt spid="3">
                                            <p:txEl>
                                              <p:pRg st="6" end="6"/>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left)">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7BD52B-65D2-4359-8415-E9849FABF0A9}"/>
              </a:ext>
            </a:extLst>
          </p:cNvPr>
          <p:cNvSpPr/>
          <p:nvPr/>
        </p:nvSpPr>
        <p:spPr>
          <a:xfrm>
            <a:off x="5082768" y="5615327"/>
            <a:ext cx="37945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6E361B-4BE5-4561-B137-CA105B4B4D90}"/>
              </a:ext>
            </a:extLst>
          </p:cNvPr>
          <p:cNvSpPr/>
          <p:nvPr/>
        </p:nvSpPr>
        <p:spPr>
          <a:xfrm>
            <a:off x="9216618" y="3324054"/>
            <a:ext cx="26515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7BB082-63D1-4741-A6E7-72FBBBD560C0}"/>
              </a:ext>
            </a:extLst>
          </p:cNvPr>
          <p:cNvSpPr/>
          <p:nvPr/>
        </p:nvSpPr>
        <p:spPr>
          <a:xfrm>
            <a:off x="3592296" y="1647444"/>
            <a:ext cx="1265454" cy="7147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7A336F6-E46C-4A97-96FD-B9DB2F8933D3}"/>
                  </a:ext>
                </a:extLst>
              </p:cNvPr>
              <p:cNvSpPr/>
              <p:nvPr/>
            </p:nvSpPr>
            <p:spPr>
              <a:xfrm>
                <a:off x="128016" y="536190"/>
                <a:ext cx="11887200" cy="6148863"/>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15. </a:t>
                </a:r>
                <a:r>
                  <a:rPr lang="vi-VN"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5</m:t>
                    </m:r>
                  </m:oMath>
                </a14:m>
                <a:r>
                  <a:rPr lang="en-US" sz="2800">
                    <a:latin typeface="Times New Roman" panose="02020603050405020304" pitchFamily="18" charset="0"/>
                    <a:ea typeface="Times New Roman" panose="02020603050405020304" pitchFamily="18" charset="0"/>
                  </a:rPr>
                  <a:t> </a:t>
                </a:r>
                <a:r>
                  <a:rPr lang="vi-VN" sz="2800">
                    <a:latin typeface="Times New Roman" panose="02020603050405020304" pitchFamily="18" charset="0"/>
                    <a:ea typeface="Times New Roman" panose="02020603050405020304" pitchFamily="18" charset="0"/>
                  </a:rPr>
                  <a:t>có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Times New Roman" panose="02020603050405020304" pitchFamily="18" charset="0"/>
                  </a:rPr>
                  <a:t>. Trong các tiếp tuyến của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Times New Roman" panose="02020603050405020304" pitchFamily="18" charset="0"/>
                  </a:rPr>
                  <a:t>, tiếp tuyến có hệ số góc nhỏ nhất, thì hệ số góc của tiếp tuyến đó 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4</m:t>
                        </m:r>
                      </m:num>
                      <m:den>
                        <m:r>
                          <a:rPr lang="en-US" sz="2800" i="1">
                            <a:latin typeface="Cambria Math" panose="02040503050406030204" pitchFamily="18" charset="0"/>
                            <a:ea typeface="Times New Roman" panose="02020603050405020304" pitchFamily="18" charset="0"/>
                          </a:rPr>
                          <m:t>3</m:t>
                        </m:r>
                      </m:den>
                    </m:f>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3</m:t>
                        </m:r>
                      </m:den>
                    </m:f>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num>
                      <m:den>
                        <m:r>
                          <a:rPr lang="en-US" sz="2800" i="1">
                            <a:latin typeface="Cambria Math" panose="02040503050406030204" pitchFamily="18" charset="0"/>
                            <a:ea typeface="Times New Roman" panose="02020603050405020304" pitchFamily="18" charset="0"/>
                          </a:rPr>
                          <m:t>3</m:t>
                        </m:r>
                      </m:den>
                    </m:f>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3</m:t>
                        </m:r>
                      </m:den>
                    </m:f>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16. </a:t>
                </a:r>
                <a:r>
                  <a:rPr lang="vi-VN" sz="2800">
                    <a:latin typeface="Times New Roman" panose="02020603050405020304" pitchFamily="18" charset="0"/>
                    <a:ea typeface="Times New Roman" panose="02020603050405020304" pitchFamily="18" charset="0"/>
                  </a:rPr>
                  <a:t>Tiếp tuyến của đồ thị hàm số</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rPr>
                  <a:t> </a:t>
                </a:r>
                <a:r>
                  <a:rPr lang="nl-NL" sz="2800">
                    <a:latin typeface="Times New Roman" panose="02020603050405020304" pitchFamily="18" charset="0"/>
                    <a:ea typeface="Times New Roman" panose="02020603050405020304" pitchFamily="18" charset="0"/>
                  </a:rPr>
                  <a:t>có</a:t>
                </a:r>
                <a:r>
                  <a:rPr lang="vi-VN" sz="2800">
                    <a:latin typeface="Times New Roman" panose="02020603050405020304" pitchFamily="18" charset="0"/>
                    <a:ea typeface="Times New Roman" panose="02020603050405020304" pitchFamily="18" charset="0"/>
                  </a:rPr>
                  <a:t> hệ số góc </a:t>
                </a:r>
                <a14:m>
                  <m:oMath xmlns:m="http://schemas.openxmlformats.org/officeDocument/2006/math">
                    <m:r>
                      <a:rPr lang="en-US" sz="2800" i="1">
                        <a:latin typeface="Cambria Math" panose="02040503050406030204" pitchFamily="18" charset="0"/>
                        <a:ea typeface="Calibri" panose="020F0502020204030204" pitchFamily="34" charset="0"/>
                      </a:rPr>
                      <m:t>𝑘</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oMath>
                </a14:m>
                <a:r>
                  <a:rPr lang="vi-VN" sz="2800">
                    <a:latin typeface="Times New Roman" panose="02020603050405020304" pitchFamily="18" charset="0"/>
                    <a:ea typeface="Times New Roman" panose="02020603050405020304" pitchFamily="18" charset="0"/>
                  </a:rPr>
                  <a:t> có phương trình 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nl-NL"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nl-NL"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oMath>
                </a14:m>
                <a:r>
                  <a:rPr lang="nl-NL"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nl-NL"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nl-NL"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nl-NL" sz="2800">
                    <a:latin typeface="Times New Roman" panose="02020603050405020304" pitchFamily="18" charset="0"/>
                    <a:ea typeface="Times New Roman" panose="02020603050405020304" pitchFamily="18" charset="0"/>
                  </a:rPr>
                  <a:t>.</a:t>
                </a: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17. </a:t>
                </a:r>
                <a:r>
                  <a:rPr lang="en-US"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num>
                      <m:den>
                        <m:r>
                          <a:rPr lang="en-US" sz="2800" i="1">
                            <a:latin typeface="Cambria Math" panose="02040503050406030204" pitchFamily="18" charset="0"/>
                            <a:ea typeface="Calibri" panose="020F0502020204030204" pitchFamily="34" charset="0"/>
                          </a:rPr>
                          <m:t>3</m:t>
                        </m:r>
                      </m:den>
                    </m:f>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rPr>
                  <a:t> có đồ thị là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Viết phương trình tiếp tuyến với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biết tiếp tuyến có hệ số góc </a:t>
                </a:r>
                <a14:m>
                  <m:oMath xmlns:m="http://schemas.openxmlformats.org/officeDocument/2006/math">
                    <m:r>
                      <a:rPr lang="en-US" sz="2800" i="1">
                        <a:latin typeface="Cambria Math" panose="02040503050406030204" pitchFamily="18" charset="0"/>
                        <a:ea typeface="Calibri" panose="020F0502020204030204" pitchFamily="34" charset="0"/>
                      </a:rPr>
                      <m:t>𝑘</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9</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16</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16</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rPr>
                  <a:t>.	</a:t>
                </a: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16</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9</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endParaRPr lang="en-US" sz="2800">
                  <a:latin typeface="Times New Roman" panose="02020603050405020304" pitchFamily="18" charset="0"/>
                  <a:ea typeface="Calibri" panose="020F0502020204030204" pitchFamily="34" charset="0"/>
                </a:endParaRPr>
              </a:p>
            </p:txBody>
          </p:sp>
        </mc:Choice>
        <mc:Fallback>
          <p:sp>
            <p:nvSpPr>
              <p:cNvPr id="3" name="Rectangle 2">
                <a:extLst>
                  <a:ext uri="{FF2B5EF4-FFF2-40B4-BE49-F238E27FC236}">
                    <a16:creationId xmlns:a16="http://schemas.microsoft.com/office/drawing/2014/main" id="{17A336F6-E46C-4A97-96FD-B9DB2F8933D3}"/>
                  </a:ext>
                </a:extLst>
              </p:cNvPr>
              <p:cNvSpPr>
                <a:spLocks noRot="1" noChangeAspect="1" noMove="1" noResize="1" noEditPoints="1" noAdjustHandles="1" noChangeArrowheads="1" noChangeShapeType="1" noTextEdit="1"/>
              </p:cNvSpPr>
              <p:nvPr/>
            </p:nvSpPr>
            <p:spPr>
              <a:xfrm>
                <a:off x="128016" y="536190"/>
                <a:ext cx="11887200" cy="6148863"/>
              </a:xfrm>
              <a:prstGeom prst="rect">
                <a:avLst/>
              </a:prstGeom>
              <a:blipFill>
                <a:blip r:embed="rId2"/>
                <a:stretch>
                  <a:fillRect l="-1026" t="-694" r="-1846"/>
                </a:stretch>
              </a:blipFill>
            </p:spPr>
            <p:txBody>
              <a:bodyPr/>
              <a:lstStyle/>
              <a:p>
                <a:r>
                  <a:rPr lang="en-US">
                    <a:noFill/>
                  </a:rPr>
                  <a:t> </a:t>
                </a:r>
              </a:p>
            </p:txBody>
          </p:sp>
        </mc:Fallback>
      </mc:AlternateContent>
    </p:spTree>
    <p:extLst>
      <p:ext uri="{BB962C8B-B14F-4D97-AF65-F5344CB8AC3E}">
        <p14:creationId xmlns:p14="http://schemas.microsoft.com/office/powerpoint/2010/main" val="60311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500"/>
                                        <p:tgtEl>
                                          <p:spTgt spid="3">
                                            <p:txEl>
                                              <p:pRg st="5" end="5"/>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3BE307-E3D3-49C3-87F3-882600738908}"/>
              </a:ext>
            </a:extLst>
          </p:cNvPr>
          <p:cNvSpPr/>
          <p:nvPr/>
        </p:nvSpPr>
        <p:spPr>
          <a:xfrm>
            <a:off x="8226018" y="5609844"/>
            <a:ext cx="16418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6317DF-5905-440D-A7AA-74B4E1F9A770}"/>
              </a:ext>
            </a:extLst>
          </p:cNvPr>
          <p:cNvSpPr/>
          <p:nvPr/>
        </p:nvSpPr>
        <p:spPr>
          <a:xfrm>
            <a:off x="5387568" y="3429000"/>
            <a:ext cx="11656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1E2B63-6CFC-407B-88E5-E4EFE66AA503}"/>
              </a:ext>
            </a:extLst>
          </p:cNvPr>
          <p:cNvSpPr/>
          <p:nvPr/>
        </p:nvSpPr>
        <p:spPr>
          <a:xfrm>
            <a:off x="8226018" y="1761744"/>
            <a:ext cx="16418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BE569A96-97CD-49C3-B2BB-FAB8907B11D7}"/>
                  </a:ext>
                </a:extLst>
              </p:cNvPr>
              <p:cNvSpPr/>
              <p:nvPr/>
            </p:nvSpPr>
            <p:spPr>
              <a:xfrm>
                <a:off x="109728" y="420797"/>
                <a:ext cx="11978640" cy="6211252"/>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18. </a:t>
                </a:r>
                <a:r>
                  <a:rPr lang="en-US" sz="2800">
                    <a:latin typeface="Times New Roman" panose="02020603050405020304" pitchFamily="18" charset="0"/>
                    <a:ea typeface="Times New Roman" panose="02020603050405020304" pitchFamily="18" charset="0"/>
                  </a:rPr>
                  <a:t>Gọi đường thẳng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𝑎𝑥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oMath>
                </a14:m>
                <a:r>
                  <a:rPr lang="en-US" sz="2800">
                    <a:latin typeface="Times New Roman" panose="02020603050405020304" pitchFamily="18" charset="0"/>
                    <a:ea typeface="Times New Roman" panose="02020603050405020304" pitchFamily="18" charset="0"/>
                  </a:rPr>
                  <a:t> là phương trình tiếp tuyến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den>
                    </m:f>
                  </m:oMath>
                </a14:m>
                <a:r>
                  <a:rPr lang="en-US" sz="2800">
                    <a:latin typeface="Times New Roman" panose="02020603050405020304" pitchFamily="18" charset="0"/>
                    <a:ea typeface="Times New Roman" panose="02020603050405020304" pitchFamily="18" charset="0"/>
                  </a:rPr>
                  <a:t> tại điểm có hoành độ </a:t>
                </a:r>
                <a14:m>
                  <m:oMath xmlns:m="http://schemas.openxmlformats.org/officeDocument/2006/math">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oMath>
                </a14:m>
                <a:r>
                  <a:rPr lang="en-US" sz="2800">
                    <a:latin typeface="Times New Roman" panose="02020603050405020304" pitchFamily="18" charset="0"/>
                    <a:ea typeface="Times New Roman" panose="02020603050405020304" pitchFamily="18" charset="0"/>
                  </a:rPr>
                  <a:t>. Tính </a:t>
                </a:r>
                <a14:m>
                  <m:oMath xmlns:m="http://schemas.openxmlformats.org/officeDocument/2006/math">
                    <m:r>
                      <a:rPr lang="en-US" sz="2800" i="1">
                        <a:latin typeface="Cambria Math" panose="02040503050406030204" pitchFamily="18" charset="0"/>
                        <a:ea typeface="Calibri" panose="020F0502020204030204" pitchFamily="34" charset="0"/>
                      </a:rPr>
                      <m:t>𝑆</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2</m:t>
                        </m:r>
                      </m:den>
                    </m:f>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𝑆</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fr-FR"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19. </a:t>
                </a:r>
                <a:r>
                  <a:rPr lang="vi-VN" sz="2800">
                    <a:latin typeface="Times New Roman" panose="02020603050405020304" pitchFamily="18" charset="0"/>
                    <a:ea typeface="Times New Roman" panose="02020603050405020304" pitchFamily="18" charset="0"/>
                  </a:rPr>
                  <a:t>Cho hàm số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3</m:t>
                        </m:r>
                      </m:sup>
                    </m:sSup>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2</m:t>
                    </m:r>
                    <m:sSup>
                      <m:sSupPr>
                        <m:ctrlPr>
                          <a:rPr lang="en-US" sz="2800" i="1">
                            <a:latin typeface="Cambria Math" panose="02040503050406030204" pitchFamily="18" charset="0"/>
                            <a:ea typeface="Calibri" panose="020F0502020204030204" pitchFamily="34" charset="0"/>
                          </a:rPr>
                        </m:ctrlPr>
                      </m:sSupPr>
                      <m:e>
                        <m:r>
                          <a:rPr lang="vi-VN" sz="2800" i="1">
                            <a:latin typeface="Cambria Math" panose="02040503050406030204" pitchFamily="18" charset="0"/>
                            <a:ea typeface="Calibri" panose="020F0502020204030204" pitchFamily="34" charset="0"/>
                          </a:rPr>
                          <m:t>𝑥</m:t>
                        </m:r>
                      </m:e>
                      <m:sup>
                        <m:r>
                          <a:rPr lang="vi-VN" sz="2800" i="1">
                            <a:latin typeface="Cambria Math" panose="02040503050406030204" pitchFamily="18" charset="0"/>
                            <a:ea typeface="Calibri" panose="020F0502020204030204" pitchFamily="34" charset="0"/>
                          </a:rPr>
                          <m:t>2</m:t>
                        </m:r>
                      </m:sup>
                    </m:sSup>
                  </m:oMath>
                </a14:m>
                <a:r>
                  <a:rPr lang="vi-VN" sz="2800">
                    <a:latin typeface="Times New Roman" panose="02020603050405020304" pitchFamily="18" charset="0"/>
                    <a:ea typeface="Times New Roman" panose="02020603050405020304" pitchFamily="18" charset="0"/>
                  </a:rPr>
                  <a:t> có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vi-VN"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Times New Roman" panose="02020603050405020304" pitchFamily="18" charset="0"/>
                  </a:rPr>
                  <a:t>. Có bao nhiêu tiếp tuyến của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vi-VN"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Times New Roman" panose="02020603050405020304" pitchFamily="18" charset="0"/>
                  </a:rPr>
                  <a:t> song song với đường thẳng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𝑥</m:t>
                    </m:r>
                  </m:oMath>
                </a14:m>
                <a:r>
                  <a:rPr lang="vi-VN"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1144270" indent="-514350" algn="just">
                  <a:lnSpc>
                    <a:spcPct val="115000"/>
                  </a:lnSpc>
                  <a:spcAft>
                    <a:spcPts val="0"/>
                  </a:spcAft>
                  <a:buAutoNum type="alphaUcPeriod"/>
                  <a:tabLst>
                    <a:tab pos="3599815" algn="l"/>
                    <a:tab pos="5039995" algn="l"/>
                  </a:tabLst>
                </a:pP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Times New Roman" panose="02020603050405020304" pitchFamily="18" charset="0"/>
                  </a:rPr>
                  <a:t>.</a:t>
                </a:r>
                <a:r>
                  <a:rPr lang="vi-VN" sz="280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		</a:t>
                </a:r>
                <a:r>
                  <a:rPr lang="vi-VN"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4</m:t>
                    </m:r>
                  </m:oMath>
                </a14:m>
                <a:r>
                  <a:rPr lang="vi-VN"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20. </a:t>
                </a:r>
                <a:r>
                  <a:rPr lang="vi-VN" sz="2800">
                    <a:latin typeface="Times New Roman" panose="02020603050405020304" pitchFamily="18" charset="0"/>
                    <a:ea typeface="Arial" panose="020B0604020202020204" pitchFamily="34" charset="0"/>
                    <a:cs typeface="Times New Roman" panose="02020603050405020304" pitchFamily="18" charset="0"/>
                  </a:rPr>
                  <a:t>Biết trên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vi-VN" sz="2800" i="1">
                            <a:latin typeface="Cambria Math" panose="02040503050406030204" pitchFamily="18" charset="0"/>
                            <a:ea typeface="Calibri" panose="020F0502020204030204" pitchFamily="34" charset="0"/>
                          </a:rPr>
                          <m:t>𝐶</m:t>
                        </m:r>
                      </m:e>
                    </m:d>
                  </m:oMath>
                </a14:m>
                <a:r>
                  <a:rPr lang="vi-VN" sz="280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1</m:t>
                        </m:r>
                      </m:num>
                      <m:den>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2</m:t>
                        </m:r>
                      </m:den>
                    </m:f>
                  </m:oMath>
                </a14:m>
                <a:r>
                  <a:rPr lang="vi-VN" sz="2800">
                    <a:latin typeface="Times New Roman" panose="02020603050405020304" pitchFamily="18" charset="0"/>
                    <a:ea typeface="Arial" panose="020B0604020202020204" pitchFamily="34" charset="0"/>
                    <a:cs typeface="Times New Roman" panose="02020603050405020304" pitchFamily="18" charset="0"/>
                  </a:rPr>
                  <a:t> có hai điểm mà tiếp tuyến tại các điểm đó đều song song với đường thẳng </a:t>
                </a:r>
                <a14:m>
                  <m:oMath xmlns:m="http://schemas.openxmlformats.org/officeDocument/2006/math">
                    <m:r>
                      <a:rPr lang="vi-VN" sz="2800" i="1">
                        <a:latin typeface="Cambria Math" panose="02040503050406030204" pitchFamily="18" charset="0"/>
                        <a:ea typeface="Calibri" panose="020F0502020204030204" pitchFamily="34" charset="0"/>
                      </a:rPr>
                      <m:t>𝑑</m:t>
                    </m:r>
                  </m:oMath>
                </a14:m>
                <a:r>
                  <a:rPr lang="vi-VN" sz="280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vi-VN" sz="2800" i="1">
                        <a:latin typeface="Cambria Math" panose="02040503050406030204" pitchFamily="18" charset="0"/>
                        <a:ea typeface="Calibri" panose="020F0502020204030204" pitchFamily="34" charset="0"/>
                      </a:rPr>
                      <m:t>3</m:t>
                    </m:r>
                    <m:r>
                      <a:rPr lang="vi-VN" sz="2800" i="1">
                        <a:latin typeface="Cambria Math" panose="02040503050406030204" pitchFamily="18" charset="0"/>
                        <a:ea typeface="Calibri" panose="020F0502020204030204" pitchFamily="34" charset="0"/>
                      </a:rPr>
                      <m:t>𝑥</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𝑦</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15</m:t>
                    </m:r>
                    <m:r>
                      <a:rPr lang="vi-VN" sz="2800" i="1">
                        <a:latin typeface="Cambria Math" panose="02040503050406030204" pitchFamily="18" charset="0"/>
                        <a:ea typeface="Calibri" panose="020F0502020204030204" pitchFamily="34" charset="0"/>
                      </a:rPr>
                      <m:t>=</m:t>
                    </m:r>
                    <m:r>
                      <a:rPr lang="vi-VN" sz="2800" i="1">
                        <a:latin typeface="Cambria Math" panose="02040503050406030204" pitchFamily="18" charset="0"/>
                        <a:ea typeface="Calibri" panose="020F0502020204030204" pitchFamily="34" charset="0"/>
                      </a:rPr>
                      <m:t>0</m:t>
                    </m:r>
                  </m:oMath>
                </a14:m>
                <a:r>
                  <a:rPr lang="vi-VN" sz="2800">
                    <a:latin typeface="Times New Roman" panose="02020603050405020304" pitchFamily="18" charset="0"/>
                    <a:ea typeface="Arial" panose="020B0604020202020204" pitchFamily="34" charset="0"/>
                    <a:cs typeface="Times New Roman" panose="02020603050405020304" pitchFamily="18" charset="0"/>
                  </a:rPr>
                  <a:t>. Tìm tổng </a:t>
                </a:r>
                <a14:m>
                  <m:oMath xmlns:m="http://schemas.openxmlformats.org/officeDocument/2006/math">
                    <m:r>
                      <a:rPr lang="vi-VN" sz="2800" i="1">
                        <a:latin typeface="Cambria Math" panose="02040503050406030204" pitchFamily="18" charset="0"/>
                        <a:ea typeface="Calibri" panose="020F0502020204030204" pitchFamily="34" charset="0"/>
                      </a:rPr>
                      <m:t>𝑆</m:t>
                    </m:r>
                  </m:oMath>
                </a14:m>
                <a:r>
                  <a:rPr lang="vi-VN" sz="2800">
                    <a:latin typeface="Times New Roman" panose="02020603050405020304" pitchFamily="18" charset="0"/>
                    <a:ea typeface="Arial" panose="020B0604020202020204" pitchFamily="34" charset="0"/>
                    <a:cs typeface="Times New Roman" panose="02020603050405020304" pitchFamily="18" charset="0"/>
                  </a:rPr>
                  <a:t> các tung độ tiếp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vi-VN" sz="28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r>
                      <a:rPr lang="vi-VN" sz="2800" i="1">
                        <a:latin typeface="Cambria Math" panose="02040503050406030204" pitchFamily="18" charset="0"/>
                        <a:ea typeface="Arial" panose="020B0604020202020204" pitchFamily="34" charset="0"/>
                      </a:rPr>
                      <m:t>𝑆</m:t>
                    </m:r>
                    <m:r>
                      <a:rPr lang="vi-VN" sz="2800" i="1">
                        <a:latin typeface="Cambria Math" panose="02040503050406030204" pitchFamily="18" charset="0"/>
                        <a:ea typeface="Arial" panose="020B0604020202020204" pitchFamily="34" charset="0"/>
                      </a:rPr>
                      <m:t>=</m:t>
                    </m:r>
                    <m:r>
                      <a:rPr lang="vi-VN" sz="2800" i="1">
                        <a:latin typeface="Cambria Math" panose="02040503050406030204" pitchFamily="18" charset="0"/>
                        <a:ea typeface="Arial" panose="020B0604020202020204" pitchFamily="34" charset="0"/>
                      </a:rPr>
                      <m:t>3</m:t>
                    </m:r>
                    <m:r>
                      <a:rPr lang="vi-VN" sz="2800" i="1">
                        <a:latin typeface="Cambria Math" panose="02040503050406030204" pitchFamily="18" charset="0"/>
                        <a:ea typeface="Arial" panose="020B0604020202020204" pitchFamily="34" charset="0"/>
                      </a:rPr>
                      <m:t>.</m:t>
                    </m:r>
                  </m:oMath>
                </a14:m>
                <a:r>
                  <a:rPr lang="vi-VN" sz="2800">
                    <a:latin typeface="Times New Roman" panose="02020603050405020304" pitchFamily="18" charset="0"/>
                    <a:ea typeface="Arial" panose="020B0604020202020204" pitchFamily="34" charset="0"/>
                    <a:cs typeface="Times New Roman" panose="02020603050405020304" pitchFamily="18" charset="0"/>
                  </a:rPr>
                  <a:t>	</a:t>
                </a:r>
                <a:r>
                  <a:rPr lang="vi-VN" sz="28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B. </a:t>
                </a:r>
                <a14:m>
                  <m:oMath xmlns:m="http://schemas.openxmlformats.org/officeDocument/2006/math">
                    <m:r>
                      <a:rPr lang="vi-VN" sz="2800" i="1">
                        <a:latin typeface="Cambria Math" panose="02040503050406030204" pitchFamily="18" charset="0"/>
                        <a:ea typeface="Arial" panose="020B0604020202020204" pitchFamily="34" charset="0"/>
                      </a:rPr>
                      <m:t>𝑆</m:t>
                    </m:r>
                    <m:r>
                      <a:rPr lang="vi-VN" sz="2800" i="1">
                        <a:latin typeface="Cambria Math" panose="02040503050406030204" pitchFamily="18" charset="0"/>
                        <a:ea typeface="Arial" panose="020B0604020202020204" pitchFamily="34" charset="0"/>
                      </a:rPr>
                      <m:t>=</m:t>
                    </m:r>
                    <m:r>
                      <a:rPr lang="vi-VN" sz="2800" i="1">
                        <a:latin typeface="Cambria Math" panose="02040503050406030204" pitchFamily="18" charset="0"/>
                        <a:ea typeface="Arial" panose="020B0604020202020204" pitchFamily="34" charset="0"/>
                      </a:rPr>
                      <m:t>6</m:t>
                    </m:r>
                    <m:r>
                      <a:rPr lang="vi-VN" sz="2800" i="1">
                        <a:latin typeface="Cambria Math" panose="02040503050406030204" pitchFamily="18" charset="0"/>
                        <a:ea typeface="Arial" panose="020B0604020202020204" pitchFamily="34" charset="0"/>
                      </a:rPr>
                      <m:t>.</m:t>
                    </m:r>
                  </m:oMath>
                </a14:m>
                <a:r>
                  <a:rPr lang="vi-VN" sz="2800">
                    <a:latin typeface="Times New Roman" panose="02020603050405020304" pitchFamily="18" charset="0"/>
                    <a:ea typeface="Arial" panose="020B0604020202020204" pitchFamily="34" charset="0"/>
                    <a:cs typeface="Times New Roman" panose="02020603050405020304" pitchFamily="18" charset="0"/>
                  </a:rPr>
                  <a:t>	</a:t>
                </a:r>
                <a:r>
                  <a:rPr lang="en-US" sz="2800">
                    <a:latin typeface="Times New Roman" panose="02020603050405020304" pitchFamily="18" charset="0"/>
                    <a:ea typeface="Arial" panose="020B0604020202020204" pitchFamily="34" charset="0"/>
                    <a:cs typeface="Times New Roman" panose="02020603050405020304" pitchFamily="18" charset="0"/>
                  </a:rPr>
                  <a:t>	</a:t>
                </a:r>
                <a:r>
                  <a:rPr lang="vi-VN" sz="28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C. </a:t>
                </a:r>
                <a14:m>
                  <m:oMath xmlns:m="http://schemas.openxmlformats.org/officeDocument/2006/math">
                    <m:r>
                      <a:rPr lang="vi-VN" sz="2800" i="1">
                        <a:latin typeface="Cambria Math" panose="02040503050406030204" pitchFamily="18" charset="0"/>
                        <a:ea typeface="Arial" panose="020B0604020202020204" pitchFamily="34" charset="0"/>
                      </a:rPr>
                      <m:t>𝑆</m:t>
                    </m:r>
                    <m:r>
                      <a:rPr lang="vi-VN" sz="2800" i="1">
                        <a:latin typeface="Cambria Math" panose="02040503050406030204" pitchFamily="18" charset="0"/>
                        <a:ea typeface="Arial" panose="020B0604020202020204" pitchFamily="34" charset="0"/>
                      </a:rPr>
                      <m:t>=−</m:t>
                    </m:r>
                    <m:r>
                      <a:rPr lang="vi-VN" sz="2800" i="1">
                        <a:latin typeface="Cambria Math" panose="02040503050406030204" pitchFamily="18" charset="0"/>
                        <a:ea typeface="Arial" panose="020B0604020202020204" pitchFamily="34" charset="0"/>
                      </a:rPr>
                      <m:t>4</m:t>
                    </m:r>
                  </m:oMath>
                </a14:m>
                <a:r>
                  <a:rPr lang="en-US" sz="2800">
                    <a:latin typeface="Times New Roman" panose="02020603050405020304" pitchFamily="18" charset="0"/>
                    <a:ea typeface="Arial" panose="020B0604020202020204" pitchFamily="34" charset="0"/>
                    <a:cs typeface="Times New Roman" panose="02020603050405020304" pitchFamily="18" charset="0"/>
                  </a:rPr>
                  <a:t>.</a:t>
                </a:r>
                <a:r>
                  <a:rPr lang="vi-VN" sz="2800">
                    <a:latin typeface="Times New Roman" panose="02020603050405020304" pitchFamily="18" charset="0"/>
                    <a:ea typeface="Arial" panose="020B0604020202020204" pitchFamily="34" charset="0"/>
                    <a:cs typeface="Times New Roman" panose="02020603050405020304" pitchFamily="18" charset="0"/>
                  </a:rPr>
                  <a:t>	</a:t>
                </a:r>
                <a:r>
                  <a:rPr lang="en-US" sz="2800">
                    <a:latin typeface="Times New Roman" panose="02020603050405020304" pitchFamily="18" charset="0"/>
                    <a:ea typeface="Arial" panose="020B0604020202020204" pitchFamily="34" charset="0"/>
                    <a:cs typeface="Times New Roman" panose="02020603050405020304" pitchFamily="18" charset="0"/>
                  </a:rPr>
                  <a:t>	</a:t>
                </a:r>
                <a:r>
                  <a:rPr lang="vi-VN" sz="2800" b="1">
                    <a:solidFill>
                      <a:srgbClr val="0000FF"/>
                    </a:solidFill>
                    <a:latin typeface="Times New Roman" panose="02020603050405020304" pitchFamily="18" charset="0"/>
                    <a:ea typeface="Arial" panose="020B0604020202020204" pitchFamily="34" charset="0"/>
                    <a:cs typeface="Times New Roman" panose="02020603050405020304" pitchFamily="18" charset="0"/>
                  </a:rPr>
                  <a:t>D. </a:t>
                </a:r>
                <a14:m>
                  <m:oMath xmlns:m="http://schemas.openxmlformats.org/officeDocument/2006/math">
                    <m:r>
                      <a:rPr lang="vi-VN" sz="2800" i="1">
                        <a:latin typeface="Cambria Math" panose="02040503050406030204" pitchFamily="18" charset="0"/>
                        <a:ea typeface="Arial" panose="020B0604020202020204" pitchFamily="34" charset="0"/>
                      </a:rPr>
                      <m:t>𝑆</m:t>
                    </m:r>
                    <m:r>
                      <a:rPr lang="vi-VN" sz="2800" i="1">
                        <a:latin typeface="Cambria Math" panose="02040503050406030204" pitchFamily="18" charset="0"/>
                        <a:ea typeface="Arial" panose="020B0604020202020204" pitchFamily="34" charset="0"/>
                      </a:rPr>
                      <m:t>=</m:t>
                    </m:r>
                    <m:r>
                      <a:rPr lang="vi-VN" sz="2800" i="1">
                        <a:latin typeface="Cambria Math" panose="02040503050406030204" pitchFamily="18" charset="0"/>
                        <a:ea typeface="Arial" panose="020B0604020202020204" pitchFamily="34" charset="0"/>
                      </a:rPr>
                      <m:t>2</m:t>
                    </m:r>
                  </m:oMath>
                </a14:m>
                <a:r>
                  <a:rPr lang="en-US" sz="2800">
                    <a:latin typeface="Times New Roman" panose="02020603050405020304" pitchFamily="18" charset="0"/>
                    <a:cs typeface="Times New Roman" panose="02020603050405020304" pitchFamily="18" charset="0"/>
                  </a:rPr>
                  <a:t>.</a:t>
                </a:r>
              </a:p>
              <a:p>
                <a:pPr marL="1144270" indent="-514350" algn="just">
                  <a:lnSpc>
                    <a:spcPct val="115000"/>
                  </a:lnSpc>
                  <a:spcAft>
                    <a:spcPts val="0"/>
                  </a:spcAft>
                  <a:buAutoNum type="alphaUcPeriod"/>
                  <a:tabLst>
                    <a:tab pos="3599815" algn="l"/>
                    <a:tab pos="5039995" algn="l"/>
                  </a:tabLst>
                </a:pPr>
                <a:endParaRPr lang="en-US" sz="2800">
                  <a:latin typeface="Times New Roman" panose="02020603050405020304" pitchFamily="18" charset="0"/>
                  <a:ea typeface="Calibri" panose="020F0502020204030204" pitchFamily="34" charset="0"/>
                </a:endParaRPr>
              </a:p>
            </p:txBody>
          </p:sp>
        </mc:Choice>
        <mc:Fallback>
          <p:sp>
            <p:nvSpPr>
              <p:cNvPr id="2" name="Rectangle 1">
                <a:extLst>
                  <a:ext uri="{FF2B5EF4-FFF2-40B4-BE49-F238E27FC236}">
                    <a16:creationId xmlns:a16="http://schemas.microsoft.com/office/drawing/2014/main" id="{BE569A96-97CD-49C3-B2BB-FAB8907B11D7}"/>
                  </a:ext>
                </a:extLst>
              </p:cNvPr>
              <p:cNvSpPr>
                <a:spLocks noRot="1" noChangeAspect="1" noMove="1" noResize="1" noEditPoints="1" noAdjustHandles="1" noChangeArrowheads="1" noChangeShapeType="1" noTextEdit="1"/>
              </p:cNvSpPr>
              <p:nvPr/>
            </p:nvSpPr>
            <p:spPr>
              <a:xfrm>
                <a:off x="109728" y="420797"/>
                <a:ext cx="11978640" cy="6211252"/>
              </a:xfrm>
              <a:prstGeom prst="rect">
                <a:avLst/>
              </a:prstGeom>
              <a:blipFill>
                <a:blip r:embed="rId2"/>
                <a:stretch>
                  <a:fillRect l="-1018" t="-589" r="-1832"/>
                </a:stretch>
              </a:blipFill>
            </p:spPr>
            <p:txBody>
              <a:bodyPr/>
              <a:lstStyle/>
              <a:p>
                <a:r>
                  <a:rPr lang="en-US">
                    <a:noFill/>
                  </a:rPr>
                  <a:t> </a:t>
                </a:r>
              </a:p>
            </p:txBody>
          </p:sp>
        </mc:Fallback>
      </mc:AlternateContent>
    </p:spTree>
    <p:extLst>
      <p:ext uri="{BB962C8B-B14F-4D97-AF65-F5344CB8AC3E}">
        <p14:creationId xmlns:p14="http://schemas.microsoft.com/office/powerpoint/2010/main" val="23637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C08395-4284-4671-8C5C-D02C404EE6DB}"/>
              </a:ext>
            </a:extLst>
          </p:cNvPr>
          <p:cNvSpPr/>
          <p:nvPr/>
        </p:nvSpPr>
        <p:spPr>
          <a:xfrm>
            <a:off x="8435568" y="5170856"/>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6859481-3BE8-4371-82A9-515EF7EAD879}"/>
              </a:ext>
            </a:extLst>
          </p:cNvPr>
          <p:cNvSpPr/>
          <p:nvPr/>
        </p:nvSpPr>
        <p:spPr>
          <a:xfrm>
            <a:off x="8645118" y="2485644"/>
            <a:ext cx="13561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2F8EE309-E7EF-4046-8E49-F15149FC633A}"/>
                  </a:ext>
                </a:extLst>
              </p:cNvPr>
              <p:cNvSpPr/>
              <p:nvPr/>
            </p:nvSpPr>
            <p:spPr>
              <a:xfrm>
                <a:off x="487680" y="936967"/>
                <a:ext cx="11285220" cy="4807022"/>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21. </a:t>
                </a:r>
                <a:r>
                  <a:rPr lang="en-US"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𝑚</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oMath>
                </a14:m>
                <a:r>
                  <a:rPr lang="en-US" sz="2800">
                    <a:latin typeface="Times New Roman" panose="02020603050405020304" pitchFamily="18" charset="0"/>
                    <a:ea typeface="Times New Roman" panose="02020603050405020304" pitchFamily="18" charset="0"/>
                  </a:rPr>
                  <a:t> có đồ thị là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với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Times New Roman" panose="02020603050405020304" pitchFamily="18" charset="0"/>
                  </a:rPr>
                  <a:t> là tham số thực. Gọi </a:t>
                </a:r>
                <a14:m>
                  <m:oMath xmlns:m="http://schemas.openxmlformats.org/officeDocument/2006/math">
                    <m:r>
                      <a:rPr lang="en-US" sz="2800" i="1">
                        <a:latin typeface="Cambria Math" panose="02040503050406030204" pitchFamily="18" charset="0"/>
                        <a:ea typeface="Calibri" panose="020F0502020204030204" pitchFamily="34" charset="0"/>
                      </a:rPr>
                      <m:t>𝑇</m:t>
                    </m:r>
                  </m:oMath>
                </a14:m>
                <a:r>
                  <a:rPr lang="en-US" sz="2800">
                    <a:latin typeface="Times New Roman" panose="02020603050405020304" pitchFamily="18" charset="0"/>
                    <a:ea typeface="Times New Roman" panose="02020603050405020304" pitchFamily="18" charset="0"/>
                  </a:rPr>
                  <a:t> là tập tất cả các giá trị nguyên của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Times New Roman" panose="02020603050405020304" pitchFamily="18" charset="0"/>
                  </a:rPr>
                  <a:t> để mọi đường thẳng tiếp xúc với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đều có hệ số góc dương. Tính tổng các phần tử của </a:t>
                </a:r>
                <a14:m>
                  <m:oMath xmlns:m="http://schemas.openxmlformats.org/officeDocument/2006/math">
                    <m:r>
                      <a:rPr lang="en-US" sz="2800" i="1">
                        <a:latin typeface="Cambria Math" panose="02040503050406030204" pitchFamily="18" charset="0"/>
                        <a:ea typeface="Calibri" panose="020F0502020204030204" pitchFamily="34" charset="0"/>
                      </a:rPr>
                      <m:t>𝑇</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b="1" i="1">
                        <a:latin typeface="Cambria Math" panose="02040503050406030204" pitchFamily="18" charset="0"/>
                        <a:ea typeface="Times New Roman" panose="02020603050405020304" pitchFamily="18" charset="0"/>
                      </a:rPr>
                      <m:t>𝟑</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b="1" i="1">
                        <a:latin typeface="Cambria Math" panose="02040503050406030204" pitchFamily="18" charset="0"/>
                        <a:ea typeface="Times New Roman" panose="02020603050405020304" pitchFamily="18" charset="0"/>
                      </a:rPr>
                      <m:t>𝟔</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𝟔</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22. </a:t>
                </a:r>
                <a:r>
                  <a:rPr lang="es-ES" sz="2800">
                    <a:latin typeface="Times New Roman" panose="02020603050405020304" pitchFamily="18" charset="0"/>
                    <a:ea typeface="Calibri" panose="020F0502020204030204" pitchFamily="34" charset="0"/>
                  </a:rPr>
                  <a:t>Tìm tất cả các giá trị thực của tham số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s-ES" sz="2800">
                    <a:latin typeface="Times New Roman" panose="02020603050405020304" pitchFamily="18" charset="0"/>
                    <a:ea typeface="Calibri" panose="020F0502020204030204" pitchFamily="34" charset="0"/>
                  </a:rPr>
                  <a:t> để đường thẳng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m:t>
                    </m:r>
                  </m:oMath>
                </a14:m>
                <a:r>
                  <a:rPr lang="es-ES" sz="2800">
                    <a:latin typeface="Times New Roman" panose="02020603050405020304" pitchFamily="18" charset="0"/>
                    <a:ea typeface="Calibri" panose="020F0502020204030204" pitchFamily="34" charset="0"/>
                  </a:rPr>
                  <a:t> cắt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s-ES" sz="2800" i="1">
                            <a:latin typeface="Cambria Math" panose="02040503050406030204" pitchFamily="18" charset="0"/>
                            <a:ea typeface="Calibri" panose="020F0502020204030204" pitchFamily="34" charset="0"/>
                          </a:rPr>
                          <m:t>𝐻</m:t>
                        </m:r>
                      </m:e>
                    </m:d>
                  </m:oMath>
                </a14:m>
                <a:r>
                  <a:rPr lang="es-ES" sz="2800">
                    <a:latin typeface="Times New Roman" panose="02020603050405020304" pitchFamily="18" charset="0"/>
                    <a:ea typeface="Calibri" panose="020F0502020204030204" pitchFamily="34" charset="0"/>
                  </a:rPr>
                  <a:t> của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den>
                    </m:f>
                  </m:oMath>
                </a14:m>
                <a:r>
                  <a:rPr lang="es-ES" sz="2800">
                    <a:latin typeface="Times New Roman" panose="02020603050405020304" pitchFamily="18" charset="0"/>
                    <a:ea typeface="Calibri" panose="020F0502020204030204" pitchFamily="34" charset="0"/>
                  </a:rPr>
                  <a:t> tại hai điểm </a:t>
                </a:r>
                <a14:m>
                  <m:oMath xmlns:m="http://schemas.openxmlformats.org/officeDocument/2006/math">
                    <m:r>
                      <a:rPr lang="en-US" sz="2800" i="1">
                        <a:latin typeface="Cambria Math" panose="02040503050406030204" pitchFamily="18" charset="0"/>
                        <a:ea typeface="Calibri" panose="020F0502020204030204" pitchFamily="34" charset="0"/>
                      </a:rPr>
                      <m:t>𝐴</m:t>
                    </m:r>
                    <m:r>
                      <a:rPr lang="en-US" sz="2800" i="1">
                        <a:latin typeface="Cambria Math" panose="020405030504060302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𝐵</m:t>
                    </m:r>
                  </m:oMath>
                </a14:m>
                <a:r>
                  <a:rPr lang="es-ES" sz="2800">
                    <a:latin typeface="Times New Roman" panose="02020603050405020304" pitchFamily="18" charset="0"/>
                    <a:ea typeface="Calibri" panose="020F0502020204030204" pitchFamily="34" charset="0"/>
                  </a:rPr>
                  <a:t> phân biệt sao cho </a:t>
                </a:r>
                <a14:m>
                  <m:oMath xmlns:m="http://schemas.openxmlformats.org/officeDocument/2006/math">
                    <m:r>
                      <a:rPr lang="en-US" sz="2800" i="1">
                        <a:latin typeface="Cambria Math" panose="02040503050406030204" pitchFamily="18" charset="0"/>
                        <a:ea typeface="Calibri" panose="020F0502020204030204" pitchFamily="34" charset="0"/>
                      </a:rPr>
                      <m:t>𝑃</m:t>
                    </m:r>
                    <m:r>
                      <a:rPr lang="en-US" sz="2800" i="1">
                        <a:latin typeface="Cambria Math" panose="02040503050406030204" pitchFamily="18" charset="0"/>
                        <a:ea typeface="Calibri" panose="020F0502020204030204" pitchFamily="34" charset="0"/>
                      </a:rPr>
                      <m:t>=</m:t>
                    </m:r>
                    <m:sSubSup>
                      <m:sSubSupPr>
                        <m:ctrlPr>
                          <a:rPr lang="en-US" sz="2800" i="1">
                            <a:latin typeface="Cambria Math" panose="02040503050406030204" pitchFamily="18" charset="0"/>
                            <a:ea typeface="Calibri" panose="020F0502020204030204" pitchFamily="34" charset="0"/>
                          </a:rPr>
                        </m:ctrlPr>
                      </m:sSubSupPr>
                      <m:e>
                        <m:r>
                          <a:rPr lang="en-US" sz="2800" i="1">
                            <a:latin typeface="Cambria Math" panose="02040503050406030204" pitchFamily="18" charset="0"/>
                            <a:ea typeface="Calibri" panose="020F0502020204030204" pitchFamily="34" charset="0"/>
                          </a:rPr>
                          <m:t>𝑘</m:t>
                        </m:r>
                      </m:e>
                      <m:sub>
                        <m:r>
                          <a:rPr lang="en-US" sz="2800" i="1">
                            <a:latin typeface="Cambria Math" panose="02040503050406030204" pitchFamily="18" charset="0"/>
                            <a:ea typeface="Calibri" panose="020F0502020204030204" pitchFamily="34" charset="0"/>
                          </a:rPr>
                          <m:t>1</m:t>
                        </m:r>
                      </m:sub>
                      <m:sup>
                        <m:r>
                          <a:rPr lang="en-US" sz="2800" i="1">
                            <a:latin typeface="Cambria Math" panose="02040503050406030204" pitchFamily="18" charset="0"/>
                            <a:ea typeface="Calibri" panose="020F0502020204030204" pitchFamily="34" charset="0"/>
                          </a:rPr>
                          <m:t>2018</m:t>
                        </m:r>
                      </m:sup>
                    </m:sSubSup>
                    <m:r>
                      <a:rPr lang="en-US" sz="2800" i="1">
                        <a:latin typeface="Cambria Math" panose="02040503050406030204" pitchFamily="18" charset="0"/>
                        <a:ea typeface="Calibri" panose="020F0502020204030204" pitchFamily="34" charset="0"/>
                      </a:rPr>
                      <m:t>+</m:t>
                    </m:r>
                    <m:sSubSup>
                      <m:sSubSupPr>
                        <m:ctrlPr>
                          <a:rPr lang="en-US" sz="2800" i="1">
                            <a:latin typeface="Cambria Math" panose="02040503050406030204" pitchFamily="18" charset="0"/>
                            <a:ea typeface="Calibri" panose="020F0502020204030204" pitchFamily="34" charset="0"/>
                          </a:rPr>
                        </m:ctrlPr>
                      </m:sSubSupPr>
                      <m:e>
                        <m:r>
                          <a:rPr lang="en-US" sz="2800" i="1">
                            <a:latin typeface="Cambria Math" panose="02040503050406030204" pitchFamily="18" charset="0"/>
                            <a:ea typeface="Calibri" panose="020F0502020204030204" pitchFamily="34" charset="0"/>
                          </a:rPr>
                          <m:t>𝑘</m:t>
                        </m:r>
                      </m:e>
                      <m:sub>
                        <m:r>
                          <a:rPr lang="en-US" sz="2800" i="1">
                            <a:latin typeface="Cambria Math" panose="02040503050406030204" pitchFamily="18" charset="0"/>
                            <a:ea typeface="Calibri" panose="020F0502020204030204" pitchFamily="34" charset="0"/>
                          </a:rPr>
                          <m:t>2</m:t>
                        </m:r>
                      </m:sub>
                      <m:sup>
                        <m:r>
                          <a:rPr lang="en-US" sz="2800" i="1">
                            <a:latin typeface="Cambria Math" panose="02040503050406030204" pitchFamily="18" charset="0"/>
                            <a:ea typeface="Calibri" panose="020F0502020204030204" pitchFamily="34" charset="0"/>
                          </a:rPr>
                          <m:t>2018</m:t>
                        </m:r>
                      </m:sup>
                    </m:sSubSup>
                  </m:oMath>
                </a14:m>
                <a:r>
                  <a:rPr lang="es-ES" sz="2800">
                    <a:latin typeface="Times New Roman" panose="02020603050405020304" pitchFamily="18" charset="0"/>
                    <a:ea typeface="Calibri" panose="020F0502020204030204" pitchFamily="34" charset="0"/>
                  </a:rPr>
                  <a:t> đạt giá trị nhỏ nhất, với </a:t>
                </a:r>
                <a14:m>
                  <m:oMath xmlns:m="http://schemas.openxmlformats.org/officeDocument/2006/math">
                    <m:sSub>
                      <m:sSubPr>
                        <m:ctrlPr>
                          <a:rPr lang="en-US"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𝑘</m:t>
                        </m:r>
                      </m:e>
                      <m:sub>
                        <m:r>
                          <a:rPr lang="en-US" sz="2800" i="1">
                            <a:latin typeface="Cambria Math" panose="02040503050406030204" pitchFamily="18" charset="0"/>
                            <a:ea typeface="Calibri" panose="020F0502020204030204" pitchFamily="34" charset="0"/>
                          </a:rPr>
                          <m:t>1</m:t>
                        </m:r>
                      </m:sub>
                    </m:sSub>
                    <m:r>
                      <a:rPr lang="en-US" sz="2800" i="1">
                        <a:latin typeface="Cambria Math" panose="02040503050406030204" pitchFamily="18" charset="0"/>
                        <a:ea typeface="Calibri" panose="020F0502020204030204" pitchFamily="34" charset="0"/>
                      </a:rPr>
                      <m:t>,</m:t>
                    </m:r>
                    <m:sSub>
                      <m:sSubPr>
                        <m:ctrlPr>
                          <a:rPr lang="en-US"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𝑘</m:t>
                        </m:r>
                      </m:e>
                      <m:sub>
                        <m:r>
                          <a:rPr lang="en-US" sz="2800" i="1">
                            <a:latin typeface="Cambria Math" panose="02040503050406030204" pitchFamily="18" charset="0"/>
                            <a:ea typeface="Calibri" panose="020F0502020204030204" pitchFamily="34" charset="0"/>
                          </a:rPr>
                          <m:t>2</m:t>
                        </m:r>
                      </m:sub>
                    </m:sSub>
                  </m:oMath>
                </a14:m>
                <a:r>
                  <a:rPr lang="es-ES" sz="2800">
                    <a:latin typeface="Times New Roman" panose="02020603050405020304" pitchFamily="18" charset="0"/>
                    <a:ea typeface="Calibri" panose="020F0502020204030204" pitchFamily="34" charset="0"/>
                  </a:rPr>
                  <a:t> là hệ số góc của tiếp tuyến tại </a:t>
                </a:r>
                <a14:m>
                  <m:oMath xmlns:m="http://schemas.openxmlformats.org/officeDocument/2006/math">
                    <m:r>
                      <a:rPr lang="en-US" sz="2800" i="1">
                        <a:latin typeface="Cambria Math" panose="02040503050406030204" pitchFamily="18" charset="0"/>
                        <a:ea typeface="Calibri" panose="020F0502020204030204" pitchFamily="34" charset="0"/>
                      </a:rPr>
                      <m:t>𝐴</m:t>
                    </m:r>
                    <m:r>
                      <a:rPr lang="en-US" sz="2800" i="1">
                        <a:latin typeface="Cambria Math" panose="020405030504060302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𝐵</m:t>
                    </m:r>
                  </m:oMath>
                </a14:m>
                <a:r>
                  <a:rPr lang="es-ES" sz="2800">
                    <a:latin typeface="Times New Roman" panose="02020603050405020304" pitchFamily="18" charset="0"/>
                    <a:ea typeface="Calibri" panose="020F0502020204030204" pitchFamily="34" charset="0"/>
                  </a:rPr>
                  <a:t> của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s-ES" sz="2800" i="1">
                            <a:latin typeface="Cambria Math" panose="02040503050406030204" pitchFamily="18" charset="0"/>
                            <a:ea typeface="Calibri" panose="020F0502020204030204" pitchFamily="34" charset="0"/>
                          </a:rPr>
                          <m:t>𝐻</m:t>
                        </m:r>
                      </m:e>
                    </m:d>
                  </m:oMath>
                </a14:m>
                <a:r>
                  <a:rPr lang="es-ES"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m:t>
                    </m:r>
                  </m:oMath>
                </a14:m>
                <a:endParaRPr lang="en-US" sz="2800">
                  <a:latin typeface="Times New Roman" panose="02020603050405020304" pitchFamily="18" charset="0"/>
                  <a:ea typeface="Calibri" panose="020F0502020204030204" pitchFamily="34" charset="0"/>
                </a:endParaRPr>
              </a:p>
            </p:txBody>
          </p:sp>
        </mc:Choice>
        <mc:Fallback>
          <p:sp>
            <p:nvSpPr>
              <p:cNvPr id="2" name="Rectangle 1">
                <a:extLst>
                  <a:ext uri="{FF2B5EF4-FFF2-40B4-BE49-F238E27FC236}">
                    <a16:creationId xmlns:a16="http://schemas.microsoft.com/office/drawing/2014/main" id="{2F8EE309-E7EF-4046-8E49-F15149FC633A}"/>
                  </a:ext>
                </a:extLst>
              </p:cNvPr>
              <p:cNvSpPr>
                <a:spLocks noRot="1" noChangeAspect="1" noMove="1" noResize="1" noEditPoints="1" noAdjustHandles="1" noChangeArrowheads="1" noChangeShapeType="1" noTextEdit="1"/>
              </p:cNvSpPr>
              <p:nvPr/>
            </p:nvSpPr>
            <p:spPr>
              <a:xfrm>
                <a:off x="487680" y="936967"/>
                <a:ext cx="11285220" cy="4807022"/>
              </a:xfrm>
              <a:prstGeom prst="rect">
                <a:avLst/>
              </a:prstGeom>
              <a:blipFill>
                <a:blip r:embed="rId2"/>
                <a:stretch>
                  <a:fillRect l="-1080" t="-888" r="-1945" b="-2665"/>
                </a:stretch>
              </a:blipFill>
            </p:spPr>
            <p:txBody>
              <a:bodyPr/>
              <a:lstStyle/>
              <a:p>
                <a:r>
                  <a:rPr lang="en-US">
                    <a:noFill/>
                  </a:rPr>
                  <a:t> </a:t>
                </a:r>
              </a:p>
            </p:txBody>
          </p:sp>
        </mc:Fallback>
      </mc:AlternateContent>
    </p:spTree>
    <p:extLst>
      <p:ext uri="{BB962C8B-B14F-4D97-AF65-F5344CB8AC3E}">
        <p14:creationId xmlns:p14="http://schemas.microsoft.com/office/powerpoint/2010/main" val="25911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EBD9-C9BA-4B10-8DDD-DB180E5128B7}"/>
              </a:ext>
            </a:extLst>
          </p:cNvPr>
          <p:cNvSpPr/>
          <p:nvPr/>
        </p:nvSpPr>
        <p:spPr>
          <a:xfrm>
            <a:off x="8930868" y="5857494"/>
            <a:ext cx="2975382" cy="7583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FFA61F1-5DF7-4EA1-B3DC-73C0970C2899}"/>
              </a:ext>
            </a:extLst>
          </p:cNvPr>
          <p:cNvSpPr/>
          <p:nvPr/>
        </p:nvSpPr>
        <p:spPr>
          <a:xfrm>
            <a:off x="7121118" y="3609594"/>
            <a:ext cx="12608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A0B64BC-0501-45CF-ADE7-05A817540782}"/>
              </a:ext>
            </a:extLst>
          </p:cNvPr>
          <p:cNvSpPr/>
          <p:nvPr/>
        </p:nvSpPr>
        <p:spPr>
          <a:xfrm>
            <a:off x="3482568" y="1133094"/>
            <a:ext cx="11465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5DFC8088-371D-4CCF-A0C6-23662DB4A724}"/>
                  </a:ext>
                </a:extLst>
              </p:cNvPr>
              <p:cNvSpPr/>
              <p:nvPr/>
            </p:nvSpPr>
            <p:spPr>
              <a:xfrm>
                <a:off x="73152" y="123311"/>
                <a:ext cx="12051792" cy="6492483"/>
              </a:xfrm>
              <a:prstGeom prst="rect">
                <a:avLst/>
              </a:prstGeom>
            </p:spPr>
            <p:txBody>
              <a:bodyPr wrap="square">
                <a:spAutoFit/>
              </a:bodyPr>
              <a:lstStyle/>
              <a:p>
                <a:pPr lvl="0" algn="just">
                  <a:lnSpc>
                    <a:spcPct val="115000"/>
                  </a:lnSpc>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23.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oMath>
                </a14:m>
                <a:r>
                  <a:rPr lang="en-US" sz="2800">
                    <a:latin typeface="Times New Roman" panose="02020603050405020304" pitchFamily="18" charset="0"/>
                    <a:ea typeface="Calibri" panose="020F0502020204030204" pitchFamily="34" charset="0"/>
                  </a:rPr>
                  <a:t> có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Có bao nhiêu giá trị của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Calibri" panose="020F0502020204030204" pitchFamily="34" charset="0"/>
                  </a:rPr>
                  <a:t> để tiếp tuyến có hệ số góc lớn nhất của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đi qua gốc tọa độ </a:t>
                </a:r>
                <a14:m>
                  <m:oMath xmlns:m="http://schemas.openxmlformats.org/officeDocument/2006/math">
                    <m:r>
                      <a:rPr lang="en-US" sz="2800" i="1">
                        <a:latin typeface="Cambria Math" panose="02040503050406030204" pitchFamily="18" charset="0"/>
                        <a:ea typeface="Calibri" panose="020F0502020204030204" pitchFamily="34" charset="0"/>
                      </a:rPr>
                      <m:t>𝑂</m:t>
                    </m:r>
                  </m:oMath>
                </a14:m>
                <a:r>
                  <a:rPr lang="en-US" sz="2800">
                    <a:latin typeface="Times New Roman" panose="02020603050405020304" pitchFamily="18" charset="0"/>
                    <a:ea typeface="Calibri" panose="020F0502020204030204" pitchFamily="34" charset="0"/>
                  </a:rPr>
                  <a:t>?</a:t>
                </a: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4</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24.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𝑓</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𝑥</m:t>
                        </m:r>
                      </m:e>
                    </m:d>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6</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9</m:t>
                    </m:r>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Tồn tại hai tiếp tuyến của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phân biệt và có cùng hệ số góc </a:t>
                </a:r>
                <a14:m>
                  <m:oMath xmlns:m="http://schemas.openxmlformats.org/officeDocument/2006/math">
                    <m:r>
                      <a:rPr lang="en-US" sz="2800" i="1">
                        <a:latin typeface="Cambria Math" panose="02040503050406030204" pitchFamily="18" charset="0"/>
                        <a:ea typeface="Calibri" panose="020F0502020204030204" pitchFamily="34" charset="0"/>
                      </a:rPr>
                      <m:t>𝑘</m:t>
                    </m:r>
                  </m:oMath>
                </a14:m>
                <a:r>
                  <a:rPr lang="en-US" sz="2800">
                    <a:latin typeface="Times New Roman" panose="02020603050405020304" pitchFamily="18" charset="0"/>
                    <a:ea typeface="Calibri" panose="020F0502020204030204" pitchFamily="34" charset="0"/>
                  </a:rPr>
                  <a:t>, đồng thời đường thẳng đi qua các tiếp điểm của hai tiếp tuyến đó cắt các trục </a:t>
                </a:r>
                <a14:m>
                  <m:oMath xmlns:m="http://schemas.openxmlformats.org/officeDocument/2006/math">
                    <m:r>
                      <a:rPr lang="en-US" sz="2800" i="1">
                        <a:latin typeface="Cambria Math" panose="02040503050406030204" pitchFamily="18" charset="0"/>
                        <a:ea typeface="Calibri" panose="020F0502020204030204" pitchFamily="34" charset="0"/>
                      </a:rPr>
                      <m:t>𝑂𝑥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𝑂𝑦</m:t>
                    </m:r>
                  </m:oMath>
                </a14:m>
                <a:r>
                  <a:rPr lang="en-US" sz="2800">
                    <a:latin typeface="Times New Roman" panose="02020603050405020304" pitchFamily="18" charset="0"/>
                    <a:ea typeface="Calibri" panose="020F0502020204030204" pitchFamily="34" charset="0"/>
                  </a:rPr>
                  <a:t> tương ứng tại </a:t>
                </a:r>
                <a14:m>
                  <m:oMath xmlns:m="http://schemas.openxmlformats.org/officeDocument/2006/math">
                    <m:r>
                      <a:rPr lang="en-US" sz="2800" i="1">
                        <a:latin typeface="Cambria Math" panose="02040503050406030204" pitchFamily="18" charset="0"/>
                        <a:ea typeface="Calibri" panose="020F0502020204030204" pitchFamily="34" charset="0"/>
                      </a:rPr>
                      <m:t>𝐴</m:t>
                    </m:r>
                  </m:oMath>
                </a14:m>
                <a:r>
                  <a:rPr lang="en-US" sz="2800">
                    <a:latin typeface="Times New Roman" panose="02020603050405020304" pitchFamily="18" charset="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𝐵</m:t>
                    </m:r>
                  </m:oMath>
                </a14:m>
                <a:r>
                  <a:rPr lang="en-US" sz="2800">
                    <a:latin typeface="Times New Roman" panose="02020603050405020304" pitchFamily="18" charset="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𝑂𝐴</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2017</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𝑂𝐵</m:t>
                    </m:r>
                  </m:oMath>
                </a14:m>
                <a:r>
                  <a:rPr lang="en-US" sz="2800">
                    <a:latin typeface="Times New Roman" panose="02020603050405020304" pitchFamily="18" charset="0"/>
                    <a:ea typeface="Calibri" panose="020F0502020204030204" pitchFamily="34" charset="0"/>
                  </a:rPr>
                  <a:t>. Hỏi có bao nhiêu giá trị của </a:t>
                </a:r>
                <a14:m>
                  <m:oMath xmlns:m="http://schemas.openxmlformats.org/officeDocument/2006/math">
                    <m:r>
                      <a:rPr lang="en-US" sz="2800" i="1">
                        <a:latin typeface="Cambria Math" panose="02040503050406030204" pitchFamily="18" charset="0"/>
                        <a:ea typeface="Calibri" panose="020F0502020204030204" pitchFamily="34" charset="0"/>
                      </a:rPr>
                      <m:t>𝑘</m:t>
                    </m:r>
                  </m:oMath>
                </a14:m>
                <a:r>
                  <a:rPr lang="en-US" sz="2800">
                    <a:latin typeface="Times New Roman" panose="02020603050405020304" pitchFamily="18" charset="0"/>
                    <a:ea typeface="Calibri" panose="020F0502020204030204" pitchFamily="34" charset="0"/>
                  </a:rPr>
                  <a:t> thỏa mãn yêu cầu bài toán?</a:t>
                </a: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0</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3</m:t>
                    </m:r>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lvl="0" algn="just">
                  <a:lnSpc>
                    <a:spcPct val="115000"/>
                  </a:lnSpc>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25. </a:t>
                </a:r>
                <a:r>
                  <a:rPr lang="en-US"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den>
                    </m:f>
                    <m:r>
                      <a:rPr lang="en-US" sz="2800" i="1">
                        <a:latin typeface="Cambria Math" panose="02040503050406030204" pitchFamily="18" charset="0"/>
                        <a:ea typeface="Calibri" panose="020F0502020204030204" pitchFamily="34" charset="0"/>
                      </a:rPr>
                      <m:t> (</m:t>
                    </m:r>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oMath>
                </a14:m>
                <a:r>
                  <a:rPr lang="en-US" sz="2800">
                    <a:latin typeface="Times New Roman" panose="02020603050405020304" pitchFamily="18" charset="0"/>
                    <a:ea typeface="Times New Roman" panose="02020603050405020304" pitchFamily="18" charset="0"/>
                  </a:rPr>
                  <a:t> và điểm </a:t>
                </a:r>
                <a14:m>
                  <m:oMath xmlns:m="http://schemas.openxmlformats.org/officeDocument/2006/math">
                    <m:r>
                      <a:rPr lang="en-US" sz="2800" i="1">
                        <a:latin typeface="Cambria Math" panose="02040503050406030204" pitchFamily="18" charset="0"/>
                        <a:ea typeface="Calibri" panose="020F0502020204030204" pitchFamily="34" charset="0"/>
                      </a:rPr>
                      <m:t>𝐴</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𝑚</m:t>
                        </m:r>
                      </m:e>
                    </m:d>
                  </m:oMath>
                </a14:m>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𝑆</m:t>
                    </m:r>
                  </m:oMath>
                </a14:m>
                <a:r>
                  <a:rPr lang="en-US" sz="2800">
                    <a:latin typeface="Times New Roman" panose="02020603050405020304" pitchFamily="18" charset="0"/>
                    <a:ea typeface="Times New Roman" panose="02020603050405020304" pitchFamily="18" charset="0"/>
                  </a:rPr>
                  <a:t> là tập hợp tất cả các giá trị của tham số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Times New Roman" panose="02020603050405020304" pitchFamily="18" charset="0"/>
                  </a:rPr>
                  <a:t> để từ </a:t>
                </a:r>
                <a14:m>
                  <m:oMath xmlns:m="http://schemas.openxmlformats.org/officeDocument/2006/math">
                    <m:r>
                      <a:rPr lang="en-US" sz="2800" i="1">
                        <a:latin typeface="Cambria Math" panose="02040503050406030204" pitchFamily="18" charset="0"/>
                        <a:ea typeface="Calibri" panose="020F0502020204030204" pitchFamily="34" charset="0"/>
                      </a:rPr>
                      <m:t>𝐴</m:t>
                    </m:r>
                  </m:oMath>
                </a14:m>
                <a:r>
                  <a:rPr lang="en-US" sz="2800">
                    <a:latin typeface="Times New Roman" panose="02020603050405020304" pitchFamily="18" charset="0"/>
                    <a:ea typeface="Times New Roman" panose="02020603050405020304" pitchFamily="18" charset="0"/>
                  </a:rPr>
                  <a:t> kẻ được </a:t>
                </a:r>
                <a14:m>
                  <m:oMath xmlns:m="http://schemas.openxmlformats.org/officeDocument/2006/math">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Times New Roman" panose="02020603050405020304" pitchFamily="18" charset="0"/>
                  </a:rPr>
                  <a:t> tiếp tuyến đến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sao cho hai tiếp điểm tương ứng nằm hai phía trục hoành. Tập </a:t>
                </a:r>
                <a14:m>
                  <m:oMath xmlns:m="http://schemas.openxmlformats.org/officeDocument/2006/math">
                    <m:r>
                      <a:rPr lang="en-US" sz="2800" i="1">
                        <a:latin typeface="Cambria Math" panose="02040503050406030204" pitchFamily="18" charset="0"/>
                        <a:ea typeface="Calibri" panose="020F0502020204030204" pitchFamily="34" charset="0"/>
                      </a:rPr>
                      <m:t>𝑆</m:t>
                    </m:r>
                  </m:oMath>
                </a14:m>
                <a:r>
                  <a:rPr lang="en-US" sz="2800">
                    <a:latin typeface="Times New Roman" panose="02020603050405020304" pitchFamily="18" charset="0"/>
                    <a:ea typeface="Times New Roman" panose="02020603050405020304" pitchFamily="18" charset="0"/>
                  </a:rPr>
                  <a:t> là</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d>
                      <m:dPr>
                        <m:ctrlPr>
                          <a:rPr lang="en-US" sz="2800" b="1" i="1">
                            <a:latin typeface="Cambria Math" panose="02040503050406030204" pitchFamily="18" charset="0"/>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m:t>
                        </m:r>
                        <m:f>
                          <m:fPr>
                            <m:ctrlPr>
                              <a:rPr lang="en-US" sz="2800" b="1" i="1">
                                <a:latin typeface="Cambria Math" panose="02040503050406030204" pitchFamily="18" charset="0"/>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𝟏</m:t>
                            </m:r>
                          </m:num>
                          <m:den>
                            <m:r>
                              <a:rPr lang="en-US" sz="2800" b="1" i="1">
                                <a:latin typeface="Cambria Math" panose="02040503050406030204" pitchFamily="18" charset="0"/>
                                <a:ea typeface="Times New Roman" panose="02020603050405020304" pitchFamily="18" charset="0"/>
                              </a:rPr>
                              <m:t>𝟐</m:t>
                            </m:r>
                          </m:den>
                        </m:f>
                      </m:e>
                    </m:d>
                    <m:r>
                      <a:rPr lang="en-US" sz="2800" b="1" i="1">
                        <a:latin typeface="Cambria Math" panose="02040503050406030204" pitchFamily="18" charset="0"/>
                        <a:ea typeface="Times New Roman" panose="02020603050405020304" pitchFamily="18" charset="0"/>
                      </a:rPr>
                      <m:t>\</m:t>
                    </m:r>
                    <m:d>
                      <m:dPr>
                        <m:begChr m:val="{"/>
                        <m:endChr m:val="}"/>
                        <m:ctrlPr>
                          <a:rPr lang="en-US" sz="2800" b="1" i="1">
                            <a:latin typeface="Cambria Math" panose="02040503050406030204" pitchFamily="18" charset="0"/>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d>
                      <m:dPr>
                        <m:ctrlPr>
                          <a:rPr lang="en-US" sz="2800" b="1" i="1">
                            <a:latin typeface="Cambria Math" panose="02040503050406030204" pitchFamily="18" charset="0"/>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𝟐</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d>
                      <m:dPr>
                        <m:ctrlPr>
                          <a:rPr lang="en-US" sz="2800" b="1" i="1">
                            <a:latin typeface="Cambria Math" panose="02040503050406030204" pitchFamily="18" charset="0"/>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m:t>
                        </m:r>
                      </m:e>
                    </m:d>
                    <m:r>
                      <a:rPr lang="en-US" sz="2800" b="1" i="1">
                        <a:latin typeface="Cambria Math" panose="02040503050406030204" pitchFamily="18" charset="0"/>
                        <a:ea typeface="Times New Roman" panose="02020603050405020304" pitchFamily="18" charset="0"/>
                      </a:rPr>
                      <m:t>\</m:t>
                    </m:r>
                    <m:d>
                      <m:dPr>
                        <m:begChr m:val="{"/>
                        <m:endChr m:val="}"/>
                        <m:ctrlPr>
                          <a:rPr lang="en-US" sz="2800" b="1" i="1">
                            <a:latin typeface="Cambria Math" panose="02040503050406030204" pitchFamily="18" charset="0"/>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en-US" sz="2800">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d>
                      <m:dPr>
                        <m:ctrlPr>
                          <a:rPr lang="en-US" sz="2800" b="1" i="1">
                            <a:latin typeface="Cambria Math" panose="02040503050406030204" pitchFamily="18" charset="0"/>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m:t>
                        </m:r>
                        <m:f>
                          <m:fPr>
                            <m:ctrlPr>
                              <a:rPr lang="en-US" sz="2800" b="1" i="1">
                                <a:latin typeface="Cambria Math" panose="02040503050406030204" pitchFamily="18" charset="0"/>
                                <a:ea typeface="Times New Roman" panose="02020603050405020304" pitchFamily="18" charset="0"/>
                              </a:rPr>
                            </m:ctrlPr>
                          </m:fPr>
                          <m:num>
                            <m:r>
                              <a:rPr lang="en-US" sz="2800" b="1" i="1">
                                <a:latin typeface="Cambria Math" panose="02040503050406030204" pitchFamily="18" charset="0"/>
                                <a:ea typeface="Times New Roman" panose="02020603050405020304" pitchFamily="18" charset="0"/>
                              </a:rPr>
                              <m:t>𝟐</m:t>
                            </m:r>
                          </m:num>
                          <m:den>
                            <m:r>
                              <a:rPr lang="en-US" sz="2800" b="1" i="1">
                                <a:latin typeface="Cambria Math" panose="02040503050406030204" pitchFamily="18" charset="0"/>
                                <a:ea typeface="Times New Roman" panose="02020603050405020304" pitchFamily="18" charset="0"/>
                              </a:rPr>
                              <m:t>𝟑</m:t>
                            </m:r>
                          </m:den>
                        </m:f>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m:t>
                        </m:r>
                      </m:e>
                    </m:d>
                    <m:r>
                      <a:rPr lang="en-US" sz="2800" b="1" i="1">
                        <a:latin typeface="Cambria Math" panose="02040503050406030204" pitchFamily="18" charset="0"/>
                        <a:ea typeface="Times New Roman" panose="02020603050405020304" pitchFamily="18" charset="0"/>
                      </a:rPr>
                      <m:t>\</m:t>
                    </m:r>
                    <m:d>
                      <m:dPr>
                        <m:begChr m:val="{"/>
                        <m:endChr m:val="}"/>
                        <m:ctrlPr>
                          <a:rPr lang="en-US" sz="2800" b="1" i="1">
                            <a:latin typeface="Cambria Math" panose="02040503050406030204" pitchFamily="18" charset="0"/>
                            <a:ea typeface="Times New Roman" panose="02020603050405020304" pitchFamily="18" charset="0"/>
                          </a:rPr>
                        </m:ctrlPr>
                      </m:dPr>
                      <m:e>
                        <m:r>
                          <a:rPr lang="en-US" sz="2800" b="1" i="1">
                            <a:latin typeface="Cambria Math" panose="02040503050406030204" pitchFamily="18" charset="0"/>
                            <a:ea typeface="Times New Roman" panose="02020603050405020304" pitchFamily="18" charset="0"/>
                          </a:rPr>
                          <m:t>𝟏</m:t>
                        </m:r>
                      </m:e>
                    </m:d>
                  </m:oMath>
                </a14:m>
                <a:r>
                  <a:rPr lang="en-US"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p:txBody>
          </p:sp>
        </mc:Choice>
        <mc:Fallback>
          <p:sp>
            <p:nvSpPr>
              <p:cNvPr id="2" name="Rectangle 1">
                <a:extLst>
                  <a:ext uri="{FF2B5EF4-FFF2-40B4-BE49-F238E27FC236}">
                    <a16:creationId xmlns:a16="http://schemas.microsoft.com/office/drawing/2014/main" id="{5DFC8088-371D-4CCF-A0C6-23662DB4A724}"/>
                  </a:ext>
                </a:extLst>
              </p:cNvPr>
              <p:cNvSpPr>
                <a:spLocks noRot="1" noChangeAspect="1" noMove="1" noResize="1" noEditPoints="1" noAdjustHandles="1" noChangeArrowheads="1" noChangeShapeType="1" noTextEdit="1"/>
              </p:cNvSpPr>
              <p:nvPr/>
            </p:nvSpPr>
            <p:spPr>
              <a:xfrm>
                <a:off x="73152" y="123311"/>
                <a:ext cx="12051792" cy="6492483"/>
              </a:xfrm>
              <a:prstGeom prst="rect">
                <a:avLst/>
              </a:prstGeom>
              <a:blipFill>
                <a:blip r:embed="rId2"/>
                <a:stretch>
                  <a:fillRect l="-1012" t="-563" r="-1821"/>
                </a:stretch>
              </a:blipFill>
            </p:spPr>
            <p:txBody>
              <a:bodyPr/>
              <a:lstStyle/>
              <a:p>
                <a:r>
                  <a:rPr lang="en-US">
                    <a:noFill/>
                  </a:rPr>
                  <a:t> </a:t>
                </a:r>
              </a:p>
            </p:txBody>
          </p:sp>
        </mc:Fallback>
      </mc:AlternateContent>
    </p:spTree>
    <p:extLst>
      <p:ext uri="{BB962C8B-B14F-4D97-AF65-F5344CB8AC3E}">
        <p14:creationId xmlns:p14="http://schemas.microsoft.com/office/powerpoint/2010/main" val="20982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99FF72-29A5-4728-BF1D-988D28AC01D6}"/>
              </a:ext>
            </a:extLst>
          </p:cNvPr>
          <p:cNvSpPr/>
          <p:nvPr/>
        </p:nvSpPr>
        <p:spPr>
          <a:xfrm>
            <a:off x="3732837" y="1632598"/>
            <a:ext cx="1497531" cy="7814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A6F4B89-178B-424D-B8AA-50C074DA4758}"/>
                  </a:ext>
                </a:extLst>
              </p:cNvPr>
              <p:cNvSpPr/>
              <p:nvPr/>
            </p:nvSpPr>
            <p:spPr>
              <a:xfrm>
                <a:off x="285134" y="133165"/>
                <a:ext cx="11708597" cy="5981061"/>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 </a:t>
                </a:r>
                <a:r>
                  <a:rPr lang="vi-VN" sz="3200" b="1" dirty="0">
                    <a:solidFill>
                      <a:srgbClr val="00B050"/>
                    </a:solidFill>
                    <a:latin typeface="Times New Roman" panose="02020603050405020304" pitchFamily="18" charset="0"/>
                    <a:ea typeface="Times New Roman" panose="02020603050405020304" pitchFamily="18" charset="0"/>
                  </a:rPr>
                  <a:t>(Kim</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Liên</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Hà</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Nội</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L1</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2018-2019)</a:t>
                </a:r>
                <a:r>
                  <a:rPr lang="vi-VN" sz="3200" dirty="0">
                    <a:solidFill>
                      <a:srgbClr val="0000FF"/>
                    </a:solidFill>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Tiếp tuyến của đồ thị hàm số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num>
                      <m:den>
                        <m:r>
                          <a:rPr lang="vi-VN" sz="3200" i="1">
                            <a:latin typeface="Cambria Math" panose="02040503050406030204" pitchFamily="18" charset="0"/>
                            <a:ea typeface="Times New Roman" panose="02020603050405020304" pitchFamily="18" charset="0"/>
                          </a:rPr>
                          <m:t>2</m:t>
                        </m:r>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3</m:t>
                        </m:r>
                      </m:den>
                    </m:f>
                  </m:oMath>
                </a14:m>
                <a:r>
                  <a:rPr lang="vi-VN" sz="3200" dirty="0">
                    <a:latin typeface="Times New Roman" panose="02020603050405020304" pitchFamily="18" charset="0"/>
                    <a:ea typeface="Times New Roman" panose="02020603050405020304" pitchFamily="18" charset="0"/>
                  </a:rPr>
                  <a:t> tại điểm có hoành độ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vi-VN" sz="3200" i="1">
                            <a:latin typeface="Cambria Math" panose="02040503050406030204" pitchFamily="18" charset="0"/>
                            <a:ea typeface="Times New Roman" panose="02020603050405020304" pitchFamily="18" charset="0"/>
                          </a:rPr>
                          <m:t>𝑥</m:t>
                        </m:r>
                      </m:e>
                      <m:sub>
                        <m:r>
                          <a:rPr lang="vi-VN" sz="3200" i="1">
                            <a:latin typeface="Cambria Math" panose="02040503050406030204" pitchFamily="18" charset="0"/>
                            <a:ea typeface="Times New Roman" panose="02020603050405020304" pitchFamily="18" charset="0"/>
                          </a:rPr>
                          <m:t>0</m:t>
                        </m:r>
                      </m:sub>
                    </m:sSub>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oMath>
                </a14:m>
                <a:r>
                  <a:rPr lang="vi-VN" sz="3200" dirty="0">
                    <a:latin typeface="Times New Roman" panose="02020603050405020304" pitchFamily="18" charset="0"/>
                    <a:ea typeface="Times New Roman" panose="02020603050405020304" pitchFamily="18" charset="0"/>
                  </a:rPr>
                  <a:t> có hệ số góc bằng</a:t>
                </a:r>
                <a:endParaRPr lang="en-US" sz="3200" dirty="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5</m:t>
                    </m:r>
                  </m:oMath>
                </a14:m>
                <a:r>
                  <a:rPr lang="en-US" sz="3200" dirty="0">
                    <a:solidFill>
                      <a:srgbClr val="000000"/>
                    </a:solidFill>
                    <a:latin typeface="Times New Roman" panose="02020603050405020304" pitchFamily="18" charset="0"/>
                    <a:ea typeface="Calibri" panose="020F0502020204030204" pitchFamily="34" charset="0"/>
                  </a:rPr>
                  <a:t>.</a:t>
                </a:r>
                <a:r>
                  <a:rPr lang="en-US" sz="3200" dirty="0">
                    <a:latin typeface="Times New Roman" panose="02020603050405020304" pitchFamily="18" charset="0"/>
                    <a:ea typeface="Calibri" panose="020F0502020204030204" pitchFamily="34" charset="0"/>
                  </a:rPr>
                  <a:t>	</a:t>
                </a:r>
                <a:r>
                  <a:rPr lang="en-US" sz="3200" b="1" dirty="0">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3200" b="1" i="1">
                        <a:solidFill>
                          <a:srgbClr val="0000FF"/>
                        </a:solidFill>
                        <a:latin typeface="Cambria Math" panose="02040503050406030204" pitchFamily="18" charset="0"/>
                        <a:ea typeface="Calibri" panose="020F0502020204030204" pitchFamily="34" charset="0"/>
                      </a:rPr>
                      <m:t>−</m:t>
                    </m:r>
                    <m:f>
                      <m:fPr>
                        <m:ctrlPr>
                          <a:rPr lang="en-US" sz="3200" b="1" i="1">
                            <a:solidFill>
                              <a:srgbClr val="0000FF"/>
                            </a:solidFill>
                            <a:latin typeface="Cambria Math" panose="02040503050406030204" pitchFamily="18" charset="0"/>
                            <a:ea typeface="Calibri" panose="020F0502020204030204" pitchFamily="34" charset="0"/>
                          </a:rPr>
                        </m:ctrlPr>
                      </m:fPr>
                      <m:num>
                        <m:r>
                          <a:rPr lang="en-US" sz="3200" b="1" i="1">
                            <a:solidFill>
                              <a:srgbClr val="0000FF"/>
                            </a:solidFill>
                            <a:latin typeface="Cambria Math" panose="02040503050406030204" pitchFamily="18" charset="0"/>
                            <a:ea typeface="Calibri" panose="020F0502020204030204" pitchFamily="34" charset="0"/>
                          </a:rPr>
                          <m:t>𝟏</m:t>
                        </m:r>
                      </m:num>
                      <m:den>
                        <m:r>
                          <a:rPr lang="en-US" sz="3200" b="1" i="1">
                            <a:solidFill>
                              <a:srgbClr val="0000FF"/>
                            </a:solidFill>
                            <a:latin typeface="Cambria Math" panose="02040503050406030204" pitchFamily="18" charset="0"/>
                            <a:ea typeface="Calibri" panose="020F0502020204030204" pitchFamily="34" charset="0"/>
                          </a:rPr>
                          <m:t>𝟓</m:t>
                        </m:r>
                      </m:den>
                    </m:f>
                  </m:oMath>
                </a14:m>
                <a:r>
                  <a:rPr lang="en-US" sz="3200" dirty="0">
                    <a:solidFill>
                      <a:srgbClr val="000000"/>
                    </a:solidFill>
                    <a:latin typeface="Times New Roman" panose="02020603050405020304" pitchFamily="18" charset="0"/>
                    <a:ea typeface="Calibri" panose="020F0502020204030204" pitchFamily="34" charset="0"/>
                  </a:rPr>
                  <a:t>.</a:t>
                </a:r>
                <a:r>
                  <a:rPr lang="en-US" sz="3200" dirty="0">
                    <a:latin typeface="Times New Roman" panose="02020603050405020304" pitchFamily="18" charset="0"/>
                    <a:ea typeface="Calibri" panose="020F0502020204030204" pitchFamily="34" charset="0"/>
                  </a:rPr>
                  <a:t>			</a:t>
                </a:r>
                <a:r>
                  <a:rPr lang="en-US" sz="3200" b="1" dirty="0">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5</m:t>
                    </m:r>
                  </m:oMath>
                </a14:m>
                <a:r>
                  <a:rPr lang="en-US" sz="3200" dirty="0">
                    <a:solidFill>
                      <a:srgbClr val="000000"/>
                    </a:solidFill>
                    <a:latin typeface="Times New Roman" panose="02020603050405020304" pitchFamily="18" charset="0"/>
                    <a:ea typeface="Calibri" panose="020F0502020204030204" pitchFamily="34" charset="0"/>
                  </a:rPr>
                  <a:t>.</a:t>
                </a:r>
                <a:r>
                  <a:rPr lang="en-US" sz="3200" dirty="0">
                    <a:latin typeface="Times New Roman" panose="02020603050405020304" pitchFamily="18" charset="0"/>
                    <a:ea typeface="Calibri" panose="020F0502020204030204" pitchFamily="34" charset="0"/>
                  </a:rPr>
                  <a:t>			</a:t>
                </a:r>
                <a:r>
                  <a:rPr lang="en-US" sz="3200" b="1" dirty="0">
                    <a:solidFill>
                      <a:srgbClr val="0000FF"/>
                    </a:solidFill>
                    <a:latin typeface="Times New Roman" panose="02020603050405020304" pitchFamily="18" charset="0"/>
                    <a:ea typeface="Calibri" panose="020F0502020204030204" pitchFamily="34" charset="0"/>
                  </a:rPr>
                  <a:t>D. </a:t>
                </a:r>
                <a14:m>
                  <m:oMath xmlns:m="http://schemas.openxmlformats.org/officeDocument/2006/math">
                    <m:f>
                      <m:fPr>
                        <m:ctrlPr>
                          <a:rPr lang="en-US" sz="3200" b="1" i="1">
                            <a:solidFill>
                              <a:srgbClr val="0000FF"/>
                            </a:solidFill>
                            <a:latin typeface="Cambria Math" panose="02040503050406030204" pitchFamily="18" charset="0"/>
                            <a:ea typeface="Calibri" panose="020F0502020204030204" pitchFamily="34" charset="0"/>
                          </a:rPr>
                        </m:ctrlPr>
                      </m:fPr>
                      <m:num>
                        <m:r>
                          <a:rPr lang="en-US" sz="3200" b="1" i="1">
                            <a:solidFill>
                              <a:srgbClr val="0000FF"/>
                            </a:solidFill>
                            <a:latin typeface="Cambria Math" panose="02040503050406030204" pitchFamily="18" charset="0"/>
                            <a:ea typeface="Calibri" panose="020F0502020204030204" pitchFamily="34" charset="0"/>
                          </a:rPr>
                          <m:t>𝟏</m:t>
                        </m:r>
                      </m:num>
                      <m:den>
                        <m:r>
                          <a:rPr lang="en-US" sz="3200" b="1" i="1">
                            <a:solidFill>
                              <a:srgbClr val="0000FF"/>
                            </a:solidFill>
                            <a:latin typeface="Cambria Math" panose="02040503050406030204" pitchFamily="18" charset="0"/>
                            <a:ea typeface="Calibri" panose="020F0502020204030204" pitchFamily="34" charset="0"/>
                          </a:rPr>
                          <m:t>𝟓</m:t>
                        </m:r>
                      </m:den>
                    </m:f>
                  </m:oMath>
                </a14:m>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rPr>
                  <a:t>Lời</a:t>
                </a:r>
                <a:r>
                  <a:rPr lang="en-US" sz="3200"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giải</a:t>
                </a:r>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fr-FR" sz="3200">
                    <a:latin typeface="Times New Roman" panose="02020603050405020304" pitchFamily="18" charset="0"/>
                    <a:ea typeface="Calibri" panose="020F0502020204030204" pitchFamily="34" charset="0"/>
                  </a:rPr>
                  <a:t>TXĐ</a:t>
                </a:r>
                <a:r>
                  <a:rPr lang="fr-FR" sz="3200" dirty="0">
                    <a:latin typeface="Times New Roman" panose="02020603050405020304" pitchFamily="18" charset="0"/>
                    <a:ea typeface="Calibri" panose="020F0502020204030204" pitchFamily="34" charset="0"/>
                  </a:rPr>
                  <a:t>: </a:t>
                </a:r>
                <a14:m>
                  <m:oMath xmlns:m="http://schemas.openxmlformats.org/officeDocument/2006/math">
                    <m:r>
                      <a:rPr lang="en-US" sz="3200" b="1" i="1">
                        <a:solidFill>
                          <a:srgbClr val="0000FF"/>
                        </a:solidFill>
                        <a:latin typeface="Cambria Math" panose="02040503050406030204" pitchFamily="18" charset="0"/>
                        <a:ea typeface="Calibri" panose="020F0502020204030204" pitchFamily="34" charset="0"/>
                      </a:rPr>
                      <m:t>𝑫</m:t>
                    </m:r>
                    <m:r>
                      <a:rPr lang="en-US" sz="3200" b="1" i="1">
                        <a:solidFill>
                          <a:srgbClr val="0000FF"/>
                        </a:solidFill>
                        <a:latin typeface="Cambria Math" panose="02040503050406030204" pitchFamily="18" charset="0"/>
                        <a:ea typeface="Calibri" panose="020F0502020204030204" pitchFamily="34" charset="0"/>
                      </a:rPr>
                      <m:t>=</m:t>
                    </m:r>
                    <m:r>
                      <a:rPr lang="en-US" sz="3200" b="1" i="1">
                        <a:solidFill>
                          <a:srgbClr val="0000FF"/>
                        </a:solidFill>
                        <a:latin typeface="Cambria Math" panose="02040503050406030204" pitchFamily="18" charset="0"/>
                        <a:ea typeface="Calibri" panose="020F0502020204030204" pitchFamily="34" charset="0"/>
                      </a:rPr>
                      <m:t>ℝ</m:t>
                    </m:r>
                    <m:r>
                      <a:rPr lang="en-US" sz="3200" b="1" i="1">
                        <a:solidFill>
                          <a:srgbClr val="0000FF"/>
                        </a:solidFill>
                        <a:latin typeface="Cambria Math" panose="02040503050406030204" pitchFamily="18" charset="0"/>
                        <a:ea typeface="Calibri" panose="020F0502020204030204" pitchFamily="34" charset="0"/>
                      </a:rPr>
                      <m:t>\</m:t>
                    </m:r>
                    <m:d>
                      <m:dPr>
                        <m:begChr m:val="{"/>
                        <m:endChr m:val="}"/>
                        <m:ctrlPr>
                          <a:rPr lang="en-US" sz="3200" b="1" i="1">
                            <a:solidFill>
                              <a:srgbClr val="0000FF"/>
                            </a:solidFill>
                            <a:latin typeface="Cambria Math" panose="02040503050406030204" pitchFamily="18" charset="0"/>
                            <a:ea typeface="Calibri" panose="020F0502020204030204" pitchFamily="34" charset="0"/>
                          </a:rPr>
                        </m:ctrlPr>
                      </m:dPr>
                      <m:e>
                        <m:f>
                          <m:fPr>
                            <m:ctrlPr>
                              <a:rPr lang="en-US" sz="3200" b="1" i="1">
                                <a:solidFill>
                                  <a:srgbClr val="0000FF"/>
                                </a:solidFill>
                                <a:latin typeface="Cambria Math" panose="02040503050406030204" pitchFamily="18" charset="0"/>
                                <a:ea typeface="Calibri" panose="020F0502020204030204" pitchFamily="34" charset="0"/>
                              </a:rPr>
                            </m:ctrlPr>
                          </m:fPr>
                          <m:num>
                            <m:r>
                              <a:rPr lang="en-US" sz="3200" b="1" i="1">
                                <a:solidFill>
                                  <a:srgbClr val="0000FF"/>
                                </a:solidFill>
                                <a:latin typeface="Cambria Math" panose="02040503050406030204" pitchFamily="18" charset="0"/>
                                <a:ea typeface="Calibri" panose="020F0502020204030204" pitchFamily="34" charset="0"/>
                              </a:rPr>
                              <m:t>𝟑</m:t>
                            </m:r>
                          </m:num>
                          <m:den>
                            <m:r>
                              <a:rPr lang="en-US" sz="3200" b="1" i="1">
                                <a:solidFill>
                                  <a:srgbClr val="0000FF"/>
                                </a:solidFill>
                                <a:latin typeface="Cambria Math" panose="02040503050406030204" pitchFamily="18" charset="0"/>
                                <a:ea typeface="Calibri" panose="020F0502020204030204" pitchFamily="34" charset="0"/>
                              </a:rPr>
                              <m:t>𝟐</m:t>
                            </m:r>
                          </m:den>
                        </m:f>
                      </m:e>
                    </m:d>
                  </m:oMath>
                </a14:m>
                <a:r>
                  <a:rPr lang="en-US" sz="3200" b="1" dirty="0">
                    <a:solidFill>
                      <a:srgbClr val="0000FF"/>
                    </a:solidFill>
                    <a:latin typeface="Times New Roman" panose="02020603050405020304" pitchFamily="18" charset="0"/>
                    <a:ea typeface="Times New Roman" panose="02020603050405020304" pitchFamily="18" charset="0"/>
                  </a:rPr>
                  <a:t>. </a:t>
                </a:r>
                <a:r>
                  <a:rPr lang="fr-FR" sz="3200" dirty="0">
                    <a:latin typeface="Times New Roman" panose="02020603050405020304" pitchFamily="18" charset="0"/>
                    <a:ea typeface="Calibri" panose="020F0502020204030204" pitchFamily="34" charset="0"/>
                  </a:rPr>
                  <a:t>Ta </a:t>
                </a:r>
                <a:r>
                  <a:rPr lang="fr-FR" sz="3200" dirty="0" err="1">
                    <a:latin typeface="Times New Roman" panose="02020603050405020304" pitchFamily="18" charset="0"/>
                    <a:ea typeface="Calibri" panose="020F0502020204030204" pitchFamily="34" charset="0"/>
                  </a:rPr>
                  <a:t>có</a:t>
                </a:r>
                <a:r>
                  <a:rPr lang="fr-FR"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𝑓</m:t>
                    </m:r>
                    <m:r>
                      <a:rPr lang="en-US" sz="3200" i="1">
                        <a:latin typeface="Cambria Math" panose="02040503050406030204" pitchFamily="18" charset="0"/>
                        <a:ea typeface="Calibri" panose="020F0502020204030204" pitchFamily="34" charset="0"/>
                      </a:rPr>
                      <m:t>′</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e>
                    </m:d>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5</m:t>
                        </m:r>
                      </m:num>
                      <m:den>
                        <m:sSup>
                          <m:sSupPr>
                            <m:ctrlPr>
                              <a:rPr lang="en-US" sz="3200" i="1">
                                <a:latin typeface="Cambria Math" panose="02040503050406030204" pitchFamily="18" charset="0"/>
                                <a:ea typeface="Calibri" panose="020F0502020204030204" pitchFamily="34" charset="0"/>
                              </a:rPr>
                            </m:ctrlPr>
                          </m:sSupPr>
                          <m:e>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e>
                            </m:d>
                          </m:e>
                          <m:sup>
                            <m:r>
                              <a:rPr lang="en-US" sz="3200" i="1">
                                <a:latin typeface="Cambria Math" panose="02040503050406030204" pitchFamily="18" charset="0"/>
                                <a:ea typeface="Calibri" panose="020F0502020204030204" pitchFamily="34" charset="0"/>
                              </a:rPr>
                              <m:t>2</m:t>
                            </m:r>
                          </m:sup>
                        </m:sSup>
                      </m:den>
                    </m:f>
                  </m:oMath>
                </a14:m>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fr-FR" sz="3200" dirty="0" err="1">
                    <a:latin typeface="Times New Roman" panose="02020603050405020304" pitchFamily="18" charset="0"/>
                    <a:ea typeface="Calibri" panose="020F0502020204030204" pitchFamily="34" charset="0"/>
                  </a:rPr>
                  <a:t>Hệ</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số</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góc</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của</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tiếp</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tuyến</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của</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đồ</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thị</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hàm</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số</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tại</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điểm</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có</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hoành</a:t>
                </a:r>
                <a:r>
                  <a:rPr lang="fr-FR" sz="3200" dirty="0">
                    <a:latin typeface="Times New Roman" panose="02020603050405020304" pitchFamily="18" charset="0"/>
                    <a:ea typeface="Calibri" panose="020F0502020204030204" pitchFamily="34" charset="0"/>
                  </a:rPr>
                  <a:t> </a:t>
                </a:r>
                <a:r>
                  <a:rPr lang="fr-FR" sz="3200" dirty="0" err="1">
                    <a:latin typeface="Times New Roman" panose="02020603050405020304" pitchFamily="18" charset="0"/>
                    <a:ea typeface="Calibri" panose="020F0502020204030204" pitchFamily="34" charset="0"/>
                  </a:rPr>
                  <a:t>độ</a:t>
                </a:r>
                <a:r>
                  <a:rPr lang="fr-FR" sz="32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3200" i="1">
                            <a:latin typeface="Cambria Math" panose="02040503050406030204" pitchFamily="18" charset="0"/>
                            <a:ea typeface="Calibri" panose="020F0502020204030204" pitchFamily="34" charset="0"/>
                          </a:rPr>
                        </m:ctrlPr>
                      </m:sSubPr>
                      <m:e>
                        <m:r>
                          <a:rPr lang="en-US" sz="3200" i="1">
                            <a:latin typeface="Cambria Math" panose="02040503050406030204" pitchFamily="18" charset="0"/>
                            <a:ea typeface="Calibri" panose="020F0502020204030204" pitchFamily="34" charset="0"/>
                          </a:rPr>
                          <m:t>𝑥</m:t>
                        </m:r>
                      </m:e>
                      <m:sub>
                        <m:r>
                          <a:rPr lang="en-US" sz="3200" i="1">
                            <a:latin typeface="Cambria Math" panose="02040503050406030204" pitchFamily="18" charset="0"/>
                            <a:ea typeface="Calibri" panose="020F0502020204030204" pitchFamily="34" charset="0"/>
                          </a:rPr>
                          <m:t>0</m:t>
                        </m:r>
                      </m:sub>
                    </m:sSub>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fr-FR"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𝑓</m:t>
                    </m:r>
                    <m:r>
                      <a:rPr lang="en-US" sz="3200" i="1">
                        <a:latin typeface="Cambria Math" panose="02040503050406030204" pitchFamily="18" charset="0"/>
                        <a:ea typeface="Calibri" panose="020F0502020204030204" pitchFamily="34" charset="0"/>
                      </a:rPr>
                      <m:t>′</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5</m:t>
                        </m:r>
                      </m:num>
                      <m:den>
                        <m:sSup>
                          <m:sSupPr>
                            <m:ctrlPr>
                              <a:rPr lang="en-US" sz="3200" i="1">
                                <a:latin typeface="Cambria Math" panose="02040503050406030204" pitchFamily="18" charset="0"/>
                                <a:ea typeface="Calibri" panose="020F0502020204030204" pitchFamily="34" charset="0"/>
                              </a:rPr>
                            </m:ctrlPr>
                          </m:sSupPr>
                          <m:e>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2</m:t>
                                </m:r>
                                <m:r>
                                  <a:rPr lang="en-US" sz="3200" i="1">
                                    <a:latin typeface="Cambria Math" panose="02040503050406030204" pitchFamily="18" charset="0"/>
                                    <a:ea typeface="Calibri" panose="020F0502020204030204" pitchFamily="34" charset="0"/>
                                  </a:rPr>
                                  <m:t>.</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3</m:t>
                                </m:r>
                              </m:e>
                            </m:d>
                          </m:e>
                          <m:sup>
                            <m:r>
                              <a:rPr lang="en-US" sz="3200" i="1">
                                <a:latin typeface="Cambria Math" panose="02040503050406030204" pitchFamily="18" charset="0"/>
                                <a:ea typeface="Calibri" panose="020F0502020204030204" pitchFamily="34" charset="0"/>
                              </a:rPr>
                              <m:t>2</m:t>
                            </m:r>
                          </m:sup>
                        </m:sSup>
                      </m:den>
                    </m:f>
                    <m:r>
                      <a:rPr lang="en-US"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num>
                      <m:den>
                        <m:r>
                          <a:rPr lang="en-US" sz="3200" i="1">
                            <a:latin typeface="Cambria Math" panose="02040503050406030204" pitchFamily="18" charset="0"/>
                            <a:ea typeface="Calibri" panose="020F0502020204030204" pitchFamily="34" charset="0"/>
                          </a:rPr>
                          <m:t>5</m:t>
                        </m:r>
                      </m:den>
                    </m:f>
                  </m:oMath>
                </a14:m>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fr-FR" sz="3200" b="1" u="sng">
                    <a:solidFill>
                      <a:srgbClr val="0000FF"/>
                    </a:solidFill>
                    <a:highlight>
                      <a:srgbClr val="00FF00"/>
                    </a:highlight>
                    <a:latin typeface="Times New Roman" panose="02020603050405020304" pitchFamily="18" charset="0"/>
                    <a:ea typeface="Calibri" panose="020F0502020204030204" pitchFamily="34" charset="0"/>
                  </a:rPr>
                  <a:t>Chọn</a:t>
                </a:r>
                <a:r>
                  <a:rPr lang="fr-FR" sz="3200" u="sng">
                    <a:solidFill>
                      <a:srgbClr val="0000FF"/>
                    </a:solidFill>
                    <a:highlight>
                      <a:srgbClr val="00FF00"/>
                    </a:highlight>
                    <a:latin typeface="Times New Roman" panose="02020603050405020304" pitchFamily="18" charset="0"/>
                    <a:ea typeface="Calibri" panose="020F0502020204030204" pitchFamily="34" charset="0"/>
                  </a:rPr>
                  <a:t> </a:t>
                </a:r>
                <a:r>
                  <a:rPr lang="fr-FR" sz="3200" b="1" u="sng">
                    <a:solidFill>
                      <a:srgbClr val="0000FF"/>
                    </a:solidFill>
                    <a:highlight>
                      <a:srgbClr val="00FF00"/>
                    </a:highlight>
                    <a:latin typeface="Times New Roman" panose="02020603050405020304" pitchFamily="18" charset="0"/>
                    <a:ea typeface="Calibri" panose="020F0502020204030204" pitchFamily="34" charset="0"/>
                  </a:rPr>
                  <a:t>B</a:t>
                </a:r>
                <a:endParaRPr lang="en-US" sz="3200" dirty="0">
                  <a:latin typeface="Times New Roman" panose="02020603050405020304" pitchFamily="18" charset="0"/>
                  <a:ea typeface="Calibri" panose="020F0502020204030204" pitchFamily="34" charset="0"/>
                </a:endParaRPr>
              </a:p>
            </p:txBody>
          </p:sp>
        </mc:Choice>
        <mc:Fallback xmlns="">
          <p:sp>
            <p:nvSpPr>
              <p:cNvPr id="4" name="Rectangle 3">
                <a:extLst>
                  <a:ext uri="{FF2B5EF4-FFF2-40B4-BE49-F238E27FC236}">
                    <a16:creationId xmlns:a16="http://schemas.microsoft.com/office/drawing/2014/main" id="{6A6F4B89-178B-424D-B8AA-50C074DA4758}"/>
                  </a:ext>
                </a:extLst>
              </p:cNvPr>
              <p:cNvSpPr>
                <a:spLocks noRot="1" noChangeAspect="1" noMove="1" noResize="1" noEditPoints="1" noAdjustHandles="1" noChangeArrowheads="1" noChangeShapeType="1" noTextEdit="1"/>
              </p:cNvSpPr>
              <p:nvPr/>
            </p:nvSpPr>
            <p:spPr>
              <a:xfrm>
                <a:off x="285134" y="133165"/>
                <a:ext cx="11708597" cy="5981061"/>
              </a:xfrm>
              <a:prstGeom prst="rect">
                <a:avLst/>
              </a:prstGeom>
              <a:blipFill>
                <a:blip r:embed="rId2"/>
                <a:stretch>
                  <a:fillRect l="-1354" t="-917" r="-1354" b="-2345"/>
                </a:stretch>
              </a:blipFill>
            </p:spPr>
            <p:txBody>
              <a:bodyPr/>
              <a:lstStyle/>
              <a:p>
                <a:r>
                  <a:rPr lang="en-US">
                    <a:noFill/>
                  </a:rPr>
                  <a:t> </a:t>
                </a:r>
              </a:p>
            </p:txBody>
          </p:sp>
        </mc:Fallback>
      </mc:AlternateContent>
    </p:spTree>
    <p:extLst>
      <p:ext uri="{BB962C8B-B14F-4D97-AF65-F5344CB8AC3E}">
        <p14:creationId xmlns:p14="http://schemas.microsoft.com/office/powerpoint/2010/main" val="3848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par>
                          <p:cTn id="13" fill="hold">
                            <p:stCondLst>
                              <p:cond delay="3500"/>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par>
                          <p:cTn id="17" fill="hold">
                            <p:stCondLst>
                              <p:cond delay="1082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BBA03-2D63-4CBE-A07B-12E4449F0C03}"/>
              </a:ext>
            </a:extLst>
          </p:cNvPr>
          <p:cNvSpPr/>
          <p:nvPr/>
        </p:nvSpPr>
        <p:spPr>
          <a:xfrm>
            <a:off x="9064218" y="5829470"/>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AD4C27-FCD5-4991-B4DD-A86FA49BB6B4}"/>
              </a:ext>
            </a:extLst>
          </p:cNvPr>
          <p:cNvSpPr/>
          <p:nvPr/>
        </p:nvSpPr>
        <p:spPr>
          <a:xfrm>
            <a:off x="529818" y="3933444"/>
            <a:ext cx="1984782" cy="6576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B8FEECE-B896-4554-BC2F-914716BCD18D}"/>
              </a:ext>
            </a:extLst>
          </p:cNvPr>
          <p:cNvSpPr/>
          <p:nvPr/>
        </p:nvSpPr>
        <p:spPr>
          <a:xfrm>
            <a:off x="3583152" y="2142744"/>
            <a:ext cx="1065048" cy="7147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471914B5-6EC5-45EF-8AC8-E643D68F8188}"/>
                  </a:ext>
                </a:extLst>
              </p:cNvPr>
              <p:cNvSpPr/>
              <p:nvPr/>
            </p:nvSpPr>
            <p:spPr>
              <a:xfrm>
                <a:off x="54864" y="585048"/>
                <a:ext cx="12015216" cy="5817555"/>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26.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4</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oMath>
                </a14:m>
                <a:r>
                  <a:rPr lang="en-US" sz="2800">
                    <a:latin typeface="Times New Roman" panose="02020603050405020304" pitchFamily="18" charset="0"/>
                    <a:ea typeface="Calibri" panose="020F0502020204030204" pitchFamily="34" charset="0"/>
                  </a:rPr>
                  <a:t> có đồ thị là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và điểm </a:t>
                </a:r>
                <a14:m>
                  <m:oMath xmlns:m="http://schemas.openxmlformats.org/officeDocument/2006/math">
                    <m:r>
                      <a:rPr lang="en-US" sz="2800" i="1">
                        <a:latin typeface="Cambria Math" panose="02040503050406030204" pitchFamily="18" charset="0"/>
                        <a:ea typeface="Calibri" panose="020F0502020204030204" pitchFamily="34" charset="0"/>
                      </a:rPr>
                      <m:t>𝑀</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𝑚</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e>
                    </m:d>
                  </m:oMath>
                </a14:m>
                <a:r>
                  <a:rPr lang="en-US" sz="2800">
                    <a:latin typeface="Times New Roman" panose="02020603050405020304" pitchFamily="18" charset="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𝑆</m:t>
                    </m:r>
                  </m:oMath>
                </a14:m>
                <a:r>
                  <a:rPr lang="en-US" sz="2800">
                    <a:latin typeface="Times New Roman" panose="02020603050405020304" pitchFamily="18" charset="0"/>
                    <a:ea typeface="Calibri" panose="020F0502020204030204" pitchFamily="34" charset="0"/>
                  </a:rPr>
                  <a:t> là tập hợp tất cả các giá trị thực của </a:t>
                </a:r>
                <a14:m>
                  <m:oMath xmlns:m="http://schemas.openxmlformats.org/officeDocument/2006/math">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Calibri" panose="020F0502020204030204" pitchFamily="34" charset="0"/>
                  </a:rPr>
                  <a:t> để qua </a:t>
                </a:r>
                <a14:m>
                  <m:oMath xmlns:m="http://schemas.openxmlformats.org/officeDocument/2006/math">
                    <m:r>
                      <a:rPr lang="en-US" sz="2800" i="1">
                        <a:latin typeface="Cambria Math" panose="02040503050406030204" pitchFamily="18" charset="0"/>
                        <a:ea typeface="Calibri" panose="020F0502020204030204" pitchFamily="34" charset="0"/>
                      </a:rPr>
                      <m:t>𝑀</m:t>
                    </m:r>
                  </m:oMath>
                </a14:m>
                <a:r>
                  <a:rPr lang="en-US" sz="2800">
                    <a:latin typeface="Times New Roman" panose="02020603050405020304" pitchFamily="18" charset="0"/>
                    <a:ea typeface="Calibri" panose="020F0502020204030204" pitchFamily="34" charset="0"/>
                  </a:rPr>
                  <a:t> kẻ được đúng </a:t>
                </a:r>
                <a14:m>
                  <m:oMath xmlns:m="http://schemas.openxmlformats.org/officeDocument/2006/math">
                    <m:r>
                      <a:rPr lang="en-US" sz="2800" i="1">
                        <a:latin typeface="Cambria Math" panose="02040503050406030204" pitchFamily="18" charset="0"/>
                        <a:ea typeface="Calibri" panose="020F0502020204030204" pitchFamily="34" charset="0"/>
                      </a:rPr>
                      <m:t>2</m:t>
                    </m:r>
                  </m:oMath>
                </a14:m>
                <a:r>
                  <a:rPr lang="en-US" sz="2800">
                    <a:latin typeface="Times New Roman" panose="02020603050405020304" pitchFamily="18" charset="0"/>
                    <a:ea typeface="Calibri" panose="020F0502020204030204" pitchFamily="34" charset="0"/>
                  </a:rPr>
                  <a:t> tiếp tuyến đến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Calibri" panose="020F0502020204030204" pitchFamily="34" charset="0"/>
                  </a:rPr>
                  <a:t>. Tổng giá trị tất cả các phần tử của </a:t>
                </a:r>
                <a14:m>
                  <m:oMath xmlns:m="http://schemas.openxmlformats.org/officeDocument/2006/math">
                    <m:r>
                      <a:rPr lang="en-US" sz="2800" i="1">
                        <a:latin typeface="Cambria Math" panose="02040503050406030204" pitchFamily="18" charset="0"/>
                        <a:ea typeface="Calibri" panose="020F0502020204030204" pitchFamily="34" charset="0"/>
                      </a:rPr>
                      <m:t>𝑆</m:t>
                    </m:r>
                  </m:oMath>
                </a14:m>
                <a:r>
                  <a:rPr lang="en-US" sz="2800">
                    <a:latin typeface="Times New Roman" panose="02020603050405020304" pitchFamily="18" charset="0"/>
                    <a:ea typeface="Calibri" panose="020F0502020204030204" pitchFamily="34" charset="0"/>
                  </a:rPr>
                  <a:t> bằng</a:t>
                </a:r>
              </a:p>
              <a:p>
                <a:pPr marL="629920" algn="just">
                  <a:lnSpc>
                    <a:spcPct val="115000"/>
                  </a:lnSpc>
                  <a:spcAft>
                    <a:spcPts val="0"/>
                  </a:spcAft>
                  <a:tabLst>
                    <a:tab pos="3599815" algn="l"/>
                    <a:tab pos="5039995" algn="l"/>
                  </a:tabLst>
                </a:pPr>
                <a:r>
                  <a:rPr lang="fr-FR"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Calibri" panose="020F0502020204030204" pitchFamily="34" charset="0"/>
                      </a:rPr>
                      <m:t>5</m:t>
                    </m:r>
                  </m:oMath>
                </a14:m>
                <a:r>
                  <a:rPr lang="fr-FR" sz="2800">
                    <a:latin typeface="Times New Roman" panose="02020603050405020304" pitchFamily="18" charset="0"/>
                    <a:ea typeface="Calibri" panose="020F0502020204030204" pitchFamily="34" charset="0"/>
                  </a:rPr>
                  <a:t>.	</a:t>
                </a:r>
                <a:r>
                  <a:rPr lang="fr-FR"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40</m:t>
                        </m:r>
                      </m:num>
                      <m:den>
                        <m:r>
                          <a:rPr lang="en-US" sz="2800" i="1">
                            <a:latin typeface="Cambria Math" panose="02040503050406030204" pitchFamily="18" charset="0"/>
                            <a:ea typeface="Calibri" panose="020F0502020204030204" pitchFamily="34" charset="0"/>
                          </a:rPr>
                          <m:t>9</m:t>
                        </m:r>
                      </m:den>
                    </m:f>
                  </m:oMath>
                </a14:m>
                <a:r>
                  <a:rPr lang="fr-FR" sz="2800">
                    <a:latin typeface="Times New Roman" panose="02020603050405020304" pitchFamily="18" charset="0"/>
                    <a:ea typeface="Calibri" panose="020F0502020204030204" pitchFamily="34" charset="0"/>
                  </a:rPr>
                  <a:t>.			</a:t>
                </a:r>
                <a:r>
                  <a:rPr lang="fr-FR"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16</m:t>
                        </m:r>
                      </m:num>
                      <m:den>
                        <m:r>
                          <a:rPr lang="en-US" sz="2800" i="1">
                            <a:latin typeface="Cambria Math" panose="02040503050406030204" pitchFamily="18" charset="0"/>
                            <a:ea typeface="Calibri" panose="020F0502020204030204" pitchFamily="34" charset="0"/>
                          </a:rPr>
                          <m:t>9</m:t>
                        </m:r>
                      </m:den>
                    </m:f>
                  </m:oMath>
                </a14:m>
                <a:r>
                  <a:rPr lang="fr-FR" sz="2800">
                    <a:latin typeface="Times New Roman" panose="02020603050405020304" pitchFamily="18" charset="0"/>
                    <a:ea typeface="Calibri" panose="020F0502020204030204" pitchFamily="34" charset="0"/>
                  </a:rPr>
                  <a:t>.			</a:t>
                </a:r>
                <a:r>
                  <a:rPr lang="fr-FR"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20</m:t>
                        </m:r>
                      </m:num>
                      <m:den>
                        <m:r>
                          <a:rPr lang="en-US" sz="2800" i="1">
                            <a:latin typeface="Cambria Math" panose="02040503050406030204" pitchFamily="18" charset="0"/>
                            <a:ea typeface="Calibri" panose="020F0502020204030204" pitchFamily="34" charset="0"/>
                          </a:rPr>
                          <m:t>3</m:t>
                        </m:r>
                      </m:den>
                    </m:f>
                  </m:oMath>
                </a14:m>
                <a:r>
                  <a:rPr lang="fr-FR"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27. </a:t>
                </a:r>
                <a:r>
                  <a:rPr lang="en-US" sz="2800">
                    <a:latin typeface="Times New Roman" panose="02020603050405020304" pitchFamily="18" charset="0"/>
                    <a:ea typeface="Times New Roman" panose="02020603050405020304" pitchFamily="18" charset="0"/>
                  </a:rPr>
                  <a:t>Tìm </a:t>
                </a:r>
                <a14:m>
                  <m:oMath xmlns:m="http://schemas.openxmlformats.org/officeDocument/2006/math">
                    <m:r>
                      <a:rPr lang="en-US" sz="2800" i="1">
                        <a:latin typeface="Cambria Math" panose="02040503050406030204" pitchFamily="18" charset="0"/>
                        <a:ea typeface="Calibri" panose="020F0502020204030204" pitchFamily="34" charset="0"/>
                      </a:rPr>
                      <m:t>𝑚</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ℝ</m:t>
                    </m:r>
                  </m:oMath>
                </a14:m>
                <a:r>
                  <a:rPr lang="en-US" sz="2800">
                    <a:latin typeface="Times New Roman" panose="02020603050405020304" pitchFamily="18" charset="0"/>
                    <a:ea typeface="Times New Roman" panose="02020603050405020304" pitchFamily="18" charset="0"/>
                  </a:rPr>
                  <a:t> để tiếp tuyến có hệ số góc nhỏ nhất của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sSub>
                          <m:sSubPr>
                            <m:ctrlPr>
                              <a:rPr lang="en-US" sz="2800" i="1">
                                <a:latin typeface="Cambria Math" panose="02040503050406030204" pitchFamily="18" charset="0"/>
                                <a:ea typeface="Calibri" panose="020F0502020204030204" pitchFamily="34" charset="0"/>
                              </a:rPr>
                            </m:ctrlPr>
                          </m:sSubPr>
                          <m:e>
                            <m:r>
                              <a:rPr lang="en-US" sz="2800" i="1">
                                <a:latin typeface="Cambria Math" panose="02040503050406030204" pitchFamily="18" charset="0"/>
                                <a:ea typeface="Calibri" panose="020F0502020204030204" pitchFamily="34" charset="0"/>
                              </a:rPr>
                              <m:t>𝐶</m:t>
                            </m:r>
                          </m:e>
                          <m:sub>
                            <m:r>
                              <a:rPr lang="en-US" sz="2800" i="1">
                                <a:latin typeface="Cambria Math" panose="02040503050406030204" pitchFamily="18" charset="0"/>
                                <a:ea typeface="Calibri" panose="020F0502020204030204" pitchFamily="34" charset="0"/>
                              </a:rPr>
                              <m:t>𝑚</m:t>
                            </m:r>
                          </m:sub>
                        </m:sSub>
                      </m:e>
                    </m:d>
                  </m:oMath>
                </a14:m>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3</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𝑚</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e>
                    </m:d>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𝑚</m:t>
                    </m:r>
                  </m:oMath>
                </a14:m>
                <a:r>
                  <a:rPr lang="en-US" sz="2800">
                    <a:latin typeface="Times New Roman" panose="02020603050405020304" pitchFamily="18" charset="0"/>
                    <a:ea typeface="Times New Roman" panose="02020603050405020304" pitchFamily="18" charset="0"/>
                  </a:rPr>
                  <a:t> vuông góc với đường thẳng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oMath>
                </a14:m>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10</m:t>
                        </m:r>
                      </m:num>
                      <m:den>
                        <m:r>
                          <a:rPr lang="en-US" sz="2800" i="1">
                            <a:latin typeface="Cambria Math" panose="02040503050406030204" pitchFamily="18" charset="0"/>
                            <a:ea typeface="Times New Roman" panose="02020603050405020304" pitchFamily="18" charset="0"/>
                          </a:rPr>
                          <m:t>3</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3</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10</m:t>
                        </m:r>
                      </m:num>
                      <m:den>
                        <m:r>
                          <a:rPr lang="en-US" sz="2800" i="1">
                            <a:latin typeface="Cambria Math" panose="02040503050406030204" pitchFamily="18" charset="0"/>
                            <a:ea typeface="Times New Roman" panose="02020603050405020304" pitchFamily="18" charset="0"/>
                          </a:rPr>
                          <m:t>13</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28. </a:t>
                </a:r>
                <a:r>
                  <a:rPr lang="nl-NL"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4</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sSup>
                      <m:sSupPr>
                        <m:ctrlPr>
                          <a:rPr lang="en-US"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n-US" sz="2800" i="1">
                            <a:latin typeface="Cambria Math" panose="02040503050406030204" pitchFamily="18" charset="0"/>
                            <a:ea typeface="Calibri" panose="020F0502020204030204" pitchFamily="34" charset="0"/>
                          </a:rPr>
                          <m:t>2</m:t>
                        </m:r>
                      </m:sup>
                    </m:sSup>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oMath>
                </a14:m>
                <a:r>
                  <a:rPr lang="nl-NL" sz="2800">
                    <a:latin typeface="Times New Roman" panose="02020603050405020304" pitchFamily="18" charset="0"/>
                    <a:ea typeface="Times New Roman" panose="02020603050405020304" pitchFamily="18" charset="0"/>
                  </a:rPr>
                  <a:t>. Tìm phương trình tiếp tuyến của hàm số có khoảng cách đến điểm </a:t>
                </a:r>
                <a14:m>
                  <m:oMath xmlns:m="http://schemas.openxmlformats.org/officeDocument/2006/math">
                    <m:r>
                      <a:rPr lang="en-US" sz="2800" i="1">
                        <a:latin typeface="Cambria Math" panose="02040503050406030204" pitchFamily="18" charset="0"/>
                        <a:ea typeface="Calibri" panose="020F0502020204030204" pitchFamily="34" charset="0"/>
                      </a:rPr>
                      <m:t>𝑀</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0</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3</m:t>
                        </m:r>
                      </m:e>
                    </m:d>
                  </m:oMath>
                </a14:m>
                <a:r>
                  <a:rPr lang="nl-NL" sz="2800">
                    <a:latin typeface="Times New Roman" panose="02020603050405020304" pitchFamily="18" charset="0"/>
                    <a:ea typeface="Times New Roman" panose="02020603050405020304" pitchFamily="18" charset="0"/>
                  </a:rPr>
                  <a:t> bằng </a:t>
                </a:r>
                <a14:m>
                  <m:oMath xmlns:m="http://schemas.openxmlformats.org/officeDocument/2006/math">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5</m:t>
                        </m:r>
                      </m:num>
                      <m:den>
                        <m:rad>
                          <m:radPr>
                            <m:degHide m:val="on"/>
                            <m:ctrlPr>
                              <a:rPr lang="en-US" sz="2800" i="1">
                                <a:latin typeface="Cambria Math" panose="02040503050406030204" pitchFamily="18" charset="0"/>
                                <a:ea typeface="Calibri" panose="020F0502020204030204" pitchFamily="34" charset="0"/>
                              </a:rPr>
                            </m:ctrlPr>
                          </m:radPr>
                          <m:deg/>
                          <m:e>
                            <m:r>
                              <a:rPr lang="en-US" sz="2800" i="1">
                                <a:latin typeface="Cambria Math" panose="02040503050406030204" pitchFamily="18" charset="0"/>
                                <a:ea typeface="Calibri" panose="020F0502020204030204" pitchFamily="34" charset="0"/>
                              </a:rPr>
                              <m:t>65</m:t>
                            </m:r>
                          </m:e>
                        </m:rad>
                      </m:den>
                    </m:f>
                  </m:oMath>
                </a14:m>
                <a:r>
                  <a:rPr lang="nl-NL"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7</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6</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r>
                  <a:rPr lang="en-US" sz="2800">
                    <a:latin typeface="Times New Roman" panose="02020603050405020304" pitchFamily="18" charset="0"/>
                    <a:ea typeface="Times New Roman" panose="02020603050405020304" pitchFamily="18" charset="0"/>
                  </a:rPr>
                  <a:t>Đáp án khác</a:t>
                </a:r>
                <a:endParaRPr lang="en-US" sz="2800">
                  <a:latin typeface="Times New Roman" panose="02020603050405020304" pitchFamily="18" charset="0"/>
                  <a:ea typeface="Calibri" panose="020F0502020204030204" pitchFamily="34" charset="0"/>
                </a:endParaRPr>
              </a:p>
            </p:txBody>
          </p:sp>
        </mc:Choice>
        <mc:Fallback>
          <p:sp>
            <p:nvSpPr>
              <p:cNvPr id="2" name="Rectangle 1">
                <a:extLst>
                  <a:ext uri="{FF2B5EF4-FFF2-40B4-BE49-F238E27FC236}">
                    <a16:creationId xmlns:a16="http://schemas.microsoft.com/office/drawing/2014/main" id="{471914B5-6EC5-45EF-8AC8-E643D68F8188}"/>
                  </a:ext>
                </a:extLst>
              </p:cNvPr>
              <p:cNvSpPr>
                <a:spLocks noRot="1" noChangeAspect="1" noMove="1" noResize="1" noEditPoints="1" noAdjustHandles="1" noChangeArrowheads="1" noChangeShapeType="1" noTextEdit="1"/>
              </p:cNvSpPr>
              <p:nvPr/>
            </p:nvSpPr>
            <p:spPr>
              <a:xfrm>
                <a:off x="54864" y="585048"/>
                <a:ext cx="12015216" cy="5817555"/>
              </a:xfrm>
              <a:prstGeom prst="rect">
                <a:avLst/>
              </a:prstGeom>
              <a:blipFill>
                <a:blip r:embed="rId2"/>
                <a:stretch>
                  <a:fillRect l="-1015" t="-734" r="-1826" b="-1992"/>
                </a:stretch>
              </a:blipFill>
            </p:spPr>
            <p:txBody>
              <a:bodyPr/>
              <a:lstStyle/>
              <a:p>
                <a:r>
                  <a:rPr lang="en-US">
                    <a:noFill/>
                  </a:rPr>
                  <a:t> </a:t>
                </a:r>
              </a:p>
            </p:txBody>
          </p:sp>
        </mc:Fallback>
      </mc:AlternateContent>
    </p:spTree>
    <p:extLst>
      <p:ext uri="{BB962C8B-B14F-4D97-AF65-F5344CB8AC3E}">
        <p14:creationId xmlns:p14="http://schemas.microsoft.com/office/powerpoint/2010/main" val="37199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A7CFA3-833A-4CAC-AC21-B648F05964DD}"/>
              </a:ext>
            </a:extLst>
          </p:cNvPr>
          <p:cNvSpPr/>
          <p:nvPr/>
        </p:nvSpPr>
        <p:spPr>
          <a:xfrm>
            <a:off x="663168" y="5737966"/>
            <a:ext cx="116563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D57E53F-FE38-4B19-B393-8C71C9DC13E1}"/>
              </a:ext>
            </a:extLst>
          </p:cNvPr>
          <p:cNvSpPr/>
          <p:nvPr/>
        </p:nvSpPr>
        <p:spPr>
          <a:xfrm>
            <a:off x="9178518" y="3709298"/>
            <a:ext cx="283060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A42BCF-E7A1-4891-B5AB-0FE7FD677583}"/>
              </a:ext>
            </a:extLst>
          </p:cNvPr>
          <p:cNvSpPr/>
          <p:nvPr/>
        </p:nvSpPr>
        <p:spPr>
          <a:xfrm>
            <a:off x="9178518" y="1723644"/>
            <a:ext cx="2479320"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A3D76BD-1BAA-4F55-91E4-59C27D096F6C}"/>
                  </a:ext>
                </a:extLst>
              </p:cNvPr>
              <p:cNvSpPr/>
              <p:nvPr/>
            </p:nvSpPr>
            <p:spPr>
              <a:xfrm>
                <a:off x="128016" y="311123"/>
                <a:ext cx="11881104" cy="5999976"/>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29. </a:t>
                </a:r>
                <a:r>
                  <a:rPr lang="nl-NL" sz="2800">
                    <a:latin typeface="Times New Roman" panose="02020603050405020304" pitchFamily="18" charset="0"/>
                    <a:ea typeface="Times New Roman" panose="02020603050405020304" pitchFamily="18" charset="0"/>
                  </a:rPr>
                  <a:t>Viết phương trình tiếp tuyến với đồ thị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𝑥</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1</m:t>
                        </m:r>
                      </m:den>
                    </m:f>
                    <m:r>
                      <a:rPr lang="en-US" sz="2800" i="1">
                        <a:latin typeface="Cambria Math" panose="02040503050406030204" pitchFamily="18" charset="0"/>
                        <a:ea typeface="Calibri" panose="020F0502020204030204" pitchFamily="34" charset="0"/>
                      </a:rPr>
                      <m:t>,</m:t>
                    </m:r>
                  </m:oMath>
                </a14:m>
                <a:r>
                  <a:rPr lang="nl-NL" sz="2800">
                    <a:latin typeface="Times New Roman" panose="02020603050405020304" pitchFamily="18" charset="0"/>
                    <a:ea typeface="Times New Roman" panose="02020603050405020304" pitchFamily="18" charset="0"/>
                  </a:rPr>
                  <a:t> tại điểm </a:t>
                </a:r>
                <a14:m>
                  <m:oMath xmlns:m="http://schemas.openxmlformats.org/officeDocument/2006/math">
                    <m:r>
                      <a:rPr lang="en-US" sz="2800" i="1">
                        <a:latin typeface="Cambria Math" panose="02040503050406030204" pitchFamily="18" charset="0"/>
                        <a:ea typeface="Calibri" panose="020F0502020204030204" pitchFamily="34" charset="0"/>
                      </a:rPr>
                      <m:t>𝑀</m:t>
                    </m:r>
                  </m:oMath>
                </a14:m>
                <a:r>
                  <a:rPr lang="nl-NL" sz="2800">
                    <a:latin typeface="Times New Roman" panose="02020603050405020304" pitchFamily="18" charset="0"/>
                    <a:ea typeface="Times New Roman" panose="02020603050405020304" pitchFamily="18" charset="0"/>
                  </a:rPr>
                  <a:t> thuộc đồ thị và vuông góc với </a:t>
                </a:r>
                <a14:m>
                  <m:oMath xmlns:m="http://schemas.openxmlformats.org/officeDocument/2006/math">
                    <m:r>
                      <a:rPr lang="en-US" sz="2800" i="1">
                        <a:latin typeface="Cambria Math" panose="02040503050406030204" pitchFamily="18" charset="0"/>
                        <a:ea typeface="Calibri" panose="020F0502020204030204" pitchFamily="34" charset="0"/>
                      </a:rPr>
                      <m:t>𝐼𝑀</m:t>
                    </m:r>
                  </m:oMath>
                </a14:m>
                <a:r>
                  <a:rPr lang="nl-NL" sz="280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rPr>
                      <m:t>𝐼</m:t>
                    </m:r>
                  </m:oMath>
                </a14:m>
                <a:r>
                  <a:rPr lang="nl-NL" sz="2800">
                    <a:latin typeface="Times New Roman" panose="02020603050405020304" pitchFamily="18" charset="0"/>
                    <a:ea typeface="Times New Roman" panose="02020603050405020304" pitchFamily="18" charset="0"/>
                  </a:rPr>
                  <a:t> là giao điểm </a:t>
                </a:r>
                <a14:m>
                  <m:oMath xmlns:m="http://schemas.openxmlformats.org/officeDocument/2006/math">
                    <m:r>
                      <a:rPr lang="en-US" sz="2800" i="1">
                        <a:latin typeface="Cambria Math" panose="02040503050406030204" pitchFamily="18" charset="0"/>
                        <a:ea typeface="Calibri" panose="020F0502020204030204" pitchFamily="34" charset="0"/>
                      </a:rPr>
                      <m:t>2</m:t>
                    </m:r>
                  </m:oMath>
                </a14:m>
                <a:r>
                  <a:rPr lang="nl-NL" sz="2800">
                    <a:latin typeface="Times New Roman" panose="02020603050405020304" pitchFamily="18" charset="0"/>
                    <a:ea typeface="Times New Roman" panose="02020603050405020304" pitchFamily="18" charset="0"/>
                  </a:rPr>
                  <a:t> tiệm cận )</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5</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4</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5</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4</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5</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 </a:t>
                </a:r>
                <a:r>
                  <a:rPr lang="en-US" sz="2800">
                    <a:latin typeface="Times New Roman" panose="02020603050405020304" pitchFamily="18" charset="0"/>
                    <a:ea typeface="Times New Roman" panose="02020603050405020304" pitchFamily="18" charset="0"/>
                  </a:rPr>
                  <a:t>Đáp án khác</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30. </a:t>
                </a:r>
                <a:r>
                  <a:rPr lang="en-US" sz="2800">
                    <a:latin typeface="Times New Roman" panose="02020603050405020304" pitchFamily="18" charset="0"/>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𝑎𝑥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num>
                      <m:den>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den>
                    </m:f>
                  </m:oMath>
                </a14:m>
                <a:r>
                  <a:rPr lang="en-US" sz="2800">
                    <a:latin typeface="Times New Roman" panose="02020603050405020304" pitchFamily="18" charset="0"/>
                    <a:ea typeface="Times New Roman" panose="02020603050405020304" pitchFamily="18" charset="0"/>
                  </a:rPr>
                  <a:t>, có đồ thị là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Tìm </a:t>
                </a:r>
                <a14:m>
                  <m:oMath xmlns:m="http://schemas.openxmlformats.org/officeDocument/2006/math">
                    <m:r>
                      <a:rPr lang="en-US" sz="2800" i="1">
                        <a:latin typeface="Cambria Math" panose="02040503050406030204" pitchFamily="18" charset="0"/>
                        <a:ea typeface="Calibri" panose="020F0502020204030204" pitchFamily="34" charset="0"/>
                      </a:rPr>
                      <m:t>𝑎</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𝑏</m:t>
                    </m:r>
                  </m:oMath>
                </a14:m>
                <a:r>
                  <a:rPr lang="en-US" sz="2800">
                    <a:latin typeface="Times New Roman" panose="02020603050405020304" pitchFamily="18" charset="0"/>
                    <a:ea typeface="Times New Roman" panose="02020603050405020304" pitchFamily="18" charset="0"/>
                  </a:rPr>
                  <a:t> biết tiếp tuyến của đồ thị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tại giao điểm của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𝐶</m:t>
                        </m:r>
                      </m:e>
                    </m:d>
                  </m:oMath>
                </a14:m>
                <a:r>
                  <a:rPr lang="en-US" sz="2800">
                    <a:latin typeface="Times New Roman" panose="02020603050405020304" pitchFamily="18" charset="0"/>
                    <a:ea typeface="Times New Roman" panose="02020603050405020304" pitchFamily="18" charset="0"/>
                  </a:rPr>
                  <a:t> và trục Ox có phương trình là </a:t>
                </a:r>
                <a14:m>
                  <m:oMath xmlns:m="http://schemas.openxmlformats.org/officeDocument/2006/math">
                    <m:r>
                      <a:rPr lang="en-US" sz="2800" i="1">
                        <a:latin typeface="Cambria Math" panose="02040503050406030204" pitchFamily="18" charset="0"/>
                        <a:ea typeface="Calibri" panose="020F0502020204030204" pitchFamily="34" charset="0"/>
                      </a:rPr>
                      <m:t>𝑦</m:t>
                    </m:r>
                    <m:r>
                      <a:rPr lang="en-US" sz="2800" i="1">
                        <a:latin typeface="Cambria Math" panose="02040503050406030204" pitchFamily="18" charset="0"/>
                        <a:ea typeface="Calibri" panose="020F0502020204030204" pitchFamily="34" charset="0"/>
                      </a:rPr>
                      <m:t>=−</m:t>
                    </m:r>
                    <m:f>
                      <m:fPr>
                        <m:ctrlPr>
                          <a:rPr lang="en-US" sz="2800" i="1">
                            <a:latin typeface="Cambria Math" panose="02040503050406030204" pitchFamily="18" charset="0"/>
                            <a:ea typeface="Calibri" panose="020F0502020204030204" pitchFamily="34" charset="0"/>
                          </a:rPr>
                        </m:ctrlPr>
                      </m:fPr>
                      <m:num>
                        <m:r>
                          <a:rPr lang="en-US" sz="2800" i="1">
                            <a:latin typeface="Cambria Math" panose="02040503050406030204" pitchFamily="18" charset="0"/>
                            <a:ea typeface="Calibri" panose="020F0502020204030204" pitchFamily="34" charset="0"/>
                          </a:rPr>
                          <m:t>1</m:t>
                        </m:r>
                      </m:num>
                      <m:den>
                        <m:r>
                          <a:rPr lang="en-US" sz="2800" i="1">
                            <a:latin typeface="Cambria Math" panose="02040503050406030204" pitchFamily="18" charset="0"/>
                            <a:ea typeface="Calibri" panose="020F0502020204030204" pitchFamily="34" charset="0"/>
                          </a:rPr>
                          <m:t>2</m:t>
                        </m:r>
                      </m:den>
                    </m:f>
                    <m:r>
                      <a:rPr lang="en-US" sz="2800" i="1">
                        <a:latin typeface="Cambria Math" panose="02040503050406030204" pitchFamily="18" charset="0"/>
                        <a:ea typeface="Calibri" panose="020F0502020204030204" pitchFamily="34" charset="0"/>
                      </a:rPr>
                      <m:t>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2</m:t>
                    </m:r>
                  </m:oMath>
                </a14:m>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smtClean="0">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1</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b</m:t>
                    </m:r>
                    <m:r>
                      <a:rPr lang="en-US" sz="2800">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1</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1</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 </m:t>
                    </m:r>
                    <m:r>
                      <m:rPr>
                        <m:nor/>
                      </m:rPr>
                      <a:rPr lang="en-US" sz="2800">
                        <a:latin typeface="Cambria Math" panose="02040503050406030204" pitchFamily="18" charset="0"/>
                        <a:ea typeface="Times New Roman" panose="02020603050405020304" pitchFamily="18" charset="0"/>
                      </a:rPr>
                      <m:t>b</m:t>
                    </m:r>
                    <m:r>
                      <a:rPr lang="en-US" sz="2800">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2</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1</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b</m:t>
                    </m:r>
                    <m:r>
                      <a:rPr lang="en-US" sz="2800">
                        <a:latin typeface="Cambria Math" panose="02040503050406030204" pitchFamily="18" charset="0"/>
                        <a:ea typeface="Times New Roman" panose="02020603050405020304" pitchFamily="18" charset="0"/>
                      </a:rPr>
                      <m:t>=</m:t>
                    </m:r>
                    <m:r>
                      <a:rPr lang="en-US" sz="2800">
                        <a:latin typeface="Cambria Math" panose="02040503050406030204" pitchFamily="18" charset="0"/>
                        <a:ea typeface="Times New Roman" panose="02020603050405020304" pitchFamily="18" charset="0"/>
                      </a:rPr>
                      <m:t>3</m:t>
                    </m:r>
                  </m:oMath>
                </a14:m>
                <a:r>
                  <a:rPr lang="en-US" sz="2800" b="1">
                    <a:latin typeface="Times New Roman" panose="02020603050405020304" pitchFamily="18" charset="0"/>
                    <a:ea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rPr>
                  <a:t>D.</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1</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 </m:t>
                    </m:r>
                    <m:r>
                      <m:rPr>
                        <m:nor/>
                      </m:rPr>
                      <a:rPr lang="en-US" sz="2800">
                        <a:latin typeface="Cambria Math" panose="02040503050406030204" pitchFamily="18" charset="0"/>
                        <a:ea typeface="Times New Roman" panose="02020603050405020304" pitchFamily="18" charset="0"/>
                      </a:rPr>
                      <m:t>b</m:t>
                    </m:r>
                    <m:r>
                      <a:rPr lang="en-US" sz="2800">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4</m:t>
                    </m:r>
                  </m:oMath>
                </a14:m>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31.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3</m:t>
                        </m:r>
                      </m:sup>
                    </m:sSup>
                    <m:r>
                      <a:rPr lang="en-US" sz="2800" i="1">
                        <a:latin typeface="Cambria Math" panose="02040503050406030204" pitchFamily="18" charset="0"/>
                        <a:ea typeface="Times New Roman" panose="02020603050405020304" pitchFamily="18" charset="0"/>
                      </a:rPr>
                      <m:t>+</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en-US" sz="2800">
                    <a:latin typeface="Times New Roman" panose="02020603050405020304" pitchFamily="18" charset="0"/>
                    <a:ea typeface="Calibri" panose="020F0502020204030204" pitchFamily="34" charset="0"/>
                  </a:rPr>
                  <a:t> có đồ thị là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Có tất cả bao nhiêu giá trị nguyên của tham số </a:t>
                </a:r>
                <a14:m>
                  <m:oMath xmlns:m="http://schemas.openxmlformats.org/officeDocument/2006/math">
                    <m:r>
                      <a:rPr lang="en-US" sz="2800" i="1">
                        <a:latin typeface="Cambria Math" panose="02040503050406030204" pitchFamily="18" charset="0"/>
                        <a:ea typeface="Times New Roman" panose="02020603050405020304" pitchFamily="18" charset="0"/>
                      </a:rPr>
                      <m:t>𝑚</m:t>
                    </m:r>
                  </m:oMath>
                </a14:m>
                <a:r>
                  <a:rPr lang="en-US" sz="2800">
                    <a:latin typeface="Times New Roman" panose="02020603050405020304" pitchFamily="18" charset="0"/>
                    <a:ea typeface="Calibri" panose="020F0502020204030204" pitchFamily="34" charset="0"/>
                  </a:rPr>
                  <a:t> để từ điểm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0</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𝑚</m:t>
                        </m:r>
                      </m:e>
                    </m:d>
                  </m:oMath>
                </a14:m>
                <a:r>
                  <a:rPr lang="en-US" sz="2800">
                    <a:latin typeface="Times New Roman" panose="02020603050405020304" pitchFamily="18" charset="0"/>
                    <a:ea typeface="Calibri" panose="020F0502020204030204" pitchFamily="34" charset="0"/>
                  </a:rPr>
                  <a:t> kẻ được ít nhất một tiếp tuyến đến đồ thị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mà hoành độ tiếp điểm thuộc đoạn </a:t>
                </a:r>
                <a14:m>
                  <m:oMath xmlns:m="http://schemas.openxmlformats.org/officeDocument/2006/math">
                    <m:d>
                      <m:dPr>
                        <m:begChr m:val="["/>
                        <m:endChr m:val="]"/>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1</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e>
                    </m:d>
                  </m:oMath>
                </a14:m>
                <a:r>
                  <a:rPr lang="en-US" sz="2800">
                    <a:latin typeface="Times New Roman" panose="02020603050405020304" pitchFamily="18" charset="0"/>
                    <a:ea typeface="Calibri" panose="020F0502020204030204" pitchFamily="34" charset="0"/>
                  </a:rPr>
                  <a:t>?</a:t>
                </a: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61</m:t>
                    </m:r>
                  </m:oMath>
                </a14:m>
                <a:r>
                  <a:rPr lang="en-US" sz="2800">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0</m:t>
                    </m:r>
                  </m:oMath>
                </a14:m>
                <a:r>
                  <a:rPr lang="en-US" sz="2800">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60</m:t>
                    </m:r>
                  </m:oMath>
                </a14:m>
                <a:r>
                  <a:rPr lang="en-US" sz="2800">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D. </a:t>
                </a:r>
                <a:r>
                  <a:rPr lang="en-US" sz="2800">
                    <a:latin typeface="Times New Roman" panose="02020603050405020304" pitchFamily="18" charset="0"/>
                    <a:ea typeface="Calibri" panose="020F0502020204030204" pitchFamily="34" charset="0"/>
                  </a:rPr>
                  <a:t>Vô số</a:t>
                </a:r>
              </a:p>
            </p:txBody>
          </p:sp>
        </mc:Choice>
        <mc:Fallback>
          <p:sp>
            <p:nvSpPr>
              <p:cNvPr id="2" name="Rectangle 1">
                <a:extLst>
                  <a:ext uri="{FF2B5EF4-FFF2-40B4-BE49-F238E27FC236}">
                    <a16:creationId xmlns:a16="http://schemas.microsoft.com/office/drawing/2014/main" id="{6A3D76BD-1BAA-4F55-91E4-59C27D096F6C}"/>
                  </a:ext>
                </a:extLst>
              </p:cNvPr>
              <p:cNvSpPr>
                <a:spLocks noRot="1" noChangeAspect="1" noMove="1" noResize="1" noEditPoints="1" noAdjustHandles="1" noChangeArrowheads="1" noChangeShapeType="1" noTextEdit="1"/>
              </p:cNvSpPr>
              <p:nvPr/>
            </p:nvSpPr>
            <p:spPr>
              <a:xfrm>
                <a:off x="128016" y="311123"/>
                <a:ext cx="11881104" cy="5999976"/>
              </a:xfrm>
              <a:prstGeom prst="rect">
                <a:avLst/>
              </a:prstGeom>
              <a:blipFill>
                <a:blip r:embed="rId2"/>
                <a:stretch>
                  <a:fillRect l="-1026" r="-1847" b="-1931"/>
                </a:stretch>
              </a:blipFill>
            </p:spPr>
            <p:txBody>
              <a:bodyPr/>
              <a:lstStyle/>
              <a:p>
                <a:r>
                  <a:rPr lang="en-US">
                    <a:noFill/>
                  </a:rPr>
                  <a:t> </a:t>
                </a:r>
              </a:p>
            </p:txBody>
          </p:sp>
        </mc:Fallback>
      </mc:AlternateContent>
    </p:spTree>
    <p:extLst>
      <p:ext uri="{BB962C8B-B14F-4D97-AF65-F5344CB8AC3E}">
        <p14:creationId xmlns:p14="http://schemas.microsoft.com/office/powerpoint/2010/main" val="211187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wipe(left)">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338043-82B9-4B40-A54A-7DCDB915E2FA}"/>
              </a:ext>
            </a:extLst>
          </p:cNvPr>
          <p:cNvSpPr/>
          <p:nvPr/>
        </p:nvSpPr>
        <p:spPr>
          <a:xfrm>
            <a:off x="470876" y="4171134"/>
            <a:ext cx="2881923" cy="180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330C96-D2AD-4DAE-837C-B0ABB19C43A4}"/>
              </a:ext>
            </a:extLst>
          </p:cNvPr>
          <p:cNvSpPr/>
          <p:nvPr/>
        </p:nvSpPr>
        <p:spPr>
          <a:xfrm>
            <a:off x="472668" y="1723644"/>
            <a:ext cx="1908582" cy="6766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867CD7A-603D-482E-AD1C-26BD3DC5413E}"/>
                  </a:ext>
                </a:extLst>
              </p:cNvPr>
              <p:cNvSpPr/>
              <p:nvPr/>
            </p:nvSpPr>
            <p:spPr>
              <a:xfrm>
                <a:off x="36576" y="314626"/>
                <a:ext cx="12100560" cy="5660524"/>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32.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𝑚𝑥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𝑚</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den>
                    </m:f>
                  </m:oMath>
                </a14:m>
                <a:r>
                  <a:rPr lang="en-US" sz="2800">
                    <a:latin typeface="Times New Roman" panose="02020603050405020304" pitchFamily="18" charset="0"/>
                    <a:ea typeface="Calibri" panose="020F0502020204030204" pitchFamily="34"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rPr>
                              <m:t>𝑚</m:t>
                            </m:r>
                          </m:sub>
                        </m:sSub>
                      </m:e>
                    </m:d>
                  </m:oMath>
                </a14:m>
                <a:r>
                  <a:rPr lang="nl-NL" sz="2800">
                    <a:latin typeface="Times New Roman" panose="02020603050405020304" pitchFamily="18" charset="0"/>
                    <a:ea typeface="Calibri" panose="020F0502020204030204" pitchFamily="34" charset="0"/>
                  </a:rPr>
                  <a:t>cắt trục hoành tại hai điểm phân biệt và các tiếp tuyến với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sSub>
                          <m:sSubPr>
                            <m:ctrlPr>
                              <a:rPr lang="en-US" sz="2800" i="1">
                                <a:latin typeface="Cambria Math" panose="02040503050406030204" pitchFamily="18" charset="0"/>
                                <a:ea typeface="Times New Roman" panose="02020603050405020304" pitchFamily="18" charset="0"/>
                              </a:rPr>
                            </m:ctrlPr>
                          </m:sSubPr>
                          <m:e>
                            <m:r>
                              <a:rPr lang="en-US" sz="2800" i="1">
                                <a:latin typeface="Cambria Math" panose="02040503050406030204" pitchFamily="18" charset="0"/>
                                <a:ea typeface="Times New Roman" panose="02020603050405020304" pitchFamily="18" charset="0"/>
                              </a:rPr>
                              <m:t>𝐶</m:t>
                            </m:r>
                          </m:e>
                          <m:sub>
                            <m:r>
                              <a:rPr lang="en-US" sz="2800" i="1">
                                <a:latin typeface="Cambria Math" panose="02040503050406030204" pitchFamily="18" charset="0"/>
                                <a:ea typeface="Times New Roman" panose="02020603050405020304" pitchFamily="18" charset="0"/>
                              </a:rPr>
                              <m:t>𝑚</m:t>
                            </m:r>
                          </m:sub>
                        </m:sSub>
                      </m:e>
                    </m:d>
                  </m:oMath>
                </a14:m>
                <a:r>
                  <a:rPr lang="nl-NL" sz="2800">
                    <a:latin typeface="Times New Roman" panose="02020603050405020304" pitchFamily="18" charset="0"/>
                    <a:ea typeface="Calibri" panose="020F0502020204030204" pitchFamily="34" charset="0"/>
                  </a:rPr>
                  <a:t> tại hai điểm này vuông góc với nhau.</a:t>
                </a: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num>
                      <m:den>
                        <m:r>
                          <a:rPr lang="en-US" sz="2800" i="1">
                            <a:latin typeface="Cambria Math" panose="02040503050406030204" pitchFamily="18" charset="0"/>
                            <a:ea typeface="Times New Roman" panose="02020603050405020304" pitchFamily="18" charset="0"/>
                          </a:rPr>
                          <m:t>3</m:t>
                        </m:r>
                      </m:den>
                    </m:f>
                  </m:oMath>
                </a14:m>
                <a:r>
                  <a:rPr lang="nl-NL" sz="2800">
                    <a:latin typeface="Times New Roman" panose="02020603050405020304" pitchFamily="18" charset="0"/>
                    <a:ea typeface="Calibri" panose="020F0502020204030204" pitchFamily="34" charset="0"/>
                  </a:rPr>
                  <a:t>.</a:t>
                </a:r>
                <a:r>
                  <a:rPr lang="en-US" sz="2800" b="1">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nl-NL" sz="2800">
                    <a:latin typeface="Times New Roman" panose="02020603050405020304" pitchFamily="18" charset="0"/>
                    <a:ea typeface="Calibri" panose="020F0502020204030204" pitchFamily="34" charset="0"/>
                  </a:rPr>
                  <a:t>.</a:t>
                </a:r>
                <a:r>
                  <a:rPr lang="en-US" sz="2800" b="1">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num>
                      <m:den>
                        <m:r>
                          <a:rPr lang="en-US" sz="2800" i="1">
                            <a:latin typeface="Cambria Math" panose="02040503050406030204" pitchFamily="18" charset="0"/>
                            <a:ea typeface="Times New Roman" panose="02020603050405020304" pitchFamily="18" charset="0"/>
                          </a:rPr>
                          <m:t>3</m:t>
                        </m:r>
                      </m:den>
                    </m:f>
                    <m:r>
                      <a:rPr lang="en-US" sz="2800" i="1">
                        <a:latin typeface="Cambria Math" panose="02040503050406030204" pitchFamily="18" charset="0"/>
                        <a:ea typeface="Times New Roman" panose="02020603050405020304" pitchFamily="18" charset="0"/>
                      </a:rPr>
                      <m:t>, </m:t>
                    </m:r>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oMath>
                </a14:m>
                <a:r>
                  <a:rPr lang="nl-NL" sz="2800">
                    <a:latin typeface="Times New Roman" panose="02020603050405020304" pitchFamily="18" charset="0"/>
                    <a:ea typeface="Calibri" panose="020F0502020204030204" pitchFamily="34" charset="0"/>
                  </a:rPr>
                  <a:t>.</a:t>
                </a:r>
                <a:r>
                  <a:rPr lang="en-US" sz="2800" b="1">
                    <a:latin typeface="Times New Roman" panose="02020603050405020304" pitchFamily="18" charset="0"/>
                    <a:ea typeface="Calibri" panose="020F0502020204030204" pitchFamily="34" charset="0"/>
                  </a:rPr>
                  <a:t>	</a:t>
                </a:r>
                <a:r>
                  <a:rPr lang="en-U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𝑚</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oMath>
                </a14:m>
                <a:r>
                  <a:rPr lang="nl-NL" sz="2800">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33.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den>
                    </m:f>
                  </m:oMath>
                </a14:m>
                <a:r>
                  <a:rPr lang="nl-NL" sz="2800">
                    <a:latin typeface="Times New Roman" panose="02020603050405020304" pitchFamily="18" charset="0"/>
                    <a:ea typeface="Calibri" panose="020F0502020204030204" pitchFamily="34" charset="0"/>
                  </a:rPr>
                  <a:t> có đồ thị là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r>
                      <a:rPr lang="en-US" sz="2800" i="1">
                        <a:latin typeface="Cambria Math" panose="02040503050406030204" pitchFamily="18" charset="0"/>
                        <a:ea typeface="Times New Roman" panose="02020603050405020304" pitchFamily="18" charset="0"/>
                      </a:rPr>
                      <m:t>.</m:t>
                    </m:r>
                  </m:oMath>
                </a14:m>
                <a:r>
                  <a:rPr lang="es-ES" sz="2800">
                    <a:latin typeface="Times New Roman" panose="02020603050405020304" pitchFamily="18" charset="0"/>
                    <a:ea typeface="Calibri" panose="020F0502020204030204" pitchFamily="34" charset="0"/>
                  </a:rPr>
                  <a:t> Lập phương trình tiếp tuyến của đồ thị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a:t>
                </a:r>
                <a:r>
                  <a:rPr lang="es-ES" sz="2800">
                    <a:latin typeface="Times New Roman" panose="02020603050405020304" pitchFamily="18" charset="0"/>
                    <a:ea typeface="Calibri" panose="020F0502020204030204" pitchFamily="34" charset="0"/>
                  </a:rPr>
                  <a:t>sao cho tiếp tuyến này cắt các trục </a:t>
                </a:r>
                <a14:m>
                  <m:oMath xmlns:m="http://schemas.openxmlformats.org/officeDocument/2006/math">
                    <m:r>
                      <a:rPr lang="en-US" sz="2800" i="1">
                        <a:latin typeface="Cambria Math" panose="02040503050406030204" pitchFamily="18" charset="0"/>
                        <a:ea typeface="Times New Roman" panose="02020603050405020304" pitchFamily="18" charset="0"/>
                      </a:rPr>
                      <m:t>𝑂𝑥</m:t>
                    </m:r>
                    <m:r>
                      <a:rPr lang="en-US" sz="2800" i="1">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 </m:t>
                    </m:r>
                    <m:r>
                      <m:rPr>
                        <m:nor/>
                      </m:rPr>
                      <a:rPr lang="en-US" sz="2800">
                        <a:latin typeface="Cambria Math" panose="02040503050406030204" pitchFamily="18" charset="0"/>
                        <a:ea typeface="Times New Roman" panose="02020603050405020304" pitchFamily="18" charset="0"/>
                      </a:rPr>
                      <m:t>O</m:t>
                    </m:r>
                    <m:r>
                      <a:rPr lang="en-US" sz="2800" i="1">
                        <a:latin typeface="Cambria Math" panose="02040503050406030204" pitchFamily="18" charset="0"/>
                        <a:ea typeface="Times New Roman" panose="02020603050405020304" pitchFamily="18" charset="0"/>
                      </a:rPr>
                      <m:t>𝑦</m:t>
                    </m:r>
                  </m:oMath>
                </a14:m>
                <a:r>
                  <a:rPr lang="es-ES" sz="2800">
                    <a:latin typeface="Times New Roman" panose="02020603050405020304" pitchFamily="18" charset="0"/>
                    <a:ea typeface="Calibri" panose="020F0502020204030204" pitchFamily="34" charset="0"/>
                  </a:rPr>
                  <a:t> lần lượt tại các điểm </a:t>
                </a:r>
                <a14:m>
                  <m:oMath xmlns:m="http://schemas.openxmlformats.org/officeDocument/2006/math">
                    <m:r>
                      <a:rPr lang="en-US" sz="2800" i="1">
                        <a:latin typeface="Cambria Math" panose="02040503050406030204" pitchFamily="18" charset="0"/>
                        <a:ea typeface="Times New Roman" panose="02020603050405020304" pitchFamily="18" charset="0"/>
                      </a:rPr>
                      <m:t>𝐴</m:t>
                    </m:r>
                  </m:oMath>
                </a14:m>
                <a:r>
                  <a:rPr lang="vi-VN" sz="2800">
                    <a:latin typeface="Times New Roman" panose="02020603050405020304" pitchFamily="18" charset="0"/>
                    <a:ea typeface="Calibri" panose="020F0502020204030204" pitchFamily="34" charset="0"/>
                  </a:rPr>
                  <a:t>,</a:t>
                </a:r>
                <a14:m>
                  <m:oMath xmlns:m="http://schemas.openxmlformats.org/officeDocument/2006/math">
                    <m:r>
                      <a:rPr lang="en-US" sz="2800" i="1">
                        <a:latin typeface="Cambria Math" panose="02040503050406030204" pitchFamily="18" charset="0"/>
                        <a:ea typeface="Times New Roman" panose="02020603050405020304" pitchFamily="18" charset="0"/>
                      </a:rPr>
                      <m:t>𝐵</m:t>
                    </m:r>
                  </m:oMath>
                </a14:m>
                <a:r>
                  <a:rPr lang="es-ES" sz="2800">
                    <a:latin typeface="Times New Roman" panose="02020603050405020304" pitchFamily="18" charset="0"/>
                    <a:ea typeface="Calibri" panose="020F0502020204030204" pitchFamily="34" charset="0"/>
                  </a:rPr>
                  <a:t> thoả mãn </a:t>
                </a:r>
                <a14:m>
                  <m:oMath xmlns:m="http://schemas.openxmlformats.org/officeDocument/2006/math">
                    <m:r>
                      <m:rPr>
                        <m:nor/>
                      </m:rPr>
                      <a:rPr lang="en-US" sz="2800">
                        <a:latin typeface="Cambria Math" panose="02040503050406030204" pitchFamily="18" charset="0"/>
                        <a:ea typeface="Times New Roman" panose="02020603050405020304" pitchFamily="18" charset="0"/>
                      </a:rPr>
                      <m:t>OA</m:t>
                    </m:r>
                    <m: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4</m:t>
                    </m:r>
                    <m:r>
                      <m:rPr>
                        <m:nor/>
                      </m:rPr>
                      <a:rPr lang="en-US" sz="2800">
                        <a:latin typeface="Cambria Math" panose="02040503050406030204" pitchFamily="18" charset="0"/>
                        <a:ea typeface="Times New Roman" panose="02020603050405020304" pitchFamily="18" charset="0"/>
                      </a:rPr>
                      <m:t>OB</m:t>
                    </m:r>
                    <m:r>
                      <a:rPr lang="en-US" sz="2800">
                        <a:latin typeface="Cambria Math" panose="02040503050406030204" pitchFamily="18" charset="0"/>
                        <a:ea typeface="Times New Roman" panose="02020603050405020304" pitchFamily="18" charset="0"/>
                      </a:rPr>
                      <m:t>.</m:t>
                    </m:r>
                  </m:oMath>
                </a14:m>
                <a:endParaRPr lang="en-US" sz="2800">
                  <a:latin typeface="Times New Roman" panose="02020603050405020304" pitchFamily="18" charset="0"/>
                  <a:ea typeface="Calibri" panose="020F0502020204030204" pitchFamily="34" charset="0"/>
                </a:endParaRPr>
              </a:p>
              <a:p>
                <a:pPr marL="401638" algn="just">
                  <a:lnSpc>
                    <a:spcPct val="115000"/>
                  </a:lnSpc>
                  <a:spcAft>
                    <a:spcPts val="0"/>
                  </a:spcAft>
                  <a:tabLst>
                    <a:tab pos="3365500" algn="l"/>
                    <a:tab pos="5038725" algn="l"/>
                  </a:tabLst>
                </a:pPr>
                <a:r>
                  <a:rPr lang="es-E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d>
                      <m:dPr>
                        <m:begChr m:val="["/>
                        <m:endChr m:val=""/>
                        <m:ctrlPr>
                          <a:rPr lang="en-US" sz="2800" i="1">
                            <a:latin typeface="Cambria Math" panose="02040503050406030204" pitchFamily="18" charset="0"/>
                            <a:ea typeface="Times New Roman" panose="02020603050405020304" pitchFamily="18" charset="0"/>
                          </a:rPr>
                        </m:ctrlPr>
                      </m:dPr>
                      <m:e>
                        <m:eqArr>
                          <m:eqArrPr>
                            <m:ctrlPr>
                              <a:rPr lang="en-US" sz="2800" i="1">
                                <a:latin typeface="Cambria Math" panose="02040503050406030204" pitchFamily="18" charset="0"/>
                                <a:ea typeface="Times New Roman" panose="02020603050405020304" pitchFamily="18" charset="0"/>
                              </a:rPr>
                            </m:ctrlPr>
                          </m:eqArrPr>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e>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e>
                        </m:eqArr>
                      </m:e>
                    </m:d>
                  </m:oMath>
                </a14:m>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d>
                      <m:dPr>
                        <m:begChr m:val="["/>
                        <m:endChr m:val=""/>
                        <m:ctrlPr>
                          <a:rPr lang="en-US" sz="2800" i="1">
                            <a:latin typeface="Cambria Math" panose="02040503050406030204" pitchFamily="18" charset="0"/>
                            <a:ea typeface="Times New Roman" panose="02020603050405020304" pitchFamily="18" charset="0"/>
                          </a:rPr>
                        </m:ctrlPr>
                      </m:dPr>
                      <m:e>
                        <m:eqArr>
                          <m:eqArrPr>
                            <m:ctrlPr>
                              <a:rPr lang="en-US" sz="2800" i="1">
                                <a:latin typeface="Cambria Math" panose="02040503050406030204" pitchFamily="18" charset="0"/>
                                <a:ea typeface="Times New Roman" panose="02020603050405020304" pitchFamily="18" charset="0"/>
                              </a:rPr>
                            </m:ctrlPr>
                          </m:eqArrPr>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e>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e>
                        </m:eqArr>
                      </m:e>
                    </m:d>
                  </m:oMath>
                </a14:m>
                <a:r>
                  <a:rPr lang="es-ES" sz="2800">
                    <a:latin typeface="Times New Roman" panose="02020603050405020304" pitchFamily="18" charset="0"/>
                    <a:ea typeface="Calibri" panose="020F0502020204030204" pitchFamily="34" charset="0"/>
                  </a:rPr>
                  <a:t>.</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C.</a:t>
                </a:r>
                <a14:m>
                  <m:oMath xmlns:m="http://schemas.openxmlformats.org/officeDocument/2006/math">
                    <m:d>
                      <m:dPr>
                        <m:begChr m:val="["/>
                        <m:endChr m:val=""/>
                        <m:ctrlPr>
                          <a:rPr lang="en-US" sz="2800" i="1">
                            <a:latin typeface="Cambria Math" panose="02040503050406030204" pitchFamily="18" charset="0"/>
                            <a:ea typeface="Times New Roman" panose="02020603050405020304" pitchFamily="18" charset="0"/>
                          </a:rPr>
                        </m:ctrlPr>
                      </m:dPr>
                      <m:e>
                        <m:eqArr>
                          <m:eqArrPr>
                            <m:ctrlPr>
                              <a:rPr lang="en-US" sz="2800" i="1">
                                <a:latin typeface="Cambria Math" panose="02040503050406030204" pitchFamily="18" charset="0"/>
                                <a:ea typeface="Times New Roman" panose="02020603050405020304" pitchFamily="18" charset="0"/>
                              </a:rPr>
                            </m:ctrlPr>
                          </m:eqArrPr>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e>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e>
                        </m:eqArr>
                      </m:e>
                    </m:d>
                  </m:oMath>
                </a14:m>
                <a:r>
                  <a:rPr lang="es-ES" sz="2800">
                    <a:latin typeface="Times New Roman" panose="02020603050405020304" pitchFamily="18" charset="0"/>
                    <a:ea typeface="Calibri" panose="020F0502020204030204" pitchFamily="34" charset="0"/>
                  </a:rPr>
                  <a:t>.</a:t>
                </a:r>
                <a:r>
                  <a:rPr lang="es-E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d>
                      <m:dPr>
                        <m:begChr m:val="["/>
                        <m:endChr m:val=""/>
                        <m:ctrlPr>
                          <a:rPr lang="en-US" sz="2800" i="1">
                            <a:latin typeface="Cambria Math" panose="02040503050406030204" pitchFamily="18" charset="0"/>
                            <a:ea typeface="Times New Roman" panose="02020603050405020304" pitchFamily="18" charset="0"/>
                          </a:rPr>
                        </m:ctrlPr>
                      </m:dPr>
                      <m:e>
                        <m:eqArr>
                          <m:eqArrPr>
                            <m:ctrlPr>
                              <a:rPr lang="en-US" sz="2800" i="1">
                                <a:latin typeface="Cambria Math" panose="02040503050406030204" pitchFamily="18" charset="0"/>
                                <a:ea typeface="Times New Roman" panose="02020603050405020304" pitchFamily="18" charset="0"/>
                              </a:rPr>
                            </m:ctrlPr>
                          </m:eqArrPr>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rPr>
                                  <m:t>4</m:t>
                                </m:r>
                              </m:den>
                            </m:f>
                          </m:e>
                          <m:e>
                            <m:r>
                              <a:rPr lang="en-US" sz="2800" i="1">
                                <a:latin typeface="Cambria Math" panose="02040503050406030204" pitchFamily="18" charset="0"/>
                                <a:ea typeface="Times New Roman" panose="02020603050405020304" pitchFamily="18" charset="0"/>
                              </a:rPr>
                              <m:t>&amp;</m:t>
                            </m:r>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13</m:t>
                                </m:r>
                              </m:num>
                              <m:den>
                                <m:r>
                                  <a:rPr lang="en-US" sz="2800" i="1">
                                    <a:latin typeface="Cambria Math" panose="02040503050406030204" pitchFamily="18" charset="0"/>
                                    <a:ea typeface="Times New Roman" panose="02020603050405020304" pitchFamily="18" charset="0"/>
                                  </a:rPr>
                                  <m:t>4</m:t>
                                </m:r>
                              </m:den>
                            </m:f>
                          </m:e>
                        </m:eqArr>
                      </m:e>
                    </m:d>
                  </m:oMath>
                </a14:m>
                <a:r>
                  <a:rPr lang="es-ES" sz="2800" b="1">
                    <a:latin typeface="Times New Roman" panose="02020603050405020304" pitchFamily="18" charset="0"/>
                    <a:ea typeface="Calibri" panose="020F0502020204030204" pitchFamily="34" charset="0"/>
                  </a:rPr>
                  <a:t>.</a:t>
                </a:r>
                <a:endParaRPr lang="en-US" sz="2800">
                  <a:latin typeface="Times New Roman" panose="02020603050405020304" pitchFamily="18" charset="0"/>
                  <a:ea typeface="Calibri" panose="020F0502020204030204" pitchFamily="34" charset="0"/>
                </a:endParaRPr>
              </a:p>
            </p:txBody>
          </p:sp>
        </mc:Choice>
        <mc:Fallback>
          <p:sp>
            <p:nvSpPr>
              <p:cNvPr id="3" name="Rectangle 2">
                <a:extLst>
                  <a:ext uri="{FF2B5EF4-FFF2-40B4-BE49-F238E27FC236}">
                    <a16:creationId xmlns:a16="http://schemas.microsoft.com/office/drawing/2014/main" id="{0867CD7A-603D-482E-AD1C-26BD3DC5413E}"/>
                  </a:ext>
                </a:extLst>
              </p:cNvPr>
              <p:cNvSpPr>
                <a:spLocks noRot="1" noChangeAspect="1" noMove="1" noResize="1" noEditPoints="1" noAdjustHandles="1" noChangeArrowheads="1" noChangeShapeType="1" noTextEdit="1"/>
              </p:cNvSpPr>
              <p:nvPr/>
            </p:nvSpPr>
            <p:spPr>
              <a:xfrm>
                <a:off x="36576" y="314626"/>
                <a:ext cx="12100560" cy="5660524"/>
              </a:xfrm>
              <a:prstGeom prst="rect">
                <a:avLst/>
              </a:prstGeom>
              <a:blipFill>
                <a:blip r:embed="rId2"/>
                <a:stretch>
                  <a:fillRect l="-1008" r="-1763"/>
                </a:stretch>
              </a:blipFill>
            </p:spPr>
            <p:txBody>
              <a:bodyPr/>
              <a:lstStyle/>
              <a:p>
                <a:r>
                  <a:rPr lang="en-US">
                    <a:noFill/>
                  </a:rPr>
                  <a:t> </a:t>
                </a:r>
              </a:p>
            </p:txBody>
          </p:sp>
        </mc:Fallback>
      </mc:AlternateContent>
    </p:spTree>
    <p:extLst>
      <p:ext uri="{BB962C8B-B14F-4D97-AF65-F5344CB8AC3E}">
        <p14:creationId xmlns:p14="http://schemas.microsoft.com/office/powerpoint/2010/main" val="19436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0A821-B6D8-4126-A23B-CE4AF5CF75DF}"/>
              </a:ext>
            </a:extLst>
          </p:cNvPr>
          <p:cNvSpPr/>
          <p:nvPr/>
        </p:nvSpPr>
        <p:spPr>
          <a:xfrm>
            <a:off x="3616680" y="4162044"/>
            <a:ext cx="2479320" cy="69570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512C263-2E34-48A0-A259-980CD0DBC43F}"/>
              </a:ext>
            </a:extLst>
          </p:cNvPr>
          <p:cNvSpPr/>
          <p:nvPr/>
        </p:nvSpPr>
        <p:spPr>
          <a:xfrm>
            <a:off x="625068" y="2028444"/>
            <a:ext cx="2060982" cy="57313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D3E3530-0047-4C86-9BE2-94B57A2B2414}"/>
                  </a:ext>
                </a:extLst>
              </p:cNvPr>
              <p:cNvSpPr/>
              <p:nvPr/>
            </p:nvSpPr>
            <p:spPr>
              <a:xfrm>
                <a:off x="121920" y="219456"/>
                <a:ext cx="11923776" cy="6103466"/>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34. </a:t>
                </a:r>
                <a:r>
                  <a:rPr lang="en-US" sz="2800">
                    <a:latin typeface="Times New Roman" panose="02020603050405020304" pitchFamily="18" charset="0"/>
                    <a:ea typeface="Calibri" panose="020F0502020204030204" pitchFamily="34" charset="0"/>
                  </a:rPr>
                  <a:t>Biết với một điểm </a:t>
                </a:r>
                <a14:m>
                  <m:oMath xmlns:m="http://schemas.openxmlformats.org/officeDocument/2006/math">
                    <m:r>
                      <a:rPr lang="en-US" sz="2800" i="1">
                        <a:latin typeface="Cambria Math" panose="02040503050406030204" pitchFamily="18" charset="0"/>
                        <a:ea typeface="Times New Roman" panose="02020603050405020304" pitchFamily="18" charset="0"/>
                      </a:rPr>
                      <m:t>𝑀</m:t>
                    </m:r>
                  </m:oMath>
                </a14:m>
                <a:r>
                  <a:rPr lang="en-US" sz="2800">
                    <a:latin typeface="Times New Roman" panose="02020603050405020304" pitchFamily="18" charset="0"/>
                    <a:ea typeface="Calibri" panose="020F0502020204030204" pitchFamily="34" charset="0"/>
                  </a:rPr>
                  <a:t> tùy ý thuộc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nl-NL" sz="2800">
                    <a:latin typeface="Times New Roman" panose="02020603050405020304" pitchFamily="18" charset="0"/>
                    <a:ea typeface="Calibri" panose="020F0502020204030204" pitchFamily="34" charset="0"/>
                  </a:rPr>
                  <a:t>:</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num>
                      <m:den>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den>
                    </m:f>
                  </m:oMath>
                </a14:m>
                <a:r>
                  <a:rPr lang="en-US" sz="2800">
                    <a:latin typeface="Times New Roman" panose="02020603050405020304" pitchFamily="18" charset="0"/>
                    <a:ea typeface="Calibri" panose="020F0502020204030204" pitchFamily="34" charset="0"/>
                  </a:rPr>
                  <a:t>, tiếp tuyến tại </a:t>
                </a:r>
                <a14:m>
                  <m:oMath xmlns:m="http://schemas.openxmlformats.org/officeDocument/2006/math">
                    <m:r>
                      <a:rPr lang="en-US" sz="2800" i="1">
                        <a:latin typeface="Cambria Math" panose="02040503050406030204" pitchFamily="18" charset="0"/>
                        <a:ea typeface="Times New Roman" panose="02020603050405020304" pitchFamily="18" charset="0"/>
                      </a:rPr>
                      <m:t>𝑀</m:t>
                    </m:r>
                  </m:oMath>
                </a14:m>
                <a:r>
                  <a:rPr lang="en-US" sz="2800">
                    <a:latin typeface="Times New Roman" panose="02020603050405020304" pitchFamily="18" charset="0"/>
                    <a:ea typeface="Calibri" panose="020F0502020204030204" pitchFamily="34" charset="0"/>
                  </a:rPr>
                  <a:t> cắt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tại hai điểm </a:t>
                </a:r>
                <a14:m>
                  <m:oMath xmlns:m="http://schemas.openxmlformats.org/officeDocument/2006/math">
                    <m:r>
                      <m:rPr>
                        <m:nor/>
                      </m:rPr>
                      <a:rPr lang="en-US" sz="2800">
                        <a:latin typeface="Cambria Math" panose="02040503050406030204" pitchFamily="18" charset="0"/>
                        <a:ea typeface="Times New Roman" panose="02020603050405020304" pitchFamily="18" charset="0"/>
                      </a:rPr>
                      <m:t>A</m:t>
                    </m:r>
                    <m:r>
                      <m:rPr>
                        <m:nor/>
                      </m:rPr>
                      <a:rPr lang="en-US" sz="2800">
                        <a:latin typeface="Cambria Math" panose="02040503050406030204" pitchFamily="18" charset="0"/>
                        <a:ea typeface="Times New Roman" panose="02020603050405020304" pitchFamily="18" charset="0"/>
                      </a:rPr>
                      <m:t>,</m:t>
                    </m:r>
                    <m:r>
                      <m:rPr>
                        <m:nor/>
                      </m:rPr>
                      <a:rPr lang="en-US" sz="2800">
                        <a:latin typeface="Cambria Math" panose="02040503050406030204" pitchFamily="18" charset="0"/>
                        <a:ea typeface="Times New Roman" panose="02020603050405020304" pitchFamily="18" charset="0"/>
                      </a:rPr>
                      <m:t>B</m:t>
                    </m:r>
                  </m:oMath>
                </a14:m>
                <a:r>
                  <a:rPr lang="en-US" sz="2800">
                    <a:latin typeface="Times New Roman" panose="02020603050405020304" pitchFamily="18" charset="0"/>
                    <a:ea typeface="Calibri" panose="020F0502020204030204" pitchFamily="34" charset="0"/>
                  </a:rPr>
                  <a:t>tạo với </a:t>
                </a:r>
                <a14:m>
                  <m:oMath xmlns:m="http://schemas.openxmlformats.org/officeDocument/2006/math">
                    <m:r>
                      <a:rPr lang="en-US" sz="2800" i="1">
                        <a:latin typeface="Cambria Math" panose="02040503050406030204" pitchFamily="18" charset="0"/>
                        <a:ea typeface="Times New Roman" panose="02020603050405020304" pitchFamily="18" charset="0"/>
                      </a:rPr>
                      <m:t>𝐼</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1</m:t>
                        </m:r>
                      </m:e>
                    </m:d>
                  </m:oMath>
                </a14:m>
                <a:r>
                  <a:rPr lang="en-US" sz="2800">
                    <a:latin typeface="Times New Roman" panose="02020603050405020304" pitchFamily="18" charset="0"/>
                    <a:ea typeface="Calibri" panose="020F0502020204030204" pitchFamily="34" charset="0"/>
                  </a:rPr>
                  <a:t> một tam giác có diện tích không đổi, diện tích tam giác đó là?</a:t>
                </a:r>
              </a:p>
              <a:p>
                <a:pPr marL="629920" algn="just">
                  <a:lnSpc>
                    <a:spcPct val="115000"/>
                  </a:lnSpc>
                  <a:spcAft>
                    <a:spcPts val="0"/>
                  </a:spcAft>
                  <a:tabLst>
                    <a:tab pos="3599815" algn="l"/>
                    <a:tab pos="5039995" algn="l"/>
                  </a:tabLst>
                </a:pPr>
                <a:r>
                  <a:rPr lang="es-E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Calibri" panose="020F0502020204030204" pitchFamily="34" charset="0"/>
                  </a:rPr>
                  <a:t> (đvdt ).</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4</m:t>
                    </m:r>
                  </m:oMath>
                </a14:m>
                <a:r>
                  <a:rPr lang="en-US" sz="2800">
                    <a:latin typeface="Times New Roman" panose="02020603050405020304" pitchFamily="18" charset="0"/>
                    <a:ea typeface="Calibri" panose="020F0502020204030204" pitchFamily="34" charset="0"/>
                  </a:rPr>
                  <a:t> (đvdt ).</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5</m:t>
                    </m:r>
                  </m:oMath>
                </a14:m>
                <a:r>
                  <a:rPr lang="en-US" sz="2800">
                    <a:latin typeface="Times New Roman" panose="02020603050405020304" pitchFamily="18" charset="0"/>
                    <a:ea typeface="Calibri" panose="020F0502020204030204" pitchFamily="34" charset="0"/>
                  </a:rPr>
                  <a:t> (đvdt ).</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7</m:t>
                    </m:r>
                  </m:oMath>
                </a14:m>
                <a:r>
                  <a:rPr lang="en-US" sz="2800">
                    <a:latin typeface="Times New Roman" panose="02020603050405020304" pitchFamily="18" charset="0"/>
                    <a:ea typeface="Calibri" panose="020F0502020204030204" pitchFamily="34" charset="0"/>
                  </a:rPr>
                  <a:t> (đvdt ).</a:t>
                </a:r>
              </a:p>
              <a:p>
                <a:pPr lvl="0" algn="just">
                  <a:lnSpc>
                    <a:spcPct val="115000"/>
                  </a:lnSpc>
                  <a:spcBef>
                    <a:spcPts val="600"/>
                  </a:spcBef>
                  <a:spcAft>
                    <a:spcPts val="0"/>
                  </a:spcAft>
                  <a:buClr>
                    <a:srgbClr val="0000FF"/>
                  </a:buClr>
                  <a:tabLst>
                    <a:tab pos="629920" algn="l"/>
                  </a:tabLst>
                </a:pPr>
                <a:r>
                  <a:rPr lang="nl-NL"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35. </a:t>
                </a:r>
                <a:r>
                  <a:rPr lang="en-US" sz="2800">
                    <a:latin typeface="Times New Roman" panose="02020603050405020304" pitchFamily="18" charset="0"/>
                    <a:ea typeface="Calibri" panose="020F0502020204030204" pitchFamily="34" charset="0"/>
                  </a:rPr>
                  <a:t>Cho hàm số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3</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oMath>
                </a14:m>
                <a:r>
                  <a:rPr lang="en-US" sz="2800">
                    <a:latin typeface="Times New Roman" panose="02020603050405020304" pitchFamily="18" charset="0"/>
                    <a:ea typeface="Calibri" panose="020F0502020204030204" pitchFamily="34" charset="0"/>
                  </a:rPr>
                  <a:t> có đồ thị là </a:t>
                </a:r>
                <a14:m>
                  <m:oMath xmlns:m="http://schemas.openxmlformats.org/officeDocument/2006/math">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𝐶</m:t>
                        </m:r>
                      </m:e>
                    </m:d>
                  </m:oMath>
                </a14:m>
                <a:r>
                  <a:rPr lang="en-US" sz="2800">
                    <a:latin typeface="Times New Roman" panose="02020603050405020304" pitchFamily="18" charset="0"/>
                    <a:ea typeface="Calibri" panose="020F0502020204030204" pitchFamily="34" charset="0"/>
                  </a:rPr>
                  <a:t>. Tìm những điểm trên trục hoành sao cho từ đó kẻ được ba tiếp tuyến đến đồ thị hàm số và trong đó có hai tiếp tuyến vuông góc với nhau.</a:t>
                </a:r>
              </a:p>
              <a:p>
                <a:pPr marL="629920" algn="just">
                  <a:lnSpc>
                    <a:spcPct val="115000"/>
                  </a:lnSpc>
                  <a:spcAft>
                    <a:spcPts val="0"/>
                  </a:spcAft>
                  <a:tabLst>
                    <a:tab pos="3599815" algn="l"/>
                    <a:tab pos="5039995" algn="l"/>
                  </a:tabLst>
                </a:pPr>
                <a:r>
                  <a:rPr lang="es-ES" sz="28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8</m:t>
                            </m:r>
                          </m:num>
                          <m:den>
                            <m:r>
                              <a:rPr lang="en-US" sz="2800" i="1">
                                <a:latin typeface="Cambria Math" panose="02040503050406030204" pitchFamily="18" charset="0"/>
                                <a:ea typeface="Times New Roman" panose="02020603050405020304" pitchFamily="18" charset="0"/>
                              </a:rPr>
                              <m:t>27</m:t>
                            </m:r>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d>
                  </m:oMath>
                </a14:m>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28</m:t>
                            </m:r>
                          </m:num>
                          <m:den>
                            <m:r>
                              <a:rPr lang="en-US" sz="2800" i="1">
                                <a:latin typeface="Cambria Math" panose="02040503050406030204" pitchFamily="18" charset="0"/>
                                <a:ea typeface="Times New Roman" panose="02020603050405020304" pitchFamily="18" charset="0"/>
                              </a:rPr>
                              <m:t>7</m:t>
                            </m:r>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d>
                  </m:oMath>
                </a14:m>
                <a:r>
                  <a:rPr lang="en-US" sz="2800">
                    <a:latin typeface="Times New Roman" panose="02020603050405020304" pitchFamily="18" charset="0"/>
                    <a:ea typeface="Calibri" panose="020F0502020204030204" pitchFamily="34" charset="0"/>
                  </a:rPr>
                  <a:t>.</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8</m:t>
                            </m:r>
                          </m:num>
                          <m:den>
                            <m:r>
                              <a:rPr lang="en-US" sz="2800" i="1">
                                <a:latin typeface="Cambria Math" panose="02040503050406030204" pitchFamily="18" charset="0"/>
                                <a:ea typeface="Times New Roman" panose="02020603050405020304" pitchFamily="18" charset="0"/>
                              </a:rPr>
                              <m:t>7</m:t>
                            </m:r>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d>
                  </m:oMath>
                </a14:m>
                <a:r>
                  <a:rPr lang="en-US" sz="2800">
                    <a:latin typeface="Times New Roman" panose="02020603050405020304" pitchFamily="18" charset="0"/>
                    <a:ea typeface="Calibri" panose="020F0502020204030204" pitchFamily="34" charset="0"/>
                  </a:rPr>
                  <a:t>.</a:t>
                </a:r>
                <a:r>
                  <a:rPr lang="es-ES" sz="2800" b="1">
                    <a:latin typeface="Times New Roman" panose="02020603050405020304" pitchFamily="18" charset="0"/>
                    <a:ea typeface="Calibri" panose="020F0502020204030204" pitchFamily="34" charset="0"/>
                  </a:rPr>
                  <a:t>	</a:t>
                </a:r>
                <a:r>
                  <a:rPr lang="es-ES" sz="2800" b="1">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2800" i="1">
                        <a:latin typeface="Cambria Math" panose="02040503050406030204" pitchFamily="18" charset="0"/>
                        <a:ea typeface="Times New Roman" panose="02020603050405020304" pitchFamily="18" charset="0"/>
                      </a:rPr>
                      <m:t>𝑀</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rPr>
                              <m:t>28</m:t>
                            </m:r>
                          </m:num>
                          <m:den>
                            <m:r>
                              <a:rPr lang="en-US" sz="2800" i="1">
                                <a:latin typeface="Cambria Math" panose="02040503050406030204" pitchFamily="18" charset="0"/>
                                <a:ea typeface="Times New Roman" panose="02020603050405020304" pitchFamily="18" charset="0"/>
                              </a:rPr>
                              <m:t>27</m:t>
                            </m:r>
                          </m:den>
                        </m:f>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d>
                  </m:oMath>
                </a14:m>
                <a:r>
                  <a:rPr lang="es-ES" sz="2800" b="1">
                    <a:latin typeface="Times New Roman" panose="02020603050405020304" pitchFamily="18" charset="0"/>
                    <a:ea typeface="Calibri" panose="020F0502020204030204" pitchFamily="34" charset="0"/>
                  </a:rPr>
                  <a:t>.</a:t>
                </a:r>
              </a:p>
              <a:p>
                <a:pPr marL="629920" algn="just">
                  <a:lnSpc>
                    <a:spcPct val="115000"/>
                  </a:lnSpc>
                  <a:spcAft>
                    <a:spcPts val="0"/>
                  </a:spcAft>
                  <a:tabLst>
                    <a:tab pos="3599815" algn="l"/>
                    <a:tab pos="5039995" algn="l"/>
                  </a:tabLst>
                </a:pP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endParaRPr lang="en-US" sz="2800">
                  <a:latin typeface="Times New Roman" panose="02020603050405020304" pitchFamily="18" charset="0"/>
                  <a:ea typeface="Calibri" panose="020F0502020204030204" pitchFamily="34" charset="0"/>
                </a:endParaRPr>
              </a:p>
              <a:p>
                <a:pPr marL="629920" algn="just">
                  <a:lnSpc>
                    <a:spcPct val="115000"/>
                  </a:lnSpc>
                  <a:spcAft>
                    <a:spcPts val="0"/>
                  </a:spcAft>
                  <a:tabLst>
                    <a:tab pos="3599815" algn="l"/>
                    <a:tab pos="5039995" algn="l"/>
                  </a:tabLst>
                </a:pPr>
                <a:endParaRPr lang="en-US" sz="2800">
                  <a:latin typeface="Times New Roman" panose="02020603050405020304" pitchFamily="18" charset="0"/>
                  <a:ea typeface="Calibri" panose="020F0502020204030204" pitchFamily="34" charset="0"/>
                </a:endParaRPr>
              </a:p>
            </p:txBody>
          </p:sp>
        </mc:Choice>
        <mc:Fallback>
          <p:sp>
            <p:nvSpPr>
              <p:cNvPr id="2" name="Rectangle 1">
                <a:extLst>
                  <a:ext uri="{FF2B5EF4-FFF2-40B4-BE49-F238E27FC236}">
                    <a16:creationId xmlns:a16="http://schemas.microsoft.com/office/drawing/2014/main" id="{ED3E3530-0047-4C86-9BE2-94B57A2B2414}"/>
                  </a:ext>
                </a:extLst>
              </p:cNvPr>
              <p:cNvSpPr>
                <a:spLocks noRot="1" noChangeAspect="1" noMove="1" noResize="1" noEditPoints="1" noAdjustHandles="1" noChangeArrowheads="1" noChangeShapeType="1" noTextEdit="1"/>
              </p:cNvSpPr>
              <p:nvPr/>
            </p:nvSpPr>
            <p:spPr>
              <a:xfrm>
                <a:off x="121920" y="219456"/>
                <a:ext cx="11923776" cy="6103466"/>
              </a:xfrm>
              <a:prstGeom prst="rect">
                <a:avLst/>
              </a:prstGeom>
              <a:blipFill>
                <a:blip r:embed="rId2"/>
                <a:stretch>
                  <a:fillRect l="-1022" r="-1840"/>
                </a:stretch>
              </a:blipFill>
            </p:spPr>
            <p:txBody>
              <a:bodyPr/>
              <a:lstStyle/>
              <a:p>
                <a:r>
                  <a:rPr lang="en-US">
                    <a:noFill/>
                  </a:rPr>
                  <a:t> </a:t>
                </a:r>
              </a:p>
            </p:txBody>
          </p:sp>
        </mc:Fallback>
      </mc:AlternateContent>
    </p:spTree>
    <p:extLst>
      <p:ext uri="{BB962C8B-B14F-4D97-AF65-F5344CB8AC3E}">
        <p14:creationId xmlns:p14="http://schemas.microsoft.com/office/powerpoint/2010/main" val="8587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3907AB-BE81-4EAF-822A-A0833242AF07}"/>
              </a:ext>
            </a:extLst>
          </p:cNvPr>
          <p:cNvSpPr/>
          <p:nvPr/>
        </p:nvSpPr>
        <p:spPr>
          <a:xfrm>
            <a:off x="6507675" y="1358278"/>
            <a:ext cx="2672902" cy="6168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6454973-9F1D-416E-9C01-32EC7BDBF189}"/>
                  </a:ext>
                </a:extLst>
              </p:cNvPr>
              <p:cNvSpPr/>
              <p:nvPr/>
            </p:nvSpPr>
            <p:spPr>
              <a:xfrm>
                <a:off x="117987" y="206478"/>
                <a:ext cx="11906865" cy="5656677"/>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4 </a:t>
                </a:r>
                <a:r>
                  <a:rPr lang="vi-VN" sz="3200" b="1" dirty="0">
                    <a:solidFill>
                      <a:srgbClr val="00B050"/>
                    </a:solidFill>
                    <a:latin typeface="Times New Roman" panose="02020603050405020304" pitchFamily="18" charset="0"/>
                    <a:ea typeface="Times New Roman" panose="02020603050405020304" pitchFamily="18" charset="0"/>
                  </a:rPr>
                  <a:t>(THI</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HK</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I</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QUẢNG</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NAM</a:t>
                </a:r>
                <a:r>
                  <a:rPr lang="vi-VN" sz="3200" dirty="0">
                    <a:solidFill>
                      <a:srgbClr val="00B050"/>
                    </a:solidFill>
                    <a:latin typeface="Times New Roman" panose="02020603050405020304" pitchFamily="18" charset="0"/>
                    <a:ea typeface="Times New Roman" panose="02020603050405020304" pitchFamily="18" charset="0"/>
                  </a:rPr>
                  <a:t> </a:t>
                </a:r>
                <a:r>
                  <a:rPr lang="vi-VN" sz="3200" b="1" dirty="0">
                    <a:solidFill>
                      <a:srgbClr val="00B050"/>
                    </a:solidFill>
                    <a:latin typeface="Times New Roman" panose="02020603050405020304" pitchFamily="18" charset="0"/>
                    <a:ea typeface="Times New Roman" panose="02020603050405020304" pitchFamily="18" charset="0"/>
                  </a:rPr>
                  <a:t>2017)</a:t>
                </a:r>
                <a:r>
                  <a:rPr lang="vi-VN" sz="3200" dirty="0">
                    <a:solidFill>
                      <a:srgbClr val="0000FF"/>
                    </a:solidFill>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Viết phương trình tiếp tuyến của đồ thị hàm số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4</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4</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2</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5</m:t>
                    </m:r>
                  </m:oMath>
                </a14:m>
                <a:r>
                  <a:rPr lang="vi-VN" sz="3200" dirty="0">
                    <a:latin typeface="Times New Roman" panose="02020603050405020304" pitchFamily="18" charset="0"/>
                    <a:ea typeface="Times New Roman" panose="02020603050405020304" pitchFamily="18" charset="0"/>
                  </a:rPr>
                  <a:t> tại điểm có hoành độ </a:t>
                </a:r>
                <a14:m>
                  <m:oMath xmlns:m="http://schemas.openxmlformats.org/officeDocument/2006/math">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r>
                      <a:rPr lang="vi-VN" sz="3200" i="1">
                        <a:latin typeface="Cambria Math" panose="02040503050406030204" pitchFamily="18" charset="0"/>
                        <a:ea typeface="Times New Roman" panose="02020603050405020304" pitchFamily="18" charset="0"/>
                      </a:rPr>
                      <m:t>.</m:t>
                    </m:r>
                  </m:oMath>
                </a14:m>
                <a:endParaRPr lang="en-US" sz="3200" dirty="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4</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6</m:t>
                    </m:r>
                    <m:r>
                      <a:rPr lang="en-US" sz="3200" i="1">
                        <a:solidFill>
                          <a:srgbClr val="000000"/>
                        </a:solidFill>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rPr>
                  <a:t>	</a:t>
                </a:r>
                <a:r>
                  <a:rPr lang="en-US" sz="3200" b="1" dirty="0">
                    <a:solidFill>
                      <a:srgbClr val="0000FF"/>
                    </a:solidFill>
                    <a:latin typeface="Times New Roman" panose="02020603050405020304" pitchFamily="18" charset="0"/>
                    <a:ea typeface="Calibri" panose="020F0502020204030204" pitchFamily="34" charset="0"/>
                  </a:rPr>
                  <a:t>B.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4</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r>
                      <a:rPr lang="en-US" sz="3200" i="1">
                        <a:solidFill>
                          <a:srgbClr val="000000"/>
                        </a:solidFill>
                        <a:latin typeface="Cambria Math" panose="02040503050406030204" pitchFamily="18" charset="0"/>
                        <a:ea typeface="Calibri" panose="020F0502020204030204" pitchFamily="34" charset="0"/>
                      </a:rPr>
                      <m:t>.</m:t>
                    </m:r>
                  </m:oMath>
                </a14:m>
                <a:r>
                  <a:rPr lang="en-US" sz="3200" dirty="0">
                    <a:solidFill>
                      <a:srgbClr val="000000"/>
                    </a:solidFill>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rPr>
                  <a:t>C.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4</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6</m:t>
                    </m:r>
                    <m:r>
                      <a:rPr lang="en-US" sz="3200" i="1">
                        <a:solidFill>
                          <a:srgbClr val="000000"/>
                        </a:solidFill>
                        <a:latin typeface="Cambria Math" panose="02040503050406030204" pitchFamily="18" charset="0"/>
                        <a:ea typeface="Calibri" panose="020F0502020204030204" pitchFamily="34" charset="0"/>
                      </a:rPr>
                      <m:t>.</m:t>
                    </m:r>
                  </m:oMath>
                </a14:m>
                <a:r>
                  <a:rPr lang="en-US" sz="3200" dirty="0">
                    <a:solidFill>
                      <a:srgbClr val="000000"/>
                    </a:solidFill>
                    <a:latin typeface="Times New Roman" panose="02020603050405020304" pitchFamily="18" charset="0"/>
                    <a:ea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rPr>
                  <a:t>D.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4</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r>
                      <a:rPr lang="en-US" sz="3200" i="1">
                        <a:solidFill>
                          <a:srgbClr val="000000"/>
                        </a:solidFill>
                        <a:latin typeface="Cambria Math" panose="02040503050406030204" pitchFamily="18" charset="0"/>
                        <a:ea typeface="Calibri" panose="020F0502020204030204" pitchFamily="34" charset="0"/>
                      </a:rPr>
                      <m:t>.</m:t>
                    </m:r>
                  </m:oMath>
                </a14:m>
                <a:endParaRPr lang="en-US" sz="3200" dirty="0">
                  <a:latin typeface="Times New Roman" panose="02020603050405020304" pitchFamily="18" charset="0"/>
                  <a:ea typeface="Calibri" panose="020F0502020204030204" pitchFamily="34" charset="0"/>
                </a:endParaRP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rPr>
                  <a:t>Lời</a:t>
                </a:r>
                <a:r>
                  <a:rPr lang="en-US" sz="3200" dirty="0">
                    <a:solidFill>
                      <a:srgbClr val="0000FF"/>
                    </a:solidFill>
                    <a:latin typeface="Times New Roman" panose="02020603050405020304" pitchFamily="18" charset="0"/>
                    <a:ea typeface="Calibri" panose="020F0502020204030204" pitchFamily="34" charset="0"/>
                  </a:rPr>
                  <a:t> </a:t>
                </a:r>
                <a:r>
                  <a:rPr lang="en-US" sz="3200" b="1" dirty="0" err="1">
                    <a:solidFill>
                      <a:srgbClr val="0000FF"/>
                    </a:solidFill>
                    <a:latin typeface="Times New Roman" panose="02020603050405020304" pitchFamily="18" charset="0"/>
                    <a:ea typeface="Calibri" panose="020F0502020204030204" pitchFamily="34" charset="0"/>
                  </a:rPr>
                  <a:t>giải</a:t>
                </a:r>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en-US" sz="3200">
                    <a:latin typeface="Times New Roman" panose="02020603050405020304" pitchFamily="18" charset="0"/>
                    <a:ea typeface="Calibri" panose="020F0502020204030204" pitchFamily="34" charset="0"/>
                  </a:rPr>
                  <a:t>Ta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𝑥</m:t>
                        </m:r>
                      </m:e>
                      <m:sup>
                        <m:r>
                          <a:rPr lang="en-US" sz="3200" i="1">
                            <a:latin typeface="Cambria Math" panose="02040503050406030204" pitchFamily="18" charset="0"/>
                            <a:ea typeface="Calibri" panose="020F0502020204030204" pitchFamily="34" charset="0"/>
                          </a:rPr>
                          <m:t>3</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8</m:t>
                    </m:r>
                    <m:r>
                      <a:rPr lang="en-US" sz="3200" i="1">
                        <a:latin typeface="Cambria Math" panose="02040503050406030204" pitchFamily="18" charset="0"/>
                        <a:ea typeface="Calibri" panose="020F0502020204030204" pitchFamily="34" charset="0"/>
                      </a:rPr>
                      <m:t>𝑥</m:t>
                    </m:r>
                  </m:oMath>
                </a14:m>
                <a:r>
                  <a:rPr lang="en-US" sz="3200" dirty="0">
                    <a:latin typeface="Times New Roman" panose="02020603050405020304" pitchFamily="18" charset="0"/>
                    <a:ea typeface="Calibri" panose="020F0502020204030204" pitchFamily="34"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r>
                      <a:rPr lang="en-US" sz="3200" i="1">
                        <a:latin typeface="Cambria Math" panose="02040503050406030204" pitchFamily="18" charset="0"/>
                        <a:ea typeface="Calibri" panose="020F0502020204030204" pitchFamily="34" charset="0"/>
                      </a:rPr>
                      <m:t>.</m:t>
                    </m:r>
                  </m:oMath>
                </a14:m>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en-US" sz="3200" dirty="0" err="1">
                    <a:latin typeface="Times New Roman" panose="02020603050405020304" pitchFamily="18" charset="0"/>
                    <a:ea typeface="Calibri" panose="020F0502020204030204" pitchFamily="34" charset="0"/>
                  </a:rPr>
                  <a:t>Điểm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thuộc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đồ</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thị</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hoành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𝑀</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e>
                    </m:d>
                    <m:r>
                      <a:rPr lang="en-US" sz="3200" i="1">
                        <a:latin typeface="Cambria Math" panose="02040503050406030204" pitchFamily="18" charset="0"/>
                        <a:ea typeface="Calibri" panose="020F0502020204030204" pitchFamily="34" charset="0"/>
                      </a:rPr>
                      <m:t>.</m:t>
                    </m:r>
                  </m:oMath>
                </a14:m>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en-US" sz="3200" dirty="0" err="1">
                    <a:latin typeface="Times New Roman" panose="02020603050405020304" pitchFamily="18" charset="0"/>
                    <a:ea typeface="Calibri" panose="020F0502020204030204" pitchFamily="34" charset="0"/>
                  </a:rPr>
                  <a:t>Vậy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phương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tiếp</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tuyến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đồ</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thị</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tại</a:t>
                </a:r>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𝑀</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e>
                    </m:d>
                  </m:oMath>
                </a14:m>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a:t>
                </a:r>
              </a:p>
              <a:p>
                <a:pPr marL="629920">
                  <a:lnSpc>
                    <a:spcPct val="115000"/>
                  </a:lnSpc>
                  <a:spcAft>
                    <a:spcPts val="800"/>
                  </a:spcAft>
                </a:pP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6</m:t>
                    </m:r>
                    <m:r>
                      <a:rPr lang="en-US" sz="3200" i="1">
                        <a:latin typeface="Cambria Math" panose="02040503050406030204" pitchFamily="18" charset="0"/>
                        <a:ea typeface="Calibri" panose="020F0502020204030204" pitchFamily="34" charset="0"/>
                      </a:rPr>
                      <m:t>.</m:t>
                    </m:r>
                  </m:oMath>
                </a14:m>
                <a:endParaRPr lang="en-US" sz="3200" dirty="0">
                  <a:latin typeface="Times New Roman" panose="02020603050405020304" pitchFamily="18" charset="0"/>
                  <a:ea typeface="Calibri" panose="020F0502020204030204" pitchFamily="34" charset="0"/>
                </a:endParaRPr>
              </a:p>
              <a:p>
                <a:pPr marL="629920">
                  <a:lnSpc>
                    <a:spcPct val="115000"/>
                  </a:lnSpc>
                  <a:spcAft>
                    <a:spcPts val="800"/>
                  </a:spcAft>
                </a:pPr>
                <a:r>
                  <a:rPr lang="en-US" sz="3200" b="1" u="sng">
                    <a:solidFill>
                      <a:srgbClr val="0000FF"/>
                    </a:solidFill>
                    <a:highlight>
                      <a:srgbClr val="00FF00"/>
                    </a:highlight>
                    <a:latin typeface="Times New Roman" panose="02020603050405020304" pitchFamily="18" charset="0"/>
                    <a:ea typeface="Calibri" panose="020F0502020204030204" pitchFamily="34" charset="0"/>
                  </a:rPr>
                  <a:t>Chọn</a:t>
                </a:r>
                <a:r>
                  <a:rPr lang="en-US" sz="3200" u="sng">
                    <a:solidFill>
                      <a:srgbClr val="0000FF"/>
                    </a:solidFill>
                    <a:highlight>
                      <a:srgbClr val="00FF00"/>
                    </a:highlight>
                    <a:latin typeface="Times New Roman" panose="02020603050405020304" pitchFamily="18" charset="0"/>
                    <a:ea typeface="Calibri" panose="020F0502020204030204" pitchFamily="34" charset="0"/>
                  </a:rPr>
                  <a:t> </a:t>
                </a:r>
                <a:r>
                  <a:rPr lang="en-US" sz="3200" b="1" u="sng">
                    <a:solidFill>
                      <a:srgbClr val="0000FF"/>
                    </a:solidFill>
                    <a:highlight>
                      <a:srgbClr val="00FF00"/>
                    </a:highlight>
                    <a:latin typeface="Times New Roman" panose="02020603050405020304" pitchFamily="18" charset="0"/>
                    <a:ea typeface="Calibri" panose="020F0502020204030204" pitchFamily="34" charset="0"/>
                  </a:rPr>
                  <a:t>C</a:t>
                </a:r>
                <a:endParaRPr lang="en-US" sz="3200" u="sng">
                  <a:highlight>
                    <a:srgbClr val="00FF00"/>
                  </a:highlight>
                  <a:latin typeface="Times New Roman" panose="02020603050405020304" pitchFamily="18" charset="0"/>
                  <a:ea typeface="Calibri" panose="020F0502020204030204" pitchFamily="34" charset="0"/>
                </a:endParaRPr>
              </a:p>
            </p:txBody>
          </p:sp>
        </mc:Choice>
        <mc:Fallback xmlns="">
          <p:sp>
            <p:nvSpPr>
              <p:cNvPr id="2" name="Rectangle 1">
                <a:extLst>
                  <a:ext uri="{FF2B5EF4-FFF2-40B4-BE49-F238E27FC236}">
                    <a16:creationId xmlns:a16="http://schemas.microsoft.com/office/drawing/2014/main" id="{96454973-9F1D-416E-9C01-32EC7BDBF189}"/>
                  </a:ext>
                </a:extLst>
              </p:cNvPr>
              <p:cNvSpPr>
                <a:spLocks noRot="1" noChangeAspect="1" noMove="1" noResize="1" noEditPoints="1" noAdjustHandles="1" noChangeArrowheads="1" noChangeShapeType="1" noTextEdit="1"/>
              </p:cNvSpPr>
              <p:nvPr/>
            </p:nvSpPr>
            <p:spPr>
              <a:xfrm>
                <a:off x="117987" y="206478"/>
                <a:ext cx="11906865" cy="5656677"/>
              </a:xfrm>
              <a:prstGeom prst="rect">
                <a:avLst/>
              </a:prstGeom>
              <a:blipFill>
                <a:blip r:embed="rId2"/>
                <a:stretch>
                  <a:fillRect l="-1279" t="-970" r="-2149" b="-2478"/>
                </a:stretch>
              </a:blipFill>
            </p:spPr>
            <p:txBody>
              <a:bodyPr/>
              <a:lstStyle/>
              <a:p>
                <a:r>
                  <a:rPr lang="en-US">
                    <a:noFill/>
                  </a:rPr>
                  <a:t> </a:t>
                </a:r>
              </a:p>
            </p:txBody>
          </p:sp>
        </mc:Fallback>
      </mc:AlternateContent>
    </p:spTree>
    <p:extLst>
      <p:ext uri="{BB962C8B-B14F-4D97-AF65-F5344CB8AC3E}">
        <p14:creationId xmlns:p14="http://schemas.microsoft.com/office/powerpoint/2010/main" val="42742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par>
                          <p:cTn id="13" fill="hold">
                            <p:stCondLst>
                              <p:cond delay="2825"/>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6475"/>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par>
                          <p:cTn id="21" fill="hold">
                            <p:stCondLst>
                              <p:cond delay="10575"/>
                            </p:stCondLst>
                            <p:childTnLst>
                              <p:par>
                                <p:cTn id="22" presetID="10" presetClass="entr" presetSubtype="0" fill="hold" nodeType="afterEffect">
                                  <p:stCondLst>
                                    <p:cond delay="0"/>
                                  </p:stCondLst>
                                  <p:iterate type="lt">
                                    <p:tmPct val="15000"/>
                                  </p:iterate>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par>
                          <p:cTn id="25" fill="hold">
                            <p:stCondLst>
                              <p:cond delay="13775"/>
                            </p:stCondLst>
                            <p:childTnLst>
                              <p:par>
                                <p:cTn id="26" presetID="10" presetClass="entr" presetSubtype="0" fill="hold" nodeType="afterEffect">
                                  <p:stCondLst>
                                    <p:cond delay="0"/>
                                  </p:stCondLst>
                                  <p:iterate type="lt">
                                    <p:tmPct val="15000"/>
                                  </p:iterate>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3A1911-79FB-4EBF-98BA-5F827454D471}"/>
              </a:ext>
            </a:extLst>
          </p:cNvPr>
          <p:cNvSpPr/>
          <p:nvPr/>
        </p:nvSpPr>
        <p:spPr>
          <a:xfrm>
            <a:off x="6434523" y="1394854"/>
            <a:ext cx="2764342" cy="6168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BEF70BD-E97D-48C8-9F8C-4C5D936B9726}"/>
                  </a:ext>
                </a:extLst>
              </p:cNvPr>
              <p:cNvSpPr/>
              <p:nvPr/>
            </p:nvSpPr>
            <p:spPr>
              <a:xfrm>
                <a:off x="93406" y="255639"/>
                <a:ext cx="12005187" cy="5656677"/>
              </a:xfrm>
              <a:prstGeom prst="rect">
                <a:avLst/>
              </a:prstGeom>
            </p:spPr>
            <p:txBody>
              <a:bodyPr wrap="square">
                <a:spAutoFit/>
              </a:bodyPr>
              <a:lstStyle/>
              <a:p>
                <a:pPr lvl="0" algn="just">
                  <a:lnSpc>
                    <a:spcPct val="115000"/>
                  </a:lnSpc>
                  <a:spcBef>
                    <a:spcPts val="600"/>
                  </a:spcBef>
                  <a:spcAft>
                    <a:spcPts val="0"/>
                  </a:spcAft>
                  <a:buClr>
                    <a:srgbClr val="0000FF"/>
                  </a:buClr>
                  <a:tabLst>
                    <a:tab pos="629920" algn="l"/>
                  </a:tabLst>
                </a:pP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5 </a:t>
                </a:r>
                <a:r>
                  <a:rPr lang="vi-VN" sz="3200" b="1" dirty="0">
                    <a:solidFill>
                      <a:srgbClr val="00B050"/>
                    </a:solidFill>
                    <a:latin typeface="+mj-lt"/>
                    <a:ea typeface="Times New Roman" panose="02020603050405020304" pitchFamily="18" charset="0"/>
                  </a:rPr>
                  <a:t>(Quảng</a:t>
                </a:r>
                <a:r>
                  <a:rPr lang="vi-VN" sz="3200" dirty="0">
                    <a:solidFill>
                      <a:srgbClr val="00B050"/>
                    </a:solidFill>
                    <a:latin typeface="+mj-lt"/>
                    <a:ea typeface="Times New Roman" panose="02020603050405020304" pitchFamily="18" charset="0"/>
                  </a:rPr>
                  <a:t> </a:t>
                </a:r>
                <a:r>
                  <a:rPr lang="vi-VN" sz="3200" b="1" dirty="0">
                    <a:solidFill>
                      <a:srgbClr val="00B050"/>
                    </a:solidFill>
                    <a:latin typeface="+mj-lt"/>
                    <a:ea typeface="Times New Roman" panose="02020603050405020304" pitchFamily="18" charset="0"/>
                  </a:rPr>
                  <a:t>Nam-HKI-1718)</a:t>
                </a:r>
                <a:r>
                  <a:rPr lang="vi-VN" sz="3200" dirty="0">
                    <a:solidFill>
                      <a:srgbClr val="0000FF"/>
                    </a:solidFill>
                    <a:latin typeface="+mj-lt"/>
                    <a:ea typeface="Times New Roman" panose="02020603050405020304" pitchFamily="18" charset="0"/>
                  </a:rPr>
                  <a:t> </a:t>
                </a:r>
                <a:r>
                  <a:rPr lang="vi-VN" sz="3200" dirty="0">
                    <a:latin typeface="+mj-lt"/>
                    <a:ea typeface="Times New Roman" panose="02020603050405020304" pitchFamily="18" charset="0"/>
                  </a:rPr>
                  <a:t>Viết phương trình tiếp tuyến của đồ thị </a:t>
                </a:r>
                <a:r>
                  <a:rPr lang="en-US" sz="3200" dirty="0">
                    <a:latin typeface="+mj-lt"/>
                    <a:ea typeface="Times New Roman" panose="02020603050405020304" pitchFamily="18" charset="0"/>
                  </a:rPr>
                  <a:t>	</a:t>
                </a:r>
                <a:r>
                  <a:rPr lang="vi-VN" sz="3200" dirty="0">
                    <a:latin typeface="+mj-lt"/>
                    <a:ea typeface="Times New Roman" panose="02020603050405020304" pitchFamily="18" charset="0"/>
                  </a:rPr>
                  <a:t>hàm số </a:t>
                </a:r>
                <a14:m>
                  <m:oMath xmlns:m="http://schemas.openxmlformats.org/officeDocument/2006/math">
                    <m:r>
                      <a:rPr lang="vi-VN" sz="3200" i="1">
                        <a:latin typeface="Cambria Math" panose="02040503050406030204" pitchFamily="18" charset="0"/>
                        <a:ea typeface="Times New Roman" panose="02020603050405020304" pitchFamily="18" charset="0"/>
                      </a:rPr>
                      <m:t>𝑦</m:t>
                    </m:r>
                    <m:r>
                      <a:rPr lang="vi-VN"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4</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4</m:t>
                    </m:r>
                    <m:sSup>
                      <m:sSupPr>
                        <m:ctrlPr>
                          <a:rPr lang="en-US" sz="3200" i="1">
                            <a:latin typeface="Cambria Math" panose="02040503050406030204" pitchFamily="18" charset="0"/>
                            <a:ea typeface="Times New Roman" panose="02020603050405020304" pitchFamily="18" charset="0"/>
                          </a:rPr>
                        </m:ctrlPr>
                      </m:sSupPr>
                      <m:e>
                        <m:r>
                          <a:rPr lang="vi-VN" sz="3200" i="1">
                            <a:latin typeface="Cambria Math" panose="02040503050406030204" pitchFamily="18" charset="0"/>
                            <a:ea typeface="Times New Roman" panose="02020603050405020304" pitchFamily="18" charset="0"/>
                          </a:rPr>
                          <m:t>𝑥</m:t>
                        </m:r>
                      </m:e>
                      <m:sup>
                        <m:r>
                          <a:rPr lang="vi-VN" sz="3200" i="1">
                            <a:latin typeface="Cambria Math" panose="02040503050406030204" pitchFamily="18" charset="0"/>
                            <a:ea typeface="Times New Roman" panose="02020603050405020304" pitchFamily="18" charset="0"/>
                          </a:rPr>
                          <m:t>2</m:t>
                        </m:r>
                      </m:sup>
                    </m:sSup>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5</m:t>
                    </m:r>
                  </m:oMath>
                </a14:m>
                <a:r>
                  <a:rPr lang="vi-VN" sz="3200" dirty="0">
                    <a:latin typeface="+mj-lt"/>
                    <a:ea typeface="Times New Roman" panose="02020603050405020304" pitchFamily="18" charset="0"/>
                  </a:rPr>
                  <a:t> tại điểm có hoành độ </a:t>
                </a:r>
                <a14:m>
                  <m:oMath xmlns:m="http://schemas.openxmlformats.org/officeDocument/2006/math">
                    <m:r>
                      <a:rPr lang="vi-VN" sz="3200" i="1">
                        <a:latin typeface="Cambria Math" panose="02040503050406030204" pitchFamily="18" charset="0"/>
                        <a:ea typeface="Times New Roman" panose="02020603050405020304" pitchFamily="18" charset="0"/>
                      </a:rPr>
                      <m:t>𝑥</m:t>
                    </m:r>
                    <m:r>
                      <a:rPr lang="vi-VN" sz="3200" i="1">
                        <a:latin typeface="Cambria Math" panose="02040503050406030204" pitchFamily="18" charset="0"/>
                        <a:ea typeface="Times New Roman" panose="02020603050405020304" pitchFamily="18" charset="0"/>
                      </a:rPr>
                      <m:t>=−</m:t>
                    </m:r>
                    <m:r>
                      <a:rPr lang="vi-VN" sz="3200" i="1">
                        <a:latin typeface="Cambria Math" panose="02040503050406030204" pitchFamily="18" charset="0"/>
                        <a:ea typeface="Times New Roman" panose="02020603050405020304" pitchFamily="18" charset="0"/>
                      </a:rPr>
                      <m:t>1</m:t>
                    </m:r>
                  </m:oMath>
                </a14:m>
                <a:r>
                  <a:rPr lang="vi-VN" sz="3200" dirty="0">
                    <a:latin typeface="+mj-lt"/>
                    <a:ea typeface="Times New Roman" panose="02020603050405020304" pitchFamily="18" charset="0"/>
                  </a:rPr>
                  <a:t>.</a:t>
                </a:r>
                <a:endParaRPr lang="en-US" sz="3200" dirty="0">
                  <a:latin typeface="+mj-lt"/>
                  <a:ea typeface="Times New Roman" panose="02020603050405020304" pitchFamily="18" charset="0"/>
                </a:endParaRPr>
              </a:p>
              <a:p>
                <a:pPr marL="629920" algn="just">
                  <a:lnSpc>
                    <a:spcPct val="115000"/>
                  </a:lnSpc>
                  <a:spcAft>
                    <a:spcPts val="0"/>
                  </a:spcAft>
                  <a:tabLst>
                    <a:tab pos="3599815" algn="l"/>
                    <a:tab pos="5039995" algn="l"/>
                  </a:tabLst>
                </a:pP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4</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6</m:t>
                    </m:r>
                    <m:r>
                      <a:rPr lang="en-US" sz="3200" i="1">
                        <a:solidFill>
                          <a:srgbClr val="000000"/>
                        </a:solidFill>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4</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r>
                      <a:rPr lang="en-US" sz="3200" i="1">
                        <a:solidFill>
                          <a:srgbClr val="000000"/>
                        </a:solidFill>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4</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6</m:t>
                    </m:r>
                    <m:r>
                      <a:rPr lang="en-US" sz="3200" i="1">
                        <a:solidFill>
                          <a:srgbClr val="000000"/>
                        </a:solidFill>
                        <a:latin typeface="Cambria Math" panose="02040503050406030204" pitchFamily="18" charset="0"/>
                        <a:ea typeface="Calibri" panose="020F0502020204030204" pitchFamily="34" charset="0"/>
                      </a:rPr>
                      <m:t>.</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4</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r>
                      <a:rPr lang="en-US" sz="3200" i="1">
                        <a:solidFill>
                          <a:srgbClr val="000000"/>
                        </a:solidFill>
                        <a:latin typeface="Cambria Math" panose="02040503050406030204" pitchFamily="18" charset="0"/>
                        <a:ea typeface="Calibri" panose="020F0502020204030204" pitchFamily="34" charset="0"/>
                      </a:rPr>
                      <m:t>.</m:t>
                    </m:r>
                  </m:oMath>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gn="ctr">
                  <a:lnSpc>
                    <a:spcPct val="115000"/>
                  </a:lnSpc>
                  <a:spcAft>
                    <a:spcPts val="800"/>
                  </a:spcAft>
                </a:pP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en-US" sz="3200">
                    <a:latin typeface="Times New Roman" panose="02020603050405020304" pitchFamily="18" charset="0"/>
                    <a:ea typeface="Calibri" panose="020F0502020204030204" pitchFamily="34" charset="0"/>
                    <a:cs typeface="Times New Roman" panose="02020603050405020304" pitchFamily="18" charset="0"/>
                  </a:rPr>
                  <a:t>Ta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𝑥</m:t>
                        </m:r>
                      </m:e>
                      <m:sup>
                        <m:r>
                          <a:rPr lang="en-US" sz="3200" i="1">
                            <a:latin typeface="Cambria Math" panose="02040503050406030204" pitchFamily="18" charset="0"/>
                            <a:ea typeface="Calibri" panose="020F0502020204030204" pitchFamily="34" charset="0"/>
                          </a:rPr>
                          <m:t>3</m:t>
                        </m:r>
                      </m:sup>
                    </m:sSup>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8</m:t>
                    </m:r>
                    <m:r>
                      <a:rPr lang="en-US" sz="3200" i="1">
                        <a:latin typeface="Cambria Math" panose="02040503050406030204" pitchFamily="18" charset="0"/>
                        <a:ea typeface="Calibri" panose="020F0502020204030204" pitchFamily="34" charset="0"/>
                      </a:rPr>
                      <m:t>𝑥</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oMath>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hoành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𝑀</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e>
                    </m:d>
                    <m:r>
                      <a:rPr lang="en-US" sz="3200" i="1">
                        <a:latin typeface="Cambria Math" panose="02040503050406030204" pitchFamily="18" charset="0"/>
                        <a:ea typeface="Calibri" panose="020F0502020204030204" pitchFamily="34" charset="0"/>
                      </a:rPr>
                      <m:t>.</m:t>
                    </m:r>
                  </m:oMath>
                </a14:m>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800"/>
                  </a:spcAft>
                </a:pPr>
                <a:r>
                  <a:rPr lang="en-US" sz="32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tuyến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𝑀</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e>
                    </m:d>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800"/>
                  </a:spcAft>
                </a:pPr>
                <a14:m>
                  <m:oMath xmlns:m="http://schemas.openxmlformats.org/officeDocument/2006/math">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en-US" sz="3200" i="1">
                            <a:latin typeface="Cambria Math" panose="02040503050406030204" pitchFamily="18" charset="0"/>
                            <a:ea typeface="Calibri" panose="020F0502020204030204" pitchFamily="34" charset="0"/>
                          </a:rPr>
                          <m:t>𝑦</m:t>
                        </m:r>
                      </m:e>
                      <m:sup>
                        <m:r>
                          <a:rPr lang="en-US" sz="3200" i="1">
                            <a:latin typeface="Cambria Math" panose="02040503050406030204" pitchFamily="18" charset="0"/>
                            <a:ea typeface="Calibri" panose="020F0502020204030204" pitchFamily="34" charset="0"/>
                          </a:rPr>
                          <m:t>′</m:t>
                        </m:r>
                      </m:sup>
                    </m:sSup>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d>
                      <m:dPr>
                        <m:ctrlPr>
                          <a:rPr lang="en-US" sz="3200" i="1">
                            <a:latin typeface="Cambria Math" panose="02040503050406030204" pitchFamily="18" charset="0"/>
                            <a:ea typeface="Calibri" panose="020F0502020204030204" pitchFamily="34" charset="0"/>
                          </a:rPr>
                        </m:ctrlPr>
                      </m:dPr>
                      <m:e>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1</m:t>
                        </m:r>
                      </m:e>
                    </m:d>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2</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𝑦</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4</m:t>
                    </m:r>
                    <m:r>
                      <a:rPr lang="en-US" sz="3200" i="1">
                        <a:latin typeface="Cambria Math" panose="02040503050406030204" pitchFamily="18" charset="0"/>
                        <a:ea typeface="Calibri" panose="020F0502020204030204" pitchFamily="34" charset="0"/>
                      </a:rPr>
                      <m:t>𝑥</m:t>
                    </m:r>
                    <m:r>
                      <a:rPr lang="en-US" sz="3200" i="1">
                        <a:latin typeface="Cambria Math" panose="02040503050406030204" pitchFamily="18" charset="0"/>
                        <a:ea typeface="Calibri" panose="020F0502020204030204" pitchFamily="34" charset="0"/>
                      </a:rPr>
                      <m:t>+</m:t>
                    </m:r>
                    <m:r>
                      <a:rPr lang="en-US" sz="3200" i="1">
                        <a:latin typeface="Cambria Math" panose="02040503050406030204" pitchFamily="18" charset="0"/>
                        <a:ea typeface="Calibri" panose="020F0502020204030204" pitchFamily="34" charset="0"/>
                      </a:rPr>
                      <m:t>6</m:t>
                    </m:r>
                  </m:oMath>
                </a14:m>
                <a:r>
                  <a:rPr lang="en-US" sz="3200" dirty="0">
                    <a:latin typeface="Times New Roman" panose="02020603050405020304" pitchFamily="18" charset="0"/>
                    <a:ea typeface="Calibri" panose="020F0502020204030204" pitchFamily="34" charset="0"/>
                    <a:cs typeface="Times New Roman" panose="02020603050405020304" pitchFamily="18" charset="0"/>
                  </a:rPr>
                  <a:t>.</a:t>
                </a:r>
              </a:p>
              <a:p>
                <a:pPr marL="629920">
                  <a:lnSpc>
                    <a:spcPct val="115000"/>
                  </a:lnSpc>
                  <a:spcAft>
                    <a:spcPts val="800"/>
                  </a:spcAft>
                </a:pPr>
                <a:r>
                  <a:rPr lang="en-US"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a:t>
                </a:r>
                <a:r>
                  <a:rPr lang="en-US" sz="3200"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u="sng">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a:t>
                </a:r>
                <a:endParaRPr lang="en-US" sz="3200" u="sng">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ABEF70BD-E97D-48C8-9F8C-4C5D936B9726}"/>
                  </a:ext>
                </a:extLst>
              </p:cNvPr>
              <p:cNvSpPr>
                <a:spLocks noRot="1" noChangeAspect="1" noMove="1" noResize="1" noEditPoints="1" noAdjustHandles="1" noChangeArrowheads="1" noChangeShapeType="1" noTextEdit="1"/>
              </p:cNvSpPr>
              <p:nvPr/>
            </p:nvSpPr>
            <p:spPr>
              <a:xfrm>
                <a:off x="93406" y="255639"/>
                <a:ext cx="12005187" cy="5656677"/>
              </a:xfrm>
              <a:prstGeom prst="rect">
                <a:avLst/>
              </a:prstGeom>
              <a:blipFill>
                <a:blip r:embed="rId2"/>
                <a:stretch>
                  <a:fillRect l="-1269" t="-970" r="-1269" b="-2478"/>
                </a:stretch>
              </a:blipFill>
            </p:spPr>
            <p:txBody>
              <a:bodyPr/>
              <a:lstStyle/>
              <a:p>
                <a:r>
                  <a:rPr lang="en-US">
                    <a:noFill/>
                  </a:rPr>
                  <a:t> </a:t>
                </a:r>
              </a:p>
            </p:txBody>
          </p:sp>
        </mc:Fallback>
      </mc:AlternateContent>
    </p:spTree>
    <p:extLst>
      <p:ext uri="{BB962C8B-B14F-4D97-AF65-F5344CB8AC3E}">
        <p14:creationId xmlns:p14="http://schemas.microsoft.com/office/powerpoint/2010/main" val="8185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5000"/>
                                  </p:iterate>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par>
                          <p:cTn id="13" fill="hold">
                            <p:stCondLst>
                              <p:cond delay="2750"/>
                            </p:stCondLst>
                            <p:childTnLst>
                              <p:par>
                                <p:cTn id="14" presetID="10" presetClass="entr" presetSubtype="0" fill="hold" nodeType="afterEffect">
                                  <p:stCondLst>
                                    <p:cond delay="0"/>
                                  </p:stCondLst>
                                  <p:iterate type="lt">
                                    <p:tmPct val="15000"/>
                                  </p:iterate>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par>
                          <p:cTn id="17" fill="hold">
                            <p:stCondLst>
                              <p:cond delay="6400"/>
                            </p:stCondLst>
                            <p:childTnLst>
                              <p:par>
                                <p:cTn id="18" presetID="10" presetClass="entr" presetSubtype="0" fill="hold" nodeType="afterEffect">
                                  <p:stCondLst>
                                    <p:cond delay="0"/>
                                  </p:stCondLst>
                                  <p:iterate type="lt">
                                    <p:tmPct val="15000"/>
                                  </p:iterate>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par>
                          <p:cTn id="21" fill="hold">
                            <p:stCondLst>
                              <p:cond delay="10500"/>
                            </p:stCondLst>
                            <p:childTnLst>
                              <p:par>
                                <p:cTn id="22" presetID="10" presetClass="entr" presetSubtype="0" fill="hold" nodeType="afterEffect">
                                  <p:stCondLst>
                                    <p:cond delay="0"/>
                                  </p:stCondLst>
                                  <p:iterate type="lt">
                                    <p:tmPct val="15000"/>
                                  </p:iterate>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par>
                          <p:cTn id="25" fill="hold">
                            <p:stCondLst>
                              <p:cond delay="13700"/>
                            </p:stCondLst>
                            <p:childTnLst>
                              <p:par>
                                <p:cTn id="26" presetID="10" presetClass="entr" presetSubtype="0" fill="hold" nodeType="afterEffect">
                                  <p:stCondLst>
                                    <p:cond delay="0"/>
                                  </p:stCondLst>
                                  <p:iterate type="lt">
                                    <p:tmPct val="15000"/>
                                  </p:iterate>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Template>
  <TotalTime>472</TotalTime>
  <Words>5356</Words>
  <PresentationFormat>Widescreen</PresentationFormat>
  <Paragraphs>653</Paragraphs>
  <Slides>73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Arial</vt:lpstr>
      <vt:lpstr>Calibri</vt:lpstr>
      <vt:lpstr>Calibri Light</vt:lpstr>
      <vt:lpstr>Cambria Math</vt:lpstr>
      <vt:lpstr>Symbol</vt:lpstr>
      <vt:lpstr>Tahoma</vt:lpstr>
      <vt:lpstr>Times New Roman</vt:lpstr>
      <vt:lpstr>Vani</vt:lpstr>
      <vt:lpstr>Office Theme</vt:lpstr>
      <vt:lpstr>MathType 7.0 Equation</vt:lpstr>
      <vt:lpstr>PowerPoint Presentation</vt:lpstr>
      <vt:lpstr>PowerPoint Presentation</vt:lpstr>
      <vt:lpstr> A. Lý thuyết</vt:lpstr>
      <vt:lpstr>PowerPoint Presentation</vt:lpstr>
      <vt:lpstr>Câu 1. Cho hàm số y=f(x), có đồ thị (C) và điểm M_0 (x_0;f(x_0))  ∈(C). Phương trình tiếp tuyến của (C) tại M_0 là:  A. y=f^′ (x)(x-x_0 )+y_0.  B. y=f^′ (x_0)(x-x_0 ).  C. y-y_0=f^′ (x_0)(x-x_0 ).  D. y-y_0=f^′ (x_0)x.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2019-10-01T03:04:33Z</dcterms:created>
  <dcterms:modified xsi:type="dcterms:W3CDTF">2020-02-11T22:33:00Z</dcterms:modified>
</cp:coreProperties>
</file>