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1" r:id="rId2"/>
    <p:sldId id="257" r:id="rId3"/>
    <p:sldId id="284" r:id="rId4"/>
    <p:sldId id="285" r:id="rId5"/>
    <p:sldId id="270" r:id="rId6"/>
    <p:sldId id="342" r:id="rId7"/>
    <p:sldId id="318" r:id="rId8"/>
    <p:sldId id="320" r:id="rId9"/>
    <p:sldId id="322" r:id="rId10"/>
    <p:sldId id="333" r:id="rId11"/>
    <p:sldId id="343" r:id="rId12"/>
    <p:sldId id="325" r:id="rId13"/>
    <p:sldId id="334" r:id="rId14"/>
    <p:sldId id="335" r:id="rId15"/>
    <p:sldId id="336" r:id="rId16"/>
    <p:sldId id="337" r:id="rId17"/>
    <p:sldId id="271" r:id="rId18"/>
    <p:sldId id="338" r:id="rId19"/>
    <p:sldId id="347" r:id="rId20"/>
    <p:sldId id="344" r:id="rId21"/>
    <p:sldId id="341" r:id="rId22"/>
    <p:sldId id="294" r:id="rId23"/>
    <p:sldId id="345" r:id="rId24"/>
    <p:sldId id="346" r:id="rId25"/>
    <p:sldId id="348" r:id="rId26"/>
    <p:sldId id="349" r:id="rId27"/>
    <p:sldId id="331" r:id="rId28"/>
    <p:sldId id="269" r:id="rId29"/>
    <p:sldId id="295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home.com.vn/DHALesson?idGrade=19&amp;idSubject=1&amp;idSeries=117&amp;idTheme=979&amp;IdLevel=1&amp;idThemeServer=6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home.com.vn/DHALesson?idGrade=19&amp;idSubject=1&amp;idSeries=117&amp;idTheme=979&amp;IdLevel=1&amp;idThemeServer=64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7: INVENTIONS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2726" y="769280"/>
            <a:ext cx="10806547" cy="55345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This invention is for people </a:t>
            </a:r>
            <a:r>
              <a:rPr lang="en-US" sz="3600" b="1" i="1" dirty="0">
                <a:solidFill>
                  <a:srgbClr val="FF0000"/>
                </a:solidFill>
              </a:rPr>
              <a:t>who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want to save time when they travel to school.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You can use this invention in the mountains </a:t>
            </a:r>
            <a:r>
              <a:rPr lang="en-US" sz="3600" b="1" i="1" dirty="0">
                <a:solidFill>
                  <a:srgbClr val="FF0000"/>
                </a:solidFill>
              </a:rPr>
              <a:t>where </a:t>
            </a:r>
            <a:r>
              <a:rPr lang="en-US" sz="3600" i="1" dirty="0">
                <a:solidFill>
                  <a:srgbClr val="0070C0"/>
                </a:solidFill>
              </a:rPr>
              <a:t>there isn't any electricity.</a:t>
            </a:r>
            <a:br>
              <a:rPr lang="en-US" sz="3600" i="1" dirty="0">
                <a:solidFill>
                  <a:srgbClr val="0070C0"/>
                </a:solidFill>
              </a:rPr>
            </a:br>
            <a:r>
              <a:rPr lang="en-US" sz="3600" i="1" dirty="0">
                <a:solidFill>
                  <a:srgbClr val="0070C0"/>
                </a:solidFill>
              </a:rPr>
              <a:t>This invention is something </a:t>
            </a:r>
            <a:r>
              <a:rPr lang="en-US" sz="3600" b="1" i="1" dirty="0">
                <a:solidFill>
                  <a:srgbClr val="FF0000"/>
                </a:solidFill>
              </a:rPr>
              <a:t>that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will help a lot of people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6852" y="415989"/>
            <a:ext cx="2258291" cy="70658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6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383"/>
            <a:ext cx="9168106" cy="611207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73077" y="1017819"/>
            <a:ext cx="3477209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9192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288" y="386771"/>
            <a:ext cx="97440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b. Fill in the blanks with </a:t>
            </a:r>
            <a:r>
              <a:rPr lang="en-US" sz="3400" b="1" i="1" dirty="0">
                <a:solidFill>
                  <a:srgbClr val="00B0F0"/>
                </a:solidFill>
              </a:rPr>
              <a:t>who</a:t>
            </a:r>
            <a:r>
              <a:rPr lang="en-US" sz="3400" b="1" dirty="0"/>
              <a:t>, </a:t>
            </a:r>
            <a:r>
              <a:rPr lang="en-US" sz="3400" b="1" i="1" dirty="0">
                <a:solidFill>
                  <a:srgbClr val="00B0F0"/>
                </a:solidFill>
              </a:rPr>
              <a:t>which</a:t>
            </a:r>
            <a:r>
              <a:rPr lang="en-US" sz="3400" b="1" dirty="0"/>
              <a:t>, </a:t>
            </a:r>
            <a:r>
              <a:rPr lang="en-US" sz="3400" b="1" i="1" dirty="0">
                <a:solidFill>
                  <a:srgbClr val="00B0F0"/>
                </a:solidFill>
              </a:rPr>
              <a:t>that</a:t>
            </a:r>
            <a:r>
              <a:rPr lang="en-US" sz="3400" b="1" dirty="0"/>
              <a:t>, or </a:t>
            </a:r>
            <a:r>
              <a:rPr lang="en-US" sz="3400" b="1" i="1" dirty="0">
                <a:solidFill>
                  <a:srgbClr val="00B0F0"/>
                </a:solidFill>
              </a:rPr>
              <a:t>where</a:t>
            </a:r>
            <a:r>
              <a:rPr lang="en-US" sz="3400" b="1" dirty="0"/>
              <a:t>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60" y="1595799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The grocery hoody is for people ________ don't buy many things and don't want to get a cart. 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961" y="3269791"/>
            <a:ext cx="11026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 They're umbrellas ________ are attached to your shoes so your shoes don't get wet.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588" y="1595799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960" y="5123100"/>
            <a:ext cx="1089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You can use it in your garden ________ there are lots of bugs.</a:t>
            </a:r>
            <a:r>
              <a:rPr lang="en-US" sz="36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5775" y="3263893"/>
            <a:ext cx="229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2688" y="5128920"/>
            <a:ext cx="229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8296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824897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It's for people ________ like to read but are tired of holding heavy books.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017" y="2838225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You can use it to make smoothies in places ________ there isn't electricity.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016" y="4851553"/>
            <a:ext cx="10626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6. They're high heeled roller skates ________ let you skate while looking very fashionable.</a:t>
            </a:r>
            <a:r>
              <a:rPr lang="en-US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2333" y="852607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8624" y="2845705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6545" y="4859033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</p:spTree>
    <p:extLst>
      <p:ext uri="{BB962C8B-B14F-4D97-AF65-F5344CB8AC3E}">
        <p14:creationId xmlns:p14="http://schemas.microsoft.com/office/powerpoint/2010/main" val="29335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72280"/>
            <a:ext cx="1106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7. The pet </a:t>
            </a:r>
            <a:r>
              <a:rPr lang="en-US" sz="3600" dirty="0" err="1">
                <a:solidFill>
                  <a:srgbClr val="242021"/>
                </a:solidFill>
              </a:rPr>
              <a:t>petter</a:t>
            </a:r>
            <a:r>
              <a:rPr lang="en-US" sz="3600" dirty="0">
                <a:solidFill>
                  <a:srgbClr val="242021"/>
                </a:solidFill>
              </a:rPr>
              <a:t> is a machine ________ will automatically pet your dogs for you.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983652"/>
            <a:ext cx="1106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8. It's a portable table top ________ you can strap on your bike.</a:t>
            </a:r>
            <a:r>
              <a:rPr lang="en-US" sz="3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251" y="982222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3890" y="2997507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</a:p>
        </p:txBody>
      </p:sp>
    </p:spTree>
    <p:extLst>
      <p:ext uri="{BB962C8B-B14F-4D97-AF65-F5344CB8AC3E}">
        <p14:creationId xmlns:p14="http://schemas.microsoft.com/office/powerpoint/2010/main" val="25653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1" y="433696"/>
            <a:ext cx="1066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c. Combine sentences. Use the second sentence as a defining relative clause.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581" y="1798358"/>
            <a:ext cx="1048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The invention is for busy people. It helps cook dinner.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3599970"/>
            <a:ext cx="1048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The </a:t>
            </a:r>
            <a:r>
              <a:rPr lang="en-US" sz="3600" dirty="0" err="1">
                <a:solidFill>
                  <a:srgbClr val="242021"/>
                </a:solidFill>
              </a:rPr>
              <a:t>Fone</a:t>
            </a:r>
            <a:r>
              <a:rPr lang="en-US" sz="3600" dirty="0">
                <a:solidFill>
                  <a:srgbClr val="242021"/>
                </a:solidFill>
              </a:rPr>
              <a:t>-Fan is a small portable fan. You attach it to your phone.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581" y="2560664"/>
            <a:ext cx="1091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invention which helps cook dinner is for busy people.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581" y="4800299"/>
            <a:ext cx="1066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err="1">
                <a:solidFill>
                  <a:srgbClr val="FF0000"/>
                </a:solidFill>
              </a:rPr>
              <a:t>Fone</a:t>
            </a:r>
            <a:r>
              <a:rPr lang="en-US" sz="3600" dirty="0">
                <a:solidFill>
                  <a:srgbClr val="FF0000"/>
                </a:solidFill>
              </a:rPr>
              <a:t>-Fan is a small portable fan which/that you attach to your phone. </a:t>
            </a:r>
          </a:p>
        </p:txBody>
      </p:sp>
    </p:spTree>
    <p:extLst>
      <p:ext uri="{BB962C8B-B14F-4D97-AF65-F5344CB8AC3E}">
        <p14:creationId xmlns:p14="http://schemas.microsoft.com/office/powerpoint/2010/main" val="20729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292021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People will love this ice cream maker. They like to have ice cream on picnics.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617" y="2334167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We want to go to a beach and have a barbecue. Dogs are allowed on the beach.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473" y="4325256"/>
            <a:ext cx="1088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This cake-cutter is a special knife. It helps you cut perfect cake slices.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617" y="132640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who/that like to have ice cream on picnics will love this ice cream maker.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473" y="3315029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want to go to a beach where dogs are allowed and have a barbecue.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473" y="532384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cake-cutter is a special knife that/which helps you cut perfect cake slices. </a:t>
            </a:r>
          </a:p>
        </p:txBody>
      </p:sp>
    </p:spTree>
    <p:extLst>
      <p:ext uri="{BB962C8B-B14F-4D97-AF65-F5344CB8AC3E}">
        <p14:creationId xmlns:p14="http://schemas.microsoft.com/office/powerpoint/2010/main" val="10522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4" y="395644"/>
            <a:ext cx="9975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Fill in the blanks with the correct relative pronouns</a:t>
            </a:r>
            <a:r>
              <a:rPr lang="en-US" sz="3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017" y="1568487"/>
            <a:ext cx="10474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People ______________ like hiking will find this invention very useful.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It's a tiny purse ______________ can be strapped to your arm.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It's an umbrella ______________ can follow you automatically, and you don't need to hold it.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98617" y="1599121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1890" y="2688834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1890" y="3778547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1429665"/>
            <a:ext cx="10183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Is this the store ______________ you bought that cool jacket?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People ______________ travel a lot can sleep comfortably with this special pillow.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6. This is a cooker ______________ is specially designed for cooking perfect eggs.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2890" y="1458426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5708" y="2534635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who/that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890" y="3626803"/>
            <a:ext cx="26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which/that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23316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257" y="2004155"/>
            <a:ext cx="8130722" cy="39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391" y="462825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6485"/>
            <a:ext cx="9121453" cy="60809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78890" y="1234175"/>
            <a:ext cx="3813111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42940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6837" y="348776"/>
            <a:ext cx="8950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d. In pairs: Take turns making sentences about the things and people around you for your friend to guess.</a:t>
            </a:r>
            <a:r>
              <a:rPr lang="en-US" sz="3600" dirty="0"/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2507673"/>
            <a:ext cx="5375564" cy="1219200"/>
          </a:xfrm>
          <a:prstGeom prst="wedgeRoundRectCallout">
            <a:avLst>
              <a:gd name="adj1" fmla="val -55863"/>
              <a:gd name="adj2" fmla="val 738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This is the thing which you use to get information.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62254" y="4389193"/>
            <a:ext cx="5375564" cy="1219200"/>
          </a:xfrm>
          <a:prstGeom prst="wedgeRoundRectCallout">
            <a:avLst>
              <a:gd name="adj1" fmla="val 49292"/>
              <a:gd name="adj2" fmla="val 7841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This is the person who teaches you.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32072" y="2496608"/>
            <a:ext cx="3435927" cy="955964"/>
          </a:xfrm>
          <a:prstGeom prst="wedgeRoundRectCallout">
            <a:avLst>
              <a:gd name="adj1" fmla="val 42302"/>
              <a:gd name="adj2" fmla="val 79891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It’s a computer.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79418" y="4520811"/>
            <a:ext cx="3435927" cy="955964"/>
          </a:xfrm>
          <a:prstGeom prst="wedgeRoundRectCallout">
            <a:avLst>
              <a:gd name="adj1" fmla="val -46005"/>
              <a:gd name="adj2" fmla="val 79891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It’s a teacher.</a:t>
            </a:r>
          </a:p>
        </p:txBody>
      </p:sp>
    </p:spTree>
    <p:extLst>
      <p:ext uri="{BB962C8B-B14F-4D97-AF65-F5344CB8AC3E}">
        <p14:creationId xmlns:p14="http://schemas.microsoft.com/office/powerpoint/2010/main" val="42392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282" y="1019571"/>
            <a:ext cx="4609322" cy="798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6" y="584353"/>
            <a:ext cx="1105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Combine the sentences using defining relative clauses.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035" y="1401999"/>
            <a:ext cx="10764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The noodle fan is a portable fan. It can be attached to chopsticks to cool noodles for you.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  <a:p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2. This invention is a cup. The cup has a phone holder built into its lid.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12617" y="2509240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noodle fan is a portable fan that/which can be attached to chopsticks to cool noodles for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36" y="4816810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This invention is a cup which/that has a phone holder built into its lid.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63242" y="5543632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29634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0" y="457201"/>
            <a:ext cx="11319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3. The sleeping hoody is a special hoody. It can be turned to a pillow.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4. People will love this invention. They like to walk on grass.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5. You can use the napping pillow in the office. There isn't room to lay down in the office.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9490" y="1567131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sleeping hoody is a special hoody which/that can be turned to a pillow.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489" y="3228156"/>
            <a:ext cx="1091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who like to walk on grass will love this invention.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490" y="4875375"/>
            <a:ext cx="1091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can use the napping pillow in the office where there isn't room to lay down.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7096" y="5659236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41</a:t>
            </a:r>
          </a:p>
        </p:txBody>
      </p:sp>
    </p:spTree>
    <p:extLst>
      <p:ext uri="{BB962C8B-B14F-4D97-AF65-F5344CB8AC3E}">
        <p14:creationId xmlns:p14="http://schemas.microsoft.com/office/powerpoint/2010/main" val="17467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826" y="1039456"/>
            <a:ext cx="3827884" cy="83099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4315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257" y="2004155"/>
            <a:ext cx="8130722" cy="39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8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Defining relative clause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Practice a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sking and answering about things and people around using Defining relative clause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4580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D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efining relative clause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41 (Writing 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</a:t>
            </a:r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the grammar notes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41.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Pronunciation &amp; Speaking on page 61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defining relative clause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 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355231"/>
            <a:ext cx="1476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Quiz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1815213"/>
            <a:ext cx="10464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Who invented the light bulb?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Thomas Edison.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Who invented the fridge in 1835?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Jacob Perkins.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Which was invented in 1885 by John </a:t>
            </a:r>
            <a:r>
              <a:rPr lang="en-US" sz="4000" b="1" dirty="0" err="1">
                <a:solidFill>
                  <a:srgbClr val="000000"/>
                </a:solidFill>
              </a:rPr>
              <a:t>Starley</a:t>
            </a:r>
            <a:r>
              <a:rPr lang="en-US" sz="4000" b="1" dirty="0">
                <a:solidFill>
                  <a:srgbClr val="000000"/>
                </a:solidFill>
              </a:rPr>
              <a:t>? 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The modern bicycle.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216"/>
            <a:ext cx="9144000" cy="5976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172575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Defining relative clause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784" y="783771"/>
            <a:ext cx="3449216" cy="774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570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570" y="1348916"/>
            <a:ext cx="9789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Thomas is the person </a:t>
            </a:r>
            <a:r>
              <a:rPr lang="en-US" sz="3600" b="1" dirty="0">
                <a:solidFill>
                  <a:srgbClr val="0070C0"/>
                </a:solidFill>
              </a:rPr>
              <a:t>who invented the light bulb.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570" y="2272162"/>
            <a:ext cx="11661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Jacob Perkins is the person </a:t>
            </a:r>
            <a:r>
              <a:rPr lang="en-US" sz="3600" b="1" dirty="0">
                <a:solidFill>
                  <a:srgbClr val="0070C0"/>
                </a:solidFill>
              </a:rPr>
              <a:t>who invented the fridge in 1835.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570" y="3245997"/>
            <a:ext cx="11572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 modern bicycle is the thing </a:t>
            </a:r>
            <a:r>
              <a:rPr lang="en-US" sz="3600" b="1" dirty="0">
                <a:solidFill>
                  <a:srgbClr val="0070C0"/>
                </a:solidFill>
              </a:rPr>
              <a:t>which was invented in 1885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by John </a:t>
            </a:r>
            <a:r>
              <a:rPr lang="en-US" sz="3600" b="1" dirty="0" err="1">
                <a:solidFill>
                  <a:srgbClr val="0070C0"/>
                </a:solidFill>
              </a:rPr>
              <a:t>Starley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17474" y="5269137"/>
            <a:ext cx="846754" cy="3000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33371" y="5086425"/>
            <a:ext cx="5706279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Defining relative clause</a:t>
            </a:r>
          </a:p>
        </p:txBody>
      </p: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1922" y="544963"/>
            <a:ext cx="6307369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Defining relative clause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5855" y="2020228"/>
            <a:ext cx="10519507" cy="3438463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use </a:t>
            </a:r>
            <a:r>
              <a:rPr lang="en-US" sz="3600" b="1" dirty="0"/>
              <a:t>defining relative clauses </a:t>
            </a:r>
            <a:r>
              <a:rPr lang="en-US" sz="3600" dirty="0"/>
              <a:t>to give important</a:t>
            </a:r>
            <a:br>
              <a:rPr lang="en-US" sz="3600" dirty="0"/>
            </a:br>
            <a:r>
              <a:rPr lang="en-US" sz="3600" dirty="0"/>
              <a:t>information about a person or thing.</a:t>
            </a:r>
            <a:br>
              <a:rPr lang="en-US" sz="3600" dirty="0"/>
            </a:br>
            <a:r>
              <a:rPr lang="en-US" sz="3600" i="1" dirty="0"/>
              <a:t>This is the karaoke machine </a:t>
            </a:r>
            <a:r>
              <a:rPr lang="en-US" sz="3600" b="1" i="1" dirty="0"/>
              <a:t>which </a:t>
            </a:r>
            <a:r>
              <a:rPr lang="en-US" sz="3600" i="1" dirty="0"/>
              <a:t>I bought in Japan.</a:t>
            </a:r>
            <a:r>
              <a:rPr lang="en-US" sz="3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011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7308" y="769280"/>
            <a:ext cx="10861965" cy="553453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usually start the defining clause with a relative pronoun: </a:t>
            </a:r>
            <a:r>
              <a:rPr lang="en-US" sz="3600" b="1" dirty="0">
                <a:solidFill>
                  <a:srgbClr val="00B050"/>
                </a:solidFill>
              </a:rPr>
              <a:t>who</a:t>
            </a:r>
            <a:r>
              <a:rPr lang="en-US" sz="3600" b="1" dirty="0"/>
              <a:t>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00B050"/>
                </a:solidFill>
              </a:rPr>
              <a:t>that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(for people), </a:t>
            </a:r>
            <a:r>
              <a:rPr lang="en-US" sz="3600" b="1" dirty="0">
                <a:solidFill>
                  <a:srgbClr val="00B050"/>
                </a:solidFill>
              </a:rPr>
              <a:t>which</a:t>
            </a:r>
            <a:r>
              <a:rPr lang="en-US" sz="3600" b="1" dirty="0"/>
              <a:t>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00B050"/>
                </a:solidFill>
              </a:rPr>
              <a:t>that</a:t>
            </a:r>
            <a:r>
              <a:rPr lang="en-US" sz="3600" b="1" dirty="0"/>
              <a:t> </a:t>
            </a:r>
            <a:r>
              <a:rPr lang="en-US" sz="3600" dirty="0"/>
              <a:t>(for things), or </a:t>
            </a:r>
            <a:r>
              <a:rPr lang="en-US" sz="3600" b="1" dirty="0">
                <a:solidFill>
                  <a:srgbClr val="00B050"/>
                </a:solidFill>
              </a:rPr>
              <a:t>where</a:t>
            </a:r>
            <a:r>
              <a:rPr lang="en-US" sz="3600" b="1" dirty="0"/>
              <a:t> </a:t>
            </a:r>
            <a:r>
              <a:rPr lang="en-US" sz="3600" dirty="0"/>
              <a:t>(for places).</a:t>
            </a:r>
            <a:br>
              <a:rPr lang="en-US" sz="3600" dirty="0"/>
            </a:br>
            <a:r>
              <a:rPr lang="en-US" sz="3600" b="1" dirty="0"/>
              <a:t>That </a:t>
            </a:r>
            <a:r>
              <a:rPr lang="en-US" sz="3600" dirty="0"/>
              <a:t>is less formal than </a:t>
            </a:r>
            <a:r>
              <a:rPr lang="en-US" sz="3600" b="1" dirty="0"/>
              <a:t>who </a:t>
            </a:r>
            <a:r>
              <a:rPr lang="en-US" sz="3600" dirty="0"/>
              <a:t>or </a:t>
            </a:r>
            <a:r>
              <a:rPr lang="en-US" sz="3600" b="1" dirty="0"/>
              <a:t>which</a:t>
            </a:r>
            <a:r>
              <a:rPr lang="en-US" sz="3600" dirty="0"/>
              <a:t>. We </a:t>
            </a:r>
            <a:r>
              <a:rPr lang="en-US" sz="3600" b="1" i="1" dirty="0">
                <a:solidFill>
                  <a:srgbClr val="FF0000"/>
                </a:solidFill>
              </a:rPr>
              <a:t>do not use commas</a:t>
            </a:r>
            <a:r>
              <a:rPr lang="en-US" sz="3600" dirty="0"/>
              <a:t> to separate the defining clause from the rest of the sentence.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21" y="441850"/>
            <a:ext cx="1476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1130</Words>
  <Application>Microsoft Office PowerPoint</Application>
  <PresentationFormat>Màn hình rộng</PresentationFormat>
  <Paragraphs>114</Paragraphs>
  <Slides>29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416</cp:revision>
  <dcterms:created xsi:type="dcterms:W3CDTF">2022-02-12T14:14:43Z</dcterms:created>
  <dcterms:modified xsi:type="dcterms:W3CDTF">2022-07-27T09:32:10Z</dcterms:modified>
</cp:coreProperties>
</file>