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59" r:id="rId4"/>
    <p:sldId id="260" r:id="rId5"/>
    <p:sldId id="290" r:id="rId6"/>
    <p:sldId id="291" r:id="rId7"/>
    <p:sldId id="294" r:id="rId8"/>
    <p:sldId id="295" r:id="rId9"/>
    <p:sldId id="296" r:id="rId10"/>
    <p:sldId id="297" r:id="rId11"/>
    <p:sldId id="298" r:id="rId12"/>
    <p:sldId id="299" r:id="rId13"/>
    <p:sldId id="300" r:id="rId14"/>
    <p:sldId id="301" r:id="rId15"/>
    <p:sldId id="302" r:id="rId16"/>
    <p:sldId id="303" r:id="rId17"/>
    <p:sldId id="292" r:id="rId18"/>
    <p:sldId id="305" r:id="rId19"/>
    <p:sldId id="306" r:id="rId20"/>
    <p:sldId id="308" r:id="rId21"/>
    <p:sldId id="307" r:id="rId22"/>
    <p:sldId id="304" r:id="rId23"/>
    <p:sldId id="309" r:id="rId24"/>
    <p:sldId id="310" r:id="rId25"/>
    <p:sldId id="293" r:id="rId26"/>
    <p:sldId id="312" r:id="rId27"/>
    <p:sldId id="31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2" d="100"/>
          <a:sy n="92" d="100"/>
        </p:scale>
        <p:origin x="-336" y="-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384231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251130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350569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1293812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2373939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941788-6758-43D1-AEBB-B0331DC64DA6}"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2980589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941788-6758-43D1-AEBB-B0331DC64DA6}"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3362762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941788-6758-43D1-AEBB-B0331DC64DA6}"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8252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41788-6758-43D1-AEBB-B0331DC64DA6}"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919612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941788-6758-43D1-AEBB-B0331DC64DA6}"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2953581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941788-6758-43D1-AEBB-B0331DC64DA6}"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679248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41788-6758-43D1-AEBB-B0331DC64DA6}"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1491F-E50E-400E-BB5A-57A29FC1D03F}" type="slidenum">
              <a:rPr lang="en-US" smtClean="0"/>
              <a:t>‹#›</a:t>
            </a:fld>
            <a:endParaRPr lang="en-US"/>
          </a:p>
        </p:txBody>
      </p:sp>
    </p:spTree>
    <p:extLst>
      <p:ext uri="{BB962C8B-B14F-4D97-AF65-F5344CB8AC3E}">
        <p14:creationId xmlns:p14="http://schemas.microsoft.com/office/powerpoint/2010/main" val="2231143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WordArt 40"/>
          <p:cNvSpPr>
            <a:spLocks noChangeArrowheads="1" noChangeShapeType="1" noTextEdit="1"/>
          </p:cNvSpPr>
          <p:nvPr/>
        </p:nvSpPr>
        <p:spPr bwMode="auto">
          <a:xfrm>
            <a:off x="472520" y="1651379"/>
            <a:ext cx="11496341" cy="3573313"/>
          </a:xfrm>
          <a:prstGeom prst="rect">
            <a:avLst/>
          </a:prstGeom>
        </p:spPr>
        <p:txBody>
          <a:bodyPr wrap="none" fromWordArt="1">
            <a:prstTxWarp prst="textPlain">
              <a:avLst>
                <a:gd name="adj" fmla="val 50000"/>
              </a:avLst>
            </a:prstTxWarp>
            <a:scene3d>
              <a:camera prst="isometricOffAxis1Right"/>
              <a:lightRig rig="threePt" dir="t"/>
            </a:scene3d>
          </a:bodyPr>
          <a:lstStyle/>
          <a:p>
            <a:pPr algn="ctr">
              <a:lnSpc>
                <a:spcPct val="115000"/>
              </a:lnSpc>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THỰC HÀNH TIẾNG VIỆT:</a:t>
            </a:r>
          </a:p>
          <a:p>
            <a:pPr algn="ctr">
              <a:lnSpc>
                <a:spcPct val="115000"/>
              </a:lnSpc>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MỞ RỘNG TRẠNG NGỮ CỦA CÂU BẰNG CỤM TỪ</a:t>
            </a:r>
          </a:p>
          <a:p>
            <a:pPr algn="ctr">
              <a:lnSpc>
                <a:spcPct val="115000"/>
              </a:lnSpc>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MỞ RỘNG THÀNH PHẦN CHÍNH CỦA CÂU BẰNG CỤM TỪ. </a:t>
            </a:r>
          </a:p>
        </p:txBody>
      </p:sp>
      <p:pic>
        <p:nvPicPr>
          <p:cNvPr id="9" name="Picture 4"/>
          <p:cNvPicPr>
            <a:picLocks noChangeAspect="1"/>
          </p:cNvPicPr>
          <p:nvPr/>
        </p:nvPicPr>
        <p:blipFill>
          <a:blip r:embed="rId2"/>
          <a:srcRect r="52890" b="57091"/>
          <a:stretch>
            <a:fillRect/>
          </a:stretch>
        </p:blipFill>
        <p:spPr bwMode="auto">
          <a:xfrm>
            <a:off x="332988" y="222563"/>
            <a:ext cx="2652713" cy="1811338"/>
          </a:xfrm>
          <a:prstGeom prst="rect">
            <a:avLst/>
          </a:prstGeom>
          <a:noFill/>
          <a:ln w="9525">
            <a:noFill/>
            <a:miter lim="800000"/>
            <a:headEnd/>
            <a:tailEnd/>
          </a:ln>
        </p:spPr>
      </p:pic>
    </p:spTree>
    <p:extLst>
      <p:ext uri="{BB962C8B-B14F-4D97-AF65-F5344CB8AC3E}">
        <p14:creationId xmlns:p14="http://schemas.microsoft.com/office/powerpoint/2010/main" val="339596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6000"/>
                                        <p:tgtEl>
                                          <p:spTgt spid="8"/>
                                        </p:tgtEl>
                                        <p:attrNameLst>
                                          <p:attrName>ppt_w</p:attrName>
                                        </p:attrNameLst>
                                      </p:cBhvr>
                                      <p:tavLst>
                                        <p:tav tm="0">
                                          <p:val>
                                            <p:strVal val="ppt_w"/>
                                          </p:val>
                                        </p:tav>
                                        <p:tav tm="100000">
                                          <p:val>
                                            <p:fltVal val="0"/>
                                          </p:val>
                                        </p:tav>
                                      </p:tavLst>
                                    </p:anim>
                                    <p:anim calcmode="lin" valueType="num">
                                      <p:cBhvr>
                                        <p:cTn id="7" dur="6000"/>
                                        <p:tgtEl>
                                          <p:spTgt spid="8"/>
                                        </p:tgtEl>
                                        <p:attrNameLst>
                                          <p:attrName>ppt_h</p:attrName>
                                        </p:attrNameLst>
                                      </p:cBhvr>
                                      <p:tavLst>
                                        <p:tav tm="0">
                                          <p:val>
                                            <p:strVal val="ppt_h"/>
                                          </p:val>
                                        </p:tav>
                                        <p:tav tm="100000">
                                          <p:val>
                                            <p:fltVal val="0"/>
                                          </p:val>
                                        </p:tav>
                                      </p:tavLst>
                                    </p:anim>
                                    <p:anim calcmode="lin" valueType="num">
                                      <p:cBhvr>
                                        <p:cTn id="8" dur="6000"/>
                                        <p:tgtEl>
                                          <p:spTgt spid="8"/>
                                        </p:tgtEl>
                                        <p:attrNameLst>
                                          <p:attrName>style.rotation</p:attrName>
                                        </p:attrNameLst>
                                      </p:cBhvr>
                                      <p:tavLst>
                                        <p:tav tm="0">
                                          <p:val>
                                            <p:fltVal val="0"/>
                                          </p:val>
                                        </p:tav>
                                        <p:tav tm="100000">
                                          <p:val>
                                            <p:fltVal val="90"/>
                                          </p:val>
                                        </p:tav>
                                      </p:tavLst>
                                    </p:anim>
                                    <p:animEffect transition="out" filter="fade">
                                      <p:cBhvr>
                                        <p:cTn id="9" dur="6000"/>
                                        <p:tgtEl>
                                          <p:spTgt spid="8"/>
                                        </p:tgtEl>
                                      </p:cBhvr>
                                    </p:animEffect>
                                    <p:set>
                                      <p:cBhvr>
                                        <p:cTn id="10" dur="1" fill="hold">
                                          <p:stCondLst>
                                            <p:cond delay="5999"/>
                                          </p:stCondLst>
                                        </p:cTn>
                                        <p:tgtEl>
                                          <p:spTgt spid="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6000"/>
                                        <p:tgtEl>
                                          <p:spTgt spid="9"/>
                                        </p:tgtEl>
                                        <p:attrNameLst>
                                          <p:attrName>ppt_w</p:attrName>
                                        </p:attrNameLst>
                                      </p:cBhvr>
                                      <p:tavLst>
                                        <p:tav tm="0">
                                          <p:val>
                                            <p:strVal val="ppt_w"/>
                                          </p:val>
                                        </p:tav>
                                        <p:tav tm="100000">
                                          <p:val>
                                            <p:fltVal val="0"/>
                                          </p:val>
                                        </p:tav>
                                      </p:tavLst>
                                    </p:anim>
                                    <p:anim calcmode="lin" valueType="num">
                                      <p:cBhvr>
                                        <p:cTn id="13" dur="6000"/>
                                        <p:tgtEl>
                                          <p:spTgt spid="9"/>
                                        </p:tgtEl>
                                        <p:attrNameLst>
                                          <p:attrName>ppt_h</p:attrName>
                                        </p:attrNameLst>
                                      </p:cBhvr>
                                      <p:tavLst>
                                        <p:tav tm="0">
                                          <p:val>
                                            <p:strVal val="ppt_h"/>
                                          </p:val>
                                        </p:tav>
                                        <p:tav tm="100000">
                                          <p:val>
                                            <p:fltVal val="0"/>
                                          </p:val>
                                        </p:tav>
                                      </p:tavLst>
                                    </p:anim>
                                    <p:anim calcmode="lin" valueType="num">
                                      <p:cBhvr>
                                        <p:cTn id="14" dur="6000"/>
                                        <p:tgtEl>
                                          <p:spTgt spid="9"/>
                                        </p:tgtEl>
                                        <p:attrNameLst>
                                          <p:attrName>style.rotation</p:attrName>
                                        </p:attrNameLst>
                                      </p:cBhvr>
                                      <p:tavLst>
                                        <p:tav tm="0">
                                          <p:val>
                                            <p:fltVal val="0"/>
                                          </p:val>
                                        </p:tav>
                                        <p:tav tm="100000">
                                          <p:val>
                                            <p:fltVal val="90"/>
                                          </p:val>
                                        </p:tav>
                                      </p:tavLst>
                                    </p:anim>
                                    <p:animEffect transition="out" filter="fade">
                                      <p:cBhvr>
                                        <p:cTn id="15" dur="6000"/>
                                        <p:tgtEl>
                                          <p:spTgt spid="9"/>
                                        </p:tgtEl>
                                      </p:cBhvr>
                                    </p:animEffect>
                                    <p:set>
                                      <p:cBhvr>
                                        <p:cTn id="16" dur="1" fill="hold">
                                          <p:stCondLst>
                                            <p:cond delay="5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487606"/>
            <a:ext cx="11438241" cy="451740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733000" y="410029"/>
            <a:ext cx="3214341" cy="584775"/>
          </a:xfrm>
          <a:prstGeom prst="rect">
            <a:avLst/>
          </a:prstGeom>
        </p:spPr>
        <p:txBody>
          <a:bodyPr wrap="none">
            <a:spAutoFit/>
          </a:bodyPr>
          <a:lstStyle/>
          <a:p>
            <a:pPr>
              <a:spcAft>
                <a:spcPts val="0"/>
              </a:spcAft>
            </a:pPr>
            <a:r>
              <a:rPr lang="pt-BR" sz="3200" b="1" dirty="0" smtClean="0">
                <a:solidFill>
                  <a:srgbClr val="FF0000"/>
                </a:solidFill>
                <a:latin typeface="Times New Roman" panose="02020603050405020304" pitchFamily="18" charset="0"/>
                <a:ea typeface="MS Mincho"/>
                <a:cs typeface="Times New Roman" panose="02020603050405020304" pitchFamily="18" charset="0"/>
              </a:rPr>
              <a:t>Đáp án bài </a:t>
            </a:r>
            <a:r>
              <a:rPr lang="pt-BR" sz="3200" b="1" dirty="0">
                <a:solidFill>
                  <a:srgbClr val="FF0000"/>
                </a:solidFill>
                <a:latin typeface="Times New Roman" panose="02020603050405020304" pitchFamily="18" charset="0"/>
                <a:ea typeface="MS Mincho"/>
                <a:cs typeface="Times New Roman" panose="02020603050405020304" pitchFamily="18" charset="0"/>
              </a:rPr>
              <a:t>tập </a:t>
            </a:r>
            <a:r>
              <a:rPr lang="pt-BR" sz="3200" b="1" dirty="0" smtClean="0">
                <a:solidFill>
                  <a:srgbClr val="FF0000"/>
                </a:solidFill>
                <a:latin typeface="Times New Roman" panose="02020603050405020304" pitchFamily="18" charset="0"/>
                <a:ea typeface="MS Mincho"/>
                <a:cs typeface="Times New Roman" panose="02020603050405020304" pitchFamily="18" charset="0"/>
              </a:rPr>
              <a:t>2:</a:t>
            </a:r>
            <a:endPar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32262" y="2047164"/>
            <a:ext cx="11027391" cy="3539430"/>
          </a:xfrm>
          <a:prstGeom prst="rect">
            <a:avLst/>
          </a:prstGeom>
        </p:spPr>
        <p:txBody>
          <a:bodyPr wrap="square">
            <a:spAutoFit/>
          </a:bodyPr>
          <a:lstStyle/>
          <a:p>
            <a:pPr algn="just">
              <a:spcAft>
                <a:spcPts val="0"/>
              </a:spcAft>
              <a:tabLst>
                <a:tab pos="2110105" algn="l"/>
              </a:tabLst>
            </a:pPr>
            <a:r>
              <a:rPr lang="pt-BR" sz="3200" b="1" dirty="0">
                <a:latin typeface="Times New Roman" panose="02020603050405020304" pitchFamily="18" charset="0"/>
                <a:ea typeface="MS Mincho"/>
              </a:rPr>
              <a:t>*Các trạng ngữ trong đoạn văn là:</a:t>
            </a:r>
            <a:endParaRPr lang="en-US" sz="32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3200" i="1" dirty="0">
                <a:latin typeface="Times New Roman" panose="02020603050405020304" pitchFamily="18" charset="0"/>
                <a:ea typeface="MS Mincho"/>
              </a:rPr>
              <a:t>- Rồi mười năm năm trời;</a:t>
            </a:r>
            <a:endParaRPr lang="en-US" sz="32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3200" i="1" dirty="0">
                <a:latin typeface="Times New Roman" panose="02020603050405020304" pitchFamily="18" charset="0"/>
                <a:ea typeface="MS Mincho"/>
              </a:rPr>
              <a:t>- Thường năm, Tết đến;</a:t>
            </a:r>
            <a:endParaRPr lang="en-US" sz="32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3200" i="1" dirty="0">
                <a:latin typeface="Times New Roman" panose="02020603050405020304" pitchFamily="18" charset="0"/>
                <a:ea typeface="MS Mincho"/>
              </a:rPr>
              <a:t>- Rồi cách đây một năm, cuối mùa thu;</a:t>
            </a:r>
            <a:endParaRPr lang="en-US" sz="32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3200" i="1" dirty="0">
                <a:latin typeface="Times New Roman" panose="02020603050405020304" pitchFamily="18" charset="0"/>
                <a:ea typeface="MS Mincho"/>
              </a:rPr>
              <a:t>- Rồi năm nay, cách ngày ấy một năm, trên một con đường gập ghềnh;</a:t>
            </a:r>
            <a:endParaRPr lang="en-US" sz="3200" dirty="0">
              <a:latin typeface="Times New Roman" panose="02020603050405020304" pitchFamily="18" charset="0"/>
              <a:ea typeface="Times New Roman" panose="02020603050405020304" pitchFamily="18" charset="0"/>
            </a:endParaRPr>
          </a:p>
          <a:p>
            <a:r>
              <a:rPr lang="pt-BR" sz="3200" b="1" dirty="0">
                <a:latin typeface="Times New Roman" panose="02020603050405020304" pitchFamily="18" charset="0"/>
                <a:ea typeface="MS Mincho"/>
              </a:rPr>
              <a:t>*Tác dụng:</a:t>
            </a:r>
            <a:r>
              <a:rPr lang="pt-BR" sz="3200" i="1" dirty="0">
                <a:latin typeface="Times New Roman" panose="02020603050405020304" pitchFamily="18" charset="0"/>
                <a:ea typeface="MS Mincho"/>
              </a:rPr>
              <a:t> </a:t>
            </a:r>
            <a:r>
              <a:rPr lang="pt-BR" sz="3200" dirty="0">
                <a:latin typeface="Times New Roman" panose="02020603050405020304" pitchFamily="18" charset="0"/>
                <a:ea typeface="MS Mincho"/>
              </a:rPr>
              <a:t>cụ thể hoá lượng thời gian và đặc điểm không gian.</a:t>
            </a:r>
            <a:endParaRPr lang="en-US" sz="3200" dirty="0"/>
          </a:p>
        </p:txBody>
      </p:sp>
    </p:spTree>
    <p:extLst>
      <p:ext uri="{BB962C8B-B14F-4D97-AF65-F5344CB8AC3E}">
        <p14:creationId xmlns:p14="http://schemas.microsoft.com/office/powerpoint/2010/main" val="394257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910687"/>
            <a:ext cx="11438241" cy="2620369"/>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32263" y="2333768"/>
            <a:ext cx="11341081" cy="1569660"/>
          </a:xfrm>
          <a:prstGeom prst="rect">
            <a:avLst/>
          </a:prstGeom>
        </p:spPr>
        <p:txBody>
          <a:bodyPr wrap="square">
            <a:spAutoFit/>
          </a:bodyPr>
          <a:lstStyle/>
          <a:p>
            <a:pPr algn="just">
              <a:spcAft>
                <a:spcPts val="0"/>
              </a:spcAft>
              <a:tabLst>
                <a:tab pos="2110105" algn="l"/>
              </a:tabLst>
            </a:pPr>
            <a:r>
              <a:rPr lang="pt-BR" sz="3200" b="1" dirty="0">
                <a:solidFill>
                  <a:srgbClr val="FF0000"/>
                </a:solidFill>
                <a:latin typeface="Times New Roman" panose="02020603050405020304" pitchFamily="18" charset="0"/>
                <a:ea typeface="MS Mincho"/>
              </a:rPr>
              <a:t>Bài tập 3:</a:t>
            </a:r>
            <a:endParaRPr lang="en-US" sz="3200" dirty="0">
              <a:solidFill>
                <a:srgbClr val="FF0000"/>
              </a:solidFill>
              <a:latin typeface="Times New Roman" panose="02020603050405020304" pitchFamily="18" charset="0"/>
              <a:ea typeface="Times New Roman" panose="02020603050405020304" pitchFamily="18" charset="0"/>
            </a:endParaRPr>
          </a:p>
          <a:p>
            <a:r>
              <a:rPr lang="pt-BR" sz="3200" dirty="0">
                <a:solidFill>
                  <a:srgbClr val="FF0000"/>
                </a:solidFill>
                <a:latin typeface="Times New Roman" panose="02020603050405020304" pitchFamily="18" charset="0"/>
                <a:ea typeface="MS Mincho"/>
              </a:rPr>
              <a:t>Hãy viết 2 câu có mở rộng trạng ngữ và phân tích các thông tin mà trạng ngữ mang lại.</a:t>
            </a:r>
            <a:endParaRPr lang="en-US" sz="3200" dirty="0">
              <a:solidFill>
                <a:srgbClr val="FF0000"/>
              </a:solidFill>
            </a:endParaRPr>
          </a:p>
        </p:txBody>
      </p:sp>
    </p:spTree>
    <p:extLst>
      <p:ext uri="{BB962C8B-B14F-4D97-AF65-F5344CB8AC3E}">
        <p14:creationId xmlns:p14="http://schemas.microsoft.com/office/powerpoint/2010/main" val="2651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18364" y="791571"/>
            <a:ext cx="11696132" cy="543180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30638" y="1172924"/>
            <a:ext cx="11438241" cy="4832092"/>
          </a:xfrm>
          <a:prstGeom prst="rect">
            <a:avLst/>
          </a:prstGeom>
        </p:spPr>
        <p:txBody>
          <a:bodyPr wrap="square">
            <a:spAutoFit/>
          </a:bodyPr>
          <a:lstStyle/>
          <a:p>
            <a:pPr algn="just">
              <a:spcAft>
                <a:spcPts val="0"/>
              </a:spcAft>
              <a:tabLst>
                <a:tab pos="2110105" algn="l"/>
              </a:tabLst>
            </a:pPr>
            <a:r>
              <a:rPr lang="pt-BR" sz="2800" b="1" dirty="0">
                <a:latin typeface="Times New Roman" panose="02020603050405020304" pitchFamily="18" charset="0"/>
                <a:ea typeface="MS Mincho"/>
              </a:rPr>
              <a:t>Bài tập 3:</a:t>
            </a:r>
            <a:endParaRPr lang="en-US" sz="28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dirty="0">
                <a:latin typeface="Times New Roman" panose="02020603050405020304" pitchFamily="18" charset="0"/>
                <a:ea typeface="MS Mincho"/>
              </a:rPr>
              <a:t>*VD:</a:t>
            </a:r>
            <a:endParaRPr lang="en-US" sz="28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dirty="0">
                <a:latin typeface="Times New Roman" panose="02020603050405020304" pitchFamily="18" charset="0"/>
                <a:ea typeface="MS Mincho"/>
              </a:rPr>
              <a:t>Câu 1:</a:t>
            </a:r>
            <a:endParaRPr lang="en-US" sz="28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dirty="0">
                <a:latin typeface="Times New Roman" panose="02020603050405020304" pitchFamily="18" charset="0"/>
                <a:ea typeface="MS Mincho"/>
              </a:rPr>
              <a:t>a- Buổi sáng, </a:t>
            </a:r>
            <a:r>
              <a:rPr lang="pt-BR" sz="2800" dirty="0">
                <a:latin typeface="Times New Roman" panose="02020603050405020304" pitchFamily="18" charset="0"/>
                <a:ea typeface="MS Mincho"/>
              </a:rPr>
              <a:t>những chú chim non ríu rít hót vang xóm làng.</a:t>
            </a:r>
            <a:endParaRPr lang="en-US" sz="28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dirty="0">
                <a:latin typeface="Times New Roman" panose="02020603050405020304" pitchFamily="18" charset="0"/>
                <a:ea typeface="MS Mincho"/>
              </a:rPr>
              <a:t>b- Buổi sáng tinh sương trong lành, </a:t>
            </a:r>
            <a:r>
              <a:rPr lang="pt-BR" sz="2800" dirty="0">
                <a:latin typeface="Times New Roman" panose="02020603050405020304" pitchFamily="18" charset="0"/>
                <a:ea typeface="MS Mincho"/>
              </a:rPr>
              <a:t>những chú chim non ríu rít hót vang xóm làng.</a:t>
            </a:r>
            <a:endParaRPr lang="en-US" sz="28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dirty="0">
                <a:latin typeface="Times New Roman" panose="02020603050405020304" pitchFamily="18" charset="0"/>
                <a:ea typeface="MS Mincho"/>
              </a:rPr>
              <a:t>Câu 2:</a:t>
            </a:r>
            <a:endParaRPr lang="en-US" sz="28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dirty="0">
                <a:latin typeface="Times New Roman" panose="02020603050405020304" pitchFamily="18" charset="0"/>
                <a:ea typeface="MS Mincho"/>
              </a:rPr>
              <a:t>a- Trên cánh đồng,</a:t>
            </a:r>
            <a:r>
              <a:rPr lang="pt-BR" sz="2800" dirty="0">
                <a:latin typeface="Times New Roman" panose="02020603050405020304" pitchFamily="18" charset="0"/>
                <a:ea typeface="MS Mincho"/>
              </a:rPr>
              <a:t> các bạn đang thi nhau đua diều.</a:t>
            </a:r>
            <a:endParaRPr lang="en-US" sz="28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2800" b="1" dirty="0">
                <a:latin typeface="Times New Roman" panose="02020603050405020304" pitchFamily="18" charset="0"/>
                <a:ea typeface="MS Mincho"/>
              </a:rPr>
              <a:t>b- Trên cánh đồng nhấp nhô sóng lúa vàng,</a:t>
            </a:r>
            <a:r>
              <a:rPr lang="pt-BR" sz="2800" dirty="0">
                <a:latin typeface="Times New Roman" panose="02020603050405020304" pitchFamily="18" charset="0"/>
                <a:ea typeface="MS Mincho"/>
              </a:rPr>
              <a:t> các bạn đang thi nhau đua diều.</a:t>
            </a:r>
            <a:endParaRPr lang="en-US" sz="2800" dirty="0">
              <a:latin typeface="Times New Roman" panose="02020603050405020304" pitchFamily="18" charset="0"/>
              <a:ea typeface="Times New Roman" panose="02020603050405020304" pitchFamily="18" charset="0"/>
            </a:endParaRPr>
          </a:p>
          <a:p>
            <a:r>
              <a:rPr lang="pt-BR" sz="2800" b="1" dirty="0">
                <a:latin typeface="Times New Roman" panose="02020603050405020304" pitchFamily="18" charset="0"/>
                <a:ea typeface="MS Mincho"/>
              </a:rPr>
              <a:t>*Tác dụng: </a:t>
            </a:r>
            <a:r>
              <a:rPr lang="pt-BR" sz="2800" dirty="0">
                <a:latin typeface="Times New Roman" panose="02020603050405020304" pitchFamily="18" charset="0"/>
                <a:ea typeface="MS Mincho"/>
              </a:rPr>
              <a:t>ở cả 2 câu b) trạng ngữ được mở rộng làm cho việc miêu tả chi tiết, rõ ràng hơn.</a:t>
            </a:r>
            <a:endParaRPr lang="en-US" sz="2800" dirty="0"/>
          </a:p>
        </p:txBody>
      </p:sp>
    </p:spTree>
    <p:extLst>
      <p:ext uri="{BB962C8B-B14F-4D97-AF65-F5344CB8AC3E}">
        <p14:creationId xmlns:p14="http://schemas.microsoft.com/office/powerpoint/2010/main" val="3057508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01003" y="2456596"/>
            <a:ext cx="11438241" cy="379407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30884" y="439416"/>
            <a:ext cx="9078126" cy="658642"/>
          </a:xfrm>
          <a:prstGeom prst="rect">
            <a:avLst/>
          </a:prstGeom>
        </p:spPr>
        <p:txBody>
          <a:bodyPr wrap="none">
            <a:spAutoFit/>
          </a:bodyPr>
          <a:lstStyle/>
          <a:p>
            <a:pPr>
              <a:lnSpc>
                <a:spcPct val="115000"/>
              </a:lnSpc>
              <a:spcBef>
                <a:spcPts val="600"/>
              </a:spcBef>
              <a:spcAft>
                <a:spcPts val="0"/>
              </a:spcAft>
            </a:pPr>
            <a:r>
              <a:rPr lang="pt-BR" sz="3200" b="1" dirty="0">
                <a:solidFill>
                  <a:srgbClr val="0000FF"/>
                </a:solidFill>
                <a:latin typeface="Times New Roman" panose="02020603050405020304" pitchFamily="18" charset="0"/>
                <a:ea typeface="MS Mincho"/>
                <a:cs typeface="Times New Roman" panose="02020603050405020304" pitchFamily="18" charset="0"/>
              </a:rPr>
              <a:t>2. Mở rộng thành phần chính của câu bằng cụm từ</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730884" y="1435192"/>
            <a:ext cx="7619394" cy="584775"/>
          </a:xfrm>
          <a:prstGeom prst="rect">
            <a:avLst/>
          </a:prstGeom>
        </p:spPr>
        <p:txBody>
          <a:bodyPr wrap="none">
            <a:spAutoFit/>
          </a:bodyPr>
          <a:lstStyle/>
          <a:p>
            <a:r>
              <a:rPr lang="en-US" sz="3200" i="1" dirty="0" smtClean="0">
                <a:solidFill>
                  <a:srgbClr val="FF0000"/>
                </a:solidFill>
                <a:latin typeface="Times New Roman" panose="02020603050405020304" pitchFamily="18" charset="0"/>
                <a:ea typeface="MS Mincho"/>
                <a:cs typeface="Times New Roman" panose="02020603050405020304" pitchFamily="18" charset="0"/>
              </a:rPr>
              <a:t>? </a:t>
            </a:r>
            <a:r>
              <a:rPr lang="en-US" sz="3200" i="1" dirty="0" err="1" smtClean="0">
                <a:solidFill>
                  <a:srgbClr val="FF0000"/>
                </a:solidFill>
                <a:latin typeface="Times New Roman" panose="02020603050405020304" pitchFamily="18" charset="0"/>
                <a:ea typeface="MS Mincho"/>
                <a:cs typeface="Times New Roman" panose="02020603050405020304" pitchFamily="18" charset="0"/>
              </a:rPr>
              <a:t>Nêu</a:t>
            </a:r>
            <a:r>
              <a:rPr lang="en-US" sz="3200" i="1" dirty="0" smtClean="0">
                <a:solidFill>
                  <a:srgbClr val="FF0000"/>
                </a:solidFill>
                <a:latin typeface="Times New Roman" panose="02020603050405020304" pitchFamily="18" charset="0"/>
                <a:ea typeface="MS Mincho"/>
                <a:cs typeface="Times New Roman" panose="02020603050405020304" pitchFamily="18" charset="0"/>
              </a:rPr>
              <a:t> </a:t>
            </a:r>
            <a:r>
              <a:rPr lang="en-US" sz="3200" i="1" dirty="0" err="1">
                <a:solidFill>
                  <a:srgbClr val="FF0000"/>
                </a:solidFill>
                <a:latin typeface="Times New Roman" panose="02020603050405020304" pitchFamily="18" charset="0"/>
                <a:ea typeface="MS Mincho"/>
                <a:cs typeface="Times New Roman" panose="02020603050405020304" pitchFamily="18" charset="0"/>
              </a:rPr>
              <a:t>hiểu</a:t>
            </a:r>
            <a:r>
              <a:rPr lang="en-US" sz="3200" i="1" dirty="0">
                <a:solidFill>
                  <a:srgbClr val="FF0000"/>
                </a:solidFill>
                <a:latin typeface="Times New Roman" panose="02020603050405020304" pitchFamily="18" charset="0"/>
                <a:ea typeface="MS Mincho"/>
                <a:cs typeface="Times New Roman" panose="02020603050405020304" pitchFamily="18" charset="0"/>
              </a:rPr>
              <a:t> </a:t>
            </a:r>
            <a:r>
              <a:rPr lang="en-US" sz="3200" i="1" dirty="0" err="1">
                <a:solidFill>
                  <a:srgbClr val="FF0000"/>
                </a:solidFill>
                <a:latin typeface="Times New Roman" panose="02020603050405020304" pitchFamily="18" charset="0"/>
                <a:ea typeface="MS Mincho"/>
                <a:cs typeface="Times New Roman" panose="02020603050405020304" pitchFamily="18" charset="0"/>
              </a:rPr>
              <a:t>biết</a:t>
            </a:r>
            <a:r>
              <a:rPr lang="en-US" sz="3200" i="1" dirty="0">
                <a:solidFill>
                  <a:srgbClr val="FF0000"/>
                </a:solidFill>
                <a:latin typeface="Times New Roman" panose="02020603050405020304" pitchFamily="18" charset="0"/>
                <a:ea typeface="MS Mincho"/>
                <a:cs typeface="Times New Roman" panose="02020603050405020304" pitchFamily="18" charset="0"/>
              </a:rPr>
              <a:t> </a:t>
            </a:r>
            <a:r>
              <a:rPr lang="en-US" sz="3200" i="1" dirty="0" err="1">
                <a:solidFill>
                  <a:srgbClr val="FF0000"/>
                </a:solidFill>
                <a:latin typeface="Times New Roman" panose="02020603050405020304" pitchFamily="18" charset="0"/>
                <a:ea typeface="MS Mincho"/>
                <a:cs typeface="Times New Roman" panose="02020603050405020304" pitchFamily="18" charset="0"/>
              </a:rPr>
              <a:t>về</a:t>
            </a:r>
            <a:r>
              <a:rPr lang="en-US" sz="3200" i="1" dirty="0">
                <a:solidFill>
                  <a:srgbClr val="FF0000"/>
                </a:solidFill>
                <a:latin typeface="Times New Roman" panose="02020603050405020304" pitchFamily="18" charset="0"/>
                <a:ea typeface="MS Mincho"/>
                <a:cs typeface="Times New Roman" panose="02020603050405020304" pitchFamily="18" charset="0"/>
              </a:rPr>
              <a:t> </a:t>
            </a:r>
            <a:r>
              <a:rPr lang="en-US" sz="3200" i="1" dirty="0" err="1">
                <a:solidFill>
                  <a:srgbClr val="FF0000"/>
                </a:solidFill>
                <a:latin typeface="Times New Roman" panose="02020603050405020304" pitchFamily="18" charset="0"/>
                <a:ea typeface="MS Mincho"/>
                <a:cs typeface="Times New Roman" panose="02020603050405020304" pitchFamily="18" charset="0"/>
              </a:rPr>
              <a:t>thành</a:t>
            </a:r>
            <a:r>
              <a:rPr lang="en-US" sz="3200" i="1" dirty="0">
                <a:solidFill>
                  <a:srgbClr val="FF0000"/>
                </a:solidFill>
                <a:latin typeface="Times New Roman" panose="02020603050405020304" pitchFamily="18" charset="0"/>
                <a:ea typeface="MS Mincho"/>
                <a:cs typeface="Times New Roman" panose="02020603050405020304" pitchFamily="18" charset="0"/>
              </a:rPr>
              <a:t> </a:t>
            </a:r>
            <a:r>
              <a:rPr lang="en-US" sz="3200" i="1" dirty="0" err="1">
                <a:solidFill>
                  <a:srgbClr val="FF0000"/>
                </a:solidFill>
                <a:latin typeface="Times New Roman" panose="02020603050405020304" pitchFamily="18" charset="0"/>
                <a:ea typeface="MS Mincho"/>
                <a:cs typeface="Times New Roman" panose="02020603050405020304" pitchFamily="18" charset="0"/>
              </a:rPr>
              <a:t>phần</a:t>
            </a:r>
            <a:r>
              <a:rPr lang="en-US" sz="3200" i="1" dirty="0">
                <a:solidFill>
                  <a:srgbClr val="FF0000"/>
                </a:solidFill>
                <a:latin typeface="Times New Roman" panose="02020603050405020304" pitchFamily="18" charset="0"/>
                <a:ea typeface="MS Mincho"/>
                <a:cs typeface="Times New Roman" panose="02020603050405020304" pitchFamily="18" charset="0"/>
              </a:rPr>
              <a:t> </a:t>
            </a:r>
            <a:r>
              <a:rPr lang="en-US" sz="3200" i="1" dirty="0" err="1">
                <a:solidFill>
                  <a:srgbClr val="FF0000"/>
                </a:solidFill>
                <a:latin typeface="Times New Roman" panose="02020603050405020304" pitchFamily="18" charset="0"/>
                <a:ea typeface="MS Mincho"/>
                <a:cs typeface="Times New Roman" panose="02020603050405020304" pitchFamily="18" charset="0"/>
              </a:rPr>
              <a:t>chính</a:t>
            </a:r>
            <a:r>
              <a:rPr lang="en-US" sz="3200" i="1" dirty="0">
                <a:solidFill>
                  <a:srgbClr val="FF0000"/>
                </a:solidFill>
                <a:latin typeface="Times New Roman" panose="02020603050405020304" pitchFamily="18" charset="0"/>
                <a:ea typeface="MS Mincho"/>
                <a:cs typeface="Times New Roman" panose="02020603050405020304" pitchFamily="18" charset="0"/>
              </a:rPr>
              <a:t> </a:t>
            </a:r>
            <a:r>
              <a:rPr lang="en-US" sz="3200" i="1" dirty="0" err="1">
                <a:solidFill>
                  <a:srgbClr val="FF0000"/>
                </a:solidFill>
                <a:latin typeface="Times New Roman" panose="02020603050405020304" pitchFamily="18" charset="0"/>
                <a:ea typeface="MS Mincho"/>
                <a:cs typeface="Times New Roman" panose="02020603050405020304" pitchFamily="18" charset="0"/>
              </a:rPr>
              <a:t>của</a:t>
            </a:r>
            <a:r>
              <a:rPr lang="en-US" sz="3200" i="1" dirty="0">
                <a:solidFill>
                  <a:srgbClr val="FF0000"/>
                </a:solidFill>
                <a:latin typeface="Times New Roman" panose="02020603050405020304" pitchFamily="18" charset="0"/>
                <a:ea typeface="MS Mincho"/>
                <a:cs typeface="Times New Roman" panose="02020603050405020304" pitchFamily="18" charset="0"/>
              </a:rPr>
              <a:t> </a:t>
            </a:r>
            <a:r>
              <a:rPr lang="en-US" sz="3200" i="1" dirty="0" err="1">
                <a:solidFill>
                  <a:srgbClr val="FF0000"/>
                </a:solidFill>
                <a:latin typeface="Times New Roman" panose="02020603050405020304" pitchFamily="18" charset="0"/>
                <a:ea typeface="MS Mincho"/>
                <a:cs typeface="Times New Roman" panose="02020603050405020304" pitchFamily="18" charset="0"/>
              </a:rPr>
              <a:t>câu</a:t>
            </a:r>
            <a:r>
              <a:rPr lang="en-US" sz="3200" i="1" dirty="0">
                <a:solidFill>
                  <a:srgbClr val="FF0000"/>
                </a:solidFill>
                <a:latin typeface="Times New Roman" panose="02020603050405020304" pitchFamily="18" charset="0"/>
                <a:ea typeface="MS Mincho"/>
                <a:cs typeface="Times New Roman" panose="02020603050405020304" pitchFamily="18" charset="0"/>
              </a:rPr>
              <a:t>.</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99605" y="2918305"/>
            <a:ext cx="11041038" cy="2554545"/>
          </a:xfrm>
          <a:prstGeom prst="rect">
            <a:avLst/>
          </a:prstGeom>
        </p:spPr>
        <p:txBody>
          <a:bodyPr wrap="square">
            <a:spAutoFit/>
          </a:bodyPr>
          <a:lstStyle/>
          <a:p>
            <a:pPr algn="just">
              <a:spcAft>
                <a:spcPts val="0"/>
              </a:spcAft>
              <a:tabLst>
                <a:tab pos="2110105" algn="l"/>
              </a:tabLst>
            </a:pPr>
            <a:r>
              <a:rPr lang="pt-BR" sz="3200" b="1" dirty="0" smtClean="0">
                <a:solidFill>
                  <a:srgbClr val="0000FF"/>
                </a:solidFill>
                <a:latin typeface="Times New Roman" panose="02020603050405020304" pitchFamily="18" charset="0"/>
                <a:ea typeface="MS Mincho"/>
                <a:cs typeface="Times New Roman" panose="02020603050405020304" pitchFamily="18" charset="0"/>
              </a:rPr>
              <a:t>2.1</a:t>
            </a:r>
            <a:r>
              <a:rPr lang="pt-BR" sz="3200" b="1" dirty="0">
                <a:solidFill>
                  <a:srgbClr val="0000FF"/>
                </a:solidFill>
                <a:latin typeface="Times New Roman" panose="02020603050405020304" pitchFamily="18" charset="0"/>
                <a:ea typeface="MS Mincho"/>
                <a:cs typeface="Times New Roman" panose="02020603050405020304" pitchFamily="18" charset="0"/>
              </a:rPr>
              <a:t>. Xác định thành phần chính của câu</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a. Khái niệm thành phần chính:</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bắt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buộc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cấu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trúc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diễn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vẹn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246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par>
                                <p:cTn id="18" presetID="16" presetClass="entr" presetSubtype="21" fill="hold" nodeType="with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barn(inVertical)">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barn(inVertical)">
                                      <p:cBhvr>
                                        <p:cTn id="25" dur="500"/>
                                        <p:tgtEl>
                                          <p:spTgt spid="5">
                                            <p:txEl>
                                              <p:pRg st="1" end="1"/>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barn(inVertical)">
                                      <p:cBhvr>
                                        <p:cTn id="28" dur="500"/>
                                        <p:tgtEl>
                                          <p:spTgt spid="5">
                                            <p:txEl>
                                              <p:pRg st="2" end="2"/>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barn(inVertical)">
                                      <p:cBhvr>
                                        <p:cTn id="31"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91069" y="491319"/>
            <a:ext cx="11682275" cy="588218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32263" y="765497"/>
            <a:ext cx="11341081" cy="5509200"/>
          </a:xfrm>
          <a:prstGeom prst="rect">
            <a:avLst/>
          </a:prstGeom>
        </p:spPr>
        <p:txBody>
          <a:bodyPr wrap="square">
            <a:spAutoFit/>
          </a:bodyPr>
          <a:lstStyle/>
          <a:p>
            <a:pPr algn="just">
              <a:spcAft>
                <a:spcPts val="0"/>
              </a:spcAft>
            </a:pP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tên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v.v</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Ai ?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Con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cụ</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trai</a:t>
            </a:r>
            <a:r>
              <a:rPr lang="en-US"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hát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nay,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lớp</a:t>
            </a:r>
            <a:r>
              <a:rPr lang="en-US"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xem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phim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a:t>
            </a:r>
            <a:r>
              <a:rPr lang="en-US"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tóc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phê</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364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76306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2" y="1853765"/>
            <a:ext cx="11438241" cy="3539430"/>
          </a:xfrm>
          <a:prstGeom prst="rect">
            <a:avLst/>
          </a:prstGeom>
        </p:spPr>
        <p:txBody>
          <a:bodyPr wrap="square">
            <a:spAutoFit/>
          </a:bodyPr>
          <a:lstStyle/>
          <a:p>
            <a:pPr algn="just">
              <a:spcAft>
                <a:spcPts val="0"/>
              </a:spcAft>
            </a:pP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565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76306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3" y="1422877"/>
            <a:ext cx="11438241" cy="4401205"/>
          </a:xfrm>
          <a:prstGeom prst="rect">
            <a:avLst/>
          </a:prstGeom>
        </p:spPr>
        <p:txBody>
          <a:bodyPr wrap="square">
            <a:spAutoFit/>
          </a:bodyPr>
          <a:lstStyle/>
          <a:p>
            <a:pPr algn="just">
              <a:spcAft>
                <a:spcPts val="0"/>
              </a:spcAft>
              <a:tabLst>
                <a:tab pos="2110105" algn="l"/>
              </a:tabLst>
            </a:pPr>
            <a:r>
              <a:rPr lang="pt-BR" sz="2800" b="1" dirty="0">
                <a:solidFill>
                  <a:srgbClr val="0000FF"/>
                </a:solidFill>
                <a:latin typeface="Times New Roman" panose="02020603050405020304" pitchFamily="18" charset="0"/>
                <a:ea typeface="MS Mincho"/>
                <a:cs typeface="Times New Roman" panose="02020603050405020304" pitchFamily="18" charset="0"/>
              </a:rPr>
              <a:t>b. Cấu tạo thành phần chính: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101600" algn="just">
              <a:tabLst>
                <a:tab pos="1386840" algn="l"/>
              </a:tabLst>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CN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CDT:</a:t>
            </a:r>
          </a:p>
          <a:p>
            <a:pPr marL="101600" algn="just">
              <a:tabLst>
                <a:tab pos="1386840" algn="l"/>
              </a:tabLst>
            </a:pPr>
            <a:r>
              <a:rPr lang="en-US" sz="2800" dirty="0">
                <a:latin typeface="Times New Roman" panose="02020603050405020304" pitchFamily="18" charset="0"/>
                <a:cs typeface="Times New Roman" panose="02020603050405020304" pitchFamily="18" charset="0"/>
              </a:rPr>
              <a:t>a) </a:t>
            </a:r>
            <a:r>
              <a:rPr lang="en-US" sz="2800" b="1" i="1" u="sng" dirty="0">
                <a:latin typeface="Times New Roman" panose="02020603050405020304" pitchFamily="18" charset="0"/>
                <a:cs typeface="Times New Roman" panose="02020603050405020304" pitchFamily="18" charset="0"/>
              </a:rPr>
              <a:t>Con </a:t>
            </a:r>
            <a:r>
              <a:rPr lang="en-US" sz="2800" b="1" i="1" u="sng" dirty="0" err="1">
                <a:latin typeface="Times New Roman" panose="02020603050405020304" pitchFamily="18" charset="0"/>
                <a:cs typeface="Times New Roman" panose="02020603050405020304" pitchFamily="18" charset="0"/>
              </a:rPr>
              <a:t>mèo</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đen</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kia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hoa</a:t>
            </a:r>
            <a:r>
              <a:rPr lang="en-US" sz="2800" dirty="0">
                <a:latin typeface="Times New Roman" panose="02020603050405020304" pitchFamily="18" charset="0"/>
                <a:cs typeface="Times New Roman" panose="02020603050405020304" pitchFamily="18" charset="0"/>
              </a:rPr>
              <a:t>. </a:t>
            </a:r>
          </a:p>
          <a:p>
            <a:pPr marL="101600" algn="just">
              <a:tabLst>
                <a:tab pos="1386840" algn="l"/>
              </a:tabLst>
            </a:pPr>
            <a:r>
              <a:rPr lang="en-US" sz="2800" dirty="0">
                <a:latin typeface="Times New Roman" panose="02020603050405020304" pitchFamily="18" charset="0"/>
                <a:cs typeface="Times New Roman" panose="02020603050405020304" pitchFamily="18" charset="0"/>
              </a:rPr>
              <a:t>b) </a:t>
            </a:r>
            <a:r>
              <a:rPr lang="en-US" sz="2800" b="1" i="1" u="sng" dirty="0" err="1">
                <a:latin typeface="Times New Roman" panose="02020603050405020304" pitchFamily="18" charset="0"/>
                <a:cs typeface="Times New Roman" panose="02020603050405020304" pitchFamily="18" charset="0"/>
              </a:rPr>
              <a:t>Những</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em</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học</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say </a:t>
            </a:r>
            <a:r>
              <a:rPr lang="en-US" sz="2800" dirty="0" err="1">
                <a:latin typeface="Times New Roman" panose="02020603050405020304" pitchFamily="18" charset="0"/>
                <a:cs typeface="Times New Roman" panose="02020603050405020304" pitchFamily="18" charset="0"/>
              </a:rPr>
              <a:t>sưa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a:t>
            </a:r>
          </a:p>
          <a:p>
            <a:pPr marL="101600" algn="just">
              <a:tabLst>
                <a:tab pos="1386840" algn="l"/>
              </a:tabLst>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VN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CĐT:</a:t>
            </a:r>
          </a:p>
          <a:p>
            <a:pPr marL="101600" algn="just">
              <a:tabLst>
                <a:tab pos="1386840" algn="l"/>
              </a:tabLst>
            </a:pPr>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đang</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hăng</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hái</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tiến</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về</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lễ</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đài</a:t>
            </a:r>
            <a:r>
              <a:rPr lang="en-US" sz="2800" u="sng"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101600" algn="just">
              <a:tabLst>
                <a:tab pos="1386840" algn="l"/>
              </a:tabLst>
            </a:pPr>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uốn</a:t>
            </a:r>
            <a:r>
              <a:rPr lang="en-US" sz="2800" b="1" i="1" dirty="0">
                <a:solidFill>
                  <a:srgbClr val="0D0D0D"/>
                </a:solidFill>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lượn</a:t>
            </a:r>
            <a:r>
              <a:rPr lang="en-US" sz="2800" b="1" i="1" dirty="0">
                <a:solidFill>
                  <a:srgbClr val="0D0D0D"/>
                </a:solidFill>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bao</a:t>
            </a:r>
            <a:r>
              <a:rPr lang="en-US" sz="2800" b="1" i="1" dirty="0">
                <a:solidFill>
                  <a:srgbClr val="0D0D0D"/>
                </a:solidFill>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bọc</a:t>
            </a:r>
            <a:r>
              <a:rPr lang="en-US" sz="2800" b="1" i="1" dirty="0">
                <a:solidFill>
                  <a:srgbClr val="0D0D0D"/>
                </a:solidFill>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làng</a:t>
            </a:r>
            <a:r>
              <a:rPr lang="en-US" sz="2800" b="1" i="1" dirty="0">
                <a:solidFill>
                  <a:srgbClr val="0D0D0D"/>
                </a:solidFill>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quê</a:t>
            </a:r>
            <a:r>
              <a:rPr lang="en-US" sz="2800" b="1" i="1" dirty="0">
                <a:solidFill>
                  <a:srgbClr val="0D0D0D"/>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101600" algn="just">
              <a:tabLst>
                <a:tab pos="1386840" algn="l"/>
              </a:tabLst>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VN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CTT:</a:t>
            </a:r>
          </a:p>
          <a:p>
            <a:pPr marL="101600" algn="just">
              <a:tabLst>
                <a:tab pos="1386840" algn="l"/>
              </a:tabLst>
            </a:pPr>
            <a:r>
              <a:rPr lang="en-US" sz="2800" dirty="0">
                <a:latin typeface="Times New Roman" panose="02020603050405020304" pitchFamily="18" charset="0"/>
                <a:cs typeface="Times New Roman" panose="02020603050405020304" pitchFamily="18" charset="0"/>
              </a:rPr>
              <a:t>e)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rất</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đáng</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yêu</a:t>
            </a:r>
            <a:r>
              <a:rPr lang="en-US" sz="2800" u="sng"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a:p>
            <a:pPr marL="101600" algn="just">
              <a:tabLst>
                <a:tab pos="1386840" algn="l"/>
              </a:tabLst>
            </a:pPr>
            <a:r>
              <a:rPr lang="en-US" sz="2800" dirty="0">
                <a:latin typeface="Times New Roman" panose="02020603050405020304" pitchFamily="18" charset="0"/>
                <a:cs typeface="Times New Roman" panose="02020603050405020304" pitchFamily="18" charset="0"/>
              </a:rPr>
              <a:t>g)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tranh</a:t>
            </a:r>
            <a:r>
              <a:rPr lang="en-US" sz="2800"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tuyệt</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đẹp</a:t>
            </a:r>
            <a:r>
              <a:rPr lang="en-US" sz="2800" b="1" i="1" u="sng" dirty="0">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8639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77420" y="579419"/>
            <a:ext cx="11668628" cy="555080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86290" y="777923"/>
            <a:ext cx="10850888" cy="5262979"/>
          </a:xfrm>
          <a:prstGeom prst="rect">
            <a:avLst/>
          </a:prstGeom>
        </p:spPr>
        <p:txBody>
          <a:bodyPr wrap="square">
            <a:spAutoFit/>
          </a:bodyPr>
          <a:lstStyle/>
          <a:p>
            <a:pPr algn="just">
              <a:tabLst>
                <a:tab pos="1386840" algn="l"/>
              </a:tabLst>
            </a:pPr>
            <a:r>
              <a:rPr lang="pt-BR" sz="2800" b="1" dirty="0">
                <a:solidFill>
                  <a:srgbClr val="0000FF"/>
                </a:solidFill>
                <a:latin typeface="Times New Roman" panose="02020603050405020304" pitchFamily="18" charset="0"/>
                <a:ea typeface="MS Mincho"/>
                <a:cs typeface="Times New Roman" panose="02020603050405020304" pitchFamily="18" charset="0"/>
              </a:rPr>
              <a:t>c. Rút gọn thành phần chính:</a:t>
            </a:r>
            <a:endParaRPr lang="en-US" sz="2800" dirty="0">
              <a:latin typeface="Times New Roman" panose="02020603050405020304" pitchFamily="18" charset="0"/>
              <a:cs typeface="Times New Roman" panose="02020603050405020304" pitchFamily="18" charset="0"/>
            </a:endParaRPr>
          </a:p>
          <a:p>
            <a:pPr marL="101600" algn="just">
              <a:tabLst>
                <a:tab pos="1386840" algn="l"/>
              </a:tabLst>
            </a:pPr>
            <a:r>
              <a:rPr lang="en-US" sz="2800" dirty="0">
                <a:latin typeface="Times New Roman" panose="02020603050405020304" pitchFamily="18" charset="0"/>
                <a:cs typeface="Times New Roman" panose="02020603050405020304" pitchFamily="18" charset="0"/>
              </a:rPr>
              <a:t>3) </a:t>
            </a:r>
            <a:r>
              <a:rPr lang="en-US" sz="2800" dirty="0" err="1">
                <a:latin typeface="Times New Roman" panose="02020603050405020304" pitchFamily="18" charset="0"/>
                <a:cs typeface="Times New Roman" panose="02020603050405020304" pitchFamily="18" charset="0"/>
              </a:rPr>
              <a:t>Rút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gọn</a:t>
            </a:r>
            <a:r>
              <a:rPr lang="en-US" sz="2800" dirty="0">
                <a:latin typeface="Times New Roman" panose="02020603050405020304" pitchFamily="18" charset="0"/>
                <a:cs typeface="Times New Roman" panose="02020603050405020304" pitchFamily="18" charset="0"/>
              </a:rPr>
              <a:t>: </a:t>
            </a:r>
          </a:p>
          <a:p>
            <a:pPr marL="101600" algn="just">
              <a:tabLst>
                <a:tab pos="1386840" algn="l"/>
              </a:tabLst>
            </a:pPr>
            <a:r>
              <a:rPr lang="en-US" sz="2800" dirty="0">
                <a:latin typeface="Times New Roman" panose="02020603050405020304" pitchFamily="18" charset="0"/>
                <a:cs typeface="Times New Roman" panose="02020603050405020304" pitchFamily="18" charset="0"/>
              </a:rPr>
              <a:t>a) </a:t>
            </a:r>
            <a:r>
              <a:rPr lang="en-US" sz="2800" b="1" i="1" u="sng" dirty="0">
                <a:latin typeface="Times New Roman" panose="02020603050405020304" pitchFamily="18" charset="0"/>
                <a:cs typeface="Times New Roman" panose="02020603050405020304" pitchFamily="18" charset="0"/>
              </a:rPr>
              <a:t>Con </a:t>
            </a:r>
            <a:r>
              <a:rPr lang="en-US" sz="2800" b="1" i="1" u="sng" dirty="0" err="1">
                <a:latin typeface="Times New Roman" panose="02020603050405020304" pitchFamily="18" charset="0"/>
                <a:cs typeface="Times New Roman" panose="02020603050405020304" pitchFamily="18" charset="0"/>
              </a:rPr>
              <a:t>mèo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hoa</a:t>
            </a:r>
            <a:r>
              <a:rPr lang="en-US" sz="2800" dirty="0">
                <a:latin typeface="Times New Roman" panose="02020603050405020304" pitchFamily="18" charset="0"/>
                <a:cs typeface="Times New Roman" panose="02020603050405020304" pitchFamily="18" charset="0"/>
              </a:rPr>
              <a:t>. </a:t>
            </a:r>
          </a:p>
          <a:p>
            <a:pPr marL="101600" algn="just">
              <a:tabLst>
                <a:tab pos="1386840" algn="l"/>
              </a:tabLst>
            </a:pPr>
            <a:r>
              <a:rPr lang="en-US" sz="2800" dirty="0">
                <a:latin typeface="Times New Roman" panose="02020603050405020304" pitchFamily="18" charset="0"/>
                <a:cs typeface="Times New Roman" panose="02020603050405020304" pitchFamily="18" charset="0"/>
              </a:rPr>
              <a:t>b) </a:t>
            </a:r>
            <a:r>
              <a:rPr lang="en-US" sz="2800" b="1" i="1" u="sng" dirty="0" err="1">
                <a:latin typeface="Times New Roman" panose="02020603050405020304" pitchFamily="18" charset="0"/>
                <a:cs typeface="Times New Roman" panose="02020603050405020304" pitchFamily="18" charset="0"/>
              </a:rPr>
              <a:t>Học</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say </a:t>
            </a:r>
            <a:r>
              <a:rPr lang="en-US" sz="2800" dirty="0" err="1">
                <a:latin typeface="Times New Roman" panose="02020603050405020304" pitchFamily="18" charset="0"/>
                <a:cs typeface="Times New Roman" panose="02020603050405020304" pitchFamily="18" charset="0"/>
              </a:rPr>
              <a:t>sưa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a:t>
            </a:r>
          </a:p>
          <a:p>
            <a:pPr marL="101600" algn="just">
              <a:tabLst>
                <a:tab pos="1386840" algn="l"/>
              </a:tabLst>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VN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CĐT:</a:t>
            </a:r>
          </a:p>
          <a:p>
            <a:pPr marL="101600" algn="just">
              <a:tabLst>
                <a:tab pos="1386840" algn="l"/>
              </a:tabLst>
            </a:pPr>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tiến</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về</a:t>
            </a:r>
            <a:r>
              <a:rPr lang="en-US" sz="2800" u="sng"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101600" algn="just">
              <a:tabLst>
                <a:tab pos="1386840" algn="l"/>
              </a:tabLst>
            </a:pPr>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uốn</a:t>
            </a:r>
            <a:r>
              <a:rPr lang="en-US" sz="2800" b="1" i="1" dirty="0">
                <a:solidFill>
                  <a:srgbClr val="0D0D0D"/>
                </a:solidFill>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lượn</a:t>
            </a:r>
            <a:r>
              <a:rPr lang="en-US" sz="2800" b="1" i="1" dirty="0">
                <a:solidFill>
                  <a:srgbClr val="0D0D0D"/>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101600" algn="just">
              <a:tabLst>
                <a:tab pos="1386840" algn="l"/>
              </a:tabLst>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VN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CTT:</a:t>
            </a:r>
          </a:p>
          <a:p>
            <a:pPr marL="101600" algn="just">
              <a:tabLst>
                <a:tab pos="1386840" algn="l"/>
              </a:tabLst>
            </a:pPr>
            <a:r>
              <a:rPr lang="en-US" sz="2800" dirty="0">
                <a:latin typeface="Times New Roman" panose="02020603050405020304" pitchFamily="18" charset="0"/>
                <a:cs typeface="Times New Roman" panose="02020603050405020304" pitchFamily="18" charset="0"/>
              </a:rPr>
              <a:t>e)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cs typeface="Times New Roman" panose="02020603050405020304" pitchFamily="18" charset="0"/>
              </a:rPr>
              <a:t>/ </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đáng</a:t>
            </a:r>
            <a:r>
              <a:rPr lang="en-US" sz="2800" b="1" i="1" u="sng"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yêu</a:t>
            </a:r>
            <a:r>
              <a:rPr lang="en-US" sz="2800" u="sng"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a:p>
            <a:pPr marL="101600" algn="just">
              <a:tabLst>
                <a:tab pos="1386840" algn="l"/>
              </a:tabLst>
            </a:pPr>
            <a:r>
              <a:rPr lang="en-US" sz="2800" dirty="0">
                <a:latin typeface="Times New Roman" panose="02020603050405020304" pitchFamily="18" charset="0"/>
                <a:cs typeface="Times New Roman" panose="02020603050405020304" pitchFamily="18" charset="0"/>
              </a:rPr>
              <a:t>g)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tranh</a:t>
            </a:r>
            <a:r>
              <a:rPr lang="en-US" sz="2800" dirty="0">
                <a:latin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cs typeface="Times New Roman" panose="02020603050405020304" pitchFamily="18" charset="0"/>
              </a:rPr>
              <a:t>đẹp</a:t>
            </a:r>
            <a:r>
              <a:rPr lang="en-US" sz="2800" b="1" i="1" u="sng"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a:p>
            <a:r>
              <a:rPr lang="pt-BR" sz="2800" dirty="0">
                <a:latin typeface="Times New Roman" panose="02020603050405020304" pitchFamily="18" charset="0"/>
                <a:ea typeface="MS Mincho"/>
                <a:cs typeface="Times New Roman" panose="02020603050405020304" pitchFamily="18" charset="0"/>
              </a:rPr>
              <a:t>*Khi rút gọn thì thành phần câu chỉ còn là một từ, thông tin chứa đựng không phong phú.</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15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45661" y="1354020"/>
            <a:ext cx="11627684" cy="482841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51886" y="460191"/>
            <a:ext cx="4035657" cy="584775"/>
          </a:xfrm>
          <a:prstGeom prst="rect">
            <a:avLst/>
          </a:prstGeom>
        </p:spPr>
        <p:txBody>
          <a:bodyPr wrap="none">
            <a:spAutoFit/>
          </a:bodyPr>
          <a:lstStyle/>
          <a:p>
            <a:r>
              <a:rPr lang="pt-BR" sz="3200" b="1" dirty="0" smtClean="0">
                <a:solidFill>
                  <a:srgbClr val="0000FF"/>
                </a:solidFill>
                <a:latin typeface="Times New Roman" panose="02020603050405020304" pitchFamily="18" charset="0"/>
                <a:ea typeface="MS Mincho"/>
                <a:cs typeface="Times New Roman" panose="02020603050405020304" pitchFamily="18" charset="0"/>
              </a:rPr>
              <a:t>2.1 </a:t>
            </a:r>
            <a:r>
              <a:rPr lang="pt-BR" sz="3200" b="1" dirty="0">
                <a:solidFill>
                  <a:srgbClr val="0000FF"/>
                </a:solidFill>
                <a:latin typeface="Times New Roman" panose="02020603050405020304" pitchFamily="18" charset="0"/>
                <a:ea typeface="MS Mincho"/>
                <a:cs typeface="Times New Roman" panose="02020603050405020304" pitchFamily="18" charset="0"/>
              </a:rPr>
              <a:t>Thực hành bài tập</a:t>
            </a:r>
            <a:endParaRPr lang="en-US" sz="3200" dirty="0">
              <a:latin typeface="Times New Roman" panose="02020603050405020304" pitchFamily="18" charset="0"/>
              <a:cs typeface="Times New Roman" panose="02020603050405020304" pitchFamily="18" charset="0"/>
            </a:endParaRPr>
          </a:p>
        </p:txBody>
      </p:sp>
      <p:sp>
        <p:nvSpPr>
          <p:cNvPr id="3" name="Rectangle 2"/>
          <p:cNvSpPr/>
          <p:nvPr/>
        </p:nvSpPr>
        <p:spPr>
          <a:xfrm>
            <a:off x="545910" y="1719619"/>
            <a:ext cx="11327434" cy="4031873"/>
          </a:xfrm>
          <a:prstGeom prst="rect">
            <a:avLst/>
          </a:prstGeom>
        </p:spPr>
        <p:txBody>
          <a:bodyPr wrap="square">
            <a:spAutoFit/>
          </a:bodyPr>
          <a:lstStyle/>
          <a:p>
            <a:pPr algn="just">
              <a:spcAft>
                <a:spcPts val="0"/>
              </a:spcAft>
            </a:pPr>
            <a:r>
              <a:rPr lang="en-US" sz="32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1:</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cấu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đảo</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trẻo</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sủa</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vịnh</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Bắc</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quần</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đảo</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lấy</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dấu</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hiệu</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lần</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giông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bão</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giờ</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bầu</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000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719619"/>
            <a:ext cx="11438241" cy="367124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733000" y="410029"/>
            <a:ext cx="3214341" cy="584775"/>
          </a:xfrm>
          <a:prstGeom prst="rect">
            <a:avLst/>
          </a:prstGeom>
        </p:spPr>
        <p:txBody>
          <a:bodyPr wrap="none">
            <a:spAutoFit/>
          </a:bodyPr>
          <a:lstStyle/>
          <a:p>
            <a:pPr>
              <a:spcAft>
                <a:spcPts val="0"/>
              </a:spcAft>
            </a:pPr>
            <a:r>
              <a:rPr lang="pt-BR" sz="3200" b="1" dirty="0" smtClean="0">
                <a:solidFill>
                  <a:srgbClr val="FF0000"/>
                </a:solidFill>
                <a:latin typeface="Times New Roman" panose="02020603050405020304" pitchFamily="18" charset="0"/>
                <a:ea typeface="MS Mincho"/>
                <a:cs typeface="Times New Roman" panose="02020603050405020304" pitchFamily="18" charset="0"/>
              </a:rPr>
              <a:t>Đáp án bài </a:t>
            </a:r>
            <a:r>
              <a:rPr lang="pt-BR" sz="3200" b="1" dirty="0">
                <a:solidFill>
                  <a:srgbClr val="FF0000"/>
                </a:solidFill>
                <a:latin typeface="Times New Roman" panose="02020603050405020304" pitchFamily="18" charset="0"/>
                <a:ea typeface="MS Mincho"/>
                <a:cs typeface="Times New Roman" panose="02020603050405020304" pitchFamily="18" charset="0"/>
              </a:rPr>
              <a:t>tập 1:</a:t>
            </a:r>
            <a:endPar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50459" y="2362790"/>
            <a:ext cx="11172967" cy="2062103"/>
          </a:xfrm>
          <a:prstGeom prst="rect">
            <a:avLst/>
          </a:prstGeom>
        </p:spPr>
        <p:txBody>
          <a:bodyPr wrap="square">
            <a:spAutoFit/>
          </a:bodyPr>
          <a:lstStyle/>
          <a:p>
            <a:pPr algn="just">
              <a:spcAft>
                <a:spcPts val="0"/>
              </a:spcAft>
            </a:pP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 ngữ: </a:t>
            </a:r>
            <a:r>
              <a:rPr lang="vi-VN"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 thứ năm trên đảo Cô Tô</a:t>
            </a: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(cụm danh từ), </a:t>
            </a:r>
            <a:r>
              <a:rPr lang="vi-VN"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bầu trời Cô Tô</a:t>
            </a: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(cụm danh 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 ngữ: </a:t>
            </a:r>
            <a:r>
              <a:rPr lang="vi-VN"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 một ngày trong trẻo, sáng sủa </a:t>
            </a: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cụm danh từ), </a:t>
            </a:r>
            <a:r>
              <a:rPr lang="vi-VN"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 trong sáng như vậy </a:t>
            </a: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(cụm tính 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63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609923" y="372500"/>
            <a:ext cx="6200310" cy="77564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692322"/>
            <a:ext cx="11438241" cy="431269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609923" y="481817"/>
            <a:ext cx="5920147" cy="584775"/>
          </a:xfrm>
          <a:prstGeom prst="rect">
            <a:avLst/>
          </a:prstGeom>
        </p:spPr>
        <p:txBody>
          <a:bodyPr wrap="none">
            <a:spAutoFit/>
          </a:bodyPr>
          <a:lstStyle/>
          <a:p>
            <a:pPr marL="57150" marR="177165" algn="ctr">
              <a:spcAft>
                <a:spcPts val="0"/>
              </a:spcAft>
              <a:tabLst>
                <a:tab pos="57150" algn="l"/>
              </a:tabLst>
            </a:pPr>
            <a:r>
              <a:rPr lang="fr-FR"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HOẠT ĐỘNG 1. KHỞI ĐỘNG</a:t>
            </a:r>
            <a:endPar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929781" y="2422478"/>
            <a:ext cx="8231741" cy="584775"/>
          </a:xfrm>
          <a:prstGeom prst="rect">
            <a:avLst/>
          </a:prstGeom>
        </p:spPr>
        <p:txBody>
          <a:bodyPr wrap="none">
            <a:spAutoFit/>
          </a:bodyPr>
          <a:lstStyle/>
          <a:p>
            <a:pPr>
              <a:spcAft>
                <a:spcPts val="0"/>
              </a:spcAft>
              <a:tabLst>
                <a:tab pos="1386840" algn="l"/>
              </a:tabLst>
            </a:pP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Nhắc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a:t>
            </a:r>
            <a:endPar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929781" y="3428916"/>
            <a:ext cx="9988428" cy="1077218"/>
          </a:xfrm>
          <a:prstGeom prst="rect">
            <a:avLst/>
          </a:prstGeom>
        </p:spPr>
        <p:txBody>
          <a:bodyPr wrap="square">
            <a:spAutoFit/>
          </a:bodyPr>
          <a:lstStyle/>
          <a:p>
            <a:pPr>
              <a:spcAft>
                <a:spcPts val="0"/>
              </a:spcAft>
              <a:tabLst>
                <a:tab pos="1386840" algn="l"/>
              </a:tabLst>
            </a:pP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1)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386840" algn="l"/>
              </a:tabLst>
            </a:pP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2)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238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763069"/>
          </a:xfrm>
          <a:prstGeom prst="roundRect">
            <a:avLst>
              <a:gd name="adj" fmla="val 16667"/>
            </a:avLst>
          </a:prstGeom>
          <a:solidFill>
            <a:schemeClr val="accent4">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01129" y="1978630"/>
            <a:ext cx="10906188" cy="3046988"/>
          </a:xfrm>
          <a:prstGeom prst="rect">
            <a:avLst/>
          </a:prstGeom>
        </p:spPr>
        <p:txBody>
          <a:bodyPr wrap="square">
            <a:spAutoFit/>
          </a:bodyPr>
          <a:lstStyle/>
          <a:p>
            <a:pPr algn="just">
              <a:spcAft>
                <a:spcPts val="0"/>
              </a:spcAft>
              <a:tabLst>
                <a:tab pos="2110105" algn="l"/>
              </a:tabLst>
            </a:pPr>
            <a:r>
              <a:rPr lang="pt-BR" sz="3200" b="1" dirty="0">
                <a:latin typeface="Times New Roman" panose="02020603050405020304" pitchFamily="18" charset="0"/>
                <a:ea typeface="MS Mincho"/>
                <a:cs typeface="Times New Roman" panose="02020603050405020304" pitchFamily="18" charset="0"/>
              </a:rPr>
              <a:t>Bài tập 2:</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mạng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tháng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Tám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đem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độc</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lập</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tộc</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 Lan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giỏi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khiến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thầy</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cửa</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tên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Nam.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084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54470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733000" y="410029"/>
            <a:ext cx="3214341" cy="584775"/>
          </a:xfrm>
          <a:prstGeom prst="rect">
            <a:avLst/>
          </a:prstGeom>
        </p:spPr>
        <p:txBody>
          <a:bodyPr wrap="none">
            <a:spAutoFit/>
          </a:bodyPr>
          <a:lstStyle/>
          <a:p>
            <a:pPr>
              <a:spcAft>
                <a:spcPts val="0"/>
              </a:spcAft>
            </a:pPr>
            <a:r>
              <a:rPr lang="pt-BR" sz="3200" b="1" dirty="0" smtClean="0">
                <a:solidFill>
                  <a:srgbClr val="FF0000"/>
                </a:solidFill>
                <a:latin typeface="Times New Roman" panose="02020603050405020304" pitchFamily="18" charset="0"/>
                <a:ea typeface="MS Mincho"/>
                <a:cs typeface="Times New Roman" panose="02020603050405020304" pitchFamily="18" charset="0"/>
              </a:rPr>
              <a:t>Đáp án bài </a:t>
            </a:r>
            <a:r>
              <a:rPr lang="pt-BR" sz="3200" b="1" dirty="0">
                <a:solidFill>
                  <a:srgbClr val="FF0000"/>
                </a:solidFill>
                <a:latin typeface="Times New Roman" panose="02020603050405020304" pitchFamily="18" charset="0"/>
                <a:ea typeface="MS Mincho"/>
                <a:cs typeface="Times New Roman" panose="02020603050405020304" pitchFamily="18" charset="0"/>
              </a:rPr>
              <a:t>tập </a:t>
            </a:r>
            <a:r>
              <a:rPr lang="pt-BR" sz="3200" b="1" dirty="0" smtClean="0">
                <a:solidFill>
                  <a:srgbClr val="FF0000"/>
                </a:solidFill>
                <a:latin typeface="Times New Roman" panose="02020603050405020304" pitchFamily="18" charset="0"/>
                <a:ea typeface="MS Mincho"/>
                <a:cs typeface="Times New Roman" panose="02020603050405020304" pitchFamily="18" charset="0"/>
              </a:rPr>
              <a:t>2:</a:t>
            </a:r>
            <a:endPar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435103" y="1855801"/>
            <a:ext cx="11438241" cy="3046988"/>
          </a:xfrm>
          <a:prstGeom prst="rect">
            <a:avLst/>
          </a:prstGeom>
        </p:spPr>
        <p:txBody>
          <a:bodyPr wrap="square">
            <a:spAutoFit/>
          </a:bodyPr>
          <a:lstStyle/>
          <a:p>
            <a:pPr algn="just">
              <a:spcAft>
                <a:spcPts val="0"/>
              </a:spcAf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mạng</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tháng</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Tám</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đem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độc</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lập</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tộc</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C-V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Lan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giỏi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khiến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thầy</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C-V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cửa</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C-V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tên</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Nam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C-V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8947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176215"/>
          </a:xfrm>
          <a:prstGeom prst="roundRect">
            <a:avLst>
              <a:gd name="adj" fmla="val 16667"/>
            </a:avLst>
          </a:prstGeom>
          <a:solidFill>
            <a:schemeClr val="accent4">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83682" y="1869743"/>
            <a:ext cx="11341081" cy="2554545"/>
          </a:xfrm>
          <a:prstGeom prst="rect">
            <a:avLst/>
          </a:prstGeom>
        </p:spPr>
        <p:txBody>
          <a:bodyPr wrap="square">
            <a:spAutoFit/>
          </a:bodyPr>
          <a:lstStyle/>
          <a:p>
            <a:pPr algn="just">
              <a:spcAft>
                <a:spcPts val="0"/>
              </a:spcAft>
              <a:tabLst>
                <a:tab pos="2110105" algn="l"/>
              </a:tabLst>
            </a:pPr>
            <a:r>
              <a:rPr lang="pt-BR" sz="3200" b="1" dirty="0">
                <a:latin typeface="Times New Roman" panose="02020603050405020304" pitchFamily="18" charset="0"/>
                <a:ea typeface="MS Mincho"/>
                <a:cs typeface="Times New Roman" panose="02020603050405020304" pitchFamily="18" charset="0"/>
              </a:rPr>
              <a:t>Bài tập 3: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mở</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C-V:</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niên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mọi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chịu</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 Nam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vui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Gió</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đổ</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cây</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365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583141"/>
            <a:ext cx="11438241" cy="349382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733000" y="410029"/>
            <a:ext cx="3214341" cy="584775"/>
          </a:xfrm>
          <a:prstGeom prst="rect">
            <a:avLst/>
          </a:prstGeom>
        </p:spPr>
        <p:txBody>
          <a:bodyPr wrap="none">
            <a:spAutoFit/>
          </a:bodyPr>
          <a:lstStyle/>
          <a:p>
            <a:pPr>
              <a:spcAft>
                <a:spcPts val="0"/>
              </a:spcAft>
            </a:pPr>
            <a:r>
              <a:rPr lang="pt-BR" sz="3200" b="1" dirty="0" smtClean="0">
                <a:solidFill>
                  <a:srgbClr val="FF0000"/>
                </a:solidFill>
                <a:latin typeface="Times New Roman" panose="02020603050405020304" pitchFamily="18" charset="0"/>
                <a:ea typeface="MS Mincho"/>
                <a:cs typeface="Times New Roman" panose="02020603050405020304" pitchFamily="18" charset="0"/>
              </a:rPr>
              <a:t>Đáp án bài </a:t>
            </a:r>
            <a:r>
              <a:rPr lang="pt-BR" sz="3200" b="1" dirty="0">
                <a:solidFill>
                  <a:srgbClr val="FF0000"/>
                </a:solidFill>
                <a:latin typeface="Times New Roman" panose="02020603050405020304" pitchFamily="18" charset="0"/>
                <a:ea typeface="MS Mincho"/>
                <a:cs typeface="Times New Roman" panose="02020603050405020304" pitchFamily="18" charset="0"/>
              </a:rPr>
              <a:t>tập 3</a:t>
            </a:r>
            <a:r>
              <a:rPr lang="pt-BR" sz="3200" b="1" dirty="0" smtClean="0">
                <a:solidFill>
                  <a:srgbClr val="FF0000"/>
                </a:solidFill>
                <a:latin typeface="Times New Roman" panose="02020603050405020304" pitchFamily="18" charset="0"/>
                <a:ea typeface="MS Mincho"/>
                <a:cs typeface="Times New Roman" panose="02020603050405020304" pitchFamily="18" charset="0"/>
              </a:rPr>
              <a:t>:</a:t>
            </a:r>
            <a:endPar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435102" y="2284652"/>
            <a:ext cx="11438241" cy="1569660"/>
          </a:xfrm>
          <a:prstGeom prst="rect">
            <a:avLst/>
          </a:prstGeom>
        </p:spPr>
        <p:txBody>
          <a:bodyPr wrap="square">
            <a:spAutoFit/>
          </a:bodyPr>
          <a:lstStyle/>
          <a:p>
            <a:pPr algn="just">
              <a:spcAft>
                <a:spcPts val="0"/>
              </a:spcAft>
              <a:tabLst>
                <a:tab pos="2110105" algn="l"/>
              </a:tabLst>
            </a:pPr>
            <a:r>
              <a:rPr lang="en-US" sz="3200" i="1"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niên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muộn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mọi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chịu</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 Nam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giỏi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vui</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Gió</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thổi</a:t>
            </a:r>
            <a:r>
              <a:rPr lang="en-US" sz="32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đổ</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cây</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4925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2" y="1746913"/>
            <a:ext cx="11438241" cy="3439236"/>
          </a:xfrm>
          <a:prstGeom prst="roundRect">
            <a:avLst>
              <a:gd name="adj" fmla="val 16667"/>
            </a:avLst>
          </a:prstGeom>
          <a:solidFill>
            <a:schemeClr val="accent4">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1" y="2552131"/>
            <a:ext cx="11438241" cy="1569660"/>
          </a:xfrm>
          <a:prstGeom prst="rect">
            <a:avLst/>
          </a:prstGeom>
        </p:spPr>
        <p:txBody>
          <a:bodyPr wrap="square">
            <a:spAutoFit/>
          </a:bodyPr>
          <a:lstStyle/>
          <a:p>
            <a:pPr algn="just">
              <a:spcAft>
                <a:spcPts val="0"/>
              </a:spcAft>
              <a:tabLst>
                <a:tab pos="2110105" algn="l"/>
              </a:tabLst>
            </a:pPr>
            <a:r>
              <a:rPr lang="pt-BR" sz="3200" b="1" dirty="0">
                <a:latin typeface="Times New Roman" panose="02020603050405020304" pitchFamily="18" charset="0"/>
                <a:ea typeface="MS Mincho"/>
                <a:cs typeface="Times New Roman" panose="02020603050405020304" pitchFamily="18" charset="0"/>
              </a:rPr>
              <a:t>Bài tập 4:</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ea typeface="MS Mincho"/>
                <a:cs typeface="Times New Roman" panose="02020603050405020304" pitchFamily="18" charset="0"/>
              </a:rPr>
              <a:t>Viết một đoạn văn (khoảng 3 đến 5 câu) có sử dụng câu có cụm từ hoặc cụm C-V làm thành phần câu.</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331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446663"/>
            <a:ext cx="11438241" cy="425810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733000" y="410029"/>
            <a:ext cx="3214341" cy="584775"/>
          </a:xfrm>
          <a:prstGeom prst="rect">
            <a:avLst/>
          </a:prstGeom>
        </p:spPr>
        <p:txBody>
          <a:bodyPr wrap="none">
            <a:spAutoFit/>
          </a:bodyPr>
          <a:lstStyle/>
          <a:p>
            <a:pPr>
              <a:spcAft>
                <a:spcPts val="0"/>
              </a:spcAft>
            </a:pPr>
            <a:r>
              <a:rPr lang="pt-BR" sz="3200" b="1" dirty="0" smtClean="0">
                <a:solidFill>
                  <a:srgbClr val="FF0000"/>
                </a:solidFill>
                <a:latin typeface="Times New Roman" panose="02020603050405020304" pitchFamily="18" charset="0"/>
                <a:ea typeface="MS Mincho"/>
                <a:cs typeface="Times New Roman" panose="02020603050405020304" pitchFamily="18" charset="0"/>
              </a:rPr>
              <a:t>Đáp án bài </a:t>
            </a:r>
            <a:r>
              <a:rPr lang="pt-BR" sz="3200" b="1" dirty="0">
                <a:solidFill>
                  <a:srgbClr val="FF0000"/>
                </a:solidFill>
                <a:latin typeface="Times New Roman" panose="02020603050405020304" pitchFamily="18" charset="0"/>
                <a:ea typeface="MS Mincho"/>
                <a:cs typeface="Times New Roman" panose="02020603050405020304" pitchFamily="18" charset="0"/>
              </a:rPr>
              <a:t>tập </a:t>
            </a:r>
            <a:r>
              <a:rPr lang="pt-BR" sz="3200" b="1" dirty="0" smtClean="0">
                <a:solidFill>
                  <a:srgbClr val="FF0000"/>
                </a:solidFill>
                <a:latin typeface="Times New Roman" panose="02020603050405020304" pitchFamily="18" charset="0"/>
                <a:ea typeface="MS Mincho"/>
                <a:cs typeface="Times New Roman" panose="02020603050405020304" pitchFamily="18" charset="0"/>
              </a:rPr>
              <a:t>4:</a:t>
            </a:r>
            <a:endPar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435103" y="2347415"/>
            <a:ext cx="11438241" cy="2062103"/>
          </a:xfrm>
          <a:prstGeom prst="rect">
            <a:avLst/>
          </a:prstGeom>
        </p:spPr>
        <p:txBody>
          <a:bodyPr wrap="square">
            <a:spAutoFit/>
          </a:bodyPr>
          <a:lstStyle/>
          <a:p>
            <a:r>
              <a:rPr lang="pt-BR" sz="3200" i="1" dirty="0" smtClean="0">
                <a:latin typeface="Times New Roman" panose="02020603050405020304" pitchFamily="18" charset="0"/>
                <a:ea typeface="MS Mincho"/>
                <a:cs typeface="Times New Roman" panose="02020603050405020304" pitchFamily="18" charset="0"/>
              </a:rPr>
              <a:t>Nhân </a:t>
            </a:r>
            <a:r>
              <a:rPr lang="pt-BR" sz="3200" i="1" dirty="0">
                <a:latin typeface="Times New Roman" panose="02020603050405020304" pitchFamily="18" charset="0"/>
                <a:ea typeface="MS Mincho"/>
                <a:cs typeface="Times New Roman" panose="02020603050405020304" pitchFamily="18" charset="0"/>
              </a:rPr>
              <a:t>dịp kỉ niệm Ngày Nhà giáo Việt Nam, trường em phát động đợt thi đua học tập tốt. </a:t>
            </a:r>
            <a:r>
              <a:rPr lang="pt-BR" sz="3200" b="1" i="1" dirty="0">
                <a:latin typeface="Times New Roman" panose="02020603050405020304" pitchFamily="18" charset="0"/>
                <a:ea typeface="MS Mincho"/>
                <a:cs typeface="Times New Roman" panose="02020603050405020304" pitchFamily="18" charset="0"/>
              </a:rPr>
              <a:t>Lớp nào đạt kết quả học tập tốt sẽ được khen thưởng.</a:t>
            </a:r>
            <a:r>
              <a:rPr lang="pt-BR" sz="3200" i="1" dirty="0">
                <a:latin typeface="Times New Roman" panose="02020603050405020304" pitchFamily="18" charset="0"/>
                <a:ea typeface="MS Mincho"/>
                <a:cs typeface="Times New Roman" panose="02020603050405020304" pitchFamily="18" charset="0"/>
              </a:rPr>
              <a:t> Chúng em hứa sẽ phấn đấu để giành được phần thưởng của nhà trường.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566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54842" y="1746912"/>
            <a:ext cx="11518501" cy="4421875"/>
          </a:xfrm>
          <a:prstGeom prst="roundRect">
            <a:avLst>
              <a:gd name="adj" fmla="val 16667"/>
            </a:avLst>
          </a:prstGeom>
          <a:solidFill>
            <a:schemeClr val="accent4">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3205" y="2136339"/>
            <a:ext cx="11300137" cy="3539430"/>
          </a:xfrm>
          <a:prstGeom prst="rect">
            <a:avLst/>
          </a:prstGeom>
        </p:spPr>
        <p:txBody>
          <a:bodyPr wrap="square">
            <a:spAutoFit/>
          </a:bodyPr>
          <a:lstStyle/>
          <a:p>
            <a:pPr marL="342900" lvl="0" indent="-342900">
              <a:spcAft>
                <a:spcPts val="0"/>
              </a:spcAft>
              <a:buSzPts val="1400"/>
              <a:buFont typeface="Times New Roman" panose="02020603050405020304" pitchFamily="18" charset="0"/>
              <a:buChar char="-"/>
            </a:pPr>
            <a:r>
              <a:rPr lang="en-US" sz="3200" dirty="0" err="1" smtClean="0">
                <a:solidFill>
                  <a:srgbClr val="0D0D0D"/>
                </a:solidFill>
                <a:latin typeface="Times New Roman" panose="02020603050405020304" pitchFamily="18" charset="0"/>
                <a:ea typeface="Times New Roman" panose="02020603050405020304" pitchFamily="18" charset="0"/>
              </a:rPr>
              <a:t>Hoàn</a:t>
            </a:r>
            <a:r>
              <a:rPr lang="en-US" sz="3200" dirty="0" smtClean="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thiện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vào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vở</a:t>
            </a:r>
            <a:r>
              <a:rPr lang="en-US" sz="3200" dirty="0">
                <a:solidFill>
                  <a:srgbClr val="0D0D0D"/>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342900" lvl="0" indent="-342900" algn="just">
              <a:spcAft>
                <a:spcPts val="0"/>
              </a:spcAft>
              <a:buSzPts val="1400"/>
              <a:buFont typeface="Times New Roman" panose="02020603050405020304" pitchFamily="18" charset="0"/>
              <a:buChar char="-"/>
            </a:pPr>
            <a:r>
              <a:rPr lang="en-US" sz="3200" dirty="0" err="1">
                <a:solidFill>
                  <a:srgbClr val="0D0D0D"/>
                </a:solidFill>
                <a:latin typeface="Times New Roman" panose="02020603050405020304" pitchFamily="18" charset="0"/>
                <a:ea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sau</a:t>
            </a:r>
            <a:r>
              <a:rPr lang="en-US" sz="3200" dirty="0">
                <a:solidFill>
                  <a:srgbClr val="0D0D0D"/>
                </a:solidFill>
                <a:latin typeface="Times New Roman" panose="02020603050405020304" pitchFamily="18" charset="0"/>
                <a:ea typeface="Times New Roman" panose="02020603050405020304" pitchFamily="18" charset="0"/>
              </a:rPr>
              <a:t> ở </a:t>
            </a:r>
            <a:r>
              <a:rPr lang="en-US" sz="3200" dirty="0" err="1">
                <a:solidFill>
                  <a:srgbClr val="0D0D0D"/>
                </a:solidFill>
                <a:latin typeface="Times New Roman" panose="02020603050405020304" pitchFamily="18" charset="0"/>
                <a:ea typeface="Times New Roman" panose="02020603050405020304" pitchFamily="18" charset="0"/>
              </a:rPr>
              <a:t>nhà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Mở</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rộng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thành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phần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được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gạch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chân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trong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câu</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sau</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bằng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cụm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từ</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sau</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đó</a:t>
            </a:r>
            <a:r>
              <a:rPr lang="en-US" sz="3200" dirty="0">
                <a:solidFill>
                  <a:srgbClr val="0D0D0D"/>
                </a:solidFill>
                <a:latin typeface="Times New Roman" panose="02020603050405020304" pitchFamily="18" charset="0"/>
                <a:ea typeface="Times New Roman" panose="02020603050405020304" pitchFamily="18" charset="0"/>
              </a:rPr>
              <a:t> so </a:t>
            </a:r>
            <a:r>
              <a:rPr lang="en-US" sz="3200" dirty="0" err="1">
                <a:solidFill>
                  <a:srgbClr val="0D0D0D"/>
                </a:solidFill>
                <a:latin typeface="Times New Roman" panose="02020603050405020304" pitchFamily="18" charset="0"/>
                <a:ea typeface="Times New Roman" panose="02020603050405020304" pitchFamily="18" charset="0"/>
              </a:rPr>
              <a:t>sánh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để</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rõ</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sự</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khác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biệt</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về</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nghĩa</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giữa</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câu</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vừa</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mở</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rộng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câu</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trước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khi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mở</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rộng</a:t>
            </a:r>
            <a:r>
              <a:rPr lang="en-US" sz="3200" dirty="0">
                <a:solidFill>
                  <a:srgbClr val="0D0D0D"/>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101600">
              <a:spcAft>
                <a:spcPts val="0"/>
              </a:spcAft>
            </a:pPr>
            <a:r>
              <a:rPr lang="en-US" sz="3200" i="1" dirty="0">
                <a:solidFill>
                  <a:srgbClr val="0D0D0D"/>
                </a:solidFill>
                <a:latin typeface="Times New Roman" panose="02020603050405020304" pitchFamily="18" charset="0"/>
                <a:ea typeface="Times New Roman" panose="02020603050405020304" pitchFamily="18" charset="0"/>
              </a:rPr>
              <a:t>a. </a:t>
            </a:r>
            <a:r>
              <a:rPr lang="en-US" sz="3200" i="1" dirty="0" err="1">
                <a:solidFill>
                  <a:srgbClr val="0D0D0D"/>
                </a:solidFill>
                <a:latin typeface="Times New Roman" panose="02020603050405020304" pitchFamily="18" charset="0"/>
                <a:ea typeface="Times New Roman" panose="02020603050405020304" pitchFamily="18" charset="0"/>
              </a:rPr>
              <a:t>Trời</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u="sng" dirty="0" err="1">
                <a:solidFill>
                  <a:srgbClr val="0D0D0D"/>
                </a:solidFill>
                <a:latin typeface="Times New Roman" panose="02020603050405020304" pitchFamily="18" charset="0"/>
                <a:ea typeface="Times New Roman" panose="02020603050405020304" pitchFamily="18" charset="0"/>
              </a:rPr>
              <a:t>mưa</a:t>
            </a:r>
            <a:r>
              <a:rPr lang="en-US" sz="3200" i="1" dirty="0">
                <a:solidFill>
                  <a:srgbClr val="0D0D0D"/>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101600">
              <a:spcAft>
                <a:spcPts val="0"/>
              </a:spcAft>
            </a:pPr>
            <a:r>
              <a:rPr lang="en-US" sz="3200" i="1" dirty="0">
                <a:solidFill>
                  <a:srgbClr val="0D0D0D"/>
                </a:solidFill>
                <a:latin typeface="Times New Roman" panose="02020603050405020304" pitchFamily="18" charset="0"/>
                <a:ea typeface="Times New Roman" panose="02020603050405020304" pitchFamily="18" charset="0"/>
              </a:rPr>
              <a:t>b. </a:t>
            </a:r>
            <a:r>
              <a:rPr lang="en-US" sz="3200" i="1" u="sng" dirty="0" err="1">
                <a:solidFill>
                  <a:srgbClr val="0D0D0D"/>
                </a:solidFill>
                <a:latin typeface="Times New Roman" panose="02020603050405020304" pitchFamily="18" charset="0"/>
                <a:ea typeface="Times New Roman" panose="02020603050405020304" pitchFamily="18" charset="0"/>
              </a:rPr>
              <a:t>Chú</a:t>
            </a:r>
            <a:r>
              <a:rPr lang="en-US" sz="3200" i="1" u="sng" dirty="0">
                <a:solidFill>
                  <a:srgbClr val="0D0D0D"/>
                </a:solidFill>
                <a:latin typeface="Times New Roman" panose="02020603050405020304" pitchFamily="18" charset="0"/>
                <a:ea typeface="Times New Roman" panose="02020603050405020304" pitchFamily="18" charset="0"/>
              </a:rPr>
              <a:t> </a:t>
            </a:r>
            <a:r>
              <a:rPr lang="en-US" sz="3200" i="1" u="sng" dirty="0" err="1">
                <a:solidFill>
                  <a:srgbClr val="0D0D0D"/>
                </a:solidFill>
                <a:latin typeface="Times New Roman" panose="02020603050405020304" pitchFamily="18" charset="0"/>
                <a:ea typeface="Times New Roman" panose="02020603050405020304" pitchFamily="18" charset="0"/>
              </a:rPr>
              <a:t>mèo</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đang</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nằm</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ngủ</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ngon</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lành</a:t>
            </a:r>
            <a:r>
              <a:rPr lang="en-US" sz="3200" i="1" dirty="0">
                <a:solidFill>
                  <a:srgbClr val="0D0D0D"/>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101600">
              <a:spcAft>
                <a:spcPts val="0"/>
              </a:spcAft>
            </a:pPr>
            <a:r>
              <a:rPr lang="en-US" sz="3200" i="1" dirty="0">
                <a:solidFill>
                  <a:srgbClr val="0D0D0D"/>
                </a:solidFill>
                <a:latin typeface="Times New Roman" panose="02020603050405020304" pitchFamily="18" charset="0"/>
                <a:ea typeface="Times New Roman" panose="02020603050405020304" pitchFamily="18" charset="0"/>
              </a:rPr>
              <a:t>c. </a:t>
            </a:r>
            <a:r>
              <a:rPr lang="en-US" sz="3200" i="1" u="sng" dirty="0" err="1">
                <a:solidFill>
                  <a:srgbClr val="0D0D0D"/>
                </a:solidFill>
                <a:latin typeface="Times New Roman" panose="02020603050405020304" pitchFamily="18" charset="0"/>
                <a:ea typeface="Times New Roman" panose="02020603050405020304" pitchFamily="18" charset="0"/>
              </a:rPr>
              <a:t>Dưới</a:t>
            </a:r>
            <a:r>
              <a:rPr lang="en-US" sz="3200" i="1" u="sng" dirty="0">
                <a:solidFill>
                  <a:srgbClr val="0D0D0D"/>
                </a:solidFill>
                <a:latin typeface="Times New Roman" panose="02020603050405020304" pitchFamily="18" charset="0"/>
                <a:ea typeface="Times New Roman" panose="02020603050405020304" pitchFamily="18" charset="0"/>
              </a:rPr>
              <a:t> </a:t>
            </a:r>
            <a:r>
              <a:rPr lang="en-US" sz="3200" i="1" u="sng" dirty="0" err="1">
                <a:solidFill>
                  <a:srgbClr val="0D0D0D"/>
                </a:solidFill>
                <a:latin typeface="Times New Roman" panose="02020603050405020304" pitchFamily="18" charset="0"/>
                <a:ea typeface="Times New Roman" panose="02020603050405020304" pitchFamily="18" charset="0"/>
              </a:rPr>
              <a:t>ánh</a:t>
            </a:r>
            <a:r>
              <a:rPr lang="en-US" sz="3200" i="1" u="sng" dirty="0">
                <a:solidFill>
                  <a:srgbClr val="0D0D0D"/>
                </a:solidFill>
                <a:latin typeface="Times New Roman" panose="02020603050405020304" pitchFamily="18" charset="0"/>
                <a:ea typeface="Times New Roman" panose="02020603050405020304" pitchFamily="18" charset="0"/>
              </a:rPr>
              <a:t> </a:t>
            </a:r>
            <a:r>
              <a:rPr lang="en-US" sz="3200" i="1" u="sng" dirty="0" err="1">
                <a:solidFill>
                  <a:srgbClr val="0D0D0D"/>
                </a:solidFill>
                <a:latin typeface="Times New Roman" panose="02020603050405020304" pitchFamily="18" charset="0"/>
                <a:ea typeface="Times New Roman" panose="02020603050405020304" pitchFamily="18" charset="0"/>
              </a:rPr>
              <a:t>trăng</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cảnh</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vật</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trông</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thật</a:t>
            </a:r>
            <a:r>
              <a:rPr lang="en-US" sz="3200" i="1" dirty="0">
                <a:solidFill>
                  <a:srgbClr val="0D0D0D"/>
                </a:solidFill>
                <a:latin typeface="Times New Roman" panose="02020603050405020304" pitchFamily="18" charset="0"/>
                <a:ea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rPr>
              <a:t>đẹp</a:t>
            </a:r>
            <a:r>
              <a:rPr lang="en-US" sz="3200" i="1" dirty="0">
                <a:solidFill>
                  <a:srgbClr val="0D0D0D"/>
                </a:solidFill>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3850546" y="623964"/>
            <a:ext cx="4490909" cy="584775"/>
          </a:xfrm>
          <a:prstGeom prst="rect">
            <a:avLst/>
          </a:prstGeom>
        </p:spPr>
        <p:txBody>
          <a:bodyPr wrap="none">
            <a:spAutoFit/>
          </a:bodyPr>
          <a:lstStyle/>
          <a:p>
            <a:pPr algn="ctr">
              <a:spcAft>
                <a:spcPts val="0"/>
              </a:spcAft>
            </a:pPr>
            <a:r>
              <a:rPr lang="en-US" sz="3200" b="1" dirty="0">
                <a:solidFill>
                  <a:srgbClr val="7030A0"/>
                </a:solidFill>
                <a:latin typeface="Times New Roman" panose="02020603050405020304" pitchFamily="18" charset="0"/>
                <a:ea typeface="Times New Roman" panose="02020603050405020304" pitchFamily="18" charset="0"/>
              </a:rPr>
              <a:t>HƯỚNG DẪN TỰ HỌC</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4726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821372" y="600501"/>
            <a:ext cx="4572001" cy="859809"/>
          </a:xfrm>
          <a:prstGeom prst="roundRect">
            <a:avLst>
              <a:gd name="adj" fmla="val 16667"/>
            </a:avLst>
          </a:prstGeom>
          <a:solidFill>
            <a:schemeClr val="accent4">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337209" y="738017"/>
            <a:ext cx="3540328" cy="584775"/>
          </a:xfrm>
          <a:prstGeom prst="rect">
            <a:avLst/>
          </a:prstGeom>
        </p:spPr>
        <p:txBody>
          <a:bodyPr wrap="none">
            <a:spAutoFit/>
          </a:bodyPr>
          <a:lstStyle/>
          <a:p>
            <a:pPr marL="101600" algn="ctr">
              <a:spcAft>
                <a:spcPts val="0"/>
              </a:spcAft>
            </a:pPr>
            <a:r>
              <a:rPr lang="en-US" sz="3200" b="1" dirty="0">
                <a:solidFill>
                  <a:srgbClr val="FF0000"/>
                </a:solidFill>
                <a:latin typeface="Times New Roman" panose="02020603050405020304" pitchFamily="18" charset="0"/>
                <a:ea typeface="Times New Roman" panose="02020603050405020304" pitchFamily="18" charset="0"/>
              </a:rPr>
              <a:t>PHIẾU HỌC TẬP</a:t>
            </a:r>
            <a:endParaRPr lang="en-US" sz="3200" dirty="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908738536"/>
              </p:ext>
            </p:extLst>
          </p:nvPr>
        </p:nvGraphicFramePr>
        <p:xfrm>
          <a:off x="300251" y="2088107"/>
          <a:ext cx="11614245" cy="4067034"/>
        </p:xfrm>
        <a:graphic>
          <a:graphicData uri="http://schemas.openxmlformats.org/drawingml/2006/table">
            <a:tbl>
              <a:tblPr firstRow="1" firstCol="1" bandRow="1"/>
              <a:tblGrid>
                <a:gridCol w="850600">
                  <a:extLst>
                    <a:ext uri="{9D8B030D-6E8A-4147-A177-3AD203B41FA5}">
                      <a16:colId xmlns:a16="http://schemas.microsoft.com/office/drawing/2014/main" xmlns="" val="705110124"/>
                    </a:ext>
                  </a:extLst>
                </a:gridCol>
                <a:gridCol w="2909609">
                  <a:extLst>
                    <a:ext uri="{9D8B030D-6E8A-4147-A177-3AD203B41FA5}">
                      <a16:colId xmlns:a16="http://schemas.microsoft.com/office/drawing/2014/main" xmlns="" val="4147548277"/>
                    </a:ext>
                  </a:extLst>
                </a:gridCol>
                <a:gridCol w="3755115">
                  <a:extLst>
                    <a:ext uri="{9D8B030D-6E8A-4147-A177-3AD203B41FA5}">
                      <a16:colId xmlns:a16="http://schemas.microsoft.com/office/drawing/2014/main" xmlns="" val="4266153324"/>
                    </a:ext>
                  </a:extLst>
                </a:gridCol>
                <a:gridCol w="4098921">
                  <a:extLst>
                    <a:ext uri="{9D8B030D-6E8A-4147-A177-3AD203B41FA5}">
                      <a16:colId xmlns:a16="http://schemas.microsoft.com/office/drawing/2014/main" xmlns="" val="1027709597"/>
                    </a:ext>
                  </a:extLst>
                </a:gridCol>
              </a:tblGrid>
              <a:tr h="2033517">
                <a:tc>
                  <a:txBody>
                    <a:bodyPr/>
                    <a:lstStyle/>
                    <a:p>
                      <a:pPr>
                        <a:spcAft>
                          <a:spcPts val="0"/>
                        </a:spcAft>
                      </a:pP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Câu</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rộng</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rộng</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i="1" dirty="0">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863D"/>
                          </a:solidFill>
                          <a:effectLst/>
                          <a:latin typeface="Times New Roman" panose="02020603050405020304" pitchFamily="18" charset="0"/>
                          <a:ea typeface="Times New Roman" panose="02020603050405020304" pitchFamily="18" charset="0"/>
                          <a:cs typeface="Times New Roman" panose="02020603050405020304" pitchFamily="18" charset="0"/>
                        </a:rPr>
                        <a:t>câu</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182141812"/>
                  </a:ext>
                </a:extLst>
              </a:tr>
              <a:tr h="677839">
                <a:tc>
                  <a:txBody>
                    <a:bodyPr/>
                    <a:lstStyle/>
                    <a:p>
                      <a:pPr>
                        <a:spcAft>
                          <a:spcPts val="0"/>
                        </a:spcAft>
                      </a:pPr>
                      <a:r>
                        <a:rPr lang="en-US" sz="3200" b="1"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471059166"/>
                  </a:ext>
                </a:extLst>
              </a:tr>
              <a:tr h="677839">
                <a:tc>
                  <a:txBody>
                    <a:bodyPr/>
                    <a:lstStyle/>
                    <a:p>
                      <a:pPr>
                        <a:spcAft>
                          <a:spcPts val="0"/>
                        </a:spcAft>
                      </a:pPr>
                      <a:r>
                        <a:rPr lang="en-US" sz="3200" b="1"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804617465"/>
                  </a:ext>
                </a:extLst>
              </a:tr>
              <a:tr h="677839">
                <a:tc>
                  <a:txBody>
                    <a:bodyPr/>
                    <a:lstStyle/>
                    <a:p>
                      <a:pPr>
                        <a:spcAft>
                          <a:spcPts val="0"/>
                        </a:spcAft>
                      </a:pPr>
                      <a:r>
                        <a:rPr lang="en-US" sz="3200" b="1"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3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618268811"/>
                  </a:ext>
                </a:extLst>
              </a:tr>
            </a:tbl>
          </a:graphicData>
        </a:graphic>
      </p:graphicFrame>
    </p:spTree>
    <p:extLst>
      <p:ext uri="{BB962C8B-B14F-4D97-AF65-F5344CB8AC3E}">
        <p14:creationId xmlns:p14="http://schemas.microsoft.com/office/powerpoint/2010/main" val="15172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24267" y="3485502"/>
            <a:ext cx="11620468" cy="3372498"/>
          </a:xfrm>
          <a:prstGeom prst="roundRect">
            <a:avLst>
              <a:gd name="adj" fmla="val 16667"/>
            </a:avLst>
          </a:prstGeom>
          <a:solidFill>
            <a:srgbClr val="FFC0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24267" y="440929"/>
            <a:ext cx="5868715" cy="7204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6"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33372" y="2064629"/>
            <a:ext cx="11604497" cy="1206379"/>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47488" y="507220"/>
            <a:ext cx="5104154" cy="587853"/>
          </a:xfrm>
          <a:prstGeom prst="rect">
            <a:avLst/>
          </a:prstGeom>
        </p:spPr>
        <p:txBody>
          <a:bodyPr wrap="none">
            <a:spAutoFit/>
          </a:bodyPr>
          <a:lstStyle/>
          <a:p>
            <a:pPr algn="ctr">
              <a:lnSpc>
                <a:spcPct val="115000"/>
              </a:lnSpc>
              <a:spcBef>
                <a:spcPts val="600"/>
              </a:spcBef>
              <a:spcAft>
                <a:spcPts val="0"/>
              </a:spcAft>
            </a:pPr>
            <a:r>
              <a:rPr lang="en-US" sz="2800" b="1" dirty="0">
                <a:solidFill>
                  <a:srgbClr val="7030A0"/>
                </a:solidFill>
                <a:latin typeface="Times New Roman" panose="02020603050405020304" pitchFamily="18" charset="0"/>
                <a:ea typeface="Times New Roman" panose="02020603050405020304" pitchFamily="18" charset="0"/>
              </a:rPr>
              <a:t>HOẠT ĐỘNG 2: THỰC HÀNH</a:t>
            </a:r>
            <a:endParaRPr lang="en-US" sz="2800" dirty="0">
              <a:latin typeface="Times New Roman" panose="02020603050405020304" pitchFamily="18" charset="0"/>
              <a:ea typeface="Times New Roman" panose="02020603050405020304" pitchFamily="18" charset="0"/>
            </a:endParaRPr>
          </a:p>
        </p:txBody>
      </p:sp>
      <p:sp>
        <p:nvSpPr>
          <p:cNvPr id="7" name="Rectangle 6"/>
          <p:cNvSpPr/>
          <p:nvPr/>
        </p:nvSpPr>
        <p:spPr>
          <a:xfrm>
            <a:off x="324267" y="1326915"/>
            <a:ext cx="11462008" cy="523220"/>
          </a:xfrm>
          <a:prstGeom prst="rect">
            <a:avLst/>
          </a:prstGeom>
        </p:spPr>
        <p:txBody>
          <a:bodyPr wrap="square">
            <a:spAutoFit/>
          </a:bodyPr>
          <a:lstStyle/>
          <a:p>
            <a:pPr algn="just">
              <a:spcAft>
                <a:spcPts val="0"/>
              </a:spcAft>
              <a:tabLst>
                <a:tab pos="2110105" algn="l"/>
              </a:tabLst>
            </a:pPr>
            <a:r>
              <a:rPr lang="pt-BR" sz="2800" b="1" dirty="0">
                <a:solidFill>
                  <a:srgbClr val="0000FF"/>
                </a:solidFill>
                <a:latin typeface="Times New Roman" panose="02020603050405020304" pitchFamily="18" charset="0"/>
                <a:ea typeface="MS Mincho"/>
              </a:rPr>
              <a:t>1. Nhận biết tác dụng của việc mở rộng trạng ngữ của câu bằng cụm từ</a:t>
            </a:r>
            <a:endParaRPr lang="en-US" sz="2800" dirty="0">
              <a:latin typeface="Times New Roman" panose="02020603050405020304" pitchFamily="18" charset="0"/>
              <a:ea typeface="Times New Roman" panose="02020603050405020304" pitchFamily="18" charset="0"/>
            </a:endParaRPr>
          </a:p>
        </p:txBody>
      </p:sp>
      <p:sp>
        <p:nvSpPr>
          <p:cNvPr id="10" name="Rectangle 9"/>
          <p:cNvSpPr/>
          <p:nvPr/>
        </p:nvSpPr>
        <p:spPr>
          <a:xfrm>
            <a:off x="519554" y="2184233"/>
            <a:ext cx="10940955" cy="954107"/>
          </a:xfrm>
          <a:prstGeom prst="rect">
            <a:avLst/>
          </a:prstGeom>
        </p:spPr>
        <p:txBody>
          <a:bodyPr wrap="square">
            <a:spAutoFit/>
          </a:bodyPr>
          <a:lstStyle/>
          <a:p>
            <a:r>
              <a:rPr lang="en-US" sz="2800" dirty="0" err="1" smtClean="0">
                <a:solidFill>
                  <a:srgbClr val="FF0000"/>
                </a:solidFill>
                <a:latin typeface="Times New Roman" panose="02020603050405020304" pitchFamily="18" charset="0"/>
                <a:ea typeface="MS Mincho"/>
              </a:rPr>
              <a:t>Nhắc</a:t>
            </a:r>
            <a:r>
              <a:rPr lang="en-US" sz="2800" dirty="0" smtClean="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lại</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khái</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niệm</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trạng</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ngữ</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cấu</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tạo</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trạng</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ngữ</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cách</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mở</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rộng</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trạng</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ngữ</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và</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tác</a:t>
            </a:r>
            <a:r>
              <a:rPr lang="en-US" sz="2800" dirty="0">
                <a:solidFill>
                  <a:srgbClr val="FF0000"/>
                </a:solidFill>
                <a:latin typeface="Times New Roman" panose="02020603050405020304" pitchFamily="18" charset="0"/>
                <a:ea typeface="MS Mincho"/>
              </a:rPr>
              <a:t> </a:t>
            </a:r>
            <a:r>
              <a:rPr lang="en-US" sz="2800" dirty="0" err="1">
                <a:solidFill>
                  <a:srgbClr val="FF0000"/>
                </a:solidFill>
                <a:latin typeface="Times New Roman" panose="02020603050405020304" pitchFamily="18" charset="0"/>
                <a:ea typeface="MS Mincho"/>
              </a:rPr>
              <a:t>dụng</a:t>
            </a:r>
            <a:r>
              <a:rPr lang="en-US" sz="2800" dirty="0">
                <a:solidFill>
                  <a:srgbClr val="1D1B11"/>
                </a:solidFill>
                <a:latin typeface="Times New Roman" panose="02020603050405020304" pitchFamily="18" charset="0"/>
                <a:ea typeface="MS Mincho"/>
              </a:rPr>
              <a:t>.</a:t>
            </a:r>
            <a:endParaRPr lang="en-US" sz="2800" dirty="0"/>
          </a:p>
        </p:txBody>
      </p:sp>
      <p:sp>
        <p:nvSpPr>
          <p:cNvPr id="11" name="Rectangle 10"/>
          <p:cNvSpPr/>
          <p:nvPr/>
        </p:nvSpPr>
        <p:spPr>
          <a:xfrm>
            <a:off x="560497" y="3644102"/>
            <a:ext cx="11225778" cy="3108543"/>
          </a:xfrm>
          <a:prstGeom prst="rect">
            <a:avLst/>
          </a:prstGeom>
        </p:spPr>
        <p:txBody>
          <a:bodyPr wrap="square">
            <a:spAutoFit/>
          </a:bodyPr>
          <a:lstStyle/>
          <a:p>
            <a:pPr algn="just">
              <a:spcAft>
                <a:spcPts val="0"/>
              </a:spcAft>
            </a:pPr>
            <a:r>
              <a:rPr lang="en-US" sz="2800" b="1" dirty="0" smtClean="0">
                <a:solidFill>
                  <a:srgbClr val="111111"/>
                </a:solidFill>
                <a:latin typeface="Times New Roman" panose="02020603050405020304" pitchFamily="18" charset="0"/>
                <a:ea typeface="Times New Roman" panose="02020603050405020304" pitchFamily="18" charset="0"/>
              </a:rPr>
              <a:t>1.1 </a:t>
            </a:r>
            <a:r>
              <a:rPr lang="en-US" sz="2800" b="1" dirty="0" err="1">
                <a:solidFill>
                  <a:srgbClr val="111111"/>
                </a:solidFill>
                <a:latin typeface="Times New Roman" panose="02020603050405020304" pitchFamily="18" charset="0"/>
                <a:ea typeface="Times New Roman" panose="02020603050405020304" pitchFamily="18" charset="0"/>
              </a:rPr>
              <a:t>Khái</a:t>
            </a:r>
            <a:r>
              <a:rPr lang="en-US" sz="2800" b="1" dirty="0">
                <a:solidFill>
                  <a:srgbClr val="111111"/>
                </a:solidFill>
                <a:latin typeface="Times New Roman" panose="02020603050405020304" pitchFamily="18" charset="0"/>
                <a:ea typeface="Times New Roman" panose="02020603050405020304" pitchFamily="18" charset="0"/>
              </a:rPr>
              <a:t> </a:t>
            </a:r>
            <a:r>
              <a:rPr lang="en-US" sz="2800" b="1" dirty="0" err="1">
                <a:solidFill>
                  <a:srgbClr val="111111"/>
                </a:solidFill>
                <a:latin typeface="Times New Roman" panose="02020603050405020304" pitchFamily="18" charset="0"/>
                <a:ea typeface="Times New Roman" panose="02020603050405020304" pitchFamily="18" charset="0"/>
              </a:rPr>
              <a:t>niệm</a:t>
            </a:r>
            <a:endParaRPr lang="en-US" sz="2800" dirty="0">
              <a:latin typeface="Times New Roman" panose="02020603050405020304" pitchFamily="18" charset="0"/>
              <a:ea typeface="Times New Roman" panose="02020603050405020304" pitchFamily="18" charset="0"/>
            </a:endParaRPr>
          </a:p>
          <a:p>
            <a:pPr algn="just">
              <a:spcAft>
                <a:spcPts val="0"/>
              </a:spcAft>
            </a:pPr>
            <a:r>
              <a:rPr lang="en-US" sz="2800" b="1" dirty="0">
                <a:solidFill>
                  <a:srgbClr val="202124"/>
                </a:solidFill>
                <a:latin typeface="Times New Roman" panose="02020603050405020304" pitchFamily="18" charset="0"/>
                <a:ea typeface="Times New Roman" panose="02020603050405020304" pitchFamily="18" charset="0"/>
              </a:rPr>
              <a:t>- </a:t>
            </a:r>
            <a:r>
              <a:rPr lang="en-US" sz="2800" b="1" dirty="0" err="1">
                <a:solidFill>
                  <a:srgbClr val="202124"/>
                </a:solidFill>
                <a:latin typeface="Times New Roman" panose="02020603050405020304" pitchFamily="18" charset="0"/>
                <a:ea typeface="Times New Roman" panose="02020603050405020304" pitchFamily="18" charset="0"/>
              </a:rPr>
              <a:t>Trạng</a:t>
            </a:r>
            <a:r>
              <a:rPr lang="en-US" sz="2800" b="1" dirty="0">
                <a:solidFill>
                  <a:srgbClr val="202124"/>
                </a:solidFill>
                <a:latin typeface="Times New Roman" panose="02020603050405020304" pitchFamily="18" charset="0"/>
                <a:ea typeface="Times New Roman" panose="02020603050405020304" pitchFamily="18" charset="0"/>
              </a:rPr>
              <a:t> </a:t>
            </a:r>
            <a:r>
              <a:rPr lang="en-US" sz="2800" b="1" dirty="0" err="1">
                <a:solidFill>
                  <a:srgbClr val="202124"/>
                </a:solidFill>
                <a:latin typeface="Times New Roman" panose="02020603050405020304" pitchFamily="18" charset="0"/>
                <a:ea typeface="Times New Roman" panose="02020603050405020304" pitchFamily="18" charset="0"/>
              </a:rPr>
              <a:t>ngữ</a:t>
            </a:r>
            <a:r>
              <a:rPr lang="en-US" sz="2800" b="1" dirty="0">
                <a:solidFill>
                  <a:srgbClr val="202124"/>
                </a:solidFill>
                <a:latin typeface="Times New Roman" panose="02020603050405020304" pitchFamily="18" charset="0"/>
                <a:ea typeface="Times New Roman" panose="02020603050405020304" pitchFamily="18" charset="0"/>
              </a:rPr>
              <a:t> </a:t>
            </a:r>
            <a:r>
              <a:rPr lang="en-US" sz="2800" b="1" dirty="0" err="1">
                <a:solidFill>
                  <a:srgbClr val="202124"/>
                </a:solidFill>
                <a:latin typeface="Times New Roman" panose="02020603050405020304" pitchFamily="18" charset="0"/>
                <a:ea typeface="Times New Roman" panose="02020603050405020304" pitchFamily="18" charset="0"/>
              </a:rPr>
              <a:t>là</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thành</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phần</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phụ</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của</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câu</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được</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dùng</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để</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cung</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cấp</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hông</a:t>
            </a:r>
            <a:r>
              <a:rPr lang="en-US" sz="2800" dirty="0">
                <a:solidFill>
                  <a:srgbClr val="202124"/>
                </a:solidFill>
                <a:latin typeface="Times New Roman" panose="02020603050405020304" pitchFamily="18" charset="0"/>
                <a:ea typeface="Times New Roman" panose="02020603050405020304" pitchFamily="18" charset="0"/>
              </a:rPr>
              <a:t> tin </a:t>
            </a:r>
            <a:r>
              <a:rPr lang="en-US" sz="2800" dirty="0" err="1">
                <a:solidFill>
                  <a:srgbClr val="202124"/>
                </a:solidFill>
                <a:latin typeface="Times New Roman" panose="02020603050405020304" pitchFamily="18" charset="0"/>
                <a:ea typeface="Times New Roman" panose="02020603050405020304" pitchFamily="18" charset="0"/>
              </a:rPr>
              <a:t>về</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thời</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gian</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địa</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điểm</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nơi</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chốn</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mục</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đích</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phương</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tiện</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cách</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thức</a:t>
            </a:r>
            <a:r>
              <a:rPr lang="en-US" sz="2800" dirty="0">
                <a:solidFill>
                  <a:srgbClr val="202124"/>
                </a:solidFill>
                <a:latin typeface="Times New Roman" panose="02020603050405020304" pitchFamily="18" charset="0"/>
                <a:ea typeface="Times New Roman" panose="02020603050405020304" pitchFamily="18" charset="0"/>
              </a:rPr>
              <a:t>…</a:t>
            </a:r>
            <a:r>
              <a:rPr lang="en-US" sz="2800" dirty="0" err="1">
                <a:solidFill>
                  <a:srgbClr val="202124"/>
                </a:solidFill>
                <a:latin typeface="Times New Roman" panose="02020603050405020304" pitchFamily="18" charset="0"/>
                <a:ea typeface="Times New Roman" panose="02020603050405020304" pitchFamily="18" charset="0"/>
              </a:rPr>
              <a:t>của</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sự</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việc</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được</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nói</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đến</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trong</a:t>
            </a:r>
            <a:r>
              <a:rPr lang="en-US" sz="2800" dirty="0">
                <a:solidFill>
                  <a:srgbClr val="202124"/>
                </a:solidFill>
                <a:latin typeface="Times New Roman" panose="02020603050405020304" pitchFamily="18" charset="0"/>
                <a:ea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rPr>
              <a:t>câu</a:t>
            </a:r>
            <a:r>
              <a:rPr lang="en-US" sz="2800" dirty="0">
                <a:solidFill>
                  <a:srgbClr val="202124"/>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gn="just">
              <a:spcAft>
                <a:spcPts val="0"/>
              </a:spcAft>
            </a:pP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Ví</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dụ</a:t>
            </a:r>
            <a:r>
              <a:rPr lang="en-US" sz="2800" dirty="0">
                <a:solidFill>
                  <a:srgbClr val="222222"/>
                </a:solidFill>
                <a:latin typeface="Times New Roman" panose="02020603050405020304" pitchFamily="18" charset="0"/>
                <a:ea typeface="Times New Roman" panose="02020603050405020304" pitchFamily="18" charset="0"/>
              </a:rPr>
              <a:t>: </a:t>
            </a:r>
            <a:r>
              <a:rPr lang="en-US" sz="2800" b="1" i="1" dirty="0" err="1">
                <a:solidFill>
                  <a:srgbClr val="222222"/>
                </a:solidFill>
                <a:latin typeface="Times New Roman" panose="02020603050405020304" pitchFamily="18" charset="0"/>
                <a:ea typeface="Times New Roman" panose="02020603050405020304" pitchFamily="18" charset="0"/>
              </a:rPr>
              <a:t>Mùa</a:t>
            </a:r>
            <a:r>
              <a:rPr lang="en-US" sz="2800" b="1" i="1" dirty="0">
                <a:solidFill>
                  <a:srgbClr val="222222"/>
                </a:solidFill>
                <a:latin typeface="Times New Roman" panose="02020603050405020304" pitchFamily="18" charset="0"/>
                <a:ea typeface="Times New Roman" panose="02020603050405020304" pitchFamily="18" charset="0"/>
              </a:rPr>
              <a:t> </a:t>
            </a:r>
            <a:r>
              <a:rPr lang="en-US" sz="2800" b="1" i="1" dirty="0" err="1">
                <a:solidFill>
                  <a:srgbClr val="222222"/>
                </a:solidFill>
                <a:latin typeface="Times New Roman" panose="02020603050405020304" pitchFamily="18" charset="0"/>
                <a:ea typeface="Times New Roman" panose="02020603050405020304" pitchFamily="18" charset="0"/>
              </a:rPr>
              <a:t>thu</a:t>
            </a:r>
            <a:r>
              <a:rPr lang="en-US" sz="2800" i="1" dirty="0">
                <a:solidFill>
                  <a:srgbClr val="222222"/>
                </a:solidFill>
                <a:latin typeface="Times New Roman" panose="02020603050405020304" pitchFamily="18" charset="0"/>
                <a:ea typeface="Times New Roman" panose="02020603050405020304" pitchFamily="18" charset="0"/>
              </a:rPr>
              <a:t>, </a:t>
            </a:r>
            <a:r>
              <a:rPr lang="en-US" sz="2800" b="1" i="1" dirty="0" err="1">
                <a:solidFill>
                  <a:srgbClr val="222222"/>
                </a:solidFill>
                <a:latin typeface="Times New Roman" panose="02020603050405020304" pitchFamily="18" charset="0"/>
                <a:ea typeface="Times New Roman" panose="02020603050405020304" pitchFamily="18" charset="0"/>
              </a:rPr>
              <a:t>trên</a:t>
            </a:r>
            <a:r>
              <a:rPr lang="en-US" sz="2800" b="1" i="1" dirty="0">
                <a:solidFill>
                  <a:srgbClr val="222222"/>
                </a:solidFill>
                <a:latin typeface="Times New Roman" panose="02020603050405020304" pitchFamily="18" charset="0"/>
                <a:ea typeface="Times New Roman" panose="02020603050405020304" pitchFamily="18" charset="0"/>
              </a:rPr>
              <a:t> </a:t>
            </a:r>
            <a:r>
              <a:rPr lang="en-US" sz="2800" b="1" i="1" dirty="0" err="1">
                <a:solidFill>
                  <a:srgbClr val="222222"/>
                </a:solidFill>
                <a:latin typeface="Times New Roman" panose="02020603050405020304" pitchFamily="18" charset="0"/>
                <a:ea typeface="Times New Roman" panose="02020603050405020304" pitchFamily="18" charset="0"/>
              </a:rPr>
              <a:t>các</a:t>
            </a:r>
            <a:r>
              <a:rPr lang="en-US" sz="2800" b="1" i="1" dirty="0">
                <a:solidFill>
                  <a:srgbClr val="222222"/>
                </a:solidFill>
                <a:latin typeface="Times New Roman" panose="02020603050405020304" pitchFamily="18" charset="0"/>
                <a:ea typeface="Times New Roman" panose="02020603050405020304" pitchFamily="18" charset="0"/>
              </a:rPr>
              <a:t> con </a:t>
            </a:r>
            <a:r>
              <a:rPr lang="en-US" sz="2800" b="1" i="1" dirty="0" err="1">
                <a:solidFill>
                  <a:srgbClr val="222222"/>
                </a:solidFill>
                <a:latin typeface="Times New Roman" panose="02020603050405020304" pitchFamily="18" charset="0"/>
                <a:ea typeface="Times New Roman" panose="02020603050405020304" pitchFamily="18" charset="0"/>
              </a:rPr>
              <a:t>phố</a:t>
            </a:r>
            <a:r>
              <a:rPr lang="en-US" sz="2800" i="1" dirty="0">
                <a:solidFill>
                  <a:srgbClr val="222222"/>
                </a:solidFill>
                <a:latin typeface="Times New Roman" panose="02020603050405020304" pitchFamily="18" charset="0"/>
                <a:ea typeface="Times New Roman" panose="02020603050405020304" pitchFamily="18" charset="0"/>
              </a:rPr>
              <a:t>, </a:t>
            </a:r>
            <a:r>
              <a:rPr lang="en-US" sz="2800" i="1" dirty="0" err="1">
                <a:solidFill>
                  <a:srgbClr val="222222"/>
                </a:solidFill>
                <a:latin typeface="Times New Roman" panose="02020603050405020304" pitchFamily="18" charset="0"/>
                <a:ea typeface="Times New Roman" panose="02020603050405020304" pitchFamily="18" charset="0"/>
              </a:rPr>
              <a:t>hoa</a:t>
            </a:r>
            <a:r>
              <a:rPr lang="en-US" sz="2800" i="1" dirty="0">
                <a:solidFill>
                  <a:srgbClr val="222222"/>
                </a:solidFill>
                <a:latin typeface="Times New Roman" panose="02020603050405020304" pitchFamily="18" charset="0"/>
                <a:ea typeface="Times New Roman" panose="02020603050405020304" pitchFamily="18" charset="0"/>
              </a:rPr>
              <a:t> </a:t>
            </a:r>
            <a:r>
              <a:rPr lang="en-US" sz="2800" i="1" dirty="0" err="1">
                <a:solidFill>
                  <a:srgbClr val="222222"/>
                </a:solidFill>
                <a:latin typeface="Times New Roman" panose="02020603050405020304" pitchFamily="18" charset="0"/>
                <a:ea typeface="Times New Roman" panose="02020603050405020304" pitchFamily="18" charset="0"/>
              </a:rPr>
              <a:t>sữa</a:t>
            </a:r>
            <a:r>
              <a:rPr lang="en-US" sz="2800" i="1" dirty="0">
                <a:solidFill>
                  <a:srgbClr val="222222"/>
                </a:solidFill>
                <a:latin typeface="Times New Roman" panose="02020603050405020304" pitchFamily="18" charset="0"/>
                <a:ea typeface="Times New Roman" panose="02020603050405020304" pitchFamily="18" charset="0"/>
              </a:rPr>
              <a:t> </a:t>
            </a:r>
            <a:r>
              <a:rPr lang="en-US" sz="2800" i="1" dirty="0" err="1">
                <a:solidFill>
                  <a:srgbClr val="222222"/>
                </a:solidFill>
                <a:latin typeface="Times New Roman" panose="02020603050405020304" pitchFamily="18" charset="0"/>
                <a:ea typeface="Times New Roman" panose="02020603050405020304" pitchFamily="18" charset="0"/>
              </a:rPr>
              <a:t>thơm</a:t>
            </a:r>
            <a:r>
              <a:rPr lang="en-US" sz="2800" i="1" dirty="0">
                <a:solidFill>
                  <a:srgbClr val="222222"/>
                </a:solidFill>
                <a:latin typeface="Times New Roman" panose="02020603050405020304" pitchFamily="18" charset="0"/>
                <a:ea typeface="Times New Roman" panose="02020603050405020304" pitchFamily="18" charset="0"/>
              </a:rPr>
              <a:t> </a:t>
            </a:r>
            <a:r>
              <a:rPr lang="en-US" sz="2800" i="1" dirty="0" err="1">
                <a:solidFill>
                  <a:srgbClr val="222222"/>
                </a:solidFill>
                <a:latin typeface="Times New Roman" panose="02020603050405020304" pitchFamily="18" charset="0"/>
                <a:ea typeface="Times New Roman" panose="02020603050405020304" pitchFamily="18" charset="0"/>
              </a:rPr>
              <a:t>ngào</a:t>
            </a:r>
            <a:r>
              <a:rPr lang="en-US" sz="2800" i="1" dirty="0">
                <a:solidFill>
                  <a:srgbClr val="222222"/>
                </a:solidFill>
                <a:latin typeface="Times New Roman" panose="02020603050405020304" pitchFamily="18" charset="0"/>
                <a:ea typeface="Times New Roman" panose="02020603050405020304" pitchFamily="18" charset="0"/>
              </a:rPr>
              <a:t> </a:t>
            </a:r>
            <a:r>
              <a:rPr lang="en-US" sz="2800" i="1" dirty="0" err="1">
                <a:solidFill>
                  <a:srgbClr val="222222"/>
                </a:solidFill>
                <a:latin typeface="Times New Roman" panose="02020603050405020304" pitchFamily="18" charset="0"/>
                <a:ea typeface="Times New Roman" panose="02020603050405020304" pitchFamily="18" charset="0"/>
              </a:rPr>
              <a:t>ngạt</a:t>
            </a:r>
            <a:r>
              <a:rPr lang="en-US" sz="2800" dirty="0">
                <a:solidFill>
                  <a:srgbClr val="222222"/>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gn="just">
              <a:spcAft>
                <a:spcPts val="0"/>
              </a:spcAft>
            </a:pPr>
            <a:r>
              <a:rPr lang="en-US" sz="2800" dirty="0">
                <a:solidFill>
                  <a:srgbClr val="222222"/>
                </a:solidFill>
                <a:latin typeface="Times New Roman" panose="02020603050405020304" pitchFamily="18" charset="0"/>
                <a:ea typeface="Times New Roman" panose="02020603050405020304" pitchFamily="18" charset="0"/>
              </a:rPr>
              <a:t>+ </a:t>
            </a:r>
            <a:r>
              <a:rPr lang="en-US" sz="2800" b="1" i="1" dirty="0" err="1">
                <a:solidFill>
                  <a:srgbClr val="222222"/>
                </a:solidFill>
                <a:latin typeface="Times New Roman" panose="02020603050405020304" pitchFamily="18" charset="0"/>
                <a:ea typeface="Times New Roman" panose="02020603050405020304" pitchFamily="18" charset="0"/>
              </a:rPr>
              <a:t>Mùa</a:t>
            </a:r>
            <a:r>
              <a:rPr lang="en-US" sz="2800" b="1" i="1" dirty="0">
                <a:solidFill>
                  <a:srgbClr val="222222"/>
                </a:solidFill>
                <a:latin typeface="Times New Roman" panose="02020603050405020304" pitchFamily="18" charset="0"/>
                <a:ea typeface="Times New Roman" panose="02020603050405020304" pitchFamily="18" charset="0"/>
              </a:rPr>
              <a:t> </a:t>
            </a:r>
            <a:r>
              <a:rPr lang="en-US" sz="2800" b="1" i="1" dirty="0" err="1">
                <a:solidFill>
                  <a:srgbClr val="222222"/>
                </a:solidFill>
                <a:latin typeface="Times New Roman" panose="02020603050405020304" pitchFamily="18" charset="0"/>
                <a:ea typeface="Times New Roman" panose="02020603050405020304" pitchFamily="18" charset="0"/>
              </a:rPr>
              <a:t>thu</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là</a:t>
            </a:r>
            <a:r>
              <a:rPr lang="en-US" sz="2800" dirty="0">
                <a:solidFill>
                  <a:srgbClr val="222222"/>
                </a:solidFill>
                <a:latin typeface="Times New Roman" panose="02020603050405020304" pitchFamily="18" charset="0"/>
                <a:ea typeface="Times New Roman" panose="02020603050405020304" pitchFamily="18" charset="0"/>
              </a:rPr>
              <a:t> TN1 </a:t>
            </a:r>
            <a:r>
              <a:rPr lang="en-US" sz="2800" dirty="0" err="1">
                <a:solidFill>
                  <a:srgbClr val="222222"/>
                </a:solidFill>
                <a:latin typeface="Times New Roman" panose="02020603050405020304" pitchFamily="18" charset="0"/>
                <a:ea typeface="Times New Roman" panose="02020603050405020304" pitchFamily="18" charset="0"/>
              </a:rPr>
              <a:t>chỉ</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thời</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gian</a:t>
            </a:r>
            <a:r>
              <a:rPr lang="en-US" sz="2800" dirty="0">
                <a:solidFill>
                  <a:srgbClr val="222222"/>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gn="just">
              <a:spcAft>
                <a:spcPts val="0"/>
              </a:spcAft>
            </a:pPr>
            <a:r>
              <a:rPr lang="en-US" sz="2800" dirty="0">
                <a:solidFill>
                  <a:srgbClr val="222222"/>
                </a:solidFill>
                <a:latin typeface="Times New Roman" panose="02020603050405020304" pitchFamily="18" charset="0"/>
                <a:ea typeface="Times New Roman" panose="02020603050405020304" pitchFamily="18" charset="0"/>
              </a:rPr>
              <a:t>+ </a:t>
            </a:r>
            <a:r>
              <a:rPr lang="en-US" sz="2800" b="1" i="1" dirty="0" err="1">
                <a:solidFill>
                  <a:srgbClr val="222222"/>
                </a:solidFill>
                <a:latin typeface="Times New Roman" panose="02020603050405020304" pitchFamily="18" charset="0"/>
                <a:ea typeface="Times New Roman" panose="02020603050405020304" pitchFamily="18" charset="0"/>
              </a:rPr>
              <a:t>Trên</a:t>
            </a:r>
            <a:r>
              <a:rPr lang="en-US" sz="2800" b="1" i="1" dirty="0">
                <a:solidFill>
                  <a:srgbClr val="222222"/>
                </a:solidFill>
                <a:latin typeface="Times New Roman" panose="02020603050405020304" pitchFamily="18" charset="0"/>
                <a:ea typeface="Times New Roman" panose="02020603050405020304" pitchFamily="18" charset="0"/>
              </a:rPr>
              <a:t> </a:t>
            </a:r>
            <a:r>
              <a:rPr lang="en-US" sz="2800" b="1" i="1" dirty="0" err="1">
                <a:solidFill>
                  <a:srgbClr val="222222"/>
                </a:solidFill>
                <a:latin typeface="Times New Roman" panose="02020603050405020304" pitchFamily="18" charset="0"/>
                <a:ea typeface="Times New Roman" panose="02020603050405020304" pitchFamily="18" charset="0"/>
              </a:rPr>
              <a:t>các</a:t>
            </a:r>
            <a:r>
              <a:rPr lang="en-US" sz="2800" b="1" i="1" dirty="0">
                <a:solidFill>
                  <a:srgbClr val="222222"/>
                </a:solidFill>
                <a:latin typeface="Times New Roman" panose="02020603050405020304" pitchFamily="18" charset="0"/>
                <a:ea typeface="Times New Roman" panose="02020603050405020304" pitchFamily="18" charset="0"/>
              </a:rPr>
              <a:t> con </a:t>
            </a:r>
            <a:r>
              <a:rPr lang="en-US" sz="2800" b="1" i="1" dirty="0" err="1">
                <a:solidFill>
                  <a:srgbClr val="222222"/>
                </a:solidFill>
                <a:latin typeface="Times New Roman" panose="02020603050405020304" pitchFamily="18" charset="0"/>
                <a:ea typeface="Times New Roman" panose="02020603050405020304" pitchFamily="18" charset="0"/>
              </a:rPr>
              <a:t>phố</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là</a:t>
            </a:r>
            <a:r>
              <a:rPr lang="en-US" sz="2800" dirty="0">
                <a:solidFill>
                  <a:srgbClr val="222222"/>
                </a:solidFill>
                <a:latin typeface="Times New Roman" panose="02020603050405020304" pitchFamily="18" charset="0"/>
                <a:ea typeface="Times New Roman" panose="02020603050405020304" pitchFamily="18" charset="0"/>
              </a:rPr>
              <a:t> TN2, </a:t>
            </a:r>
            <a:r>
              <a:rPr lang="en-US" sz="2800" dirty="0" err="1">
                <a:solidFill>
                  <a:srgbClr val="222222"/>
                </a:solidFill>
                <a:latin typeface="Times New Roman" panose="02020603050405020304" pitchFamily="18" charset="0"/>
                <a:ea typeface="Times New Roman" panose="02020603050405020304" pitchFamily="18" charset="0"/>
              </a:rPr>
              <a:t>chỉ</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địa</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điểm</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nơi</a:t>
            </a:r>
            <a:r>
              <a:rPr lang="en-US" sz="2800" dirty="0">
                <a:solidFill>
                  <a:srgbClr val="222222"/>
                </a:solidFill>
                <a:latin typeface="Times New Roman" panose="02020603050405020304" pitchFamily="18" charset="0"/>
                <a:ea typeface="Times New Roman" panose="02020603050405020304" pitchFamily="18" charset="0"/>
              </a:rPr>
              <a:t> </a:t>
            </a:r>
            <a:r>
              <a:rPr lang="en-US" sz="2800" dirty="0" err="1">
                <a:solidFill>
                  <a:srgbClr val="222222"/>
                </a:solidFill>
                <a:latin typeface="Times New Roman" panose="02020603050405020304" pitchFamily="18" charset="0"/>
                <a:ea typeface="Times New Roman" panose="02020603050405020304" pitchFamily="18" charset="0"/>
              </a:rPr>
              <a:t>chốn</a:t>
            </a:r>
            <a:r>
              <a:rPr lang="en-US" sz="2800" dirty="0">
                <a:solidFill>
                  <a:srgbClr val="222222"/>
                </a:solidFill>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184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arn(inVertical)">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 grpId="0" animBg="1"/>
      <p:bldP spid="6" grpId="0" animBg="1"/>
      <p:bldP spid="3" grpId="0"/>
      <p:bldP spid="7"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419367"/>
            <a:ext cx="11438241" cy="4326340"/>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559558" y="2320119"/>
            <a:ext cx="11313786" cy="2554545"/>
          </a:xfrm>
          <a:prstGeom prst="rect">
            <a:avLst/>
          </a:prstGeom>
        </p:spPr>
        <p:txBody>
          <a:bodyPr wrap="square">
            <a:spAutoFit/>
          </a:bodyPr>
          <a:lstStyle/>
          <a:p>
            <a:pPr algn="just">
              <a:spcAft>
                <a:spcPts val="0"/>
              </a:spcAft>
              <a:tabLst>
                <a:tab pos="1386840" algn="l"/>
              </a:tabLst>
            </a:pP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Cấu</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tạo</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tabLst>
                <a:tab pos="1386840"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cấu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VD: </a:t>
            </a:r>
            <a:r>
              <a:rPr lang="en-US" sz="3200" b="1" i="1" dirty="0" err="1">
                <a:latin typeface="Times New Roman" panose="02020603050405020304" pitchFamily="18" charset="0"/>
                <a:ea typeface="Times New Roman" panose="02020603050405020304" pitchFamily="18" charset="0"/>
                <a:cs typeface="Times New Roman" panose="02020603050405020304" pitchFamily="18" charset="0"/>
              </a:rPr>
              <a:t>Bây</a:t>
            </a:r>
            <a:r>
              <a:rPr lang="en-US" sz="32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ea typeface="Times New Roman" panose="02020603050405020304" pitchFamily="18" charset="0"/>
                <a:cs typeface="Times New Roman" panose="02020603050405020304" pitchFamily="18" charset="0"/>
              </a:rPr>
              <a:t>giờ</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mưa</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lắm</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cấu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VD: </a:t>
            </a:r>
            <a:r>
              <a:rPr lang="en-US" sz="3200" b="1" i="1" dirty="0" err="1">
                <a:latin typeface="Times New Roman" panose="02020603050405020304" pitchFamily="18" charset="0"/>
                <a:ea typeface="Times New Roman" panose="02020603050405020304" pitchFamily="18" charset="0"/>
                <a:cs typeface="Times New Roman" panose="02020603050405020304" pitchFamily="18" charset="0"/>
              </a:rPr>
              <a:t>Khoảng</a:t>
            </a:r>
            <a:r>
              <a:rPr lang="en-US" sz="32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2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ea typeface="Times New Roman" panose="02020603050405020304" pitchFamily="18" charset="0"/>
                <a:cs typeface="Times New Roman" panose="02020603050405020304" pitchFamily="18" charset="0"/>
              </a:rPr>
              <a:t>giờ</a:t>
            </a:r>
            <a:r>
              <a:rPr lang="en-US" sz="32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Mon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tỉnh</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giấc</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8632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763069"/>
          </a:xfrm>
          <a:prstGeom prst="roundRect">
            <a:avLst>
              <a:gd name="adj" fmla="val 16667"/>
            </a:avLst>
          </a:prstGeom>
          <a:solidFill>
            <a:schemeClr val="accent5">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3" y="2238235"/>
            <a:ext cx="11438241" cy="3046988"/>
          </a:xfrm>
          <a:prstGeom prst="rect">
            <a:avLst/>
          </a:prstGeom>
        </p:spPr>
        <p:txBody>
          <a:bodyPr wrap="square">
            <a:spAutoFit/>
          </a:bodyPr>
          <a:lstStyle/>
          <a:p>
            <a:pPr algn="just">
              <a:spcAft>
                <a:spcPts val="0"/>
              </a:spcAft>
              <a:tabLst>
                <a:tab pos="1386840" algn="l"/>
              </a:tabLst>
            </a:pP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3.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ngữ</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Thêm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chất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đặc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cung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cấp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411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45661" y="1132764"/>
            <a:ext cx="11586740" cy="514520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79180" y="444591"/>
            <a:ext cx="4138249" cy="584775"/>
          </a:xfrm>
          <a:prstGeom prst="rect">
            <a:avLst/>
          </a:prstGeom>
        </p:spPr>
        <p:txBody>
          <a:bodyPr wrap="none">
            <a:spAutoFit/>
          </a:bodyPr>
          <a:lstStyle/>
          <a:p>
            <a:r>
              <a:rPr lang="pt-BR" sz="3200" b="1" dirty="0" smtClean="0">
                <a:solidFill>
                  <a:srgbClr val="FF0000"/>
                </a:solidFill>
                <a:latin typeface="Times New Roman" panose="02020603050405020304" pitchFamily="18" charset="0"/>
                <a:ea typeface="MS Mincho"/>
              </a:rPr>
              <a:t>1.2</a:t>
            </a:r>
            <a:r>
              <a:rPr lang="pt-BR" sz="3200" b="1" dirty="0">
                <a:solidFill>
                  <a:srgbClr val="FF0000"/>
                </a:solidFill>
                <a:latin typeface="Times New Roman" panose="02020603050405020304" pitchFamily="18" charset="0"/>
                <a:ea typeface="MS Mincho"/>
              </a:rPr>
              <a:t>. Thực hành bài tập</a:t>
            </a:r>
            <a:endParaRPr lang="en-US" sz="3200" dirty="0">
              <a:solidFill>
                <a:srgbClr val="FF0000"/>
              </a:solidFill>
            </a:endParaRPr>
          </a:p>
        </p:txBody>
      </p:sp>
      <p:sp>
        <p:nvSpPr>
          <p:cNvPr id="3" name="Rectangle 2"/>
          <p:cNvSpPr/>
          <p:nvPr/>
        </p:nvSpPr>
        <p:spPr>
          <a:xfrm>
            <a:off x="489693" y="1474916"/>
            <a:ext cx="11438241" cy="4524315"/>
          </a:xfrm>
          <a:prstGeom prst="rect">
            <a:avLst/>
          </a:prstGeom>
        </p:spPr>
        <p:txBody>
          <a:bodyPr wrap="square">
            <a:spAutoFit/>
          </a:bodyPr>
          <a:lstStyle/>
          <a:p>
            <a:pPr>
              <a:spcAft>
                <a:spcPts val="0"/>
              </a:spcAft>
            </a:pPr>
            <a:r>
              <a:rPr lang="pt-BR" sz="3200" b="1" dirty="0">
                <a:latin typeface="Times New Roman" panose="02020603050405020304" pitchFamily="18" charset="0"/>
                <a:ea typeface="MS Mincho"/>
              </a:rPr>
              <a:t>Bài tập 1:</a:t>
            </a:r>
            <a:endParaRPr lang="en-US" sz="32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3200" dirty="0">
                <a:latin typeface="Times New Roman" panose="02020603050405020304" pitchFamily="18" charset="0"/>
                <a:ea typeface="MS Mincho"/>
              </a:rPr>
              <a:t>Tìm trạng ngữ trong các câu sau và cho biết có thể lược bỏ chúng đi được không? Tại sao?</a:t>
            </a:r>
            <a:endParaRPr lang="en-US" sz="32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3200" dirty="0">
                <a:latin typeface="Times New Roman" panose="02020603050405020304" pitchFamily="18" charset="0"/>
                <a:ea typeface="MS Mincho"/>
              </a:rPr>
              <a:t>a) </a:t>
            </a:r>
            <a:r>
              <a:rPr lang="pt-BR" sz="3200" i="1" dirty="0">
                <a:latin typeface="Times New Roman" panose="02020603050405020304" pitchFamily="18" charset="0"/>
                <a:ea typeface="MS Mincho"/>
              </a:rPr>
              <a:t>Mùa đông, giữa ngày mùa, làng quê toàn màu vàng – những màu vàng rất khác nhau.</a:t>
            </a:r>
            <a:r>
              <a:rPr lang="pt-BR" sz="3200" dirty="0">
                <a:latin typeface="Times New Roman" panose="02020603050405020304" pitchFamily="18" charset="0"/>
                <a:ea typeface="MS Mincho"/>
              </a:rPr>
              <a:t> (Tô Hoài)</a:t>
            </a:r>
            <a:endParaRPr lang="en-US" sz="32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3200" dirty="0">
                <a:latin typeface="Times New Roman" panose="02020603050405020304" pitchFamily="18" charset="0"/>
                <a:ea typeface="MS Mincho"/>
              </a:rPr>
              <a:t>b) – </a:t>
            </a:r>
            <a:r>
              <a:rPr lang="pt-BR" sz="3200" i="1" dirty="0">
                <a:latin typeface="Times New Roman" panose="02020603050405020304" pitchFamily="18" charset="0"/>
                <a:ea typeface="MS Mincho"/>
              </a:rPr>
              <a:t>Hôm qua, ai trực nhật?</a:t>
            </a:r>
            <a:endParaRPr lang="en-US" sz="32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pt-BR" sz="3200" i="1" dirty="0">
                <a:latin typeface="Times New Roman" panose="02020603050405020304" pitchFamily="18" charset="0"/>
                <a:ea typeface="MS Mincho"/>
              </a:rPr>
              <a:t>    - Thưa cô, hôm qua, em trực nhật ạ.</a:t>
            </a:r>
            <a:endParaRPr lang="en-US" sz="3200" dirty="0">
              <a:latin typeface="Times New Roman" panose="02020603050405020304" pitchFamily="18" charset="0"/>
              <a:ea typeface="Times New Roman" panose="02020603050405020304" pitchFamily="18" charset="0"/>
            </a:endParaRPr>
          </a:p>
          <a:p>
            <a:r>
              <a:rPr lang="pt-BR" sz="3200" dirty="0">
                <a:latin typeface="Times New Roman" panose="02020603050405020304" pitchFamily="18" charset="0"/>
                <a:ea typeface="MS Mincho"/>
              </a:rPr>
              <a:t>c) </a:t>
            </a:r>
            <a:r>
              <a:rPr lang="pt-BR" sz="3200" i="1" dirty="0">
                <a:latin typeface="Times New Roman" panose="02020603050405020304" pitchFamily="18" charset="0"/>
                <a:ea typeface="MS Mincho"/>
              </a:rPr>
              <a:t>Chiều chiều, khi mặt trời gần lặn, chú tôi lại đánh một hồi mõ rồi tung thóc ra sân.</a:t>
            </a:r>
            <a:endParaRPr lang="en-US" sz="3200" dirty="0"/>
          </a:p>
        </p:txBody>
      </p:sp>
    </p:spTree>
    <p:extLst>
      <p:ext uri="{BB962C8B-B14F-4D97-AF65-F5344CB8AC3E}">
        <p14:creationId xmlns:p14="http://schemas.microsoft.com/office/powerpoint/2010/main" val="76094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91069" y="1241946"/>
            <a:ext cx="11682276" cy="4940490"/>
          </a:xfrm>
          <a:prstGeom prst="roundRect">
            <a:avLst>
              <a:gd name="adj" fmla="val 16667"/>
            </a:avLst>
          </a:prstGeom>
          <a:solidFill>
            <a:schemeClr val="accent4">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00501" y="1422877"/>
            <a:ext cx="11272843" cy="4401205"/>
          </a:xfrm>
          <a:prstGeom prst="rect">
            <a:avLst/>
          </a:prstGeom>
        </p:spPr>
        <p:txBody>
          <a:bodyPr wrap="square">
            <a:spAutoFit/>
          </a:bodyPr>
          <a:lstStyle/>
          <a:p>
            <a:pPr>
              <a:spcAft>
                <a:spcPts val="0"/>
              </a:spcAft>
            </a:pPr>
            <a:r>
              <a:rPr lang="pt-BR" sz="2800" b="1" dirty="0">
                <a:latin typeface="Times New Roman" panose="02020603050405020304" pitchFamily="18" charset="0"/>
                <a:ea typeface="MS Mincho"/>
                <a:cs typeface="Times New Roman" panose="02020603050405020304" pitchFamily="18" charset="0"/>
              </a:rPr>
              <a:t>Bài tập 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pt-BR" sz="2800" b="1" dirty="0">
                <a:latin typeface="Times New Roman" panose="02020603050405020304" pitchFamily="18" charset="0"/>
                <a:ea typeface="MS Mincho"/>
                <a:cs typeface="Times New Roman" panose="02020603050405020304" pitchFamily="18" charset="0"/>
              </a:rPr>
              <a:t>*Các trạng ngữ:</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2800" dirty="0">
                <a:latin typeface="Times New Roman" panose="02020603050405020304" pitchFamily="18" charset="0"/>
                <a:ea typeface="MS Mincho"/>
                <a:cs typeface="Times New Roman" panose="02020603050405020304" pitchFamily="18" charset="0"/>
              </a:rPr>
              <a:t>a) </a:t>
            </a:r>
            <a:r>
              <a:rPr lang="pt-BR" sz="2800" i="1" dirty="0">
                <a:latin typeface="Times New Roman" panose="02020603050405020304" pitchFamily="18" charset="0"/>
                <a:ea typeface="MS Mincho"/>
                <a:cs typeface="Times New Roman" panose="02020603050405020304" pitchFamily="18" charset="0"/>
              </a:rPr>
              <a:t>Mùa đông, giữa ngày mùa,...</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2800" dirty="0">
                <a:latin typeface="Times New Roman" panose="02020603050405020304" pitchFamily="18" charset="0"/>
                <a:ea typeface="MS Mincho"/>
                <a:cs typeface="Times New Roman" panose="02020603050405020304" pitchFamily="18" charset="0"/>
              </a:rPr>
              <a:t>b) - </a:t>
            </a:r>
            <a:r>
              <a:rPr lang="pt-BR" sz="2800" i="1" dirty="0">
                <a:latin typeface="Times New Roman" panose="02020603050405020304" pitchFamily="18" charset="0"/>
                <a:ea typeface="MS Mincho"/>
                <a:cs typeface="Times New Roman" panose="02020603050405020304" pitchFamily="18" charset="0"/>
              </a:rPr>
              <a:t>Hôm qua,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2800" i="1" dirty="0">
                <a:latin typeface="Times New Roman" panose="02020603050405020304" pitchFamily="18" charset="0"/>
                <a:ea typeface="MS Mincho"/>
                <a:cs typeface="Times New Roman" panose="02020603050405020304" pitchFamily="18" charset="0"/>
              </a:rPr>
              <a:t> -   , hôm qua,</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2800" dirty="0">
                <a:latin typeface="Times New Roman" panose="02020603050405020304" pitchFamily="18" charset="0"/>
                <a:ea typeface="MS Mincho"/>
                <a:cs typeface="Times New Roman" panose="02020603050405020304" pitchFamily="18" charset="0"/>
              </a:rPr>
              <a:t>c) </a:t>
            </a:r>
            <a:r>
              <a:rPr lang="pt-BR" sz="2800" i="1" dirty="0">
                <a:latin typeface="Times New Roman" panose="02020603050405020304" pitchFamily="18" charset="0"/>
                <a:ea typeface="MS Mincho"/>
                <a:cs typeface="Times New Roman" panose="02020603050405020304" pitchFamily="18" charset="0"/>
              </a:rPr>
              <a:t>Chiều chiều, khi mặt trời gần lặn,...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r>
              <a:rPr lang="pt-BR" sz="2800" dirty="0">
                <a:latin typeface="Times New Roman" panose="02020603050405020304" pitchFamily="18" charset="0"/>
                <a:ea typeface="MS Mincho"/>
                <a:cs typeface="Times New Roman" panose="02020603050405020304" pitchFamily="18" charset="0"/>
              </a:rPr>
              <a:t>*Không thể lược trạng ngữ đi được vì chúng bổ sung thêm thông tin, ý nghĩa cho sự việc được nói đến trong câu. Riêng trường hợp b) có thể lược trạng ngữ “hôm qua” trong câu trả lời vì ý nghĩa về thời gian đã được cả người nói và người nghe biết trước, và để tránh lặp.</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4733000" y="410029"/>
            <a:ext cx="2842445" cy="523220"/>
          </a:xfrm>
          <a:prstGeom prst="rect">
            <a:avLst/>
          </a:prstGeom>
        </p:spPr>
        <p:txBody>
          <a:bodyPr wrap="none">
            <a:spAutoFit/>
          </a:bodyPr>
          <a:lstStyle/>
          <a:p>
            <a:pPr>
              <a:spcAft>
                <a:spcPts val="0"/>
              </a:spcAft>
            </a:pPr>
            <a:r>
              <a:rPr lang="pt-BR" sz="2800" b="1" dirty="0" smtClean="0">
                <a:solidFill>
                  <a:srgbClr val="FF0000"/>
                </a:solidFill>
                <a:latin typeface="Times New Roman" panose="02020603050405020304" pitchFamily="18" charset="0"/>
                <a:ea typeface="MS Mincho"/>
                <a:cs typeface="Times New Roman" panose="02020603050405020304" pitchFamily="18" charset="0"/>
              </a:rPr>
              <a:t>Đáp án bài </a:t>
            </a:r>
            <a:r>
              <a:rPr lang="pt-BR" sz="2800" b="1" dirty="0">
                <a:solidFill>
                  <a:srgbClr val="FF0000"/>
                </a:solidFill>
                <a:latin typeface="Times New Roman" panose="02020603050405020304" pitchFamily="18" charset="0"/>
                <a:ea typeface="MS Mincho"/>
                <a:cs typeface="Times New Roman" panose="02020603050405020304" pitchFamily="18" charset="0"/>
              </a:rPr>
              <a:t>tập 1:</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696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91069" y="504067"/>
            <a:ext cx="11750514" cy="593767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98040" y="747662"/>
            <a:ext cx="11136573" cy="5543056"/>
          </a:xfrm>
          <a:prstGeom prst="rect">
            <a:avLst/>
          </a:prstGeom>
        </p:spPr>
        <p:txBody>
          <a:bodyPr wrap="square">
            <a:spAutoFit/>
          </a:bodyPr>
          <a:lstStyle/>
          <a:p>
            <a:pPr algn="just">
              <a:lnSpc>
                <a:spcPct val="115000"/>
              </a:lnSpc>
              <a:spcAft>
                <a:spcPts val="0"/>
              </a:spcAft>
              <a:tabLst>
                <a:tab pos="2110105" algn="l"/>
              </a:tabLst>
            </a:pPr>
            <a:r>
              <a:rPr lang="pt-BR" sz="2800" b="1" dirty="0">
                <a:latin typeface="Times New Roman" panose="02020603050405020304" pitchFamily="18" charset="0"/>
                <a:ea typeface="MS Mincho"/>
                <a:cs typeface="Times New Roman" panose="02020603050405020304" pitchFamily="18" charset="0"/>
              </a:rPr>
              <a:t>Bài tập 2:</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tabLst>
                <a:tab pos="2110105" algn="l"/>
              </a:tabLst>
            </a:pPr>
            <a:r>
              <a:rPr lang="pt-BR" sz="2800" dirty="0">
                <a:latin typeface="Times New Roman" panose="02020603050405020304" pitchFamily="18" charset="0"/>
                <a:ea typeface="MS Mincho"/>
                <a:cs typeface="Times New Roman" panose="02020603050405020304" pitchFamily="18" charset="0"/>
              </a:rPr>
              <a:t>Tìm các phần mở rộng trong thành phần trạng ngữ của các câu sau và phân tích giá trị của nó.</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tabLst>
                <a:tab pos="2110105" algn="l"/>
              </a:tabLst>
            </a:pPr>
            <a:r>
              <a:rPr lang="pt-BR" sz="2800" i="1" dirty="0">
                <a:latin typeface="Times New Roman" panose="02020603050405020304" pitchFamily="18" charset="0"/>
                <a:ea typeface="MS Mincho"/>
                <a:cs typeface="Times New Roman" panose="02020603050405020304" pitchFamily="18" charset="0"/>
              </a:rPr>
              <a:t>    Rồi mười năm năm trời không thấy thứ hoa đó nữa, bởi một lẽ dễ hiểu là tôi ra ở thành thị. Thường năm, Tết đến tôi mua những tấm hình chụp hoặc vẽ những kì hoa dị thảo của Tây phương. Rồi cách đây một năm, cuối mùa thu vào chơi làng Triều Khúc ở Hà Đông với một vài người bạn ở giữa một cái ao nhỏ gần một quán nước đầu làng, tôi mới lại được trông thấy một bông hoa súng đương lúc vừa vặn nở. Vẫn hoa cô lập ngoi lên mặt nước độ hai gang tay, cánh bao dưới màu phớt nâu, cánh hoa thon thon, màu thiên thanh man mác, làm rạng cả mặt hồ</a:t>
            </a:r>
            <a:r>
              <a:rPr lang="pt-BR" sz="2800" i="1" dirty="0" smtClean="0">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283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29904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3" y="2402007"/>
            <a:ext cx="11438241" cy="1791260"/>
          </a:xfrm>
          <a:prstGeom prst="rect">
            <a:avLst/>
          </a:prstGeom>
        </p:spPr>
        <p:txBody>
          <a:bodyPr wrap="square">
            <a:spAutoFit/>
          </a:bodyPr>
          <a:lstStyle/>
          <a:p>
            <a:pPr algn="just">
              <a:lnSpc>
                <a:spcPct val="115000"/>
              </a:lnSpc>
              <a:spcAft>
                <a:spcPts val="0"/>
              </a:spcAft>
              <a:tabLst>
                <a:tab pos="2110105" algn="l"/>
              </a:tabLst>
            </a:pPr>
            <a:r>
              <a:rPr lang="pt-BR" sz="3200" i="1" dirty="0">
                <a:latin typeface="Times New Roman" panose="02020603050405020304" pitchFamily="18" charset="0"/>
                <a:ea typeface="MS Mincho"/>
                <a:cs typeface="Times New Roman" panose="02020603050405020304" pitchFamily="18" charset="0"/>
              </a:rPr>
              <a:t>Rồi năm nay, cách ngày ấy một năm, trên một con đường gập ghềnh, ngồi trên xe đạp, tôi lại trông thấy hao súng lần thứ ba.</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r">
              <a:lnSpc>
                <a:spcPct val="115000"/>
              </a:lnSpc>
              <a:spcAft>
                <a:spcPts val="0"/>
              </a:spcAft>
              <a:tabLst>
                <a:tab pos="2110105" algn="l"/>
              </a:tabLst>
            </a:pPr>
            <a:r>
              <a:rPr lang="pt-BR" sz="3200" dirty="0">
                <a:latin typeface="Times New Roman" panose="02020603050405020304" pitchFamily="18" charset="0"/>
                <a:ea typeface="MS Mincho"/>
                <a:cs typeface="Times New Roman" panose="02020603050405020304" pitchFamily="18" charset="0"/>
              </a:rPr>
              <a:t>(Đinh Gia Phong)</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77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1927</Words>
  <PresentationFormat>Custom</PresentationFormat>
  <Paragraphs>148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2022-06-20T03:28:00Z</dcterms:created>
  <dcterms:modified xsi:type="dcterms:W3CDTF">2022-08-17T09:43:47Z</dcterms:modified>
</cp:coreProperties>
</file>