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850" r:id="rId2"/>
    <p:sldId id="808" r:id="rId3"/>
    <p:sldId id="809" r:id="rId4"/>
    <p:sldId id="878" r:id="rId5"/>
    <p:sldId id="879" r:id="rId6"/>
    <p:sldId id="851" r:id="rId7"/>
    <p:sldId id="852" r:id="rId8"/>
    <p:sldId id="815" r:id="rId9"/>
    <p:sldId id="853" r:id="rId10"/>
    <p:sldId id="854" r:id="rId11"/>
    <p:sldId id="855" r:id="rId12"/>
    <p:sldId id="869" r:id="rId13"/>
    <p:sldId id="870" r:id="rId14"/>
    <p:sldId id="871" r:id="rId15"/>
    <p:sldId id="872" r:id="rId16"/>
    <p:sldId id="873" r:id="rId17"/>
    <p:sldId id="880" r:id="rId18"/>
    <p:sldId id="874" r:id="rId19"/>
    <p:sldId id="875" r:id="rId20"/>
    <p:sldId id="876" r:id="rId21"/>
    <p:sldId id="877" r:id="rId22"/>
    <p:sldId id="723"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78"/>
            <p14:sldId id="879"/>
            <p14:sldId id="851"/>
            <p14:sldId id="852"/>
            <p14:sldId id="815"/>
            <p14:sldId id="853"/>
            <p14:sldId id="854"/>
            <p14:sldId id="855"/>
            <p14:sldId id="869"/>
            <p14:sldId id="870"/>
            <p14:sldId id="871"/>
            <p14:sldId id="872"/>
            <p14:sldId id="873"/>
            <p14:sldId id="880"/>
            <p14:sldId id="874"/>
            <p14:sldId id="875"/>
            <p14:sldId id="876"/>
            <p14:sldId id="87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E3E6E2"/>
    <a:srgbClr val="355216"/>
    <a:srgbClr val="FEF4EC"/>
    <a:srgbClr val="CDD2CC"/>
    <a:srgbClr val="D3DDD1"/>
    <a:srgbClr val="FDEFE3"/>
    <a:srgbClr val="FEF6F0"/>
    <a:srgbClr val="E5F3F7"/>
    <a:srgbClr val="F5E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564"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30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image" Target="../media/image32.wmf"/><Relationship Id="rId5" Type="http://schemas.openxmlformats.org/officeDocument/2006/relationships/image" Target="../media/image33.png"/><Relationship Id="rId10" Type="http://schemas.openxmlformats.org/officeDocument/2006/relationships/oleObject" Target="../embeddings/oleObject30.bin"/><Relationship Id="rId4" Type="http://schemas.openxmlformats.org/officeDocument/2006/relationships/image" Target="../media/image18.png"/><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13" Type="http://schemas.openxmlformats.org/officeDocument/2006/relationships/image" Target="../media/image34.wmf"/><Relationship Id="rId3" Type="http://schemas.openxmlformats.org/officeDocument/2006/relationships/notesSlide" Target="../notesSlides/notesSlide11.xml"/><Relationship Id="rId7" Type="http://schemas.microsoft.com/office/2007/relationships/hdphoto" Target="../media/hdphoto6.wdp"/><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60.png"/><Relationship Id="rId4" Type="http://schemas.openxmlformats.org/officeDocument/2006/relationships/image" Target="../media/image12.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png"/><Relationship Id="rId7"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42.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4.wmf"/><Relationship Id="rId3" Type="http://schemas.openxmlformats.org/officeDocument/2006/relationships/notesSlide" Target="../notesSlides/notesSlide14.xml"/><Relationship Id="rId7" Type="http://schemas.openxmlformats.org/officeDocument/2006/relationships/oleObject" Target="../embeddings/oleObject6.bin"/><Relationship Id="rId12"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6.vml"/><Relationship Id="rId6" Type="http://schemas.openxmlformats.org/officeDocument/2006/relationships/image" Target="../media/image430.png"/><Relationship Id="rId11" Type="http://schemas.openxmlformats.org/officeDocument/2006/relationships/image" Target="../media/image440.png"/><Relationship Id="rId5" Type="http://schemas.openxmlformats.org/officeDocument/2006/relationships/image" Target="../media/image420.png"/><Relationship Id="rId15" Type="http://schemas.openxmlformats.org/officeDocument/2006/relationships/image" Target="../media/image430.wmf"/><Relationship Id="rId10" Type="http://schemas.openxmlformats.org/officeDocument/2006/relationships/image" Target="../media/image42.wmf"/><Relationship Id="rId4" Type="http://schemas.openxmlformats.org/officeDocument/2006/relationships/image" Target="../media/image18.png"/><Relationship Id="rId9" Type="http://schemas.openxmlformats.org/officeDocument/2006/relationships/oleObject" Target="../embeddings/oleObject50.bin"/><Relationship Id="rId14" Type="http://schemas.openxmlformats.org/officeDocument/2006/relationships/oleObject" Target="../embeddings/oleObject6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5.xml"/><Relationship Id="rId7" Type="http://schemas.openxmlformats.org/officeDocument/2006/relationships/image" Target="../media/image48.png"/><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11" Type="http://schemas.openxmlformats.org/officeDocument/2006/relationships/oleObject" Target="../embeddings/oleObject9.bin"/><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12.png"/><Relationship Id="rId9" Type="http://schemas.openxmlformats.org/officeDocument/2006/relationships/image" Target="../media/image45.wmf"/></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16.xml"/><Relationship Id="rId7" Type="http://schemas.openxmlformats.org/officeDocument/2006/relationships/image" Target="../media/image38.png"/><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png"/><Relationship Id="rId11" Type="http://schemas.openxmlformats.org/officeDocument/2006/relationships/oleObject" Target="../embeddings/oleObject10.bin"/><Relationship Id="rId5" Type="http://schemas.openxmlformats.org/officeDocument/2006/relationships/image" Target="../media/image26.png"/><Relationship Id="rId10" Type="http://schemas.openxmlformats.org/officeDocument/2006/relationships/image" Target="../media/image52.png"/><Relationship Id="rId4" Type="http://schemas.openxmlformats.org/officeDocument/2006/relationships/image" Target="../media/image13.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13" Type="http://schemas.openxmlformats.org/officeDocument/2006/relationships/image" Target="../media/image27.png"/><Relationship Id="rId3" Type="http://schemas.openxmlformats.org/officeDocument/2006/relationships/notesSlide" Target="../notesSlides/notesSlide17.xml"/><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microsoft.com/office/2007/relationships/hdphoto" Target="../media/hdphoto7.wdp"/><Relationship Id="rId11" Type="http://schemas.openxmlformats.org/officeDocument/2006/relationships/image" Target="../media/image52.wmf"/><Relationship Id="rId5" Type="http://schemas.openxmlformats.org/officeDocument/2006/relationships/image" Target="../media/image38.png"/><Relationship Id="rId10" Type="http://schemas.openxmlformats.org/officeDocument/2006/relationships/oleObject" Target="../embeddings/oleObject12.bin"/><Relationship Id="rId4" Type="http://schemas.openxmlformats.org/officeDocument/2006/relationships/image" Target="../media/image13.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5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59.png"/><Relationship Id="rId3" Type="http://schemas.openxmlformats.org/officeDocument/2006/relationships/notesSlide" Target="../notesSlides/notesSlide19.xml"/><Relationship Id="rId7" Type="http://schemas.openxmlformats.org/officeDocument/2006/relationships/oleObject" Target="../embeddings/oleObject14.bin"/><Relationship Id="rId12"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30.png"/><Relationship Id="rId11" Type="http://schemas.openxmlformats.org/officeDocument/2006/relationships/image" Target="../media/image17.png"/><Relationship Id="rId5" Type="http://schemas.openxmlformats.org/officeDocument/2006/relationships/image" Target="../media/image57.png"/><Relationship Id="rId10" Type="http://schemas.openxmlformats.org/officeDocument/2006/relationships/image" Target="../media/image56.wmf"/><Relationship Id="rId4" Type="http://schemas.openxmlformats.org/officeDocument/2006/relationships/image" Target="../media/image18.png"/><Relationship Id="rId9" Type="http://schemas.openxmlformats.org/officeDocument/2006/relationships/oleObject" Target="../embeddings/oleObject90.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0.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3.png"/><Relationship Id="rId5" Type="http://schemas.openxmlformats.org/officeDocument/2006/relationships/image" Target="../media/image50.png"/><Relationship Id="rId10"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1.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6.xml"/><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16.wmf"/><Relationship Id="rId5" Type="http://schemas.openxmlformats.org/officeDocument/2006/relationships/image" Target="../media/image18.png"/><Relationship Id="rId10" Type="http://schemas.openxmlformats.org/officeDocument/2006/relationships/oleObject" Target="../embeddings/oleObject11.bin"/><Relationship Id="rId4" Type="http://schemas.openxmlformats.org/officeDocument/2006/relationships/image" Target="../media/image17.png"/><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1.png"/><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0.png"/><Relationship Id="rId11" Type="http://schemas.openxmlformats.org/officeDocument/2006/relationships/image" Target="../media/image22.png"/><Relationship Id="rId10" Type="http://schemas.openxmlformats.org/officeDocument/2006/relationships/image" Target="../media/image20.wmf"/><Relationship Id="rId4" Type="http://schemas.openxmlformats.org/officeDocument/2006/relationships/image" Target="../media/image13.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11" Type="http://schemas.openxmlformats.org/officeDocument/2006/relationships/image" Target="../media/image24.wmf"/><Relationship Id="rId5" Type="http://schemas.openxmlformats.org/officeDocument/2006/relationships/image" Target="../media/image26.png"/><Relationship Id="rId10" Type="http://schemas.openxmlformats.org/officeDocument/2006/relationships/oleObject" Target="../embeddings/oleObject3.bin"/><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3.png"/><Relationship Id="rId7" Type="http://schemas.openxmlformats.org/officeDocument/2006/relationships/image" Target="../media/image27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2" y="2409825"/>
            <a:ext cx="6096000" cy="1151974"/>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742" y="1447800"/>
            <a:ext cx="4912066" cy="9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824" r="6530" b="18899"/>
          <a:stretch/>
        </p:blipFill>
        <p:spPr bwMode="auto">
          <a:xfrm>
            <a:off x="5637212" y="2514600"/>
            <a:ext cx="5638800" cy="93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3212" y="2423627"/>
            <a:ext cx="1174750"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9088" y="824204"/>
            <a:ext cx="11558425" cy="3214396"/>
          </a:xfrm>
          <a:prstGeom prst="roundRect">
            <a:avLst>
              <a:gd name="adj" fmla="val 3662"/>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1" name="TextBox 10"/>
              <p:cNvSpPr txBox="1"/>
              <p:nvPr/>
            </p:nvSpPr>
            <p:spPr>
              <a:xfrm>
                <a:off x="409115" y="900404"/>
                <a:ext cx="11171697" cy="1328505"/>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tính trung vị của mẫu số liệu ghép nhóm, ta làm như sau :</a:t>
                </a:r>
                <a:br>
                  <a:rPr lang="en-US" sz="2600" b="1" smtClean="0">
                    <a:latin typeface="Arial" pitchFamily="34" charset="0"/>
                    <a:cs typeface="Arial" pitchFamily="34" charset="0"/>
                  </a:rPr>
                </a:br>
                <a:r>
                  <a:rPr lang="vi-VN" sz="2600" b="1" i="1" smtClean="0">
                    <a:solidFill>
                      <a:srgbClr val="C00000"/>
                    </a:solidFill>
                    <a:latin typeface="Arial" pitchFamily="34" charset="0"/>
                    <a:cs typeface="Arial" pitchFamily="34" charset="0"/>
                  </a:rPr>
                  <a:t>Bước 1</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Xác định nhóm chứa trung vị . Giả sử đó là nhóm thứ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𝒑</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oMath>
                </a14:m>
                <a:endParaRPr lang="vi-VN" b="1" i="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09115" y="900404"/>
                <a:ext cx="11171697" cy="1328505"/>
              </a:xfrm>
              <a:prstGeom prst="rect">
                <a:avLst/>
              </a:prstGeom>
              <a:blipFill rotWithShape="1">
                <a:blip r:embed="rId5"/>
                <a:stretch>
                  <a:fillRect l="-818" t="-4128" b="-1376"/>
                </a:stretch>
              </a:blipFill>
            </p:spPr>
            <p:txBody>
              <a:bodyPr/>
              <a:lstStyle/>
              <a:p>
                <a:r>
                  <a:rPr lang="en-US">
                    <a:noFill/>
                  </a:rPr>
                  <a:t> </a:t>
                </a:r>
              </a:p>
            </p:txBody>
          </p:sp>
        </mc:Fallback>
      </mc:AlternateContent>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grpSp>
        <p:nvGrpSpPr>
          <p:cNvPr id="4" name="Group 3"/>
          <p:cNvGrpSpPr/>
          <p:nvPr/>
        </p:nvGrpSpPr>
        <p:grpSpPr>
          <a:xfrm>
            <a:off x="817329" y="1788475"/>
            <a:ext cx="10972802" cy="2173925"/>
            <a:chOff x="817329" y="1726271"/>
            <a:chExt cx="10972802" cy="2173925"/>
          </a:xfrm>
        </p:grpSpPr>
        <p:sp>
          <p:nvSpPr>
            <p:cNvPr id="12" name="TextBox 11"/>
            <p:cNvSpPr txBox="1"/>
            <p:nvPr/>
          </p:nvSpPr>
          <p:spPr>
            <a:xfrm>
              <a:off x="836610" y="2300628"/>
              <a:ext cx="3810002" cy="492443"/>
            </a:xfrm>
            <a:prstGeom prst="rect">
              <a:avLst/>
            </a:prstGeom>
            <a:noFill/>
          </p:spPr>
          <p:txBody>
            <a:bodyPr wrap="square" rtlCol="0">
              <a:spAutoFit/>
            </a:bodyPr>
            <a:lstStyle/>
            <a:p>
              <a:r>
                <a:rPr lang="en-US" sz="2600" b="1" i="1">
                  <a:solidFill>
                    <a:srgbClr val="C00000"/>
                  </a:solidFill>
                  <a:latin typeface="Arial" pitchFamily="34" charset="0"/>
                  <a:cs typeface="Arial" pitchFamily="34" charset="0"/>
                </a:rPr>
                <a:t>B</a:t>
              </a:r>
              <a:r>
                <a:rPr lang="vi-VN" sz="2600" b="1" i="1">
                  <a:solidFill>
                    <a:srgbClr val="C00000"/>
                  </a:solidFill>
                  <a:latin typeface="Arial" pitchFamily="34" charset="0"/>
                  <a:cs typeface="Arial" pitchFamily="34" charset="0"/>
                </a:rPr>
                <a:t>ước 2</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Trung vị là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817329" y="2971800"/>
                  <a:ext cx="10972802" cy="928396"/>
                </a:xfrm>
                <a:prstGeom prst="rect">
                  <a:avLst/>
                </a:prstGeom>
                <a:noFill/>
              </p:spPr>
              <p:txBody>
                <a:bodyPr wrap="square" rtlCol="0">
                  <a:spAutoFit/>
                </a:bodyPr>
                <a:lstStyle/>
                <a:p>
                  <a:r>
                    <a:rPr lang="en-US" sz="2600" b="1" smtClean="0">
                      <a:latin typeface="Arial" pitchFamily="34" charset="0"/>
                      <a:cs typeface="Arial" pitchFamily="34" charset="0"/>
                    </a:rPr>
                    <a:t>Trong đó n là cỡ mẫu, m</a:t>
                  </a:r>
                  <a:r>
                    <a:rPr lang="en-US" sz="2600" b="1" baseline="-25000" smtClean="0">
                      <a:latin typeface="Arial" pitchFamily="34" charset="0"/>
                      <a:cs typeface="Arial" pitchFamily="34" charset="0"/>
                    </a:rPr>
                    <a:t>p</a:t>
                  </a:r>
                  <a:r>
                    <a:rPr lang="en-US" sz="2600" b="1" smtClean="0">
                      <a:latin typeface="Arial" pitchFamily="34" charset="0"/>
                      <a:cs typeface="Arial" pitchFamily="34" charset="0"/>
                    </a:rPr>
                    <a:t> là tần số nhóm p. Với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ta quy ước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𝒎</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𝟎</m:t>
                      </m:r>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7329" y="2971800"/>
                  <a:ext cx="10972802" cy="928396"/>
                </a:xfrm>
                <a:prstGeom prst="rect">
                  <a:avLst/>
                </a:prstGeom>
                <a:blipFill rotWithShape="1">
                  <a:blip r:embed="rId7"/>
                  <a:stretch>
                    <a:fillRect l="-944" t="-5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2732420791"/>
                    </p:ext>
                  </p:extLst>
                </p:nvPr>
              </p:nvGraphicFramePr>
              <p:xfrm>
                <a:off x="4078696" y="1726271"/>
                <a:ext cx="5444716" cy="1388404"/>
              </p:xfrm>
              <a:graphic>
                <a:graphicData uri="http://schemas.openxmlformats.org/presentationml/2006/ole">
                  <mc:AlternateContent>
                    <mc:Choice xmlns:v="urn:schemas-microsoft-com:vml" Requires="v">
                      <p:oleObj spid="_x0000_s8218" name="Equation" r:id="rId8" imgW="2539800" imgH="647640" progId="Equation.DSMT4">
                        <p:embed/>
                      </p:oleObj>
                    </mc:Choice>
                    <mc:Fallback>
                      <p:oleObj name="Equation" r:id="rId8" imgW="2539800" imgH="647640" progId="Equation.DSMT4">
                        <p:embed/>
                        <p:pic>
                          <p:nvPicPr>
                            <p:cNvPr id="0" name=""/>
                            <p:cNvPicPr/>
                            <p:nvPr/>
                          </p:nvPicPr>
                          <p:blipFill>
                            <a:blip r:embed="rId9"/>
                            <a:stretch>
                              <a:fillRect/>
                            </a:stretch>
                          </p:blipFill>
                          <p:spPr>
                            <a:xfrm>
                              <a:off x="4078696" y="1726271"/>
                              <a:ext cx="5444716" cy="1388404"/>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2732420791"/>
                    </p:ext>
                  </p:extLst>
                </p:nvPr>
              </p:nvGraphicFramePr>
              <p:xfrm>
                <a:off x="4078696" y="1726271"/>
                <a:ext cx="5444716" cy="1388404"/>
              </p:xfrm>
              <a:graphic>
                <a:graphicData uri="http://schemas.openxmlformats.org/presentationml/2006/ole">
                  <mc:AlternateContent>
                    <mc:Choice xmlns:v="urn:schemas-microsoft-com:vml" Requires="v">
                      <p:oleObj spid="_x0000_s8202" name="Equation" r:id="rId10" imgW="2539800" imgH="647640" progId="Equation.DSMT4">
                        <p:embed/>
                      </p:oleObj>
                    </mc:Choice>
                    <mc:Fallback>
                      <p:oleObj name="Equation" r:id="rId10" imgW="2539800" imgH="647640" progId="Equation.DSMT4">
                        <p:embed/>
                        <p:pic>
                          <p:nvPicPr>
                            <p:cNvPr id="0" name=""/>
                            <p:cNvPicPr/>
                            <p:nvPr/>
                          </p:nvPicPr>
                          <p:blipFill>
                            <a:blip r:embed="rId11"/>
                            <a:stretch>
                              <a:fillRect/>
                            </a:stretch>
                          </p:blipFill>
                          <p:spPr>
                            <a:xfrm>
                              <a:off x="4078696" y="1726271"/>
                              <a:ext cx="5444716" cy="1388404"/>
                            </a:xfrm>
                            <a:prstGeom prst="rect">
                              <a:avLst/>
                            </a:prstGeom>
                          </p:spPr>
                        </p:pic>
                      </p:oleObj>
                    </mc:Fallback>
                  </mc:AlternateContent>
                </a:graphicData>
              </a:graphic>
            </p:graphicFrame>
          </mc:Fallback>
        </mc:AlternateContent>
      </p:grpSp>
      <p:sp>
        <p:nvSpPr>
          <p:cNvPr id="16"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5905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1599" y="3505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836612" y="3886634"/>
                <a:ext cx="11125199" cy="461665"/>
              </a:xfrm>
              <a:prstGeom prst="rect">
                <a:avLst/>
              </a:prstGeom>
              <a:noFill/>
            </p:spPr>
            <p:txBody>
              <a:bodyPr wrap="square" rtlCol="0">
                <a:spAutoFit/>
              </a:bodyPr>
              <a:lstStyle/>
              <a:p>
                <a:r>
                  <a:rPr lang="en-US" b="1" smtClean="0">
                    <a:latin typeface="Arial" pitchFamily="34" charset="0"/>
                    <a:cs typeface="Arial" pitchFamily="34" charset="0"/>
                  </a:rPr>
                  <a:t>Cỡ mẫu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𝟐𝟒</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solidFill>
                          <a:srgbClr val="C00000"/>
                        </a:solidFill>
                        <a:latin typeface="Cambria Math"/>
                        <a:cs typeface="Arial" pitchFamily="34" charset="0"/>
                      </a:rPr>
                      <m:t>𝟓𝟔</m:t>
                    </m:r>
                  </m:oMath>
                </a14:m>
                <a:endParaRPr lang="vi-VN" b="1">
                  <a:solidFill>
                    <a:srgbClr val="C0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836612" y="3886634"/>
                <a:ext cx="11125199" cy="461665"/>
              </a:xfrm>
              <a:prstGeom prst="rect">
                <a:avLst/>
              </a:prstGeom>
              <a:blipFill rotWithShape="1">
                <a:blip r:embed="rId5"/>
                <a:stretch>
                  <a:fillRect l="-822" t="-9333" b="-32000"/>
                </a:stretch>
              </a:blipFill>
            </p:spPr>
            <p:txBody>
              <a:bodyPr/>
              <a:lstStyle/>
              <a:p>
                <a:r>
                  <a:rPr lang="en-US">
                    <a:noFill/>
                  </a:rPr>
                  <a:t> </a:t>
                </a:r>
              </a:p>
            </p:txBody>
          </p:sp>
        </mc:Fallback>
      </mc:AlternateContent>
      <p:grpSp>
        <p:nvGrpSpPr>
          <p:cNvPr id="5" name="Group 4"/>
          <p:cNvGrpSpPr/>
          <p:nvPr/>
        </p:nvGrpSpPr>
        <p:grpSpPr>
          <a:xfrm>
            <a:off x="1979612" y="2371725"/>
            <a:ext cx="9753853" cy="1104900"/>
            <a:chOff x="1979612" y="2371725"/>
            <a:chExt cx="9753853" cy="1104900"/>
          </a:xfrm>
        </p:grpSpPr>
        <p:pic>
          <p:nvPicPr>
            <p:cNvPr id="9218"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7000"/>
                      </a14:imgEffect>
                    </a14:imgLayer>
                  </a14:imgProps>
                </a:ext>
                <a:ext uri="{28A0092B-C50C-407E-A947-70E740481C1C}">
                  <a14:useLocalDpi xmlns:a14="http://schemas.microsoft.com/office/drawing/2010/main" val="0"/>
                </a:ext>
              </a:extLst>
            </a:blip>
            <a:srcRect l="6192" t="39902" r="1378" b="20196"/>
            <a:stretch/>
          </p:blipFill>
          <p:spPr bwMode="auto">
            <a:xfrm>
              <a:off x="1979612" y="2371725"/>
              <a:ext cx="975385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059875" y="2381250"/>
              <a:ext cx="9646920" cy="96012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TextBox 22"/>
              <p:cNvSpPr txBox="1"/>
              <p:nvPr/>
            </p:nvSpPr>
            <p:spPr>
              <a:xfrm>
                <a:off x="827087" y="4362723"/>
                <a:ext cx="11125199" cy="830997"/>
              </a:xfrm>
              <a:prstGeom prst="rect">
                <a:avLst/>
              </a:prstGeom>
              <a:noFill/>
            </p:spPr>
            <p:txBody>
              <a:bodyPr wrap="square" rtlCol="0">
                <a:spAutoFit/>
              </a:bodyPr>
              <a:lstStyle/>
              <a:p>
                <a:r>
                  <a:rPr lang="en-US" b="1" smtClean="0">
                    <a:latin typeface="Arial" pitchFamily="34" charset="0"/>
                    <a:cs typeface="Arial" pitchFamily="34" charset="0"/>
                  </a:rPr>
                  <a:t>Gọi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𝟓𝟔</m:t>
                        </m:r>
                      </m:sub>
                    </m:sSub>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là thời gian vào Internet của 56 học sinh và giả sử dãy này đã được sắp xếp theo thứ tự tăng dần. </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27087" y="4362723"/>
                <a:ext cx="11125199" cy="830997"/>
              </a:xfrm>
              <a:prstGeom prst="rect">
                <a:avLst/>
              </a:prstGeom>
              <a:blipFill rotWithShape="1">
                <a:blip r:embed="rId10"/>
                <a:stretch>
                  <a:fillRect l="-877" t="-5147" r="-76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27086" y="5193720"/>
                <a:ext cx="11361739" cy="972254"/>
              </a:xfrm>
              <a:prstGeom prst="rect">
                <a:avLst/>
              </a:prstGeom>
              <a:noFill/>
            </p:spPr>
            <p:txBody>
              <a:bodyPr wrap="square" rtlCol="0">
                <a:spAutoFit/>
              </a:bodyPr>
              <a:lstStyle/>
              <a:p>
                <a:r>
                  <a:rPr lang="en-US" b="1" smtClean="0">
                    <a:latin typeface="Arial" pitchFamily="34" charset="0"/>
                    <a:cs typeface="Arial" pitchFamily="34" charset="0"/>
                  </a:rPr>
                  <a:t>Khi đó trung vị 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𝟐𝟖</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𝟐𝟗</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𝟑</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𝟑</m:t>
                        </m:r>
                      </m:sub>
                    </m:sSub>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𝟑</m:t>
                        </m:r>
                      </m:sub>
                    </m:sSub>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𝟏𝟓</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𝟒</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𝟑</m:t>
                        </m:r>
                      </m:sub>
                    </m:sSub>
                    <m:r>
                      <a:rPr lang="en-US" b="1" i="1" smtClean="0">
                        <a:latin typeface="Cambria Math"/>
                        <a:cs typeface="Arial" pitchFamily="34" charset="0"/>
                      </a:rPr>
                      <m:t>=</m:t>
                    </m:r>
                    <m:r>
                      <a:rPr lang="en-US" b="1" i="1" smtClean="0">
                        <a:latin typeface="Cambria Math"/>
                        <a:cs typeface="Arial" pitchFamily="34" charset="0"/>
                      </a:rPr>
                      <m:t>𝟑</m:t>
                    </m:r>
                  </m:oMath>
                </a14:m>
                <a:r>
                  <a:rPr lang="en-US" b="1" smtClean="0">
                    <a:latin typeface="Arial" pitchFamily="34" charset="0"/>
                    <a:cs typeface="Arial" pitchFamily="34" charset="0"/>
                  </a:rPr>
                  <a:t> và ta có :</a:t>
                </a:r>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27086" y="5193720"/>
                <a:ext cx="11361739" cy="972254"/>
              </a:xfrm>
              <a:prstGeom prst="rect">
                <a:avLst/>
              </a:prstGeom>
              <a:blipFill rotWithShape="1">
                <a:blip r:embed="rId11"/>
                <a:stretch>
                  <a:fillRect l="-859" b="-14465"/>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1403947165"/>
              </p:ext>
            </p:extLst>
          </p:nvPr>
        </p:nvGraphicFramePr>
        <p:xfrm>
          <a:off x="4113212" y="5670322"/>
          <a:ext cx="3489325" cy="1138237"/>
        </p:xfrm>
        <a:graphic>
          <a:graphicData uri="http://schemas.openxmlformats.org/presentationml/2006/ole">
            <mc:AlternateContent xmlns:mc="http://schemas.openxmlformats.org/markup-compatibility/2006">
              <mc:Choice xmlns:v="urn:schemas-microsoft-com:vml" Requires="v">
                <p:oleObj spid="_x0000_s9242" name="Equation" r:id="rId12" imgW="1790640" imgH="583920" progId="Equation.DSMT4">
                  <p:embed/>
                </p:oleObj>
              </mc:Choice>
              <mc:Fallback>
                <p:oleObj name="Equation" r:id="rId12" imgW="1790640" imgH="583920" progId="Equation.DSMT4">
                  <p:embed/>
                  <p:pic>
                    <p:nvPicPr>
                      <p:cNvPr id="0" name=""/>
                      <p:cNvPicPr/>
                      <p:nvPr/>
                    </p:nvPicPr>
                    <p:blipFill>
                      <a:blip r:embed="rId13"/>
                      <a:stretch>
                        <a:fillRect/>
                      </a:stretch>
                    </p:blipFill>
                    <p:spPr>
                      <a:xfrm>
                        <a:off x="4113212" y="5670322"/>
                        <a:ext cx="3489325" cy="1138237"/>
                      </a:xfrm>
                      <a:prstGeom prst="rect">
                        <a:avLst/>
                      </a:prstGeom>
                    </p:spPr>
                  </p:pic>
                </p:oleObj>
              </mc:Fallback>
            </mc:AlternateContent>
          </a:graphicData>
        </a:graphic>
      </p:graphicFrame>
      <p:sp>
        <p:nvSpPr>
          <p:cNvPr id="27"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303212" y="676275"/>
            <a:ext cx="11658599" cy="1457325"/>
            <a:chOff x="303212" y="676275"/>
            <a:chExt cx="11658599" cy="1457325"/>
          </a:xfrm>
        </p:grpSpPr>
        <p:sp>
          <p:nvSpPr>
            <p:cNvPr id="19" name="Rounded Rectangle 18"/>
            <p:cNvSpPr/>
            <p:nvPr/>
          </p:nvSpPr>
          <p:spPr>
            <a:xfrm>
              <a:off x="1714587" y="734102"/>
              <a:ext cx="10044590" cy="139949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1905000" y="826316"/>
              <a:ext cx="10056811" cy="1277251"/>
            </a:xfrm>
            <a:prstGeom prst="rect">
              <a:avLst/>
            </a:prstGeom>
            <a:noFill/>
          </p:spPr>
          <p:txBody>
            <a:bodyPr wrap="square" lIns="121899" tIns="60949" rIns="121899" bIns="60949" rtlCol="0">
              <a:spAutoFit/>
            </a:bodyPr>
            <a:lstStyle/>
            <a:p>
              <a:r>
                <a:rPr lang="en-US" sz="2500" b="1" smtClean="0">
                  <a:latin typeface="Arial" pitchFamily="34" charset="0"/>
                  <a:cs typeface="Arial" pitchFamily="34" charset="0"/>
                </a:rPr>
                <a:t>Thời gian (phút) truy cập Internet mỗi buổi tối của một số học sinh được cho trong bảng sau :</a:t>
              </a:r>
              <a:br>
                <a:rPr lang="en-US" sz="2500" b="1" smtClean="0">
                  <a:latin typeface="Arial" pitchFamily="34" charset="0"/>
                  <a:cs typeface="Arial" pitchFamily="34" charset="0"/>
                </a:rPr>
              </a:br>
              <a:r>
                <a:rPr lang="en-US" sz="2500" b="1" smtClean="0">
                  <a:latin typeface="Arial" pitchFamily="34" charset="0"/>
                  <a:cs typeface="Arial" pitchFamily="34" charset="0"/>
                </a:rPr>
                <a:t>Tính trung vị của mẫu số liệu ghép nhóm này.</a:t>
              </a:r>
              <a:endParaRPr lang="vi-VN" sz="2500" b="1" i="1">
                <a:latin typeface="Arial" pitchFamily="34" charset="0"/>
                <a:cs typeface="Arial" pitchFamily="34" charset="0"/>
              </a:endParaRPr>
            </a:p>
          </p:txBody>
        </p:sp>
        <p:pic>
          <p:nvPicPr>
            <p:cNvPr id="2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2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77470" y="11103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30039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538"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65112" y="752475"/>
            <a:ext cx="11568780" cy="1426433"/>
            <a:chOff x="265112" y="752475"/>
            <a:chExt cx="11568780" cy="1426433"/>
          </a:xfrm>
        </p:grpSpPr>
        <p:sp>
          <p:nvSpPr>
            <p:cNvPr id="21" name="Rounded Rectangle 20"/>
            <p:cNvSpPr/>
            <p:nvPr/>
          </p:nvSpPr>
          <p:spPr>
            <a:xfrm>
              <a:off x="2051741" y="773736"/>
              <a:ext cx="9782151" cy="1405172"/>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12" y="75247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827734" y="1288388"/>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504364" y="92532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79636" y="845366"/>
              <a:ext cx="9601201" cy="1277251"/>
            </a:xfrm>
            <a:prstGeom prst="rect">
              <a:avLst/>
            </a:prstGeom>
            <a:noFill/>
          </p:spPr>
          <p:txBody>
            <a:bodyPr wrap="square" lIns="121899" tIns="60949" rIns="121899" bIns="60949" rtlCol="0">
              <a:spAutoFit/>
            </a:bodyPr>
            <a:lstStyle/>
            <a:p>
              <a:r>
                <a:rPr lang="en-US" sz="2500" b="1" smtClean="0">
                  <a:latin typeface="Arial" pitchFamily="34" charset="0"/>
                  <a:cs typeface="Arial" pitchFamily="34" charset="0"/>
                </a:rPr>
                <a:t>Ghi lại tốc độ bóng trong 200 lần giao bóng của một vận động viên môn quần vợt cho kết quả như bảng sau</a:t>
              </a:r>
              <a:br>
                <a:rPr lang="en-US" sz="2500" b="1" smtClean="0">
                  <a:latin typeface="Arial" pitchFamily="34" charset="0"/>
                  <a:cs typeface="Arial" pitchFamily="34" charset="0"/>
                </a:rPr>
              </a:br>
              <a:r>
                <a:rPr lang="en-US" sz="2500" b="1" smtClean="0">
                  <a:latin typeface="Arial" pitchFamily="34" charset="0"/>
                  <a:cs typeface="Arial" pitchFamily="34" charset="0"/>
                </a:rPr>
                <a:t>Tính trung vị của mẫu số liệu ghép nhóm này.</a:t>
              </a:r>
              <a:endParaRPr lang="vi-VN" sz="2500" b="1">
                <a:latin typeface="Arial" pitchFamily="34" charset="0"/>
                <a:cs typeface="Arial" pitchFamily="34" charset="0"/>
              </a:endParaRPr>
            </a:p>
          </p:txBody>
        </p:sp>
      </p:grpSp>
      <p:sp>
        <p:nvSpPr>
          <p:cNvPr id="18"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736902" y="2362200"/>
            <a:ext cx="3196442" cy="2895600"/>
            <a:chOff x="8736902" y="2362200"/>
            <a:chExt cx="3196442" cy="2895600"/>
          </a:xfrm>
        </p:grpSpPr>
        <p:pic>
          <p:nvPicPr>
            <p:cNvPr id="10243"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8736902" y="2362200"/>
              <a:ext cx="319644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775002" y="2447924"/>
              <a:ext cx="3108960" cy="2790825"/>
            </a:xfrm>
            <a:prstGeom prst="rect">
              <a:avLst/>
            </a:prstGeom>
            <a:noFill/>
            <a:ln w="571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03212" y="2590800"/>
            <a:ext cx="7786626"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Cỡ mẫu là n = </a:t>
            </a:r>
            <a:r>
              <a:rPr lang="en-US" b="1">
                <a:solidFill>
                  <a:srgbClr val="C00000"/>
                </a:solidFill>
                <a:latin typeface="Arial" pitchFamily="34" charset="0"/>
                <a:cs typeface="Arial" pitchFamily="34" charset="0"/>
              </a:rPr>
              <a:t>200</a:t>
            </a:r>
            <a:r>
              <a:rPr lang="en-US" b="1">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
        <p:nvSpPr>
          <p:cNvPr id="17" name="TextBox 16"/>
          <p:cNvSpPr txBox="1"/>
          <p:nvPr/>
        </p:nvSpPr>
        <p:spPr>
          <a:xfrm>
            <a:off x="608012" y="3048000"/>
            <a:ext cx="7696200" cy="1200329"/>
          </a:xfrm>
          <a:prstGeom prst="rect">
            <a:avLst/>
          </a:prstGeom>
          <a:noFill/>
        </p:spPr>
        <p:txBody>
          <a:bodyPr wrap="square" rtlCol="0">
            <a:spAutoFit/>
          </a:bodyPr>
          <a:lstStyle/>
          <a:p>
            <a:r>
              <a:rPr lang="vi-VN" b="1">
                <a:latin typeface="Arial" pitchFamily="34" charset="0"/>
                <a:cs typeface="Arial" pitchFamily="34" charset="0"/>
              </a:rPr>
              <a:t>Gọi x</a:t>
            </a:r>
            <a:r>
              <a:rPr lang="vi-VN" b="1" baseline="-25000">
                <a:latin typeface="Arial" pitchFamily="34" charset="0"/>
                <a:cs typeface="Arial" pitchFamily="34" charset="0"/>
              </a:rPr>
              <a:t>1</a:t>
            </a:r>
            <a:r>
              <a:rPr lang="vi-VN" b="1">
                <a:latin typeface="Arial" pitchFamily="34" charset="0"/>
                <a:cs typeface="Arial" pitchFamily="34" charset="0"/>
              </a:rPr>
              <a:t>, x</a:t>
            </a:r>
            <a:r>
              <a:rPr lang="vi-VN" b="1" baseline="-25000">
                <a:latin typeface="Arial" pitchFamily="34" charset="0"/>
                <a:cs typeface="Arial" pitchFamily="34" charset="0"/>
              </a:rPr>
              <a:t>2</a:t>
            </a:r>
            <a:r>
              <a:rPr lang="vi-VN" b="1">
                <a:latin typeface="Arial" pitchFamily="34" charset="0"/>
                <a:cs typeface="Arial" pitchFamily="34" charset="0"/>
              </a:rPr>
              <a:t>, ..., x</a:t>
            </a:r>
            <a:r>
              <a:rPr lang="vi-VN" b="1" baseline="-25000">
                <a:latin typeface="Arial" pitchFamily="34" charset="0"/>
                <a:cs typeface="Arial" pitchFamily="34" charset="0"/>
              </a:rPr>
              <a:t>200</a:t>
            </a:r>
            <a:r>
              <a:rPr lang="vi-VN" b="1">
                <a:latin typeface="Arial" pitchFamily="34" charset="0"/>
                <a:cs typeface="Arial" pitchFamily="34" charset="0"/>
              </a:rPr>
              <a:t> là tốc độ giao bóng của vận động viên trong 20 lần giao bóng và giả sử dãy này đã được sắp xếp theo thứ tự tăng dần</a:t>
            </a:r>
            <a:endParaRPr lang="vi-VN"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08012" y="4191000"/>
                <a:ext cx="7696200" cy="1341586"/>
              </a:xfrm>
              <a:prstGeom prst="rect">
                <a:avLst/>
              </a:prstGeom>
              <a:noFill/>
            </p:spPr>
            <p:txBody>
              <a:bodyPr wrap="square" rtlCol="0">
                <a:spAutoFit/>
              </a:bodyPr>
              <a:lstStyle/>
              <a:p>
                <a:r>
                  <a:rPr lang="vi-VN" b="1" smtClean="0">
                    <a:latin typeface="Arial" pitchFamily="34" charset="0"/>
                    <a:cs typeface="Arial" pitchFamily="34" charset="0"/>
                  </a:rPr>
                  <a:t>Khi đó, trung </a:t>
                </a:r>
                <a:r>
                  <a:rPr lang="vi-VN" b="1">
                    <a:latin typeface="Arial" pitchFamily="34" charset="0"/>
                    <a:cs typeface="Arial" pitchFamily="34" charset="0"/>
                  </a:rPr>
                  <a:t>vị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𝟏𝟎𝟎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𝟏𝟎𝟏</m:t>
                            </m:r>
                          </m:sub>
                        </m:sSub>
                      </m:num>
                      <m:den>
                        <m:r>
                          <a:rPr lang="en-US" b="1" i="1" smtClean="0">
                            <a:latin typeface="Cambria Math"/>
                            <a:cs typeface="Arial" pitchFamily="34" charset="0"/>
                          </a:rPr>
                          <m:t>𝟐</m:t>
                        </m:r>
                      </m:den>
                    </m:f>
                  </m:oMath>
                </a14:m>
                <a:r>
                  <a:rPr lang="en-US" b="1">
                    <a:solidFill>
                      <a:schemeClr val="accent2">
                        <a:lumMod val="75000"/>
                      </a:schemeClr>
                    </a:solidFill>
                    <a:latin typeface="Arial" pitchFamily="34" charset="0"/>
                    <a:cs typeface="Arial" pitchFamily="34" charset="0"/>
                  </a:rPr>
                  <a:t> </a:t>
                </a:r>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do </a:t>
                </a:r>
                <a:r>
                  <a:rPr lang="en-US" b="1">
                    <a:latin typeface="Arial" pitchFamily="34" charset="0"/>
                    <a:cs typeface="Arial" pitchFamily="34" charset="0"/>
                  </a:rPr>
                  <a:t>2 giá trị x</a:t>
                </a:r>
                <a:r>
                  <a:rPr lang="en-US" b="1" baseline="-25000">
                    <a:latin typeface="Arial" pitchFamily="34" charset="0"/>
                    <a:cs typeface="Arial" pitchFamily="34" charset="0"/>
                  </a:rPr>
                  <a:t>100</a:t>
                </a:r>
                <a:r>
                  <a:rPr lang="en-US" b="1">
                    <a:latin typeface="Arial" pitchFamily="34" charset="0"/>
                    <a:cs typeface="Arial" pitchFamily="34" charset="0"/>
                  </a:rPr>
                  <a:t>, x</a:t>
                </a:r>
                <a:r>
                  <a:rPr lang="en-US" b="1" baseline="-25000">
                    <a:latin typeface="Arial" pitchFamily="34" charset="0"/>
                    <a:cs typeface="Arial" pitchFamily="34" charset="0"/>
                  </a:rPr>
                  <a:t>101</a:t>
                </a:r>
                <a:r>
                  <a:rPr lang="en-US" b="1">
                    <a:latin typeface="Arial" pitchFamily="34" charset="0"/>
                    <a:cs typeface="Arial" pitchFamily="34" charset="0"/>
                  </a:rPr>
                  <a:t> thuộc nhóm [165; 170) (vì 18 + 28 + 35 + 43 = 124) nên nhóm này chứa trung vị. </a:t>
                </a:r>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08012" y="4191000"/>
                <a:ext cx="7696200" cy="1341586"/>
              </a:xfrm>
              <a:prstGeom prst="rect">
                <a:avLst/>
              </a:prstGeom>
              <a:blipFill rotWithShape="1">
                <a:blip r:embed="rId8"/>
                <a:stretch>
                  <a:fillRect l="-1268" b="-9545"/>
                </a:stretch>
              </a:blipFill>
            </p:spPr>
            <p:txBody>
              <a:bodyPr/>
              <a:lstStyle/>
              <a:p>
                <a:r>
                  <a:rPr lang="en-US">
                    <a:noFill/>
                  </a:rPr>
                  <a:t> </a:t>
                </a:r>
              </a:p>
            </p:txBody>
          </p:sp>
        </mc:Fallback>
      </mc:AlternateContent>
      <p:sp>
        <p:nvSpPr>
          <p:cNvPr id="20" name="TextBox 19"/>
          <p:cNvSpPr txBox="1"/>
          <p:nvPr/>
        </p:nvSpPr>
        <p:spPr>
          <a:xfrm>
            <a:off x="608012" y="5532586"/>
            <a:ext cx="10439400" cy="830997"/>
          </a:xfrm>
          <a:prstGeom prst="rect">
            <a:avLst/>
          </a:prstGeom>
          <a:noFill/>
        </p:spPr>
        <p:txBody>
          <a:bodyPr wrap="square" rtlCol="0">
            <a:spAutoFit/>
          </a:bodyPr>
          <a:lstStyle/>
          <a:p>
            <a:r>
              <a:rPr lang="pt-BR" b="1">
                <a:latin typeface="Arial" pitchFamily="34" charset="0"/>
                <a:cs typeface="Arial" pitchFamily="34" charset="0"/>
              </a:rPr>
              <a:t>Do đó, p = 4; a</a:t>
            </a:r>
            <a:r>
              <a:rPr lang="pt-BR" b="1" baseline="-25000">
                <a:latin typeface="Arial" pitchFamily="34" charset="0"/>
                <a:cs typeface="Arial" pitchFamily="34" charset="0"/>
              </a:rPr>
              <a:t>4</a:t>
            </a:r>
            <a:r>
              <a:rPr lang="pt-BR" b="1">
                <a:latin typeface="Arial" pitchFamily="34" charset="0"/>
                <a:cs typeface="Arial" pitchFamily="34" charset="0"/>
              </a:rPr>
              <a:t> = 165; m</a:t>
            </a:r>
            <a:r>
              <a:rPr lang="pt-BR" b="1" baseline="-25000">
                <a:latin typeface="Arial" pitchFamily="34" charset="0"/>
                <a:cs typeface="Arial" pitchFamily="34" charset="0"/>
              </a:rPr>
              <a:t>4</a:t>
            </a:r>
            <a:r>
              <a:rPr lang="pt-BR" b="1">
                <a:latin typeface="Arial" pitchFamily="34" charset="0"/>
                <a:cs typeface="Arial" pitchFamily="34" charset="0"/>
              </a:rPr>
              <a:t> = </a:t>
            </a:r>
            <a:r>
              <a:rPr lang="pt-BR" b="1" smtClean="0">
                <a:latin typeface="Arial" pitchFamily="34" charset="0"/>
                <a:cs typeface="Arial" pitchFamily="34" charset="0"/>
              </a:rPr>
              <a:t>43   ; </a:t>
            </a:r>
            <a:r>
              <a:rPr lang="pt-BR" b="1">
                <a:latin typeface="Arial" pitchFamily="34" charset="0"/>
                <a:cs typeface="Arial" pitchFamily="34" charset="0"/>
              </a:rPr>
              <a:t>m</a:t>
            </a:r>
            <a:r>
              <a:rPr lang="pt-BR" b="1" baseline="-25000">
                <a:latin typeface="Arial" pitchFamily="34" charset="0"/>
                <a:cs typeface="Arial" pitchFamily="34" charset="0"/>
              </a:rPr>
              <a:t>1</a:t>
            </a:r>
            <a:r>
              <a:rPr lang="pt-BR" b="1">
                <a:latin typeface="Arial" pitchFamily="34" charset="0"/>
                <a:cs typeface="Arial" pitchFamily="34" charset="0"/>
              </a:rPr>
              <a:t> + m</a:t>
            </a:r>
            <a:r>
              <a:rPr lang="pt-BR" b="1" baseline="-25000">
                <a:latin typeface="Arial" pitchFamily="34" charset="0"/>
                <a:cs typeface="Arial" pitchFamily="34" charset="0"/>
              </a:rPr>
              <a:t>2</a:t>
            </a:r>
            <a:r>
              <a:rPr lang="pt-BR" b="1">
                <a:latin typeface="Arial" pitchFamily="34" charset="0"/>
                <a:cs typeface="Arial" pitchFamily="34" charset="0"/>
              </a:rPr>
              <a:t> + m</a:t>
            </a:r>
            <a:r>
              <a:rPr lang="pt-BR" b="1" baseline="-25000">
                <a:latin typeface="Arial" pitchFamily="34" charset="0"/>
                <a:cs typeface="Arial" pitchFamily="34" charset="0"/>
              </a:rPr>
              <a:t>3</a:t>
            </a:r>
            <a:r>
              <a:rPr lang="pt-BR" b="1">
                <a:latin typeface="Arial" pitchFamily="34" charset="0"/>
                <a:cs typeface="Arial" pitchFamily="34" charset="0"/>
              </a:rPr>
              <a:t> = 18 + 28 + 35 = 81; </a:t>
            </a:r>
            <a:r>
              <a:rPr lang="pt-BR" b="1" smtClean="0">
                <a:latin typeface="Arial" pitchFamily="34" charset="0"/>
                <a:cs typeface="Arial" pitchFamily="34" charset="0"/>
              </a:rPr>
              <a:t/>
            </a:r>
            <a:br>
              <a:rPr lang="pt-BR" b="1" smtClean="0">
                <a:latin typeface="Arial" pitchFamily="34" charset="0"/>
                <a:cs typeface="Arial" pitchFamily="34" charset="0"/>
              </a:rPr>
            </a:br>
            <a:r>
              <a:rPr lang="pt-BR" b="1" smtClean="0">
                <a:latin typeface="Arial" pitchFamily="34" charset="0"/>
                <a:cs typeface="Arial" pitchFamily="34" charset="0"/>
              </a:rPr>
              <a:t>            a</a:t>
            </a:r>
            <a:r>
              <a:rPr lang="pt-BR" b="1" baseline="-25000">
                <a:latin typeface="Arial" pitchFamily="34" charset="0"/>
                <a:cs typeface="Arial" pitchFamily="34" charset="0"/>
              </a:rPr>
              <a:t>5</a:t>
            </a:r>
            <a:r>
              <a:rPr lang="pt-BR" b="1">
                <a:latin typeface="Arial" pitchFamily="34" charset="0"/>
                <a:cs typeface="Arial" pitchFamily="34" charset="0"/>
              </a:rPr>
              <a:t>­ – a</a:t>
            </a:r>
            <a:r>
              <a:rPr lang="pt-BR" b="1" baseline="-25000">
                <a:latin typeface="Arial" pitchFamily="34" charset="0"/>
                <a:cs typeface="Arial" pitchFamily="34" charset="0"/>
              </a:rPr>
              <a:t>4</a:t>
            </a:r>
            <a:r>
              <a:rPr lang="pt-BR" b="1">
                <a:latin typeface="Arial" pitchFamily="34" charset="0"/>
                <a:cs typeface="Arial" pitchFamily="34" charset="0"/>
              </a:rPr>
              <a:t> = 170 – 165 = 5 và ta </a:t>
            </a:r>
            <a:r>
              <a:rPr lang="pt-BR" b="1" smtClean="0">
                <a:latin typeface="Arial" pitchFamily="34" charset="0"/>
                <a:cs typeface="Arial" pitchFamily="34" charset="0"/>
              </a:rPr>
              <a:t>có :</a:t>
            </a:r>
            <a:endParaRPr lang="vi-VN" b="1">
              <a:latin typeface="Arial" pitchFamily="34" charset="0"/>
              <a:cs typeface="Arial" pitchFamily="34" charset="0"/>
            </a:endParaRPr>
          </a:p>
        </p:txBody>
      </p:sp>
      <p:pic>
        <p:nvPicPr>
          <p:cNvPr id="2150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8120" y="5965961"/>
            <a:ext cx="3630454" cy="79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39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1506"/>
                                        </p:tgtEl>
                                        <p:attrNameLst>
                                          <p:attrName>style.visibility</p:attrName>
                                        </p:attrNameLst>
                                      </p:cBhvr>
                                      <p:to>
                                        <p:strVal val="visible"/>
                                      </p:to>
                                    </p:set>
                                    <p:animEffect transition="in" filter="wipe(left)">
                                      <p:cBhvr>
                                        <p:cTn id="3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411" y="3186787"/>
            <a:ext cx="1254480" cy="29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7" y="571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685800"/>
            <a:ext cx="11558425" cy="1295579"/>
            <a:chOff x="289088" y="762000"/>
            <a:chExt cx="11558425" cy="1295579"/>
          </a:xfrm>
        </p:grpSpPr>
        <p:sp>
          <p:nvSpPr>
            <p:cNvPr id="17" name="Rounded Rectangle 16"/>
            <p:cNvSpPr/>
            <p:nvPr/>
          </p:nvSpPr>
          <p:spPr>
            <a:xfrm>
              <a:off x="289088" y="762000"/>
              <a:ext cx="11558425" cy="129557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455612" y="857250"/>
              <a:ext cx="11125199" cy="1200329"/>
            </a:xfrm>
            <a:prstGeom prst="rect">
              <a:avLst/>
            </a:prstGeom>
            <a:noFill/>
          </p:spPr>
          <p:txBody>
            <a:bodyPr wrap="square" rtlCol="0">
              <a:spAutoFit/>
            </a:bodyPr>
            <a:lstStyle/>
            <a:p>
              <a:r>
                <a:rPr lang="en-US" b="1" smtClean="0">
                  <a:latin typeface="Arial" pitchFamily="34" charset="0"/>
                  <a:cs typeface="Arial" pitchFamily="34" charset="0"/>
                </a:rPr>
                <a:t>	    Với mẫu số liệu ghép nhóm cho trong HĐ2, hãy cho biết tứ phân vị thứ nhất Q</a:t>
              </a:r>
              <a:r>
                <a:rPr lang="en-US" b="1" baseline="-25000" smtClean="0">
                  <a:latin typeface="Arial" pitchFamily="34" charset="0"/>
                  <a:cs typeface="Arial" pitchFamily="34" charset="0"/>
                </a:rPr>
                <a:t>1</a:t>
              </a:r>
              <a:r>
                <a:rPr lang="en-US" b="1" smtClean="0">
                  <a:latin typeface="Arial" pitchFamily="34" charset="0"/>
                  <a:cs typeface="Arial" pitchFamily="34" charset="0"/>
                </a:rPr>
                <a:t> và tứ phân vị thứ ba Q</a:t>
              </a:r>
              <a:r>
                <a:rPr lang="en-US" b="1" baseline="-25000" smtClean="0">
                  <a:latin typeface="Arial" pitchFamily="34" charset="0"/>
                  <a:cs typeface="Arial" pitchFamily="34" charset="0"/>
                </a:rPr>
                <a:t>3</a:t>
              </a:r>
              <a:r>
                <a:rPr lang="en-US" b="1" smtClean="0">
                  <a:latin typeface="Arial" pitchFamily="34" charset="0"/>
                  <a:cs typeface="Arial" pitchFamily="34" charset="0"/>
                </a:rPr>
                <a:t> thuộc nhóm nào ?</a:t>
              </a:r>
              <a:br>
                <a:rPr lang="en-US" b="1" smtClean="0">
                  <a:latin typeface="Arial" pitchFamily="34" charset="0"/>
                  <a:cs typeface="Arial" pitchFamily="34" charset="0"/>
                </a:rPr>
              </a:br>
              <a:r>
                <a:rPr lang="en-US" b="1" smtClean="0">
                  <a:latin typeface="Arial" pitchFamily="34" charset="0"/>
                  <a:cs typeface="Arial" pitchFamily="34" charset="0"/>
                </a:rPr>
                <a:t>Cho mẫu số liệu ghép nhóm như Bảng 3.2</a:t>
              </a:r>
              <a:endParaRPr lang="vi-VN" b="1">
                <a:latin typeface="Arial" pitchFamily="34" charset="0"/>
                <a:cs typeface="Arial" pitchFamily="34" charset="0"/>
              </a:endParaRPr>
            </a:p>
          </p:txBody>
        </p:sp>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9597" b="34793"/>
            <a:stretch/>
          </p:blipFill>
          <p:spPr bwMode="auto">
            <a:xfrm>
              <a:off x="478236" y="829050"/>
              <a:ext cx="1220793" cy="39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1446212" y="2076450"/>
            <a:ext cx="9729152" cy="1077193"/>
            <a:chOff x="1446212" y="2209800"/>
            <a:chExt cx="9729152" cy="1077193"/>
          </a:xfrm>
        </p:grpSpPr>
        <p:pic>
          <p:nvPicPr>
            <p:cNvPr id="12"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7000"/>
                      </a14:imgEffect>
                    </a14:imgLayer>
                  </a14:imgProps>
                </a:ext>
                <a:ext uri="{28A0092B-C50C-407E-A947-70E740481C1C}">
                  <a14:useLocalDpi xmlns:a14="http://schemas.microsoft.com/office/drawing/2010/main" val="0"/>
                </a:ext>
              </a:extLst>
            </a:blip>
            <a:srcRect l="4463" t="38755" r="3037" b="29920"/>
            <a:stretch/>
          </p:blipFill>
          <p:spPr bwMode="auto">
            <a:xfrm>
              <a:off x="1446212" y="2209800"/>
              <a:ext cx="9729152" cy="107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82724" y="2257859"/>
              <a:ext cx="9692640" cy="100584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p:cNvSpPr txBox="1"/>
              <p:nvPr/>
            </p:nvSpPr>
            <p:spPr>
              <a:xfrm>
                <a:off x="492204" y="3505200"/>
                <a:ext cx="11469607"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𝟐𝟏</m:t>
                    </m:r>
                  </m:oMath>
                </a14:m>
                <a:r>
                  <a:rPr lang="vi-VN" b="1" smtClean="0">
                    <a:latin typeface="Arial" pitchFamily="34" charset="0"/>
                    <a:cs typeface="Arial" pitchFamily="34" charset="0"/>
                  </a:rPr>
                  <a:t> </a:t>
                </a:r>
                <a:r>
                  <a:rPr lang="vi-VN" b="1">
                    <a:latin typeface="Arial" pitchFamily="34" charset="0"/>
                    <a:cs typeface="Arial" pitchFamily="34" charset="0"/>
                  </a:rPr>
                  <a:t>nên tứ phân vị thứ nhất là trung vị của dãy gồm 10 số liệu đầu tiên và chính là trung bình cộng của giá trị ở vị trí thứ 5 và thứ 6, </a:t>
                </a:r>
              </a:p>
            </p:txBody>
          </p:sp>
        </mc:Choice>
        <mc:Fallback xmlns="">
          <p:sp>
            <p:nvSpPr>
              <p:cNvPr id="11" name="TextBox 10"/>
              <p:cNvSpPr txBox="1">
                <a:spLocks noRot="1" noChangeAspect="1" noMove="1" noResize="1" noEditPoints="1" noAdjustHandles="1" noChangeArrowheads="1" noChangeShapeType="1" noTextEdit="1"/>
              </p:cNvSpPr>
              <p:nvPr/>
            </p:nvSpPr>
            <p:spPr>
              <a:xfrm>
                <a:off x="492204" y="3505200"/>
                <a:ext cx="11469607" cy="830997"/>
              </a:xfrm>
              <a:prstGeom prst="rect">
                <a:avLst/>
              </a:prstGeom>
              <a:blipFill rotWithShape="1">
                <a:blip r:embed="rId7"/>
                <a:stretch>
                  <a:fillRect l="-744"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4226" y="4336197"/>
                <a:ext cx="11253786" cy="972254"/>
              </a:xfrm>
              <a:prstGeom prst="rect">
                <a:avLst/>
              </a:prstGeom>
              <a:noFill/>
            </p:spPr>
            <p:txBody>
              <a:bodyPr wrap="square" rtlCol="0">
                <a:spAutoFit/>
              </a:bodyPr>
              <a:lstStyle/>
              <a:p>
                <a:r>
                  <a:rPr lang="en-US" b="1" smtClean="0">
                    <a:latin typeface="Arial" pitchFamily="34" charset="0"/>
                    <a:cs typeface="Arial" pitchFamily="34" charset="0"/>
                  </a:rPr>
                  <a:t>Do đó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𝑸</m:t>
                        </m:r>
                      </m:e>
                      <m:sub>
                        <m:r>
                          <a:rPr lang="en-US" b="1" i="1" smtClean="0">
                            <a:latin typeface="Cambria Math"/>
                            <a:cs typeface="Arial" pitchFamily="34" charset="0"/>
                          </a:rPr>
                          <m:t>𝟏</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𝟔</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a:t>
                </a:r>
                <a:r>
                  <a:rPr lang="en-US" b="1">
                    <a:latin typeface="Arial" pitchFamily="34" charset="0"/>
                    <a:cs typeface="Arial" pitchFamily="34" charset="0"/>
                  </a:rPr>
                  <a:t>, mà x</a:t>
                </a:r>
                <a:r>
                  <a:rPr lang="en-US" b="1" baseline="-25000">
                    <a:latin typeface="Arial" pitchFamily="34" charset="0"/>
                    <a:cs typeface="Arial" pitchFamily="34" charset="0"/>
                  </a:rPr>
                  <a:t>5</a:t>
                </a:r>
                <a:r>
                  <a:rPr lang="en-US" b="1">
                    <a:latin typeface="Arial" pitchFamily="34" charset="0"/>
                    <a:cs typeface="Arial" pitchFamily="34" charset="0"/>
                  </a:rPr>
                  <a:t>, x</a:t>
                </a:r>
                <a:r>
                  <a:rPr lang="en-US" b="1" baseline="-25000">
                    <a:latin typeface="Arial" pitchFamily="34" charset="0"/>
                    <a:cs typeface="Arial" pitchFamily="34" charset="0"/>
                  </a:rPr>
                  <a:t>6</a:t>
                </a:r>
                <a:r>
                  <a:rPr lang="en-US" b="1">
                    <a:latin typeface="Arial" pitchFamily="34" charset="0"/>
                    <a:cs typeface="Arial" pitchFamily="34" charset="0"/>
                  </a:rPr>
                  <a:t> thuộc nhóm [5; 10) nên tứ phân vị thứ nhất Q</a:t>
                </a:r>
                <a:r>
                  <a:rPr lang="en-US" b="1" baseline="-25000">
                    <a:latin typeface="Arial" pitchFamily="34" charset="0"/>
                    <a:cs typeface="Arial" pitchFamily="34" charset="0"/>
                  </a:rPr>
                  <a:t>1</a:t>
                </a:r>
                <a:r>
                  <a:rPr lang="en-US" b="1">
                    <a:latin typeface="Arial" pitchFamily="34" charset="0"/>
                    <a:cs typeface="Arial" pitchFamily="34" charset="0"/>
                  </a:rPr>
                  <a:t> thuộc nhóm [5; 10).</a:t>
                </a:r>
                <a:endParaRPr lang="vi-VN"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4226" y="4336197"/>
                <a:ext cx="11253786" cy="972254"/>
              </a:xfrm>
              <a:prstGeom prst="rect">
                <a:avLst/>
              </a:prstGeom>
              <a:blipFill rotWithShape="1">
                <a:blip r:embed="rId8"/>
                <a:stretch>
                  <a:fillRect l="-867" b="-1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01688" y="5308451"/>
                <a:ext cx="11253786" cy="972254"/>
              </a:xfrm>
              <a:prstGeom prst="rect">
                <a:avLst/>
              </a:prstGeom>
              <a:noFill/>
            </p:spPr>
            <p:txBody>
              <a:bodyPr wrap="square" rtlCol="0">
                <a:spAutoFit/>
              </a:bodyPr>
              <a:lstStyle/>
              <a:p>
                <a:r>
                  <a:rPr lang="en-US" b="1" smtClean="0">
                    <a:latin typeface="Arial" pitchFamily="34" charset="0"/>
                    <a:cs typeface="Arial" pitchFamily="34" charset="0"/>
                  </a:rPr>
                  <a:t>Tứ phân vị thứ ba là trung vị của dãy gồm 10 số liệu nằm bên phải trung vị là dãy x</a:t>
                </a:r>
                <a:r>
                  <a:rPr lang="en-US" b="1" baseline="-25000">
                    <a:latin typeface="Arial" pitchFamily="34" charset="0"/>
                    <a:cs typeface="Arial" pitchFamily="34" charset="0"/>
                  </a:rPr>
                  <a:t>12</a:t>
                </a:r>
                <a:r>
                  <a:rPr lang="en-US" b="1">
                    <a:latin typeface="Arial" pitchFamily="34" charset="0"/>
                    <a:cs typeface="Arial" pitchFamily="34" charset="0"/>
                  </a:rPr>
                  <a:t>, x­</a:t>
                </a:r>
                <a:r>
                  <a:rPr lang="en-US" b="1" baseline="-25000">
                    <a:latin typeface="Arial" pitchFamily="34" charset="0"/>
                    <a:cs typeface="Arial" pitchFamily="34" charset="0"/>
                  </a:rPr>
                  <a:t>13</a:t>
                </a:r>
                <a:r>
                  <a:rPr lang="en-US" b="1">
                    <a:latin typeface="Arial" pitchFamily="34" charset="0"/>
                    <a:cs typeface="Arial" pitchFamily="34" charset="0"/>
                  </a:rPr>
                  <a:t>, ..., x</a:t>
                </a:r>
                <a:r>
                  <a:rPr lang="en-US" b="1" baseline="-25000">
                    <a:latin typeface="Arial" pitchFamily="34" charset="0"/>
                    <a:cs typeface="Arial" pitchFamily="34" charset="0"/>
                  </a:rPr>
                  <a:t>21</a:t>
                </a:r>
                <a:r>
                  <a:rPr lang="en-US" b="1">
                    <a:latin typeface="Arial" pitchFamily="34" charset="0"/>
                    <a:cs typeface="Arial" pitchFamily="34" charset="0"/>
                  </a:rPr>
                  <a:t> nên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𝑸</m:t>
                        </m:r>
                      </m:e>
                      <m:sub>
                        <m:r>
                          <a:rPr lang="en-US" b="1" i="1" smtClean="0">
                            <a:latin typeface="Cambria Math"/>
                            <a:cs typeface="Arial" pitchFamily="34" charset="0"/>
                          </a:rPr>
                          <m:t>𝟑</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𝟏𝟔</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𝟏𝟕</m:t>
                            </m:r>
                          </m:sub>
                        </m:sSub>
                      </m:num>
                      <m:den>
                        <m:r>
                          <a:rPr lang="en-US" b="1" i="1" smtClean="0">
                            <a:latin typeface="Cambria Math"/>
                            <a:cs typeface="Arial" pitchFamily="34" charset="0"/>
                          </a:rPr>
                          <m:t>𝟐</m:t>
                        </m:r>
                      </m:den>
                    </m:f>
                  </m:oMath>
                </a14:m>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01688" y="5308451"/>
                <a:ext cx="11253786" cy="972254"/>
              </a:xfrm>
              <a:prstGeom prst="rect">
                <a:avLst/>
              </a:prstGeom>
              <a:blipFill rotWithShape="1">
                <a:blip r:embed="rId9"/>
                <a:stretch>
                  <a:fillRect l="-867" t="-4403" b="-5660"/>
                </a:stretch>
              </a:blipFill>
            </p:spPr>
            <p:txBody>
              <a:bodyPr/>
              <a:lstStyle/>
              <a:p>
                <a:r>
                  <a:rPr lang="en-US">
                    <a:noFill/>
                  </a:rPr>
                  <a:t> </a:t>
                </a:r>
              </a:p>
            </p:txBody>
          </p:sp>
        </mc:Fallback>
      </mc:AlternateContent>
      <p:sp>
        <p:nvSpPr>
          <p:cNvPr id="19" name="TextBox 18"/>
          <p:cNvSpPr txBox="1"/>
          <p:nvPr/>
        </p:nvSpPr>
        <p:spPr>
          <a:xfrm>
            <a:off x="819231" y="6219473"/>
            <a:ext cx="11369594" cy="461665"/>
          </a:xfrm>
          <a:prstGeom prst="rect">
            <a:avLst/>
          </a:prstGeom>
          <a:noFill/>
        </p:spPr>
        <p:txBody>
          <a:bodyPr wrap="square" rtlCol="0">
            <a:spAutoFit/>
          </a:bodyPr>
          <a:lstStyle/>
          <a:p>
            <a:r>
              <a:rPr lang="vi-VN" b="1">
                <a:latin typeface="Arial" pitchFamily="34" charset="0"/>
                <a:cs typeface="Arial" pitchFamily="34" charset="0"/>
              </a:rPr>
              <a:t>Ta có: 3 + 8 + 7 = 18, do đó x</a:t>
            </a:r>
            <a:r>
              <a:rPr lang="vi-VN" b="1" baseline="-25000">
                <a:latin typeface="Arial" pitchFamily="34" charset="0"/>
                <a:cs typeface="Arial" pitchFamily="34" charset="0"/>
              </a:rPr>
              <a:t>16</a:t>
            </a:r>
            <a:r>
              <a:rPr lang="vi-VN" b="1">
                <a:latin typeface="Arial" pitchFamily="34" charset="0"/>
                <a:cs typeface="Arial" pitchFamily="34" charset="0"/>
              </a:rPr>
              <a:t>, x</a:t>
            </a:r>
            <a:r>
              <a:rPr lang="vi-VN" b="1" baseline="-25000">
                <a:latin typeface="Arial" pitchFamily="34" charset="0"/>
                <a:cs typeface="Arial" pitchFamily="34" charset="0"/>
              </a:rPr>
              <a:t>17</a:t>
            </a:r>
            <a:r>
              <a:rPr lang="vi-VN" b="1">
                <a:latin typeface="Arial" pitchFamily="34" charset="0"/>
                <a:cs typeface="Arial" pitchFamily="34" charset="0"/>
              </a:rPr>
              <a:t> thuộc nhóm [10; 15) nên </a:t>
            </a:r>
            <a:r>
              <a:rPr lang="vi-VN" b="1" smtClean="0">
                <a:latin typeface="Arial" pitchFamily="34" charset="0"/>
                <a:cs typeface="Arial" pitchFamily="34" charset="0"/>
              </a:rPr>
              <a:t>Q</a:t>
            </a:r>
            <a:r>
              <a:rPr lang="vi-VN" b="1" baseline="-25000" smtClean="0">
                <a:latin typeface="Arial" pitchFamily="34" charset="0"/>
                <a:cs typeface="Arial" pitchFamily="34" charset="0"/>
              </a:rPr>
              <a:t>3</a:t>
            </a:r>
            <a:r>
              <a:rPr lang="vi-VN" b="1" smtClean="0">
                <a:latin typeface="Arial" pitchFamily="34" charset="0"/>
                <a:cs typeface="Arial" pitchFamily="34" charset="0"/>
              </a:rPr>
              <a:t> </a:t>
            </a:r>
            <a:r>
              <a:rPr lang="vi-VN" b="1">
                <a:latin typeface="Arial" pitchFamily="34" charset="0"/>
                <a:cs typeface="Arial" pitchFamily="34" charset="0"/>
              </a:rPr>
              <a:t>thuộc </a:t>
            </a:r>
            <a:r>
              <a:rPr lang="vi-VN" b="1" smtClean="0">
                <a:latin typeface="Arial" pitchFamily="34" charset="0"/>
                <a:cs typeface="Arial" pitchFamily="34" charset="0"/>
              </a:rPr>
              <a:t>[</a:t>
            </a:r>
            <a:r>
              <a:rPr lang="vi-VN" b="1">
                <a:latin typeface="Arial" pitchFamily="34" charset="0"/>
                <a:cs typeface="Arial" pitchFamily="34" charset="0"/>
              </a:rPr>
              <a:t>10; 15</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39729111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1014" y="824204"/>
            <a:ext cx="11558425" cy="5805196"/>
          </a:xfrm>
          <a:prstGeom prst="roundRect">
            <a:avLst>
              <a:gd name="adj" fmla="val 3662"/>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 name="Group 1"/>
          <p:cNvGrpSpPr/>
          <p:nvPr/>
        </p:nvGrpSpPr>
        <p:grpSpPr>
          <a:xfrm>
            <a:off x="409115" y="900404"/>
            <a:ext cx="11381016" cy="2999792"/>
            <a:chOff x="409115" y="900404"/>
            <a:chExt cx="11381016" cy="2999792"/>
          </a:xfrm>
        </p:grpSpPr>
        <mc:AlternateContent xmlns:mc="http://schemas.openxmlformats.org/markup-compatibility/2006" xmlns:a14="http://schemas.microsoft.com/office/drawing/2010/main">
          <mc:Choice Requires="a14">
            <p:sp>
              <p:nvSpPr>
                <p:cNvPr id="11" name="TextBox 10"/>
                <p:cNvSpPr txBox="1"/>
                <p:nvPr/>
              </p:nvSpPr>
              <p:spPr>
                <a:xfrm>
                  <a:off x="409115" y="900404"/>
                  <a:ext cx="11171697" cy="928396"/>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tính </a:t>
                  </a:r>
                  <a:r>
                    <a:rPr lang="en-US" sz="2600" b="1" smtClean="0">
                      <a:solidFill>
                        <a:srgbClr val="C00000"/>
                      </a:solidFill>
                      <a:latin typeface="Arial" pitchFamily="34" charset="0"/>
                      <a:cs typeface="Arial" pitchFamily="34" charset="0"/>
                    </a:rPr>
                    <a:t>tứ phân vị thứ nhất Q</a:t>
                  </a:r>
                  <a:r>
                    <a:rPr lang="en-US" sz="2600" b="1" baseline="-25000" smtClean="0">
                      <a:solidFill>
                        <a:srgbClr val="C00000"/>
                      </a:solidFill>
                      <a:latin typeface="Arial" pitchFamily="34" charset="0"/>
                      <a:cs typeface="Arial" pitchFamily="34" charset="0"/>
                    </a:rPr>
                    <a:t>1</a:t>
                  </a:r>
                  <a:r>
                    <a:rPr lang="en-US" sz="2600" b="1" baseline="-25000" smtClean="0">
                      <a:latin typeface="Arial" pitchFamily="34" charset="0"/>
                      <a:cs typeface="Arial" pitchFamily="34" charset="0"/>
                    </a:rPr>
                    <a:t>, </a:t>
                  </a:r>
                  <a:r>
                    <a:rPr lang="en-US" sz="2600" b="1" smtClean="0">
                      <a:latin typeface="Arial" pitchFamily="34" charset="0"/>
                      <a:cs typeface="Arial" pitchFamily="34" charset="0"/>
                    </a:rPr>
                    <a:t>, trước hết ta xác định nhóm chứa Q</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 giả sử đó là nhóm thứ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oMath>
                  </a14:m>
                  <a:r>
                    <a:rPr lang="en-US" b="1" i="1" smtClean="0">
                      <a:latin typeface="Arial" pitchFamily="34" charset="0"/>
                      <a:cs typeface="Arial" pitchFamily="34" charset="0"/>
                    </a:rPr>
                    <a:t> . </a:t>
                  </a:r>
                  <a:r>
                    <a:rPr lang="en-US" b="1" smtClean="0">
                      <a:latin typeface="Arial" pitchFamily="34" charset="0"/>
                      <a:cs typeface="Arial" pitchFamily="34" charset="0"/>
                    </a:rPr>
                    <a:t>Khi đó :</a:t>
                  </a:r>
                  <a:endParaRPr lang="vi-VN"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9115" y="900404"/>
                  <a:ext cx="11171697" cy="928396"/>
                </a:xfrm>
                <a:prstGeom prst="rect">
                  <a:avLst/>
                </a:prstGeom>
                <a:blipFill rotWithShape="1">
                  <a:blip r:embed="rId5"/>
                  <a:stretch>
                    <a:fillRect l="-818" t="-5921" b="-1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7329" y="2971800"/>
                  <a:ext cx="10972802" cy="928396"/>
                </a:xfrm>
                <a:prstGeom prst="rect">
                  <a:avLst/>
                </a:prstGeom>
                <a:noFill/>
              </p:spPr>
              <p:txBody>
                <a:bodyPr wrap="square" rtlCol="0">
                  <a:spAutoFit/>
                </a:bodyPr>
                <a:lstStyle/>
                <a:p>
                  <a:r>
                    <a:rPr lang="en-US" sz="2600" b="1" smtClean="0">
                      <a:latin typeface="Arial" pitchFamily="34" charset="0"/>
                      <a:cs typeface="Arial" pitchFamily="34" charset="0"/>
                    </a:rPr>
                    <a:t>Trong đó n là cỡ mẫu, m</a:t>
                  </a:r>
                  <a:r>
                    <a:rPr lang="en-US" sz="2600" b="1" baseline="-25000" smtClean="0">
                      <a:latin typeface="Arial" pitchFamily="34" charset="0"/>
                      <a:cs typeface="Arial" pitchFamily="34" charset="0"/>
                    </a:rPr>
                    <a:t>p</a:t>
                  </a:r>
                  <a:r>
                    <a:rPr lang="en-US" sz="2600" b="1" smtClean="0">
                      <a:latin typeface="Arial" pitchFamily="34" charset="0"/>
                      <a:cs typeface="Arial" pitchFamily="34" charset="0"/>
                    </a:rPr>
                    <a:t> là tần số nhóm p. Với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ta quy ước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𝒎</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𝟎</m:t>
                      </m:r>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7329" y="2971800"/>
                  <a:ext cx="10972802" cy="928396"/>
                </a:xfrm>
                <a:prstGeom prst="rect">
                  <a:avLst/>
                </a:prstGeom>
                <a:blipFill rotWithShape="1">
                  <a:blip r:embed="rId6"/>
                  <a:stretch>
                    <a:fillRect l="-944" t="-5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1842678164"/>
                    </p:ext>
                  </p:extLst>
                </p:nvPr>
              </p:nvGraphicFramePr>
              <p:xfrm>
                <a:off x="3046412" y="1710459"/>
                <a:ext cx="4876512" cy="1261341"/>
              </p:xfrm>
              <a:graphic>
                <a:graphicData uri="http://schemas.openxmlformats.org/presentationml/2006/ole">
                  <mc:AlternateContent>
                    <mc:Choice xmlns:v="urn:schemas-microsoft-com:vml" Requires="v">
                      <p:oleObj spid="_x0000_s12332" name="Equation" r:id="rId7" imgW="2501640" imgH="647640" progId="Equation.DSMT4">
                        <p:embed/>
                      </p:oleObj>
                    </mc:Choice>
                    <mc:Fallback>
                      <p:oleObj name="Equation" r:id="rId7" imgW="2501640" imgH="647640" progId="Equation.DSMT4">
                        <p:embed/>
                        <p:pic>
                          <p:nvPicPr>
                            <p:cNvPr id="0" name=""/>
                            <p:cNvPicPr/>
                            <p:nvPr/>
                          </p:nvPicPr>
                          <p:blipFill>
                            <a:blip r:embed="rId8"/>
                            <a:stretch>
                              <a:fillRect/>
                            </a:stretch>
                          </p:blipFill>
                          <p:spPr>
                            <a:xfrm>
                              <a:off x="3046412" y="1710459"/>
                              <a:ext cx="4876512" cy="1261341"/>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3679645026"/>
                    </p:ext>
                  </p:extLst>
                </p:nvPr>
              </p:nvGraphicFramePr>
              <p:xfrm>
                <a:off x="3046412" y="1710459"/>
                <a:ext cx="4876512" cy="1261341"/>
              </p:xfrm>
              <a:graphic>
                <a:graphicData uri="http://schemas.openxmlformats.org/presentationml/2006/ole">
                  <mc:AlternateContent>
                    <mc:Choice xmlns:v="urn:schemas-microsoft-com:vml" Requires="v">
                      <p:oleObj spid="_x0000_s12300" name="Equation" r:id="rId9" imgW="2501640" imgH="647640" progId="Equation.DSMT4">
                        <p:embed/>
                      </p:oleObj>
                    </mc:Choice>
                    <mc:Fallback>
                      <p:oleObj name="Equation" r:id="rId9" imgW="2501640" imgH="647640" progId="Equation.DSMT4">
                        <p:embed/>
                        <p:pic>
                          <p:nvPicPr>
                            <p:cNvPr id="0" name=""/>
                            <p:cNvPicPr/>
                            <p:nvPr/>
                          </p:nvPicPr>
                          <p:blipFill>
                            <a:blip r:embed="rId10"/>
                            <a:stretch>
                              <a:fillRect/>
                            </a:stretch>
                          </p:blipFill>
                          <p:spPr>
                            <a:xfrm>
                              <a:off x="3046412" y="1710459"/>
                              <a:ext cx="4876512" cy="1261341"/>
                            </a:xfrm>
                            <a:prstGeom prst="rect">
                              <a:avLst/>
                            </a:prstGeom>
                          </p:spPr>
                        </p:pic>
                      </p:oleObj>
                    </mc:Fallback>
                  </mc:AlternateContent>
                </a:graphicData>
              </a:graphic>
            </p:graphicFrame>
          </mc:Fallback>
        </mc:AlternateContent>
      </p:grpSp>
      <p:sp>
        <p:nvSpPr>
          <p:cNvPr id="14"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401177" y="3971925"/>
            <a:ext cx="11171697" cy="2090738"/>
            <a:chOff x="401177" y="3971925"/>
            <a:chExt cx="11171697" cy="2090738"/>
          </a:xfrm>
        </p:grpSpPr>
        <mc:AlternateContent xmlns:mc="http://schemas.openxmlformats.org/markup-compatibility/2006" xmlns:a14="http://schemas.microsoft.com/office/drawing/2010/main">
          <mc:Choice Requires="a14">
            <p:sp>
              <p:nvSpPr>
                <p:cNvPr id="15" name="TextBox 14"/>
                <p:cNvSpPr txBox="1"/>
                <p:nvPr/>
              </p:nvSpPr>
              <p:spPr>
                <a:xfrm>
                  <a:off x="401177" y="3971925"/>
                  <a:ext cx="11171697" cy="928396"/>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tính </a:t>
                  </a:r>
                  <a:r>
                    <a:rPr lang="en-US" sz="2600" b="1" smtClean="0">
                      <a:solidFill>
                        <a:srgbClr val="C00000"/>
                      </a:solidFill>
                      <a:latin typeface="Arial" pitchFamily="34" charset="0"/>
                      <a:cs typeface="Arial" pitchFamily="34" charset="0"/>
                    </a:rPr>
                    <a:t>tứ phân vị thứ ba Q</a:t>
                  </a:r>
                  <a:r>
                    <a:rPr lang="en-US" sz="2600" b="1" baseline="-25000" smtClean="0">
                      <a:solidFill>
                        <a:srgbClr val="C00000"/>
                      </a:solidFill>
                      <a:latin typeface="Arial" pitchFamily="34" charset="0"/>
                      <a:cs typeface="Arial" pitchFamily="34" charset="0"/>
                    </a:rPr>
                    <a:t>3 </a:t>
                  </a:r>
                  <a:r>
                    <a:rPr lang="en-US" sz="2600" b="1" smtClean="0">
                      <a:latin typeface="Arial" pitchFamily="34" charset="0"/>
                      <a:cs typeface="Arial" pitchFamily="34" charset="0"/>
                    </a:rPr>
                    <a:t>, trước hết ta xác định nhóm chứa Q</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 giả sử đó là nhóm thứ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oMath>
                  </a14:m>
                  <a:r>
                    <a:rPr lang="en-US" b="1" i="1" smtClean="0">
                      <a:latin typeface="Arial" pitchFamily="34" charset="0"/>
                      <a:cs typeface="Arial" pitchFamily="34" charset="0"/>
                    </a:rPr>
                    <a:t> . </a:t>
                  </a:r>
                  <a:r>
                    <a:rPr lang="en-US" b="1" smtClean="0">
                      <a:latin typeface="Arial" pitchFamily="34" charset="0"/>
                      <a:cs typeface="Arial" pitchFamily="34" charset="0"/>
                    </a:rPr>
                    <a:t>Khi đó :</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1177" y="3971925"/>
                  <a:ext cx="11171697" cy="928396"/>
                </a:xfrm>
                <a:prstGeom prst="rect">
                  <a:avLst/>
                </a:prstGeom>
                <a:blipFill rotWithShape="1">
                  <a:blip r:embed="rId11"/>
                  <a:stretch>
                    <a:fillRect l="-873" t="-5921" r="-1583" b="-11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Object 16"/>
                <p:cNvGraphicFramePr>
                  <a:graphicFrameLocks noChangeAspect="1"/>
                </p:cNvGraphicFramePr>
                <p:nvPr>
                  <p:extLst>
                    <p:ext uri="{D42A27DB-BD31-4B8C-83A1-F6EECF244321}">
                      <p14:modId xmlns:p14="http://schemas.microsoft.com/office/powerpoint/2010/main" val="1375723095"/>
                    </p:ext>
                  </p:extLst>
                </p:nvPr>
              </p:nvGraphicFramePr>
              <p:xfrm>
                <a:off x="2971800" y="4800600"/>
                <a:ext cx="5026025" cy="1262063"/>
              </p:xfrm>
              <a:graphic>
                <a:graphicData uri="http://schemas.openxmlformats.org/presentationml/2006/ole">
                  <mc:AlternateContent>
                    <mc:Choice xmlns:v="urn:schemas-microsoft-com:vml" Requires="v">
                      <p:oleObj spid="_x0000_s12333" name="Equation" r:id="rId12" imgW="2577960" imgH="647640" progId="Equation.DSMT4">
                        <p:embed/>
                      </p:oleObj>
                    </mc:Choice>
                    <mc:Fallback>
                      <p:oleObj name="Equation" r:id="rId12" imgW="2577960" imgH="647640" progId="Equation.DSMT4">
                        <p:embed/>
                        <p:pic>
                          <p:nvPicPr>
                            <p:cNvPr id="0" name=""/>
                            <p:cNvPicPr/>
                            <p:nvPr/>
                          </p:nvPicPr>
                          <p:blipFill>
                            <a:blip r:embed="rId13"/>
                            <a:stretch>
                              <a:fillRect/>
                            </a:stretch>
                          </p:blipFill>
                          <p:spPr>
                            <a:xfrm>
                              <a:off x="2971800" y="4800600"/>
                              <a:ext cx="5026025" cy="1262063"/>
                            </a:xfrm>
                            <a:prstGeom prst="rect">
                              <a:avLst/>
                            </a:prstGeom>
                          </p:spPr>
                        </p:pic>
                      </p:oleObj>
                    </mc:Fallback>
                  </mc:AlternateContent>
                </a:graphicData>
              </a:graphic>
            </p:graphicFrame>
          </mc:Choice>
          <mc:Fallback xmlns="">
            <p:graphicFrame>
              <p:nvGraphicFramePr>
                <p:cNvPr id="17" name="Object 16"/>
                <p:cNvGraphicFramePr>
                  <a:graphicFrameLocks noChangeAspect="1"/>
                </p:cNvGraphicFramePr>
                <p:nvPr>
                  <p:extLst>
                    <p:ext uri="{D42A27DB-BD31-4B8C-83A1-F6EECF244321}">
                      <p14:modId xmlns:p14="http://schemas.microsoft.com/office/powerpoint/2010/main" val="3170868613"/>
                    </p:ext>
                  </p:extLst>
                </p:nvPr>
              </p:nvGraphicFramePr>
              <p:xfrm>
                <a:off x="2971800" y="4800600"/>
                <a:ext cx="5026025" cy="1262063"/>
              </p:xfrm>
              <a:graphic>
                <a:graphicData uri="http://schemas.openxmlformats.org/presentationml/2006/ole">
                  <mc:AlternateContent>
                    <mc:Choice xmlns:v="urn:schemas-microsoft-com:vml" Requires="v">
                      <p:oleObj spid="_x0000_s12301" name="Equation" r:id="rId14" imgW="2577960" imgH="647640" progId="Equation.DSMT4">
                        <p:embed/>
                      </p:oleObj>
                    </mc:Choice>
                    <mc:Fallback>
                      <p:oleObj name="Equation" r:id="rId14" imgW="2577960" imgH="647640" progId="Equation.DSMT4">
                        <p:embed/>
                        <p:pic>
                          <p:nvPicPr>
                            <p:cNvPr id="0" name=""/>
                            <p:cNvPicPr/>
                            <p:nvPr/>
                          </p:nvPicPr>
                          <p:blipFill>
                            <a:blip r:embed="rId15"/>
                            <a:stretch>
                              <a:fillRect/>
                            </a:stretch>
                          </p:blipFill>
                          <p:spPr>
                            <a:xfrm>
                              <a:off x="2971800" y="4800600"/>
                              <a:ext cx="5026025" cy="1262063"/>
                            </a:xfrm>
                            <a:prstGeom prst="rect">
                              <a:avLst/>
                            </a:prstGeom>
                          </p:spPr>
                        </p:pic>
                      </p:oleObj>
                    </mc:Fallback>
                  </mc:AlternateContent>
                </a:graphicData>
              </a:graphic>
            </p:graphicFrame>
          </mc:Fallback>
        </mc:AlternateContent>
      </p:grpSp>
      <p:sp>
        <p:nvSpPr>
          <p:cNvPr id="18" name="TextBox 17"/>
          <p:cNvSpPr txBox="1"/>
          <p:nvPr/>
        </p:nvSpPr>
        <p:spPr>
          <a:xfrm>
            <a:off x="409115" y="6060757"/>
            <a:ext cx="7818897" cy="492443"/>
          </a:xfrm>
          <a:prstGeom prst="rect">
            <a:avLst/>
          </a:prstGeom>
          <a:noFill/>
        </p:spPr>
        <p:txBody>
          <a:bodyPr wrap="square" rtlCol="0">
            <a:spAutoFit/>
          </a:bodyPr>
          <a:lstStyle/>
          <a:p>
            <a:pPr marL="457200" indent="-457200">
              <a:buFont typeface="Arial" pitchFamily="34" charset="0"/>
              <a:buChar char="•"/>
            </a:pPr>
            <a:r>
              <a:rPr lang="en-US" sz="2600" b="1" smtClean="0">
                <a:solidFill>
                  <a:srgbClr val="C00000"/>
                </a:solidFill>
                <a:latin typeface="Arial" pitchFamily="34" charset="0"/>
                <a:cs typeface="Arial" pitchFamily="34" charset="0"/>
              </a:rPr>
              <a:t>Tứ phân vị thứ hai Q</a:t>
            </a:r>
            <a:r>
              <a:rPr lang="en-US" sz="2600" b="1" baseline="-25000" smtClean="0">
                <a:solidFill>
                  <a:srgbClr val="C00000"/>
                </a:solidFill>
                <a:latin typeface="Arial" pitchFamily="34" charset="0"/>
                <a:cs typeface="Arial" pitchFamily="34" charset="0"/>
              </a:rPr>
              <a:t>2</a:t>
            </a:r>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chính là trung vị M</a:t>
            </a:r>
            <a:r>
              <a:rPr lang="en-US" sz="2600" b="1" baseline="-25000" smtClean="0">
                <a:latin typeface="Arial" pitchFamily="34" charset="0"/>
                <a:cs typeface="Arial" pitchFamily="34" charset="0"/>
              </a:rPr>
              <a:t>e</a:t>
            </a:r>
            <a:endParaRPr lang="vi-VN" sz="2600" b="1">
              <a:latin typeface="Arial" pitchFamily="34" charset="0"/>
              <a:cs typeface="Arial" pitchFamily="34" charset="0"/>
            </a:endParaRPr>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spTree>
    <p:extLst>
      <p:ext uri="{BB962C8B-B14F-4D97-AF65-F5344CB8AC3E}">
        <p14:creationId xmlns:p14="http://schemas.microsoft.com/office/powerpoint/2010/main" val="874575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9428" y="2133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1095441" y="2541152"/>
                <a:ext cx="6629400" cy="461665"/>
              </a:xfrm>
              <a:prstGeom prst="rect">
                <a:avLst/>
              </a:prstGeom>
              <a:noFill/>
            </p:spPr>
            <p:txBody>
              <a:bodyPr wrap="square" rtlCol="0">
                <a:spAutoFit/>
              </a:bodyPr>
              <a:lstStyle/>
              <a:p>
                <a:r>
                  <a:rPr lang="en-US" b="1" smtClean="0">
                    <a:latin typeface="Arial" pitchFamily="34" charset="0"/>
                    <a:cs typeface="Arial" pitchFamily="34" charset="0"/>
                  </a:rPr>
                  <a:t>Cỡ mẫu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𝟐𝟒</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solidFill>
                          <a:srgbClr val="C00000"/>
                        </a:solidFill>
                        <a:latin typeface="Cambria Math"/>
                        <a:cs typeface="Arial" pitchFamily="34" charset="0"/>
                      </a:rPr>
                      <m:t>𝟓𝟔</m:t>
                    </m:r>
                  </m:oMath>
                </a14:m>
                <a:endParaRPr lang="vi-VN" b="1">
                  <a:solidFill>
                    <a:srgbClr val="C0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095441" y="2541152"/>
                <a:ext cx="6629400" cy="461665"/>
              </a:xfrm>
              <a:prstGeom prst="rect">
                <a:avLst/>
              </a:prstGeom>
              <a:blipFill rotWithShape="1">
                <a:blip r:embed="rId5"/>
                <a:stretch>
                  <a:fillRect l="-1472" t="-9211" b="-30263"/>
                </a:stretch>
              </a:blipFill>
            </p:spPr>
            <p:txBody>
              <a:bodyPr/>
              <a:lstStyle/>
              <a:p>
                <a:r>
                  <a:rPr lang="en-US">
                    <a:noFill/>
                  </a:rPr>
                  <a:t> </a:t>
                </a:r>
              </a:p>
            </p:txBody>
          </p:sp>
        </mc:Fallback>
      </mc:AlternateContent>
      <p:grpSp>
        <p:nvGrpSpPr>
          <p:cNvPr id="3" name="Group 2"/>
          <p:cNvGrpSpPr/>
          <p:nvPr/>
        </p:nvGrpSpPr>
        <p:grpSpPr>
          <a:xfrm>
            <a:off x="303212" y="676275"/>
            <a:ext cx="11582399" cy="1319855"/>
            <a:chOff x="303212" y="676275"/>
            <a:chExt cx="11582399" cy="1319855"/>
          </a:xfrm>
        </p:grpSpPr>
        <p:sp>
          <p:nvSpPr>
            <p:cNvPr id="15" name="Rounded Rectangle 14"/>
            <p:cNvSpPr/>
            <p:nvPr/>
          </p:nvSpPr>
          <p:spPr>
            <a:xfrm>
              <a:off x="1714586" y="734102"/>
              <a:ext cx="10171025" cy="126202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1103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8" name="TextBox 7"/>
            <p:cNvSpPr txBox="1"/>
            <p:nvPr/>
          </p:nvSpPr>
          <p:spPr>
            <a:xfrm>
              <a:off x="1808162" y="890848"/>
              <a:ext cx="10056811"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tứ phân vị thứ nhất Q</a:t>
              </a:r>
              <a:r>
                <a:rPr lang="en-US" sz="2600" b="1" baseline="-25000" smtClean="0">
                  <a:latin typeface="Arial" pitchFamily="34" charset="0"/>
                  <a:cs typeface="Arial" pitchFamily="34" charset="0"/>
                </a:rPr>
                <a:t>1 </a:t>
              </a:r>
              <a:r>
                <a:rPr lang="en-US" sz="2600" b="1">
                  <a:latin typeface="Arial" pitchFamily="34" charset="0"/>
                  <a:cs typeface="Arial" pitchFamily="34" charset="0"/>
                </a:rPr>
                <a:t>và tứ phân vị thứ </a:t>
              </a:r>
              <a:r>
                <a:rPr lang="en-US" sz="2600" b="1" smtClean="0">
                  <a:latin typeface="Arial" pitchFamily="34" charset="0"/>
                  <a:cs typeface="Arial" pitchFamily="34" charset="0"/>
                </a:rPr>
                <a:t>ba Q</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của mẫu số liệu ghép nhóm trong ví dụ 2 </a:t>
              </a:r>
              <a:r>
                <a:rPr lang="en-US" b="1" smtClean="0">
                  <a:latin typeface="Arial" pitchFamily="34" charset="0"/>
                  <a:cs typeface="Arial" pitchFamily="34" charset="0"/>
                </a:rPr>
                <a:t>.</a:t>
              </a:r>
              <a:endParaRPr lang="vi-VN" b="1" i="1">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25" name="TextBox 24"/>
              <p:cNvSpPr txBox="1"/>
              <p:nvPr/>
            </p:nvSpPr>
            <p:spPr>
              <a:xfrm>
                <a:off x="1095442" y="2998352"/>
                <a:ext cx="10668000" cy="972254"/>
              </a:xfrm>
              <a:prstGeom prst="rect">
                <a:avLst/>
              </a:prstGeom>
              <a:noFill/>
            </p:spPr>
            <p:txBody>
              <a:bodyPr wrap="square" rtlCol="0">
                <a:spAutoFit/>
              </a:bodyPr>
              <a:lstStyle/>
              <a:p>
                <a:r>
                  <a:rPr lang="en-US" b="1" smtClean="0">
                    <a:latin typeface="Arial" pitchFamily="34" charset="0"/>
                    <a:cs typeface="Arial" pitchFamily="34" charset="0"/>
                  </a:rPr>
                  <a:t>Tứ </a:t>
                </a:r>
                <a:r>
                  <a:rPr lang="en-US" b="1">
                    <a:latin typeface="Arial" pitchFamily="34" charset="0"/>
                    <a:cs typeface="Arial" pitchFamily="34" charset="0"/>
                  </a:rPr>
                  <a:t>phân vị thứ nhất Q</a:t>
                </a:r>
                <a:r>
                  <a:rPr lang="en-US" b="1" baseline="-25000">
                    <a:latin typeface="Arial" pitchFamily="34" charset="0"/>
                    <a:cs typeface="Arial" pitchFamily="34" charset="0"/>
                  </a:rPr>
                  <a:t>1 </a:t>
                </a:r>
                <a:r>
                  <a:rPr lang="en-US" b="1" smtClean="0">
                    <a:latin typeface="Arial" pitchFamily="34" charset="0"/>
                    <a:cs typeface="Arial" pitchFamily="34" charset="0"/>
                  </a:rPr>
                  <a:t>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𝟏𝟒</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𝟏𝟓</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𝟐</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 ;</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𝟏</m:t>
                        </m:r>
                      </m:sub>
                    </m:sSub>
                    <m:r>
                      <a:rPr lang="en-US" b="1" i="1">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 </m:t>
                    </m:r>
                  </m:oMath>
                </a14:m>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𝟑</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𝟐</m:t>
                        </m:r>
                      </m:sub>
                    </m:sSub>
                    <m:r>
                      <a:rPr lang="en-US" b="1" i="1">
                        <a:latin typeface="Cambria Math"/>
                        <a:cs typeface="Arial" pitchFamily="34" charset="0"/>
                      </a:rPr>
                      <m:t>=</m:t>
                    </m:r>
                    <m:r>
                      <a:rPr lang="en-US" b="1" i="1">
                        <a:latin typeface="Cambria Math"/>
                        <a:cs typeface="Arial" pitchFamily="34" charset="0"/>
                      </a:rPr>
                      <m:t>𝟑</m:t>
                    </m:r>
                  </m:oMath>
                </a14:m>
                <a:r>
                  <a:rPr lang="en-US" b="1" smtClean="0">
                    <a:latin typeface="Arial" pitchFamily="34" charset="0"/>
                    <a:cs typeface="Arial" pitchFamily="34" charset="0"/>
                  </a:rPr>
                  <a:t> và ta có :</a:t>
                </a:r>
                <a:endParaRPr lang="vi-VN"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1095442" y="2998352"/>
                <a:ext cx="10668000" cy="972254"/>
              </a:xfrm>
              <a:prstGeom prst="rect">
                <a:avLst/>
              </a:prstGeom>
              <a:blipFill rotWithShape="1">
                <a:blip r:embed="rId7"/>
                <a:stretch>
                  <a:fillRect l="-914" b="-14465"/>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63698762"/>
              </p:ext>
            </p:extLst>
          </p:nvPr>
        </p:nvGraphicFramePr>
        <p:xfrm>
          <a:off x="4143441" y="3455552"/>
          <a:ext cx="3465513" cy="1138238"/>
        </p:xfrm>
        <a:graphic>
          <a:graphicData uri="http://schemas.openxmlformats.org/presentationml/2006/ole">
            <mc:AlternateContent xmlns:mc="http://schemas.openxmlformats.org/markup-compatibility/2006">
              <mc:Choice xmlns:v="urn:schemas-microsoft-com:vml" Requires="v">
                <p:oleObj spid="_x0000_s13357" name="Equation" r:id="rId8" imgW="1777680" imgH="583920" progId="Equation.DSMT4">
                  <p:embed/>
                </p:oleObj>
              </mc:Choice>
              <mc:Fallback>
                <p:oleObj name="Equation" r:id="rId8" imgW="1777680" imgH="583920" progId="Equation.DSMT4">
                  <p:embed/>
                  <p:pic>
                    <p:nvPicPr>
                      <p:cNvPr id="0" name=""/>
                      <p:cNvPicPr/>
                      <p:nvPr/>
                    </p:nvPicPr>
                    <p:blipFill>
                      <a:blip r:embed="rId9"/>
                      <a:stretch>
                        <a:fillRect/>
                      </a:stretch>
                    </p:blipFill>
                    <p:spPr>
                      <a:xfrm>
                        <a:off x="4143441" y="3455552"/>
                        <a:ext cx="3465513" cy="1138238"/>
                      </a:xfrm>
                      <a:prstGeom prst="rect">
                        <a:avLst/>
                      </a:prstGeom>
                    </p:spPr>
                  </p:pic>
                </p:oleObj>
              </mc:Fallback>
            </mc:AlternateContent>
          </a:graphicData>
        </a:graphic>
      </p:graphicFrame>
      <p:sp>
        <p:nvSpPr>
          <p:cNvPr id="19"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1" name="TextBox 20"/>
              <p:cNvSpPr txBox="1"/>
              <p:nvPr/>
            </p:nvSpPr>
            <p:spPr>
              <a:xfrm>
                <a:off x="1065212" y="4598552"/>
                <a:ext cx="10393430" cy="972254"/>
              </a:xfrm>
              <a:prstGeom prst="rect">
                <a:avLst/>
              </a:prstGeom>
              <a:noFill/>
            </p:spPr>
            <p:txBody>
              <a:bodyPr wrap="square" rtlCol="0">
                <a:spAutoFit/>
              </a:bodyPr>
              <a:lstStyle/>
              <a:p>
                <a:r>
                  <a:rPr lang="en-US" b="1" smtClean="0">
                    <a:latin typeface="Arial" pitchFamily="34" charset="0"/>
                    <a:cs typeface="Arial" pitchFamily="34" charset="0"/>
                  </a:rPr>
                  <a:t>Tứ </a:t>
                </a:r>
                <a:r>
                  <a:rPr lang="en-US" b="1">
                    <a:latin typeface="Arial" pitchFamily="34" charset="0"/>
                    <a:cs typeface="Arial" pitchFamily="34" charset="0"/>
                  </a:rPr>
                  <a:t>phân vị thứ </a:t>
                </a:r>
                <a:r>
                  <a:rPr lang="en-US" b="1" smtClean="0">
                    <a:latin typeface="Arial" pitchFamily="34" charset="0"/>
                    <a:cs typeface="Arial" pitchFamily="34" charset="0"/>
                  </a:rPr>
                  <a:t>ba Q</a:t>
                </a:r>
                <a:r>
                  <a:rPr lang="en-US" b="1" baseline="-25000" smtClean="0">
                    <a:latin typeface="Arial" pitchFamily="34" charset="0"/>
                    <a:cs typeface="Arial" pitchFamily="34" charset="0"/>
                  </a:rPr>
                  <a:t>3 </a:t>
                </a:r>
                <a:r>
                  <a:rPr lang="en-US" b="1" smtClean="0">
                    <a:latin typeface="Arial" pitchFamily="34" charset="0"/>
                    <a:cs typeface="Arial" pitchFamily="34" charset="0"/>
                  </a:rPr>
                  <a:t>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𝟒𝟐</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𝟒𝟑</m:t>
                            </m:r>
                          </m:sub>
                        </m:sSub>
                      </m:num>
                      <m:den>
                        <m:r>
                          <a:rPr lang="en-US" b="1" i="1" smtClean="0">
                            <a:latin typeface="Cambria Math"/>
                            <a:cs typeface="Arial" pitchFamily="34" charset="0"/>
                          </a:rPr>
                          <m:t>𝟐</m:t>
                        </m:r>
                      </m:den>
                    </m:f>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𝟒</m:t>
                    </m:r>
                  </m:oMath>
                </a14:m>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𝟒</m:t>
                        </m:r>
                      </m:sub>
                    </m:sSub>
                    <m:r>
                      <a:rPr lang="en-US" b="1" i="1" smtClean="0">
                        <a:latin typeface="Cambria Math"/>
                        <a:cs typeface="Arial" pitchFamily="34" charset="0"/>
                      </a:rPr>
                      <m:t>=</m:t>
                    </m:r>
                    <m:r>
                      <a:rPr lang="en-US" b="1" i="1" smtClean="0">
                        <a:latin typeface="Cambria Math"/>
                        <a:cs typeface="Arial" pitchFamily="34" charset="0"/>
                      </a:rPr>
                      <m:t>𝟏𝟖</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𝟒</m:t>
                        </m:r>
                      </m:sub>
                    </m:sSub>
                    <m:r>
                      <a:rPr lang="en-US" b="1" i="1" smtClean="0">
                        <a:latin typeface="Cambria Math"/>
                        <a:cs typeface="Arial" pitchFamily="34" charset="0"/>
                      </a:rPr>
                      <m:t>=</m:t>
                    </m:r>
                    <m:r>
                      <a:rPr lang="en-US" b="1" i="1" smtClean="0">
                        <a:latin typeface="Cambria Math"/>
                        <a:cs typeface="Arial" pitchFamily="34" charset="0"/>
                      </a:rPr>
                      <m:t>𝟐𝟒</m:t>
                    </m:r>
                  </m:oMath>
                </a14:m>
                <a:r>
                  <a:rPr lang="en-US" b="1" smtClean="0">
                    <a:latin typeface="Arial" pitchFamily="34" charset="0"/>
                    <a:cs typeface="Arial" pitchFamily="34" charset="0"/>
                  </a:rPr>
                  <a:t/>
                </a:r>
                <a:br>
                  <a:rPr lang="en-US" b="1" smtClean="0">
                    <a:latin typeface="Arial" pitchFamily="34" charset="0"/>
                    <a:cs typeface="Arial" pitchFamily="34" charset="0"/>
                  </a:rPr>
                </a:b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𝒎</m:t>
                        </m:r>
                      </m:e>
                      <m:sub>
                        <m:r>
                          <a:rPr lang="en-US" b="1" i="1">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𝟑</m:t>
                    </m:r>
                    <m:r>
                      <a:rPr lang="en-US" b="1" i="1">
                        <a:latin typeface="Cambria Math"/>
                        <a:cs typeface="Arial" pitchFamily="34" charset="0"/>
                      </a:rPr>
                      <m:t>=</m:t>
                    </m:r>
                    <m:r>
                      <a:rPr lang="en-US" b="1" i="1">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𝟏𝟐</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𝟑𝟎</m:t>
                    </m:r>
                    <m:r>
                      <a:rPr lang="en-US" b="1" i="1">
                        <a:latin typeface="Cambria Math"/>
                        <a:cs typeface="Arial" pitchFamily="34" charset="0"/>
                      </a:rPr>
                      <m:t> </m:t>
                    </m:r>
                    <m:r>
                      <a:rPr lang="en-US" b="1" i="0" smtClean="0">
                        <a:latin typeface="Cambria Math"/>
                        <a:cs typeface="Arial" pitchFamily="34" charset="0"/>
                      </a:rPr>
                      <m:t> </m:t>
                    </m:r>
                    <m:r>
                      <a:rPr lang="en-US" b="1" i="1" smtClean="0">
                        <a:latin typeface="Cambria Math"/>
                        <a:cs typeface="Arial" pitchFamily="34" charset="0"/>
                      </a:rPr>
                      <m:t>; </m:t>
                    </m:r>
                    <m:sSub>
                      <m:sSubPr>
                        <m:ctrlPr>
                          <a:rPr lang="en-US" b="1" i="1" smtClean="0">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𝟓</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𝒂</m:t>
                        </m:r>
                      </m:e>
                      <m:sub>
                        <m:r>
                          <a:rPr lang="en-US" b="1" i="1" smtClean="0">
                            <a:latin typeface="Cambria Math"/>
                            <a:cs typeface="Arial" pitchFamily="34" charset="0"/>
                          </a:rPr>
                          <m:t>𝟒</m:t>
                        </m:r>
                      </m:sub>
                    </m:sSub>
                    <m:r>
                      <a:rPr lang="en-US" b="1" i="1">
                        <a:latin typeface="Cambria Math"/>
                        <a:cs typeface="Arial" pitchFamily="34" charset="0"/>
                      </a:rPr>
                      <m:t>=</m:t>
                    </m:r>
                    <m:r>
                      <a:rPr lang="en-US" b="1" i="1">
                        <a:latin typeface="Cambria Math"/>
                        <a:cs typeface="Arial" pitchFamily="34" charset="0"/>
                      </a:rPr>
                      <m:t>𝟑</m:t>
                    </m:r>
                  </m:oMath>
                </a14:m>
                <a:r>
                  <a:rPr lang="en-US" b="1">
                    <a:latin typeface="Arial" pitchFamily="34" charset="0"/>
                    <a:cs typeface="Arial" pitchFamily="34" charset="0"/>
                  </a:rPr>
                  <a:t> và ta có :</a:t>
                </a:r>
                <a:endParaRPr lang="vi-VN" b="1">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065212" y="4598552"/>
                <a:ext cx="10393430" cy="972254"/>
              </a:xfrm>
              <a:prstGeom prst="rect">
                <a:avLst/>
              </a:prstGeom>
              <a:blipFill rotWithShape="1">
                <a:blip r:embed="rId10"/>
                <a:stretch>
                  <a:fillRect l="-938" b="-13750"/>
                </a:stretch>
              </a:blipFill>
            </p:spPr>
            <p:txBody>
              <a:bodyPr/>
              <a:lstStyle/>
              <a:p>
                <a:r>
                  <a:rPr lang="en-US">
                    <a:noFill/>
                  </a:rPr>
                  <a:t> </a:t>
                </a:r>
              </a:p>
            </p:txBody>
          </p:sp>
        </mc:Fallback>
      </mc:AlternateContent>
      <p:graphicFrame>
        <p:nvGraphicFramePr>
          <p:cNvPr id="22" name="Object 21"/>
          <p:cNvGraphicFramePr>
            <a:graphicFrameLocks noChangeAspect="1"/>
          </p:cNvGraphicFramePr>
          <p:nvPr>
            <p:extLst>
              <p:ext uri="{D42A27DB-BD31-4B8C-83A1-F6EECF244321}">
                <p14:modId xmlns:p14="http://schemas.microsoft.com/office/powerpoint/2010/main" val="3647107159"/>
              </p:ext>
            </p:extLst>
          </p:nvPr>
        </p:nvGraphicFramePr>
        <p:xfrm>
          <a:off x="8424928" y="5131952"/>
          <a:ext cx="3490912" cy="1138238"/>
        </p:xfrm>
        <a:graphic>
          <a:graphicData uri="http://schemas.openxmlformats.org/presentationml/2006/ole">
            <mc:AlternateContent xmlns:mc="http://schemas.openxmlformats.org/markup-compatibility/2006">
              <mc:Choice xmlns:v="urn:schemas-microsoft-com:vml" Requires="v">
                <p:oleObj spid="_x0000_s13358" name="Equation" r:id="rId11" imgW="1790640" imgH="583920" progId="Equation.DSMT4">
                  <p:embed/>
                </p:oleObj>
              </mc:Choice>
              <mc:Fallback>
                <p:oleObj name="Equation" r:id="rId11" imgW="1790640" imgH="583920" progId="Equation.DSMT4">
                  <p:embed/>
                  <p:pic>
                    <p:nvPicPr>
                      <p:cNvPr id="0" name=""/>
                      <p:cNvPicPr/>
                      <p:nvPr/>
                    </p:nvPicPr>
                    <p:blipFill>
                      <a:blip r:embed="rId12"/>
                      <a:stretch>
                        <a:fillRect/>
                      </a:stretch>
                    </p:blipFill>
                    <p:spPr>
                      <a:xfrm>
                        <a:off x="8424928" y="5131952"/>
                        <a:ext cx="3490912" cy="1138238"/>
                      </a:xfrm>
                      <a:prstGeom prst="rect">
                        <a:avLst/>
                      </a:prstGeom>
                    </p:spPr>
                  </p:pic>
                </p:oleObj>
              </mc:Fallback>
            </mc:AlternateContent>
          </a:graphicData>
        </a:graphic>
      </p:graphicFrame>
    </p:spTree>
    <p:extLst>
      <p:ext uri="{BB962C8B-B14F-4D97-AF65-F5344CB8AC3E}">
        <p14:creationId xmlns:p14="http://schemas.microsoft.com/office/powerpoint/2010/main" val="24767363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371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7012" y="742950"/>
            <a:ext cx="11606880" cy="1426433"/>
            <a:chOff x="227012" y="742950"/>
            <a:chExt cx="11606880" cy="1426433"/>
          </a:xfrm>
        </p:grpSpPr>
        <p:sp>
          <p:nvSpPr>
            <p:cNvPr id="22" name="Rounded Rectangle 21"/>
            <p:cNvSpPr/>
            <p:nvPr/>
          </p:nvSpPr>
          <p:spPr>
            <a:xfrm>
              <a:off x="2051741" y="773736"/>
              <a:ext cx="9782151" cy="128409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7429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2788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157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981693"/>
              <a:ext cx="9601201"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tứ phân vị thứ nhất và tứ phân vị thứ </a:t>
              </a:r>
              <a:r>
                <a:rPr lang="en-US" sz="2600" b="1" smtClean="0">
                  <a:latin typeface="Arial" pitchFamily="34" charset="0"/>
                  <a:cs typeface="Arial" pitchFamily="34" charset="0"/>
                </a:rPr>
                <a:t>ba cho mẫu số liệu ghép nhóm ở Luyện tập 2</a:t>
              </a:r>
              <a:endParaRPr lang="vi-VN" sz="2600" b="1">
                <a:latin typeface="Arial" pitchFamily="34" charset="0"/>
                <a:cs typeface="Arial" pitchFamily="34" charset="0"/>
              </a:endParaRPr>
            </a:p>
          </p:txBody>
        </p:sp>
      </p:grpSp>
      <p:grpSp>
        <p:nvGrpSpPr>
          <p:cNvPr id="2" name="Group 1"/>
          <p:cNvGrpSpPr/>
          <p:nvPr/>
        </p:nvGrpSpPr>
        <p:grpSpPr>
          <a:xfrm>
            <a:off x="8736902" y="2362200"/>
            <a:ext cx="3196442" cy="2895600"/>
            <a:chOff x="8736902" y="2362200"/>
            <a:chExt cx="3196442" cy="2895600"/>
          </a:xfrm>
        </p:grpSpPr>
        <p:pic>
          <p:nvPicPr>
            <p:cNvPr id="10243"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8736902" y="2362200"/>
              <a:ext cx="319644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775002" y="2447924"/>
              <a:ext cx="3108960" cy="2790825"/>
            </a:xfrm>
            <a:prstGeom prst="rect">
              <a:avLst/>
            </a:prstGeom>
            <a:noFill/>
            <a:ln w="571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4" name="TextBox 13"/>
              <p:cNvSpPr txBox="1"/>
              <p:nvPr/>
            </p:nvSpPr>
            <p:spPr>
              <a:xfrm>
                <a:off x="401177" y="2819400"/>
                <a:ext cx="7369635"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Cỡ mẫu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solidFill>
                          <a:srgbClr val="C00000"/>
                        </a:solidFill>
                        <a:latin typeface="Cambria Math"/>
                        <a:cs typeface="Arial" pitchFamily="34" charset="0"/>
                      </a:rPr>
                      <m:t>𝟐𝟎𝟎</m:t>
                    </m:r>
                  </m:oMath>
                </a14:m>
                <a:endParaRPr lang="vi-VN" b="1">
                  <a:solidFill>
                    <a:srgbClr val="C0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401177" y="2819400"/>
                <a:ext cx="7369635" cy="461665"/>
              </a:xfrm>
              <a:prstGeom prst="rect">
                <a:avLst/>
              </a:prstGeom>
              <a:blipFill rotWithShape="1">
                <a:blip r:embed="rId9"/>
                <a:stretch>
                  <a:fillRect l="-1158" t="-933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6606" y="3276600"/>
                <a:ext cx="8131635" cy="602922"/>
              </a:xfrm>
              <a:prstGeom prst="rect">
                <a:avLst/>
              </a:prstGeom>
              <a:noFill/>
            </p:spPr>
            <p:txBody>
              <a:bodyPr wrap="square" rtlCol="0">
                <a:spAutoFit/>
              </a:bodyPr>
              <a:lstStyle/>
              <a:p>
                <a:r>
                  <a:rPr lang="en-US" b="1" smtClean="0">
                    <a:latin typeface="Arial" pitchFamily="34" charset="0"/>
                    <a:cs typeface="Arial" pitchFamily="34" charset="0"/>
                  </a:rPr>
                  <a:t>Tứ phân vị thứ nhất </a:t>
                </a:r>
                <a:r>
                  <a:rPr lang="en-US" b="1">
                    <a:latin typeface="Arial" pitchFamily="34" charset="0"/>
                    <a:cs typeface="Arial" pitchFamily="34" charset="0"/>
                  </a:rPr>
                  <a:t>Q</a:t>
                </a:r>
                <a:r>
                  <a:rPr lang="en-US" b="1" baseline="-25000">
                    <a:latin typeface="Arial" pitchFamily="34" charset="0"/>
                    <a:cs typeface="Arial" pitchFamily="34" charset="0"/>
                  </a:rPr>
                  <a:t>1</a:t>
                </a:r>
                <a:r>
                  <a:rPr lang="en-US" b="1">
                    <a:latin typeface="Arial" pitchFamily="34" charset="0"/>
                    <a:cs typeface="Arial" pitchFamily="34" charset="0"/>
                  </a:rPr>
                  <a:t> </a:t>
                </a:r>
                <a:r>
                  <a:rPr lang="en-US" b="1" smtClean="0">
                    <a:latin typeface="Arial" pitchFamily="34" charset="0"/>
                    <a:cs typeface="Arial" pitchFamily="34" charset="0"/>
                  </a:rPr>
                  <a:t>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𝟓𝟏</m:t>
                            </m:r>
                          </m:sub>
                        </m:sSub>
                      </m:num>
                      <m:den>
                        <m:r>
                          <a:rPr lang="en-US" b="1" i="1" smtClean="0">
                            <a:latin typeface="Cambria Math"/>
                            <a:cs typeface="Arial" pitchFamily="34" charset="0"/>
                          </a:rPr>
                          <m:t>𝟐</m:t>
                        </m:r>
                      </m:den>
                    </m:f>
                  </m:oMath>
                </a14:m>
                <a:endParaRPr lang="vi-VN" b="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6606" y="3276600"/>
                <a:ext cx="8131635" cy="602922"/>
              </a:xfrm>
              <a:prstGeom prst="rect">
                <a:avLst/>
              </a:prstGeom>
              <a:blipFill rotWithShape="1">
                <a:blip r:embed="rId10"/>
                <a:stretch>
                  <a:fillRect l="-1199" b="-9184"/>
                </a:stretch>
              </a:blipFill>
            </p:spPr>
            <p:txBody>
              <a:bodyPr/>
              <a:lstStyle/>
              <a:p>
                <a:r>
                  <a:rPr lang="en-US">
                    <a:noFill/>
                  </a:rPr>
                  <a:t> </a:t>
                </a:r>
              </a:p>
            </p:txBody>
          </p:sp>
        </mc:Fallback>
      </mc:AlternateContent>
      <p:sp>
        <p:nvSpPr>
          <p:cNvPr id="19" name="TextBox 18"/>
          <p:cNvSpPr txBox="1"/>
          <p:nvPr/>
        </p:nvSpPr>
        <p:spPr>
          <a:xfrm>
            <a:off x="376606" y="3879522"/>
            <a:ext cx="8131635" cy="830997"/>
          </a:xfrm>
          <a:prstGeom prst="rect">
            <a:avLst/>
          </a:prstGeom>
          <a:noFill/>
        </p:spPr>
        <p:txBody>
          <a:bodyPr wrap="square" rtlCol="0">
            <a:spAutoFit/>
          </a:bodyPr>
          <a:lstStyle/>
          <a:p>
            <a:r>
              <a:rPr lang="vi-VN" b="1">
                <a:latin typeface="Arial" pitchFamily="34" charset="0"/>
                <a:cs typeface="Arial" pitchFamily="34" charset="0"/>
              </a:rPr>
              <a:t>Do x</a:t>
            </a:r>
            <a:r>
              <a:rPr lang="vi-VN" b="1" baseline="-25000">
                <a:latin typeface="Arial" pitchFamily="34" charset="0"/>
                <a:cs typeface="Arial" pitchFamily="34" charset="0"/>
              </a:rPr>
              <a:t>50</a:t>
            </a:r>
            <a:r>
              <a:rPr lang="vi-VN" b="1">
                <a:latin typeface="Arial" pitchFamily="34" charset="0"/>
                <a:cs typeface="Arial" pitchFamily="34" charset="0"/>
              </a:rPr>
              <a:t>, x</a:t>
            </a:r>
            <a:r>
              <a:rPr lang="vi-VN" b="1" baseline="-25000">
                <a:latin typeface="Arial" pitchFamily="34" charset="0"/>
                <a:cs typeface="Arial" pitchFamily="34" charset="0"/>
              </a:rPr>
              <a:t>51</a:t>
            </a:r>
            <a:r>
              <a:rPr lang="vi-VN" b="1">
                <a:latin typeface="Arial" pitchFamily="34" charset="0"/>
                <a:cs typeface="Arial" pitchFamily="34" charset="0"/>
              </a:rPr>
              <a:t> đều thuộc nhóm [160; 165) nên nhóm này chứa Q</a:t>
            </a:r>
            <a:r>
              <a:rPr lang="vi-VN" b="1" baseline="-25000">
                <a:latin typeface="Arial" pitchFamily="34" charset="0"/>
                <a:cs typeface="Arial" pitchFamily="34" charset="0"/>
              </a:rPr>
              <a:t>1</a:t>
            </a:r>
            <a:endParaRPr lang="vi-VN" b="1" baseline="-25000">
              <a:solidFill>
                <a:schemeClr val="accent2">
                  <a:lumMod val="75000"/>
                </a:schemeClr>
              </a:solidFill>
              <a:latin typeface="Arial" pitchFamily="34" charset="0"/>
              <a:cs typeface="Arial" pitchFamily="34" charset="0"/>
            </a:endParaRPr>
          </a:p>
        </p:txBody>
      </p:sp>
      <p:sp>
        <p:nvSpPr>
          <p:cNvPr id="20" name="TextBox 19"/>
          <p:cNvSpPr txBox="1"/>
          <p:nvPr/>
        </p:nvSpPr>
        <p:spPr>
          <a:xfrm>
            <a:off x="376606" y="4710519"/>
            <a:ext cx="8398396" cy="830997"/>
          </a:xfrm>
          <a:prstGeom prst="rect">
            <a:avLst/>
          </a:prstGeom>
          <a:noFill/>
        </p:spPr>
        <p:txBody>
          <a:bodyPr wrap="square" rtlCol="0">
            <a:spAutoFit/>
          </a:bodyPr>
          <a:lstStyle/>
          <a:p>
            <a:r>
              <a:rPr lang="pt-BR" b="1">
                <a:latin typeface="Arial" pitchFamily="34" charset="0"/>
                <a:cs typeface="Arial" pitchFamily="34" charset="0"/>
              </a:rPr>
              <a:t>Do đó, p = 3; a</a:t>
            </a:r>
            <a:r>
              <a:rPr lang="pt-BR" b="1" baseline="-25000">
                <a:latin typeface="Arial" pitchFamily="34" charset="0"/>
                <a:cs typeface="Arial" pitchFamily="34" charset="0"/>
              </a:rPr>
              <a:t>3</a:t>
            </a:r>
            <a:r>
              <a:rPr lang="pt-BR" b="1">
                <a:latin typeface="Arial" pitchFamily="34" charset="0"/>
                <a:cs typeface="Arial" pitchFamily="34" charset="0"/>
              </a:rPr>
              <a:t> = 160; m</a:t>
            </a:r>
            <a:r>
              <a:rPr lang="pt-BR" b="1" baseline="-25000">
                <a:latin typeface="Arial" pitchFamily="34" charset="0"/>
                <a:cs typeface="Arial" pitchFamily="34" charset="0"/>
              </a:rPr>
              <a:t>3</a:t>
            </a:r>
            <a:r>
              <a:rPr lang="pt-BR" b="1">
                <a:latin typeface="Arial" pitchFamily="34" charset="0"/>
                <a:cs typeface="Arial" pitchFamily="34" charset="0"/>
              </a:rPr>
              <a:t> = 35; m</a:t>
            </a:r>
            <a:r>
              <a:rPr lang="pt-BR" b="1" baseline="-25000">
                <a:latin typeface="Arial" pitchFamily="34" charset="0"/>
                <a:cs typeface="Arial" pitchFamily="34" charset="0"/>
              </a:rPr>
              <a:t>1</a:t>
            </a:r>
            <a:r>
              <a:rPr lang="pt-BR" b="1">
                <a:latin typeface="Arial" pitchFamily="34" charset="0"/>
                <a:cs typeface="Arial" pitchFamily="34" charset="0"/>
              </a:rPr>
              <a:t> + m</a:t>
            </a:r>
            <a:r>
              <a:rPr lang="pt-BR" b="1" baseline="-25000">
                <a:latin typeface="Arial" pitchFamily="34" charset="0"/>
                <a:cs typeface="Arial" pitchFamily="34" charset="0"/>
              </a:rPr>
              <a:t>2</a:t>
            </a:r>
            <a:r>
              <a:rPr lang="pt-BR" b="1">
                <a:latin typeface="Arial" pitchFamily="34" charset="0"/>
                <a:cs typeface="Arial" pitchFamily="34" charset="0"/>
              </a:rPr>
              <a:t> = 18 + 28 = 46; </a:t>
            </a:r>
            <a:r>
              <a:rPr lang="pt-BR" b="1" smtClean="0">
                <a:latin typeface="Arial" pitchFamily="34" charset="0"/>
                <a:cs typeface="Arial" pitchFamily="34" charset="0"/>
              </a:rPr>
              <a:t>  </a:t>
            </a:r>
            <a:br>
              <a:rPr lang="pt-BR" b="1" smtClean="0">
                <a:latin typeface="Arial" pitchFamily="34" charset="0"/>
                <a:cs typeface="Arial" pitchFamily="34" charset="0"/>
              </a:rPr>
            </a:br>
            <a:r>
              <a:rPr lang="pt-BR" b="1" smtClean="0">
                <a:latin typeface="Arial" pitchFamily="34" charset="0"/>
                <a:cs typeface="Arial" pitchFamily="34" charset="0"/>
              </a:rPr>
              <a:t>             a</a:t>
            </a:r>
            <a:r>
              <a:rPr lang="pt-BR" b="1" baseline="-25000" smtClean="0">
                <a:latin typeface="Arial" pitchFamily="34" charset="0"/>
                <a:cs typeface="Arial" pitchFamily="34" charset="0"/>
              </a:rPr>
              <a:t>4</a:t>
            </a:r>
            <a:r>
              <a:rPr lang="pt-BR" b="1" smtClean="0">
                <a:latin typeface="Arial" pitchFamily="34" charset="0"/>
                <a:cs typeface="Arial" pitchFamily="34" charset="0"/>
              </a:rPr>
              <a:t> </a:t>
            </a:r>
            <a:r>
              <a:rPr lang="pt-BR" b="1">
                <a:latin typeface="Arial" pitchFamily="34" charset="0"/>
                <a:cs typeface="Arial" pitchFamily="34" charset="0"/>
              </a:rPr>
              <a:t>– a</a:t>
            </a:r>
            <a:r>
              <a:rPr lang="pt-BR" b="1" baseline="-25000">
                <a:latin typeface="Arial" pitchFamily="34" charset="0"/>
                <a:cs typeface="Arial" pitchFamily="34" charset="0"/>
              </a:rPr>
              <a:t>3</a:t>
            </a:r>
            <a:r>
              <a:rPr lang="pt-BR" b="1">
                <a:latin typeface="Arial" pitchFamily="34" charset="0"/>
                <a:cs typeface="Arial" pitchFamily="34" charset="0"/>
              </a:rPr>
              <a:t> = 165 – 160 = 5 và ta có</a:t>
            </a:r>
            <a:endParaRPr lang="vi-VN" b="1" baseline="-25000">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28768913"/>
              </p:ext>
            </p:extLst>
          </p:nvPr>
        </p:nvGraphicFramePr>
        <p:xfrm>
          <a:off x="2284412" y="5541516"/>
          <a:ext cx="3862388" cy="1138238"/>
        </p:xfrm>
        <a:graphic>
          <a:graphicData uri="http://schemas.openxmlformats.org/presentationml/2006/ole">
            <mc:AlternateContent xmlns:mc="http://schemas.openxmlformats.org/markup-compatibility/2006">
              <mc:Choice xmlns:v="urn:schemas-microsoft-com:vml" Requires="v">
                <p:oleObj spid="_x0000_s23562" name="Equation" r:id="rId11" imgW="1981080" imgH="583920" progId="Equation.DSMT4">
                  <p:embed/>
                </p:oleObj>
              </mc:Choice>
              <mc:Fallback>
                <p:oleObj name="Equation" r:id="rId11" imgW="1981080" imgH="583920" progId="Equation.DSMT4">
                  <p:embed/>
                  <p:pic>
                    <p:nvPicPr>
                      <p:cNvPr id="0" name="Object 21"/>
                      <p:cNvPicPr>
                        <a:picLocks noChangeAspect="1" noChangeArrowheads="1"/>
                      </p:cNvPicPr>
                      <p:nvPr/>
                    </p:nvPicPr>
                    <p:blipFill>
                      <a:blip r:embed="rId12"/>
                      <a:srcRect/>
                      <a:stretch>
                        <a:fillRect/>
                      </a:stretch>
                    </p:blipFill>
                    <p:spPr bwMode="auto">
                      <a:xfrm>
                        <a:off x="2284412" y="5541516"/>
                        <a:ext cx="38623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7047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24"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736902" y="2362200"/>
            <a:ext cx="3196442" cy="2895600"/>
            <a:chOff x="8736902" y="2362200"/>
            <a:chExt cx="3196442" cy="2895600"/>
          </a:xfrm>
        </p:grpSpPr>
        <p:pic>
          <p:nvPicPr>
            <p:cNvPr id="10243"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7000"/>
                      </a14:imgEffect>
                    </a14:imgLayer>
                  </a14:imgProps>
                </a:ext>
                <a:ext uri="{28A0092B-C50C-407E-A947-70E740481C1C}">
                  <a14:useLocalDpi xmlns:a14="http://schemas.microsoft.com/office/drawing/2010/main" val="0"/>
                </a:ext>
              </a:extLst>
            </a:blip>
            <a:srcRect/>
            <a:stretch>
              <a:fillRect/>
            </a:stretch>
          </p:blipFill>
          <p:spPr bwMode="auto">
            <a:xfrm>
              <a:off x="8736902" y="2362200"/>
              <a:ext cx="319644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775002" y="2447924"/>
              <a:ext cx="3108960" cy="2790825"/>
            </a:xfrm>
            <a:prstGeom prst="rect">
              <a:avLst/>
            </a:prstGeom>
            <a:noFill/>
            <a:ln w="571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TextBox 16"/>
              <p:cNvSpPr txBox="1"/>
              <p:nvPr/>
            </p:nvSpPr>
            <p:spPr>
              <a:xfrm>
                <a:off x="376606" y="2819400"/>
                <a:ext cx="8131635" cy="602922"/>
              </a:xfrm>
              <a:prstGeom prst="rect">
                <a:avLst/>
              </a:prstGeom>
              <a:noFill/>
            </p:spPr>
            <p:txBody>
              <a:bodyPr wrap="square" rtlCol="0">
                <a:spAutoFit/>
              </a:bodyPr>
              <a:lstStyle/>
              <a:p>
                <a:r>
                  <a:rPr lang="en-US" b="1" smtClean="0">
                    <a:latin typeface="Arial" pitchFamily="34" charset="0"/>
                    <a:cs typeface="Arial" pitchFamily="34" charset="0"/>
                  </a:rPr>
                  <a:t>Tứ phân vị thứ ba Q</a:t>
                </a:r>
                <a:r>
                  <a:rPr lang="en-US" b="1" baseline="-25000" smtClean="0">
                    <a:latin typeface="Arial" pitchFamily="34" charset="0"/>
                    <a:cs typeface="Arial" pitchFamily="34" charset="0"/>
                  </a:rPr>
                  <a:t>3</a:t>
                </a:r>
                <a:r>
                  <a:rPr lang="en-US" b="1" smtClean="0">
                    <a:latin typeface="Arial" pitchFamily="34" charset="0"/>
                    <a:cs typeface="Arial" pitchFamily="34" charset="0"/>
                  </a:rPr>
                  <a:t> là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𝟏𝟓𝟎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𝟏𝟓𝟏</m:t>
                            </m:r>
                          </m:sub>
                        </m:sSub>
                      </m:num>
                      <m:den>
                        <m:r>
                          <a:rPr lang="en-US" b="1" i="1" smtClean="0">
                            <a:latin typeface="Cambria Math"/>
                            <a:cs typeface="Arial" pitchFamily="34" charset="0"/>
                          </a:rPr>
                          <m:t>𝟐</m:t>
                        </m:r>
                      </m:den>
                    </m:f>
                  </m:oMath>
                </a14:m>
                <a:endParaRPr lang="vi-VN" b="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6606" y="2819400"/>
                <a:ext cx="8131635" cy="602922"/>
              </a:xfrm>
              <a:prstGeom prst="rect">
                <a:avLst/>
              </a:prstGeom>
              <a:blipFill rotWithShape="1">
                <a:blip r:embed="rId9"/>
                <a:stretch>
                  <a:fillRect l="-1199" b="-9184"/>
                </a:stretch>
              </a:blipFill>
            </p:spPr>
            <p:txBody>
              <a:bodyPr/>
              <a:lstStyle/>
              <a:p>
                <a:r>
                  <a:rPr lang="en-US">
                    <a:noFill/>
                  </a:rPr>
                  <a:t> </a:t>
                </a:r>
              </a:p>
            </p:txBody>
          </p:sp>
        </mc:Fallback>
      </mc:AlternateContent>
      <p:sp>
        <p:nvSpPr>
          <p:cNvPr id="19" name="TextBox 18"/>
          <p:cNvSpPr txBox="1"/>
          <p:nvPr/>
        </p:nvSpPr>
        <p:spPr>
          <a:xfrm>
            <a:off x="376606" y="3422322"/>
            <a:ext cx="8131635" cy="830997"/>
          </a:xfrm>
          <a:prstGeom prst="rect">
            <a:avLst/>
          </a:prstGeom>
          <a:noFill/>
        </p:spPr>
        <p:txBody>
          <a:bodyPr wrap="square" rtlCol="0">
            <a:spAutoFit/>
          </a:bodyPr>
          <a:lstStyle/>
          <a:p>
            <a:r>
              <a:rPr lang="vi-VN" b="1">
                <a:latin typeface="Arial" pitchFamily="34" charset="0"/>
                <a:cs typeface="Arial" pitchFamily="34" charset="0"/>
              </a:rPr>
              <a:t>Do </a:t>
            </a:r>
            <a:r>
              <a:rPr lang="vi-VN" b="1" smtClean="0">
                <a:latin typeface="Arial" pitchFamily="34" charset="0"/>
                <a:cs typeface="Arial" pitchFamily="34" charset="0"/>
              </a:rPr>
              <a:t>x</a:t>
            </a:r>
            <a:r>
              <a:rPr lang="en-US" b="1" baseline="-25000" smtClean="0">
                <a:latin typeface="Arial" pitchFamily="34" charset="0"/>
                <a:cs typeface="Arial" pitchFamily="34" charset="0"/>
              </a:rPr>
              <a:t>1</a:t>
            </a:r>
            <a:r>
              <a:rPr lang="vi-VN" b="1" baseline="-25000" smtClean="0">
                <a:latin typeface="Arial" pitchFamily="34" charset="0"/>
                <a:cs typeface="Arial" pitchFamily="34" charset="0"/>
              </a:rPr>
              <a:t>50</a:t>
            </a:r>
            <a:r>
              <a:rPr lang="vi-VN" b="1">
                <a:latin typeface="Arial" pitchFamily="34" charset="0"/>
                <a:cs typeface="Arial" pitchFamily="34" charset="0"/>
              </a:rPr>
              <a:t>, </a:t>
            </a:r>
            <a:r>
              <a:rPr lang="vi-VN" b="1" smtClean="0">
                <a:latin typeface="Arial" pitchFamily="34" charset="0"/>
                <a:cs typeface="Arial" pitchFamily="34" charset="0"/>
              </a:rPr>
              <a:t>x</a:t>
            </a:r>
            <a:r>
              <a:rPr lang="en-US" b="1" baseline="-25000" smtClean="0">
                <a:latin typeface="Arial" pitchFamily="34" charset="0"/>
                <a:cs typeface="Arial" pitchFamily="34" charset="0"/>
              </a:rPr>
              <a:t>1</a:t>
            </a:r>
            <a:r>
              <a:rPr lang="vi-VN" b="1" baseline="-25000" smtClean="0">
                <a:latin typeface="Arial" pitchFamily="34" charset="0"/>
                <a:cs typeface="Arial" pitchFamily="34" charset="0"/>
              </a:rPr>
              <a:t>51</a:t>
            </a:r>
            <a:r>
              <a:rPr lang="vi-VN" b="1" smtClean="0">
                <a:latin typeface="Arial" pitchFamily="34" charset="0"/>
                <a:cs typeface="Arial" pitchFamily="34" charset="0"/>
              </a:rPr>
              <a:t> </a:t>
            </a:r>
            <a:r>
              <a:rPr lang="vi-VN" b="1">
                <a:latin typeface="Arial" pitchFamily="34" charset="0"/>
                <a:cs typeface="Arial" pitchFamily="34" charset="0"/>
              </a:rPr>
              <a:t>đều thuộc nhóm [</a:t>
            </a:r>
            <a:r>
              <a:rPr lang="vi-VN" b="1" smtClean="0">
                <a:latin typeface="Arial" pitchFamily="34" charset="0"/>
                <a:cs typeface="Arial" pitchFamily="34" charset="0"/>
              </a:rPr>
              <a:t>1</a:t>
            </a:r>
            <a:r>
              <a:rPr lang="en-US" b="1" smtClean="0">
                <a:latin typeface="Arial" pitchFamily="34" charset="0"/>
                <a:cs typeface="Arial" pitchFamily="34" charset="0"/>
              </a:rPr>
              <a:t>7</a:t>
            </a:r>
            <a:r>
              <a:rPr lang="vi-VN" b="1" smtClean="0">
                <a:latin typeface="Arial" pitchFamily="34" charset="0"/>
                <a:cs typeface="Arial" pitchFamily="34" charset="0"/>
              </a:rPr>
              <a:t>0</a:t>
            </a:r>
            <a:r>
              <a:rPr lang="vi-VN" b="1">
                <a:latin typeface="Arial" pitchFamily="34" charset="0"/>
                <a:cs typeface="Arial" pitchFamily="34" charset="0"/>
              </a:rPr>
              <a:t>; </a:t>
            </a:r>
            <a:r>
              <a:rPr lang="vi-VN" b="1" smtClean="0">
                <a:latin typeface="Arial" pitchFamily="34" charset="0"/>
                <a:cs typeface="Arial" pitchFamily="34" charset="0"/>
              </a:rPr>
              <a:t>1</a:t>
            </a:r>
            <a:r>
              <a:rPr lang="en-US" b="1" smtClean="0">
                <a:latin typeface="Arial" pitchFamily="34" charset="0"/>
                <a:cs typeface="Arial" pitchFamily="34" charset="0"/>
              </a:rPr>
              <a:t>7</a:t>
            </a:r>
            <a:r>
              <a:rPr lang="vi-VN" b="1" smtClean="0">
                <a:latin typeface="Arial" pitchFamily="34" charset="0"/>
                <a:cs typeface="Arial" pitchFamily="34" charset="0"/>
              </a:rPr>
              <a:t>5</a:t>
            </a:r>
            <a:r>
              <a:rPr lang="vi-VN" b="1">
                <a:latin typeface="Arial" pitchFamily="34" charset="0"/>
                <a:cs typeface="Arial" pitchFamily="34" charset="0"/>
              </a:rPr>
              <a:t>) nên nhóm này chứa </a:t>
            </a:r>
            <a:r>
              <a:rPr lang="vi-VN" b="1" smtClean="0">
                <a:latin typeface="Arial" pitchFamily="34" charset="0"/>
                <a:cs typeface="Arial" pitchFamily="34" charset="0"/>
              </a:rPr>
              <a:t>Q</a:t>
            </a:r>
            <a:r>
              <a:rPr lang="en-US" b="1" baseline="-25000" smtClean="0">
                <a:latin typeface="Arial" pitchFamily="34" charset="0"/>
                <a:cs typeface="Arial" pitchFamily="34" charset="0"/>
              </a:rPr>
              <a:t>3</a:t>
            </a:r>
            <a:endParaRPr lang="vi-VN" b="1" baseline="-25000">
              <a:solidFill>
                <a:schemeClr val="accent2">
                  <a:lumMod val="75000"/>
                </a:schemeClr>
              </a:solidFill>
              <a:latin typeface="Arial" pitchFamily="34" charset="0"/>
              <a:cs typeface="Arial" pitchFamily="34" charset="0"/>
            </a:endParaRPr>
          </a:p>
        </p:txBody>
      </p:sp>
      <p:sp>
        <p:nvSpPr>
          <p:cNvPr id="20" name="TextBox 19"/>
          <p:cNvSpPr txBox="1"/>
          <p:nvPr/>
        </p:nvSpPr>
        <p:spPr>
          <a:xfrm>
            <a:off x="376606" y="4253319"/>
            <a:ext cx="8398396" cy="830997"/>
          </a:xfrm>
          <a:prstGeom prst="rect">
            <a:avLst/>
          </a:prstGeom>
          <a:noFill/>
        </p:spPr>
        <p:txBody>
          <a:bodyPr wrap="square" rtlCol="0">
            <a:spAutoFit/>
          </a:bodyPr>
          <a:lstStyle/>
          <a:p>
            <a:r>
              <a:rPr lang="pt-BR" b="1">
                <a:latin typeface="Arial" pitchFamily="34" charset="0"/>
                <a:cs typeface="Arial" pitchFamily="34" charset="0"/>
              </a:rPr>
              <a:t>Do đó, p = 5; a</a:t>
            </a:r>
            <a:r>
              <a:rPr lang="pt-BR" b="1" baseline="-25000">
                <a:latin typeface="Arial" pitchFamily="34" charset="0"/>
                <a:cs typeface="Arial" pitchFamily="34" charset="0"/>
              </a:rPr>
              <a:t>5</a:t>
            </a:r>
            <a:r>
              <a:rPr lang="pt-BR" b="1">
                <a:latin typeface="Arial" pitchFamily="34" charset="0"/>
                <a:cs typeface="Arial" pitchFamily="34" charset="0"/>
              </a:rPr>
              <a:t> = </a:t>
            </a:r>
            <a:r>
              <a:rPr lang="pt-BR" b="1" smtClean="0">
                <a:latin typeface="Arial" pitchFamily="34" charset="0"/>
                <a:cs typeface="Arial" pitchFamily="34" charset="0"/>
              </a:rPr>
              <a:t>170  ;    m</a:t>
            </a:r>
            <a:r>
              <a:rPr lang="pt-BR" b="1" baseline="-25000" smtClean="0">
                <a:latin typeface="Arial" pitchFamily="34" charset="0"/>
                <a:cs typeface="Arial" pitchFamily="34" charset="0"/>
              </a:rPr>
              <a:t>5</a:t>
            </a:r>
            <a:r>
              <a:rPr lang="pt-BR" b="1" smtClean="0">
                <a:latin typeface="Arial" pitchFamily="34" charset="0"/>
                <a:cs typeface="Arial" pitchFamily="34" charset="0"/>
              </a:rPr>
              <a:t> = </a:t>
            </a:r>
            <a:r>
              <a:rPr lang="pt-BR" b="1">
                <a:latin typeface="Arial" pitchFamily="34" charset="0"/>
                <a:cs typeface="Arial" pitchFamily="34" charset="0"/>
              </a:rPr>
              <a:t>41; m</a:t>
            </a:r>
            <a:r>
              <a:rPr lang="pt-BR" b="1" baseline="-25000">
                <a:latin typeface="Arial" pitchFamily="34" charset="0"/>
                <a:cs typeface="Arial" pitchFamily="34" charset="0"/>
              </a:rPr>
              <a:t>1</a:t>
            </a:r>
            <a:r>
              <a:rPr lang="pt-BR" b="1">
                <a:latin typeface="Arial" pitchFamily="34" charset="0"/>
                <a:cs typeface="Arial" pitchFamily="34" charset="0"/>
              </a:rPr>
              <a:t> + m</a:t>
            </a:r>
            <a:r>
              <a:rPr lang="pt-BR" b="1" baseline="-25000">
                <a:latin typeface="Arial" pitchFamily="34" charset="0"/>
                <a:cs typeface="Arial" pitchFamily="34" charset="0"/>
              </a:rPr>
              <a:t>2</a:t>
            </a:r>
            <a:r>
              <a:rPr lang="pt-BR" b="1">
                <a:latin typeface="Arial" pitchFamily="34" charset="0"/>
                <a:cs typeface="Arial" pitchFamily="34" charset="0"/>
              </a:rPr>
              <a:t> + m</a:t>
            </a:r>
            <a:r>
              <a:rPr lang="pt-BR" b="1" baseline="-25000">
                <a:latin typeface="Arial" pitchFamily="34" charset="0"/>
                <a:cs typeface="Arial" pitchFamily="34" charset="0"/>
              </a:rPr>
              <a:t>3</a:t>
            </a:r>
            <a:r>
              <a:rPr lang="pt-BR" b="1">
                <a:latin typeface="Arial" pitchFamily="34" charset="0"/>
                <a:cs typeface="Arial" pitchFamily="34" charset="0"/>
              </a:rPr>
              <a:t> + m</a:t>
            </a:r>
            <a:r>
              <a:rPr lang="pt-BR" b="1" baseline="-25000">
                <a:latin typeface="Arial" pitchFamily="34" charset="0"/>
                <a:cs typeface="Arial" pitchFamily="34" charset="0"/>
              </a:rPr>
              <a:t>4</a:t>
            </a:r>
            <a:r>
              <a:rPr lang="pt-BR" b="1">
                <a:latin typeface="Arial" pitchFamily="34" charset="0"/>
                <a:cs typeface="Arial" pitchFamily="34" charset="0"/>
              </a:rPr>
              <a:t> </a:t>
            </a:r>
            <a:r>
              <a:rPr lang="pt-BR" b="1" smtClean="0">
                <a:latin typeface="Arial" pitchFamily="34" charset="0"/>
                <a:cs typeface="Arial" pitchFamily="34" charset="0"/>
              </a:rPr>
              <a:t/>
            </a:r>
            <a:br>
              <a:rPr lang="pt-BR" b="1" smtClean="0">
                <a:latin typeface="Arial" pitchFamily="34" charset="0"/>
                <a:cs typeface="Arial" pitchFamily="34" charset="0"/>
              </a:rPr>
            </a:br>
            <a:r>
              <a:rPr lang="pt-BR" b="1" smtClean="0">
                <a:latin typeface="Arial" pitchFamily="34" charset="0"/>
                <a:cs typeface="Arial" pitchFamily="34" charset="0"/>
              </a:rPr>
              <a:t>= </a:t>
            </a:r>
            <a:r>
              <a:rPr lang="pt-BR" b="1">
                <a:latin typeface="Arial" pitchFamily="34" charset="0"/>
                <a:cs typeface="Arial" pitchFamily="34" charset="0"/>
              </a:rPr>
              <a:t>18 + 28 + 35 + 43 = 124; a</a:t>
            </a:r>
            <a:r>
              <a:rPr lang="pt-BR" b="1" baseline="-25000">
                <a:latin typeface="Arial" pitchFamily="34" charset="0"/>
                <a:cs typeface="Arial" pitchFamily="34" charset="0"/>
              </a:rPr>
              <a:t>6</a:t>
            </a:r>
            <a:r>
              <a:rPr lang="pt-BR" b="1">
                <a:latin typeface="Arial" pitchFamily="34" charset="0"/>
                <a:cs typeface="Arial" pitchFamily="34" charset="0"/>
              </a:rPr>
              <a:t> – a</a:t>
            </a:r>
            <a:r>
              <a:rPr lang="pt-BR" b="1" baseline="-25000">
                <a:latin typeface="Arial" pitchFamily="34" charset="0"/>
                <a:cs typeface="Arial" pitchFamily="34" charset="0"/>
              </a:rPr>
              <a:t>5</a:t>
            </a:r>
            <a:r>
              <a:rPr lang="pt-BR" b="1">
                <a:latin typeface="Arial" pitchFamily="34" charset="0"/>
                <a:cs typeface="Arial" pitchFamily="34" charset="0"/>
              </a:rPr>
              <a:t> = 175 – 170 = 5 và ta có</a:t>
            </a:r>
            <a:endParaRPr lang="vi-VN" b="1" baseline="-25000">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0832166"/>
              </p:ext>
            </p:extLst>
          </p:nvPr>
        </p:nvGraphicFramePr>
        <p:xfrm>
          <a:off x="2315283" y="5181600"/>
          <a:ext cx="4521041" cy="1252061"/>
        </p:xfrm>
        <a:graphic>
          <a:graphicData uri="http://schemas.openxmlformats.org/presentationml/2006/ole">
            <mc:AlternateContent xmlns:mc="http://schemas.openxmlformats.org/markup-compatibility/2006">
              <mc:Choice xmlns:v="urn:schemas-microsoft-com:vml" Requires="v">
                <p:oleObj spid="_x0000_s24585" name="Equation" r:id="rId10" imgW="2108160" imgH="583920" progId="Equation.DSMT4">
                  <p:embed/>
                </p:oleObj>
              </mc:Choice>
              <mc:Fallback>
                <p:oleObj name="Equation" r:id="rId10" imgW="2108160" imgH="583920" progId="Equation.DSMT4">
                  <p:embed/>
                  <p:pic>
                    <p:nvPicPr>
                      <p:cNvPr id="0" name=""/>
                      <p:cNvPicPr>
                        <a:picLocks noChangeAspect="1" noChangeArrowheads="1"/>
                      </p:cNvPicPr>
                      <p:nvPr/>
                    </p:nvPicPr>
                    <p:blipFill>
                      <a:blip r:embed="rId11"/>
                      <a:srcRect/>
                      <a:stretch>
                        <a:fillRect/>
                      </a:stretch>
                    </p:blipFill>
                    <p:spPr bwMode="auto">
                      <a:xfrm>
                        <a:off x="2315283" y="5181600"/>
                        <a:ext cx="4521041" cy="125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TỨ PHÂN VỊ CỦA MẪU SỐ LIỆU GHÉP NHÓM</a:t>
            </a:r>
            <a:endParaRPr lang="vi-VN" sz="1800" b="1">
              <a:solidFill>
                <a:schemeClr val="bg1"/>
              </a:solidFill>
              <a:latin typeface="Arial" pitchFamily="34" charset="0"/>
              <a:cs typeface="Arial" pitchFamily="34" charset="0"/>
            </a:endParaRPr>
          </a:p>
        </p:txBody>
      </p:sp>
      <p:grpSp>
        <p:nvGrpSpPr>
          <p:cNvPr id="18" name="Group 17"/>
          <p:cNvGrpSpPr/>
          <p:nvPr/>
        </p:nvGrpSpPr>
        <p:grpSpPr>
          <a:xfrm>
            <a:off x="227012" y="742950"/>
            <a:ext cx="11606880" cy="1426433"/>
            <a:chOff x="227012" y="742950"/>
            <a:chExt cx="11606880" cy="1426433"/>
          </a:xfrm>
        </p:grpSpPr>
        <p:sp>
          <p:nvSpPr>
            <p:cNvPr id="22" name="Rounded Rectangle 21"/>
            <p:cNvSpPr/>
            <p:nvPr/>
          </p:nvSpPr>
          <p:spPr>
            <a:xfrm>
              <a:off x="2051741" y="773736"/>
              <a:ext cx="9782151" cy="128409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7012" y="7429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2788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9096" b="19797"/>
            <a:stretch/>
          </p:blipFill>
          <p:spPr bwMode="auto">
            <a:xfrm>
              <a:off x="466264" y="9157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208211" y="981693"/>
              <a:ext cx="9601201"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Tìm tứ phân vị thứ nhất và tứ phân vị thứ </a:t>
              </a:r>
              <a:r>
                <a:rPr lang="en-US" sz="2600" b="1" smtClean="0">
                  <a:latin typeface="Arial" pitchFamily="34" charset="0"/>
                  <a:cs typeface="Arial" pitchFamily="34" charset="0"/>
                </a:rPr>
                <a:t>ba cho mẫu số liệu ghép nhóm ở Luyện tập 2</a:t>
              </a:r>
              <a:endParaRPr lang="vi-VN" sz="2600" b="1">
                <a:latin typeface="Arial" pitchFamily="34" charset="0"/>
                <a:cs typeface="Arial" pitchFamily="34" charset="0"/>
              </a:endParaRPr>
            </a:p>
          </p:txBody>
        </p:sp>
      </p:grpSp>
    </p:spTree>
    <p:extLst>
      <p:ext uri="{BB962C8B-B14F-4D97-AF65-F5344CB8AC3E}">
        <p14:creationId xmlns:p14="http://schemas.microsoft.com/office/powerpoint/2010/main" val="3643128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250" y="2971800"/>
            <a:ext cx="1517921" cy="36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133600"/>
            <a:chOff x="289088" y="762000"/>
            <a:chExt cx="11558425" cy="2133600"/>
          </a:xfrm>
        </p:grpSpPr>
        <p:sp>
          <p:nvSpPr>
            <p:cNvPr id="17" name="Rounded Rectangle 16"/>
            <p:cNvSpPr/>
            <p:nvPr/>
          </p:nvSpPr>
          <p:spPr>
            <a:xfrm>
              <a:off x="289088" y="762000"/>
              <a:ext cx="11558425" cy="21336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455612" y="857250"/>
              <a:ext cx="11125199" cy="1938992"/>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Với số liệu cho trong Luyện tập 1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thể tìm được giá trị chính xác </a:t>
              </a:r>
              <a:r>
                <a:rPr lang="en-US" b="1" smtClean="0">
                  <a:latin typeface="Arial" pitchFamily="34" charset="0"/>
                  <a:cs typeface="Arial" pitchFamily="34" charset="0"/>
                </a:rPr>
                <a:t>cho mốt</a:t>
              </a:r>
              <a:r>
                <a:rPr lang="vi-VN" b="1" smtClean="0">
                  <a:latin typeface="Arial" pitchFamily="34" charset="0"/>
                  <a:cs typeface="Arial" pitchFamily="34" charset="0"/>
                </a:rPr>
                <a:t> </a:t>
              </a:r>
              <a:r>
                <a:rPr lang="vi-VN" b="1">
                  <a:latin typeface="Arial" pitchFamily="34" charset="0"/>
                  <a:cs typeface="Arial" pitchFamily="34" charset="0"/>
                </a:rPr>
                <a:t>của mẫu số liệu gốc về thời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gian </a:t>
              </a:r>
              <a:r>
                <a:rPr lang="vi-VN" b="1">
                  <a:latin typeface="Arial" pitchFamily="34" charset="0"/>
                  <a:cs typeface="Arial" pitchFamily="34" charset="0"/>
                </a:rPr>
                <a:t>xem tivi của học sinh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 Mốt</a:t>
              </a:r>
              <a:r>
                <a:rPr lang="vi-VN" b="1" smtClean="0">
                  <a:latin typeface="Arial" pitchFamily="34" charset="0"/>
                  <a:cs typeface="Arial" pitchFamily="34" charset="0"/>
                </a:rPr>
                <a:t> </a:t>
              </a:r>
              <a:r>
                <a:rPr lang="vi-VN" b="1">
                  <a:latin typeface="Arial" pitchFamily="34" charset="0"/>
                  <a:cs typeface="Arial" pitchFamily="34" charset="0"/>
                </a:rPr>
                <a:t>thuộc nhóm nào là hợp lý </a:t>
              </a:r>
              <a:r>
                <a:rPr lang="vi-VN" b="1" smtClean="0">
                  <a:latin typeface="Arial" pitchFamily="34" charset="0"/>
                  <a:cs typeface="Arial" pitchFamily="34" charset="0"/>
                </a:rPr>
                <a:t>nhất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N</a:t>
              </a:r>
              <a:r>
                <a:rPr lang="vi-VN" b="1" smtClean="0">
                  <a:latin typeface="Arial" pitchFamily="34" charset="0"/>
                  <a:cs typeface="Arial" pitchFamily="34" charset="0"/>
                </a:rPr>
                <a:t>ên </a:t>
              </a:r>
              <a:r>
                <a:rPr lang="vi-VN" b="1">
                  <a:latin typeface="Arial" pitchFamily="34" charset="0"/>
                  <a:cs typeface="Arial" pitchFamily="34" charset="0"/>
                </a:rPr>
                <a:t>lấy số nào trong nhóm để ước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lượng </a:t>
              </a:r>
              <a:r>
                <a:rPr lang="vi-VN" b="1">
                  <a:latin typeface="Arial" pitchFamily="34" charset="0"/>
                  <a:cs typeface="Arial" pitchFamily="34" charset="0"/>
                </a:rPr>
                <a:t>cho </a:t>
              </a:r>
              <a:r>
                <a:rPr lang="vi-VN" b="1" smtClean="0">
                  <a:latin typeface="Arial" pitchFamily="34" charset="0"/>
                  <a:cs typeface="Arial" pitchFamily="34" charset="0"/>
                </a:rPr>
                <a:t>mốt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ho </a:t>
              </a:r>
              <a:r>
                <a:rPr lang="vi-VN" b="1">
                  <a:latin typeface="Arial" pitchFamily="34" charset="0"/>
                  <a:cs typeface="Arial" pitchFamily="34" charset="0"/>
                </a:rPr>
                <a:t>mẫu số liệu ghép nhóm như trong bảng 3.2 </a:t>
              </a:r>
            </a:p>
          </p:txBody>
        </p:sp>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8836"/>
            <a:stretch/>
          </p:blipFill>
          <p:spPr bwMode="auto">
            <a:xfrm>
              <a:off x="401177" y="798105"/>
              <a:ext cx="1616535" cy="45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531812" y="3471285"/>
            <a:ext cx="11506200" cy="830997"/>
          </a:xfrm>
          <a:prstGeom prst="rect">
            <a:avLst/>
          </a:prstGeom>
          <a:noFill/>
        </p:spPr>
        <p:txBody>
          <a:bodyPr wrap="square" rtlCol="0">
            <a:spAutoFit/>
          </a:bodyPr>
          <a:lstStyle/>
          <a:p>
            <a:r>
              <a:rPr lang="vi-VN" b="1">
                <a:latin typeface="Arial" pitchFamily="34" charset="0"/>
                <a:cs typeface="Arial" pitchFamily="34" charset="0"/>
              </a:rPr>
              <a:t>a) Không thể tính được giá trị chính xác cho mốt của mẫu số liệu gốc về thời gian xem ti vi của học sinh, do không có thời gian cụ thể của từng học sinh.</a:t>
            </a:r>
            <a:endParaRPr lang="vi-VN" b="1">
              <a:solidFill>
                <a:schemeClr val="accent2">
                  <a:lumMod val="75000"/>
                </a:schemeClr>
              </a:solidFill>
              <a:latin typeface="Arial" pitchFamily="34" charset="0"/>
              <a:cs typeface="Arial" pitchFamily="34" charset="0"/>
            </a:endParaRPr>
          </a:p>
        </p:txBody>
      </p:sp>
      <p:sp>
        <p:nvSpPr>
          <p:cNvPr id="9" name="TextBox 8"/>
          <p:cNvSpPr txBox="1"/>
          <p:nvPr/>
        </p:nvSpPr>
        <p:spPr>
          <a:xfrm>
            <a:off x="531812" y="4344050"/>
            <a:ext cx="11506200" cy="461665"/>
          </a:xfrm>
          <a:prstGeom prst="rect">
            <a:avLst/>
          </a:prstGeom>
          <a:noFill/>
        </p:spPr>
        <p:txBody>
          <a:bodyPr wrap="square" rtlCol="0">
            <a:spAutoFit/>
          </a:bodyPr>
          <a:lstStyle/>
          <a:p>
            <a:r>
              <a:rPr lang="vi-VN" b="1">
                <a:latin typeface="Arial" pitchFamily="34" charset="0"/>
                <a:cs typeface="Arial" pitchFamily="34" charset="0"/>
              </a:rPr>
              <a:t>b) Tần số lớn nhất là 16 nên mốt thuộc nhóm [5; 10) là hợp lí nhất. </a:t>
            </a:r>
            <a:endParaRPr lang="vi-VN" b="1">
              <a:solidFill>
                <a:schemeClr val="accent2">
                  <a:lumMod val="75000"/>
                </a:schemeClr>
              </a:solidFill>
              <a:latin typeface="Arial" pitchFamily="34" charset="0"/>
              <a:cs typeface="Arial" pitchFamily="34" charset="0"/>
            </a:endParaRPr>
          </a:p>
        </p:txBody>
      </p:sp>
      <p:sp>
        <p:nvSpPr>
          <p:cNvPr id="10" name="TextBox 9"/>
          <p:cNvSpPr txBox="1"/>
          <p:nvPr/>
        </p:nvSpPr>
        <p:spPr>
          <a:xfrm>
            <a:off x="554829" y="5710535"/>
            <a:ext cx="6042820" cy="461665"/>
          </a:xfrm>
          <a:prstGeom prst="rect">
            <a:avLst/>
          </a:prstGeom>
          <a:noFill/>
        </p:spPr>
        <p:txBody>
          <a:bodyPr wrap="square" rtlCol="0">
            <a:spAutoFit/>
          </a:bodyPr>
          <a:lstStyle/>
          <a:p>
            <a:r>
              <a:rPr lang="vi-VN" b="1">
                <a:latin typeface="Arial" pitchFamily="34" charset="0"/>
                <a:cs typeface="Arial" pitchFamily="34" charset="0"/>
              </a:rPr>
              <a:t>Do đó, mốt của mẫu số liệu xấp xỉ bằng </a:t>
            </a:r>
            <a:endParaRPr lang="vi-VN" b="1">
              <a:solidFill>
                <a:schemeClr val="accent2">
                  <a:lumMod val="75000"/>
                </a:schemeClr>
              </a:solidFill>
              <a:latin typeface="Arial" pitchFamily="34" charset="0"/>
              <a:cs typeface="Arial" pitchFamily="34" charset="0"/>
            </a:endParaRPr>
          </a:p>
        </p:txBody>
      </p:sp>
      <p:sp>
        <p:nvSpPr>
          <p:cNvPr id="12" name="TextBox 11"/>
          <p:cNvSpPr txBox="1"/>
          <p:nvPr/>
        </p:nvSpPr>
        <p:spPr>
          <a:xfrm>
            <a:off x="554829" y="4800600"/>
            <a:ext cx="11506200" cy="830997"/>
          </a:xfrm>
          <a:prstGeom prst="rect">
            <a:avLst/>
          </a:prstGeom>
          <a:noFill/>
        </p:spPr>
        <p:txBody>
          <a:bodyPr wrap="square" rtlCol="0">
            <a:spAutoFit/>
          </a:bodyPr>
          <a:lstStyle/>
          <a:p>
            <a:r>
              <a:rPr lang="vi-VN" b="1" smtClean="0">
                <a:latin typeface="Arial" pitchFamily="34" charset="0"/>
                <a:cs typeface="Arial" pitchFamily="34" charset="0"/>
              </a:rPr>
              <a:t>Ta </a:t>
            </a:r>
            <a:r>
              <a:rPr lang="vi-VN" b="1">
                <a:latin typeface="Arial" pitchFamily="34" charset="0"/>
                <a:cs typeface="Arial" pitchFamily="34" charset="0"/>
              </a:rPr>
              <a:t>ước lượng mốt của mẫu số liệu bằng cách xác định số thứ tự của nhóm chứa mốt là j = 2; a</a:t>
            </a:r>
            <a:r>
              <a:rPr lang="vi-VN" b="1" baseline="-25000">
                <a:latin typeface="Arial" pitchFamily="34" charset="0"/>
                <a:cs typeface="Arial" pitchFamily="34" charset="0"/>
              </a:rPr>
              <a:t>j</a:t>
            </a:r>
            <a:r>
              <a:rPr lang="vi-VN" b="1">
                <a:latin typeface="Arial" pitchFamily="34" charset="0"/>
                <a:cs typeface="Arial" pitchFamily="34" charset="0"/>
              </a:rPr>
              <a:t> = a</a:t>
            </a:r>
            <a:r>
              <a:rPr lang="vi-VN" b="1" baseline="-25000">
                <a:latin typeface="Arial" pitchFamily="34" charset="0"/>
                <a:cs typeface="Arial" pitchFamily="34" charset="0"/>
              </a:rPr>
              <a:t>2 </a:t>
            </a:r>
            <a:r>
              <a:rPr lang="vi-VN" b="1">
                <a:latin typeface="Arial" pitchFamily="34" charset="0"/>
                <a:cs typeface="Arial" pitchFamily="34" charset="0"/>
              </a:rPr>
              <a:t>= 5; m</a:t>
            </a:r>
            <a:r>
              <a:rPr lang="vi-VN" b="1" baseline="-25000">
                <a:latin typeface="Arial" pitchFamily="34" charset="0"/>
                <a:cs typeface="Arial" pitchFamily="34" charset="0"/>
              </a:rPr>
              <a:t>2</a:t>
            </a:r>
            <a:r>
              <a:rPr lang="vi-VN" b="1">
                <a:latin typeface="Arial" pitchFamily="34" charset="0"/>
                <a:cs typeface="Arial" pitchFamily="34" charset="0"/>
              </a:rPr>
              <a:t> = 16; m</a:t>
            </a:r>
            <a:r>
              <a:rPr lang="vi-VN" b="1" baseline="-25000">
                <a:latin typeface="Arial" pitchFamily="34" charset="0"/>
                <a:cs typeface="Arial" pitchFamily="34" charset="0"/>
              </a:rPr>
              <a:t>1</a:t>
            </a:r>
            <a:r>
              <a:rPr lang="vi-VN" b="1">
                <a:latin typeface="Arial" pitchFamily="34" charset="0"/>
                <a:cs typeface="Arial" pitchFamily="34" charset="0"/>
              </a:rPr>
              <a:t> = 8; m</a:t>
            </a:r>
            <a:r>
              <a:rPr lang="vi-VN" b="1" baseline="-25000">
                <a:latin typeface="Arial" pitchFamily="34" charset="0"/>
                <a:cs typeface="Arial" pitchFamily="34" charset="0"/>
              </a:rPr>
              <a:t>3</a:t>
            </a:r>
            <a:r>
              <a:rPr lang="vi-VN" b="1">
                <a:latin typeface="Arial" pitchFamily="34" charset="0"/>
                <a:cs typeface="Arial" pitchFamily="34" charset="0"/>
              </a:rPr>
              <a:t> = 4; độ dài của nhóm h = 5.</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1270924"/>
              </p:ext>
            </p:extLst>
          </p:nvPr>
        </p:nvGraphicFramePr>
        <p:xfrm>
          <a:off x="6475412" y="5502423"/>
          <a:ext cx="3568700" cy="954087"/>
        </p:xfrm>
        <a:graphic>
          <a:graphicData uri="http://schemas.openxmlformats.org/presentationml/2006/ole">
            <mc:AlternateContent xmlns:mc="http://schemas.openxmlformats.org/markup-compatibility/2006">
              <mc:Choice xmlns:v="urn:schemas-microsoft-com:vml" Requires="v">
                <p:oleObj spid="_x0000_s25609" name="Equation" r:id="rId6" imgW="1663560" imgH="444240" progId="Equation.DSMT4">
                  <p:embed/>
                </p:oleObj>
              </mc:Choice>
              <mc:Fallback>
                <p:oleObj name="Equation" r:id="rId6" imgW="1663560" imgH="444240" progId="Equation.DSMT4">
                  <p:embed/>
                  <p:pic>
                    <p:nvPicPr>
                      <p:cNvPr id="0" name="Object 25"/>
                      <p:cNvPicPr>
                        <a:picLocks noChangeAspect="1" noChangeArrowheads="1"/>
                      </p:cNvPicPr>
                      <p:nvPr/>
                    </p:nvPicPr>
                    <p:blipFill>
                      <a:blip r:embed="rId7"/>
                      <a:srcRect/>
                      <a:stretch>
                        <a:fillRect/>
                      </a:stretch>
                    </p:blipFill>
                    <p:spPr bwMode="auto">
                      <a:xfrm>
                        <a:off x="6475412" y="5502423"/>
                        <a:ext cx="3568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8612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1014" y="824204"/>
            <a:ext cx="11558425" cy="3214396"/>
          </a:xfrm>
          <a:prstGeom prst="roundRect">
            <a:avLst>
              <a:gd name="adj" fmla="val 3662"/>
            </a:avLst>
          </a:prstGeom>
          <a:blipFill dpi="0" rotWithShape="1">
            <a:blip r:embed="rId4">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2" name="Group 1"/>
          <p:cNvGrpSpPr/>
          <p:nvPr/>
        </p:nvGrpSpPr>
        <p:grpSpPr>
          <a:xfrm>
            <a:off x="409115" y="900404"/>
            <a:ext cx="11381016" cy="2963948"/>
            <a:chOff x="409115" y="900404"/>
            <a:chExt cx="11381016" cy="2963948"/>
          </a:xfrm>
        </p:grpSpPr>
        <mc:AlternateContent xmlns:mc="http://schemas.openxmlformats.org/markup-compatibility/2006">
          <mc:Choice xmlns:a14="http://schemas.microsoft.com/office/drawing/2010/main" Requires="a14">
            <p:sp>
              <p:nvSpPr>
                <p:cNvPr id="11" name="TextBox 10"/>
                <p:cNvSpPr txBox="1"/>
                <p:nvPr/>
              </p:nvSpPr>
              <p:spPr>
                <a:xfrm>
                  <a:off x="409115" y="900404"/>
                  <a:ext cx="11381016" cy="1759328"/>
                </a:xfrm>
                <a:prstGeom prst="rect">
                  <a:avLst/>
                </a:prstGeom>
                <a:noFill/>
              </p:spPr>
              <p:txBody>
                <a:bodyPr wrap="square" rtlCol="0">
                  <a:spAutoFit/>
                </a:bodyPr>
                <a:lstStyle/>
                <a:p>
                  <a:pPr marL="457200" indent="-457200">
                    <a:buFont typeface="Arial" pitchFamily="34" charset="0"/>
                    <a:buChar char="•"/>
                  </a:pPr>
                  <a:r>
                    <a:rPr lang="vi-VN" sz="2600" b="1" smtClean="0">
                      <a:latin typeface="Arial" pitchFamily="34" charset="0"/>
                      <a:cs typeface="Arial" pitchFamily="34" charset="0"/>
                    </a:rPr>
                    <a:t>Để </a:t>
                  </a:r>
                  <a:r>
                    <a:rPr lang="en-US" sz="2600" b="1" smtClean="0">
                      <a:latin typeface="Arial" pitchFamily="34" charset="0"/>
                      <a:cs typeface="Arial" pitchFamily="34" charset="0"/>
                    </a:rPr>
                    <a:t>tìm mốt của mẫu số liệu ghép nhóm, ta thực hiện các bước sau:</a:t>
                  </a:r>
                  <a:br>
                    <a:rPr lang="en-US" sz="2600" b="1" smtClean="0">
                      <a:latin typeface="Arial" pitchFamily="34" charset="0"/>
                      <a:cs typeface="Arial" pitchFamily="34" charset="0"/>
                    </a:rPr>
                  </a:br>
                  <a:r>
                    <a:rPr lang="en-US" sz="2600" b="1" i="1" smtClean="0">
                      <a:solidFill>
                        <a:schemeClr val="accent6">
                          <a:lumMod val="75000"/>
                        </a:schemeClr>
                      </a:solidFill>
                      <a:latin typeface="Arial" pitchFamily="34" charset="0"/>
                      <a:cs typeface="Arial" pitchFamily="34" charset="0"/>
                    </a:rPr>
                    <a:t>Bước 1</a:t>
                  </a:r>
                  <a:r>
                    <a:rPr lang="en-US" sz="2600" b="1" smtClean="0">
                      <a:solidFill>
                        <a:schemeClr val="accent6">
                          <a:lumMod val="75000"/>
                        </a:schemeClr>
                      </a:solidFill>
                      <a:latin typeface="Arial" pitchFamily="34" charset="0"/>
                      <a:cs typeface="Arial" pitchFamily="34" charset="0"/>
                    </a:rPr>
                    <a:t>:</a:t>
                  </a:r>
                  <a:r>
                    <a:rPr lang="en-US" sz="2600" b="1" smtClean="0">
                      <a:latin typeface="Arial" pitchFamily="34" charset="0"/>
                      <a:cs typeface="Arial" pitchFamily="34" charset="0"/>
                    </a:rPr>
                    <a:t> Xác định nhóm có tần số lớn nhất (gọi là nhóm chứa mốt), giả sử là nhóm </a:t>
                  </a:r>
                  <a14:m>
                    <m:oMath xmlns:m="http://schemas.openxmlformats.org/officeDocument/2006/math">
                      <m:r>
                        <a:rPr lang="en-US" sz="2600" b="1" i="1" smtClean="0">
                          <a:latin typeface="Cambria Math"/>
                          <a:cs typeface="Arial" pitchFamily="34" charset="0"/>
                        </a:rPr>
                        <m:t>𝒋</m:t>
                      </m:r>
                      <m:r>
                        <a:rPr lang="en-US" sz="2600" b="1" i="1" smtClean="0">
                          <a:latin typeface="Cambria Math"/>
                          <a:cs typeface="Arial" pitchFamily="34" charset="0"/>
                        </a:rPr>
                        <m:t>:</m:t>
                      </m:r>
                      <m:d>
                        <m:dPr>
                          <m:begChr m:val="["/>
                          <m:ctrlPr>
                            <a:rPr lang="en-US" sz="2600" b="1" i="1" smtClean="0">
                              <a:latin typeface="Cambria Math"/>
                              <a:cs typeface="Arial" pitchFamily="34" charset="0"/>
                            </a:rPr>
                          </m:ctrlPr>
                        </m:dPr>
                        <m:e>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𝒋</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𝒋</m:t>
                              </m:r>
                              <m:r>
                                <a:rPr lang="en-US" sz="2600" b="1" i="1" smtClean="0">
                                  <a:latin typeface="Cambria Math"/>
                                  <a:cs typeface="Arial" pitchFamily="34" charset="0"/>
                                </a:rPr>
                                <m:t>+</m:t>
                              </m:r>
                              <m:r>
                                <a:rPr lang="en-US" sz="2600" b="1" i="1" smtClean="0">
                                  <a:latin typeface="Cambria Math"/>
                                  <a:cs typeface="Arial" pitchFamily="34" charset="0"/>
                                </a:rPr>
                                <m:t>𝟏</m:t>
                              </m:r>
                            </m:sub>
                          </m:sSub>
                        </m:e>
                      </m:d>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i="1">
                      <a:solidFill>
                        <a:schemeClr val="accent6">
                          <a:lumMod val="75000"/>
                        </a:schemeClr>
                      </a:solidFill>
                      <a:latin typeface="Arial" pitchFamily="34" charset="0"/>
                      <a:cs typeface="Arial" pitchFamily="34" charset="0"/>
                    </a:rPr>
                    <a:t>Bước 2</a:t>
                  </a:r>
                  <a:r>
                    <a:rPr lang="en-US" sz="2600" b="1" smtClean="0">
                      <a:solidFill>
                        <a:schemeClr val="accent6">
                          <a:lumMod val="75000"/>
                        </a:schemeClr>
                      </a:solidFill>
                      <a:latin typeface="Arial" pitchFamily="34" charset="0"/>
                      <a:cs typeface="Arial" pitchFamily="34" charset="0"/>
                    </a:rPr>
                    <a:t> : </a:t>
                  </a:r>
                  <a:r>
                    <a:rPr lang="en-US" sz="2600" b="1" smtClean="0">
                      <a:latin typeface="Arial" pitchFamily="34" charset="0"/>
                      <a:cs typeface="Arial" pitchFamily="34" charset="0"/>
                    </a:rPr>
                    <a:t>Mốt được xác định là  </a:t>
                  </a:r>
                  <a:endParaRPr lang="vi-VN" b="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09115" y="900404"/>
                  <a:ext cx="11381016" cy="1759328"/>
                </a:xfrm>
                <a:prstGeom prst="rect">
                  <a:avLst/>
                </a:prstGeom>
                <a:blipFill rotWithShape="1">
                  <a:blip r:embed="rId5"/>
                  <a:stretch>
                    <a:fillRect l="-803" t="-3125" b="-7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7329" y="2971800"/>
                  <a:ext cx="10972802" cy="892552"/>
                </a:xfrm>
                <a:prstGeom prst="rect">
                  <a:avLst/>
                </a:prstGeom>
                <a:noFill/>
              </p:spPr>
              <p:txBody>
                <a:bodyPr wrap="square" rtlCol="0">
                  <a:spAutoFit/>
                </a:bodyPr>
                <a:lstStyle/>
                <a:p>
                  <a:r>
                    <a:rPr lang="en-US" sz="2600" b="1" smtClean="0">
                      <a:latin typeface="Arial" pitchFamily="34" charset="0"/>
                      <a:cs typeface="Arial" pitchFamily="34" charset="0"/>
                    </a:rPr>
                    <a:t>Trong đó m</a:t>
                  </a:r>
                  <a:r>
                    <a:rPr lang="en-US" sz="2600" b="1" baseline="-25000" smtClean="0">
                      <a:latin typeface="Arial" pitchFamily="34" charset="0"/>
                      <a:cs typeface="Arial" pitchFamily="34" charset="0"/>
                    </a:rPr>
                    <a:t>j</a:t>
                  </a:r>
                  <a:r>
                    <a:rPr lang="en-US" sz="2600" b="1" smtClean="0">
                      <a:latin typeface="Arial" pitchFamily="34" charset="0"/>
                      <a:cs typeface="Arial" pitchFamily="34" charset="0"/>
                    </a:rPr>
                    <a:t> là tần số của nhóm j và h là độ dài của nhóm.</a:t>
                  </a:r>
                  <a:br>
                    <a:rPr lang="en-US" sz="2600" b="1" smtClean="0">
                      <a:latin typeface="Arial" pitchFamily="34" charset="0"/>
                      <a:cs typeface="Arial" pitchFamily="34" charset="0"/>
                    </a:rPr>
                  </a:br>
                  <a:r>
                    <a:rPr lang="en-US" sz="2600" b="1" smtClean="0">
                      <a:latin typeface="Arial" pitchFamily="34" charset="0"/>
                      <a:cs typeface="Arial" pitchFamily="34" charset="0"/>
                    </a:rPr>
                    <a:t>Quy ước :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𝟎</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𝒌</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𝟎</m:t>
                      </m:r>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17329" y="2971800"/>
                  <a:ext cx="10972802" cy="892552"/>
                </a:xfrm>
                <a:prstGeom prst="rect">
                  <a:avLst/>
                </a:prstGeom>
                <a:blipFill rotWithShape="1">
                  <a:blip r:embed="rId6"/>
                  <a:stretch>
                    <a:fillRect l="-944" t="-6164" b="-15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1928403687"/>
                    </p:ext>
                  </p:extLst>
                </p:nvPr>
              </p:nvGraphicFramePr>
              <p:xfrm>
                <a:off x="6018212" y="1905000"/>
                <a:ext cx="4481513" cy="1063625"/>
              </p:xfrm>
              <a:graphic>
                <a:graphicData uri="http://schemas.openxmlformats.org/presentationml/2006/ole">
                  <mc:AlternateContent>
                    <mc:Choice xmlns:v="urn:schemas-microsoft-com:vml" Requires="v">
                      <p:oleObj spid="_x0000_s16407" name="Equation" r:id="rId7" imgW="2298600" imgH="545760" progId="Equation.DSMT4">
                        <p:embed/>
                      </p:oleObj>
                    </mc:Choice>
                    <mc:Fallback>
                      <p:oleObj name="Equation" r:id="rId7" imgW="2298600" imgH="545760" progId="Equation.DSMT4">
                        <p:embed/>
                        <p:pic>
                          <p:nvPicPr>
                            <p:cNvPr id="0" name=""/>
                            <p:cNvPicPr/>
                            <p:nvPr/>
                          </p:nvPicPr>
                          <p:blipFill>
                            <a:blip r:embed="rId8"/>
                            <a:stretch>
                              <a:fillRect/>
                            </a:stretch>
                          </p:blipFill>
                          <p:spPr>
                            <a:xfrm>
                              <a:off x="6018212" y="1905000"/>
                              <a:ext cx="4481513" cy="1063625"/>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1928403687"/>
                    </p:ext>
                  </p:extLst>
                </p:nvPr>
              </p:nvGraphicFramePr>
              <p:xfrm>
                <a:off x="6018212" y="1905000"/>
                <a:ext cx="4481513" cy="1063625"/>
              </p:xfrm>
              <a:graphic>
                <a:graphicData uri="http://schemas.openxmlformats.org/presentationml/2006/ole">
                  <mc:AlternateContent>
                    <mc:Choice xmlns:v="urn:schemas-microsoft-com:vml" Requires="v">
                      <p:oleObj spid="_x0000_s16391" name="Equation" r:id="rId9" imgW="2298600" imgH="545760" progId="Equation.DSMT4">
                        <p:embed/>
                      </p:oleObj>
                    </mc:Choice>
                    <mc:Fallback>
                      <p:oleObj name="Equation" r:id="rId9" imgW="2298600" imgH="545760" progId="Equation.DSMT4">
                        <p:embed/>
                        <p:pic>
                          <p:nvPicPr>
                            <p:cNvPr id="0" name=""/>
                            <p:cNvPicPr/>
                            <p:nvPr/>
                          </p:nvPicPr>
                          <p:blipFill>
                            <a:blip r:embed="rId10"/>
                            <a:stretch>
                              <a:fillRect/>
                            </a:stretch>
                          </p:blipFill>
                          <p:spPr>
                            <a:xfrm>
                              <a:off x="6018212" y="1905000"/>
                              <a:ext cx="4481513" cy="1063625"/>
                            </a:xfrm>
                            <a:prstGeom prst="rect">
                              <a:avLst/>
                            </a:prstGeom>
                          </p:spPr>
                        </p:pic>
                      </p:oleObj>
                    </mc:Fallback>
                  </mc:AlternateContent>
                </a:graphicData>
              </a:graphic>
            </p:graphicFrame>
          </mc:Fallback>
        </mc:AlternateContent>
      </p:gr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sp>
        <p:nvSpPr>
          <p:cNvPr id="16"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sp>
        <p:nvSpPr>
          <p:cNvPr id="20" name="TextBox 19"/>
          <p:cNvSpPr txBox="1"/>
          <p:nvPr/>
        </p:nvSpPr>
        <p:spPr>
          <a:xfrm>
            <a:off x="1827212" y="4343400"/>
            <a:ext cx="9906000"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Người ta chỉ định nghĩa mốt cho mẫu ghép nhóm có độ dài các nhóm bằng nhau.</a:t>
            </a:r>
            <a:br>
              <a:rPr lang="en-US" sz="2600" b="1" smtClean="0">
                <a:latin typeface="Arial" pitchFamily="34" charset="0"/>
                <a:cs typeface="Arial" pitchFamily="34" charset="0"/>
              </a:rPr>
            </a:br>
            <a:r>
              <a:rPr lang="en-US" sz="2600" b="1" smtClean="0">
                <a:latin typeface="Arial" pitchFamily="34" charset="0"/>
                <a:cs typeface="Arial" pitchFamily="34" charset="0"/>
              </a:rPr>
              <a:t>Một mẫu có thể không có mốt hoặc có nhiều hơn một mốt</a:t>
            </a:r>
            <a:endParaRPr lang="vi-VN" sz="2600" b="1">
              <a:latin typeface="Arial" pitchFamily="34" charset="0"/>
              <a:cs typeface="Arial" pitchFamily="34" charset="0"/>
            </a:endParaRPr>
          </a:p>
        </p:txBody>
      </p:sp>
      <p:grpSp>
        <p:nvGrpSpPr>
          <p:cNvPr id="22" name="Group 21"/>
          <p:cNvGrpSpPr/>
          <p:nvPr/>
        </p:nvGrpSpPr>
        <p:grpSpPr>
          <a:xfrm>
            <a:off x="403096" y="4267200"/>
            <a:ext cx="1579759" cy="852702"/>
            <a:chOff x="775699" y="4011533"/>
            <a:chExt cx="1579759" cy="852702"/>
          </a:xfrm>
        </p:grpSpPr>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5699" y="4011533"/>
              <a:ext cx="1579759" cy="85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427" y="4241637"/>
              <a:ext cx="1150302"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586995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299" b="33987"/>
          <a:stretch/>
        </p:blipFill>
        <p:spPr bwMode="auto">
          <a:xfrm>
            <a:off x="193545" y="69284"/>
            <a:ext cx="3367224" cy="50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47343"/>
            <a:ext cx="11734800" cy="1410057"/>
            <a:chOff x="303212" y="802154"/>
            <a:chExt cx="11734800" cy="1410057"/>
          </a:xfrm>
        </p:grpSpPr>
        <p:sp>
          <p:nvSpPr>
            <p:cNvPr id="3" name="Rounded Rectangle 2"/>
            <p:cNvSpPr/>
            <p:nvPr/>
          </p:nvSpPr>
          <p:spPr>
            <a:xfrm>
              <a:off x="303212" y="802154"/>
              <a:ext cx="11734800" cy="14100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55612" y="881092"/>
                  <a:ext cx="11506200" cy="1231106"/>
                </a:xfrm>
                <a:prstGeom prst="rect">
                  <a:avLst/>
                </a:prstGeom>
                <a:noFill/>
              </p:spPr>
              <p:txBody>
                <a:bodyPr wrap="square" rtlCol="0">
                  <a:spAutoFit/>
                </a:bodyPr>
                <a:lstStyle/>
                <a:p>
                  <a:pPr algn="just"/>
                  <a:r>
                    <a:rPr lang="en-US" b="1" smtClean="0">
                      <a:latin typeface="Arial" pitchFamily="34" charset="0"/>
                      <a:cs typeface="Arial" pitchFamily="34" charset="0"/>
                    </a:rPr>
                    <a:t>      Một cửa hàng ghi lại số liệu bán xăng cho 35 khách hàng đi xe máy. Mẫu số liệu gốc có dạng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m:t>
                          </m:r>
                        </m:sub>
                      </m:sSub>
                      <m:sSub>
                        <m:sSubPr>
                          <m:ctrlPr>
                            <a:rPr lang="en-US" b="1" i="1" smtClean="0">
                              <a:latin typeface="Cambria Math"/>
                              <a:cs typeface="Arial" pitchFamily="34" charset="0"/>
                            </a:rPr>
                          </m:ctrlPr>
                        </m:sSubPr>
                        <m:e>
                          <m:r>
                            <a:rPr lang="en-US" b="1" i="1" smtClean="0">
                              <a:latin typeface="Cambria Math"/>
                              <a:cs typeface="Arial" pitchFamily="34" charset="0"/>
                            </a:rPr>
                            <m:t>,</m:t>
                          </m:r>
                          <m:r>
                            <a:rPr lang="en-US" b="1" i="1" smtClean="0">
                              <a:latin typeface="Cambria Math"/>
                              <a:cs typeface="Arial" pitchFamily="34" charset="0"/>
                            </a:rPr>
                            <m:t>𝒙</m:t>
                          </m:r>
                        </m:e>
                        <m:sub>
                          <m:r>
                            <a:rPr lang="en-US" b="1" i="1" smtClean="0">
                              <a:latin typeface="Cambria Math"/>
                              <a:cs typeface="Arial" pitchFamily="34" charset="0"/>
                            </a:rPr>
                            <m:t>𝟐</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𝟑𝟓</m:t>
                          </m:r>
                        </m:sub>
                      </m:sSub>
                    </m:oMath>
                  </a14:m>
                  <a:r>
                    <a:rPr lang="en-US" sz="2600" b="1" smtClean="0">
                      <a:latin typeface="Arial" pitchFamily="34" charset="0"/>
                      <a:cs typeface="Arial" pitchFamily="34" charset="0"/>
                    </a:rPr>
                    <a:t> </a:t>
                  </a:r>
                  <a:r>
                    <a:rPr lang="en-US" b="1">
                      <a:latin typeface="Arial" pitchFamily="34" charset="0"/>
                      <a:cs typeface="Arial" pitchFamily="34" charset="0"/>
                    </a:rPr>
                    <a:t>trong đó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𝒊</m:t>
                          </m:r>
                        </m:sub>
                      </m:sSub>
                    </m:oMath>
                  </a14:m>
                  <a:r>
                    <a:rPr lang="en-US" b="1" smtClean="0">
                      <a:latin typeface="Arial" pitchFamily="34" charset="0"/>
                      <a:cs typeface="Arial" pitchFamily="34" charset="0"/>
                    </a:rPr>
                    <a:t> là số tiền bán xăng cho khách thứ i . Vì lí do nào đó cửa hàng chỉ có mẫu số liệu ghép nhóm dạng sau :</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55612" y="881092"/>
                  <a:ext cx="11506200" cy="1231106"/>
                </a:xfrm>
                <a:prstGeom prst="rect">
                  <a:avLst/>
                </a:prstGeom>
                <a:blipFill rotWithShape="1">
                  <a:blip r:embed="rId4"/>
                  <a:stretch>
                    <a:fillRect l="-848" t="-3465" r="-795" b="-10891"/>
                  </a:stretch>
                </a:blipFill>
              </p:spPr>
              <p:txBody>
                <a:bodyPr/>
                <a:lstStyle/>
                <a:p>
                  <a:r>
                    <a:rPr lang="en-US">
                      <a:noFill/>
                    </a:rPr>
                    <a:t> </a:t>
                  </a:r>
                </a:p>
              </p:txBody>
            </p:sp>
          </mc:Fallback>
        </mc:AlternateContent>
      </p:grpSp>
      <p:grpSp>
        <p:nvGrpSpPr>
          <p:cNvPr id="11" name="Group 10"/>
          <p:cNvGrpSpPr/>
          <p:nvPr/>
        </p:nvGrpSpPr>
        <p:grpSpPr>
          <a:xfrm>
            <a:off x="2181331" y="3505200"/>
            <a:ext cx="7673761" cy="2590800"/>
            <a:chOff x="1598612" y="3810000"/>
            <a:chExt cx="7673761" cy="2590800"/>
          </a:xfrm>
        </p:grpSpPr>
        <p:sp>
          <p:nvSpPr>
            <p:cNvPr id="20" name="AutoShape 26"/>
            <p:cNvSpPr>
              <a:spLocks noChangeArrowheads="1"/>
            </p:cNvSpPr>
            <p:nvPr/>
          </p:nvSpPr>
          <p:spPr bwMode="auto">
            <a:xfrm>
              <a:off x="1598612" y="3810000"/>
              <a:ext cx="7269529" cy="2590800"/>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8" name="TextBox 17"/>
            <p:cNvSpPr txBox="1"/>
            <p:nvPr/>
          </p:nvSpPr>
          <p:spPr>
            <a:xfrm>
              <a:off x="2208838" y="4267200"/>
              <a:ext cx="5817455" cy="1938992"/>
            </a:xfrm>
            <a:prstGeom prst="rect">
              <a:avLst/>
            </a:prstGeom>
            <a:noFill/>
          </p:spPr>
          <p:txBody>
            <a:bodyPr wrap="square" rtlCol="0">
              <a:spAutoFit/>
            </a:bodyPr>
            <a:lstStyle/>
            <a:p>
              <a:pPr algn="ctr"/>
              <a:r>
                <a:rPr lang="en-US" b="1" smtClean="0">
                  <a:solidFill>
                    <a:schemeClr val="tx2">
                      <a:lumMod val="75000"/>
                    </a:schemeClr>
                  </a:solidFill>
                  <a:latin typeface="Arial" pitchFamily="34" charset="0"/>
                  <a:cs typeface="Arial" pitchFamily="34" charset="0"/>
                </a:rPr>
                <a:t>Dựa trên mẫu số liệu ghép nhóm này, làm thế nào để ước lượng các số đặc trưng đo xu thế trung tâm </a:t>
              </a:r>
              <a:r>
                <a:rPr lang="en-US" b="1" smtClean="0">
                  <a:solidFill>
                    <a:srgbClr val="C00000"/>
                  </a:solidFill>
                  <a:latin typeface="Arial" pitchFamily="34" charset="0"/>
                  <a:cs typeface="Arial" pitchFamily="34" charset="0"/>
                </a:rPr>
                <a:t>(số trung bình, trung vị, tứ phân vị, mốt) </a:t>
              </a:r>
              <a:r>
                <a:rPr lang="en-US" b="1" smtClean="0">
                  <a:solidFill>
                    <a:schemeClr val="tx2">
                      <a:lumMod val="75000"/>
                    </a:schemeClr>
                  </a:solidFill>
                  <a:latin typeface="Arial" pitchFamily="34" charset="0"/>
                  <a:cs typeface="Arial" pitchFamily="34" charset="0"/>
                </a:rPr>
                <a:t>cho mẫu số liệu gốc? </a:t>
              </a:r>
              <a:endParaRPr lang="vi-VN" b="1">
                <a:solidFill>
                  <a:schemeClr val="accent2">
                    <a:lumMod val="75000"/>
                  </a:schemeClr>
                </a:solidFill>
                <a:latin typeface="Arial" pitchFamily="34" charset="0"/>
                <a:cs typeface="Arial" pitchFamily="34"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912812" y="2328862"/>
            <a:ext cx="10470521" cy="1025652"/>
            <a:chOff x="912812" y="2328862"/>
            <a:chExt cx="10470521" cy="1025652"/>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32" t="34932" r="1633" b="39988"/>
            <a:stretch/>
          </p:blipFill>
          <p:spPr bwMode="auto">
            <a:xfrm>
              <a:off x="912812" y="2328862"/>
              <a:ext cx="10470521"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8103" y="2366962"/>
              <a:ext cx="10445230" cy="987552"/>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767" y="340274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1141412" y="3810297"/>
                <a:ext cx="10439400" cy="830997"/>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Tần số lớn nhất là 14 nên nhóm chứa mốt là nhóm [150;155) . Ta có: </a:t>
                </a:r>
                <a14:m>
                  <m:oMath xmlns:m="http://schemas.openxmlformats.org/officeDocument/2006/math">
                    <m:r>
                      <a:rPr lang="en-US" b="1" i="1" smtClean="0">
                        <a:latin typeface="Cambria Math"/>
                        <a:cs typeface="Arial" pitchFamily="34" charset="0"/>
                      </a:rPr>
                      <m:t>𝒋</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𝒂</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𝟏𝟓𝟎</m:t>
                    </m:r>
                    <m:r>
                      <a:rPr lang="en-US" b="1" i="1" smtClean="0">
                        <a:latin typeface="Cambria Math"/>
                        <a:cs typeface="Arial" pitchFamily="34" charset="0"/>
                      </a:rPr>
                      <m:t> , </m:t>
                    </m:r>
                    <m:sSub>
                      <m:sSubPr>
                        <m:ctrlPr>
                          <a:rPr lang="en-US" b="1" i="1" smtClean="0">
                            <a:latin typeface="Cambria Math"/>
                            <a:cs typeface="Arial" pitchFamily="34" charset="0"/>
                          </a:rPr>
                        </m:ctrlPr>
                      </m:sSubPr>
                      <m:e>
                        <m:r>
                          <a:rPr lang="en-US" b="1" i="1" smtClean="0">
                            <a:latin typeface="Cambria Math"/>
                            <a:cs typeface="Arial" pitchFamily="34" charset="0"/>
                          </a:rPr>
                          <m:t>𝒎</m:t>
                        </m:r>
                      </m:e>
                      <m:sub>
                        <m:r>
                          <a:rPr lang="en-US" b="1" i="1" smtClean="0">
                            <a:latin typeface="Cambria Math"/>
                            <a:cs typeface="Arial" pitchFamily="34" charset="0"/>
                          </a:rPr>
                          <m:t>𝟐</m:t>
                        </m:r>
                      </m:sub>
                    </m:sSub>
                    <m:r>
                      <a:rPr lang="en-US" b="1" i="1" smtClean="0">
                        <a:latin typeface="Cambria Math"/>
                        <a:cs typeface="Arial" pitchFamily="34" charset="0"/>
                      </a:rPr>
                      <m:t>=</m:t>
                    </m:r>
                    <m:r>
                      <a:rPr lang="en-US" b="1" i="1" smtClean="0">
                        <a:latin typeface="Cambria Math"/>
                        <a:cs typeface="Arial" pitchFamily="34" charset="0"/>
                      </a:rPr>
                      <m:t>𝟏𝟒</m:t>
                    </m:r>
                    <m:r>
                      <a:rPr lang="en-US" b="1" i="1" smtClean="0">
                        <a:latin typeface="Cambria Math"/>
                        <a:cs typeface="Arial" pitchFamily="34" charset="0"/>
                      </a:rPr>
                      <m:t>, </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𝟏</m:t>
                        </m:r>
                      </m:sub>
                    </m:sSub>
                    <m:r>
                      <a:rPr lang="en-US" b="1" i="1">
                        <a:latin typeface="Cambria Math"/>
                        <a:cs typeface="Arial" pitchFamily="34" charset="0"/>
                      </a:rPr>
                      <m:t>=</m:t>
                    </m:r>
                    <m:r>
                      <a:rPr lang="en-US" b="1" i="1" smtClean="0">
                        <a:latin typeface="Cambria Math"/>
                        <a:cs typeface="Arial" pitchFamily="34" charset="0"/>
                      </a:rPr>
                      <m:t>𝟕</m:t>
                    </m:r>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𝒎</m:t>
                        </m:r>
                      </m:e>
                      <m:sub>
                        <m:r>
                          <a:rPr lang="en-US" b="1" i="1" smtClean="0">
                            <a:latin typeface="Cambria Math"/>
                            <a:cs typeface="Arial" pitchFamily="34" charset="0"/>
                          </a:rPr>
                          <m:t>𝟑</m:t>
                        </m:r>
                      </m:sub>
                    </m:sSub>
                    <m:r>
                      <a:rPr lang="en-US" b="1" i="1">
                        <a:latin typeface="Cambria Math"/>
                        <a:cs typeface="Arial" pitchFamily="34" charset="0"/>
                      </a:rPr>
                      <m:t>=</m:t>
                    </m:r>
                    <m:r>
                      <a:rPr lang="en-US" b="1" i="1">
                        <a:latin typeface="Cambria Math"/>
                        <a:cs typeface="Arial" pitchFamily="34" charset="0"/>
                      </a:rPr>
                      <m:t>𝟏𝟎</m:t>
                    </m:r>
                    <m:r>
                      <a:rPr lang="en-US" b="1" i="1" smtClean="0">
                        <a:latin typeface="Cambria Math"/>
                        <a:cs typeface="Arial" pitchFamily="34" charset="0"/>
                      </a:rPr>
                      <m:t>, </m:t>
                    </m:r>
                    <m:r>
                      <a:rPr lang="en-US" b="1" i="1" smtClean="0">
                        <a:latin typeface="Cambria Math"/>
                        <a:cs typeface="Arial" pitchFamily="34" charset="0"/>
                      </a:rPr>
                      <m:t>𝒉</m:t>
                    </m:r>
                    <m:r>
                      <a:rPr lang="en-US" b="1" i="1" smtClean="0">
                        <a:latin typeface="Cambria Math"/>
                        <a:cs typeface="Arial" pitchFamily="34" charset="0"/>
                      </a:rPr>
                      <m:t>=</m:t>
                    </m:r>
                    <m:r>
                      <a:rPr lang="en-US" b="1" i="1" smtClean="0">
                        <a:latin typeface="Cambria Math"/>
                        <a:cs typeface="Arial" pitchFamily="34" charset="0"/>
                      </a:rPr>
                      <m:t>𝟓</m:t>
                    </m:r>
                  </m:oMath>
                </a14:m>
                <a:r>
                  <a:rPr lang="en-US" b="1" smtClean="0">
                    <a:solidFill>
                      <a:schemeClr val="accent2">
                        <a:lumMod val="75000"/>
                      </a:schemeClr>
                    </a:solidFill>
                    <a:latin typeface="Arial" pitchFamily="34" charset="0"/>
                    <a:cs typeface="Arial" pitchFamily="34" charset="0"/>
                  </a:rPr>
                  <a:t> </a:t>
                </a:r>
                <a:r>
                  <a:rPr lang="en-US" b="1">
                    <a:latin typeface="Arial" pitchFamily="34" charset="0"/>
                    <a:cs typeface="Arial" pitchFamily="34" charset="0"/>
                  </a:rPr>
                  <a:t>. Do đó :</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41412" y="3810297"/>
                <a:ext cx="10439400" cy="830997"/>
              </a:xfrm>
              <a:prstGeom prst="rect">
                <a:avLst/>
              </a:prstGeom>
              <a:blipFill rotWithShape="1">
                <a:blip r:embed="rId5"/>
                <a:stretch>
                  <a:fillRect l="-759" t="-5147" r="-992" b="-16912"/>
                </a:stretch>
              </a:blipFill>
            </p:spPr>
            <p:txBody>
              <a:bodyPr/>
              <a:lstStyle/>
              <a:p>
                <a:r>
                  <a:rPr lang="en-US">
                    <a:noFill/>
                  </a:rPr>
                  <a:t> </a:t>
                </a:r>
              </a:p>
            </p:txBody>
          </p:sp>
        </mc:Fallback>
      </mc:AlternateContent>
      <p:grpSp>
        <p:nvGrpSpPr>
          <p:cNvPr id="4" name="Group 3"/>
          <p:cNvGrpSpPr/>
          <p:nvPr/>
        </p:nvGrpSpPr>
        <p:grpSpPr>
          <a:xfrm>
            <a:off x="227012" y="676275"/>
            <a:ext cx="11658599" cy="1537989"/>
            <a:chOff x="227012" y="676275"/>
            <a:chExt cx="11658599" cy="1537989"/>
          </a:xfrm>
        </p:grpSpPr>
        <p:sp>
          <p:nvSpPr>
            <p:cNvPr id="19" name="Rounded Rectangle 18"/>
            <p:cNvSpPr/>
            <p:nvPr/>
          </p:nvSpPr>
          <p:spPr>
            <a:xfrm>
              <a:off x="1714586" y="734101"/>
              <a:ext cx="10171025" cy="148016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01270" y="11103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8" name="TextBox 7"/>
            <p:cNvSpPr txBox="1"/>
            <p:nvPr/>
          </p:nvSpPr>
          <p:spPr>
            <a:xfrm>
              <a:off x="1828801" y="843223"/>
              <a:ext cx="9904412"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Bảng số liệu ghép nhóm sau cho biết chiều cao (chứng minh) của 50 học sinh lới 11A . Tính mốt của mẫu số liệu ghép nhóm này. Có thể kết luận gì từ giá trị tính được?</a:t>
              </a:r>
              <a:endParaRPr lang="vi-VN" b="1" i="1">
                <a:latin typeface="Arial" pitchFamily="34" charset="0"/>
                <a:cs typeface="Arial" pitchFamily="34" charset="0"/>
              </a:endParaRPr>
            </a:p>
          </p:txBody>
        </p:sp>
      </p:grpSp>
      <p:graphicFrame>
        <p:nvGraphicFramePr>
          <p:cNvPr id="26" name="Object 25"/>
          <p:cNvGraphicFramePr>
            <a:graphicFrameLocks noChangeAspect="1"/>
          </p:cNvGraphicFramePr>
          <p:nvPr>
            <p:extLst>
              <p:ext uri="{D42A27DB-BD31-4B8C-83A1-F6EECF244321}">
                <p14:modId xmlns:p14="http://schemas.microsoft.com/office/powerpoint/2010/main" val="2282700019"/>
              </p:ext>
            </p:extLst>
          </p:nvPr>
        </p:nvGraphicFramePr>
        <p:xfrm>
          <a:off x="3385184" y="4648200"/>
          <a:ext cx="5528628" cy="953453"/>
        </p:xfrm>
        <a:graphic>
          <a:graphicData uri="http://schemas.openxmlformats.org/presentationml/2006/ole">
            <mc:AlternateContent xmlns:mc="http://schemas.openxmlformats.org/markup-compatibility/2006">
              <mc:Choice xmlns:v="urn:schemas-microsoft-com:vml" Requires="v">
                <p:oleObj spid="_x0000_s17429" name="Equation" r:id="rId7" imgW="2577960" imgH="444240" progId="Equation.DSMT4">
                  <p:embed/>
                </p:oleObj>
              </mc:Choice>
              <mc:Fallback>
                <p:oleObj name="Equation" r:id="rId7" imgW="2577960" imgH="444240" progId="Equation.DSMT4">
                  <p:embed/>
                  <p:pic>
                    <p:nvPicPr>
                      <p:cNvPr id="0" name=""/>
                      <p:cNvPicPr/>
                      <p:nvPr/>
                    </p:nvPicPr>
                    <p:blipFill>
                      <a:blip r:embed="rId8"/>
                      <a:stretch>
                        <a:fillRect/>
                      </a:stretch>
                    </p:blipFill>
                    <p:spPr>
                      <a:xfrm>
                        <a:off x="3385184" y="4648200"/>
                        <a:ext cx="5528628" cy="953453"/>
                      </a:xfrm>
                      <a:prstGeom prst="rect">
                        <a:avLst/>
                      </a:prstGeom>
                    </p:spPr>
                  </p:pic>
                </p:oleObj>
              </mc:Fallback>
            </mc:AlternateContent>
          </a:graphicData>
        </a:graphic>
      </p:graphicFrame>
      <p:sp>
        <p:nvSpPr>
          <p:cNvPr id="15"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2055812" y="2371291"/>
            <a:ext cx="9632018" cy="900410"/>
            <a:chOff x="2055812" y="2371291"/>
            <a:chExt cx="9632018" cy="900410"/>
          </a:xfrm>
        </p:grpSpPr>
        <p:pic>
          <p:nvPicPr>
            <p:cNvPr id="17410"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7000"/>
                      </a14:imgEffect>
                    </a14:imgLayer>
                  </a14:imgProps>
                </a:ext>
                <a:ext uri="{28A0092B-C50C-407E-A947-70E740481C1C}">
                  <a14:useLocalDpi xmlns:a14="http://schemas.microsoft.com/office/drawing/2010/main" val="0"/>
                </a:ext>
              </a:extLst>
            </a:blip>
            <a:srcRect l="4383" t="26163" r="2258" b="29651"/>
            <a:stretch/>
          </p:blipFill>
          <p:spPr bwMode="auto">
            <a:xfrm>
              <a:off x="2055812" y="2371291"/>
              <a:ext cx="9632018" cy="90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2105914" y="2405359"/>
              <a:ext cx="9555480" cy="856817"/>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446211" y="5710535"/>
            <a:ext cx="10171825" cy="461665"/>
          </a:xfrm>
          <a:prstGeom prst="rect">
            <a:avLst/>
          </a:prstGeom>
          <a:noFill/>
        </p:spPr>
        <p:txBody>
          <a:bodyPr wrap="square" rtlCol="0">
            <a:spAutoFit/>
          </a:bodyPr>
          <a:lstStyle/>
          <a:p>
            <a:r>
              <a:rPr lang="en-US" b="1" smtClean="0">
                <a:latin typeface="Arial" pitchFamily="34" charset="0"/>
                <a:cs typeface="Arial" pitchFamily="34" charset="0"/>
              </a:rPr>
              <a:t>Số học sinh có chiều cao khoảng </a:t>
            </a:r>
            <a:r>
              <a:rPr lang="en-US" b="1" smtClean="0">
                <a:solidFill>
                  <a:srgbClr val="FF0000"/>
                </a:solidFill>
                <a:latin typeface="Arial" pitchFamily="34" charset="0"/>
                <a:cs typeface="Arial" pitchFamily="34" charset="0"/>
              </a:rPr>
              <a:t>153,18cm</a:t>
            </a:r>
            <a:r>
              <a:rPr lang="en-US" b="1" smtClean="0">
                <a:latin typeface="Arial" pitchFamily="34" charset="0"/>
                <a:cs typeface="Arial" pitchFamily="34" charset="0"/>
              </a:rPr>
              <a:t> là nhiều nhất.</a:t>
            </a:r>
            <a:endParaRPr lang="vi-VN" b="1">
              <a:latin typeface="Arial" pitchFamily="34" charset="0"/>
              <a:cs typeface="Arial" pitchFamily="34" charset="0"/>
            </a:endParaRPr>
          </a:p>
        </p:txBody>
      </p:sp>
    </p:spTree>
    <p:extLst>
      <p:ext uri="{BB962C8B-B14F-4D97-AF65-F5344CB8AC3E}">
        <p14:creationId xmlns:p14="http://schemas.microsoft.com/office/powerpoint/2010/main" val="2764159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799" y="341213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7012" y="742950"/>
            <a:ext cx="11606880" cy="1426433"/>
            <a:chOff x="227012" y="742950"/>
            <a:chExt cx="11606880" cy="1426433"/>
          </a:xfrm>
        </p:grpSpPr>
        <p:sp>
          <p:nvSpPr>
            <p:cNvPr id="21" name="Rounded Rectangle 20"/>
            <p:cNvSpPr/>
            <p:nvPr/>
          </p:nvSpPr>
          <p:spPr>
            <a:xfrm>
              <a:off x="2051741" y="773736"/>
              <a:ext cx="9782151" cy="1395647"/>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74295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27886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1579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838200"/>
              <a:ext cx="9601201"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Thời gian (phút) để học sinh hoàn thành một câu hỏi thi được cho như bảng bên dưới.</a:t>
              </a:r>
              <a:br>
                <a:rPr lang="en-US" sz="2600" b="1" smtClean="0">
                  <a:latin typeface="Arial" pitchFamily="34" charset="0"/>
                  <a:cs typeface="Arial" pitchFamily="34" charset="0"/>
                </a:rPr>
              </a:br>
              <a:r>
                <a:rPr lang="en-US" sz="2600" b="1" smtClean="0">
                  <a:latin typeface="Arial" pitchFamily="34" charset="0"/>
                  <a:cs typeface="Arial" pitchFamily="34" charset="0"/>
                </a:rPr>
                <a:t>Tìm mốt của mẫu số liệu ghép nhóm này.</a:t>
              </a:r>
              <a:endParaRPr lang="vi-VN" sz="2600" b="1">
                <a:latin typeface="Arial" pitchFamily="34" charset="0"/>
                <a:cs typeface="Arial" pitchFamily="34" charset="0"/>
              </a:endParaRPr>
            </a:p>
          </p:txBody>
        </p:sp>
      </p:grpSp>
      <p:sp>
        <p:nvSpPr>
          <p:cNvPr id="14"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4  . MỐT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2131022" y="2362200"/>
            <a:ext cx="9678390" cy="914400"/>
            <a:chOff x="2131022" y="2362200"/>
            <a:chExt cx="9678390" cy="914400"/>
          </a:xfrm>
        </p:grpSpPr>
        <p:pic>
          <p:nvPicPr>
            <p:cNvPr id="1843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616" t="21690" r="1903" b="43151"/>
            <a:stretch/>
          </p:blipFill>
          <p:spPr bwMode="auto">
            <a:xfrm>
              <a:off x="2131022" y="2362200"/>
              <a:ext cx="967839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196782" y="2405359"/>
              <a:ext cx="9555480" cy="856817"/>
            </a:xfrm>
            <a:prstGeom prst="rect">
              <a:avLst/>
            </a:prstGeom>
            <a:no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141412" y="3810297"/>
            <a:ext cx="10439400" cy="461665"/>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Tần số lớn nhất là 10 nên nhóm chứa mốt là nhóm [10,5; 20,5).</a:t>
            </a:r>
            <a:endParaRPr lang="vi-VN" b="1">
              <a:latin typeface="Arial" pitchFamily="34" charset="0"/>
              <a:cs typeface="Arial" pitchFamily="34" charset="0"/>
            </a:endParaRPr>
          </a:p>
        </p:txBody>
      </p:sp>
      <p:sp>
        <p:nvSpPr>
          <p:cNvPr id="19" name="TextBox 18"/>
          <p:cNvSpPr txBox="1"/>
          <p:nvPr/>
        </p:nvSpPr>
        <p:spPr>
          <a:xfrm>
            <a:off x="1446212" y="4343400"/>
            <a:ext cx="10363200" cy="461665"/>
          </a:xfrm>
          <a:prstGeom prst="rect">
            <a:avLst/>
          </a:prstGeom>
          <a:noFill/>
        </p:spPr>
        <p:txBody>
          <a:bodyPr wrap="square" rtlCol="0">
            <a:spAutoFit/>
          </a:bodyPr>
          <a:lstStyle/>
          <a:p>
            <a:r>
              <a:rPr lang="pt-BR" b="1">
                <a:latin typeface="Arial" pitchFamily="34" charset="0"/>
                <a:cs typeface="Arial" pitchFamily="34" charset="0"/>
              </a:rPr>
              <a:t>Ta có, j = 2; a</a:t>
            </a:r>
            <a:r>
              <a:rPr lang="pt-BR" b="1" baseline="-25000">
                <a:latin typeface="Arial" pitchFamily="34" charset="0"/>
                <a:cs typeface="Arial" pitchFamily="34" charset="0"/>
              </a:rPr>
              <a:t>2</a:t>
            </a:r>
            <a:r>
              <a:rPr lang="pt-BR" b="1">
                <a:latin typeface="Arial" pitchFamily="34" charset="0"/>
                <a:cs typeface="Arial" pitchFamily="34" charset="0"/>
              </a:rPr>
              <a:t> = </a:t>
            </a:r>
            <a:r>
              <a:rPr lang="pt-BR" b="1" smtClean="0">
                <a:latin typeface="Arial" pitchFamily="34" charset="0"/>
                <a:cs typeface="Arial" pitchFamily="34" charset="0"/>
              </a:rPr>
              <a:t>10,5  ; </a:t>
            </a:r>
            <a:r>
              <a:rPr lang="pt-BR" b="1">
                <a:latin typeface="Arial" pitchFamily="34" charset="0"/>
                <a:cs typeface="Arial" pitchFamily="34" charset="0"/>
              </a:rPr>
              <a:t>m</a:t>
            </a:r>
            <a:r>
              <a:rPr lang="pt-BR" b="1" baseline="-25000">
                <a:latin typeface="Arial" pitchFamily="34" charset="0"/>
                <a:cs typeface="Arial" pitchFamily="34" charset="0"/>
              </a:rPr>
              <a:t>2</a:t>
            </a:r>
            <a:r>
              <a:rPr lang="pt-BR" b="1">
                <a:latin typeface="Arial" pitchFamily="34" charset="0"/>
                <a:cs typeface="Arial" pitchFamily="34" charset="0"/>
              </a:rPr>
              <a:t> = </a:t>
            </a:r>
            <a:r>
              <a:rPr lang="pt-BR" b="1" smtClean="0">
                <a:latin typeface="Arial" pitchFamily="34" charset="0"/>
                <a:cs typeface="Arial" pitchFamily="34" charset="0"/>
              </a:rPr>
              <a:t>10  ; </a:t>
            </a:r>
            <a:r>
              <a:rPr lang="pt-BR" b="1">
                <a:latin typeface="Arial" pitchFamily="34" charset="0"/>
                <a:cs typeface="Arial" pitchFamily="34" charset="0"/>
              </a:rPr>
              <a:t>m</a:t>
            </a:r>
            <a:r>
              <a:rPr lang="pt-BR" b="1" baseline="-25000">
                <a:latin typeface="Arial" pitchFamily="34" charset="0"/>
                <a:cs typeface="Arial" pitchFamily="34" charset="0"/>
              </a:rPr>
              <a:t>1</a:t>
            </a:r>
            <a:r>
              <a:rPr lang="pt-BR" b="1">
                <a:latin typeface="Arial" pitchFamily="34" charset="0"/>
                <a:cs typeface="Arial" pitchFamily="34" charset="0"/>
              </a:rPr>
              <a:t> = </a:t>
            </a:r>
            <a:r>
              <a:rPr lang="pt-BR" b="1" smtClean="0">
                <a:latin typeface="Arial" pitchFamily="34" charset="0"/>
                <a:cs typeface="Arial" pitchFamily="34" charset="0"/>
              </a:rPr>
              <a:t>2  ; </a:t>
            </a:r>
            <a:r>
              <a:rPr lang="pt-BR" b="1">
                <a:latin typeface="Arial" pitchFamily="34" charset="0"/>
                <a:cs typeface="Arial" pitchFamily="34" charset="0"/>
              </a:rPr>
              <a:t>m</a:t>
            </a:r>
            <a:r>
              <a:rPr lang="pt-BR" b="1" baseline="-25000">
                <a:latin typeface="Arial" pitchFamily="34" charset="0"/>
                <a:cs typeface="Arial" pitchFamily="34" charset="0"/>
              </a:rPr>
              <a:t>3</a:t>
            </a:r>
            <a:r>
              <a:rPr lang="pt-BR" b="1">
                <a:latin typeface="Arial" pitchFamily="34" charset="0"/>
                <a:cs typeface="Arial" pitchFamily="34" charset="0"/>
              </a:rPr>
              <a:t> = </a:t>
            </a:r>
            <a:r>
              <a:rPr lang="pt-BR" b="1" smtClean="0">
                <a:latin typeface="Arial" pitchFamily="34" charset="0"/>
                <a:cs typeface="Arial" pitchFamily="34" charset="0"/>
              </a:rPr>
              <a:t>6  ; </a:t>
            </a:r>
            <a:r>
              <a:rPr lang="pt-BR" b="1">
                <a:latin typeface="Arial" pitchFamily="34" charset="0"/>
                <a:cs typeface="Arial" pitchFamily="34" charset="0"/>
              </a:rPr>
              <a:t>h = 20,5 – 10,5 = 10</a:t>
            </a:r>
            <a:endParaRPr lang="vi-VN" b="1">
              <a:latin typeface="Arial" pitchFamily="34" charset="0"/>
              <a:cs typeface="Arial" pitchFamily="34" charset="0"/>
            </a:endParaRPr>
          </a:p>
        </p:txBody>
      </p:sp>
      <p:sp>
        <p:nvSpPr>
          <p:cNvPr id="20" name="TextBox 19"/>
          <p:cNvSpPr txBox="1"/>
          <p:nvPr/>
        </p:nvSpPr>
        <p:spPr>
          <a:xfrm>
            <a:off x="1446212" y="4876800"/>
            <a:ext cx="10363200" cy="461665"/>
          </a:xfrm>
          <a:prstGeom prst="rect">
            <a:avLst/>
          </a:prstGeom>
          <a:noFill/>
        </p:spPr>
        <p:txBody>
          <a:bodyPr wrap="square" rtlCol="0">
            <a:spAutoFit/>
          </a:bodyPr>
          <a:lstStyle/>
          <a:p>
            <a:r>
              <a:rPr lang="vi-VN" b="1">
                <a:latin typeface="Arial" pitchFamily="34" charset="0"/>
                <a:cs typeface="Arial" pitchFamily="34" charset="0"/>
              </a:rPr>
              <a:t>Do đó, mốt của mẫu số liệu ghép nhóm này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2687758"/>
              </p:ext>
            </p:extLst>
          </p:nvPr>
        </p:nvGraphicFramePr>
        <p:xfrm>
          <a:off x="3290888" y="5410200"/>
          <a:ext cx="5502275" cy="954088"/>
        </p:xfrm>
        <a:graphic>
          <a:graphicData uri="http://schemas.openxmlformats.org/presentationml/2006/ole">
            <mc:AlternateContent xmlns:mc="http://schemas.openxmlformats.org/markup-compatibility/2006">
              <mc:Choice xmlns:v="urn:schemas-microsoft-com:vml" Requires="v">
                <p:oleObj spid="_x0000_s26632" name="Equation" r:id="rId8" imgW="2565360" imgH="444240" progId="Equation.DSMT4">
                  <p:embed/>
                </p:oleObj>
              </mc:Choice>
              <mc:Fallback>
                <p:oleObj name="Equation" r:id="rId8" imgW="2565360" imgH="444240" progId="Equation.DSMT4">
                  <p:embed/>
                  <p:pic>
                    <p:nvPicPr>
                      <p:cNvPr id="0" name="Object 25"/>
                      <p:cNvPicPr>
                        <a:picLocks noChangeAspect="1" noChangeArrowheads="1"/>
                      </p:cNvPicPr>
                      <p:nvPr/>
                    </p:nvPicPr>
                    <p:blipFill>
                      <a:blip r:embed="rId9"/>
                      <a:srcRect/>
                      <a:stretch>
                        <a:fillRect/>
                      </a:stretch>
                    </p:blipFill>
                    <p:spPr bwMode="auto">
                      <a:xfrm>
                        <a:off x="3290888" y="5410200"/>
                        <a:ext cx="5502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2108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778212"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731766"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0987" y="762000"/>
            <a:ext cx="9196225" cy="3477756"/>
            <a:chOff x="250987" y="1086760"/>
            <a:chExt cx="9196225" cy="3477756"/>
          </a:xfrm>
        </p:grpSpPr>
        <p:sp>
          <p:nvSpPr>
            <p:cNvPr id="17" name="Rounded Rectangle 16"/>
            <p:cNvSpPr/>
            <p:nvPr/>
          </p:nvSpPr>
          <p:spPr>
            <a:xfrm>
              <a:off x="250987" y="1086760"/>
              <a:ext cx="9196225" cy="347775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828801" y="1124860"/>
              <a:ext cx="7389811" cy="830997"/>
            </a:xfrm>
            <a:prstGeom prst="rect">
              <a:avLst/>
            </a:prstGeom>
            <a:noFill/>
          </p:spPr>
          <p:txBody>
            <a:bodyPr wrap="square" rtlCol="0">
              <a:spAutoFit/>
            </a:bodyPr>
            <a:lstStyle/>
            <a:p>
              <a:r>
                <a:rPr lang="vi-VN" b="1">
                  <a:latin typeface="Arial" pitchFamily="34" charset="0"/>
                  <a:cs typeface="Arial" pitchFamily="34" charset="0"/>
                </a:rPr>
                <a:t>Khảo sát thời gian tự học của các học sinh trong lớp theo mẫu </a:t>
              </a:r>
              <a:r>
                <a:rPr lang="vi-VN" b="1" smtClean="0">
                  <a:latin typeface="Arial" pitchFamily="34" charset="0"/>
                  <a:cs typeface="Arial" pitchFamily="34" charset="0"/>
                </a:rPr>
                <a:t>bên</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13" name="TextBox 12"/>
            <p:cNvSpPr txBox="1"/>
            <p:nvPr/>
          </p:nvSpPr>
          <p:spPr>
            <a:xfrm>
              <a:off x="531812" y="1886860"/>
              <a:ext cx="7848600" cy="2677656"/>
            </a:xfrm>
            <a:prstGeom prst="rect">
              <a:avLst/>
            </a:prstGeom>
            <a:noFill/>
          </p:spPr>
          <p:txBody>
            <a:bodyPr wrap="square" rtlCol="0">
              <a:spAutoFit/>
            </a:bodyPr>
            <a:lstStyle/>
            <a:p>
              <a:r>
                <a:rPr lang="en-US" b="1" smtClean="0">
                  <a:latin typeface="Arial" pitchFamily="34" charset="0"/>
                  <a:cs typeface="Arial" pitchFamily="34" charset="0"/>
                </a:rPr>
                <a:t>a.</a:t>
              </a:r>
              <a:r>
                <a:rPr lang="vi-VN" b="1" smtClean="0">
                  <a:latin typeface="Arial" pitchFamily="34" charset="0"/>
                  <a:cs typeface="Arial" pitchFamily="34" charset="0"/>
                </a:rPr>
                <a:t> </a:t>
              </a:r>
              <a:r>
                <a:rPr lang="en-US" b="1" smtClean="0">
                  <a:latin typeface="Arial" pitchFamily="34" charset="0"/>
                  <a:cs typeface="Arial" pitchFamily="34" charset="0"/>
                </a:rPr>
                <a:t>Hãy</a:t>
              </a:r>
              <a:r>
                <a:rPr lang="vi-VN" b="1" smtClean="0">
                  <a:latin typeface="Arial" pitchFamily="34" charset="0"/>
                  <a:cs typeface="Arial" pitchFamily="34" charset="0"/>
                </a:rPr>
                <a:t> </a:t>
              </a:r>
              <a:r>
                <a:rPr lang="en-US" b="1" smtClean="0">
                  <a:latin typeface="Arial" pitchFamily="34" charset="0"/>
                  <a:cs typeface="Arial" pitchFamily="34" charset="0"/>
                </a:rPr>
                <a:t>l</a:t>
              </a:r>
              <a:r>
                <a:rPr lang="vi-VN" b="1" smtClean="0">
                  <a:latin typeface="Arial" pitchFamily="34" charset="0"/>
                  <a:cs typeface="Arial" pitchFamily="34" charset="0"/>
                </a:rPr>
                <a:t>ập </a:t>
              </a:r>
              <a:r>
                <a:rPr lang="vi-VN" b="1">
                  <a:latin typeface="Arial" pitchFamily="34" charset="0"/>
                  <a:cs typeface="Arial" pitchFamily="34" charset="0"/>
                </a:rPr>
                <a:t>bảng thống kê cho mẫu số liệu ghép nhóm thu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thể tính chính xác thời gian tự học trung bình của các học sinh trong lớp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c.</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cách nào tính gần đúng thời gian tự học trung bình của các học sinh trong lớp dựa trên mẫu số liệu ghép nhóm này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2968" b="34426"/>
            <a:stretch/>
          </p:blipFill>
          <p:spPr bwMode="auto">
            <a:xfrm>
              <a:off x="422701" y="1143910"/>
              <a:ext cx="1272489"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1" name="TextBox 10"/>
          <p:cNvSpPr txBox="1"/>
          <p:nvPr/>
        </p:nvSpPr>
        <p:spPr>
          <a:xfrm>
            <a:off x="531812" y="4724400"/>
            <a:ext cx="11277600" cy="830997"/>
          </a:xfrm>
          <a:prstGeom prst="rect">
            <a:avLst/>
          </a:prstGeom>
          <a:noFill/>
        </p:spPr>
        <p:txBody>
          <a:bodyPr wrap="square" rtlCol="0">
            <a:spAutoFit/>
          </a:bodyPr>
          <a:lstStyle/>
          <a:p>
            <a:r>
              <a:rPr lang="vi-VN" b="1" smtClean="0">
                <a:latin typeface="Arial" pitchFamily="34" charset="0"/>
                <a:cs typeface="Arial" pitchFamily="34" charset="0"/>
              </a:rPr>
              <a:t>a) Giả sử lớp 11A có 30 học sinh và sau khi khảo sát, ta có được bảng thống kê như sau:</a:t>
            </a:r>
            <a:endParaRPr lang="vi-VN" b="1">
              <a:latin typeface="Arial" pitchFamily="34" charset="0"/>
              <a:cs typeface="Arial" pitchFamily="34" charset="0"/>
            </a:endParaRPr>
          </a:p>
        </p:txBody>
      </p:sp>
      <p:grpSp>
        <p:nvGrpSpPr>
          <p:cNvPr id="2" name="Group 1"/>
          <p:cNvGrpSpPr/>
          <p:nvPr/>
        </p:nvGrpSpPr>
        <p:grpSpPr>
          <a:xfrm>
            <a:off x="3063971" y="5310188"/>
            <a:ext cx="6027706" cy="1152525"/>
            <a:chOff x="3063971" y="5538788"/>
            <a:chExt cx="6027706" cy="1152525"/>
          </a:xfrm>
        </p:grpSpPr>
        <p:pic>
          <p:nvPicPr>
            <p:cNvPr id="18434"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063971" y="5538788"/>
              <a:ext cx="6027706"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122612" y="5640446"/>
              <a:ext cx="5959540" cy="1050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3412" y="762000"/>
            <a:ext cx="2552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9054" y="4343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1" name="TextBox 10"/>
          <p:cNvSpPr txBox="1"/>
          <p:nvPr/>
        </p:nvSpPr>
        <p:spPr>
          <a:xfrm>
            <a:off x="531812" y="4819471"/>
            <a:ext cx="11277600" cy="1200329"/>
          </a:xfrm>
          <a:prstGeom prst="rect">
            <a:avLst/>
          </a:prstGeom>
          <a:noFill/>
        </p:spPr>
        <p:txBody>
          <a:bodyPr wrap="square" rtlCol="0">
            <a:spAutoFit/>
          </a:bodyPr>
          <a:lstStyle/>
          <a:p>
            <a:r>
              <a:rPr lang="vi-VN" b="1">
                <a:latin typeface="Arial" pitchFamily="34" charset="0"/>
                <a:cs typeface="Arial" pitchFamily="34" charset="0"/>
              </a:rPr>
              <a:t>b) Ta không thể tính chính xác thời gian tự học trung bình của các học sinh trong lớp vì không có mẫu số liệu cụ thể về thời gian tự học của từng học sinh.</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3412" y="762000"/>
            <a:ext cx="2552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623" y="4391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50987" y="762000"/>
            <a:ext cx="9196225" cy="3477756"/>
            <a:chOff x="250987" y="1086760"/>
            <a:chExt cx="9196225" cy="3477756"/>
          </a:xfrm>
        </p:grpSpPr>
        <p:sp>
          <p:nvSpPr>
            <p:cNvPr id="14" name="Rounded Rectangle 13"/>
            <p:cNvSpPr/>
            <p:nvPr/>
          </p:nvSpPr>
          <p:spPr>
            <a:xfrm>
              <a:off x="250987" y="1086760"/>
              <a:ext cx="9196225" cy="347775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828801" y="1124860"/>
              <a:ext cx="7389811" cy="830997"/>
            </a:xfrm>
            <a:prstGeom prst="rect">
              <a:avLst/>
            </a:prstGeom>
            <a:noFill/>
          </p:spPr>
          <p:txBody>
            <a:bodyPr wrap="square" rtlCol="0">
              <a:spAutoFit/>
            </a:bodyPr>
            <a:lstStyle/>
            <a:p>
              <a:r>
                <a:rPr lang="vi-VN" b="1">
                  <a:latin typeface="Arial" pitchFamily="34" charset="0"/>
                  <a:cs typeface="Arial" pitchFamily="34" charset="0"/>
                </a:rPr>
                <a:t>Khảo sát thời gian tự học của các học sinh trong lớp theo mẫu </a:t>
              </a:r>
              <a:r>
                <a:rPr lang="vi-VN" b="1" smtClean="0">
                  <a:latin typeface="Arial" pitchFamily="34" charset="0"/>
                  <a:cs typeface="Arial" pitchFamily="34" charset="0"/>
                </a:rPr>
                <a:t>bên</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20" name="TextBox 19"/>
            <p:cNvSpPr txBox="1"/>
            <p:nvPr/>
          </p:nvSpPr>
          <p:spPr>
            <a:xfrm>
              <a:off x="531812" y="1886860"/>
              <a:ext cx="7848600" cy="2677656"/>
            </a:xfrm>
            <a:prstGeom prst="rect">
              <a:avLst/>
            </a:prstGeom>
            <a:noFill/>
          </p:spPr>
          <p:txBody>
            <a:bodyPr wrap="square" rtlCol="0">
              <a:spAutoFit/>
            </a:bodyPr>
            <a:lstStyle/>
            <a:p>
              <a:r>
                <a:rPr lang="en-US" b="1" smtClean="0">
                  <a:latin typeface="Arial" pitchFamily="34" charset="0"/>
                  <a:cs typeface="Arial" pitchFamily="34" charset="0"/>
                </a:rPr>
                <a:t>a.</a:t>
              </a:r>
              <a:r>
                <a:rPr lang="vi-VN" b="1" smtClean="0">
                  <a:latin typeface="Arial" pitchFamily="34" charset="0"/>
                  <a:cs typeface="Arial" pitchFamily="34" charset="0"/>
                </a:rPr>
                <a:t> </a:t>
              </a:r>
              <a:r>
                <a:rPr lang="en-US" b="1" smtClean="0">
                  <a:latin typeface="Arial" pitchFamily="34" charset="0"/>
                  <a:cs typeface="Arial" pitchFamily="34" charset="0"/>
                </a:rPr>
                <a:t>Hãy</a:t>
              </a:r>
              <a:r>
                <a:rPr lang="vi-VN" b="1" smtClean="0">
                  <a:latin typeface="Arial" pitchFamily="34" charset="0"/>
                  <a:cs typeface="Arial" pitchFamily="34" charset="0"/>
                </a:rPr>
                <a:t> </a:t>
              </a:r>
              <a:r>
                <a:rPr lang="en-US" b="1" smtClean="0">
                  <a:latin typeface="Arial" pitchFamily="34" charset="0"/>
                  <a:cs typeface="Arial" pitchFamily="34" charset="0"/>
                </a:rPr>
                <a:t>l</a:t>
              </a:r>
              <a:r>
                <a:rPr lang="vi-VN" b="1" smtClean="0">
                  <a:latin typeface="Arial" pitchFamily="34" charset="0"/>
                  <a:cs typeface="Arial" pitchFamily="34" charset="0"/>
                </a:rPr>
                <a:t>ập </a:t>
              </a:r>
              <a:r>
                <a:rPr lang="vi-VN" b="1">
                  <a:latin typeface="Arial" pitchFamily="34" charset="0"/>
                  <a:cs typeface="Arial" pitchFamily="34" charset="0"/>
                </a:rPr>
                <a:t>bảng thống kê cho mẫu số liệu ghép nhóm thu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thể tính chính xác thời gian tự học trung bình của các học sinh trong lớp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c.</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ó </a:t>
              </a:r>
              <a:r>
                <a:rPr lang="vi-VN" b="1">
                  <a:latin typeface="Arial" pitchFamily="34" charset="0"/>
                  <a:cs typeface="Arial" pitchFamily="34" charset="0"/>
                </a:rPr>
                <a:t>cách nào tính gần đúng thời gian tự học trung bình của các học sinh trong lớp dựa trên mẫu số liệu ghép nhóm này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22968" b="34426"/>
            <a:stretch/>
          </p:blipFill>
          <p:spPr bwMode="auto">
            <a:xfrm>
              <a:off x="422701" y="1143910"/>
              <a:ext cx="1272489"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13247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1" name="TextBox 10"/>
          <p:cNvSpPr txBox="1"/>
          <p:nvPr/>
        </p:nvSpPr>
        <p:spPr>
          <a:xfrm>
            <a:off x="311327" y="1070165"/>
            <a:ext cx="11277600" cy="1200329"/>
          </a:xfrm>
          <a:prstGeom prst="rect">
            <a:avLst/>
          </a:prstGeom>
          <a:noFill/>
        </p:spPr>
        <p:txBody>
          <a:bodyPr wrap="square" rtlCol="0">
            <a:spAutoFit/>
          </a:bodyPr>
          <a:lstStyle/>
          <a:p>
            <a:r>
              <a:rPr lang="vi-VN" b="1">
                <a:latin typeface="Arial" pitchFamily="34" charset="0"/>
                <a:cs typeface="Arial" pitchFamily="34" charset="0"/>
              </a:rPr>
              <a:t>c) Có thể tính gần đúng thời gian tự học trung bình của các học sinh trong lớp dựa trên mẫu số liệu ghép nhóm bằng cách chọn thời gian đại diện cho mỗi nhóm, sau đó sử dụng tần số tương ứng để tính số trung bình, cụ thể:</a:t>
            </a:r>
          </a:p>
        </p:txBody>
      </p:sp>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138" y="733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0214" y="2209800"/>
            <a:ext cx="11277600" cy="830997"/>
          </a:xfrm>
          <a:prstGeom prst="rect">
            <a:avLst/>
          </a:prstGeom>
          <a:noFill/>
        </p:spPr>
        <p:txBody>
          <a:bodyPr wrap="square" rtlCol="0">
            <a:spAutoFit/>
          </a:bodyPr>
          <a:lstStyle/>
          <a:p>
            <a:r>
              <a:rPr lang="en-US" b="1" smtClean="0">
                <a:latin typeface="Arial" pitchFamily="34" charset="0"/>
                <a:cs typeface="Arial" pitchFamily="34" charset="0"/>
              </a:rPr>
              <a:t>- </a:t>
            </a:r>
            <a:r>
              <a:rPr lang="vi-VN" b="1" smtClean="0">
                <a:latin typeface="Arial" pitchFamily="34" charset="0"/>
                <a:cs typeface="Arial" pitchFamily="34" charset="0"/>
              </a:rPr>
              <a:t>Thời </a:t>
            </a:r>
            <a:r>
              <a:rPr lang="vi-VN" b="1">
                <a:latin typeface="Arial" pitchFamily="34" charset="0"/>
                <a:cs typeface="Arial" pitchFamily="34" charset="0"/>
              </a:rPr>
              <a:t>gian tự học dưới 1,5 giờ, ta chọn giá trị đại diện là 0,75 giờ, tần số tương ứng là 5.</a:t>
            </a:r>
          </a:p>
        </p:txBody>
      </p:sp>
      <mc:AlternateContent xmlns:mc="http://schemas.openxmlformats.org/markup-compatibility/2006" xmlns:a14="http://schemas.microsoft.com/office/drawing/2010/main">
        <mc:Choice Requires="a14">
          <p:sp>
            <p:nvSpPr>
              <p:cNvPr id="14" name="TextBox 13"/>
              <p:cNvSpPr txBox="1"/>
              <p:nvPr/>
            </p:nvSpPr>
            <p:spPr>
              <a:xfrm>
                <a:off x="300214" y="2971800"/>
                <a:ext cx="11737798" cy="998863"/>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Thời gian tự học từ 1,5 đến dưới 3 giờ, ta chọn giá trị đại diện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m:t>
                        </m:r>
                        <m:r>
                          <a:rPr lang="en-US" b="1" i="1" smtClean="0">
                            <a:latin typeface="Cambria Math"/>
                            <a:cs typeface="Arial" pitchFamily="34" charset="0"/>
                          </a:rPr>
                          <m:t>𝟑</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𝟐𝟓</m:t>
                    </m:r>
                  </m:oMath>
                </a14:m>
                <a:r>
                  <a:rPr lang="en-US" b="1" smtClean="0">
                    <a:latin typeface="Arial" pitchFamily="34" charset="0"/>
                    <a:cs typeface="Arial" pitchFamily="34" charset="0"/>
                  </a:rPr>
                  <a:t>, </a:t>
                </a:r>
                <a:r>
                  <a:rPr lang="vi-VN" b="1" smtClean="0">
                    <a:latin typeface="Arial" pitchFamily="34" charset="0"/>
                    <a:cs typeface="Arial" pitchFamily="34" charset="0"/>
                  </a:rPr>
                  <a:t>tần </a:t>
                </a:r>
                <a:r>
                  <a:rPr lang="vi-VN" b="1">
                    <a:latin typeface="Arial" pitchFamily="34" charset="0"/>
                    <a:cs typeface="Arial" pitchFamily="34" charset="0"/>
                  </a:rPr>
                  <a:t>số tương ứng là </a:t>
                </a:r>
                <a:r>
                  <a:rPr lang="en-US" b="1" smtClean="0">
                    <a:latin typeface="Arial" pitchFamily="34" charset="0"/>
                    <a:cs typeface="Arial" pitchFamily="34" charset="0"/>
                  </a:rPr>
                  <a:t>15</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0214" y="2971800"/>
                <a:ext cx="11737798" cy="998863"/>
              </a:xfrm>
              <a:prstGeom prst="rect">
                <a:avLst/>
              </a:prstGeom>
              <a:blipFill rotWithShape="1">
                <a:blip r:embed="rId4"/>
                <a:stretch>
                  <a:fillRect l="-779" b="-13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00214" y="3886200"/>
                <a:ext cx="11737798" cy="998863"/>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Thời gian tự học từ 3 đến dưới 4,5 giờ, ta chọn giá trị đại diện là</a:t>
                </a:r>
                <a14:m>
                  <m:oMath xmlns:m="http://schemas.openxmlformats.org/officeDocument/2006/math">
                    <m:r>
                      <a:rPr lang="en-US" b="1" i="0" smtClean="0">
                        <a:latin typeface="Cambria Math"/>
                        <a:cs typeface="Arial" pitchFamily="34" charset="0"/>
                      </a:rPr>
                      <m:t> </m:t>
                    </m:r>
                    <m:f>
                      <m:fPr>
                        <m:ctrlPr>
                          <a:rPr lang="en-US" b="1" i="1" smtClean="0">
                            <a:latin typeface="Cambria Math"/>
                            <a:cs typeface="Arial" pitchFamily="34" charset="0"/>
                          </a:rPr>
                        </m:ctrlPr>
                      </m:fPr>
                      <m:num>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r>
                          <a:rPr lang="en-US" b="1" i="1" smtClean="0">
                            <a:latin typeface="Cambria Math"/>
                            <a:cs typeface="Arial" pitchFamily="34" charset="0"/>
                          </a:rPr>
                          <m:t>𝟓</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𝟕𝟓</m:t>
                    </m:r>
                  </m:oMath>
                </a14:m>
                <a:r>
                  <a:rPr lang="en-US" b="1" smtClean="0">
                    <a:latin typeface="Arial" pitchFamily="34" charset="0"/>
                    <a:cs typeface="Arial" pitchFamily="34" charset="0"/>
                  </a:rPr>
                  <a:t>, </a:t>
                </a:r>
                <a:r>
                  <a:rPr lang="vi-VN" b="1" smtClean="0">
                    <a:latin typeface="Arial" pitchFamily="34" charset="0"/>
                    <a:cs typeface="Arial" pitchFamily="34" charset="0"/>
                  </a:rPr>
                  <a:t>tần </a:t>
                </a:r>
                <a:r>
                  <a:rPr lang="vi-VN" b="1">
                    <a:latin typeface="Arial" pitchFamily="34" charset="0"/>
                    <a:cs typeface="Arial" pitchFamily="34" charset="0"/>
                  </a:rPr>
                  <a:t>số tương ứng là </a:t>
                </a:r>
                <a:r>
                  <a:rPr lang="en-US" b="1" smtClean="0">
                    <a:latin typeface="Arial" pitchFamily="34" charset="0"/>
                    <a:cs typeface="Arial" pitchFamily="34" charset="0"/>
                  </a:rPr>
                  <a:t>8</a:t>
                </a:r>
                <a:endParaRPr lang="vi-VN"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00214" y="3886200"/>
                <a:ext cx="11737798" cy="998863"/>
              </a:xfrm>
              <a:prstGeom prst="rect">
                <a:avLst/>
              </a:prstGeom>
              <a:blipFill rotWithShape="1">
                <a:blip r:embed="rId5"/>
                <a:stretch>
                  <a:fillRect l="-779" b="-13497"/>
                </a:stretch>
              </a:blipFill>
            </p:spPr>
            <p:txBody>
              <a:bodyPr/>
              <a:lstStyle/>
              <a:p>
                <a:r>
                  <a:rPr lang="en-US">
                    <a:noFill/>
                  </a:rPr>
                  <a:t> </a:t>
                </a:r>
              </a:p>
            </p:txBody>
          </p:sp>
        </mc:Fallback>
      </mc:AlternateContent>
      <p:sp>
        <p:nvSpPr>
          <p:cNvPr id="20" name="TextBox 19"/>
          <p:cNvSpPr txBox="1"/>
          <p:nvPr/>
        </p:nvSpPr>
        <p:spPr>
          <a:xfrm>
            <a:off x="311327" y="4846246"/>
            <a:ext cx="11737798" cy="830997"/>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Thời gian tự học là từ 4,5 giờ trở lên, ta chọn giá trị đại diện là 5,25, tần số tương ứng là 2.</a:t>
            </a:r>
          </a:p>
        </p:txBody>
      </p:sp>
      <mc:AlternateContent xmlns:mc="http://schemas.openxmlformats.org/markup-compatibility/2006">
        <mc:Choice xmlns:a14="http://schemas.microsoft.com/office/drawing/2010/main" Requires="a14">
          <p:sp>
            <p:nvSpPr>
              <p:cNvPr id="21" name="TextBox 20"/>
              <p:cNvSpPr txBox="1"/>
              <p:nvPr/>
            </p:nvSpPr>
            <p:spPr>
              <a:xfrm>
                <a:off x="298626" y="5638800"/>
                <a:ext cx="11737798" cy="647357"/>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Số trung bình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𝒙</m:t>
                        </m:r>
                      </m:e>
                    </m:acc>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𝟓</m:t>
                        </m:r>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𝟕𝟓</m:t>
                        </m:r>
                        <m:r>
                          <a:rPr lang="en-US" b="1" i="1" smtClean="0">
                            <a:latin typeface="Cambria Math"/>
                            <a:cs typeface="Arial" pitchFamily="34" charset="0"/>
                          </a:rPr>
                          <m:t>+</m:t>
                        </m:r>
                        <m:r>
                          <a:rPr lang="en-US" b="1" i="1" smtClean="0">
                            <a:latin typeface="Cambria Math"/>
                            <a:cs typeface="Arial" pitchFamily="34" charset="0"/>
                          </a:rPr>
                          <m:t>𝟏𝟓</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𝟐𝟓</m:t>
                        </m:r>
                        <m:r>
                          <a:rPr lang="en-US" b="1" i="1" smtClean="0">
                            <a:latin typeface="Cambria Math"/>
                            <a:cs typeface="Arial" pitchFamily="34" charset="0"/>
                          </a:rPr>
                          <m:t>+</m:t>
                        </m:r>
                        <m:r>
                          <a:rPr lang="en-US" b="1" i="1" smtClean="0">
                            <a:latin typeface="Cambria Math"/>
                            <a:cs typeface="Arial" pitchFamily="34" charset="0"/>
                          </a:rPr>
                          <m:t>𝟖</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𝟕𝟓</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m:t>
                        </m:r>
                        <m:r>
                          <a:rPr lang="en-US" b="1" i="1" smtClean="0">
                            <a:latin typeface="Cambria Math"/>
                            <a:cs typeface="Arial" pitchFamily="34" charset="0"/>
                          </a:rPr>
                          <m:t>𝟐𝟓</m:t>
                        </m:r>
                      </m:num>
                      <m:den>
                        <m:r>
                          <a:rPr lang="en-US" b="1" i="1" smtClean="0">
                            <a:latin typeface="Cambria Math"/>
                            <a:cs typeface="Arial" pitchFamily="34" charset="0"/>
                          </a:rPr>
                          <m:t>𝟑𝟎</m:t>
                        </m:r>
                      </m:den>
                    </m:f>
                    <m:r>
                      <a:rPr lang="en-US" b="1" i="1" smtClean="0">
                        <a:latin typeface="Cambria Math"/>
                        <a:cs typeface="Arial" pitchFamily="34" charset="0"/>
                      </a:rPr>
                      <m:t>=</m:t>
                    </m:r>
                    <m:r>
                      <a:rPr lang="en-US" b="1" i="1" smtClean="0">
                        <a:solidFill>
                          <a:srgbClr val="C00000"/>
                        </a:solidFill>
                        <a:latin typeface="Cambria Math"/>
                        <a:cs typeface="Arial" pitchFamily="34" charset="0"/>
                      </a:rPr>
                      <m:t>𝟐</m:t>
                    </m:r>
                    <m:r>
                      <a:rPr lang="en-US" b="1" i="1" smtClean="0">
                        <a:solidFill>
                          <a:srgbClr val="C00000"/>
                        </a:solidFill>
                        <a:latin typeface="Cambria Math"/>
                        <a:cs typeface="Arial" pitchFamily="34" charset="0"/>
                      </a:rPr>
                      <m:t>,</m:t>
                    </m:r>
                    <m:r>
                      <a:rPr lang="en-US" b="1" i="1" smtClean="0">
                        <a:solidFill>
                          <a:srgbClr val="C00000"/>
                        </a:solidFill>
                        <a:latin typeface="Cambria Math"/>
                        <a:cs typeface="Arial" pitchFamily="34" charset="0"/>
                      </a:rPr>
                      <m:t>𝟔</m:t>
                    </m:r>
                  </m:oMath>
                </a14:m>
                <a:endParaRPr lang="vi-VN" b="1">
                  <a:solidFill>
                    <a:srgbClr val="C00000"/>
                  </a:solidFill>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298626" y="5638800"/>
                <a:ext cx="11737798" cy="647357"/>
              </a:xfrm>
              <a:prstGeom prst="rect">
                <a:avLst/>
              </a:prstGeom>
              <a:blipFill rotWithShape="1">
                <a:blip r:embed="rId6"/>
                <a:stretch>
                  <a:fillRect l="-831" b="-5660"/>
                </a:stretch>
              </a:blipFill>
            </p:spPr>
            <p:txBody>
              <a:bodyPr/>
              <a:lstStyle/>
              <a:p>
                <a:r>
                  <a:rPr lang="en-US">
                    <a:noFill/>
                  </a:rPr>
                  <a:t> </a:t>
                </a:r>
              </a:p>
            </p:txBody>
          </p:sp>
        </mc:Fallback>
      </mc:AlternateContent>
      <p:sp>
        <p:nvSpPr>
          <p:cNvPr id="22" name="TextBox 21"/>
          <p:cNvSpPr txBox="1"/>
          <p:nvPr/>
        </p:nvSpPr>
        <p:spPr>
          <a:xfrm>
            <a:off x="287513" y="6210643"/>
            <a:ext cx="11737798"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Vậy thời gian tự học trung bình của học sinh lớp 11A xấp xỉ khoảng </a:t>
            </a:r>
            <a:r>
              <a:rPr lang="vi-VN" b="1">
                <a:solidFill>
                  <a:srgbClr val="C00000"/>
                </a:solidFill>
                <a:latin typeface="Arial" pitchFamily="34" charset="0"/>
                <a:cs typeface="Arial" pitchFamily="34" charset="0"/>
              </a:rPr>
              <a:t>2,6</a:t>
            </a:r>
            <a:r>
              <a:rPr lang="vi-VN" b="1">
                <a:latin typeface="Arial" pitchFamily="34" charset="0"/>
                <a:cs typeface="Arial" pitchFamily="34" charset="0"/>
              </a:rPr>
              <a:t> giờ.</a:t>
            </a:r>
          </a:p>
        </p:txBody>
      </p:sp>
    </p:spTree>
    <p:extLst>
      <p:ext uri="{BB962C8B-B14F-4D97-AF65-F5344CB8AC3E}">
        <p14:creationId xmlns:p14="http://schemas.microsoft.com/office/powerpoint/2010/main" val="3549110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0361" y="5791200"/>
            <a:ext cx="1638464" cy="1270839"/>
          </a:xfrm>
          <a:prstGeom prst="rect">
            <a:avLst/>
          </a:prstGeom>
        </p:spPr>
      </p:pic>
      <p:grpSp>
        <p:nvGrpSpPr>
          <p:cNvPr id="4" name="Group 3"/>
          <p:cNvGrpSpPr/>
          <p:nvPr/>
        </p:nvGrpSpPr>
        <p:grpSpPr>
          <a:xfrm>
            <a:off x="289088" y="914400"/>
            <a:ext cx="11558425" cy="2667000"/>
            <a:chOff x="289088" y="762000"/>
            <a:chExt cx="11558425" cy="2667000"/>
          </a:xfrm>
        </p:grpSpPr>
        <p:sp>
          <p:nvSpPr>
            <p:cNvPr id="10" name="Rounded Rectangle 9"/>
            <p:cNvSpPr/>
            <p:nvPr/>
          </p:nvSpPr>
          <p:spPr>
            <a:xfrm>
              <a:off x="289088" y="762000"/>
              <a:ext cx="11558425" cy="2667000"/>
            </a:xfrm>
            <a:prstGeom prst="roundRect">
              <a:avLst>
                <a:gd name="adj" fmla="val 3662"/>
              </a:avLst>
            </a:prstGeom>
            <a:blipFill dpi="0" rotWithShape="1">
              <a:blip r:embed="rId5">
                <a:extLst>
                  <a:ext uri="{28A0092B-C50C-407E-A947-70E740481C1C}">
                    <a14:useLocalDpi xmlns:a14="http://schemas.microsoft.com/office/drawing/2010/main" val="0"/>
                  </a:ext>
                </a:extLst>
              </a:blip>
              <a:srcRect/>
              <a:stretch>
                <a:fillRect/>
              </a:stretch>
            </a:blip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1" name="TextBox 10"/>
                <p:cNvSpPr txBox="1"/>
                <p:nvPr/>
              </p:nvSpPr>
              <p:spPr>
                <a:xfrm>
                  <a:off x="409115" y="914400"/>
                  <a:ext cx="11125199" cy="492443"/>
                </a:xfrm>
                <a:prstGeom prst="rect">
                  <a:avLst/>
                </a:prstGeom>
                <a:noFill/>
              </p:spPr>
              <p:txBody>
                <a:bodyPr wrap="square" rtlCol="0">
                  <a:spAutoFit/>
                </a:bodyPr>
                <a:lstStyle/>
                <a:p>
                  <a:pPr marL="457200" indent="-457200">
                    <a:buFont typeface="Arial" pitchFamily="34" charset="0"/>
                    <a:buChar char="•"/>
                  </a:pPr>
                  <a:r>
                    <a:rPr lang="en-US" sz="2600" b="1" smtClean="0">
                      <a:solidFill>
                        <a:srgbClr val="C00000"/>
                      </a:solidFill>
                      <a:latin typeface="Arial" pitchFamily="34" charset="0"/>
                      <a:cs typeface="Arial" pitchFamily="34" charset="0"/>
                    </a:rPr>
                    <a:t>Số trung bình </a:t>
                  </a:r>
                  <a:r>
                    <a:rPr lang="en-US" sz="2600" b="1" smtClean="0">
                      <a:latin typeface="Arial" pitchFamily="34" charset="0"/>
                      <a:cs typeface="Arial" pitchFamily="34" charset="0"/>
                    </a:rPr>
                    <a:t>của mẫu số liệu ghép nhóm kí hiệu là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𝑿</m:t>
                          </m:r>
                        </m:e>
                      </m:acc>
                    </m:oMath>
                  </a14:m>
                  <a:endParaRPr lang="vi-VN" sz="2600" b="1" i="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409115" y="914400"/>
                  <a:ext cx="11125199" cy="492443"/>
                </a:xfrm>
                <a:prstGeom prst="rect">
                  <a:avLst/>
                </a:prstGeom>
                <a:blipFill rotWithShape="1">
                  <a:blip r:embed="rId6"/>
                  <a:stretch>
                    <a:fillRect l="-822"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6612" y="2307257"/>
                  <a:ext cx="11010901" cy="1045543"/>
                </a:xfrm>
                <a:prstGeom prst="rect">
                  <a:avLst/>
                </a:prstGeom>
                <a:noFill/>
              </p:spPr>
              <p:txBody>
                <a:bodyPr wrap="square" rtlCol="0">
                  <a:spAutoFit/>
                </a:bodyPr>
                <a:lstStyle/>
                <a:p>
                  <a:r>
                    <a:rPr lang="en-US" sz="2600" b="1" smtClean="0">
                      <a:latin typeface="Arial" pitchFamily="34" charset="0"/>
                      <a:cs typeface="Arial" pitchFamily="34" charset="0"/>
                    </a:rPr>
                    <a:t>Trong đó </a:t>
                  </a:r>
                  <a14:m>
                    <m:oMath xmlns:m="http://schemas.openxmlformats.org/officeDocument/2006/math">
                      <m:r>
                        <a:rPr lang="en-US" sz="2600" b="1" i="1" smtClean="0">
                          <a:latin typeface="Cambria Math"/>
                          <a:cs typeface="Arial" pitchFamily="34" charset="0"/>
                        </a:rPr>
                        <m:t>𝒏</m:t>
                      </m:r>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𝟏</m:t>
                          </m:r>
                        </m:sub>
                      </m:sSub>
                      <m:r>
                        <a:rPr lang="en-US" sz="2600" b="1" i="1" smtClean="0">
                          <a:latin typeface="Cambria Math"/>
                          <a:cs typeface="Arial" pitchFamily="34" charset="0"/>
                        </a:rPr>
                        <m:t>+ …+</m:t>
                      </m:r>
                      <m:sSub>
                        <m:sSubPr>
                          <m:ctrlPr>
                            <a:rPr lang="en-US" sz="2600" b="1" i="1" smtClean="0">
                              <a:latin typeface="Cambria Math"/>
                              <a:cs typeface="Arial" pitchFamily="34" charset="0"/>
                            </a:rPr>
                          </m:ctrlPr>
                        </m:sSubPr>
                        <m:e>
                          <m:r>
                            <a:rPr lang="en-US" sz="2600" b="1" i="1" smtClean="0">
                              <a:latin typeface="Cambria Math"/>
                              <a:cs typeface="Arial" pitchFamily="34" charset="0"/>
                            </a:rPr>
                            <m:t>𝒎</m:t>
                          </m:r>
                        </m:e>
                        <m:sub>
                          <m:r>
                            <a:rPr lang="en-US" sz="2600" b="1" i="1" smtClean="0">
                              <a:latin typeface="Cambria Math"/>
                              <a:cs typeface="Arial" pitchFamily="34" charset="0"/>
                            </a:rPr>
                            <m:t>𝒌</m:t>
                          </m:r>
                        </m:sub>
                      </m:sSub>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là cỡ mẫu và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𝒙</m:t>
                          </m:r>
                        </m:e>
                        <m:sub>
                          <m:r>
                            <a:rPr lang="en-US" sz="2600" b="1" i="1" smtClean="0">
                              <a:latin typeface="Cambria Math"/>
                              <a:cs typeface="Arial" pitchFamily="34" charset="0"/>
                            </a:rPr>
                            <m:t>𝒊</m:t>
                          </m:r>
                        </m:sub>
                      </m:sSub>
                      <m:r>
                        <a:rPr lang="en-US" sz="2600" b="1" i="1" smtClean="0">
                          <a:latin typeface="Cambria Math"/>
                          <a:cs typeface="Arial" pitchFamily="34" charset="0"/>
                        </a:rPr>
                        <m:t>=</m:t>
                      </m:r>
                      <m:f>
                        <m:fPr>
                          <m:ctrlPr>
                            <a:rPr lang="en-US" sz="2600" b="1" i="1" smtClean="0">
                              <a:latin typeface="Cambria Math"/>
                              <a:cs typeface="Arial" pitchFamily="34" charset="0"/>
                            </a:rPr>
                          </m:ctrlPr>
                        </m:fPr>
                        <m:num>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r>
                                <a:rPr lang="en-US" sz="2600" b="1" i="1" smtClean="0">
                                  <a:latin typeface="Cambria Math"/>
                                  <a:cs typeface="Arial" pitchFamily="34" charset="0"/>
                                </a:rPr>
                                <m:t>+</m:t>
                              </m:r>
                              <m:r>
                                <a:rPr lang="en-US" sz="2600" b="1" i="1" smtClean="0">
                                  <a:latin typeface="Cambria Math"/>
                                  <a:cs typeface="Arial" pitchFamily="34" charset="0"/>
                                </a:rPr>
                                <m:t>𝟏</m:t>
                              </m:r>
                            </m:sub>
                          </m:sSub>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với </a:t>
                  </a:r>
                  <a14:m>
                    <m:oMath xmlns:m="http://schemas.openxmlformats.org/officeDocument/2006/math">
                      <m:r>
                        <a:rPr lang="en-US" sz="2600" b="1" i="0" smtClean="0">
                          <a:latin typeface="Cambria Math"/>
                          <a:cs typeface="Arial" pitchFamily="34" charset="0"/>
                        </a:rPr>
                        <m:t>(</m:t>
                      </m:r>
                      <m:r>
                        <a:rPr lang="en-US" sz="2600" b="1" i="1" smtClean="0">
                          <a:latin typeface="Cambria Math"/>
                          <a:cs typeface="Arial" pitchFamily="34" charset="0"/>
                        </a:rPr>
                        <m:t>𝒊</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𝒌</m:t>
                      </m:r>
                      <m:r>
                        <a:rPr lang="en-US" sz="2600" b="1" i="1" smtClean="0">
                          <a:latin typeface="Cambria Math"/>
                          <a:cs typeface="Arial" pitchFamily="34" charset="0"/>
                        </a:rPr>
                        <m:t>)</m:t>
                      </m:r>
                    </m:oMath>
                  </a14:m>
                  <a:r>
                    <a:rPr lang="en-US" sz="2600" b="1" smtClean="0">
                      <a:latin typeface="Arial" pitchFamily="34" charset="0"/>
                      <a:cs typeface="Arial" pitchFamily="34" charset="0"/>
                    </a:rPr>
                    <a:t> là giá trị đại diện của nhóm </a:t>
                  </a:r>
                  <a14:m>
                    <m:oMath xmlns:m="http://schemas.openxmlformats.org/officeDocument/2006/math">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𝒂</m:t>
                          </m:r>
                        </m:e>
                        <m:sub>
                          <m:r>
                            <a:rPr lang="en-US" sz="2600" b="1" i="1" smtClean="0">
                              <a:latin typeface="Cambria Math"/>
                              <a:cs typeface="Arial" pitchFamily="34" charset="0"/>
                            </a:rPr>
                            <m:t>𝒊</m:t>
                          </m:r>
                          <m:r>
                            <a:rPr lang="en-US" sz="2600" b="1" i="1" smtClean="0">
                              <a:latin typeface="Cambria Math"/>
                              <a:cs typeface="Arial" pitchFamily="34" charset="0"/>
                            </a:rPr>
                            <m:t>+</m:t>
                          </m:r>
                          <m:r>
                            <a:rPr lang="en-US" sz="2600" b="1" i="1" smtClean="0">
                              <a:latin typeface="Cambria Math"/>
                              <a:cs typeface="Arial" pitchFamily="34" charset="0"/>
                            </a:rPr>
                            <m:t>𝟏</m:t>
                          </m:r>
                        </m:sub>
                      </m:sSub>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6612" y="2307257"/>
                  <a:ext cx="11010901" cy="1045543"/>
                </a:xfrm>
                <a:prstGeom prst="rect">
                  <a:avLst/>
                </a:prstGeom>
                <a:blipFill rotWithShape="1">
                  <a:blip r:embed="rId7"/>
                  <a:stretch>
                    <a:fillRect l="-941" b="-133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Object 2"/>
                <p:cNvGraphicFramePr>
                  <a:graphicFrameLocks noChangeAspect="1"/>
                </p:cNvGraphicFramePr>
                <p:nvPr>
                  <p:extLst>
                    <p:ext uri="{D42A27DB-BD31-4B8C-83A1-F6EECF244321}">
                      <p14:modId xmlns:p14="http://schemas.microsoft.com/office/powerpoint/2010/main" val="2984200320"/>
                    </p:ext>
                  </p:extLst>
                </p:nvPr>
              </p:nvGraphicFramePr>
              <p:xfrm>
                <a:off x="3889946" y="1371600"/>
                <a:ext cx="3042666" cy="984392"/>
              </p:xfrm>
              <a:graphic>
                <a:graphicData uri="http://schemas.openxmlformats.org/presentationml/2006/ole">
                  <mc:AlternateContent>
                    <mc:Choice xmlns:v="urn:schemas-microsoft-com:vml" Requires="v">
                      <p:oleObj spid="_x0000_s4127" name="Equation" r:id="rId8" imgW="1295280" imgH="419040" progId="Equation.DSMT4">
                        <p:embed/>
                      </p:oleObj>
                    </mc:Choice>
                    <mc:Fallback>
                      <p:oleObj name="Equation" r:id="rId8" imgW="1295280" imgH="419040" progId="Equation.DSMT4">
                        <p:embed/>
                        <p:pic>
                          <p:nvPicPr>
                            <p:cNvPr id="0" name=""/>
                            <p:cNvPicPr/>
                            <p:nvPr/>
                          </p:nvPicPr>
                          <p:blipFill>
                            <a:blip r:embed="rId9"/>
                            <a:stretch>
                              <a:fillRect/>
                            </a:stretch>
                          </p:blipFill>
                          <p:spPr>
                            <a:xfrm>
                              <a:off x="3889946" y="1371600"/>
                              <a:ext cx="3042666" cy="984392"/>
                            </a:xfrm>
                            <a:prstGeom prst="rect">
                              <a:avLst/>
                            </a:prstGeom>
                          </p:spPr>
                        </p:pic>
                      </p:oleObj>
                    </mc:Fallback>
                  </mc:AlternateContent>
                </a:graphicData>
              </a:graphic>
            </p:graphicFrame>
          </mc:Choice>
          <mc:Fallback xmlns="">
            <p:graphicFrame>
              <p:nvGraphicFramePr>
                <p:cNvPr id="3" name="Object 2"/>
                <p:cNvGraphicFramePr>
                  <a:graphicFrameLocks noChangeAspect="1"/>
                </p:cNvGraphicFramePr>
                <p:nvPr>
                  <p:extLst>
                    <p:ext uri="{D42A27DB-BD31-4B8C-83A1-F6EECF244321}">
                      <p14:modId xmlns:p14="http://schemas.microsoft.com/office/powerpoint/2010/main" val="2984200320"/>
                    </p:ext>
                  </p:extLst>
                </p:nvPr>
              </p:nvGraphicFramePr>
              <p:xfrm>
                <a:off x="3889946" y="1371600"/>
                <a:ext cx="3042666" cy="984392"/>
              </p:xfrm>
              <a:graphic>
                <a:graphicData uri="http://schemas.openxmlformats.org/presentationml/2006/ole">
                  <mc:AlternateContent>
                    <mc:Choice xmlns:v="urn:schemas-microsoft-com:vml" Requires="v">
                      <p:oleObj spid="_x0000_s4111" name="Equation" r:id="rId10" imgW="1295280" imgH="419040" progId="Equation.DSMT4">
                        <p:embed/>
                      </p:oleObj>
                    </mc:Choice>
                    <mc:Fallback>
                      <p:oleObj name="Equation" r:id="rId10" imgW="1295280" imgH="419040" progId="Equation.DSMT4">
                        <p:embed/>
                        <p:pic>
                          <p:nvPicPr>
                            <p:cNvPr id="0" name=""/>
                            <p:cNvPicPr/>
                            <p:nvPr/>
                          </p:nvPicPr>
                          <p:blipFill>
                            <a:blip r:embed="rId11"/>
                            <a:stretch>
                              <a:fillRect/>
                            </a:stretch>
                          </p:blipFill>
                          <p:spPr>
                            <a:xfrm>
                              <a:off x="3889946" y="1371600"/>
                              <a:ext cx="3042666" cy="984392"/>
                            </a:xfrm>
                            <a:prstGeom prst="rect">
                              <a:avLst/>
                            </a:prstGeom>
                          </p:spPr>
                        </p:pic>
                      </p:oleObj>
                    </mc:Fallback>
                  </mc:AlternateContent>
                </a:graphicData>
              </a:graphic>
            </p:graphicFrame>
          </mc:Fallback>
        </mc:AlternateContent>
      </p:grpSp>
      <p:sp>
        <p:nvSpPr>
          <p:cNvPr id="15"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736" y="315915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08012" y="5326062"/>
                <a:ext cx="11277600" cy="461665"/>
              </a:xfrm>
              <a:prstGeom prst="rect">
                <a:avLst/>
              </a:prstGeom>
              <a:noFill/>
            </p:spPr>
            <p:txBody>
              <a:bodyPr wrap="square" rtlCol="0">
                <a:spAutoFit/>
              </a:bodyPr>
              <a:lstStyle/>
              <a:p>
                <a:r>
                  <a:rPr lang="en-US" b="1" smtClean="0">
                    <a:latin typeface="Arial" pitchFamily="34" charset="0"/>
                    <a:cs typeface="Arial" pitchFamily="34" charset="0"/>
                  </a:rPr>
                  <a:t>Tổng số học sinh là </a:t>
                </a:r>
                <a14:m>
                  <m:oMath xmlns:m="http://schemas.openxmlformats.org/officeDocument/2006/math">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𝟒𝟐</m:t>
                    </m:r>
                  </m:oMath>
                </a14:m>
                <a:r>
                  <a:rPr lang="en-US" b="1" smtClean="0">
                    <a:latin typeface="Arial" pitchFamily="34" charset="0"/>
                    <a:cs typeface="Arial" pitchFamily="34" charset="0"/>
                  </a:rPr>
                  <a:t> . Cân nặng trung bình của học sinh 11D là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8012" y="5326062"/>
                <a:ext cx="11277600" cy="461665"/>
              </a:xfrm>
              <a:prstGeom prst="rect">
                <a:avLst/>
              </a:prstGeom>
              <a:blipFill rotWithShape="1">
                <a:blip r:embed="rId6"/>
                <a:stretch>
                  <a:fillRect l="-865" t="-9333" b="-32000"/>
                </a:stretch>
              </a:blipFill>
            </p:spPr>
            <p:txBody>
              <a:bodyPr/>
              <a:lstStyle/>
              <a:p>
                <a:r>
                  <a:rPr lang="en-US">
                    <a:noFill/>
                  </a:rPr>
                  <a:t> </a:t>
                </a:r>
              </a:p>
            </p:txBody>
          </p:sp>
        </mc:Fallback>
      </mc:AlternateContent>
      <p:sp>
        <p:nvSpPr>
          <p:cNvPr id="14" name="TextBox 13"/>
          <p:cNvSpPr txBox="1"/>
          <p:nvPr/>
        </p:nvSpPr>
        <p:spPr>
          <a:xfrm>
            <a:off x="674821" y="3557519"/>
            <a:ext cx="11277600" cy="830997"/>
          </a:xfrm>
          <a:prstGeom prst="rect">
            <a:avLst/>
          </a:prstGeom>
          <a:noFill/>
        </p:spPr>
        <p:txBody>
          <a:bodyPr wrap="square" rtlCol="0">
            <a:spAutoFit/>
          </a:bodyPr>
          <a:lstStyle/>
          <a:p>
            <a:r>
              <a:rPr lang="en-US" b="1" smtClean="0">
                <a:latin typeface="Arial" pitchFamily="34" charset="0"/>
                <a:cs typeface="Arial" pitchFamily="34" charset="0"/>
              </a:rPr>
              <a:t>Trong mỗi khoảng cân nặng, giá trị đại diện là trung bình cộng của giá trị hai đầu mút nên ta có bảng sau :</a:t>
            </a:r>
            <a:endParaRPr lang="vi-VN" b="1">
              <a:latin typeface="Arial" pitchFamily="34" charset="0"/>
              <a:cs typeface="Arial" pitchFamily="34" charset="0"/>
            </a:endParaRPr>
          </a:p>
        </p:txBody>
      </p:sp>
      <p:grpSp>
        <p:nvGrpSpPr>
          <p:cNvPr id="4" name="Group 3"/>
          <p:cNvGrpSpPr/>
          <p:nvPr/>
        </p:nvGrpSpPr>
        <p:grpSpPr>
          <a:xfrm>
            <a:off x="2039017" y="2143125"/>
            <a:ext cx="9617995" cy="878681"/>
            <a:chOff x="2039017" y="2143125"/>
            <a:chExt cx="9617995" cy="878681"/>
          </a:xfrm>
        </p:grpSpPr>
        <p:pic>
          <p:nvPicPr>
            <p:cNvPr id="5122"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7000"/>
                      </a14:imgEffect>
                    </a14:imgLayer>
                  </a14:imgProps>
                </a:ext>
                <a:ext uri="{28A0092B-C50C-407E-A947-70E740481C1C}">
                  <a14:useLocalDpi xmlns:a14="http://schemas.microsoft.com/office/drawing/2010/main" val="0"/>
                </a:ext>
              </a:extLst>
            </a:blip>
            <a:srcRect l="4767" t="31613" r="1248" b="20645"/>
            <a:stretch/>
          </p:blipFill>
          <p:spPr bwMode="auto">
            <a:xfrm>
              <a:off x="2039017" y="2143125"/>
              <a:ext cx="9617995" cy="87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058066" y="2152650"/>
              <a:ext cx="9582912" cy="822960"/>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9" name="Object 18"/>
          <p:cNvGraphicFramePr>
            <a:graphicFrameLocks noChangeAspect="1"/>
          </p:cNvGraphicFramePr>
          <p:nvPr>
            <p:extLst>
              <p:ext uri="{D42A27DB-BD31-4B8C-83A1-F6EECF244321}">
                <p14:modId xmlns:p14="http://schemas.microsoft.com/office/powerpoint/2010/main" val="1883165877"/>
              </p:ext>
            </p:extLst>
          </p:nvPr>
        </p:nvGraphicFramePr>
        <p:xfrm>
          <a:off x="1731963" y="5797550"/>
          <a:ext cx="8264525" cy="984250"/>
        </p:xfrm>
        <a:graphic>
          <a:graphicData uri="http://schemas.openxmlformats.org/presentationml/2006/ole">
            <mc:AlternateContent xmlns:mc="http://schemas.openxmlformats.org/markup-compatibility/2006">
              <mc:Choice xmlns:v="urn:schemas-microsoft-com:vml" Requires="v">
                <p:oleObj spid="_x0000_s5150" name="Equation" r:id="rId9" imgW="3517560" imgH="419040" progId="Equation.DSMT4">
                  <p:embed/>
                </p:oleObj>
              </mc:Choice>
              <mc:Fallback>
                <p:oleObj name="Equation" r:id="rId9" imgW="3517560" imgH="419040" progId="Equation.DSMT4">
                  <p:embed/>
                  <p:pic>
                    <p:nvPicPr>
                      <p:cNvPr id="0" name=""/>
                      <p:cNvPicPr/>
                      <p:nvPr/>
                    </p:nvPicPr>
                    <p:blipFill>
                      <a:blip r:embed="rId10"/>
                      <a:stretch>
                        <a:fillRect/>
                      </a:stretch>
                    </p:blipFill>
                    <p:spPr>
                      <a:xfrm>
                        <a:off x="1731963" y="5797550"/>
                        <a:ext cx="8264525" cy="984250"/>
                      </a:xfrm>
                      <a:prstGeom prst="rect">
                        <a:avLst/>
                      </a:prstGeom>
                    </p:spPr>
                  </p:pic>
                </p:oleObj>
              </mc:Fallback>
            </mc:AlternateContent>
          </a:graphicData>
        </a:graphic>
      </p:graphicFrame>
      <p:grpSp>
        <p:nvGrpSpPr>
          <p:cNvPr id="5" name="Group 4"/>
          <p:cNvGrpSpPr/>
          <p:nvPr/>
        </p:nvGrpSpPr>
        <p:grpSpPr>
          <a:xfrm>
            <a:off x="2025185" y="4388516"/>
            <a:ext cx="9579895" cy="869284"/>
            <a:chOff x="2025185" y="4388516"/>
            <a:chExt cx="9579895" cy="869284"/>
          </a:xfrm>
        </p:grpSpPr>
        <p:pic>
          <p:nvPicPr>
            <p:cNvPr id="5123"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contrast="7000"/>
                      </a14:imgEffect>
                    </a14:imgLayer>
                  </a14:imgProps>
                </a:ext>
                <a:ext uri="{28A0092B-C50C-407E-A947-70E740481C1C}">
                  <a14:useLocalDpi xmlns:a14="http://schemas.microsoft.com/office/drawing/2010/main" val="0"/>
                </a:ext>
              </a:extLst>
            </a:blip>
            <a:srcRect l="3183" t="29885" r="2620" b="40231"/>
            <a:stretch/>
          </p:blipFill>
          <p:spPr bwMode="auto">
            <a:xfrm>
              <a:off x="2039017" y="4388516"/>
              <a:ext cx="9566063" cy="86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025185" y="4407567"/>
              <a:ext cx="9555480" cy="7930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303212" y="676275"/>
            <a:ext cx="11582400" cy="1319855"/>
            <a:chOff x="303212" y="676275"/>
            <a:chExt cx="11582400" cy="1319855"/>
          </a:xfrm>
        </p:grpSpPr>
        <p:sp>
          <p:nvSpPr>
            <p:cNvPr id="20" name="Rounded Rectangle 19"/>
            <p:cNvSpPr/>
            <p:nvPr/>
          </p:nvSpPr>
          <p:spPr>
            <a:xfrm>
              <a:off x="1714587" y="734102"/>
              <a:ext cx="10044590" cy="12414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838200"/>
              <a:ext cx="9982200" cy="984863"/>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Tìm cân nặng trung bình của học sinh lớp 11D cho trong bảng sau</a:t>
              </a:r>
              <a:endParaRPr lang="vi-VN" sz="2800" b="1">
                <a:latin typeface="Arial" pitchFamily="34" charset="0"/>
                <a:cs typeface="Arial" pitchFamily="34" charset="0"/>
              </a:endParaRPr>
            </a:p>
          </p:txBody>
        </p:sp>
        <p:pic>
          <p:nvPicPr>
            <p:cNvPr id="2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212" y="6762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92698" y="1110305"/>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1031" y="3457885"/>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65112" y="752475"/>
            <a:ext cx="11668231" cy="1628991"/>
            <a:chOff x="265112" y="752475"/>
            <a:chExt cx="11668231" cy="1628991"/>
          </a:xfrm>
        </p:grpSpPr>
        <p:sp>
          <p:nvSpPr>
            <p:cNvPr id="29" name="Rounded Rectangle 28"/>
            <p:cNvSpPr/>
            <p:nvPr/>
          </p:nvSpPr>
          <p:spPr>
            <a:xfrm>
              <a:off x="2051741" y="773736"/>
              <a:ext cx="9782151" cy="1569630"/>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112" y="752475"/>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827734" y="1288388"/>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504364" y="925323"/>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781050"/>
              <a:ext cx="9725132" cy="1600416"/>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Tìm hiểu thời gian xem tivi trong tuần trước (đơn vị : giờ) của một số học sinh thu được kết quả sau :</a:t>
              </a:r>
              <a:br>
                <a:rPr lang="en-US" b="1" smtClean="0">
                  <a:latin typeface="Arial" pitchFamily="34" charset="0"/>
                  <a:cs typeface="Arial" pitchFamily="34" charset="0"/>
                </a:rPr>
              </a:br>
              <a:r>
                <a:rPr lang="en-US" b="1" smtClean="0">
                  <a:latin typeface="Arial" pitchFamily="34" charset="0"/>
                  <a:cs typeface="Arial" pitchFamily="34" charset="0"/>
                </a:rPr>
                <a:t>Tính thời gian xem ti vi trung bình trong tuần trước của các bạn học sinh này.</a:t>
              </a:r>
              <a:endParaRPr lang="vi-VN" b="1">
                <a:latin typeface="Arial" pitchFamily="34" charset="0"/>
                <a:cs typeface="Arial" pitchFamily="34" charset="0"/>
              </a:endParaRPr>
            </a:p>
          </p:txBody>
        </p:sp>
      </p:grpSp>
      <p:grpSp>
        <p:nvGrpSpPr>
          <p:cNvPr id="3" name="Group 2"/>
          <p:cNvGrpSpPr/>
          <p:nvPr/>
        </p:nvGrpSpPr>
        <p:grpSpPr>
          <a:xfrm>
            <a:off x="1935472" y="2545556"/>
            <a:ext cx="9950140" cy="883444"/>
            <a:chOff x="1935472" y="2545556"/>
            <a:chExt cx="9950140" cy="883444"/>
          </a:xfrm>
        </p:grpSpPr>
        <p:pic>
          <p:nvPicPr>
            <p:cNvPr id="6146"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contrast="7000"/>
                      </a14:imgEffect>
                    </a14:imgLayer>
                  </a14:imgProps>
                </a:ext>
                <a:ext uri="{28A0092B-C50C-407E-A947-70E740481C1C}">
                  <a14:useLocalDpi xmlns:a14="http://schemas.microsoft.com/office/drawing/2010/main" val="0"/>
                </a:ext>
              </a:extLst>
            </a:blip>
            <a:srcRect l="4389" t="30297" r="1078" b="40903"/>
            <a:stretch/>
          </p:blipFill>
          <p:spPr bwMode="auto">
            <a:xfrm>
              <a:off x="1935472" y="2545556"/>
              <a:ext cx="9950140" cy="8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973238" y="2583656"/>
              <a:ext cx="9912373" cy="749808"/>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AutoShape 4"/>
          <p:cNvSpPr>
            <a:spLocks noChangeArrowheads="1"/>
          </p:cNvSpPr>
          <p:nvPr/>
        </p:nvSpPr>
        <p:spPr bwMode="gray">
          <a:xfrm>
            <a:off x="401178" y="95249"/>
            <a:ext cx="6683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SỐ TRUNG BÌNH CỦA MẪU SỐ LIỆU GHÉP NHÓM</a:t>
            </a:r>
            <a:endParaRPr lang="vi-VN" sz="1800" b="1">
              <a:solidFill>
                <a:schemeClr val="bg1"/>
              </a:solidFill>
              <a:latin typeface="Arial" pitchFamily="34" charset="0"/>
              <a:cs typeface="Arial" pitchFamily="34" charset="0"/>
            </a:endParaRPr>
          </a:p>
        </p:txBody>
      </p:sp>
      <p:sp>
        <p:nvSpPr>
          <p:cNvPr id="14" name="TextBox 13"/>
          <p:cNvSpPr txBox="1"/>
          <p:nvPr/>
        </p:nvSpPr>
        <p:spPr>
          <a:xfrm>
            <a:off x="674821" y="3741003"/>
            <a:ext cx="112776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Trong mỗi khoảng thời gian, giá trị đại diện là trung bình cộng của giá trị hai đầu mút nên ta có bảng sau:</a:t>
            </a:r>
          </a:p>
        </p:txBody>
      </p:sp>
      <p:grpSp>
        <p:nvGrpSpPr>
          <p:cNvPr id="5" name="Group 4"/>
          <p:cNvGrpSpPr/>
          <p:nvPr/>
        </p:nvGrpSpPr>
        <p:grpSpPr>
          <a:xfrm>
            <a:off x="1848518" y="4581525"/>
            <a:ext cx="9985375" cy="908050"/>
            <a:chOff x="1848518" y="4581525"/>
            <a:chExt cx="9985375" cy="908050"/>
          </a:xfrm>
        </p:grpSpPr>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8518" y="4581525"/>
              <a:ext cx="99853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41812" y="4686300"/>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2,5</a:t>
              </a:r>
              <a:endParaRPr lang="en-US" b="1">
                <a:solidFill>
                  <a:schemeClr val="tx1"/>
                </a:solidFill>
                <a:latin typeface="Arial" pitchFamily="34" charset="0"/>
                <a:cs typeface="Arial" pitchFamily="34" charset="0"/>
              </a:endParaRPr>
            </a:p>
          </p:txBody>
        </p:sp>
        <p:sp>
          <p:nvSpPr>
            <p:cNvPr id="22" name="Rectangle 21"/>
            <p:cNvSpPr/>
            <p:nvPr/>
          </p:nvSpPr>
          <p:spPr>
            <a:xfrm>
              <a:off x="5896642" y="4686299"/>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7,5</a:t>
              </a:r>
              <a:endParaRPr lang="en-US" b="1">
                <a:solidFill>
                  <a:schemeClr val="tx1"/>
                </a:solidFill>
                <a:latin typeface="Arial" pitchFamily="34" charset="0"/>
                <a:cs typeface="Arial" pitchFamily="34" charset="0"/>
              </a:endParaRPr>
            </a:p>
          </p:txBody>
        </p:sp>
        <p:sp>
          <p:nvSpPr>
            <p:cNvPr id="23" name="Rectangle 22"/>
            <p:cNvSpPr/>
            <p:nvPr/>
          </p:nvSpPr>
          <p:spPr>
            <a:xfrm>
              <a:off x="7389812" y="4686300"/>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12,5</a:t>
              </a:r>
              <a:endParaRPr lang="en-US" b="1">
                <a:solidFill>
                  <a:schemeClr val="tx1"/>
                </a:solidFill>
                <a:latin typeface="Arial" pitchFamily="34" charset="0"/>
                <a:cs typeface="Arial" pitchFamily="34" charset="0"/>
              </a:endParaRPr>
            </a:p>
          </p:txBody>
        </p:sp>
        <p:sp>
          <p:nvSpPr>
            <p:cNvPr id="25" name="Rectangle 24"/>
            <p:cNvSpPr/>
            <p:nvPr/>
          </p:nvSpPr>
          <p:spPr>
            <a:xfrm>
              <a:off x="8980487" y="4694237"/>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17,5</a:t>
              </a:r>
              <a:endParaRPr lang="en-US" b="1">
                <a:solidFill>
                  <a:schemeClr val="tx1"/>
                </a:solidFill>
                <a:latin typeface="Arial" pitchFamily="34" charset="0"/>
                <a:cs typeface="Arial" pitchFamily="34" charset="0"/>
              </a:endParaRPr>
            </a:p>
          </p:txBody>
        </p:sp>
        <p:sp>
          <p:nvSpPr>
            <p:cNvPr id="26" name="Rectangle 25"/>
            <p:cNvSpPr/>
            <p:nvPr/>
          </p:nvSpPr>
          <p:spPr>
            <a:xfrm>
              <a:off x="10561637" y="4686300"/>
              <a:ext cx="914400" cy="30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Arial" pitchFamily="34" charset="0"/>
                  <a:cs typeface="Arial" pitchFamily="34" charset="0"/>
                </a:rPr>
                <a:t>22,5</a:t>
              </a:r>
              <a:endParaRPr lang="en-US" b="1">
                <a:solidFill>
                  <a:schemeClr val="tx1"/>
                </a:solidFill>
                <a:latin typeface="Arial" pitchFamily="34" charset="0"/>
                <a:cs typeface="Arial" pitchFamily="34" charset="0"/>
              </a:endParaRPr>
            </a:p>
          </p:txBody>
        </p:sp>
      </p:grpSp>
      <p:sp>
        <p:nvSpPr>
          <p:cNvPr id="27" name="TextBox 26"/>
          <p:cNvSpPr txBox="1"/>
          <p:nvPr/>
        </p:nvSpPr>
        <p:spPr>
          <a:xfrm>
            <a:off x="715042" y="5562600"/>
            <a:ext cx="6903370" cy="461665"/>
          </a:xfrm>
          <a:prstGeom prst="rect">
            <a:avLst/>
          </a:prstGeom>
          <a:noFill/>
        </p:spPr>
        <p:txBody>
          <a:bodyPr wrap="square" rtlCol="0">
            <a:spAutoFit/>
          </a:bodyPr>
          <a:lstStyle/>
          <a:p>
            <a:r>
              <a:rPr lang="vi-VN" b="1">
                <a:latin typeface="Arial" pitchFamily="34" charset="0"/>
                <a:cs typeface="Arial" pitchFamily="34" charset="0"/>
              </a:rPr>
              <a:t>Tổng số học sinh là n = 8 + 16 + 4 + 2 + 2 = </a:t>
            </a:r>
            <a:r>
              <a:rPr lang="vi-VN" b="1">
                <a:solidFill>
                  <a:srgbClr val="C00000"/>
                </a:solidFill>
                <a:latin typeface="Arial" pitchFamily="34" charset="0"/>
                <a:cs typeface="Arial" pitchFamily="34" charset="0"/>
              </a:rPr>
              <a:t>32</a:t>
            </a:r>
          </a:p>
        </p:txBody>
      </p:sp>
      <p:sp>
        <p:nvSpPr>
          <p:cNvPr id="28" name="TextBox 27"/>
          <p:cNvSpPr txBox="1"/>
          <p:nvPr/>
        </p:nvSpPr>
        <p:spPr>
          <a:xfrm>
            <a:off x="715042" y="6187275"/>
            <a:ext cx="4693570" cy="461665"/>
          </a:xfrm>
          <a:prstGeom prst="rect">
            <a:avLst/>
          </a:prstGeom>
          <a:noFill/>
        </p:spPr>
        <p:txBody>
          <a:bodyPr wrap="square" rtlCol="0">
            <a:spAutoFit/>
          </a:bodyPr>
          <a:lstStyle/>
          <a:p>
            <a:r>
              <a:rPr lang="vi-VN" b="1">
                <a:latin typeface="Arial" pitchFamily="34" charset="0"/>
                <a:cs typeface="Arial" pitchFamily="34" charset="0"/>
              </a:rPr>
              <a:t>Thời gian xem ti vi trung bình </a:t>
            </a:r>
            <a:r>
              <a:rPr lang="en-US" b="1" smtClean="0">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781783840"/>
              </p:ext>
            </p:extLst>
          </p:nvPr>
        </p:nvGraphicFramePr>
        <p:xfrm>
          <a:off x="5305120" y="6039340"/>
          <a:ext cx="5894692" cy="742460"/>
        </p:xfrm>
        <a:graphic>
          <a:graphicData uri="http://schemas.openxmlformats.org/presentationml/2006/ole">
            <mc:AlternateContent xmlns:mc="http://schemas.openxmlformats.org/markup-compatibility/2006">
              <mc:Choice xmlns:v="urn:schemas-microsoft-com:vml" Requires="v">
                <p:oleObj spid="_x0000_s20496" name="Equation" r:id="rId10" imgW="3327120" imgH="419040" progId="Equation.DSMT4">
                  <p:embed/>
                </p:oleObj>
              </mc:Choice>
              <mc:Fallback>
                <p:oleObj name="Equation" r:id="rId10" imgW="3327120" imgH="419040" progId="Equation.DSMT4">
                  <p:embed/>
                  <p:pic>
                    <p:nvPicPr>
                      <p:cNvPr id="0" name=""/>
                      <p:cNvPicPr/>
                      <p:nvPr/>
                    </p:nvPicPr>
                    <p:blipFill>
                      <a:blip r:embed="rId11"/>
                      <a:stretch>
                        <a:fillRect/>
                      </a:stretch>
                    </p:blipFill>
                    <p:spPr>
                      <a:xfrm>
                        <a:off x="5305120" y="6039340"/>
                        <a:ext cx="5894692" cy="742460"/>
                      </a:xfrm>
                      <a:prstGeom prst="rect">
                        <a:avLst/>
                      </a:prstGeom>
                    </p:spPr>
                  </p:pic>
                </p:oleObj>
              </mc:Fallback>
            </mc:AlternateContent>
          </a:graphicData>
        </a:graphic>
      </p:graphicFrame>
      <p:sp>
        <p:nvSpPr>
          <p:cNvPr id="30" name="TextBox 29"/>
          <p:cNvSpPr txBox="1"/>
          <p:nvPr/>
        </p:nvSpPr>
        <p:spPr>
          <a:xfrm>
            <a:off x="11264956" y="6233441"/>
            <a:ext cx="727686" cy="369332"/>
          </a:xfrm>
          <a:prstGeom prst="rect">
            <a:avLst/>
          </a:prstGeom>
          <a:noFill/>
        </p:spPr>
        <p:txBody>
          <a:bodyPr wrap="square" rtlCol="0">
            <a:spAutoFit/>
          </a:bodyPr>
          <a:lstStyle/>
          <a:p>
            <a:r>
              <a:rPr lang="en-US" sz="1800" b="1" smtClean="0">
                <a:latin typeface="Arial" pitchFamily="34" charset="0"/>
                <a:cs typeface="Arial" pitchFamily="34" charset="0"/>
              </a:rPr>
              <a:t>(giờ)</a:t>
            </a:r>
            <a:endParaRPr lang="vi-VN" sz="1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91" y="3741785"/>
            <a:ext cx="1517921" cy="36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7" y="95249"/>
            <a:ext cx="5997160"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TRUNG VỊ CỦA MẪU SỐ LIỆU GHÉP NHÓM</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150812" y="704851"/>
            <a:ext cx="11696701" cy="2887205"/>
            <a:chOff x="150812" y="704851"/>
            <a:chExt cx="11696701" cy="2887205"/>
          </a:xfrm>
        </p:grpSpPr>
        <p:sp>
          <p:nvSpPr>
            <p:cNvPr id="17" name="Rounded Rectangle 16"/>
            <p:cNvSpPr/>
            <p:nvPr/>
          </p:nvSpPr>
          <p:spPr>
            <a:xfrm>
              <a:off x="289088" y="762000"/>
              <a:ext cx="11558425" cy="283005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455612" y="857250"/>
              <a:ext cx="11125199" cy="461665"/>
            </a:xfrm>
            <a:prstGeom prst="rect">
              <a:avLst/>
            </a:prstGeom>
            <a:noFill/>
          </p:spPr>
          <p:txBody>
            <a:bodyPr wrap="square" rtlCol="0">
              <a:spAutoFit/>
            </a:bodyPr>
            <a:lstStyle/>
            <a:p>
              <a:r>
                <a:rPr lang="en-US" b="1" smtClean="0">
                  <a:latin typeface="Arial" pitchFamily="34" charset="0"/>
                  <a:cs typeface="Arial" pitchFamily="34" charset="0"/>
                </a:rPr>
                <a:t>	    Cho mẫu số liệu ghép nhóm về chiều cao của 21 cây na giống</a:t>
              </a:r>
              <a:endParaRPr lang="vi-VN" b="1">
                <a:latin typeface="Arial" pitchFamily="34" charset="0"/>
                <a:cs typeface="Arial" pitchFamily="34" charset="0"/>
              </a:endParaRPr>
            </a:p>
          </p:txBody>
        </p:sp>
        <p:pic>
          <p:nvPicPr>
            <p:cNvPr id="583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150812" y="704851"/>
              <a:ext cx="181570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7000"/>
                      </a14:imgEffect>
                    </a14:imgLayer>
                  </a14:imgProps>
                </a:ext>
                <a:ext uri="{28A0092B-C50C-407E-A947-70E740481C1C}">
                  <a14:useLocalDpi xmlns:a14="http://schemas.microsoft.com/office/drawing/2010/main" val="0"/>
                </a:ext>
              </a:extLst>
            </a:blip>
            <a:srcRect l="4463" t="38755" r="3037" b="29920"/>
            <a:stretch/>
          </p:blipFill>
          <p:spPr bwMode="auto">
            <a:xfrm>
              <a:off x="1903412" y="1371600"/>
              <a:ext cx="9519128"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608013" y="2362200"/>
                  <a:ext cx="11125199" cy="1200329"/>
                </a:xfrm>
                <a:prstGeom prst="rect">
                  <a:avLst/>
                </a:prstGeom>
                <a:noFill/>
              </p:spPr>
              <p:txBody>
                <a:bodyPr wrap="square" rtlCol="0">
                  <a:spAutoFit/>
                </a:bodyPr>
                <a:lstStyle/>
                <a:p>
                  <a:r>
                    <a:rPr lang="en-US" b="1" smtClean="0">
                      <a:latin typeface="Arial" pitchFamily="34" charset="0"/>
                      <a:cs typeface="Arial" pitchFamily="34" charset="0"/>
                    </a:rPr>
                    <a:t>Gọi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𝟏</m:t>
                          </m:r>
                        </m:sub>
                      </m:sSub>
                    </m:oMath>
                  </a14:m>
                  <a:r>
                    <a:rPr lang="en-US" b="1" smtClean="0">
                      <a:latin typeface="Arial" pitchFamily="34" charset="0"/>
                      <a:cs typeface="Arial" pitchFamily="34" charset="0"/>
                    </a:rPr>
                    <a:t>,…,</a:t>
                  </a:r>
                  <a:r>
                    <a:rPr lang="en-US" b="1">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𝟏</m:t>
                          </m:r>
                        </m:sub>
                      </m:sSub>
                    </m:oMath>
                  </a14:m>
                  <a:r>
                    <a:rPr lang="en-US" b="1" smtClean="0">
                      <a:latin typeface="Arial" pitchFamily="34" charset="0"/>
                      <a:cs typeface="Arial" pitchFamily="34" charset="0"/>
                    </a:rPr>
                    <a:t> là chiều cao của các cây giống, đã được sắp xếp theo thứ tự tăng dần. Khi đó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𝒙</m:t>
                          </m:r>
                        </m:e>
                        <m:sub>
                          <m:r>
                            <a:rPr lang="en-US" b="1" i="1" smtClean="0">
                              <a:latin typeface="Cambria Math"/>
                              <a:cs typeface="Arial" pitchFamily="34" charset="0"/>
                            </a:rPr>
                            <m:t>𝟑</m:t>
                          </m:r>
                        </m:sub>
                      </m:sSub>
                    </m:oMath>
                  </a14:m>
                  <a:r>
                    <a:rPr lang="en-US" b="1" smtClean="0">
                      <a:latin typeface="Arial" pitchFamily="34" charset="0"/>
                      <a:cs typeface="Arial" pitchFamily="34" charset="0"/>
                    </a:rPr>
                    <a:t> thuộc [0;5),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𝒙</m:t>
                          </m:r>
                        </m:e>
                        <m:sub>
                          <m:r>
                            <a:rPr lang="en-US" b="1" i="1" smtClean="0">
                              <a:latin typeface="Cambria Math"/>
                              <a:cs typeface="Arial" pitchFamily="34" charset="0"/>
                            </a:rPr>
                            <m:t>𝟒</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𝒙</m:t>
                          </m:r>
                        </m:e>
                        <m:sub>
                          <m:r>
                            <a:rPr lang="en-US" b="1" i="1" smtClean="0">
                              <a:latin typeface="Cambria Math"/>
                              <a:cs typeface="Arial" pitchFamily="34" charset="0"/>
                            </a:rPr>
                            <m:t>𝟏𝟏</m:t>
                          </m:r>
                        </m:sub>
                      </m:sSub>
                    </m:oMath>
                  </a14:m>
                  <a:r>
                    <a:rPr lang="en-US" b="1">
                      <a:latin typeface="Arial" pitchFamily="34" charset="0"/>
                      <a:cs typeface="Arial" pitchFamily="34" charset="0"/>
                    </a:rPr>
                    <a:t> thuộc </a:t>
                  </a:r>
                  <a:r>
                    <a:rPr lang="en-US" b="1" smtClean="0">
                      <a:latin typeface="Arial" pitchFamily="34" charset="0"/>
                      <a:cs typeface="Arial" pitchFamily="34" charset="0"/>
                    </a:rPr>
                    <a:t>[5;10)</a:t>
                  </a:r>
                  <a:br>
                    <a:rPr lang="en-US" b="1" smtClean="0">
                      <a:latin typeface="Arial" pitchFamily="34" charset="0"/>
                      <a:cs typeface="Arial" pitchFamily="34" charset="0"/>
                    </a:rPr>
                  </a:br>
                  <a:r>
                    <a:rPr lang="en-US" b="1" smtClean="0">
                      <a:latin typeface="Arial" pitchFamily="34" charset="0"/>
                      <a:cs typeface="Arial" pitchFamily="34" charset="0"/>
                    </a:rPr>
                    <a:t>Hỏi trung vị thuộc nhóm nào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8013" y="2362200"/>
                  <a:ext cx="11125199" cy="1200329"/>
                </a:xfrm>
                <a:prstGeom prst="rect">
                  <a:avLst/>
                </a:prstGeom>
                <a:blipFill rotWithShape="1">
                  <a:blip r:embed="rId7"/>
                  <a:stretch>
                    <a:fillRect l="-877" t="-4592" b="-1122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p:cNvSpPr txBox="1"/>
              <p:nvPr/>
            </p:nvSpPr>
            <p:spPr>
              <a:xfrm>
                <a:off x="625475" y="4197935"/>
                <a:ext cx="112776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Ta có: cỡ mẫu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𝟐𝟏</m:t>
                    </m:r>
                  </m:oMath>
                </a14:m>
                <a:r>
                  <a:rPr lang="vi-VN" b="1">
                    <a:latin typeface="Arial" pitchFamily="34" charset="0"/>
                    <a:cs typeface="Arial" pitchFamily="34" charset="0"/>
                  </a:rPr>
                  <a:t>, là số lẻ nên trung vị là giá trị chính giữa của mẫu số liệu và là giá trị ở vị trí thứ 11 của mẫu số liệu. </a:t>
                </a:r>
              </a:p>
            </p:txBody>
          </p:sp>
        </mc:Choice>
        <mc:Fallback xmlns="">
          <p:sp>
            <p:nvSpPr>
              <p:cNvPr id="10" name="TextBox 9"/>
              <p:cNvSpPr txBox="1">
                <a:spLocks noRot="1" noChangeAspect="1" noMove="1" noResize="1" noEditPoints="1" noAdjustHandles="1" noChangeArrowheads="1" noChangeShapeType="1" noTextEdit="1"/>
              </p:cNvSpPr>
              <p:nvPr/>
            </p:nvSpPr>
            <p:spPr>
              <a:xfrm>
                <a:off x="625475" y="4197935"/>
                <a:ext cx="11277600" cy="830997"/>
              </a:xfrm>
              <a:prstGeom prst="rect">
                <a:avLst/>
              </a:prstGeom>
              <a:blipFill rotWithShape="1">
                <a:blip r:embed="rId8"/>
                <a:stretch>
                  <a:fillRect l="-757" t="-5147" b="-16912"/>
                </a:stretch>
              </a:blipFill>
            </p:spPr>
            <p:txBody>
              <a:bodyPr/>
              <a:lstStyle/>
              <a:p>
                <a:r>
                  <a:rPr lang="en-US">
                    <a:noFill/>
                  </a:rPr>
                  <a:t> </a:t>
                </a:r>
              </a:p>
            </p:txBody>
          </p:sp>
        </mc:Fallback>
      </mc:AlternateContent>
      <p:sp>
        <p:nvSpPr>
          <p:cNvPr id="11" name="TextBox 10"/>
          <p:cNvSpPr txBox="1"/>
          <p:nvPr/>
        </p:nvSpPr>
        <p:spPr>
          <a:xfrm>
            <a:off x="855662" y="5177135"/>
            <a:ext cx="10267949" cy="461665"/>
          </a:xfrm>
          <a:prstGeom prst="rect">
            <a:avLst/>
          </a:prstGeom>
          <a:noFill/>
        </p:spPr>
        <p:txBody>
          <a:bodyPr wrap="square" rtlCol="0">
            <a:spAutoFit/>
          </a:bodyPr>
          <a:lstStyle/>
          <a:p>
            <a:r>
              <a:rPr lang="vi-VN" b="1" smtClean="0">
                <a:latin typeface="Arial" pitchFamily="34" charset="0"/>
                <a:cs typeface="Arial" pitchFamily="34" charset="0"/>
              </a:rPr>
              <a:t>Mà </a:t>
            </a:r>
            <a:r>
              <a:rPr lang="vi-VN" b="1">
                <a:latin typeface="Arial" pitchFamily="34" charset="0"/>
                <a:cs typeface="Arial" pitchFamily="34" charset="0"/>
              </a:rPr>
              <a:t>x</a:t>
            </a:r>
            <a:r>
              <a:rPr lang="vi-VN" b="1" baseline="-25000">
                <a:latin typeface="Arial" pitchFamily="34" charset="0"/>
                <a:cs typeface="Arial" pitchFamily="34" charset="0"/>
              </a:rPr>
              <a:t>11</a:t>
            </a:r>
            <a:r>
              <a:rPr lang="vi-VN" b="1">
                <a:latin typeface="Arial" pitchFamily="34" charset="0"/>
                <a:cs typeface="Arial" pitchFamily="34" charset="0"/>
              </a:rPr>
              <a:t> thuộc [5; 10) nên trung vị của mẫu số liệu </a:t>
            </a:r>
            <a:r>
              <a:rPr lang="vi-VN" b="1" smtClean="0">
                <a:latin typeface="Arial" pitchFamily="34" charset="0"/>
                <a:cs typeface="Arial" pitchFamily="34" charset="0"/>
              </a:rPr>
              <a:t>thuộc</a:t>
            </a:r>
            <a:r>
              <a:rPr lang="en-US" b="1" smtClean="0">
                <a:latin typeface="Arial" pitchFamily="34" charset="0"/>
                <a:cs typeface="Arial" pitchFamily="34" charset="0"/>
              </a:rPr>
              <a:t> </a:t>
            </a:r>
            <a:r>
              <a:rPr lang="vi-VN" b="1" smtClean="0">
                <a:latin typeface="Arial" pitchFamily="34" charset="0"/>
                <a:cs typeface="Arial" pitchFamily="34" charset="0"/>
              </a:rPr>
              <a:t>nhóm </a:t>
            </a:r>
            <a:r>
              <a:rPr lang="vi-VN" b="1">
                <a:latin typeface="Arial" pitchFamily="34" charset="0"/>
                <a:cs typeface="Arial" pitchFamily="34" charset="0"/>
              </a:rPr>
              <a:t>[5; 10).</a:t>
            </a:r>
          </a:p>
        </p:txBody>
      </p:sp>
    </p:spTree>
    <p:extLst>
      <p:ext uri="{BB962C8B-B14F-4D97-AF65-F5344CB8AC3E}">
        <p14:creationId xmlns:p14="http://schemas.microsoft.com/office/powerpoint/2010/main" val="1730361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36687</TotalTime>
  <Words>2360</Words>
  <PresentationFormat>Custom</PresentationFormat>
  <Paragraphs>133</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2024-03-12T03:06:41Z</dcterms:modified>
</cp:coreProperties>
</file>