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2"/>
  </p:notesMasterIdLst>
  <p:sldIdLst>
    <p:sldId id="313" r:id="rId2"/>
    <p:sldId id="301" r:id="rId3"/>
    <p:sldId id="315" r:id="rId4"/>
    <p:sldId id="321" r:id="rId5"/>
    <p:sldId id="326" r:id="rId6"/>
    <p:sldId id="327" r:id="rId7"/>
    <p:sldId id="328" r:id="rId8"/>
    <p:sldId id="333" r:id="rId9"/>
    <p:sldId id="331" r:id="rId10"/>
    <p:sldId id="332" r:id="rId11"/>
    <p:sldId id="330" r:id="rId12"/>
    <p:sldId id="335" r:id="rId13"/>
    <p:sldId id="336" r:id="rId14"/>
    <p:sldId id="337" r:id="rId15"/>
    <p:sldId id="338" r:id="rId16"/>
    <p:sldId id="339" r:id="rId17"/>
    <p:sldId id="340" r:id="rId18"/>
    <p:sldId id="341" r:id="rId19"/>
    <p:sldId id="342" r:id="rId20"/>
    <p:sldId id="343" r:id="rId21"/>
  </p:sldIdLst>
  <p:sldSz cx="24384000" cy="13716000"/>
  <p:notesSz cx="6858000" cy="9144000"/>
  <p:custDataLst>
    <p:tags r:id="rId23"/>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E7F7FF"/>
    <a:srgbClr val="D6F7FE"/>
    <a:srgbClr val="EEF7E9"/>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139" autoAdjust="0"/>
  </p:normalViewPr>
  <p:slideViewPr>
    <p:cSldViewPr>
      <p:cViewPr varScale="1">
        <p:scale>
          <a:sx n="41" d="100"/>
          <a:sy n="41" d="100"/>
        </p:scale>
        <p:origin x="125"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2919136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1619549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1350780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1733054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1418263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3360073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2057561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2551595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3593431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85542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836262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79999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001138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61205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7391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164949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92323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23545799" cy="838200"/>
          </a:xfrm>
          <a:prstGeom prst="rect">
            <a:avLst/>
          </a:prstGeom>
        </p:spPr>
        <p:txBody>
          <a:bodyPr tIns="91440" bIns="91440"/>
          <a:lstStyle>
            <a:lvl1pPr algn="l">
              <a:defRPr sz="48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2743200"/>
            <a:ext cx="11605727" cy="10662429"/>
          </a:xfrm>
          <a:prstGeom prst="rect">
            <a:avLst/>
          </a:prstGeom>
        </p:spPr>
        <p:txBody>
          <a:bodyPr tIns="91440" bIns="91440"/>
          <a:lstStyle>
            <a:lvl1pPr algn="l">
              <a:defRPr sz="4800" b="1">
                <a:latin typeface="Tahoma" panose="020B0604030504040204" pitchFamily="34" charset="0"/>
                <a:ea typeface="Tahoma" panose="020B0604030504040204" pitchFamily="34" charset="0"/>
                <a:cs typeface="Tahoma" panose="020B0604030504040204" pitchFamily="34" charset="0"/>
              </a:defRPr>
            </a:lvl1pPr>
            <a:lvl2pPr algn="l">
              <a:defRPr sz="4800" b="1">
                <a:latin typeface="Tahoma" panose="020B0604030504040204" pitchFamily="34" charset="0"/>
                <a:ea typeface="Tahoma" panose="020B0604030504040204" pitchFamily="34" charset="0"/>
                <a:cs typeface="Tahoma" panose="020B0604030504040204" pitchFamily="34" charset="0"/>
              </a:defRPr>
            </a:lvl2pPr>
            <a:lvl3pPr algn="l">
              <a:defRPr sz="4800" b="1">
                <a:latin typeface="Tahoma" panose="020B0604030504040204" pitchFamily="34" charset="0"/>
                <a:ea typeface="Tahoma" panose="020B0604030504040204" pitchFamily="34" charset="0"/>
                <a:cs typeface="Tahoma" panose="020B0604030504040204" pitchFamily="34" charset="0"/>
              </a:defRPr>
            </a:lvl3pPr>
            <a:lvl4pPr algn="l">
              <a:defRPr sz="4800" b="1">
                <a:latin typeface="Tahoma" panose="020B0604030504040204" pitchFamily="34" charset="0"/>
                <a:ea typeface="Tahoma" panose="020B0604030504040204" pitchFamily="34" charset="0"/>
                <a:cs typeface="Tahoma" panose="020B0604030504040204" pitchFamily="34" charset="0"/>
              </a:defRPr>
            </a:lvl4pPr>
            <a:lvl5pPr algn="l">
              <a:defRPr sz="4800" b="1">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367726" y="2743200"/>
            <a:ext cx="11635273" cy="10662429"/>
          </a:xfrm>
          <a:prstGeom prst="rect">
            <a:avLst/>
          </a:prstGeom>
        </p:spPr>
        <p:txBody>
          <a:bodyPr tIns="91440" bIns="91440"/>
          <a:lstStyle>
            <a:lvl1pPr algn="l">
              <a:defRPr sz="4800" b="1">
                <a:latin typeface="Tahoma" panose="020B0604030504040204" pitchFamily="34" charset="0"/>
                <a:ea typeface="Tahoma" panose="020B0604030504040204" pitchFamily="34" charset="0"/>
                <a:cs typeface="Tahoma" panose="020B0604030504040204" pitchFamily="34" charset="0"/>
              </a:defRPr>
            </a:lvl1pPr>
            <a:lvl2pPr algn="l">
              <a:defRPr sz="4800" b="1">
                <a:latin typeface="Tahoma" panose="020B0604030504040204" pitchFamily="34" charset="0"/>
                <a:ea typeface="Tahoma" panose="020B0604030504040204" pitchFamily="34" charset="0"/>
                <a:cs typeface="Tahoma" panose="020B0604030504040204" pitchFamily="34" charset="0"/>
              </a:defRPr>
            </a:lvl2pPr>
            <a:lvl3pPr algn="l">
              <a:defRPr sz="4800" b="1">
                <a:latin typeface="Tahoma" panose="020B0604030504040204" pitchFamily="34" charset="0"/>
                <a:ea typeface="Tahoma" panose="020B0604030504040204" pitchFamily="34" charset="0"/>
                <a:cs typeface="Tahoma" panose="020B0604030504040204" pitchFamily="34" charset="0"/>
              </a:defRPr>
            </a:lvl3pPr>
            <a:lvl4pPr algn="l">
              <a:defRPr sz="4800" b="1">
                <a:latin typeface="Tahoma" panose="020B0604030504040204" pitchFamily="34" charset="0"/>
                <a:ea typeface="Tahoma" panose="020B0604030504040204" pitchFamily="34" charset="0"/>
                <a:cs typeface="Tahoma" panose="020B0604030504040204" pitchFamily="34" charset="0"/>
              </a:defRPr>
            </a:lvl4pPr>
            <a:lvl5pPr algn="l">
              <a:defRPr sz="4800" b="1">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fade">
                                      <p:cBhvr>
                                        <p:cTn id="56" dur="1000"/>
                                        <p:tgtEl>
                                          <p:spTgt spid="4">
                                            <p:txEl>
                                              <p:pRg st="1" end="1"/>
                                            </p:txEl>
                                          </p:spTgt>
                                        </p:tgtEl>
                                      </p:cBhvr>
                                    </p:animEffect>
                                    <p:anim calcmode="lin" valueType="num">
                                      <p:cBhvr>
                                        <p:cTn id="5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Effect transition="in" filter="fade">
                                      <p:cBhvr>
                                        <p:cTn id="63" dur="1000"/>
                                        <p:tgtEl>
                                          <p:spTgt spid="4">
                                            <p:txEl>
                                              <p:pRg st="2" end="2"/>
                                            </p:txEl>
                                          </p:spTgt>
                                        </p:tgtEl>
                                      </p:cBhvr>
                                    </p:animEffect>
                                    <p:anim calcmode="lin" valueType="num">
                                      <p:cBhvr>
                                        <p:cTn id="6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Effect transition="in" filter="fade">
                                      <p:cBhvr>
                                        <p:cTn id="70" dur="1000"/>
                                        <p:tgtEl>
                                          <p:spTgt spid="4">
                                            <p:txEl>
                                              <p:pRg st="3" end="3"/>
                                            </p:txEl>
                                          </p:spTgt>
                                        </p:tgtEl>
                                      </p:cBhvr>
                                    </p:animEffect>
                                    <p:anim calcmode="lin" valueType="num">
                                      <p:cBhvr>
                                        <p:cTn id="7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animEffect transition="in" filter="fade">
                                      <p:cBhvr>
                                        <p:cTn id="77" dur="1000"/>
                                        <p:tgtEl>
                                          <p:spTgt spid="4">
                                            <p:txEl>
                                              <p:pRg st="4" end="4"/>
                                            </p:txEl>
                                          </p:spTgt>
                                        </p:tgtEl>
                                      </p:cBhvr>
                                    </p:animEffect>
                                    <p:anim calcmode="lin" valueType="num">
                                      <p:cBhvr>
                                        <p:cTn id="7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4" grpId="0" uiExpand="1"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23545799" cy="838200"/>
          </a:xfrm>
          <a:prstGeom prst="rect">
            <a:avLst/>
          </a:prstGeom>
        </p:spPr>
        <p:txBody>
          <a:bodyPr tIns="91440" bIns="91440"/>
          <a:lstStyle>
            <a:lvl1pPr algn="l">
              <a:defRPr sz="48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2743200"/>
            <a:ext cx="23545799" cy="10662429"/>
          </a:xfrm>
          <a:prstGeom prst="rect">
            <a:avLst/>
          </a:prstGeom>
        </p:spPr>
        <p:txBody>
          <a:bodyPr tIns="91440" bIns="91440"/>
          <a:lstStyle>
            <a:lvl1pPr algn="l">
              <a:defRPr sz="4800" b="1">
                <a:latin typeface="Tahoma" panose="020B0604030504040204" pitchFamily="34" charset="0"/>
                <a:ea typeface="Tahoma" panose="020B0604030504040204" pitchFamily="34" charset="0"/>
                <a:cs typeface="Tahoma" panose="020B0604030504040204" pitchFamily="34" charset="0"/>
              </a:defRPr>
            </a:lvl1pPr>
            <a:lvl2pPr algn="l">
              <a:defRPr sz="4800" b="1">
                <a:latin typeface="Tahoma" panose="020B0604030504040204" pitchFamily="34" charset="0"/>
                <a:ea typeface="Tahoma" panose="020B0604030504040204" pitchFamily="34" charset="0"/>
                <a:cs typeface="Tahoma" panose="020B0604030504040204" pitchFamily="34" charset="0"/>
              </a:defRPr>
            </a:lvl2pPr>
            <a:lvl3pPr algn="l">
              <a:defRPr sz="4800" b="1">
                <a:latin typeface="Tahoma" panose="020B0604030504040204" pitchFamily="34" charset="0"/>
                <a:ea typeface="Tahoma" panose="020B0604030504040204" pitchFamily="34" charset="0"/>
                <a:cs typeface="Tahoma" panose="020B0604030504040204" pitchFamily="34" charset="0"/>
              </a:defRPr>
            </a:lvl3pPr>
            <a:lvl4pPr algn="l">
              <a:defRPr sz="4800" b="1">
                <a:latin typeface="Tahoma" panose="020B0604030504040204" pitchFamily="34" charset="0"/>
                <a:ea typeface="Tahoma" panose="020B0604030504040204" pitchFamily="34" charset="0"/>
                <a:cs typeface="Tahoma" panose="020B0604030504040204" pitchFamily="34" charset="0"/>
              </a:defRPr>
            </a:lvl4pPr>
            <a:lvl5pPr algn="l">
              <a:defRPr sz="4800" b="1">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8883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51" r:id="rId2"/>
    <p:sldLayoutId id="2147483750" r:id="rId3"/>
    <p:sldLayoutId id="2147483740" r:id="rId4"/>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116799" y="3468887"/>
              <a:ext cx="13413376" cy="9334151"/>
            </a:xfrm>
            <a:prstGeom prst="rect">
              <a:avLst/>
            </a:prstGeom>
            <a:noFill/>
            <a:ln w="9525">
              <a:noFill/>
              <a:miter lim="800000"/>
              <a:headEnd/>
              <a:tailEnd/>
            </a:ln>
            <a:effectLst/>
          </p:spPr>
          <p:txBody>
            <a:bodyPr/>
            <a:lstStyle/>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§7. </a:t>
              </a:r>
              <a:r>
                <a:rPr lang="en-US" sz="5800" b="1" dirty="0" err="1">
                  <a:solidFill>
                    <a:srgbClr val="0000FF"/>
                  </a:solidFill>
                  <a:latin typeface="Tahoma" pitchFamily="34" charset="0"/>
                  <a:ea typeface="Tahoma" pitchFamily="34" charset="0"/>
                  <a:cs typeface="Tahoma" pitchFamily="34" charset="0"/>
                </a:rPr>
                <a:t>Các</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khái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niệm</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mở</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đầu</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§8. </a:t>
              </a:r>
              <a:r>
                <a:rPr lang="en-US" sz="5800" b="1" dirty="0" err="1">
                  <a:solidFill>
                    <a:srgbClr val="0000FF"/>
                  </a:solidFill>
                  <a:latin typeface="Tahoma" pitchFamily="34" charset="0"/>
                  <a:ea typeface="Tahoma" pitchFamily="34" charset="0"/>
                  <a:cs typeface="Tahoma" pitchFamily="34" charset="0"/>
                </a:rPr>
                <a:t>Tổng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và</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hiệu</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§9.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với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số</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FF0000"/>
                  </a:solidFill>
                  <a:latin typeface="Tahoma" pitchFamily="34" charset="0"/>
                  <a:ea typeface="Tahoma" pitchFamily="34" charset="0"/>
                  <a:cs typeface="Tahoma" pitchFamily="34" charset="0"/>
                </a:rPr>
                <a:t>§10. </a:t>
              </a:r>
              <a:r>
                <a:rPr lang="en-US" sz="5800" b="1" dirty="0" err="1">
                  <a:solidFill>
                    <a:srgbClr val="FF0000"/>
                  </a:solidFill>
                  <a:latin typeface="Tahoma" pitchFamily="34" charset="0"/>
                  <a:ea typeface="Tahoma" pitchFamily="34" charset="0"/>
                  <a:cs typeface="Tahoma" pitchFamily="34" charset="0"/>
                </a:rPr>
                <a:t>Vectơ</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trong</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mặt</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phẳng</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tọa</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độ</a:t>
              </a:r>
              <a:endParaRPr lang="en-US" sz="5800" b="1" dirty="0">
                <a:solidFill>
                  <a:srgbClr val="FF0000"/>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§11.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vô</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hướng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err="1">
                  <a:solidFill>
                    <a:srgbClr val="0000FF"/>
                  </a:solidFill>
                  <a:latin typeface="Tahoma" pitchFamily="34" charset="0"/>
                  <a:ea typeface="Tahoma" pitchFamily="34" charset="0"/>
                  <a:cs typeface="Tahoma" pitchFamily="34" charset="0"/>
                </a:rPr>
                <a:t>Bài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tập</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cuối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chương</a:t>
              </a:r>
              <a:r>
                <a:rPr lang="en-US" sz="5800" b="1" dirty="0">
                  <a:solidFill>
                    <a:srgbClr val="0000FF"/>
                  </a:solidFill>
                  <a:latin typeface="Tahoma" pitchFamily="34" charset="0"/>
                  <a:ea typeface="Tahoma" pitchFamily="34" charset="0"/>
                  <a:cs typeface="Tahoma" pitchFamily="34" charset="0"/>
                </a:rPr>
                <a:t> 4</a:t>
              </a:r>
            </a:p>
          </p:txBody>
        </p:sp>
        <p:sp>
          <p:nvSpPr>
            <p:cNvPr id="2" name="TextBox 1"/>
            <p:cNvSpPr txBox="1"/>
            <p:nvPr/>
          </p:nvSpPr>
          <p:spPr>
            <a:xfrm>
              <a:off x="11912450" y="2428363"/>
              <a:ext cx="10325100" cy="830997"/>
            </a:xfrm>
            <a:prstGeom prst="rect">
              <a:avLst/>
            </a:prstGeom>
            <a:noFill/>
          </p:spPr>
          <p:txBody>
            <a:bodyPr wrap="square" rtlCol="0">
              <a:spAutoFit/>
            </a:bodyPr>
            <a:lstStyle/>
            <a:p>
              <a:pPr algn="ctr"/>
              <a:r>
                <a:rPr lang="vi-VN" sz="4800" b="1">
                  <a:solidFill>
                    <a:schemeClr val="bg1"/>
                  </a:solidFill>
                  <a:latin typeface="Tahoma" panose="020B0604030504040204" pitchFamily="34" charset="0"/>
                  <a:ea typeface="Tahoma" panose="020B0604030504040204" pitchFamily="34" charset="0"/>
                  <a:cs typeface="Tahoma" panose="020B0604030504040204" pitchFamily="34" charset="0"/>
                </a:rPr>
                <a:t>CHƯƠNG I</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VECTƠ</a:t>
              </a:r>
              <a:endParaRPr lang="vi-VN" sz="4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19278" y="2647950"/>
                <a:ext cx="23740872" cy="108204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Cho hai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e>
                    </m:d>
                  </m:oMath>
                </a14:m>
                <a:r>
                  <a:rPr lang="en-US" b="1">
                    <a:latin typeface="Tahoma" panose="020B0604030504040204" pitchFamily="34" charset="0"/>
                    <a:ea typeface="Tahoma" panose="020B0604030504040204" pitchFamily="34" charset="0"/>
                    <a:cs typeface="Tahoma" panose="020B0604030504040204" pitchFamily="34" charset="0"/>
                  </a:rPr>
                  <a:t>. Khi đó:</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𝒙</m:t>
                            </m:r>
                          </m:e>
                          <m:sup>
                            <m:r>
                              <a:rPr lang="en-US" b="1" i="1">
                                <a:latin typeface="Cambria Math" panose="02040503050406030204" pitchFamily="18" charset="0"/>
                                <a:ea typeface="Cambria Math" panose="02040503050406030204" pitchFamily="18" charset="0"/>
                              </a:rPr>
                              <m:t>′</m:t>
                            </m:r>
                          </m:sup>
                        </m:sSup>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𝒚</m:t>
                            </m:r>
                          </m:e>
                          <m:sup>
                            <m:r>
                              <a:rPr lang="en-US" b="1" i="1">
                                <a:latin typeface="Cambria Math" panose="02040503050406030204" pitchFamily="18" charset="0"/>
                                <a:ea typeface="Cambria Math" panose="02040503050406030204" pitchFamily="18" charset="0"/>
                              </a:rPr>
                              <m:t>′</m:t>
                            </m:r>
                          </m:sup>
                        </m:sSup>
                      </m:e>
                    </m:d>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 </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𝒙</m:t>
                            </m:r>
                          </m:e>
                          <m:sup>
                            <m:r>
                              <a:rPr lang="en-US" b="1" i="1">
                                <a:latin typeface="Cambria Math" panose="02040503050406030204" pitchFamily="18" charset="0"/>
                                <a:ea typeface="Cambria Math" panose="02040503050406030204" pitchFamily="18" charset="0"/>
                              </a:rPr>
                              <m:t>′</m:t>
                            </m:r>
                          </m:sup>
                        </m:sSup>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𝒚</m:t>
                            </m:r>
                          </m:e>
                          <m:sup>
                            <m:r>
                              <a:rPr lang="en-US" b="1" i="1">
                                <a:latin typeface="Cambria Math" panose="02040503050406030204" pitchFamily="18" charset="0"/>
                                <a:ea typeface="Cambria Math" panose="02040503050406030204" pitchFamily="18" charset="0"/>
                              </a:rPr>
                              <m:t>′</m:t>
                            </m:r>
                          </m:sup>
                        </m:sSup>
                      </m:e>
                    </m:d>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0" smtClean="0">
                        <a:latin typeface="Cambria Math" panose="02040503050406030204" pitchFamily="18" charset="0"/>
                        <a:ea typeface="Tahoma" panose="020B0604030504040204" pitchFamily="34" charset="0"/>
                        <a:cs typeface="Tahoma" panose="020B0604030504040204" pitchFamily="34" charset="0"/>
                      </a:rPr>
                      <m:t> </m:t>
                    </m:r>
                    <m:r>
                      <a:rPr lang="en-US" b="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𝒌</m:t>
                    </m:r>
                    <m:acc>
                      <m:accPr>
                        <m:chr m:val="⃗"/>
                        <m:ctrlPr>
                          <a:rPr lang="en-US" b="1" i="1">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𝒌𝒙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𝒌𝒚</m:t>
                        </m:r>
                      </m:e>
                    </m:d>
                    <m:r>
                      <a:rPr lang="en-US" b="1" i="1">
                        <a:latin typeface="Cambria Math" panose="02040503050406030204" pitchFamily="18" charset="0"/>
                        <a:ea typeface="Cambria Math" panose="02040503050406030204" pitchFamily="18" charset="0"/>
                      </a:rPr>
                      <m:t> </m:t>
                    </m:r>
                  </m:oMath>
                </a14:m>
                <a:r>
                  <a:rPr lang="en-US" b="1">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b="1" i="1">
                        <a:latin typeface="Cambria Math" panose="02040503050406030204" pitchFamily="18" charset="0"/>
                        <a:ea typeface="Cambria Math" panose="02040503050406030204" pitchFamily="18" charset="0"/>
                      </a:rPr>
                      <m:t>𝒌</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ℝ</m:t>
                    </m:r>
                  </m:oMath>
                </a14:m>
                <a:endParaRPr lang="en-US" b="1">
                  <a:latin typeface="Tahoma" panose="020B0604030504040204" pitchFamily="34" charset="0"/>
                  <a:ea typeface="Tahoma" panose="020B0604030504040204" pitchFamily="34" charset="0"/>
                  <a:cs typeface="Tahoma" panose="020B0604030504040204" pitchFamily="34" charset="0"/>
                </a:endParaRPr>
              </a:p>
              <a:p>
                <a:pPr marL="0" lvl="0" indent="0" defTabSz="2177278">
                  <a:lnSpc>
                    <a:spcPct val="100000"/>
                  </a:lnSpc>
                  <a:spcBef>
                    <a:spcPts val="0"/>
                  </a:spcBef>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sym typeface="Wingdings"/>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VD2: </a:t>
                </a:r>
                <a:r>
                  <a:rPr lang="en-US" b="1">
                    <a:solidFill>
                      <a:prstClr val="black"/>
                    </a:solidFill>
                    <a:latin typeface="Tahoma" panose="020B0604030504040204" pitchFamily="34" charset="0"/>
                    <a:ea typeface="Tahoma" panose="020B0604030504040204" pitchFamily="34" charset="0"/>
                    <a:cs typeface="Tahoma" panose="020B0604030504040204" pitchFamily="34" charset="0"/>
                  </a:rPr>
                  <a:t>Cho </a:t>
                </a:r>
                <a14:m>
                  <m:oMath xmlns:m="http://schemas.openxmlformats.org/officeDocument/2006/math">
                    <m:acc>
                      <m:accPr>
                        <m:chr m:val="⃗"/>
                        <m:ctrlPr>
                          <a:rPr lang="en-US" b="1" i="1">
                            <a:solidFill>
                              <a:prstClr val="black"/>
                            </a:solidFill>
                            <a:latin typeface="Cambria Math" panose="02040503050406030204" pitchFamily="18" charset="0"/>
                            <a:ea typeface="Cambria Math" panose="02040503050406030204" pitchFamily="18" charset="0"/>
                          </a:rPr>
                        </m:ctrlPr>
                      </m:accPr>
                      <m:e>
                        <m:r>
                          <a:rPr lang="en-US" b="1" i="1" smtClean="0">
                            <a:solidFill>
                              <a:prstClr val="black"/>
                            </a:solidFill>
                            <a:latin typeface="Cambria Math" panose="02040503050406030204" pitchFamily="18" charset="0"/>
                            <a:ea typeface="Cambria Math" panose="02040503050406030204" pitchFamily="18" charset="0"/>
                          </a:rPr>
                          <m:t>𝒂</m:t>
                        </m:r>
                      </m:e>
                    </m:acc>
                    <m:r>
                      <a:rPr lang="en-US" b="1" i="1">
                        <a:solidFill>
                          <a:prstClr val="black"/>
                        </a:solidFill>
                        <a:latin typeface="Cambria Math" panose="02040503050406030204" pitchFamily="18" charset="0"/>
                        <a:ea typeface="Cambria Math" panose="02040503050406030204" pitchFamily="18" charset="0"/>
                      </a:rPr>
                      <m:t>=</m:t>
                    </m:r>
                    <m:d>
                      <m:dPr>
                        <m:ctrlPr>
                          <a:rPr lang="en-US" b="1" i="1">
                            <a:solidFill>
                              <a:prstClr val="black"/>
                            </a:solidFill>
                            <a:latin typeface="Cambria Math" panose="02040503050406030204" pitchFamily="18" charset="0"/>
                            <a:ea typeface="Cambria Math" panose="02040503050406030204" pitchFamily="18" charset="0"/>
                          </a:rPr>
                        </m:ctrlPr>
                      </m:dPr>
                      <m:e>
                        <m:r>
                          <a:rPr lang="en-US" b="1" i="1" smtClean="0">
                            <a:solidFill>
                              <a:prstClr val="black"/>
                            </a:solidFill>
                            <a:latin typeface="Cambria Math" panose="02040503050406030204" pitchFamily="18" charset="0"/>
                            <a:ea typeface="Cambria Math" panose="02040503050406030204" pitchFamily="18" charset="0"/>
                          </a:rPr>
                          <m:t>𝟏</m:t>
                        </m:r>
                        <m:r>
                          <a:rPr lang="en-US" b="1" i="1">
                            <a:solidFill>
                              <a:prstClr val="black"/>
                            </a:solidFill>
                            <a:latin typeface="Cambria Math" panose="02040503050406030204" pitchFamily="18" charset="0"/>
                            <a:ea typeface="Cambria Math" panose="02040503050406030204" pitchFamily="18" charset="0"/>
                          </a:rPr>
                          <m:t>;</m:t>
                        </m:r>
                        <m:r>
                          <a:rPr lang="en-US" b="1" i="1" smtClean="0">
                            <a:solidFill>
                              <a:prstClr val="black"/>
                            </a:solidFill>
                            <a:latin typeface="Cambria Math" panose="02040503050406030204" pitchFamily="18" charset="0"/>
                            <a:ea typeface="Cambria Math" panose="02040503050406030204" pitchFamily="18" charset="0"/>
                          </a:rPr>
                          <m:t>𝟐</m:t>
                        </m:r>
                      </m:e>
                    </m:d>
                  </m:oMath>
                </a14:m>
                <a:r>
                  <a:rPr lang="en-US" b="1">
                    <a:solidFill>
                      <a:prstClr val="black"/>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acc>
                      <m:accPr>
                        <m:chr m:val="⃗"/>
                        <m:ctrlPr>
                          <a:rPr lang="en-US" b="1" i="1">
                            <a:solidFill>
                              <a:prstClr val="black"/>
                            </a:solidFill>
                            <a:latin typeface="Cambria Math" panose="02040503050406030204" pitchFamily="18" charset="0"/>
                            <a:ea typeface="Cambria Math" panose="02040503050406030204" pitchFamily="18" charset="0"/>
                          </a:rPr>
                        </m:ctrlPr>
                      </m:accPr>
                      <m:e>
                        <m:r>
                          <a:rPr lang="en-US" b="1" i="1" smtClean="0">
                            <a:solidFill>
                              <a:prstClr val="black"/>
                            </a:solidFill>
                            <a:latin typeface="Cambria Math" panose="02040503050406030204" pitchFamily="18" charset="0"/>
                            <a:ea typeface="Cambria Math" panose="02040503050406030204" pitchFamily="18" charset="0"/>
                          </a:rPr>
                          <m:t>𝒃</m:t>
                        </m:r>
                      </m:e>
                    </m:acc>
                    <m:r>
                      <a:rPr lang="en-US" b="1" i="1">
                        <a:solidFill>
                          <a:prstClr val="black"/>
                        </a:solidFill>
                        <a:latin typeface="Cambria Math" panose="02040503050406030204" pitchFamily="18" charset="0"/>
                        <a:ea typeface="Cambria Math" panose="02040503050406030204" pitchFamily="18" charset="0"/>
                      </a:rPr>
                      <m:t>=</m:t>
                    </m:r>
                    <m:d>
                      <m:dPr>
                        <m:ctrlPr>
                          <a:rPr lang="en-US" b="1" i="1" smtClean="0">
                            <a:solidFill>
                              <a:prstClr val="black"/>
                            </a:solidFill>
                            <a:latin typeface="Cambria Math" panose="02040503050406030204" pitchFamily="18" charset="0"/>
                            <a:ea typeface="Cambria Math" panose="02040503050406030204" pitchFamily="18" charset="0"/>
                          </a:rPr>
                        </m:ctrlPr>
                      </m:dPr>
                      <m:e>
                        <m:f>
                          <m:fPr>
                            <m:ctrlPr>
                              <a:rPr lang="en-US" b="1" i="1">
                                <a:solidFill>
                                  <a:prstClr val="black"/>
                                </a:solidFill>
                                <a:latin typeface="Cambria Math" panose="02040503050406030204" pitchFamily="18" charset="0"/>
                                <a:ea typeface="Cambria Math" panose="02040503050406030204" pitchFamily="18" charset="0"/>
                              </a:rPr>
                            </m:ctrlPr>
                          </m:fPr>
                          <m:num>
                            <m:r>
                              <a:rPr lang="en-US" b="1" i="1">
                                <a:solidFill>
                                  <a:prstClr val="black"/>
                                </a:solidFill>
                                <a:latin typeface="Cambria Math" panose="02040503050406030204" pitchFamily="18" charset="0"/>
                                <a:ea typeface="Cambria Math" panose="02040503050406030204" pitchFamily="18" charset="0"/>
                              </a:rPr>
                              <m:t>𝟑</m:t>
                            </m:r>
                          </m:num>
                          <m:den>
                            <m:r>
                              <a:rPr lang="en-US" b="1" i="1">
                                <a:solidFill>
                                  <a:prstClr val="black"/>
                                </a:solidFill>
                                <a:latin typeface="Cambria Math" panose="02040503050406030204" pitchFamily="18" charset="0"/>
                                <a:ea typeface="Cambria Math" panose="02040503050406030204" pitchFamily="18" charset="0"/>
                              </a:rPr>
                              <m:t>𝟐</m:t>
                            </m:r>
                          </m:den>
                        </m:f>
                        <m:r>
                          <a:rPr lang="en-US" b="1" i="1">
                            <a:solidFill>
                              <a:prstClr val="black"/>
                            </a:solidFill>
                            <a:latin typeface="Cambria Math" panose="02040503050406030204" pitchFamily="18" charset="0"/>
                            <a:ea typeface="Cambria Math" panose="02040503050406030204" pitchFamily="18" charset="0"/>
                          </a:rPr>
                          <m:t>;</m:t>
                        </m:r>
                        <m:r>
                          <a:rPr lang="en-US" b="1" i="1" smtClean="0">
                            <a:solidFill>
                              <a:prstClr val="black"/>
                            </a:solidFill>
                            <a:latin typeface="Cambria Math" panose="02040503050406030204" pitchFamily="18" charset="0"/>
                            <a:ea typeface="Cambria Math" panose="02040503050406030204" pitchFamily="18" charset="0"/>
                          </a:rPr>
                          <m:t>𝟑</m:t>
                        </m:r>
                      </m:e>
                    </m:d>
                  </m:oMath>
                </a14:m>
                <a:r>
                  <a:rPr lang="en-US" b="1">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a) Tìm tọa độ vectơ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en-US" b="1" i="1">
                        <a:latin typeface="Cambria Math" panose="02040503050406030204" pitchFamily="18" charset="0"/>
                      </a:rPr>
                      <m:t>−</m:t>
                    </m:r>
                    <m:r>
                      <a:rPr lang="en-US" b="1" i="1">
                        <a:latin typeface="Cambria Math" panose="02040503050406030204" pitchFamily="18" charset="0"/>
                      </a:rPr>
                      <m:t>𝟐</m:t>
                    </m:r>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en-US" b="1">
                    <a:latin typeface="Tahoma" panose="020B0604030504040204" pitchFamily="34" charset="0"/>
                    <a:ea typeface="Tahoma" panose="020B0604030504040204" pitchFamily="34" charset="0"/>
                    <a:cs typeface="Tahoma" panose="020B0604030504040204" pitchFamily="34" charset="0"/>
                  </a:rPr>
                  <a:t>.	b) Hỏi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en-US" b="1">
                    <a:latin typeface="Tahoma" panose="020B0604030504040204" pitchFamily="34" charset="0"/>
                    <a:ea typeface="Tahoma" panose="020B0604030504040204" pitchFamily="34" charset="0"/>
                    <a:cs typeface="Tahoma" panose="020B0604030504040204" pitchFamily="34" charset="0"/>
                  </a:rPr>
                  <a:t> có cùng phương hay không?</a:t>
                </a:r>
              </a:p>
              <a:p>
                <a:pPr lvl="0" defTabSz="2177278">
                  <a:lnSpc>
                    <a:spcPct val="100000"/>
                  </a:lnSpc>
                  <a:spcBef>
                    <a:spcPts val="0"/>
                  </a:spcBef>
                  <a:buClr>
                    <a:srgbClr val="FF0000"/>
                  </a:buClr>
                  <a:buFont typeface="Wingdings" panose="05000000000000000000" pitchFamily="2" charset="2"/>
                  <a:buChar char="Ø"/>
                </a:pPr>
                <a:r>
                  <a:rPr lang="en-US" b="1">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Hướng dẫn:</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a) Vì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𝒃</m:t>
                        </m:r>
                      </m:e>
                    </m:acc>
                    <m:r>
                      <a:rPr lang="en-US" b="1" i="1">
                        <a:latin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𝒃</m:t>
                        </m:r>
                      </m:e>
                    </m:acc>
                    <m:r>
                      <a:rPr lang="en-US" b="1" i="1">
                        <a:latin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𝟓</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𝟓</m:t>
                        </m:r>
                      </m:e>
                    </m:d>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en-US" b="1">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en-US" b="1" i="1">
                        <a:latin typeface="Cambria Math" panose="02040503050406030204" pitchFamily="18" charset="0"/>
                      </a:rPr>
                      <m:t>𝟐</m:t>
                    </m:r>
                    <m:acc>
                      <m:accPr>
                        <m:chr m:val="⃗"/>
                        <m:ctrlPr>
                          <a:rPr lang="en-US" b="1" i="1">
                            <a:latin typeface="Cambria Math" panose="02040503050406030204" pitchFamily="18" charset="0"/>
                          </a:rPr>
                        </m:ctrlPr>
                      </m:accPr>
                      <m:e>
                        <m:r>
                          <a:rPr lang="en-US" b="1" i="1">
                            <a:latin typeface="Cambria Math" panose="02040503050406030204" pitchFamily="18" charset="0"/>
                          </a:rPr>
                          <m:t>𝒃</m:t>
                        </m:r>
                      </m:e>
                    </m:acc>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𝟔</m:t>
                        </m:r>
                      </m:e>
                    </m:d>
                  </m:oMath>
                </a14:m>
                <a:r>
                  <a:rPr lang="en-US" b="1">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en-US" b="1" i="1">
                        <a:latin typeface="Cambria Math" panose="02040503050406030204" pitchFamily="18" charset="0"/>
                      </a:rPr>
                      <m:t>−</m:t>
                    </m:r>
                    <m:r>
                      <a:rPr lang="en-US" b="1" i="1">
                        <a:latin typeface="Cambria Math" panose="02040503050406030204" pitchFamily="18" charset="0"/>
                      </a:rPr>
                      <m:t>𝟐</m:t>
                    </m:r>
                    <m:acc>
                      <m:accPr>
                        <m:chr m:val="⃗"/>
                        <m:ctrlPr>
                          <a:rPr lang="en-US" b="1" i="1">
                            <a:latin typeface="Cambria Math" panose="02040503050406030204" pitchFamily="18" charset="0"/>
                          </a:rPr>
                        </m:ctrlPr>
                      </m:accPr>
                      <m:e>
                        <m:r>
                          <a:rPr lang="en-US" b="1" i="1">
                            <a:latin typeface="Cambria Math" panose="02040503050406030204" pitchFamily="18" charset="0"/>
                          </a:rPr>
                          <m:t>𝒃</m:t>
                        </m:r>
                      </m:e>
                    </m:acc>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𝟒</m:t>
                        </m:r>
                      </m:e>
                    </m:d>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b) Do </a:t>
                </a: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𝟐</m:t>
                        </m:r>
                      </m:den>
                    </m:f>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en-US" b="1" i="1">
                        <a:latin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𝟑</m:t>
                        </m:r>
                      </m:e>
                    </m:d>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en-US" b="1">
                    <a:latin typeface="Tahoma" panose="020B0604030504040204" pitchFamily="34" charset="0"/>
                    <a:ea typeface="Tahoma" panose="020B0604030504040204" pitchFamily="34" charset="0"/>
                    <a:cs typeface="Tahoma" panose="020B0604030504040204" pitchFamily="34" charset="0"/>
                  </a:rPr>
                  <a:t> nên hai vectơ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en-US" b="1">
                    <a:latin typeface="Tahoma" panose="020B0604030504040204" pitchFamily="34" charset="0"/>
                    <a:ea typeface="Tahoma" panose="020B0604030504040204" pitchFamily="34" charset="0"/>
                    <a:cs typeface="Tahoma" panose="020B0604030504040204" pitchFamily="34" charset="0"/>
                  </a:rPr>
                  <a:t> cùng phương.</a:t>
                </a:r>
              </a:p>
              <a:p>
                <a:pPr>
                  <a:lnSpc>
                    <a:spcPct val="100000"/>
                  </a:lnSpc>
                  <a:buFont typeface="Wingdings" panose="05000000000000000000" pitchFamily="2" charset="2"/>
                  <a:buChar char="ü"/>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Nhận xét: </a:t>
                </a:r>
                <a:r>
                  <a:rPr lang="en-US" b="1">
                    <a:latin typeface="Tahoma" panose="020B0604030504040204" pitchFamily="34" charset="0"/>
                    <a:ea typeface="Tahoma" panose="020B0604030504040204" pitchFamily="34" charset="0"/>
                    <a:cs typeface="Tahoma" panose="020B0604030504040204" pitchFamily="34" charset="0"/>
                  </a:rPr>
                  <a:t>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e>
                    </m:d>
                  </m:oMath>
                </a14:m>
                <a:r>
                  <a:rPr lang="en-US" b="1">
                    <a:latin typeface="Tahoma" panose="020B0604030504040204" pitchFamily="34" charset="0"/>
                    <a:ea typeface="Tahoma" panose="020B0604030504040204" pitchFamily="34" charset="0"/>
                    <a:cs typeface="Tahoma" panose="020B0604030504040204" pitchFamily="34" charset="0"/>
                  </a:rPr>
                  <a:t> cùng phương với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𝟎</m:t>
                        </m:r>
                      </m:e>
                    </m:acc>
                  </m:oMath>
                </a14:m>
                <a:r>
                  <a:rPr lang="en-US" b="1">
                    <a:latin typeface="Tahoma" panose="020B0604030504040204" pitchFamily="34" charset="0"/>
                    <a:ea typeface="Tahoma" panose="020B0604030504040204" pitchFamily="34" charset="0"/>
                    <a:cs typeface="Tahoma" panose="020B0604030504040204" pitchFamily="34" charset="0"/>
                  </a:rPr>
                  <a:t> khi và chỉ khi tồn tại số </a:t>
                </a:r>
                <a14:m>
                  <m:oMath xmlns:m="http://schemas.openxmlformats.org/officeDocument/2006/math">
                    <m:r>
                      <a:rPr lang="en-US" b="1" i="1" smtClean="0">
                        <a:latin typeface="Cambria Math" panose="02040503050406030204" pitchFamily="18" charset="0"/>
                        <a:ea typeface="Cambria Math" panose="02040503050406030204" pitchFamily="18" charset="0"/>
                      </a:rPr>
                      <m:t>𝒌</m:t>
                    </m:r>
                  </m:oMath>
                </a14:m>
                <a:r>
                  <a:rPr lang="en-US" b="1">
                    <a:latin typeface="Tahoma" panose="020B0604030504040204" pitchFamily="34" charset="0"/>
                    <a:ea typeface="Tahoma" panose="020B0604030504040204" pitchFamily="34" charset="0"/>
                    <a:cs typeface="Tahoma" panose="020B0604030504040204" pitchFamily="34" charset="0"/>
                  </a:rPr>
                  <a:t> sao cho </a:t>
                </a:r>
                <a14:m>
                  <m:oMath xmlns:m="http://schemas.openxmlformats.org/officeDocument/2006/math">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𝒌𝒙</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𝒌𝒚</m:t>
                    </m:r>
                  </m:oMath>
                </a14:m>
                <a:r>
                  <a:rPr lang="en-US" b="1">
                    <a:latin typeface="Tahoma" panose="020B0604030504040204" pitchFamily="34" charset="0"/>
                    <a:ea typeface="Tahoma" panose="020B0604030504040204" pitchFamily="34" charset="0"/>
                    <a:cs typeface="Tahoma" panose="020B0604030504040204" pitchFamily="34" charset="0"/>
                  </a:rPr>
                  <a:t> (hay là  </a:t>
                </a:r>
                <a14:m>
                  <m:oMath xmlns:m="http://schemas.openxmlformats.org/officeDocument/2006/math">
                    <m:f>
                      <m:fPr>
                        <m:ctrlPr>
                          <a:rPr lang="en-US" b="1" i="1">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num>
                      <m:den>
                        <m:r>
                          <a:rPr lang="en-US" b="1" i="1">
                            <a:latin typeface="Cambria Math" panose="02040503050406030204" pitchFamily="18" charset="0"/>
                            <a:ea typeface="Cambria Math" panose="02040503050406030204" pitchFamily="18" charset="0"/>
                          </a:rPr>
                          <m:t>𝒙</m:t>
                        </m:r>
                      </m:den>
                    </m:f>
                    <m:r>
                      <a:rPr lang="en-US" b="1" i="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num>
                      <m:den>
                        <m:r>
                          <a:rPr lang="en-US" b="1" i="1">
                            <a:latin typeface="Cambria Math" panose="02040503050406030204" pitchFamily="18" charset="0"/>
                            <a:ea typeface="Cambria Math" panose="02040503050406030204" pitchFamily="18" charset="0"/>
                          </a:rPr>
                          <m:t>𝒚</m:t>
                        </m:r>
                      </m:den>
                    </m:f>
                  </m:oMath>
                </a14:m>
                <a:r>
                  <a:rPr lang="en-US" b="1">
                    <a:latin typeface="Tahoma" panose="020B0604030504040204" pitchFamily="34" charset="0"/>
                    <a:ea typeface="Tahoma" panose="020B0604030504040204" pitchFamily="34" charset="0"/>
                    <a:cs typeface="Tahoma" panose="020B0604030504040204" pitchFamily="34" charset="0"/>
                  </a:rPr>
                  <a:t> nếu </a:t>
                </a:r>
                <a14:m>
                  <m:oMath xmlns:m="http://schemas.openxmlformats.org/officeDocument/2006/math">
                    <m:r>
                      <a:rPr lang="en-US" b="1" i="1">
                        <a:latin typeface="Cambria Math" panose="02040503050406030204" pitchFamily="18" charset="0"/>
                        <a:ea typeface="Cambria Math" panose="02040503050406030204" pitchFamily="18" charset="0"/>
                      </a:rPr>
                      <m:t>𝒙𝒚</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𝟎</m:t>
                    </m:r>
                  </m:oMath>
                </a14:m>
                <a:r>
                  <a:rPr lang="en-US"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19278" y="2647950"/>
                <a:ext cx="23740872" cy="10820400"/>
              </a:xfrm>
              <a:prstGeom prst="rect">
                <a:avLst/>
              </a:prstGeom>
              <a:blipFill>
                <a:blip r:embed="rId3"/>
                <a:stretch>
                  <a:fillRect l="-1129" t="-844"/>
                </a:stretch>
              </a:blipFill>
              <a:ln>
                <a:solidFill>
                  <a:srgbClr val="00B0F0"/>
                </a:solidFill>
              </a:ln>
            </p:spPr>
            <p:txBody>
              <a:bodyPr/>
              <a:lstStyle/>
              <a:p>
                <a:r>
                  <a:rPr lang="en-US">
                    <a:noFill/>
                  </a:rPr>
                  <a:t> </a:t>
                </a:r>
              </a:p>
            </p:txBody>
          </p:sp>
        </mc:Fallback>
      </mc:AlternateContent>
      <p:sp>
        <p:nvSpPr>
          <p:cNvPr id="4" name="Title 1">
            <a:extLst>
              <a:ext uri="{FF2B5EF4-FFF2-40B4-BE49-F238E27FC236}">
                <a16:creationId xmlns:a16="http://schemas.microsoft.com/office/drawing/2014/main" id="{4C0A54A7-B269-4B7D-8782-98F22FCDEB57}"/>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p:spTree>
    <p:extLst>
      <p:ext uri="{BB962C8B-B14F-4D97-AF65-F5344CB8AC3E}">
        <p14:creationId xmlns:p14="http://schemas.microsoft.com/office/powerpoint/2010/main" val="3956733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animEffect transition="in" filter="fade">
                                      <p:cBhvr>
                                        <p:cTn id="21" dur="1000"/>
                                        <p:tgtEl>
                                          <p:spTgt spid="99">
                                            <p:txEl>
                                              <p:pRg st="1" end="1"/>
                                            </p:txEl>
                                          </p:spTgt>
                                        </p:tgtEl>
                                      </p:cBhvr>
                                    </p:animEffect>
                                    <p:anim calcmode="lin" valueType="num">
                                      <p:cBhvr>
                                        <p:cTn id="22"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2" end="2"/>
                                            </p:txEl>
                                          </p:spTgt>
                                        </p:tgtEl>
                                        <p:attrNameLst>
                                          <p:attrName>style.visibility</p:attrName>
                                        </p:attrNameLst>
                                      </p:cBhvr>
                                      <p:to>
                                        <p:strVal val="visible"/>
                                      </p:to>
                                    </p:set>
                                    <p:animEffect transition="in" filter="fade">
                                      <p:cBhvr>
                                        <p:cTn id="28" dur="1000"/>
                                        <p:tgtEl>
                                          <p:spTgt spid="99">
                                            <p:txEl>
                                              <p:pRg st="2" end="2"/>
                                            </p:txEl>
                                          </p:spTgt>
                                        </p:tgtEl>
                                      </p:cBhvr>
                                    </p:animEffect>
                                    <p:anim calcmode="lin" valueType="num">
                                      <p:cBhvr>
                                        <p:cTn id="29"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3" end="3"/>
                                            </p:txEl>
                                          </p:spTgt>
                                        </p:tgtEl>
                                        <p:attrNameLst>
                                          <p:attrName>style.visibility</p:attrName>
                                        </p:attrNameLst>
                                      </p:cBhvr>
                                      <p:to>
                                        <p:strVal val="visible"/>
                                      </p:to>
                                    </p:set>
                                    <p:animEffect transition="in" filter="fade">
                                      <p:cBhvr>
                                        <p:cTn id="35" dur="1000"/>
                                        <p:tgtEl>
                                          <p:spTgt spid="99">
                                            <p:txEl>
                                              <p:pRg st="3" end="3"/>
                                            </p:txEl>
                                          </p:spTgt>
                                        </p:tgtEl>
                                      </p:cBhvr>
                                    </p:animEffect>
                                    <p:anim calcmode="lin" valueType="num">
                                      <p:cBhvr>
                                        <p:cTn id="36"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9">
                                            <p:txEl>
                                              <p:pRg st="4" end="4"/>
                                            </p:txEl>
                                          </p:spTgt>
                                        </p:tgtEl>
                                        <p:attrNameLst>
                                          <p:attrName>style.visibility</p:attrName>
                                        </p:attrNameLst>
                                      </p:cBhvr>
                                      <p:to>
                                        <p:strVal val="visible"/>
                                      </p:to>
                                    </p:set>
                                    <p:animEffect transition="in" filter="fade">
                                      <p:cBhvr>
                                        <p:cTn id="42" dur="1000"/>
                                        <p:tgtEl>
                                          <p:spTgt spid="99">
                                            <p:txEl>
                                              <p:pRg st="4" end="4"/>
                                            </p:txEl>
                                          </p:spTgt>
                                        </p:tgtEl>
                                      </p:cBhvr>
                                    </p:animEffect>
                                    <p:anim calcmode="lin" valueType="num">
                                      <p:cBhvr>
                                        <p:cTn id="43"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9">
                                            <p:txEl>
                                              <p:pRg st="5" end="5"/>
                                            </p:txEl>
                                          </p:spTgt>
                                        </p:tgtEl>
                                        <p:attrNameLst>
                                          <p:attrName>style.visibility</p:attrName>
                                        </p:attrNameLst>
                                      </p:cBhvr>
                                      <p:to>
                                        <p:strVal val="visible"/>
                                      </p:to>
                                    </p:set>
                                    <p:animEffect transition="in" filter="fade">
                                      <p:cBhvr>
                                        <p:cTn id="49" dur="1000"/>
                                        <p:tgtEl>
                                          <p:spTgt spid="99">
                                            <p:txEl>
                                              <p:pRg st="5" end="5"/>
                                            </p:txEl>
                                          </p:spTgt>
                                        </p:tgtEl>
                                      </p:cBhvr>
                                    </p:animEffect>
                                    <p:anim calcmode="lin" valueType="num">
                                      <p:cBhvr>
                                        <p:cTn id="50" dur="1000" fill="hold"/>
                                        <p:tgtEl>
                                          <p:spTgt spid="99">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9">
                                            <p:txEl>
                                              <p:pRg st="6" end="6"/>
                                            </p:txEl>
                                          </p:spTgt>
                                        </p:tgtEl>
                                        <p:attrNameLst>
                                          <p:attrName>style.visibility</p:attrName>
                                        </p:attrNameLst>
                                      </p:cBhvr>
                                      <p:to>
                                        <p:strVal val="visible"/>
                                      </p:to>
                                    </p:set>
                                    <p:animEffect transition="in" filter="fade">
                                      <p:cBhvr>
                                        <p:cTn id="56" dur="1000"/>
                                        <p:tgtEl>
                                          <p:spTgt spid="99">
                                            <p:txEl>
                                              <p:pRg st="6" end="6"/>
                                            </p:txEl>
                                          </p:spTgt>
                                        </p:tgtEl>
                                      </p:cBhvr>
                                    </p:animEffect>
                                    <p:anim calcmode="lin" valueType="num">
                                      <p:cBhvr>
                                        <p:cTn id="57" dur="1000" fill="hold"/>
                                        <p:tgtEl>
                                          <p:spTgt spid="99">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9">
                                            <p:txEl>
                                              <p:pRg st="7" end="7"/>
                                            </p:txEl>
                                          </p:spTgt>
                                        </p:tgtEl>
                                        <p:attrNameLst>
                                          <p:attrName>style.visibility</p:attrName>
                                        </p:attrNameLst>
                                      </p:cBhvr>
                                      <p:to>
                                        <p:strVal val="visible"/>
                                      </p:to>
                                    </p:set>
                                    <p:animEffect transition="in" filter="fade">
                                      <p:cBhvr>
                                        <p:cTn id="63" dur="1000"/>
                                        <p:tgtEl>
                                          <p:spTgt spid="99">
                                            <p:txEl>
                                              <p:pRg st="7" end="7"/>
                                            </p:txEl>
                                          </p:spTgt>
                                        </p:tgtEl>
                                      </p:cBhvr>
                                    </p:animEffect>
                                    <p:anim calcmode="lin" valueType="num">
                                      <p:cBhvr>
                                        <p:cTn id="64" dur="1000" fill="hold"/>
                                        <p:tgtEl>
                                          <p:spTgt spid="99">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9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9">
                                            <p:txEl>
                                              <p:pRg st="8" end="8"/>
                                            </p:txEl>
                                          </p:spTgt>
                                        </p:tgtEl>
                                        <p:attrNameLst>
                                          <p:attrName>style.visibility</p:attrName>
                                        </p:attrNameLst>
                                      </p:cBhvr>
                                      <p:to>
                                        <p:strVal val="visible"/>
                                      </p:to>
                                    </p:set>
                                    <p:animEffect transition="in" filter="fade">
                                      <p:cBhvr>
                                        <p:cTn id="70" dur="1000"/>
                                        <p:tgtEl>
                                          <p:spTgt spid="99">
                                            <p:txEl>
                                              <p:pRg st="8" end="8"/>
                                            </p:txEl>
                                          </p:spTgt>
                                        </p:tgtEl>
                                      </p:cBhvr>
                                    </p:animEffect>
                                    <p:anim calcmode="lin" valueType="num">
                                      <p:cBhvr>
                                        <p:cTn id="71" dur="1000" fill="hold"/>
                                        <p:tgtEl>
                                          <p:spTgt spid="99">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9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8328" y="2667000"/>
                <a:ext cx="14749272"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25000"/>
                  </a:lnSpc>
                  <a:spcBef>
                    <a:spcPts val="0"/>
                  </a:spcBef>
                  <a:buClr>
                    <a:srgbClr val="FF0000"/>
                  </a:buClr>
                  <a:buFont typeface="Wingdings" panose="05000000000000000000" pitchFamily="2" charset="2"/>
                  <a:buChar char="q"/>
                </a:pPr>
                <a:r>
                  <a:rPr lang="en-US">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HĐ4: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tương ứng là hình chiếu vuông góc của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trên trục hoành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và trục tung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𝑯</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𝟑𝟓</m:t>
                        </m:r>
                      </m:e>
                    </m:d>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a) Trên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b) Trên trục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c) Dựa vào hình chữ nhật </a:t>
                </a:r>
                <a14:m>
                  <m:oMath xmlns:m="http://schemas.openxmlformats.org/officeDocument/2006/math">
                    <m:r>
                      <a:rPr lang="en-US" b="1" i="1">
                        <a:latin typeface="Cambria Math" panose="02040503050406030204" pitchFamily="18" charset="0"/>
                        <a:ea typeface="Cambria Math" panose="02040503050406030204" pitchFamily="18" charset="0"/>
                      </a:rPr>
                      <m:t>𝑶𝑷𝑴𝑸</m:t>
                    </m:r>
                  </m:oMath>
                </a14:m>
                <a:r>
                  <a:rPr lang="en-US" b="1">
                    <a:latin typeface="Tahoma" panose="020B0604030504040204" pitchFamily="34" charset="0"/>
                    <a:ea typeface="Tahoma" panose="020B0604030504040204" pitchFamily="34" charset="0"/>
                    <a:cs typeface="Tahoma" panose="020B0604030504040204" pitchFamily="34" charset="0"/>
                  </a:rPr>
                  <a:t>,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d)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đơn vị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endParaRPr lang="en-US">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67000"/>
                <a:ext cx="14749272" cy="10896599"/>
              </a:xfrm>
              <a:prstGeom prst="rect">
                <a:avLst/>
              </a:prstGeom>
              <a:blipFill>
                <a:blip r:embed="rId3"/>
                <a:stretch>
                  <a:fillRect l="-1859" t="-56" r="-1404"/>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9433443-F7C6-4FAD-8BCF-22C0992B6D9C}"/>
                  </a:ext>
                </a:extLst>
              </p:cNvPr>
              <p:cNvSpPr txBox="1">
                <a:spLocks/>
              </p:cNvSpPr>
              <p:nvPr/>
            </p:nvSpPr>
            <p:spPr>
              <a:xfrm>
                <a:off x="15358872" y="2667000"/>
                <a:ext cx="8686800"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r>
                  <a:rPr lang="en-US" b="1">
                    <a:latin typeface="Tahoma" panose="020B0604030504040204" pitchFamily="34" charset="0"/>
                    <a:ea typeface="Tahoma" panose="020B0604030504040204" pitchFamily="34" charset="0"/>
                    <a:cs typeface="Tahoma" panose="020B0604030504040204" pitchFamily="34" charset="0"/>
                  </a:rPr>
                  <a:t>Hình 4.35</a:t>
                </a:r>
              </a:p>
              <a:p>
                <a:pPr algn="just">
                  <a:lnSpc>
                    <a:spcPct val="100000"/>
                  </a:lnSpc>
                  <a:spcBef>
                    <a:spcPts val="600"/>
                  </a:spcBef>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00000"/>
                  </a:lnSpc>
                  <a:spcBef>
                    <a:spcPts val="600"/>
                  </a:spcBef>
                  <a:buNone/>
                </a:pPr>
                <a:r>
                  <a:rPr lang="fr-FR" b="1">
                    <a:latin typeface="Tahoma" panose="020B0604030504040204" pitchFamily="34" charset="0"/>
                    <a:ea typeface="Tahoma" panose="020B0604030504040204" pitchFamily="34" charset="0"/>
                    <a:cs typeface="Tahoma" panose="020B0604030504040204" pitchFamily="34" charset="0"/>
                  </a:rPr>
                  <a:t>a)</a:t>
                </a:r>
              </a:p>
              <a:p>
                <a:pPr>
                  <a:lnSpc>
                    <a:spcPct val="100000"/>
                  </a:lnSpc>
                  <a:spcBef>
                    <a:spcPts val="600"/>
                  </a:spcBef>
                </a:pPr>
                <a14:m>
                  <m:oMath xmlns:m="http://schemas.openxmlformats.org/officeDocument/2006/math">
                    <m:r>
                      <m:rPr>
                        <m:nor/>
                      </m:rPr>
                      <a:rPr lang="en-US" b="1">
                        <a:latin typeface="Tahoma" panose="020B0604030504040204" pitchFamily="34" charset="0"/>
                        <a:ea typeface="Tahoma" panose="020B0604030504040204" pitchFamily="34" charset="0"/>
                        <a:cs typeface="Tahoma" panose="020B0604030504040204" pitchFamily="34" charset="0"/>
                      </a:rPr>
                      <m:t>Đ</m:t>
                    </m:r>
                    <m:r>
                      <m:rPr>
                        <m:nor/>
                      </m:rPr>
                      <a:rPr lang="en-US" b="1">
                        <a:latin typeface="Tahoma" panose="020B0604030504040204" pitchFamily="34" charset="0"/>
                        <a:ea typeface="Tahoma" panose="020B0604030504040204" pitchFamily="34" charset="0"/>
                        <a:cs typeface="Tahoma" panose="020B0604030504040204" pitchFamily="34" charset="0"/>
                      </a:rPr>
                      <m:t>i</m:t>
                    </m:r>
                    <m:r>
                      <m:rPr>
                        <m:nor/>
                      </m:rPr>
                      <a:rPr lang="en-US" b="1">
                        <a:latin typeface="Tahoma" panose="020B0604030504040204" pitchFamily="34" charset="0"/>
                        <a:ea typeface="Tahoma" panose="020B0604030504040204" pitchFamily="34" charset="0"/>
                        <a:cs typeface="Tahoma" panose="020B0604030504040204" pitchFamily="34" charset="0"/>
                      </a:rPr>
                      <m:t>ể</m:t>
                    </m:r>
                    <m:r>
                      <m:rPr>
                        <m:nor/>
                      </m:rPr>
                      <a:rPr lang="en-US" b="1">
                        <a:latin typeface="Tahoma" panose="020B0604030504040204" pitchFamily="34" charset="0"/>
                        <a:ea typeface="Tahoma" panose="020B0604030504040204" pitchFamily="34" charset="0"/>
                        <a:cs typeface="Tahoma" panose="020B0604030504040204" pitchFamily="34" charset="0"/>
                      </a:rPr>
                      <m:t>m</m:t>
                    </m:r>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1" smtClean="0">
                        <a:latin typeface="Cambria Math" panose="02040503050406030204" pitchFamily="18" charset="0"/>
                      </a:rPr>
                      <m:t>𝑷</m:t>
                    </m:r>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bi</m:t>
                    </m:r>
                    <m:r>
                      <m:rPr>
                        <m:nor/>
                      </m:rPr>
                      <a:rPr lang="en-US" b="1">
                        <a:latin typeface="Tahoma" panose="020B0604030504040204" pitchFamily="34" charset="0"/>
                        <a:ea typeface="Tahoma" panose="020B0604030504040204" pitchFamily="34" charset="0"/>
                        <a:cs typeface="Tahoma" panose="020B0604030504040204" pitchFamily="34" charset="0"/>
                      </a:rPr>
                      <m:t>ể</m:t>
                    </m:r>
                    <m:r>
                      <m:rPr>
                        <m:nor/>
                      </m:rPr>
                      <a:rPr lang="en-US" b="1">
                        <a:latin typeface="Tahoma" panose="020B0604030504040204" pitchFamily="34" charset="0"/>
                        <a:ea typeface="Tahoma" panose="020B0604030504040204" pitchFamily="34" charset="0"/>
                        <a:cs typeface="Tahoma" panose="020B0604030504040204" pitchFamily="34" charset="0"/>
                      </a:rPr>
                      <m:t>u</m:t>
                    </m:r>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di</m:t>
                    </m:r>
                    <m:r>
                      <m:rPr>
                        <m:nor/>
                      </m:rPr>
                      <a:rPr lang="en-US" b="1">
                        <a:latin typeface="Tahoma" panose="020B0604030504040204" pitchFamily="34" charset="0"/>
                        <a:ea typeface="Tahoma" panose="020B0604030504040204" pitchFamily="34" charset="0"/>
                        <a:cs typeface="Tahoma" panose="020B0604030504040204" pitchFamily="34" charset="0"/>
                      </a:rPr>
                      <m:t>ễ</m:t>
                    </m:r>
                    <m:r>
                      <m:rPr>
                        <m:nor/>
                      </m:rPr>
                      <a:rPr lang="en-US" b="1">
                        <a:latin typeface="Tahoma" panose="020B0604030504040204" pitchFamily="34" charset="0"/>
                        <a:ea typeface="Tahoma" panose="020B0604030504040204" pitchFamily="34" charset="0"/>
                        <a:cs typeface="Tahoma" panose="020B0604030504040204" pitchFamily="34" charset="0"/>
                      </a:rPr>
                      <m:t>n</m:t>
                    </m:r>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s</m:t>
                    </m:r>
                    <m:r>
                      <m:rPr>
                        <m:nor/>
                      </m:rPr>
                      <a:rPr lang="en-US" b="1">
                        <a:latin typeface="Tahoma" panose="020B0604030504040204" pitchFamily="34" charset="0"/>
                        <a:ea typeface="Tahoma" panose="020B0604030504040204" pitchFamily="34" charset="0"/>
                        <a:cs typeface="Tahoma" panose="020B0604030504040204" pitchFamily="34" charset="0"/>
                      </a:rPr>
                      <m:t>ố </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m:rPr>
                        <m:nor/>
                      </m:rPr>
                      <a:rPr lang="en-US" b="1">
                        <a:latin typeface="Tahoma" panose="020B0604030504040204" pitchFamily="34" charset="0"/>
                        <a:ea typeface="Tahoma" panose="020B0604030504040204" pitchFamily="34" charset="0"/>
                        <a:cs typeface="Tahoma" panose="020B0604030504040204" pitchFamily="34" charset="0"/>
                      </a:rPr>
                      <m:t>.</m:t>
                    </m:r>
                  </m:oMath>
                </a14:m>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𝑶𝑷</m:t>
                        </m:r>
                      </m:e>
                    </m:acc>
                    <m:r>
                      <a:rPr lang="en-US" b="1" i="1">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𝒙</m:t>
                        </m:r>
                      </m:e>
                      <m:sub>
                        <m:r>
                          <a:rPr lang="en-US" b="1" i="1">
                            <a:solidFill>
                              <a:srgbClr val="FF0000"/>
                            </a:solidFill>
                            <a:latin typeface="Cambria Math" panose="02040503050406030204" pitchFamily="18" charset="0"/>
                          </a:rPr>
                          <m:t>𝟎</m:t>
                        </m:r>
                      </m:sub>
                    </m:sSub>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𝒊</m:t>
                        </m:r>
                      </m:e>
                    </m:acc>
                  </m:oMath>
                </a14:m>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14:m>
                  <m:oMath xmlns:m="http://schemas.openxmlformats.org/officeDocument/2006/math">
                    <m:d>
                      <m:dPr>
                        <m:begChr m:val="|"/>
                        <m:endChr m:val="|"/>
                        <m:ctrlPr>
                          <a:rPr lang="en-US" b="1" i="1" smtClean="0">
                            <a:latin typeface="Cambria Math" panose="02040503050406030204" pitchFamily="18" charset="0"/>
                          </a:rPr>
                        </m:ctrlPr>
                      </m:d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𝑶𝑷</m:t>
                            </m:r>
                          </m:e>
                        </m:acc>
                      </m:e>
                    </m:d>
                    <m:r>
                      <a:rPr lang="en-US" b="1" i="1" smtClean="0">
                        <a:latin typeface="Cambria Math" panose="02040503050406030204" pitchFamily="18" charset="0"/>
                      </a:rPr>
                      <m:t>=</m:t>
                    </m:r>
                    <m:r>
                      <a:rPr lang="en-US" b="1" i="1" smtClean="0">
                        <a:latin typeface="Cambria Math" panose="02040503050406030204" pitchFamily="18" charset="0"/>
                      </a:rPr>
                      <m:t>𝑶𝑷</m:t>
                    </m:r>
                    <m:r>
                      <a:rPr lang="en-US" b="1" i="1" smtClean="0">
                        <a:latin typeface="Cambria Math" panose="02040503050406030204" pitchFamily="18" charset="0"/>
                      </a:rPr>
                      <m:t>=</m:t>
                    </m:r>
                    <m:d>
                      <m:dPr>
                        <m:begChr m:val="|"/>
                        <m:endChr m:val="|"/>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a:t>
                </a:r>
                <a:endParaRPr lang="fr-FR"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5358872" y="2667000"/>
                <a:ext cx="8686800" cy="10896599"/>
              </a:xfrm>
              <a:prstGeom prst="rect">
                <a:avLst/>
              </a:prstGeom>
              <a:blipFill>
                <a:blip r:embed="rId4"/>
                <a:stretch>
                  <a:fillRect l="-3153"/>
                </a:stretch>
              </a:blipFill>
              <a:ln>
                <a:solidFill>
                  <a:srgbClr val="00B0F0"/>
                </a:solidFill>
              </a:ln>
            </p:spPr>
            <p:txBody>
              <a:bodyPr/>
              <a:lstStyle/>
              <a:p>
                <a:r>
                  <a:rPr lang="en-US">
                    <a:noFill/>
                  </a:rPr>
                  <a:t> </a:t>
                </a:r>
              </a:p>
            </p:txBody>
          </p:sp>
        </mc:Fallback>
      </mc:AlternateContent>
      <p:pic>
        <p:nvPicPr>
          <p:cNvPr id="10" name="Picture 9" descr="A picture containing text, red, dark&#10;&#10;Description automatically generated">
            <a:extLst>
              <a:ext uri="{FF2B5EF4-FFF2-40B4-BE49-F238E27FC236}">
                <a16:creationId xmlns:a16="http://schemas.microsoft.com/office/drawing/2014/main" id="{CF0E3ECF-D6BB-4154-8F3C-18363D5936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0600" y="2667000"/>
            <a:ext cx="7162800" cy="5139229"/>
          </a:xfrm>
          <a:prstGeom prst="rect">
            <a:avLst/>
          </a:prstGeom>
        </p:spPr>
      </p:pic>
    </p:spTree>
    <p:extLst>
      <p:ext uri="{BB962C8B-B14F-4D97-AF65-F5344CB8AC3E}">
        <p14:creationId xmlns:p14="http://schemas.microsoft.com/office/powerpoint/2010/main" val="2665551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9">
                                            <p:txEl>
                                              <p:pRg st="1" end="1"/>
                                            </p:txEl>
                                          </p:spTgt>
                                        </p:tgtEl>
                                        <p:attrNameLst>
                                          <p:attrName>style.visibility</p:attrName>
                                        </p:attrNameLst>
                                      </p:cBhvr>
                                      <p:to>
                                        <p:strVal val="visible"/>
                                      </p:to>
                                    </p:set>
                                    <p:animEffect transition="in" filter="fade">
                                      <p:cBhvr>
                                        <p:cTn id="38" dur="1000"/>
                                        <p:tgtEl>
                                          <p:spTgt spid="99">
                                            <p:txEl>
                                              <p:pRg st="1" end="1"/>
                                            </p:txEl>
                                          </p:spTgt>
                                        </p:tgtEl>
                                      </p:cBhvr>
                                    </p:animEffect>
                                    <p:anim calcmode="lin" valueType="num">
                                      <p:cBhvr>
                                        <p:cTn id="39"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9">
                                            <p:txEl>
                                              <p:pRg st="2" end="2"/>
                                            </p:txEl>
                                          </p:spTgt>
                                        </p:tgtEl>
                                        <p:attrNameLst>
                                          <p:attrName>style.visibility</p:attrName>
                                        </p:attrNameLst>
                                      </p:cBhvr>
                                      <p:to>
                                        <p:strVal val="visible"/>
                                      </p:to>
                                    </p:set>
                                    <p:animEffect transition="in" filter="fade">
                                      <p:cBhvr>
                                        <p:cTn id="45" dur="1000"/>
                                        <p:tgtEl>
                                          <p:spTgt spid="99">
                                            <p:txEl>
                                              <p:pRg st="2" end="2"/>
                                            </p:txEl>
                                          </p:spTgt>
                                        </p:tgtEl>
                                      </p:cBhvr>
                                    </p:animEffect>
                                    <p:anim calcmode="lin" valueType="num">
                                      <p:cBhvr>
                                        <p:cTn id="46"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99">
                                            <p:txEl>
                                              <p:pRg st="3" end="3"/>
                                            </p:txEl>
                                          </p:spTgt>
                                        </p:tgtEl>
                                        <p:attrNameLst>
                                          <p:attrName>style.visibility</p:attrName>
                                        </p:attrNameLst>
                                      </p:cBhvr>
                                      <p:to>
                                        <p:strVal val="visible"/>
                                      </p:to>
                                    </p:set>
                                    <p:animEffect transition="in" filter="fade">
                                      <p:cBhvr>
                                        <p:cTn id="52" dur="1000"/>
                                        <p:tgtEl>
                                          <p:spTgt spid="99">
                                            <p:txEl>
                                              <p:pRg st="3" end="3"/>
                                            </p:txEl>
                                          </p:spTgt>
                                        </p:tgtEl>
                                      </p:cBhvr>
                                    </p:animEffect>
                                    <p:anim calcmode="lin" valueType="num">
                                      <p:cBhvr>
                                        <p:cTn id="53"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9">
                                            <p:txEl>
                                              <p:pRg st="4" end="4"/>
                                            </p:txEl>
                                          </p:spTgt>
                                        </p:tgtEl>
                                        <p:attrNameLst>
                                          <p:attrName>style.visibility</p:attrName>
                                        </p:attrNameLst>
                                      </p:cBhvr>
                                      <p:to>
                                        <p:strVal val="visible"/>
                                      </p:to>
                                    </p:set>
                                    <p:animEffect transition="in" filter="fade">
                                      <p:cBhvr>
                                        <p:cTn id="59" dur="1000"/>
                                        <p:tgtEl>
                                          <p:spTgt spid="99">
                                            <p:txEl>
                                              <p:pRg st="4" end="4"/>
                                            </p:txEl>
                                          </p:spTgt>
                                        </p:tgtEl>
                                      </p:cBhvr>
                                    </p:animEffect>
                                    <p:anim calcmode="lin" valueType="num">
                                      <p:cBhvr>
                                        <p:cTn id="60"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
                                            <p:txEl>
                                              <p:pRg st="7" end="7"/>
                                            </p:txEl>
                                          </p:spTgt>
                                        </p:tgtEl>
                                        <p:attrNameLst>
                                          <p:attrName>style.visibility</p:attrName>
                                        </p:attrNameLst>
                                      </p:cBhvr>
                                      <p:to>
                                        <p:strVal val="visible"/>
                                      </p:to>
                                    </p:set>
                                    <p:animEffect transition="in" filter="fade">
                                      <p:cBhvr>
                                        <p:cTn id="66" dur="1000"/>
                                        <p:tgtEl>
                                          <p:spTgt spid="4">
                                            <p:txEl>
                                              <p:pRg st="7" end="7"/>
                                            </p:txEl>
                                          </p:spTgt>
                                        </p:tgtEl>
                                      </p:cBhvr>
                                    </p:animEffect>
                                    <p:anim calcmode="lin" valueType="num">
                                      <p:cBhvr>
                                        <p:cTn id="6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
                                            <p:txEl>
                                              <p:pRg st="8" end="8"/>
                                            </p:txEl>
                                          </p:spTgt>
                                        </p:tgtEl>
                                        <p:attrNameLst>
                                          <p:attrName>style.visibility</p:attrName>
                                        </p:attrNameLst>
                                      </p:cBhvr>
                                      <p:to>
                                        <p:strVal val="visible"/>
                                      </p:to>
                                    </p:set>
                                    <p:animEffect transition="in" filter="fade">
                                      <p:cBhvr>
                                        <p:cTn id="73" dur="1000"/>
                                        <p:tgtEl>
                                          <p:spTgt spid="4">
                                            <p:txEl>
                                              <p:pRg st="8" end="8"/>
                                            </p:txEl>
                                          </p:spTgt>
                                        </p:tgtEl>
                                      </p:cBhvr>
                                    </p:animEffect>
                                    <p:anim calcmode="lin" valueType="num">
                                      <p:cBhvr>
                                        <p:cTn id="7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
                                            <p:txEl>
                                              <p:pRg st="9" end="9"/>
                                            </p:txEl>
                                          </p:spTgt>
                                        </p:tgtEl>
                                        <p:attrNameLst>
                                          <p:attrName>style.visibility</p:attrName>
                                        </p:attrNameLst>
                                      </p:cBhvr>
                                      <p:to>
                                        <p:strVal val="visible"/>
                                      </p:to>
                                    </p:set>
                                    <p:animEffect transition="in" filter="fade">
                                      <p:cBhvr>
                                        <p:cTn id="80" dur="1000"/>
                                        <p:tgtEl>
                                          <p:spTgt spid="4">
                                            <p:txEl>
                                              <p:pRg st="9" end="9"/>
                                            </p:txEl>
                                          </p:spTgt>
                                        </p:tgtEl>
                                      </p:cBhvr>
                                    </p:animEffect>
                                    <p:anim calcmode="lin" valueType="num">
                                      <p:cBhvr>
                                        <p:cTn id="8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4">
                                            <p:txEl>
                                              <p:pRg st="10" end="10"/>
                                            </p:txEl>
                                          </p:spTgt>
                                        </p:tgtEl>
                                        <p:attrNameLst>
                                          <p:attrName>style.visibility</p:attrName>
                                        </p:attrNameLst>
                                      </p:cBhvr>
                                      <p:to>
                                        <p:strVal val="visible"/>
                                      </p:to>
                                    </p:set>
                                    <p:animEffect transition="in" filter="fade">
                                      <p:cBhvr>
                                        <p:cTn id="87" dur="1000"/>
                                        <p:tgtEl>
                                          <p:spTgt spid="4">
                                            <p:txEl>
                                              <p:pRg st="10" end="10"/>
                                            </p:txEl>
                                          </p:spTgt>
                                        </p:tgtEl>
                                      </p:cBhvr>
                                    </p:animEffect>
                                    <p:anim calcmode="lin" valueType="num">
                                      <p:cBhvr>
                                        <p:cTn id="8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4">
                                            <p:txEl>
                                              <p:pRg st="11" end="11"/>
                                            </p:txEl>
                                          </p:spTgt>
                                        </p:tgtEl>
                                        <p:attrNameLst>
                                          <p:attrName>style.visibility</p:attrName>
                                        </p:attrNameLst>
                                      </p:cBhvr>
                                      <p:to>
                                        <p:strVal val="visible"/>
                                      </p:to>
                                    </p:set>
                                    <p:animEffect transition="in" filter="fade">
                                      <p:cBhvr>
                                        <p:cTn id="94" dur="1000"/>
                                        <p:tgtEl>
                                          <p:spTgt spid="4">
                                            <p:txEl>
                                              <p:pRg st="11" end="11"/>
                                            </p:txEl>
                                          </p:spTgt>
                                        </p:tgtEl>
                                      </p:cBhvr>
                                    </p:animEffect>
                                    <p:anim calcmode="lin" valueType="num">
                                      <p:cBhvr>
                                        <p:cTn id="95"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96"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8328" y="2667000"/>
                <a:ext cx="14749272"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25000"/>
                  </a:lnSpc>
                  <a:spcBef>
                    <a:spcPts val="0"/>
                  </a:spcBef>
                  <a:buClr>
                    <a:srgbClr val="FF0000"/>
                  </a:buClr>
                  <a:buFont typeface="Wingdings" panose="05000000000000000000" pitchFamily="2" charset="2"/>
                  <a:buChar char="q"/>
                </a:pPr>
                <a:r>
                  <a:rPr lang="en-US">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HĐ4: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tương ứng là hình chiếu vuông góc của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trên trục hoành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và trục tung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𝑯</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𝟑𝟓</m:t>
                        </m:r>
                      </m:e>
                    </m:d>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a) Trên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b) Trên trục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c) Dựa vào hình chữ nhật </a:t>
                </a:r>
                <a14:m>
                  <m:oMath xmlns:m="http://schemas.openxmlformats.org/officeDocument/2006/math">
                    <m:r>
                      <a:rPr lang="en-US" b="1" i="1">
                        <a:latin typeface="Cambria Math" panose="02040503050406030204" pitchFamily="18" charset="0"/>
                        <a:ea typeface="Cambria Math" panose="02040503050406030204" pitchFamily="18" charset="0"/>
                      </a:rPr>
                      <m:t>𝑶𝑷𝑴𝑸</m:t>
                    </m:r>
                  </m:oMath>
                </a14:m>
                <a:r>
                  <a:rPr lang="en-US" b="1">
                    <a:latin typeface="Tahoma" panose="020B0604030504040204" pitchFamily="34" charset="0"/>
                    <a:ea typeface="Tahoma" panose="020B0604030504040204" pitchFamily="34" charset="0"/>
                    <a:cs typeface="Tahoma" panose="020B0604030504040204" pitchFamily="34" charset="0"/>
                  </a:rPr>
                  <a:t>,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d)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đơn vị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endParaRPr lang="en-US">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67000"/>
                <a:ext cx="14749272" cy="10896599"/>
              </a:xfrm>
              <a:prstGeom prst="rect">
                <a:avLst/>
              </a:prstGeom>
              <a:blipFill>
                <a:blip r:embed="rId3"/>
                <a:stretch>
                  <a:fillRect l="-1859" t="-56" r="-1404"/>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9433443-F7C6-4FAD-8BCF-22C0992B6D9C}"/>
                  </a:ext>
                </a:extLst>
              </p:cNvPr>
              <p:cNvSpPr txBox="1">
                <a:spLocks/>
              </p:cNvSpPr>
              <p:nvPr/>
            </p:nvSpPr>
            <p:spPr>
              <a:xfrm>
                <a:off x="15358872" y="2667000"/>
                <a:ext cx="8686800"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r>
                  <a:rPr lang="en-US" b="1">
                    <a:latin typeface="Tahoma" panose="020B0604030504040204" pitchFamily="34" charset="0"/>
                    <a:ea typeface="Tahoma" panose="020B0604030504040204" pitchFamily="34" charset="0"/>
                    <a:cs typeface="Tahoma" panose="020B0604030504040204" pitchFamily="34" charset="0"/>
                  </a:rPr>
                  <a:t>Hình 4.35</a:t>
                </a:r>
              </a:p>
              <a:p>
                <a:pPr algn="just">
                  <a:lnSpc>
                    <a:spcPct val="100000"/>
                  </a:lnSpc>
                  <a:spcBef>
                    <a:spcPts val="600"/>
                  </a:spcBef>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00000"/>
                  </a:lnSpc>
                  <a:spcBef>
                    <a:spcPts val="600"/>
                  </a:spcBef>
                  <a:buNone/>
                </a:pPr>
                <a:r>
                  <a:rPr lang="fr-FR" b="1">
                    <a:latin typeface="Tahoma" panose="020B0604030504040204" pitchFamily="34" charset="0"/>
                    <a:ea typeface="Tahoma" panose="020B0604030504040204" pitchFamily="34" charset="0"/>
                    <a:cs typeface="Tahoma" panose="020B0604030504040204" pitchFamily="34" charset="0"/>
                  </a:rPr>
                  <a:t>b)</a:t>
                </a:r>
              </a:p>
              <a:p>
                <a:pPr>
                  <a:lnSpc>
                    <a:spcPct val="100000"/>
                  </a:lnSpc>
                  <a:spcBef>
                    <a:spcPts val="600"/>
                  </a:spcBef>
                </a:pPr>
                <a14:m>
                  <m:oMath xmlns:m="http://schemas.openxmlformats.org/officeDocument/2006/math">
                    <m:r>
                      <m:rPr>
                        <m:nor/>
                      </m:rPr>
                      <a:rPr lang="en-US" b="1">
                        <a:latin typeface="Tahoma" panose="020B0604030504040204" pitchFamily="34" charset="0"/>
                        <a:ea typeface="Tahoma" panose="020B0604030504040204" pitchFamily="34" charset="0"/>
                        <a:cs typeface="Tahoma" panose="020B0604030504040204" pitchFamily="34" charset="0"/>
                      </a:rPr>
                      <m:t>Đ</m:t>
                    </m:r>
                    <m:r>
                      <m:rPr>
                        <m:nor/>
                      </m:rPr>
                      <a:rPr lang="en-US" b="1">
                        <a:latin typeface="Tahoma" panose="020B0604030504040204" pitchFamily="34" charset="0"/>
                        <a:ea typeface="Tahoma" panose="020B0604030504040204" pitchFamily="34" charset="0"/>
                        <a:cs typeface="Tahoma" panose="020B0604030504040204" pitchFamily="34" charset="0"/>
                      </a:rPr>
                      <m:t>i</m:t>
                    </m:r>
                    <m:r>
                      <m:rPr>
                        <m:nor/>
                      </m:rPr>
                      <a:rPr lang="en-US" b="1">
                        <a:latin typeface="Tahoma" panose="020B0604030504040204" pitchFamily="34" charset="0"/>
                        <a:ea typeface="Tahoma" panose="020B0604030504040204" pitchFamily="34" charset="0"/>
                        <a:cs typeface="Tahoma" panose="020B0604030504040204" pitchFamily="34" charset="0"/>
                      </a:rPr>
                      <m:t>ể</m:t>
                    </m:r>
                    <m:r>
                      <m:rPr>
                        <m:nor/>
                      </m:rPr>
                      <a:rPr lang="en-US" b="1">
                        <a:latin typeface="Tahoma" panose="020B0604030504040204" pitchFamily="34" charset="0"/>
                        <a:ea typeface="Tahoma" panose="020B0604030504040204" pitchFamily="34" charset="0"/>
                        <a:cs typeface="Tahoma" panose="020B0604030504040204" pitchFamily="34" charset="0"/>
                      </a:rPr>
                      <m:t>m</m:t>
                    </m:r>
                    <m:r>
                      <a:rPr lang="en-US" b="1" i="1" smtClean="0">
                        <a:latin typeface="Cambria Math" panose="02040503050406030204" pitchFamily="18" charset="0"/>
                        <a:ea typeface="Tahoma" panose="020B0604030504040204" pitchFamily="34" charset="0"/>
                        <a:cs typeface="Tahoma" panose="020B0604030504040204" pitchFamily="34" charset="0"/>
                      </a:rPr>
                      <m:t> </m:t>
                    </m:r>
                    <m:r>
                      <a:rPr lang="en-US" b="1" i="1" smtClean="0">
                        <a:latin typeface="Cambria Math" panose="02040503050406030204" pitchFamily="18" charset="0"/>
                        <a:ea typeface="Tahoma" panose="020B0604030504040204" pitchFamily="34" charset="0"/>
                        <a:cs typeface="Tahoma" panose="020B0604030504040204" pitchFamily="34" charset="0"/>
                      </a:rPr>
                      <m:t>𝑸</m:t>
                    </m:r>
                    <m:r>
                      <m:rPr>
                        <m:nor/>
                      </m:rPr>
                      <a:rPr lang="en-US" b="1" i="0" smtClean="0">
                        <a:latin typeface="Cambria Math" panose="02040503050406030204" pitchFamily="18" charset="0"/>
                        <a:ea typeface="Cambria Math" panose="02040503050406030204" pitchFamily="18" charset="0"/>
                      </a:rPr>
                      <m:t> </m:t>
                    </m:r>
                    <m:r>
                      <m:rPr>
                        <m:nor/>
                      </m:rPr>
                      <a:rPr lang="en-US" b="1">
                        <a:latin typeface="Tahoma" panose="020B0604030504040204" pitchFamily="34" charset="0"/>
                        <a:ea typeface="Tahoma" panose="020B0604030504040204" pitchFamily="34" charset="0"/>
                        <a:cs typeface="Tahoma" panose="020B0604030504040204" pitchFamily="34" charset="0"/>
                      </a:rPr>
                      <m:t>bi</m:t>
                    </m:r>
                    <m:r>
                      <m:rPr>
                        <m:nor/>
                      </m:rPr>
                      <a:rPr lang="en-US" b="1">
                        <a:latin typeface="Tahoma" panose="020B0604030504040204" pitchFamily="34" charset="0"/>
                        <a:ea typeface="Tahoma" panose="020B0604030504040204" pitchFamily="34" charset="0"/>
                        <a:cs typeface="Tahoma" panose="020B0604030504040204" pitchFamily="34" charset="0"/>
                      </a:rPr>
                      <m:t>ể</m:t>
                    </m:r>
                    <m:r>
                      <m:rPr>
                        <m:nor/>
                      </m:rPr>
                      <a:rPr lang="en-US" b="1">
                        <a:latin typeface="Tahoma" panose="020B0604030504040204" pitchFamily="34" charset="0"/>
                        <a:ea typeface="Tahoma" panose="020B0604030504040204" pitchFamily="34" charset="0"/>
                        <a:cs typeface="Tahoma" panose="020B0604030504040204" pitchFamily="34" charset="0"/>
                      </a:rPr>
                      <m:t>u</m:t>
                    </m:r>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di</m:t>
                    </m:r>
                    <m:r>
                      <m:rPr>
                        <m:nor/>
                      </m:rPr>
                      <a:rPr lang="en-US" b="1">
                        <a:latin typeface="Tahoma" panose="020B0604030504040204" pitchFamily="34" charset="0"/>
                        <a:ea typeface="Tahoma" panose="020B0604030504040204" pitchFamily="34" charset="0"/>
                        <a:cs typeface="Tahoma" panose="020B0604030504040204" pitchFamily="34" charset="0"/>
                      </a:rPr>
                      <m:t>ễ</m:t>
                    </m:r>
                    <m:r>
                      <m:rPr>
                        <m:nor/>
                      </m:rPr>
                      <a:rPr lang="en-US" b="1">
                        <a:latin typeface="Tahoma" panose="020B0604030504040204" pitchFamily="34" charset="0"/>
                        <a:ea typeface="Tahoma" panose="020B0604030504040204" pitchFamily="34" charset="0"/>
                        <a:cs typeface="Tahoma" panose="020B0604030504040204" pitchFamily="34" charset="0"/>
                      </a:rPr>
                      <m:t>n</m:t>
                    </m:r>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s</m:t>
                    </m:r>
                    <m:r>
                      <m:rPr>
                        <m:nor/>
                      </m:rPr>
                      <a:rPr lang="en-US" b="1">
                        <a:latin typeface="Tahoma" panose="020B0604030504040204" pitchFamily="34" charset="0"/>
                        <a:ea typeface="Tahoma" panose="020B0604030504040204" pitchFamily="34" charset="0"/>
                        <a:cs typeface="Tahoma" panose="020B0604030504040204" pitchFamily="34" charset="0"/>
                      </a:rPr>
                      <m:t>ố </m:t>
                    </m:r>
                    <m:sSub>
                      <m:sSubPr>
                        <m:ctrlPr>
                          <a:rPr lang="en-US" b="1" i="1">
                            <a:latin typeface="Cambria Math" panose="02040503050406030204" pitchFamily="18" charset="0"/>
                          </a:rPr>
                        </m:ctrlPr>
                      </m:sSubPr>
                      <m:e>
                        <m:r>
                          <a:rPr lang="en-US" b="1" i="1" smtClean="0">
                            <a:latin typeface="Cambria Math" panose="02040503050406030204" pitchFamily="18" charset="0"/>
                          </a:rPr>
                          <m:t>𝒚</m:t>
                        </m:r>
                      </m:e>
                      <m:sub>
                        <m:r>
                          <a:rPr lang="en-US" b="1" i="1">
                            <a:latin typeface="Cambria Math" panose="02040503050406030204" pitchFamily="18" charset="0"/>
                          </a:rPr>
                          <m:t>𝟎</m:t>
                        </m:r>
                      </m:sub>
                    </m:sSub>
                    <m:r>
                      <m:rPr>
                        <m:nor/>
                      </m:rPr>
                      <a:rPr lang="en-US" b="1">
                        <a:latin typeface="Tahoma" panose="020B0604030504040204" pitchFamily="34" charset="0"/>
                        <a:ea typeface="Tahoma" panose="020B0604030504040204" pitchFamily="34" charset="0"/>
                        <a:cs typeface="Tahoma" panose="020B0604030504040204" pitchFamily="34" charset="0"/>
                      </a:rPr>
                      <m:t>.</m:t>
                    </m:r>
                  </m:oMath>
                </a14:m>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m:t>
                        </m:r>
                        <m:r>
                          <a:rPr lang="en-US" b="1" i="1" smtClean="0">
                            <a:latin typeface="Cambria Math" panose="02040503050406030204" pitchFamily="18" charset="0"/>
                          </a:rPr>
                          <m:t>𝑸</m:t>
                        </m:r>
                      </m:e>
                    </m:acc>
                    <m:r>
                      <a:rPr lang="en-US" b="1" i="1">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𝒚</m:t>
                        </m:r>
                      </m:e>
                      <m:sub>
                        <m:r>
                          <a:rPr lang="en-US" b="1" i="1">
                            <a:solidFill>
                              <a:srgbClr val="FF0000"/>
                            </a:solidFill>
                            <a:latin typeface="Cambria Math" panose="02040503050406030204" pitchFamily="18" charset="0"/>
                          </a:rPr>
                          <m:t>𝟎</m:t>
                        </m:r>
                      </m:sub>
                    </m:sSub>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𝒋</m:t>
                        </m:r>
                      </m:e>
                    </m:acc>
                  </m:oMath>
                </a14:m>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14:m>
                  <m:oMath xmlns:m="http://schemas.openxmlformats.org/officeDocument/2006/math">
                    <m:d>
                      <m:dPr>
                        <m:begChr m:val="|"/>
                        <m:endChr m:val="|"/>
                        <m:ctrlPr>
                          <a:rPr lang="en-US" b="1" i="1" smtClean="0">
                            <a:latin typeface="Cambria Math" panose="02040503050406030204" pitchFamily="18" charset="0"/>
                          </a:rPr>
                        </m:ctrlPr>
                      </m:d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𝑶𝑸</m:t>
                            </m:r>
                          </m:e>
                        </m:acc>
                      </m:e>
                    </m:d>
                    <m:r>
                      <a:rPr lang="en-US" b="1" i="1" smtClean="0">
                        <a:latin typeface="Cambria Math" panose="02040503050406030204" pitchFamily="18" charset="0"/>
                      </a:rPr>
                      <m:t>=</m:t>
                    </m:r>
                    <m:r>
                      <a:rPr lang="en-US" b="1" i="1" smtClean="0">
                        <a:latin typeface="Cambria Math" panose="02040503050406030204" pitchFamily="18" charset="0"/>
                      </a:rPr>
                      <m:t>𝑶𝑸</m:t>
                    </m:r>
                    <m:r>
                      <a:rPr lang="en-US" b="1" i="1" smtClean="0">
                        <a:latin typeface="Cambria Math" panose="02040503050406030204" pitchFamily="18" charset="0"/>
                      </a:rPr>
                      <m:t>=</m:t>
                    </m:r>
                    <m:d>
                      <m:dPr>
                        <m:begChr m:val="|"/>
                        <m:endChr m:val="|"/>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smtClean="0">
                                <a:latin typeface="Cambria Math" panose="02040503050406030204" pitchFamily="18" charset="0"/>
                              </a:rPr>
                              <m:t>𝒚</m:t>
                            </m:r>
                          </m:e>
                          <m:sub>
                            <m:r>
                              <a:rPr lang="en-US" b="1" i="1">
                                <a:latin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a:t>
                </a:r>
                <a:endParaRPr lang="fr-FR"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5358872" y="2667000"/>
                <a:ext cx="8686800" cy="10896599"/>
              </a:xfrm>
              <a:prstGeom prst="rect">
                <a:avLst/>
              </a:prstGeom>
              <a:blipFill>
                <a:blip r:embed="rId4"/>
                <a:stretch>
                  <a:fillRect l="-3153"/>
                </a:stretch>
              </a:blipFill>
              <a:ln>
                <a:solidFill>
                  <a:srgbClr val="00B0F0"/>
                </a:solidFill>
              </a:ln>
            </p:spPr>
            <p:txBody>
              <a:bodyPr/>
              <a:lstStyle/>
              <a:p>
                <a:r>
                  <a:rPr lang="en-US">
                    <a:noFill/>
                  </a:rPr>
                  <a:t> </a:t>
                </a:r>
              </a:p>
            </p:txBody>
          </p:sp>
        </mc:Fallback>
      </mc:AlternateContent>
      <p:pic>
        <p:nvPicPr>
          <p:cNvPr id="10" name="Picture 9" descr="A picture containing text, red, dark&#10;&#10;Description automatically generated">
            <a:extLst>
              <a:ext uri="{FF2B5EF4-FFF2-40B4-BE49-F238E27FC236}">
                <a16:creationId xmlns:a16="http://schemas.microsoft.com/office/drawing/2014/main" id="{CF0E3ECF-D6BB-4154-8F3C-18363D5936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0600" y="2667000"/>
            <a:ext cx="7162800" cy="5139229"/>
          </a:xfrm>
          <a:prstGeom prst="rect">
            <a:avLst/>
          </a:prstGeom>
        </p:spPr>
      </p:pic>
    </p:spTree>
    <p:extLst>
      <p:ext uri="{BB962C8B-B14F-4D97-AF65-F5344CB8AC3E}">
        <p14:creationId xmlns:p14="http://schemas.microsoft.com/office/powerpoint/2010/main" val="1335979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1000"/>
                                        <p:tgtEl>
                                          <p:spTgt spid="4">
                                            <p:txEl>
                                              <p:pRg st="8" end="8"/>
                                            </p:txEl>
                                          </p:spTgt>
                                        </p:tgtEl>
                                      </p:cBhvr>
                                    </p:animEffect>
                                    <p:anim calcmode="lin" valueType="num">
                                      <p:cBhvr>
                                        <p:cTn id="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9" end="9"/>
                                            </p:txEl>
                                          </p:spTgt>
                                        </p:tgtEl>
                                        <p:attrNameLst>
                                          <p:attrName>style.visibility</p:attrName>
                                        </p:attrNameLst>
                                      </p:cBhvr>
                                      <p:to>
                                        <p:strVal val="visible"/>
                                      </p:to>
                                    </p:set>
                                    <p:animEffect transition="in" filter="fade">
                                      <p:cBhvr>
                                        <p:cTn id="14" dur="1000"/>
                                        <p:tgtEl>
                                          <p:spTgt spid="4">
                                            <p:txEl>
                                              <p:pRg st="9" end="9"/>
                                            </p:txEl>
                                          </p:spTgt>
                                        </p:tgtEl>
                                      </p:cBhvr>
                                    </p:animEffect>
                                    <p:anim calcmode="lin" valueType="num">
                                      <p:cBhvr>
                                        <p:cTn id="1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fade">
                                      <p:cBhvr>
                                        <p:cTn id="21" dur="1000"/>
                                        <p:tgtEl>
                                          <p:spTgt spid="4">
                                            <p:txEl>
                                              <p:pRg st="10" end="10"/>
                                            </p:txEl>
                                          </p:spTgt>
                                        </p:tgtEl>
                                      </p:cBhvr>
                                    </p:animEffect>
                                    <p:anim calcmode="lin" valueType="num">
                                      <p:cBhvr>
                                        <p:cTn id="2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1" end="11"/>
                                            </p:txEl>
                                          </p:spTgt>
                                        </p:tgtEl>
                                        <p:attrNameLst>
                                          <p:attrName>style.visibility</p:attrName>
                                        </p:attrNameLst>
                                      </p:cBhvr>
                                      <p:to>
                                        <p:strVal val="visible"/>
                                      </p:to>
                                    </p:set>
                                    <p:animEffect transition="in" filter="fade">
                                      <p:cBhvr>
                                        <p:cTn id="28" dur="1000"/>
                                        <p:tgtEl>
                                          <p:spTgt spid="4">
                                            <p:txEl>
                                              <p:pRg st="11" end="11"/>
                                            </p:txEl>
                                          </p:spTgt>
                                        </p:tgtEl>
                                      </p:cBhvr>
                                    </p:animEffect>
                                    <p:anim calcmode="lin" valueType="num">
                                      <p:cBhvr>
                                        <p:cTn id="29"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8328" y="2667000"/>
                <a:ext cx="14749272"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25000"/>
                  </a:lnSpc>
                  <a:spcBef>
                    <a:spcPts val="0"/>
                  </a:spcBef>
                  <a:buClr>
                    <a:srgbClr val="FF0000"/>
                  </a:buClr>
                  <a:buFont typeface="Wingdings" panose="05000000000000000000" pitchFamily="2" charset="2"/>
                  <a:buChar char="q"/>
                </a:pPr>
                <a:r>
                  <a:rPr lang="en-US">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HĐ4: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tương ứng là hình chiếu vuông góc của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trên trục hoành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và trục tung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𝑯</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𝟑𝟓</m:t>
                        </m:r>
                      </m:e>
                    </m:d>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a) Trên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b) Trên trục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c) Dựa vào hình chữ nhật </a:t>
                </a:r>
                <a14:m>
                  <m:oMath xmlns:m="http://schemas.openxmlformats.org/officeDocument/2006/math">
                    <m:r>
                      <a:rPr lang="en-US" b="1" i="1">
                        <a:latin typeface="Cambria Math" panose="02040503050406030204" pitchFamily="18" charset="0"/>
                        <a:ea typeface="Cambria Math" panose="02040503050406030204" pitchFamily="18" charset="0"/>
                      </a:rPr>
                      <m:t>𝑶𝑷𝑴𝑸</m:t>
                    </m:r>
                  </m:oMath>
                </a14:m>
                <a:r>
                  <a:rPr lang="en-US" b="1">
                    <a:latin typeface="Tahoma" panose="020B0604030504040204" pitchFamily="34" charset="0"/>
                    <a:ea typeface="Tahoma" panose="020B0604030504040204" pitchFamily="34" charset="0"/>
                    <a:cs typeface="Tahoma" panose="020B0604030504040204" pitchFamily="34" charset="0"/>
                  </a:rPr>
                  <a:t>,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d)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đơn vị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endParaRPr lang="en-US">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67000"/>
                <a:ext cx="14749272" cy="10896599"/>
              </a:xfrm>
              <a:prstGeom prst="rect">
                <a:avLst/>
              </a:prstGeom>
              <a:blipFill>
                <a:blip r:embed="rId3"/>
                <a:stretch>
                  <a:fillRect l="-1859" t="-56" r="-1404"/>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9433443-F7C6-4FAD-8BCF-22C0992B6D9C}"/>
                  </a:ext>
                </a:extLst>
              </p:cNvPr>
              <p:cNvSpPr txBox="1">
                <a:spLocks/>
              </p:cNvSpPr>
              <p:nvPr/>
            </p:nvSpPr>
            <p:spPr>
              <a:xfrm>
                <a:off x="15358872" y="2667000"/>
                <a:ext cx="8686800"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r>
                  <a:rPr lang="en-US" b="1">
                    <a:latin typeface="Tahoma" panose="020B0604030504040204" pitchFamily="34" charset="0"/>
                    <a:ea typeface="Tahoma" panose="020B0604030504040204" pitchFamily="34" charset="0"/>
                    <a:cs typeface="Tahoma" panose="020B0604030504040204" pitchFamily="34" charset="0"/>
                  </a:rPr>
                  <a:t>Hình 4.35</a:t>
                </a:r>
              </a:p>
              <a:p>
                <a:pPr algn="just">
                  <a:lnSpc>
                    <a:spcPct val="100000"/>
                  </a:lnSpc>
                  <a:spcBef>
                    <a:spcPts val="600"/>
                  </a:spcBef>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00000"/>
                  </a:lnSpc>
                  <a:spcBef>
                    <a:spcPts val="600"/>
                  </a:spcBef>
                  <a:buNone/>
                </a:pPr>
                <a:r>
                  <a:rPr lang="fr-FR" b="1">
                    <a:latin typeface="Tahoma" panose="020B0604030504040204" pitchFamily="34" charset="0"/>
                    <a:ea typeface="Tahoma" panose="020B0604030504040204" pitchFamily="34" charset="0"/>
                    <a:cs typeface="Tahoma" panose="020B0604030504040204" pitchFamily="34" charset="0"/>
                  </a:rPr>
                  <a:t>c) Độ dài của vectơ </a:t>
                </a:r>
                <a14:m>
                  <m:oMath xmlns:m="http://schemas.openxmlformats.org/officeDocument/2006/math">
                    <m:acc>
                      <m:accPr>
                        <m:chr m:val="⃗"/>
                        <m:ctrlPr>
                          <a:rPr lang="en-US" b="1" i="1" smtClean="0">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endParaRPr lang="fr-FR" b="1">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14:m>
                  <m:oMath xmlns:m="http://schemas.openxmlformats.org/officeDocument/2006/math">
                    <m:d>
                      <m:dPr>
                        <m:begChr m:val="|"/>
                        <m:endChr m:val="|"/>
                        <m:ctrlPr>
                          <a:rPr lang="en-US" b="1" i="1" smtClean="0">
                            <a:solidFill>
                              <a:srgbClr val="FF0000"/>
                            </a:solidFill>
                            <a:latin typeface="Cambria Math" panose="02040503050406030204" pitchFamily="18" charset="0"/>
                            <a:ea typeface="Cambria Math" panose="02040503050406030204" pitchFamily="18" charset="0"/>
                          </a:rPr>
                        </m:ctrlPr>
                      </m:dPr>
                      <m:e>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e>
                    </m:d>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𝑶𝑴</m:t>
                    </m:r>
                  </m:oMath>
                </a14:m>
                <a:endParaRPr lang="en-US" b="1" i="1">
                  <a:latin typeface="Cambria Math" panose="02040503050406030204" pitchFamily="18" charset="0"/>
                  <a:ea typeface="Cambria Math" panose="02040503050406030204" pitchFamily="18" charset="0"/>
                  <a:cs typeface="Tahoma" panose="020B0604030504040204" pitchFamily="34" charset="0"/>
                </a:endParaRPr>
              </a:p>
              <a:p>
                <a:pPr marL="0" indent="0" algn="just">
                  <a:lnSpc>
                    <a:spcPct val="100000"/>
                  </a:lnSpc>
                  <a:spcBef>
                    <a:spcPts val="600"/>
                  </a:spcBef>
                  <a:buNone/>
                </a:pPr>
                <a:r>
                  <a:rPr lang="en-US" b="1">
                    <a:latin typeface="Cambria Math" panose="02040503050406030204" pitchFamily="18" charset="0"/>
                    <a:ea typeface="Cambria Math" panose="02040503050406030204" pitchFamily="18"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m:t>
                    </m:r>
                    <m:rad>
                      <m:radPr>
                        <m:degHide m:val="on"/>
                        <m:ctrlPr>
                          <a:rPr lang="en-US" b="1" i="1">
                            <a:latin typeface="Cambria Math" panose="02040503050406030204" pitchFamily="18" charset="0"/>
                            <a:ea typeface="Cambria Math" panose="02040503050406030204" pitchFamily="18" charset="0"/>
                          </a:rPr>
                        </m:ctrlPr>
                      </m:radPr>
                      <m:deg/>
                      <m:e>
                        <m:r>
                          <a:rPr lang="en-US" b="1" i="1">
                            <a:latin typeface="Cambria Math" panose="02040503050406030204" pitchFamily="18" charset="0"/>
                            <a:ea typeface="Cambria Math" panose="02040503050406030204" pitchFamily="18" charset="0"/>
                          </a:rPr>
                          <m:t>𝑶</m:t>
                        </m:r>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𝑷</m:t>
                            </m:r>
                          </m:e>
                          <m:sup>
                            <m:r>
                              <a:rPr lang="en-US" b="1" i="1">
                                <a:latin typeface="Cambria Math" panose="02040503050406030204" pitchFamily="18" charset="0"/>
                                <a:ea typeface="Cambria Math" panose="02040503050406030204" pitchFamily="18" charset="0"/>
                              </a:rPr>
                              <m:t>𝟐</m:t>
                            </m:r>
                          </m:sup>
                        </m:sSup>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𝑶</m:t>
                        </m:r>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𝑸</m:t>
                            </m:r>
                          </m:e>
                          <m:sup>
                            <m:r>
                              <a:rPr lang="en-US" b="1" i="1">
                                <a:latin typeface="Cambria Math" panose="02040503050406030204" pitchFamily="18" charset="0"/>
                                <a:ea typeface="Cambria Math" panose="02040503050406030204" pitchFamily="18" charset="0"/>
                              </a:rPr>
                              <m:t>𝟐</m:t>
                            </m:r>
                          </m:sup>
                        </m:sSup>
                      </m:e>
                    </m:rad>
                  </m:oMath>
                </a14:m>
                <a:endParaRPr lang="en-US" b="1" i="1">
                  <a:latin typeface="Cambria Math" panose="02040503050406030204" pitchFamily="18" charset="0"/>
                  <a:ea typeface="Cambria Math" panose="02040503050406030204" pitchFamily="18" charset="0"/>
                  <a:cs typeface="Tahoma" panose="020B0604030504040204" pitchFamily="34" charset="0"/>
                </a:endParaRPr>
              </a:p>
              <a:p>
                <a:pPr marL="0" indent="0">
                  <a:lnSpc>
                    <a:spcPct val="100000"/>
                  </a:lnSpc>
                  <a:spcBef>
                    <a:spcPts val="600"/>
                  </a:spcBef>
                  <a:buNone/>
                </a:pPr>
                <a:r>
                  <a:rPr lang="en-US" b="1">
                    <a:latin typeface="Cambria Math" panose="02040503050406030204" pitchFamily="18" charset="0"/>
                    <a:ea typeface="Cambria Math" panose="02040503050406030204" pitchFamily="18"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m:t>
                    </m:r>
                    <m:rad>
                      <m:radPr>
                        <m:degHide m:val="on"/>
                        <m:ctrlPr>
                          <a:rPr lang="en-US" b="1" i="1" smtClean="0">
                            <a:solidFill>
                              <a:srgbClr val="FF0000"/>
                            </a:solidFill>
                            <a:latin typeface="Cambria Math" panose="02040503050406030204" pitchFamily="18" charset="0"/>
                            <a:ea typeface="Cambria Math" panose="02040503050406030204" pitchFamily="18" charset="0"/>
                          </a:rPr>
                        </m:ctrlPr>
                      </m:radPr>
                      <m:deg/>
                      <m:e>
                        <m:sSubSup>
                          <m:sSubSupPr>
                            <m:ctrlPr>
                              <a:rPr lang="en-US" b="1" i="1">
                                <a:solidFill>
                                  <a:srgbClr val="FF0000"/>
                                </a:solidFill>
                                <a:latin typeface="Cambria Math" panose="02040503050406030204" pitchFamily="18" charset="0"/>
                                <a:ea typeface="Cambria Math" panose="02040503050406030204" pitchFamily="18" charset="0"/>
                              </a:rPr>
                            </m:ctrlPr>
                          </m:sSubSupPr>
                          <m:e>
                            <m:r>
                              <a:rPr lang="en-US" b="1" i="1">
                                <a:solidFill>
                                  <a:srgbClr val="FF0000"/>
                                </a:solidFill>
                                <a:latin typeface="Cambria Math" panose="02040503050406030204" pitchFamily="18" charset="0"/>
                                <a:ea typeface="Cambria Math" panose="02040503050406030204" pitchFamily="18" charset="0"/>
                              </a:rPr>
                              <m:t>𝒙</m:t>
                            </m:r>
                          </m:e>
                          <m:sub>
                            <m:r>
                              <a:rPr lang="en-US" b="1" i="1">
                                <a:solidFill>
                                  <a:srgbClr val="FF0000"/>
                                </a:solidFill>
                                <a:latin typeface="Cambria Math" panose="02040503050406030204" pitchFamily="18" charset="0"/>
                                <a:ea typeface="Cambria Math" panose="02040503050406030204" pitchFamily="18" charset="0"/>
                              </a:rPr>
                              <m:t>𝟎</m:t>
                            </m:r>
                          </m:sub>
                          <m:sup>
                            <m:r>
                              <a:rPr lang="en-US" b="1" i="1">
                                <a:solidFill>
                                  <a:srgbClr val="FF0000"/>
                                </a:solidFill>
                                <a:latin typeface="Cambria Math" panose="02040503050406030204" pitchFamily="18" charset="0"/>
                                <a:ea typeface="Cambria Math" panose="02040503050406030204" pitchFamily="18" charset="0"/>
                              </a:rPr>
                              <m:t>𝟐</m:t>
                            </m:r>
                          </m:sup>
                        </m:sSubSup>
                        <m:r>
                          <a:rPr lang="en-US" b="1" i="1">
                            <a:solidFill>
                              <a:srgbClr val="FF0000"/>
                            </a:solidFill>
                            <a:latin typeface="Cambria Math" panose="02040503050406030204" pitchFamily="18" charset="0"/>
                            <a:ea typeface="Cambria Math" panose="02040503050406030204" pitchFamily="18" charset="0"/>
                          </a:rPr>
                          <m:t>+</m:t>
                        </m:r>
                        <m:sSubSup>
                          <m:sSubSupPr>
                            <m:ctrlPr>
                              <a:rPr lang="en-US" b="1" i="1">
                                <a:solidFill>
                                  <a:srgbClr val="FF0000"/>
                                </a:solidFill>
                                <a:latin typeface="Cambria Math" panose="02040503050406030204" pitchFamily="18" charset="0"/>
                                <a:ea typeface="Cambria Math" panose="02040503050406030204" pitchFamily="18" charset="0"/>
                              </a:rPr>
                            </m:ctrlPr>
                          </m:sSubSupPr>
                          <m:e>
                            <m:r>
                              <a:rPr lang="en-US" b="1" i="1">
                                <a:solidFill>
                                  <a:srgbClr val="FF0000"/>
                                </a:solidFill>
                                <a:latin typeface="Cambria Math" panose="02040503050406030204" pitchFamily="18" charset="0"/>
                                <a:ea typeface="Cambria Math" panose="02040503050406030204" pitchFamily="18" charset="0"/>
                              </a:rPr>
                              <m:t>𝒚</m:t>
                            </m:r>
                          </m:e>
                          <m:sub>
                            <m:r>
                              <a:rPr lang="en-US" b="1" i="1">
                                <a:solidFill>
                                  <a:srgbClr val="FF0000"/>
                                </a:solidFill>
                                <a:latin typeface="Cambria Math" panose="02040503050406030204" pitchFamily="18" charset="0"/>
                                <a:ea typeface="Cambria Math" panose="02040503050406030204" pitchFamily="18" charset="0"/>
                              </a:rPr>
                              <m:t>𝟎</m:t>
                            </m:r>
                          </m:sub>
                          <m:sup>
                            <m:r>
                              <a:rPr lang="en-US" b="1" i="1">
                                <a:solidFill>
                                  <a:srgbClr val="FF0000"/>
                                </a:solidFill>
                                <a:latin typeface="Cambria Math" panose="02040503050406030204" pitchFamily="18" charset="0"/>
                                <a:ea typeface="Cambria Math" panose="02040503050406030204" pitchFamily="18" charset="0"/>
                              </a:rPr>
                              <m:t>𝟐</m:t>
                            </m:r>
                          </m:sup>
                        </m:sSubSup>
                      </m:e>
                    </m:rad>
                  </m:oMath>
                </a14:m>
                <a:endParaRPr lang="en-US" b="1">
                  <a:latin typeface="Cambria Math" panose="02040503050406030204" pitchFamily="18" charset="0"/>
                  <a:ea typeface="Cambria Math" panose="02040503050406030204" pitchFamily="18" charset="0"/>
                  <a:cs typeface="Tahoma" panose="020B0604030504040204" pitchFamily="34" charset="0"/>
                </a:endParaRP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5358872" y="2667000"/>
                <a:ext cx="8686800" cy="10896599"/>
              </a:xfrm>
              <a:prstGeom prst="rect">
                <a:avLst/>
              </a:prstGeom>
              <a:blipFill>
                <a:blip r:embed="rId4"/>
                <a:stretch>
                  <a:fillRect l="-3153"/>
                </a:stretch>
              </a:blipFill>
              <a:ln>
                <a:solidFill>
                  <a:srgbClr val="00B0F0"/>
                </a:solidFill>
              </a:ln>
            </p:spPr>
            <p:txBody>
              <a:bodyPr/>
              <a:lstStyle/>
              <a:p>
                <a:r>
                  <a:rPr lang="en-US">
                    <a:noFill/>
                  </a:rPr>
                  <a:t> </a:t>
                </a:r>
              </a:p>
            </p:txBody>
          </p:sp>
        </mc:Fallback>
      </mc:AlternateContent>
      <p:pic>
        <p:nvPicPr>
          <p:cNvPr id="6" name="Picture 5" descr="Shape&#10;&#10;Description automatically generated with low confidence">
            <a:extLst>
              <a:ext uri="{FF2B5EF4-FFF2-40B4-BE49-F238E27FC236}">
                <a16:creationId xmlns:a16="http://schemas.microsoft.com/office/drawing/2014/main" id="{D1497AA9-2B19-4F97-AE29-97BA26F777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83000" y="2667000"/>
            <a:ext cx="7086600" cy="4822124"/>
          </a:xfrm>
          <a:prstGeom prst="rect">
            <a:avLst/>
          </a:prstGeom>
        </p:spPr>
      </p:pic>
    </p:spTree>
    <p:extLst>
      <p:ext uri="{BB962C8B-B14F-4D97-AF65-F5344CB8AC3E}">
        <p14:creationId xmlns:p14="http://schemas.microsoft.com/office/powerpoint/2010/main" val="3069396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1000"/>
                                        <p:tgtEl>
                                          <p:spTgt spid="4">
                                            <p:txEl>
                                              <p:pRg st="8" end="8"/>
                                            </p:txEl>
                                          </p:spTgt>
                                        </p:tgtEl>
                                      </p:cBhvr>
                                    </p:animEffect>
                                    <p:anim calcmode="lin" valueType="num">
                                      <p:cBhvr>
                                        <p:cTn id="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9" end="9"/>
                                            </p:txEl>
                                          </p:spTgt>
                                        </p:tgtEl>
                                        <p:attrNameLst>
                                          <p:attrName>style.visibility</p:attrName>
                                        </p:attrNameLst>
                                      </p:cBhvr>
                                      <p:to>
                                        <p:strVal val="visible"/>
                                      </p:to>
                                    </p:set>
                                    <p:animEffect transition="in" filter="fade">
                                      <p:cBhvr>
                                        <p:cTn id="14" dur="1000"/>
                                        <p:tgtEl>
                                          <p:spTgt spid="4">
                                            <p:txEl>
                                              <p:pRg st="9" end="9"/>
                                            </p:txEl>
                                          </p:spTgt>
                                        </p:tgtEl>
                                      </p:cBhvr>
                                    </p:animEffect>
                                    <p:anim calcmode="lin" valueType="num">
                                      <p:cBhvr>
                                        <p:cTn id="1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fade">
                                      <p:cBhvr>
                                        <p:cTn id="21" dur="1000"/>
                                        <p:tgtEl>
                                          <p:spTgt spid="4">
                                            <p:txEl>
                                              <p:pRg st="10" end="10"/>
                                            </p:txEl>
                                          </p:spTgt>
                                        </p:tgtEl>
                                      </p:cBhvr>
                                    </p:animEffect>
                                    <p:anim calcmode="lin" valueType="num">
                                      <p:cBhvr>
                                        <p:cTn id="2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1" end="11"/>
                                            </p:txEl>
                                          </p:spTgt>
                                        </p:tgtEl>
                                        <p:attrNameLst>
                                          <p:attrName>style.visibility</p:attrName>
                                        </p:attrNameLst>
                                      </p:cBhvr>
                                      <p:to>
                                        <p:strVal val="visible"/>
                                      </p:to>
                                    </p:set>
                                    <p:animEffect transition="in" filter="fade">
                                      <p:cBhvr>
                                        <p:cTn id="28" dur="1000"/>
                                        <p:tgtEl>
                                          <p:spTgt spid="4">
                                            <p:txEl>
                                              <p:pRg st="11" end="11"/>
                                            </p:txEl>
                                          </p:spTgt>
                                        </p:tgtEl>
                                      </p:cBhvr>
                                    </p:animEffect>
                                    <p:anim calcmode="lin" valueType="num">
                                      <p:cBhvr>
                                        <p:cTn id="29"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8328" y="2667000"/>
                <a:ext cx="14749272"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25000"/>
                  </a:lnSpc>
                  <a:spcBef>
                    <a:spcPts val="0"/>
                  </a:spcBef>
                  <a:buClr>
                    <a:srgbClr val="FF0000"/>
                  </a:buClr>
                  <a:buFont typeface="Wingdings" panose="05000000000000000000" pitchFamily="2" charset="2"/>
                  <a:buChar char="q"/>
                </a:pPr>
                <a:r>
                  <a:rPr lang="en-US">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HĐ4: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tương ứng là hình chiếu vuông góc của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trên trục hoành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và trục tung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𝑯</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𝟑𝟓</m:t>
                        </m:r>
                      </m:e>
                    </m:d>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a) Trên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b) Trên trục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c) Dựa vào hình chữ nhật </a:t>
                </a:r>
                <a14:m>
                  <m:oMath xmlns:m="http://schemas.openxmlformats.org/officeDocument/2006/math">
                    <m:r>
                      <a:rPr lang="en-US" b="1" i="1">
                        <a:latin typeface="Cambria Math" panose="02040503050406030204" pitchFamily="18" charset="0"/>
                        <a:ea typeface="Cambria Math" panose="02040503050406030204" pitchFamily="18" charset="0"/>
                      </a:rPr>
                      <m:t>𝑶𝑷𝑴𝑸</m:t>
                    </m:r>
                  </m:oMath>
                </a14:m>
                <a:r>
                  <a:rPr lang="en-US" b="1">
                    <a:latin typeface="Tahoma" panose="020B0604030504040204" pitchFamily="34" charset="0"/>
                    <a:ea typeface="Tahoma" panose="020B0604030504040204" pitchFamily="34" charset="0"/>
                    <a:cs typeface="Tahoma" panose="020B0604030504040204" pitchFamily="34" charset="0"/>
                  </a:rPr>
                  <a:t>, tính độ dài 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d) Biểu thị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đơn vị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endParaRPr lang="en-US">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67000"/>
                <a:ext cx="14749272" cy="10896599"/>
              </a:xfrm>
              <a:prstGeom prst="rect">
                <a:avLst/>
              </a:prstGeom>
              <a:blipFill>
                <a:blip r:embed="rId3"/>
                <a:stretch>
                  <a:fillRect l="-1859" t="-56" r="-1404"/>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9433443-F7C6-4FAD-8BCF-22C0992B6D9C}"/>
                  </a:ext>
                </a:extLst>
              </p:cNvPr>
              <p:cNvSpPr txBox="1">
                <a:spLocks/>
              </p:cNvSpPr>
              <p:nvPr/>
            </p:nvSpPr>
            <p:spPr>
              <a:xfrm>
                <a:off x="15358872" y="2667000"/>
                <a:ext cx="8686800"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r>
                  <a:rPr lang="en-US" b="1">
                    <a:latin typeface="Tahoma" panose="020B0604030504040204" pitchFamily="34" charset="0"/>
                    <a:ea typeface="Tahoma" panose="020B0604030504040204" pitchFamily="34" charset="0"/>
                    <a:cs typeface="Tahoma" panose="020B0604030504040204" pitchFamily="34" charset="0"/>
                  </a:rPr>
                  <a:t>Hình 4.35</a:t>
                </a:r>
              </a:p>
              <a:p>
                <a:pPr algn="just">
                  <a:lnSpc>
                    <a:spcPct val="100000"/>
                  </a:lnSpc>
                  <a:spcBef>
                    <a:spcPts val="600"/>
                  </a:spcBef>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00000"/>
                  </a:lnSpc>
                  <a:spcBef>
                    <a:spcPts val="600"/>
                  </a:spcBef>
                  <a:buNone/>
                </a:pPr>
                <a:r>
                  <a:rPr lang="fr-FR" b="1">
                    <a:latin typeface="Tahoma" panose="020B0604030504040204" pitchFamily="34" charset="0"/>
                    <a:ea typeface="Tahoma" panose="020B0604030504040204" pitchFamily="34" charset="0"/>
                    <a:cs typeface="Tahoma" panose="020B0604030504040204" pitchFamily="34" charset="0"/>
                  </a:rPr>
                  <a:t>d)</a:t>
                </a:r>
              </a:p>
              <a:p>
                <a:pPr>
                  <a:lnSpc>
                    <a:spcPct val="100000"/>
                  </a:lnSpc>
                  <a:spcBef>
                    <a:spcPts val="600"/>
                  </a:spcBef>
                </a:pP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m:t>
                        </m:r>
                        <m:r>
                          <a:rPr lang="en-US" b="1" i="1" smtClean="0">
                            <a:latin typeface="Cambria Math" panose="02040503050406030204" pitchFamily="18" charset="0"/>
                            <a:ea typeface="Cambria Math" panose="02040503050406030204" pitchFamily="18" charset="0"/>
                          </a:rPr>
                          <m:t>𝑷</m:t>
                        </m:r>
                      </m:e>
                    </m:acc>
                    <m:r>
                      <a:rPr lang="en-US" b="1" i="1" smtClean="0">
                        <a:latin typeface="Cambria Math" panose="02040503050406030204" pitchFamily="18" charset="0"/>
                        <a:ea typeface="Cambria Math" panose="02040503050406030204" pitchFamily="18" charset="0"/>
                      </a:rPr>
                      <m:t>+</m:t>
                    </m:r>
                    <m:acc>
                      <m:accPr>
                        <m:chr m:val="⃗"/>
                        <m:ctrlPr>
                          <a:rPr lang="en-US" b="1" i="1" smtClean="0">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m:t>
                        </m:r>
                        <m:r>
                          <a:rPr lang="en-US" b="1" i="1" smtClean="0">
                            <a:latin typeface="Cambria Math" panose="02040503050406030204" pitchFamily="18" charset="0"/>
                            <a:ea typeface="Cambria Math" panose="02040503050406030204" pitchFamily="18" charset="0"/>
                          </a:rPr>
                          <m:t>𝑸</m:t>
                        </m:r>
                      </m:e>
                    </m:acc>
                  </m:oMath>
                </a14:m>
                <a:endParaRPr lang="en-US" b="1" i="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600"/>
                  </a:spcBef>
                  <a:buNone/>
                </a:pP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𝒙</m:t>
                        </m:r>
                      </m:e>
                      <m:sub>
                        <m:r>
                          <a:rPr lang="en-US" b="1" i="1">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m:t>
                    </m:r>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𝒊</m:t>
                        </m:r>
                      </m:e>
                    </m:acc>
                    <m:r>
                      <a:rPr lang="en-US" b="1" i="1" smtClean="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𝒚</m:t>
                        </m:r>
                      </m:e>
                      <m:sub>
                        <m:r>
                          <a:rPr lang="en-US" b="1" i="1">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m:t>
                    </m:r>
                    <m:acc>
                      <m:accPr>
                        <m:chr m:val="⃗"/>
                        <m:ctrlPr>
                          <a:rPr lang="en-US" b="1" i="1">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𝒋</m:t>
                        </m:r>
                      </m:e>
                    </m:acc>
                  </m:oMath>
                </a14:m>
                <a:endParaRPr lang="en-US" b="1" i="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5358872" y="2667000"/>
                <a:ext cx="8686800" cy="10896599"/>
              </a:xfrm>
              <a:prstGeom prst="rect">
                <a:avLst/>
              </a:prstGeom>
              <a:blipFill>
                <a:blip r:embed="rId4"/>
                <a:stretch>
                  <a:fillRect l="-3153"/>
                </a:stretch>
              </a:blipFill>
              <a:ln>
                <a:solidFill>
                  <a:srgbClr val="00B0F0"/>
                </a:solidFill>
              </a:ln>
            </p:spPr>
            <p:txBody>
              <a:bodyPr/>
              <a:lstStyle/>
              <a:p>
                <a:r>
                  <a:rPr lang="en-US">
                    <a:noFill/>
                  </a:rPr>
                  <a:t> </a:t>
                </a:r>
              </a:p>
            </p:txBody>
          </p:sp>
        </mc:Fallback>
      </mc:AlternateContent>
      <p:pic>
        <p:nvPicPr>
          <p:cNvPr id="7" name="Picture 6" descr="Shape&#10;&#10;Description automatically generated with medium confidence">
            <a:extLst>
              <a:ext uri="{FF2B5EF4-FFF2-40B4-BE49-F238E27FC236}">
                <a16:creationId xmlns:a16="http://schemas.microsoft.com/office/drawing/2014/main" id="{2868BAE5-7CEB-4402-ABFC-EE36E2E22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87800" y="2743200"/>
            <a:ext cx="6842117" cy="4800600"/>
          </a:xfrm>
          <a:prstGeom prst="rect">
            <a:avLst/>
          </a:prstGeom>
        </p:spPr>
      </p:pic>
    </p:spTree>
    <p:extLst>
      <p:ext uri="{BB962C8B-B14F-4D97-AF65-F5344CB8AC3E}">
        <p14:creationId xmlns:p14="http://schemas.microsoft.com/office/powerpoint/2010/main" val="2828792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1000"/>
                                        <p:tgtEl>
                                          <p:spTgt spid="4">
                                            <p:txEl>
                                              <p:pRg st="8" end="8"/>
                                            </p:txEl>
                                          </p:spTgt>
                                        </p:tgtEl>
                                      </p:cBhvr>
                                    </p:animEffect>
                                    <p:anim calcmode="lin" valueType="num">
                                      <p:cBhvr>
                                        <p:cTn id="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9" end="9"/>
                                            </p:txEl>
                                          </p:spTgt>
                                        </p:tgtEl>
                                        <p:attrNameLst>
                                          <p:attrName>style.visibility</p:attrName>
                                        </p:attrNameLst>
                                      </p:cBhvr>
                                      <p:to>
                                        <p:strVal val="visible"/>
                                      </p:to>
                                    </p:set>
                                    <p:animEffect transition="in" filter="fade">
                                      <p:cBhvr>
                                        <p:cTn id="14" dur="1000"/>
                                        <p:tgtEl>
                                          <p:spTgt spid="4">
                                            <p:txEl>
                                              <p:pRg st="9" end="9"/>
                                            </p:txEl>
                                          </p:spTgt>
                                        </p:tgtEl>
                                      </p:cBhvr>
                                    </p:animEffect>
                                    <p:anim calcmode="lin" valueType="num">
                                      <p:cBhvr>
                                        <p:cTn id="1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fade">
                                      <p:cBhvr>
                                        <p:cTn id="21" dur="1000"/>
                                        <p:tgtEl>
                                          <p:spTgt spid="4">
                                            <p:txEl>
                                              <p:pRg st="10" end="10"/>
                                            </p:txEl>
                                          </p:spTgt>
                                        </p:tgtEl>
                                      </p:cBhvr>
                                    </p:animEffect>
                                    <p:anim calcmode="lin" valueType="num">
                                      <p:cBhvr>
                                        <p:cTn id="2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8328" y="2684930"/>
                <a:ext cx="23740872" cy="107442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1200"/>
                  </a:spcBef>
                  <a:buClr>
                    <a:srgbClr val="FF0000"/>
                  </a:buClr>
                  <a:buFont typeface="Wingdings" panose="05000000000000000000" pitchFamily="2" charset="2"/>
                  <a:buChar char="v"/>
                </a:pPr>
                <a:r>
                  <a:rPr lang="en-US" b="1">
                    <a:latin typeface="Tahoma" panose="020B0604030504040204" pitchFamily="34" charset="0"/>
                    <a:ea typeface="Tahoma" panose="020B0604030504040204" pitchFamily="34" charset="0"/>
                    <a:cs typeface="Tahoma" panose="020B0604030504040204" pitchFamily="34" charset="0"/>
                  </a:rPr>
                  <a:t> Nếu điểm </a:t>
                </a:r>
                <a14:m>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có tọa độ </a:t>
                </a:r>
                <a14:m>
                  <m:oMath xmlns:m="http://schemas.openxmlformats.org/officeDocument/2006/math">
                    <m:d>
                      <m:dPr>
                        <m:ctrlPr>
                          <a:rPr lang="en-US" b="1" i="1" smtClean="0">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thì vectơ </a:t>
                </a: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có tọa độ </a:t>
                </a:r>
                <a14:m>
                  <m:oMath xmlns:m="http://schemas.openxmlformats.org/officeDocument/2006/math">
                    <m:d>
                      <m:dPr>
                        <m:ctrlPr>
                          <a:rPr lang="en-US" b="1" i="1" smtClean="0">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và có độ dài </a:t>
                </a:r>
                <a14:m>
                  <m:oMath xmlns:m="http://schemas.openxmlformats.org/officeDocument/2006/math">
                    <m:d>
                      <m:dPr>
                        <m:begChr m:val="|"/>
                        <m:endChr m:val="|"/>
                        <m:ctrlPr>
                          <a:rPr lang="en-US" b="1" i="1" smtClean="0">
                            <a:solidFill>
                              <a:srgbClr val="FF0000"/>
                            </a:solidFill>
                            <a:latin typeface="Cambria Math" panose="02040503050406030204" pitchFamily="18" charset="0"/>
                            <a:ea typeface="Cambria Math" panose="02040503050406030204" pitchFamily="18" charset="0"/>
                          </a:rPr>
                        </m:ctrlPr>
                      </m:dPr>
                      <m:e>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e>
                    </m:d>
                    <m:r>
                      <a:rPr lang="en-US" b="1" i="1">
                        <a:solidFill>
                          <a:srgbClr val="FF0000"/>
                        </a:solidFill>
                        <a:latin typeface="Cambria Math" panose="02040503050406030204" pitchFamily="18" charset="0"/>
                        <a:ea typeface="Cambria Math" panose="02040503050406030204" pitchFamily="18" charset="0"/>
                      </a:rPr>
                      <m:t>=</m:t>
                    </m:r>
                    <m:rad>
                      <m:radPr>
                        <m:degHide m:val="on"/>
                        <m:ctrlPr>
                          <a:rPr lang="en-US" b="1" i="1">
                            <a:solidFill>
                              <a:srgbClr val="FF0000"/>
                            </a:solidFill>
                            <a:latin typeface="Cambria Math" panose="02040503050406030204" pitchFamily="18" charset="0"/>
                            <a:ea typeface="Cambria Math" panose="02040503050406030204" pitchFamily="18" charset="0"/>
                          </a:rPr>
                        </m:ctrlPr>
                      </m:radPr>
                      <m:deg/>
                      <m:e>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𝒙</m:t>
                            </m:r>
                          </m:e>
                          <m:sup>
                            <m:r>
                              <a:rPr lang="en-US" b="1" i="1">
                                <a:solidFill>
                                  <a:srgbClr val="FF0000"/>
                                </a:solidFill>
                                <a:latin typeface="Cambria Math" panose="02040503050406030204" pitchFamily="18" charset="0"/>
                                <a:ea typeface="Cambria Math" panose="02040503050406030204" pitchFamily="18" charset="0"/>
                              </a:rPr>
                              <m:t>𝟐</m:t>
                            </m:r>
                          </m:sup>
                        </m:sSup>
                        <m:r>
                          <a:rPr lang="en-US" b="1" i="1">
                            <a:solidFill>
                              <a:srgbClr val="FF0000"/>
                            </a:solidFill>
                            <a:latin typeface="Cambria Math" panose="02040503050406030204" pitchFamily="18" charset="0"/>
                            <a:ea typeface="Cambria Math" panose="02040503050406030204" pitchFamily="18" charset="0"/>
                          </a:rPr>
                          <m:t>+</m:t>
                        </m:r>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𝒚</m:t>
                            </m:r>
                          </m:e>
                          <m:sup>
                            <m:r>
                              <a:rPr lang="en-US" b="1" i="1">
                                <a:solidFill>
                                  <a:srgbClr val="FF0000"/>
                                </a:solidFill>
                                <a:latin typeface="Cambria Math" panose="02040503050406030204" pitchFamily="18" charset="0"/>
                                <a:ea typeface="Cambria Math" panose="02040503050406030204" pitchFamily="18" charset="0"/>
                              </a:rPr>
                              <m:t>𝟐</m:t>
                            </m:r>
                          </m:sup>
                        </m:sSup>
                      </m:e>
                    </m:rad>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50000"/>
                  </a:lnSpc>
                  <a:spcBef>
                    <a:spcPts val="1200"/>
                  </a:spcBef>
                  <a:buClr>
                    <a:srgbClr val="FF0000"/>
                  </a:buClr>
                  <a:buFont typeface="Wingdings" panose="05000000000000000000" pitchFamily="2" charset="2"/>
                  <a:buChar char="Ø"/>
                </a:pPr>
                <a:r>
                  <a:rPr lang="en-US" b="1">
                    <a:latin typeface="Tahoma" panose="020B0604030504040204" pitchFamily="34" charset="0"/>
                    <a:ea typeface="Tahoma" panose="020B0604030504040204" pitchFamily="34" charset="0"/>
                    <a:cs typeface="Tahoma" panose="020B0604030504040204" pitchFamily="34" charset="0"/>
                  </a:rPr>
                  <a:t> Chẳng hạn, cho </a:t>
                </a:r>
                <a14:m>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𝑴</m:t>
                    </m:r>
                    <m:d>
                      <m:dPr>
                        <m:ctrlPr>
                          <a:rPr lang="en-US" b="1" i="1">
                            <a:solidFill>
                              <a:srgbClr val="FF0000"/>
                            </a:solidFill>
                            <a:latin typeface="Cambria Math" panose="02040503050406030204" pitchFamily="18" charset="0"/>
                            <a:ea typeface="Cambria Math" panose="02040503050406030204" pitchFamily="18" charset="0"/>
                          </a:rPr>
                        </m:ctrlPr>
                      </m:dPr>
                      <m:e>
                        <m:r>
                          <a:rPr lang="en-US" b="1" i="1" smtClean="0">
                            <a:solidFill>
                              <a:srgbClr val="FF0000"/>
                            </a:solidFill>
                            <a:latin typeface="Cambria Math" panose="02040503050406030204" pitchFamily="18" charset="0"/>
                            <a:ea typeface="Cambria Math" panose="02040503050406030204" pitchFamily="18" charset="0"/>
                          </a:rPr>
                          <m:t>𝟑</m:t>
                        </m:r>
                        <m:r>
                          <a:rPr lang="en-US" b="1" i="1">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𝟒</m:t>
                        </m:r>
                      </m:e>
                    </m:d>
                  </m:oMath>
                </a14:m>
                <a:r>
                  <a:rPr lang="en-US" b="1">
                    <a:latin typeface="Tahoma" panose="020B0604030504040204" pitchFamily="34" charset="0"/>
                    <a:ea typeface="Tahoma" panose="020B0604030504040204" pitchFamily="34" charset="0"/>
                    <a:cs typeface="Tahoma" panose="020B0604030504040204" pitchFamily="34" charset="0"/>
                  </a:rPr>
                  <a:t> thì</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vectơ </a:t>
                </a:r>
                <a14:m>
                  <m:oMath xmlns:m="http://schemas.openxmlformats.org/officeDocument/2006/math">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𝟑</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𝟒</m:t>
                    </m:r>
                    <m:r>
                      <a:rPr lang="en-US" b="1" i="1" smtClean="0">
                        <a:solidFill>
                          <a:srgbClr val="FF0000"/>
                        </a:solidFill>
                        <a:latin typeface="Cambria Math" panose="02040503050406030204" pitchFamily="18" charset="0"/>
                        <a:ea typeface="Cambria Math" panose="02040503050406030204" pitchFamily="18" charset="0"/>
                      </a:rPr>
                      <m:t>)</m:t>
                    </m:r>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và</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solidFill>
                              <a:srgbClr val="FF0000"/>
                            </a:solidFill>
                            <a:latin typeface="Cambria Math" panose="02040503050406030204" pitchFamily="18" charset="0"/>
                            <a:ea typeface="Cambria Math" panose="02040503050406030204" pitchFamily="18" charset="0"/>
                          </a:rPr>
                        </m:ctrlPr>
                      </m:dPr>
                      <m:e>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e>
                    </m:d>
                    <m:r>
                      <a:rPr lang="en-US" b="1" i="1">
                        <a:solidFill>
                          <a:srgbClr val="FF0000"/>
                        </a:solidFill>
                        <a:latin typeface="Cambria Math" panose="02040503050406030204" pitchFamily="18" charset="0"/>
                        <a:ea typeface="Cambria Math" panose="02040503050406030204" pitchFamily="18" charset="0"/>
                      </a:rPr>
                      <m:t>=</m:t>
                    </m:r>
                    <m:rad>
                      <m:radPr>
                        <m:degHide m:val="on"/>
                        <m:ctrlPr>
                          <a:rPr lang="en-US" b="1" i="1">
                            <a:solidFill>
                              <a:srgbClr val="FF0000"/>
                            </a:solidFill>
                            <a:latin typeface="Cambria Math" panose="02040503050406030204" pitchFamily="18" charset="0"/>
                            <a:ea typeface="Cambria Math" panose="02040503050406030204" pitchFamily="18" charset="0"/>
                          </a:rPr>
                        </m:ctrlPr>
                      </m:radPr>
                      <m:deg/>
                      <m:e>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smtClean="0">
                                <a:solidFill>
                                  <a:srgbClr val="FF0000"/>
                                </a:solidFill>
                                <a:latin typeface="Cambria Math" panose="02040503050406030204" pitchFamily="18" charset="0"/>
                                <a:ea typeface="Cambria Math" panose="02040503050406030204" pitchFamily="18" charset="0"/>
                              </a:rPr>
                              <m:t>𝟑</m:t>
                            </m:r>
                          </m:e>
                          <m:sup>
                            <m:r>
                              <a:rPr lang="en-US" b="1" i="1">
                                <a:solidFill>
                                  <a:srgbClr val="FF0000"/>
                                </a:solidFill>
                                <a:latin typeface="Cambria Math" panose="02040503050406030204" pitchFamily="18" charset="0"/>
                                <a:ea typeface="Cambria Math" panose="02040503050406030204" pitchFamily="18" charset="0"/>
                              </a:rPr>
                              <m:t>𝟐</m:t>
                            </m:r>
                          </m:sup>
                        </m:sSup>
                        <m:r>
                          <a:rPr lang="en-US" b="1" i="1">
                            <a:solidFill>
                              <a:srgbClr val="FF0000"/>
                            </a:solidFill>
                            <a:latin typeface="Cambria Math" panose="02040503050406030204" pitchFamily="18" charset="0"/>
                            <a:ea typeface="Cambria Math" panose="02040503050406030204" pitchFamily="18" charset="0"/>
                          </a:rPr>
                          <m:t>+</m:t>
                        </m:r>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smtClean="0">
                                <a:solidFill>
                                  <a:srgbClr val="FF0000"/>
                                </a:solidFill>
                                <a:latin typeface="Cambria Math" panose="02040503050406030204" pitchFamily="18" charset="0"/>
                                <a:ea typeface="Cambria Math" panose="02040503050406030204" pitchFamily="18" charset="0"/>
                              </a:rPr>
                              <m:t>𝟒</m:t>
                            </m:r>
                          </m:e>
                          <m:sup>
                            <m:r>
                              <a:rPr lang="en-US" b="1" i="1">
                                <a:solidFill>
                                  <a:srgbClr val="FF0000"/>
                                </a:solidFill>
                                <a:latin typeface="Cambria Math" panose="02040503050406030204" pitchFamily="18" charset="0"/>
                                <a:ea typeface="Cambria Math" panose="02040503050406030204" pitchFamily="18" charset="0"/>
                              </a:rPr>
                              <m:t>𝟐</m:t>
                            </m:r>
                          </m:sup>
                        </m:sSup>
                      </m:e>
                    </m:rad>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𝟓</m:t>
                    </m:r>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50000"/>
                  </a:lnSpc>
                  <a:spcBef>
                    <a:spcPts val="1200"/>
                  </a:spcBef>
                  <a:buClr>
                    <a:srgbClr val="FF0000"/>
                  </a:buClr>
                  <a:buFont typeface="Wingdings" panose="05000000000000000000" pitchFamily="2" charset="2"/>
                  <a:buChar char="ü"/>
                </a:pPr>
                <a:r>
                  <a:rPr lang="en-US" b="1" i="1">
                    <a:solidFill>
                      <a:srgbClr val="0000FF"/>
                    </a:solidFill>
                    <a:latin typeface="Tahoma" panose="020B0604030504040204" pitchFamily="34" charset="0"/>
                    <a:ea typeface="Tahoma" panose="020B0604030504040204" pitchFamily="34" charset="0"/>
                    <a:cs typeface="Tahoma" panose="020B0604030504040204" pitchFamily="34" charset="0"/>
                  </a:rPr>
                  <a:t>Nhận xét: </a:t>
                </a:r>
              </a:p>
              <a:p>
                <a:pPr>
                  <a:lnSpc>
                    <a:spcPct val="150000"/>
                  </a:lnSpc>
                  <a:spcBef>
                    <a:spcPts val="1200"/>
                  </a:spcBef>
                  <a:buClr>
                    <a:srgbClr val="FF0000"/>
                  </a:buClr>
                </a:pPr>
                <a:r>
                  <a:rPr lang="en-US" sz="4800" b="1">
                    <a:effectLst/>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acc>
                      <m:accPr>
                        <m:chr m:val="⃗"/>
                        <m:ctrlPr>
                          <a:rPr lang="en-US" b="1" i="1" smtClean="0">
                            <a:solidFill>
                              <a:srgbClr val="FF0000"/>
                            </a:solidFill>
                            <a:effectLst/>
                            <a:latin typeface="Cambria Math" panose="02040503050406030204" pitchFamily="18" charset="0"/>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acc>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b="1" i="1">
                            <a:solidFill>
                              <a:srgbClr val="FF0000"/>
                            </a:solidFill>
                            <a:effectLst/>
                            <a:latin typeface="Cambria Math" panose="02040503050406030204" pitchFamily="18" charset="0"/>
                          </a:rPr>
                        </m:ctrlPr>
                      </m:d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𝒚</m:t>
                        </m:r>
                      </m:e>
                    </m:d>
                  </m:oMath>
                </a14:m>
                <a:r>
                  <a:rPr lang="en-US" sz="4800" b="1">
                    <a:effectLst/>
                    <a:latin typeface="Tahoma" panose="020B0604030504040204" pitchFamily="34" charset="0"/>
                    <a:ea typeface="Tahoma" panose="020B0604030504040204" pitchFamily="34" charset="0"/>
                    <a:cs typeface="Tahoma" panose="020B0604030504040204" pitchFamily="34" charset="0"/>
                  </a:rPr>
                  <a:t>, ta lấy điểm </a:t>
                </a:r>
                <a14:m>
                  <m:oMath xmlns:m="http://schemas.openxmlformats.org/officeDocument/2006/math">
                    <m:r>
                      <a:rPr lang="en-US" sz="4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𝑴</m:t>
                    </m:r>
                    <m:d>
                      <m:dPr>
                        <m:ctrlPr>
                          <a:rPr lang="en-US" b="1" i="1">
                            <a:solidFill>
                              <a:srgbClr val="FF0000"/>
                            </a:solidFill>
                            <a:effectLst/>
                            <a:latin typeface="Cambria Math" panose="02040503050406030204" pitchFamily="18" charset="0"/>
                          </a:rPr>
                        </m:ctrlPr>
                      </m:d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𝒚</m:t>
                        </m:r>
                      </m:e>
                    </m:d>
                  </m:oMath>
                </a14:m>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a:effectLst/>
                    <a:latin typeface="Tahoma" panose="020B0604030504040204" pitchFamily="34" charset="0"/>
                    <a:ea typeface="Tahoma" panose="020B0604030504040204" pitchFamily="34" charset="0"/>
                    <a:cs typeface="Tahoma" panose="020B0604030504040204" pitchFamily="34" charset="0"/>
                  </a:rPr>
                  <a:t>thì </a:t>
                </a:r>
                <a14:m>
                  <m:oMath xmlns:m="http://schemas.openxmlformats.org/officeDocument/2006/math">
                    <m:acc>
                      <m:accPr>
                        <m:chr m:val="⃗"/>
                        <m:ctrlPr>
                          <a:rPr lang="en-US" b="1" i="1" smtClean="0">
                            <a:solidFill>
                              <a:srgbClr val="FF0000"/>
                            </a:solidFill>
                            <a:effectLst/>
                            <a:latin typeface="Cambria Math" panose="02040503050406030204" pitchFamily="18" charset="0"/>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acc>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b="1" i="1">
                            <a:solidFill>
                              <a:srgbClr val="FF0000"/>
                            </a:solidFill>
                            <a:effectLst/>
                            <a:latin typeface="Cambria Math" panose="02040503050406030204" pitchFamily="18" charset="0"/>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𝑶𝑴</m:t>
                        </m:r>
                      </m:e>
                    </m:acc>
                  </m:oMath>
                </a14:m>
                <a:r>
                  <a:rPr lang="en-US" sz="4800" b="1">
                    <a:effectLst/>
                    <a:latin typeface="Tahoma" panose="020B0604030504040204" pitchFamily="34" charset="0"/>
                    <a:ea typeface="Tahoma" panose="020B0604030504040204" pitchFamily="34" charset="0"/>
                    <a:cs typeface="Tahoma" panose="020B0604030504040204" pitchFamily="34" charset="0"/>
                  </a:rPr>
                  <a:t>. Do đó </a:t>
                </a:r>
                <a14:m>
                  <m:oMath xmlns:m="http://schemas.openxmlformats.org/officeDocument/2006/math">
                    <m:d>
                      <m:dPr>
                        <m:begChr m:val="|"/>
                        <m:endChr m:val="|"/>
                        <m:ctrlPr>
                          <a:rPr lang="en-US" b="1" i="1" smtClean="0">
                            <a:solidFill>
                              <a:srgbClr val="FF0000"/>
                            </a:solidFill>
                            <a:effectLst/>
                            <a:latin typeface="Cambria Math" panose="02040503050406030204" pitchFamily="18" charset="0"/>
                          </a:rPr>
                        </m:ctrlPr>
                      </m:dPr>
                      <m:e>
                        <m:acc>
                          <m:accPr>
                            <m:chr m:val="⃗"/>
                            <m:ctrlPr>
                              <a:rPr lang="en-US" b="1" i="1">
                                <a:solidFill>
                                  <a:srgbClr val="FF0000"/>
                                </a:solidFill>
                                <a:effectLst/>
                                <a:latin typeface="Cambria Math" panose="02040503050406030204" pitchFamily="18" charset="0"/>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acc>
                      </m:e>
                    </m:d>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b="1" i="1">
                            <a:solidFill>
                              <a:srgbClr val="FF0000"/>
                            </a:solidFill>
                            <a:effectLst/>
                            <a:latin typeface="Cambria Math" panose="02040503050406030204" pitchFamily="18" charset="0"/>
                          </a:rPr>
                        </m:ctrlPr>
                      </m:dPr>
                      <m:e>
                        <m:acc>
                          <m:accPr>
                            <m:chr m:val="⃗"/>
                            <m:ctrlPr>
                              <a:rPr lang="en-US" b="1" i="1">
                                <a:solidFill>
                                  <a:srgbClr val="FF0000"/>
                                </a:solidFill>
                                <a:effectLst/>
                                <a:latin typeface="Cambria Math" panose="02040503050406030204" pitchFamily="18" charset="0"/>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𝑶𝑴</m:t>
                            </m:r>
                          </m:e>
                        </m:acc>
                      </m:e>
                    </m:d>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b="1" i="1">
                            <a:solidFill>
                              <a:srgbClr val="FF0000"/>
                            </a:solidFill>
                            <a:effectLst/>
                            <a:latin typeface="Cambria Math" panose="02040503050406030204" pitchFamily="18" charset="0"/>
                          </a:rPr>
                        </m:ctrlPr>
                      </m:radPr>
                      <m:deg/>
                      <m:e>
                        <m:sSup>
                          <m:sSupPr>
                            <m:ctrlPr>
                              <a:rPr lang="en-US" b="1" i="1">
                                <a:solidFill>
                                  <a:srgbClr val="FF0000"/>
                                </a:solidFill>
                                <a:effectLst/>
                                <a:latin typeface="Cambria Math" panose="02040503050406030204" pitchFamily="18" charset="0"/>
                              </a:rPr>
                            </m:ctrlPr>
                          </m:sSup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b="1" i="1">
                                <a:solidFill>
                                  <a:srgbClr val="FF0000"/>
                                </a:solidFill>
                                <a:effectLst/>
                                <a:latin typeface="Cambria Math" panose="02040503050406030204" pitchFamily="18" charset="0"/>
                              </a:rPr>
                            </m:ctrlPr>
                          </m:sSup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𝒚</m:t>
                            </m:r>
                          </m:e>
                          <m:sup>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e>
                    </m:rad>
                  </m:oMath>
                </a14:m>
                <a:r>
                  <a:rPr lang="en-US" sz="4800" b="1">
                    <a:effectLst/>
                    <a:latin typeface="Tahoma" panose="020B0604030504040204" pitchFamily="34" charset="0"/>
                    <a:ea typeface="Tahoma" panose="020B0604030504040204" pitchFamily="34" charset="0"/>
                    <a:cs typeface="Tahoma" panose="020B0604030504040204" pitchFamily="34" charset="0"/>
                  </a:rPr>
                  <a:t>.</a:t>
                </a:r>
              </a:p>
              <a:p>
                <a:pPr>
                  <a:lnSpc>
                    <a:spcPct val="150000"/>
                  </a:lnSpc>
                  <a:spcBef>
                    <a:spcPts val="1200"/>
                  </a:spcBef>
                  <a:buFont typeface="Wingdings" panose="05000000000000000000" pitchFamily="2" charset="2"/>
                  <a:buChar char="Ø"/>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a:effectLst/>
                    <a:latin typeface="Tahoma" panose="020B0604030504040204" pitchFamily="34" charset="0"/>
                    <a:ea typeface="Tahoma" panose="020B0604030504040204" pitchFamily="34" charset="0"/>
                    <a:cs typeface="Tahoma" panose="020B0604030504040204" pitchFamily="34" charset="0"/>
                  </a:rPr>
                  <a:t>Chẳng hạn, vectơ </a:t>
                </a:r>
                <a14:m>
                  <m:oMath xmlns:m="http://schemas.openxmlformats.org/officeDocument/2006/math">
                    <m:acc>
                      <m:accPr>
                        <m:chr m:val="⃗"/>
                        <m:ctrlPr>
                          <a:rPr lang="en-US" sz="4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acc>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e>
                    </m:d>
                  </m:oMath>
                </a14:m>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a:effectLst/>
                    <a:latin typeface="Tahoma" panose="020B0604030504040204" pitchFamily="34" charset="0"/>
                    <a:ea typeface="Tahoma" panose="020B0604030504040204" pitchFamily="34" charset="0"/>
                    <a:cs typeface="Tahoma" panose="020B0604030504040204" pitchFamily="34" charset="0"/>
                  </a:rPr>
                  <a:t>có độ dài là </a:t>
                </a:r>
                <a14:m>
                  <m:oMath xmlns:m="http://schemas.openxmlformats.org/officeDocument/2006/math">
                    <m:d>
                      <m:dPr>
                        <m:begChr m:val="|"/>
                        <m:endChr m:val="|"/>
                        <m:ctrlPr>
                          <a:rPr lang="en-US" sz="4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acc>
                      </m:e>
                    </m:d>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e>
                          <m:sup>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e>
                            </m:d>
                          </m:e>
                          <m:sup>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e>
                    </m:rad>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e>
                    </m:rad>
                  </m:oMath>
                </a14:m>
                <a:r>
                  <a:rPr lang="en-US" sz="4800" b="1">
                    <a:effectLst/>
                    <a:latin typeface="Tahoma" panose="020B0604030504040204" pitchFamily="34" charset="0"/>
                    <a:ea typeface="Tahoma" panose="020B0604030504040204" pitchFamily="34" charset="0"/>
                    <a:cs typeface="Tahoma" panose="020B0604030504040204" pitchFamily="34" charset="0"/>
                  </a:rPr>
                  <a:t>.</a:t>
                </a:r>
              </a:p>
              <a:p>
                <a:pPr>
                  <a:lnSpc>
                    <a:spcPct val="150000"/>
                  </a:lnSpc>
                  <a:spcBef>
                    <a:spcPts val="1200"/>
                  </a:spcBef>
                </a:pPr>
                <a:endParaRPr lang="en-US" b="1" i="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84930"/>
                <a:ext cx="23740872" cy="10744200"/>
              </a:xfrm>
              <a:prstGeom prst="rect">
                <a:avLst/>
              </a:prstGeom>
              <a:blipFill>
                <a:blip r:embed="rId3"/>
                <a:stretch>
                  <a:fillRect l="-1052"/>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p:spTree>
    <p:extLst>
      <p:ext uri="{BB962C8B-B14F-4D97-AF65-F5344CB8AC3E}">
        <p14:creationId xmlns:p14="http://schemas.microsoft.com/office/powerpoint/2010/main" val="2951523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1000"/>
                                        <p:tgtEl>
                                          <p:spTgt spid="99">
                                            <p:txEl>
                                              <p:pRg st="0" end="0"/>
                                            </p:txEl>
                                          </p:spTgt>
                                        </p:tgtEl>
                                      </p:cBhvr>
                                    </p:animEffect>
                                    <p:anim calcmode="lin" valueType="num">
                                      <p:cBhvr>
                                        <p:cTn id="8"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1" end="1"/>
                                            </p:txEl>
                                          </p:spTgt>
                                        </p:tgtEl>
                                        <p:attrNameLst>
                                          <p:attrName>style.visibility</p:attrName>
                                        </p:attrNameLst>
                                      </p:cBhvr>
                                      <p:to>
                                        <p:strVal val="visible"/>
                                      </p:to>
                                    </p:set>
                                    <p:animEffect transition="in" filter="fade">
                                      <p:cBhvr>
                                        <p:cTn id="14" dur="1000"/>
                                        <p:tgtEl>
                                          <p:spTgt spid="99">
                                            <p:txEl>
                                              <p:pRg st="1" end="1"/>
                                            </p:txEl>
                                          </p:spTgt>
                                        </p:tgtEl>
                                      </p:cBhvr>
                                    </p:animEffect>
                                    <p:anim calcmode="lin" valueType="num">
                                      <p:cBhvr>
                                        <p:cTn id="15"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2" end="2"/>
                                            </p:txEl>
                                          </p:spTgt>
                                        </p:tgtEl>
                                        <p:attrNameLst>
                                          <p:attrName>style.visibility</p:attrName>
                                        </p:attrNameLst>
                                      </p:cBhvr>
                                      <p:to>
                                        <p:strVal val="visible"/>
                                      </p:to>
                                    </p:set>
                                    <p:animEffect transition="in" filter="fade">
                                      <p:cBhvr>
                                        <p:cTn id="21" dur="1000"/>
                                        <p:tgtEl>
                                          <p:spTgt spid="99">
                                            <p:txEl>
                                              <p:pRg st="2" end="2"/>
                                            </p:txEl>
                                          </p:spTgt>
                                        </p:tgtEl>
                                      </p:cBhvr>
                                    </p:animEffect>
                                    <p:anim calcmode="lin" valueType="num">
                                      <p:cBhvr>
                                        <p:cTn id="22"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3" end="3"/>
                                            </p:txEl>
                                          </p:spTgt>
                                        </p:tgtEl>
                                        <p:attrNameLst>
                                          <p:attrName>style.visibility</p:attrName>
                                        </p:attrNameLst>
                                      </p:cBhvr>
                                      <p:to>
                                        <p:strVal val="visible"/>
                                      </p:to>
                                    </p:set>
                                    <p:animEffect transition="in" filter="fade">
                                      <p:cBhvr>
                                        <p:cTn id="28" dur="1000"/>
                                        <p:tgtEl>
                                          <p:spTgt spid="99">
                                            <p:txEl>
                                              <p:pRg st="3" end="3"/>
                                            </p:txEl>
                                          </p:spTgt>
                                        </p:tgtEl>
                                      </p:cBhvr>
                                    </p:animEffect>
                                    <p:anim calcmode="lin" valueType="num">
                                      <p:cBhvr>
                                        <p:cTn id="29"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4" end="4"/>
                                            </p:txEl>
                                          </p:spTgt>
                                        </p:tgtEl>
                                        <p:attrNameLst>
                                          <p:attrName>style.visibility</p:attrName>
                                        </p:attrNameLst>
                                      </p:cBhvr>
                                      <p:to>
                                        <p:strVal val="visible"/>
                                      </p:to>
                                    </p:set>
                                    <p:animEffect transition="in" filter="fade">
                                      <p:cBhvr>
                                        <p:cTn id="35" dur="1000"/>
                                        <p:tgtEl>
                                          <p:spTgt spid="99">
                                            <p:txEl>
                                              <p:pRg st="4" end="4"/>
                                            </p:txEl>
                                          </p:spTgt>
                                        </p:tgtEl>
                                      </p:cBhvr>
                                    </p:animEffect>
                                    <p:anim calcmode="lin" valueType="num">
                                      <p:cBhvr>
                                        <p:cTn id="36"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2743201"/>
                <a:ext cx="115824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0"/>
                  </a:spcBef>
                  <a:buClr>
                    <a:srgbClr val="FF0000"/>
                  </a:buClr>
                  <a:buFont typeface="Wingdings" panose="05000000000000000000" pitchFamily="2" charset="2"/>
                  <a:buChar char="q"/>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HĐ5: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các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 </m:t>
                        </m:r>
                      </m:e>
                    </m:d>
                  </m:oMath>
                </a14:m>
                <a:r>
                  <a:rPr lang="en-US"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b="1" i="1" smtClean="0">
                        <a:latin typeface="Cambria Math" panose="02040503050406030204" pitchFamily="18" charset="0"/>
                        <a:ea typeface="Cambria Math" panose="02040503050406030204" pitchFamily="18" charset="0"/>
                      </a:rPr>
                      <m:t>𝑵</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 </m:t>
                        </m:r>
                      </m:e>
                    </m:d>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a) Tìm tọa độ của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b) Biểu thị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oMath>
                </a14:m>
                <a:r>
                  <a:rPr lang="en-US" b="1">
                    <a:latin typeface="Tahoma" panose="020B0604030504040204" pitchFamily="34" charset="0"/>
                    <a:ea typeface="Tahoma" panose="020B0604030504040204" pitchFamily="34" charset="0"/>
                    <a:cs typeface="Tahoma" panose="020B0604030504040204" pitchFamily="34" charset="0"/>
                  </a:rPr>
                  <a:t> và tìm tọa độ của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c) Tìm độ dài của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oMath>
                </a14:m>
                <a:r>
                  <a:rPr lang="en-US"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2743201"/>
                <a:ext cx="11582400" cy="10744199"/>
              </a:xfrm>
              <a:prstGeom prst="rect">
                <a:avLst/>
              </a:prstGeom>
              <a:blipFill>
                <a:blip r:embed="rId3"/>
                <a:stretch>
                  <a:fillRect l="-2313" t="-850" r="-3523"/>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9433443-F7C6-4FAD-8BCF-22C0992B6D9C}"/>
                  </a:ext>
                </a:extLst>
              </p:cNvPr>
              <p:cNvSpPr txBox="1">
                <a:spLocks/>
              </p:cNvSpPr>
              <p:nvPr/>
            </p:nvSpPr>
            <p:spPr>
              <a:xfrm>
                <a:off x="12192000" y="2743201"/>
                <a:ext cx="11887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00000"/>
                  </a:lnSpc>
                  <a:spcBef>
                    <a:spcPts val="1200"/>
                  </a:spcBef>
                  <a:buClr>
                    <a:srgbClr val="FF0000"/>
                  </a:buClr>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a) Ta có</a:t>
                </a:r>
              </a:p>
              <a:p>
                <a:pPr algn="just">
                  <a:lnSpc>
                    <a:spcPct val="100000"/>
                  </a:lnSpc>
                  <a:spcBef>
                    <a:spcPts val="1200"/>
                  </a:spcBef>
                </a:pPr>
                <a14:m>
                  <m:oMath xmlns:m="http://schemas.openxmlformats.org/officeDocument/2006/math">
                    <m:r>
                      <a:rPr lang="en-US" b="1" i="1" smtClean="0">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r>
                      <a:rPr lang="en-US" b="1" i="1" smtClean="0">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m:rPr>
                        <m:nor/>
                      </m:rPr>
                      <a:rPr lang="en-US" b="1" i="0" smtClean="0">
                        <a:latin typeface="Tahoma" panose="020B0604030504040204" pitchFamily="34" charset="0"/>
                        <a:ea typeface="Tahoma" panose="020B0604030504040204" pitchFamily="34" charset="0"/>
                        <a:cs typeface="Tahoma" panose="020B0604030504040204" pitchFamily="34"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a:t>
                </a:r>
              </a:p>
              <a:p>
                <a:pPr algn="just">
                  <a:lnSpc>
                    <a:spcPct val="100000"/>
                  </a:lnSpc>
                  <a:spcBef>
                    <a:spcPts val="1200"/>
                  </a:spcBef>
                </a:pPr>
                <a14:m>
                  <m:oMath xmlns:m="http://schemas.openxmlformats.org/officeDocument/2006/math">
                    <m:r>
                      <a:rPr lang="en-US" b="1" i="1" smtClean="0">
                        <a:latin typeface="Cambria Math" panose="02040503050406030204" pitchFamily="18" charset="0"/>
                        <a:ea typeface="Cambria Math" panose="02040503050406030204" pitchFamily="18" charset="0"/>
                      </a:rPr>
                      <m:t>𝑵</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e>
                    </m:d>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m:t>
                        </m:r>
                        <m:r>
                          <a:rPr lang="en-US" b="1" i="1" smtClean="0">
                            <a:latin typeface="Cambria Math" panose="02040503050406030204" pitchFamily="18" charset="0"/>
                            <a:ea typeface="Cambria Math" panose="02040503050406030204" pitchFamily="18" charset="0"/>
                          </a:rPr>
                          <m:t>𝑵</m:t>
                        </m:r>
                      </m:e>
                    </m:acc>
                    <m:r>
                      <m:rPr>
                        <m:nor/>
                      </m:rPr>
                      <a:rPr lang="en-US" b="1">
                        <a:latin typeface="Tahoma" panose="020B0604030504040204" pitchFamily="34" charset="0"/>
                        <a:ea typeface="Tahoma" panose="020B0604030504040204" pitchFamily="34" charset="0"/>
                        <a:cs typeface="Tahoma" panose="020B0604030504040204" pitchFamily="34"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e>
                    </m:d>
                    <m:r>
                      <m:rPr>
                        <m:nor/>
                      </m:rPr>
                      <a:rPr lang="en-US" b="1">
                        <a:latin typeface="Tahoma" panose="020B0604030504040204" pitchFamily="34" charset="0"/>
                        <a:ea typeface="Tahoma" panose="020B0604030504040204" pitchFamily="34" charset="0"/>
                        <a:cs typeface="Tahoma" panose="020B0604030504040204" pitchFamily="34" charset="0"/>
                      </a:rPr>
                      <m:t>.</m:t>
                    </m:r>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b) Ta có</a:t>
                </a:r>
              </a:p>
              <a:p>
                <a:pPr algn="just">
                  <a:lnSpc>
                    <a:spcPct val="100000"/>
                  </a:lnSpc>
                  <a:spcBef>
                    <a:spcPts val="1200"/>
                  </a:spcBef>
                </a:pP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endParaRPr lang="en-US" b="1" i="1">
                  <a:latin typeface="Cambria Math" panose="02040503050406030204" pitchFamily="18" charset="0"/>
                  <a:ea typeface="Cambria Math" panose="02040503050406030204" pitchFamily="18" charset="0"/>
                </a:endParaRPr>
              </a:p>
              <a:p>
                <a:pPr marL="0" indent="0" algn="just">
                  <a:lnSpc>
                    <a:spcPct val="100000"/>
                  </a:lnSpc>
                  <a:spcBef>
                    <a:spcPts val="1200"/>
                  </a:spcBef>
                  <a:buNone/>
                </a:pPr>
                <a14:m>
                  <m:oMath xmlns:m="http://schemas.openxmlformats.org/officeDocument/2006/math">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gn="just">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c) Ta có</a:t>
                </a:r>
              </a:p>
              <a:p>
                <a:pPr algn="just">
                  <a:lnSpc>
                    <a:spcPct val="100000"/>
                  </a:lnSpc>
                  <a:spcBef>
                    <a:spcPts val="1200"/>
                  </a:spcBef>
                </a:pPr>
                <a14:m>
                  <m:oMath xmlns:m="http://schemas.openxmlformats.org/officeDocument/2006/math">
                    <m:d>
                      <m:dPr>
                        <m:begChr m:val="|"/>
                        <m:endChr m:val="|"/>
                        <m:ctrlPr>
                          <a:rPr lang="en-US" b="1" i="1">
                            <a:latin typeface="Cambria Math" panose="02040503050406030204" pitchFamily="18" charset="0"/>
                            <a:ea typeface="Cambria Math" panose="02040503050406030204" pitchFamily="18" charset="0"/>
                          </a:rPr>
                        </m:ctrlPr>
                      </m:dPr>
                      <m:e>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e>
                    </m:d>
                    <m:r>
                      <a:rPr lang="en-US" b="1" i="1">
                        <a:latin typeface="Cambria Math" panose="02040503050406030204" pitchFamily="18" charset="0"/>
                        <a:ea typeface="Cambria Math" panose="02040503050406030204" pitchFamily="18" charset="0"/>
                      </a:rPr>
                      <m:t>=</m:t>
                    </m:r>
                    <m:d>
                      <m:dPr>
                        <m:ctrlPr>
                          <a:rPr lang="en-US" b="1" i="1" smtClean="0">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endParaRPr lang="en-US" b="1" i="1">
                  <a:latin typeface="Cambria Math" panose="02040503050406030204" pitchFamily="18" charset="0"/>
                  <a:ea typeface="Cambria Math" panose="02040503050406030204" pitchFamily="18" charset="0"/>
                </a:endParaRPr>
              </a:p>
              <a:p>
                <a:pPr marL="0" indent="0" algn="just">
                  <a:lnSpc>
                    <a:spcPct val="100000"/>
                  </a:lnSpc>
                  <a:spcBef>
                    <a:spcPts val="1200"/>
                  </a:spcBef>
                  <a:buNone/>
                </a:pPr>
                <a14:m>
                  <m:oMath xmlns:m="http://schemas.openxmlformats.org/officeDocument/2006/math">
                    <m:r>
                      <a:rPr lang="en-US" b="1" i="1">
                        <a:latin typeface="Cambria Math" panose="02040503050406030204" pitchFamily="18" charset="0"/>
                        <a:ea typeface="Cambria Math" panose="02040503050406030204" pitchFamily="18" charset="0"/>
                      </a:rPr>
                      <m:t>⟹</m:t>
                    </m:r>
                    <m:d>
                      <m:dPr>
                        <m:begChr m:val="|"/>
                        <m:endChr m:val="|"/>
                        <m:ctrlPr>
                          <a:rPr lang="en-US" b="1" i="1">
                            <a:latin typeface="Cambria Math" panose="02040503050406030204" pitchFamily="18" charset="0"/>
                            <a:ea typeface="Cambria Math" panose="02040503050406030204" pitchFamily="18" charset="0"/>
                          </a:rPr>
                        </m:ctrlPr>
                      </m:dPr>
                      <m:e>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e>
                    </m:d>
                    <m:r>
                      <a:rPr lang="en-US" b="1" i="1">
                        <a:latin typeface="Cambria Math" panose="02040503050406030204" pitchFamily="18" charset="0"/>
                        <a:ea typeface="Cambria Math" panose="02040503050406030204" pitchFamily="18" charset="0"/>
                      </a:rPr>
                      <m:t>=</m:t>
                    </m:r>
                    <m:rad>
                      <m:radPr>
                        <m:degHide m:val="on"/>
                        <m:ctrlPr>
                          <a:rPr lang="en-US" b="1" i="1">
                            <a:latin typeface="Cambria Math" panose="02040503050406030204" pitchFamily="18" charset="0"/>
                            <a:ea typeface="Cambria Math" panose="02040503050406030204" pitchFamily="18" charset="0"/>
                          </a:rPr>
                        </m:ctrlPr>
                      </m:radPr>
                      <m:deg/>
                      <m:e>
                        <m:sSup>
                          <m:sSupPr>
                            <m:ctrlPr>
                              <a:rPr lang="en-US" b="1" i="1">
                                <a:latin typeface="Cambria Math" panose="02040503050406030204" pitchFamily="18" charset="0"/>
                                <a:ea typeface="Cambria Math" panose="02040503050406030204" pitchFamily="18" charset="0"/>
                              </a:rPr>
                            </m:ctrlPr>
                          </m:sSupPr>
                          <m:e>
                            <m:d>
                              <m:dPr>
                                <m:ctrlPr>
                                  <a:rPr lang="en-US" b="1" i="1">
                                    <a:latin typeface="Cambria Math" panose="02040503050406030204" pitchFamily="18" charset="0"/>
                                    <a:ea typeface="Cambria Math" panose="02040503050406030204" pitchFamily="18" charset="0"/>
                                  </a:rPr>
                                </m:ctrlPr>
                              </m:dPr>
                              <m:e>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𝒙</m:t>
                                    </m:r>
                                  </m:e>
                                  <m:sup>
                                    <m:r>
                                      <a:rPr lang="en-US" b="1" i="1">
                                        <a:latin typeface="Cambria Math" panose="02040503050406030204" pitchFamily="18" charset="0"/>
                                        <a:ea typeface="Cambria Math" panose="02040503050406030204" pitchFamily="18" charset="0"/>
                                      </a:rPr>
                                      <m:t>′</m:t>
                                    </m:r>
                                  </m:sup>
                                </m:sSup>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𝒙</m:t>
                                </m:r>
                              </m:e>
                            </m:d>
                          </m:e>
                          <m:sup>
                            <m:r>
                              <a:rPr lang="en-US" b="1" i="1">
                                <a:latin typeface="Cambria Math" panose="02040503050406030204" pitchFamily="18" charset="0"/>
                                <a:ea typeface="Cambria Math" panose="02040503050406030204" pitchFamily="18" charset="0"/>
                              </a:rPr>
                              <m:t>𝟐</m:t>
                            </m:r>
                          </m:sup>
                        </m:sSup>
                        <m:r>
                          <a:rPr lang="en-US" b="1" i="1">
                            <a:latin typeface="Cambria Math" panose="02040503050406030204" pitchFamily="18" charset="0"/>
                            <a:ea typeface="Cambria Math" panose="02040503050406030204" pitchFamily="18" charset="0"/>
                          </a:rPr>
                          <m:t>+</m:t>
                        </m:r>
                        <m:sSup>
                          <m:sSupPr>
                            <m:ctrlPr>
                              <a:rPr lang="en-US" b="1" i="1">
                                <a:latin typeface="Cambria Math" panose="02040503050406030204" pitchFamily="18" charset="0"/>
                                <a:ea typeface="Cambria Math" panose="02040503050406030204" pitchFamily="18" charset="0"/>
                              </a:rPr>
                            </m:ctrlPr>
                          </m:sSupPr>
                          <m:e>
                            <m:d>
                              <m:dPr>
                                <m:ctrlPr>
                                  <a:rPr lang="en-US" b="1" i="1">
                                    <a:latin typeface="Cambria Math" panose="02040503050406030204" pitchFamily="18" charset="0"/>
                                    <a:ea typeface="Cambria Math" panose="02040503050406030204" pitchFamily="18" charset="0"/>
                                  </a:rPr>
                                </m:ctrlPr>
                              </m:dPr>
                              <m:e>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𝒚</m:t>
                                    </m:r>
                                  </m:e>
                                  <m:sup>
                                    <m:r>
                                      <a:rPr lang="en-US" b="1" i="1">
                                        <a:latin typeface="Cambria Math" panose="02040503050406030204" pitchFamily="18" charset="0"/>
                                        <a:ea typeface="Cambria Math" panose="02040503050406030204" pitchFamily="18" charset="0"/>
                                      </a:rPr>
                                      <m:t>′</m:t>
                                    </m:r>
                                  </m:sup>
                                </m:sSup>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e>
                          <m:sup>
                            <m:r>
                              <a:rPr lang="en-US" b="1" i="1">
                                <a:latin typeface="Cambria Math" panose="02040503050406030204" pitchFamily="18" charset="0"/>
                                <a:ea typeface="Cambria Math" panose="02040503050406030204" pitchFamily="18" charset="0"/>
                              </a:rPr>
                              <m:t>𝟐</m:t>
                            </m:r>
                          </m:sup>
                        </m:sSup>
                      </m:e>
                    </m:rad>
                  </m:oMath>
                </a14:m>
                <a:r>
                  <a:rPr lang="en-US"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2192000" y="2743201"/>
                <a:ext cx="11887200" cy="10744199"/>
              </a:xfrm>
              <a:prstGeom prst="rect">
                <a:avLst/>
              </a:prstGeom>
              <a:blipFill>
                <a:blip r:embed="rId4"/>
                <a:stretch>
                  <a:fillRect l="-2254" t="-793"/>
                </a:stretch>
              </a:blipFill>
              <a:ln>
                <a:solidFill>
                  <a:srgbClr val="00B0F0"/>
                </a:solidFill>
              </a:ln>
            </p:spPr>
            <p:txBody>
              <a:bodyPr/>
              <a:lstStyle/>
              <a:p>
                <a:r>
                  <a:rPr lang="en-US">
                    <a:noFill/>
                  </a:rPr>
                  <a:t> </a:t>
                </a:r>
              </a:p>
            </p:txBody>
          </p:sp>
        </mc:Fallback>
      </mc:AlternateContent>
      <p:pic>
        <p:nvPicPr>
          <p:cNvPr id="11" name="Picture 10" descr="Shape&#10;&#10;Description automatically generated">
            <a:extLst>
              <a:ext uri="{FF2B5EF4-FFF2-40B4-BE49-F238E27FC236}">
                <a16:creationId xmlns:a16="http://schemas.microsoft.com/office/drawing/2014/main" id="{AFA89CB1-4647-4B91-BB12-9E6D643A44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8305800"/>
            <a:ext cx="6892721" cy="5664600"/>
          </a:xfrm>
          <a:prstGeom prst="rect">
            <a:avLst/>
          </a:prstGeom>
        </p:spPr>
      </p:pic>
    </p:spTree>
    <p:extLst>
      <p:ext uri="{BB962C8B-B14F-4D97-AF65-F5344CB8AC3E}">
        <p14:creationId xmlns:p14="http://schemas.microsoft.com/office/powerpoint/2010/main" val="2228851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animEffect transition="in" filter="fade">
                                      <p:cBhvr>
                                        <p:cTn id="21" dur="1000"/>
                                        <p:tgtEl>
                                          <p:spTgt spid="99">
                                            <p:txEl>
                                              <p:pRg st="1" end="1"/>
                                            </p:txEl>
                                          </p:spTgt>
                                        </p:tgtEl>
                                      </p:cBhvr>
                                    </p:animEffect>
                                    <p:anim calcmode="lin" valueType="num">
                                      <p:cBhvr>
                                        <p:cTn id="22"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2" end="2"/>
                                            </p:txEl>
                                          </p:spTgt>
                                        </p:tgtEl>
                                        <p:attrNameLst>
                                          <p:attrName>style.visibility</p:attrName>
                                        </p:attrNameLst>
                                      </p:cBhvr>
                                      <p:to>
                                        <p:strVal val="visible"/>
                                      </p:to>
                                    </p:set>
                                    <p:animEffect transition="in" filter="fade">
                                      <p:cBhvr>
                                        <p:cTn id="28" dur="1000"/>
                                        <p:tgtEl>
                                          <p:spTgt spid="99">
                                            <p:txEl>
                                              <p:pRg st="2" end="2"/>
                                            </p:txEl>
                                          </p:spTgt>
                                        </p:tgtEl>
                                      </p:cBhvr>
                                    </p:animEffect>
                                    <p:anim calcmode="lin" valueType="num">
                                      <p:cBhvr>
                                        <p:cTn id="29"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3" end="3"/>
                                            </p:txEl>
                                          </p:spTgt>
                                        </p:tgtEl>
                                        <p:attrNameLst>
                                          <p:attrName>style.visibility</p:attrName>
                                        </p:attrNameLst>
                                      </p:cBhvr>
                                      <p:to>
                                        <p:strVal val="visible"/>
                                      </p:to>
                                    </p:set>
                                    <p:animEffect transition="in" filter="fade">
                                      <p:cBhvr>
                                        <p:cTn id="35" dur="1000"/>
                                        <p:tgtEl>
                                          <p:spTgt spid="99">
                                            <p:txEl>
                                              <p:pRg st="3" end="3"/>
                                            </p:txEl>
                                          </p:spTgt>
                                        </p:tgtEl>
                                      </p:cBhvr>
                                    </p:animEffect>
                                    <p:anim calcmode="lin" valueType="num">
                                      <p:cBhvr>
                                        <p:cTn id="36"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fade">
                                      <p:cBhvr>
                                        <p:cTn id="56" dur="1000"/>
                                        <p:tgtEl>
                                          <p:spTgt spid="4">
                                            <p:txEl>
                                              <p:pRg st="0" end="0"/>
                                            </p:txEl>
                                          </p:spTgt>
                                        </p:tgtEl>
                                      </p:cBhvr>
                                    </p:animEffect>
                                    <p:anim calcmode="lin" valueType="num">
                                      <p:cBhvr>
                                        <p:cTn id="5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Effect transition="in" filter="fade">
                                      <p:cBhvr>
                                        <p:cTn id="63" dur="1000"/>
                                        <p:tgtEl>
                                          <p:spTgt spid="4">
                                            <p:txEl>
                                              <p:pRg st="1" end="1"/>
                                            </p:txEl>
                                          </p:spTgt>
                                        </p:tgtEl>
                                      </p:cBhvr>
                                    </p:animEffect>
                                    <p:anim calcmode="lin" valueType="num">
                                      <p:cBhvr>
                                        <p:cTn id="6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2" end="2"/>
                                            </p:txEl>
                                          </p:spTgt>
                                        </p:tgtEl>
                                        <p:attrNameLst>
                                          <p:attrName>style.visibility</p:attrName>
                                        </p:attrNameLst>
                                      </p:cBhvr>
                                      <p:to>
                                        <p:strVal val="visible"/>
                                      </p:to>
                                    </p:set>
                                    <p:animEffect transition="in" filter="fade">
                                      <p:cBhvr>
                                        <p:cTn id="70" dur="1000"/>
                                        <p:tgtEl>
                                          <p:spTgt spid="4">
                                            <p:txEl>
                                              <p:pRg st="2" end="2"/>
                                            </p:txEl>
                                          </p:spTgt>
                                        </p:tgtEl>
                                      </p:cBhvr>
                                    </p:animEffect>
                                    <p:anim calcmode="lin" valueType="num">
                                      <p:cBhvr>
                                        <p:cTn id="7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fade">
                                      <p:cBhvr>
                                        <p:cTn id="77" dur="1000"/>
                                        <p:tgtEl>
                                          <p:spTgt spid="4">
                                            <p:txEl>
                                              <p:pRg st="3" end="3"/>
                                            </p:txEl>
                                          </p:spTgt>
                                        </p:tgtEl>
                                      </p:cBhvr>
                                    </p:animEffect>
                                    <p:anim calcmode="lin" valueType="num">
                                      <p:cBhvr>
                                        <p:cTn id="7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
                                            <p:txEl>
                                              <p:pRg st="4" end="4"/>
                                            </p:txEl>
                                          </p:spTgt>
                                        </p:tgtEl>
                                        <p:attrNameLst>
                                          <p:attrName>style.visibility</p:attrName>
                                        </p:attrNameLst>
                                      </p:cBhvr>
                                      <p:to>
                                        <p:strVal val="visible"/>
                                      </p:to>
                                    </p:set>
                                    <p:animEffect transition="in" filter="fade">
                                      <p:cBhvr>
                                        <p:cTn id="84" dur="1000"/>
                                        <p:tgtEl>
                                          <p:spTgt spid="4">
                                            <p:txEl>
                                              <p:pRg st="4" end="4"/>
                                            </p:txEl>
                                          </p:spTgt>
                                        </p:tgtEl>
                                      </p:cBhvr>
                                    </p:animEffect>
                                    <p:anim calcmode="lin" valueType="num">
                                      <p:cBhvr>
                                        <p:cTn id="8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
                                            <p:txEl>
                                              <p:pRg st="5" end="5"/>
                                            </p:txEl>
                                          </p:spTgt>
                                        </p:tgtEl>
                                        <p:attrNameLst>
                                          <p:attrName>style.visibility</p:attrName>
                                        </p:attrNameLst>
                                      </p:cBhvr>
                                      <p:to>
                                        <p:strVal val="visible"/>
                                      </p:to>
                                    </p:set>
                                    <p:animEffect transition="in" filter="fade">
                                      <p:cBhvr>
                                        <p:cTn id="91" dur="1000"/>
                                        <p:tgtEl>
                                          <p:spTgt spid="4">
                                            <p:txEl>
                                              <p:pRg st="5" end="5"/>
                                            </p:txEl>
                                          </p:spTgt>
                                        </p:tgtEl>
                                      </p:cBhvr>
                                    </p:animEffect>
                                    <p:anim calcmode="lin" valueType="num">
                                      <p:cBhvr>
                                        <p:cTn id="9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4">
                                            <p:txEl>
                                              <p:pRg st="6" end="6"/>
                                            </p:txEl>
                                          </p:spTgt>
                                        </p:tgtEl>
                                        <p:attrNameLst>
                                          <p:attrName>style.visibility</p:attrName>
                                        </p:attrNameLst>
                                      </p:cBhvr>
                                      <p:to>
                                        <p:strVal val="visible"/>
                                      </p:to>
                                    </p:set>
                                    <p:animEffect transition="in" filter="fade">
                                      <p:cBhvr>
                                        <p:cTn id="98" dur="1000"/>
                                        <p:tgtEl>
                                          <p:spTgt spid="4">
                                            <p:txEl>
                                              <p:pRg st="6" end="6"/>
                                            </p:txEl>
                                          </p:spTgt>
                                        </p:tgtEl>
                                      </p:cBhvr>
                                    </p:animEffect>
                                    <p:anim calcmode="lin" valueType="num">
                                      <p:cBhvr>
                                        <p:cTn id="9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
                                            <p:txEl>
                                              <p:pRg st="7" end="7"/>
                                            </p:txEl>
                                          </p:spTgt>
                                        </p:tgtEl>
                                        <p:attrNameLst>
                                          <p:attrName>style.visibility</p:attrName>
                                        </p:attrNameLst>
                                      </p:cBhvr>
                                      <p:to>
                                        <p:strVal val="visible"/>
                                      </p:to>
                                    </p:set>
                                    <p:animEffect transition="in" filter="fade">
                                      <p:cBhvr>
                                        <p:cTn id="105" dur="1000"/>
                                        <p:tgtEl>
                                          <p:spTgt spid="4">
                                            <p:txEl>
                                              <p:pRg st="7" end="7"/>
                                            </p:txEl>
                                          </p:spTgt>
                                        </p:tgtEl>
                                      </p:cBhvr>
                                    </p:animEffect>
                                    <p:anim calcmode="lin" valueType="num">
                                      <p:cBhvr>
                                        <p:cTn id="10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
                                            <p:txEl>
                                              <p:pRg st="8" end="8"/>
                                            </p:txEl>
                                          </p:spTgt>
                                        </p:tgtEl>
                                        <p:attrNameLst>
                                          <p:attrName>style.visibility</p:attrName>
                                        </p:attrNameLst>
                                      </p:cBhvr>
                                      <p:to>
                                        <p:strVal val="visible"/>
                                      </p:to>
                                    </p:set>
                                    <p:animEffect transition="in" filter="fade">
                                      <p:cBhvr>
                                        <p:cTn id="112" dur="1000"/>
                                        <p:tgtEl>
                                          <p:spTgt spid="4">
                                            <p:txEl>
                                              <p:pRg st="8" end="8"/>
                                            </p:txEl>
                                          </p:spTgt>
                                        </p:tgtEl>
                                      </p:cBhvr>
                                    </p:animEffect>
                                    <p:anim calcmode="lin" valueType="num">
                                      <p:cBhvr>
                                        <p:cTn id="11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1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4">
                                            <p:txEl>
                                              <p:pRg st="9" end="9"/>
                                            </p:txEl>
                                          </p:spTgt>
                                        </p:tgtEl>
                                        <p:attrNameLst>
                                          <p:attrName>style.visibility</p:attrName>
                                        </p:attrNameLst>
                                      </p:cBhvr>
                                      <p:to>
                                        <p:strVal val="visible"/>
                                      </p:to>
                                    </p:set>
                                    <p:animEffect transition="in" filter="fade">
                                      <p:cBhvr>
                                        <p:cTn id="119" dur="1000"/>
                                        <p:tgtEl>
                                          <p:spTgt spid="4">
                                            <p:txEl>
                                              <p:pRg st="9" end="9"/>
                                            </p:txEl>
                                          </p:spTgt>
                                        </p:tgtEl>
                                      </p:cBhvr>
                                    </p:animEffect>
                                    <p:anim calcmode="lin" valueType="num">
                                      <p:cBhvr>
                                        <p:cTn id="12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2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2743201"/>
                <a:ext cx="12649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1200"/>
                  </a:spcBef>
                  <a:buClr>
                    <a:srgbClr val="FF0000"/>
                  </a:buClr>
                  <a:buFont typeface="Wingdings" panose="05000000000000000000" pitchFamily="2" charset="2"/>
                  <a:buChar char="v"/>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Với hai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b="1" i="1">
                        <a:latin typeface="Cambria Math" panose="02040503050406030204" pitchFamily="18" charset="0"/>
                        <a:ea typeface="Cambria Math" panose="02040503050406030204" pitchFamily="18" charset="0"/>
                      </a:rPr>
                      <m:t>𝑵</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e>
                    </m:d>
                  </m:oMath>
                </a14:m>
                <a:r>
                  <a:rPr lang="en-US"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𝑴𝑵</m:t>
                        </m:r>
                      </m:e>
                    </m:acc>
                    <m:r>
                      <a:rPr lang="en-US" b="1" i="1">
                        <a:solidFill>
                          <a:srgbClr val="FF0000"/>
                        </a:solidFill>
                        <a:latin typeface="Cambria Math" panose="02040503050406030204" pitchFamily="18" charset="0"/>
                        <a:ea typeface="Cambria Math" panose="02040503050406030204" pitchFamily="18" charset="0"/>
                      </a:rPr>
                      <m:t>=</m:t>
                    </m:r>
                    <m:d>
                      <m:dPr>
                        <m:ctrlPr>
                          <a:rPr lang="en-US" b="1" i="1">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và khoảng cách giữa hai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𝑵</m:t>
                    </m:r>
                  </m:oMath>
                </a14:m>
                <a:r>
                  <a:rPr lang="en-US" b="1">
                    <a:latin typeface="Tahoma" panose="020B0604030504040204" pitchFamily="34" charset="0"/>
                    <a:ea typeface="Tahoma" panose="020B0604030504040204" pitchFamily="34" charset="0"/>
                    <a:cs typeface="Tahoma" panose="020B0604030504040204" pitchFamily="34" charset="0"/>
                  </a:rPr>
                  <a:t> là</a:t>
                </a:r>
              </a:p>
              <a:p>
                <a:pPr marL="0" indent="0">
                  <a:lnSpc>
                    <a:spcPct val="100000"/>
                  </a:lnSpc>
                  <a:spcBef>
                    <a:spcPts val="1200"/>
                  </a:spcBef>
                  <a:buClr>
                    <a:srgbClr val="FF0000"/>
                  </a:buClr>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𝑴𝑵</m:t>
                      </m:r>
                      <m:r>
                        <a:rPr lang="en-US" b="1" i="1" smtClean="0">
                          <a:solidFill>
                            <a:srgbClr val="FF0000"/>
                          </a:solidFill>
                          <a:latin typeface="Cambria Math" panose="02040503050406030204" pitchFamily="18" charset="0"/>
                          <a:ea typeface="Cambria Math" panose="02040503050406030204" pitchFamily="18" charset="0"/>
                        </a:rPr>
                        <m:t>=</m:t>
                      </m:r>
                      <m:d>
                        <m:dPr>
                          <m:begChr m:val="|"/>
                          <m:endChr m:val="|"/>
                          <m:ctrlPr>
                            <a:rPr lang="en-US" b="1" i="1">
                              <a:solidFill>
                                <a:srgbClr val="FF0000"/>
                              </a:solidFill>
                              <a:latin typeface="Cambria Math" panose="02040503050406030204" pitchFamily="18" charset="0"/>
                              <a:ea typeface="Cambria Math" panose="02040503050406030204" pitchFamily="18" charset="0"/>
                            </a:rPr>
                          </m:ctrlPr>
                        </m:dPr>
                        <m:e>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𝑴𝑵</m:t>
                              </m:r>
                            </m:e>
                          </m:acc>
                        </m:e>
                      </m:d>
                      <m:r>
                        <a:rPr lang="en-US" b="1" i="1">
                          <a:solidFill>
                            <a:srgbClr val="FF0000"/>
                          </a:solidFill>
                          <a:latin typeface="Cambria Math" panose="02040503050406030204" pitchFamily="18" charset="0"/>
                          <a:ea typeface="Cambria Math" panose="02040503050406030204" pitchFamily="18" charset="0"/>
                        </a:rPr>
                        <m:t>=</m:t>
                      </m:r>
                      <m:rad>
                        <m:radPr>
                          <m:degHide m:val="on"/>
                          <m:ctrlPr>
                            <a:rPr lang="en-US" b="1" i="1">
                              <a:solidFill>
                                <a:srgbClr val="FF0000"/>
                              </a:solidFill>
                              <a:latin typeface="Cambria Math" panose="02040503050406030204" pitchFamily="18" charset="0"/>
                              <a:ea typeface="Cambria Math" panose="02040503050406030204" pitchFamily="18" charset="0"/>
                            </a:rPr>
                          </m:ctrlPr>
                        </m:radPr>
                        <m:deg/>
                        <m:e>
                          <m:sSup>
                            <m:sSupPr>
                              <m:ctrlPr>
                                <a:rPr lang="en-US" b="1" i="1">
                                  <a:solidFill>
                                    <a:srgbClr val="FF0000"/>
                                  </a:solidFill>
                                  <a:latin typeface="Cambria Math" panose="02040503050406030204" pitchFamily="18" charset="0"/>
                                  <a:ea typeface="Cambria Math" panose="02040503050406030204" pitchFamily="18" charset="0"/>
                                </a:rPr>
                              </m:ctrlPr>
                            </m:sSupPr>
                            <m:e>
                              <m:d>
                                <m:dPr>
                                  <m:ctrlPr>
                                    <a:rPr lang="en-US" b="1" i="1">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e>
                              </m:d>
                            </m:e>
                            <m:sup>
                              <m:r>
                                <a:rPr lang="en-US" b="1" i="1">
                                  <a:solidFill>
                                    <a:srgbClr val="FF0000"/>
                                  </a:solidFill>
                                  <a:latin typeface="Cambria Math" panose="02040503050406030204" pitchFamily="18" charset="0"/>
                                  <a:ea typeface="Cambria Math" panose="02040503050406030204" pitchFamily="18" charset="0"/>
                                </a:rPr>
                                <m:t>𝟐</m:t>
                              </m:r>
                            </m:sup>
                          </m:sSup>
                          <m:r>
                            <a:rPr lang="en-US" b="1" i="1">
                              <a:solidFill>
                                <a:srgbClr val="FF0000"/>
                              </a:solidFill>
                              <a:latin typeface="Cambria Math" panose="02040503050406030204" pitchFamily="18" charset="0"/>
                              <a:ea typeface="Cambria Math" panose="02040503050406030204" pitchFamily="18" charset="0"/>
                            </a:rPr>
                            <m:t>+</m:t>
                          </m:r>
                          <m:sSup>
                            <m:sSupPr>
                              <m:ctrlPr>
                                <a:rPr lang="en-US" b="1" i="1">
                                  <a:solidFill>
                                    <a:srgbClr val="FF0000"/>
                                  </a:solidFill>
                                  <a:latin typeface="Cambria Math" panose="02040503050406030204" pitchFamily="18" charset="0"/>
                                  <a:ea typeface="Cambria Math" panose="02040503050406030204" pitchFamily="18" charset="0"/>
                                </a:rPr>
                              </m:ctrlPr>
                            </m:sSupPr>
                            <m:e>
                              <m:d>
                                <m:dPr>
                                  <m:ctrlPr>
                                    <a:rPr lang="en-US" b="1" i="1">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𝒚</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e>
                            <m:sup>
                              <m:r>
                                <a:rPr lang="en-US" b="1" i="1">
                                  <a:solidFill>
                                    <a:srgbClr val="FF0000"/>
                                  </a:solidFill>
                                  <a:latin typeface="Cambria Math" panose="02040503050406030204" pitchFamily="18" charset="0"/>
                                  <a:ea typeface="Cambria Math" panose="02040503050406030204" pitchFamily="18" charset="0"/>
                                </a:rPr>
                                <m:t>𝟐</m:t>
                              </m:r>
                            </m:sup>
                          </m:sSup>
                        </m:e>
                      </m:rad>
                      <m:r>
                        <a:rPr lang="en-US" b="1" i="1">
                          <a:solidFill>
                            <a:srgbClr val="FF0000"/>
                          </a:solidFill>
                          <a:latin typeface="Cambria Math" panose="02040503050406030204" pitchFamily="18" charset="0"/>
                          <a:ea typeface="Cambria Math" panose="02040503050406030204" pitchFamily="18" charset="0"/>
                        </a:rPr>
                        <m:t>.</m:t>
                      </m:r>
                    </m:oMath>
                  </m:oMathPara>
                </a14:m>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Clr>
                    <a:srgbClr val="FF0000"/>
                  </a:buClr>
                  <a:buNone/>
                </a:pPr>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sym typeface="Wingdings"/>
                  </a:rPr>
                  <a:t></a:t>
                </a:r>
                <a:r>
                  <a:rPr lang="en-US" b="1">
                    <a:solidFill>
                      <a:srgbClr val="FFFF00"/>
                    </a:solidFill>
                    <a:latin typeface="Tahoma" panose="020B0604030504040204" pitchFamily="34" charset="0"/>
                    <a:ea typeface="Tahoma" panose="020B0604030504040204" pitchFamily="34" charset="0"/>
                    <a:cs typeface="Tahoma" panose="020B0604030504040204" pitchFamily="34" charset="0"/>
                    <a:sym typeface="Wingdings"/>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VD3: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ba điểm </a:t>
                </a:r>
                <a14:m>
                  <m:oMath xmlns:m="http://schemas.openxmlformats.org/officeDocument/2006/math">
                    <m:r>
                      <a:rPr lang="en-US" b="1" i="1">
                        <a:latin typeface="Cambria Math" panose="02040503050406030204" pitchFamily="18" charset="0"/>
                        <a:ea typeface="Cambria Math" panose="02040503050406030204" pitchFamily="18" charset="0"/>
                      </a:rPr>
                      <m:t>𝑨</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𝟏</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𝑪</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𝟕</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e>
                    </m:d>
                  </m:oMath>
                </a14:m>
                <a:r>
                  <a:rPr lang="en-US" b="1">
                    <a:latin typeface="Tahoma" panose="020B0604030504040204" pitchFamily="34" charset="0"/>
                    <a:ea typeface="Tahoma" panose="020B0604030504040204" pitchFamily="34" charset="0"/>
                    <a:cs typeface="Tahoma" panose="020B0604030504040204" pitchFamily="34" charset="0"/>
                  </a:rPr>
                  <a:t>.</a:t>
                </a:r>
              </a:p>
              <a:p>
                <a:pPr marL="914400" indent="-914400">
                  <a:lnSpc>
                    <a:spcPct val="100000"/>
                  </a:lnSpc>
                  <a:spcBef>
                    <a:spcPts val="1200"/>
                  </a:spcBef>
                  <a:buAutoNum type="alphaLcParenR"/>
                </a:pPr>
                <a:r>
                  <a:rPr lang="en-US" b="1">
                    <a:latin typeface="Tahoma" panose="020B0604030504040204" pitchFamily="34" charset="0"/>
                    <a:ea typeface="Tahoma" panose="020B0604030504040204" pitchFamily="34" charset="0"/>
                    <a:cs typeface="Tahoma" panose="020B0604030504040204" pitchFamily="34" charset="0"/>
                  </a:rPr>
                  <a:t>Tìm tọa độ của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𝑨𝑩</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𝑩𝑪</m:t>
                        </m:r>
                      </m:e>
                    </m:acc>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spcBef>
                    <a:spcPts val="1200"/>
                  </a:spcBef>
                  <a:buNone/>
                </a:pPr>
                <a:r>
                  <a:rPr lang="en-US" b="1">
                    <a:latin typeface="Tahoma" panose="020B0604030504040204" pitchFamily="34" charset="0"/>
                    <a:ea typeface="Tahoma" panose="020B0604030504040204" pitchFamily="34" charset="0"/>
                    <a:cs typeface="Tahoma" panose="020B0604030504040204" pitchFamily="34" charset="0"/>
                  </a:rPr>
                  <a:t>So sánh các khoảng cách từ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tới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b="1" i="1">
                        <a:latin typeface="Cambria Math" panose="02040503050406030204" pitchFamily="18" charset="0"/>
                        <a:ea typeface="Cambria Math" panose="02040503050406030204" pitchFamily="18" charset="0"/>
                      </a:rPr>
                      <m:t>𝑪</m:t>
                    </m:r>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1200"/>
                  </a:spcBef>
                  <a:buNone/>
                </a:pPr>
                <a:r>
                  <a:rPr lang="en-US" b="1">
                    <a:latin typeface="Tahoma" panose="020B0604030504040204" pitchFamily="34" charset="0"/>
                    <a:ea typeface="Tahoma" panose="020B0604030504040204" pitchFamily="34" charset="0"/>
                    <a:cs typeface="Tahoma" panose="020B0604030504040204" pitchFamily="34" charset="0"/>
                  </a:rPr>
                  <a:t>b) Ba điểm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𝑪</m:t>
                    </m:r>
                  </m:oMath>
                </a14:m>
                <a:r>
                  <a:rPr lang="en-US" b="1">
                    <a:latin typeface="Tahoma" panose="020B0604030504040204" pitchFamily="34" charset="0"/>
                    <a:ea typeface="Tahoma" panose="020B0604030504040204" pitchFamily="34" charset="0"/>
                    <a:cs typeface="Tahoma" panose="020B0604030504040204" pitchFamily="34" charset="0"/>
                  </a:rPr>
                  <a:t> thẳng hàng không?</a:t>
                </a:r>
              </a:p>
              <a:p>
                <a:pPr marL="0" indent="0">
                  <a:lnSpc>
                    <a:spcPct val="100000"/>
                  </a:lnSpc>
                  <a:spcBef>
                    <a:spcPts val="1200"/>
                  </a:spcBef>
                  <a:buNone/>
                </a:pPr>
                <a:r>
                  <a:rPr lang="en-US" b="1">
                    <a:latin typeface="Tahoma" panose="020B0604030504040204" pitchFamily="34" charset="0"/>
                    <a:ea typeface="Tahoma" panose="020B0604030504040204" pitchFamily="34" charset="0"/>
                    <a:cs typeface="Tahoma" panose="020B0604030504040204" pitchFamily="34" charset="0"/>
                  </a:rPr>
                  <a:t>c) Tìm điểm </a:t>
                </a:r>
                <a14:m>
                  <m:oMath xmlns:m="http://schemas.openxmlformats.org/officeDocument/2006/math">
                    <m:r>
                      <a:rPr lang="en-US" b="1" i="1">
                        <a:latin typeface="Cambria Math" panose="02040503050406030204" pitchFamily="18" charset="0"/>
                        <a:ea typeface="Cambria Math" panose="02040503050406030204" pitchFamily="18" charset="0"/>
                      </a:rPr>
                      <m:t>𝑫</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để </a:t>
                </a:r>
                <a14:m>
                  <m:oMath xmlns:m="http://schemas.openxmlformats.org/officeDocument/2006/math">
                    <m:r>
                      <a:rPr lang="en-US" b="1" i="1">
                        <a:latin typeface="Cambria Math" panose="02040503050406030204" pitchFamily="18" charset="0"/>
                        <a:ea typeface="Cambria Math" panose="02040503050406030204" pitchFamily="18" charset="0"/>
                      </a:rPr>
                      <m:t>𝑨𝑩𝑪𝑫</m:t>
                    </m:r>
                  </m:oMath>
                </a14:m>
                <a:r>
                  <a:rPr lang="en-US" b="1">
                    <a:latin typeface="Tahoma" panose="020B0604030504040204" pitchFamily="34" charset="0"/>
                    <a:ea typeface="Tahoma" panose="020B0604030504040204" pitchFamily="34" charset="0"/>
                    <a:cs typeface="Tahoma" panose="020B0604030504040204" pitchFamily="34" charset="0"/>
                  </a:rPr>
                  <a:t> là một hình thoi.</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2743201"/>
                <a:ext cx="12649200" cy="10744199"/>
              </a:xfrm>
              <a:prstGeom prst="rect">
                <a:avLst/>
              </a:prstGeom>
              <a:blipFill>
                <a:blip r:embed="rId3"/>
                <a:stretch>
                  <a:fillRect l="-2167" t="-850" r="-1107"/>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9433443-F7C6-4FAD-8BCF-22C0992B6D9C}"/>
                  </a:ext>
                </a:extLst>
              </p:cNvPr>
              <p:cNvSpPr txBox="1">
                <a:spLocks/>
              </p:cNvSpPr>
              <p:nvPr/>
            </p:nvSpPr>
            <p:spPr>
              <a:xfrm>
                <a:off x="13335000" y="2743201"/>
                <a:ext cx="10744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1200"/>
                  </a:spcBef>
                  <a:buClr>
                    <a:srgbClr val="FF0000"/>
                  </a:buClr>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a) Ta có</a:t>
                </a:r>
              </a:p>
              <a:p>
                <a:pPr>
                  <a:lnSpc>
                    <a:spcPct val="100000"/>
                  </a:lnSpc>
                  <a:spcBef>
                    <a:spcPts val="1200"/>
                  </a:spcBef>
                </a:pP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𝑨𝑩</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m:t>
                        </m:r>
                      </m:e>
                    </m:d>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e>
                    </m:d>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spcBef>
                    <a:spcPts val="1200"/>
                  </a:spcBef>
                </a:pP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𝑩𝑪</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𝟕</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oMath>
                </a14:m>
                <a:r>
                  <a:rPr lang="fr-FR"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Khoảng cách từ </a:t>
                </a:r>
                <a14:m>
                  <m:oMath xmlns:m="http://schemas.openxmlformats.org/officeDocument/2006/math">
                    <m:r>
                      <a:rPr lang="fr-FR" b="1" i="1" smtClean="0">
                        <a:latin typeface="Cambria Math" panose="02040503050406030204" pitchFamily="18" charset="0"/>
                        <a:ea typeface="Tahoma" panose="020B0604030504040204" pitchFamily="34" charset="0"/>
                        <a:cs typeface="Tahoma" panose="020B0604030504040204" pitchFamily="34" charset="0"/>
                      </a:rPr>
                      <m:t>𝑩</m:t>
                    </m:r>
                  </m:oMath>
                </a14:m>
                <a:r>
                  <a:rPr lang="fr-FR" b="1">
                    <a:latin typeface="Tahoma" panose="020B0604030504040204" pitchFamily="34" charset="0"/>
                    <a:ea typeface="Tahoma" panose="020B0604030504040204" pitchFamily="34" charset="0"/>
                    <a:cs typeface="Tahoma" panose="020B0604030504040204" pitchFamily="34" charset="0"/>
                  </a:rPr>
                  <a:t> tới </a:t>
                </a:r>
                <a14:m>
                  <m:oMath xmlns:m="http://schemas.openxmlformats.org/officeDocument/2006/math">
                    <m:r>
                      <a:rPr lang="fr-FR" b="1" i="1" smtClean="0">
                        <a:latin typeface="Cambria Math" panose="02040503050406030204" pitchFamily="18" charset="0"/>
                        <a:ea typeface="Tahoma" panose="020B0604030504040204" pitchFamily="34" charset="0"/>
                        <a:cs typeface="Tahoma" panose="020B0604030504040204" pitchFamily="34" charset="0"/>
                      </a:rPr>
                      <m:t>𝑨</m:t>
                    </m:r>
                  </m:oMath>
                </a14:m>
                <a:r>
                  <a:rPr lang="fr-FR"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fr-FR" b="1" i="1" smtClean="0">
                        <a:latin typeface="Cambria Math" panose="02040503050406030204" pitchFamily="18" charset="0"/>
                        <a:ea typeface="Tahoma" panose="020B0604030504040204" pitchFamily="34" charset="0"/>
                        <a:cs typeface="Tahoma" panose="020B0604030504040204" pitchFamily="34" charset="0"/>
                      </a:rPr>
                      <m:t>𝑪</m:t>
                    </m:r>
                  </m:oMath>
                </a14:m>
                <a:r>
                  <a:rPr lang="fr-FR" b="1">
                    <a:latin typeface="Tahoma" panose="020B0604030504040204" pitchFamily="34" charset="0"/>
                    <a:ea typeface="Tahoma" panose="020B0604030504040204" pitchFamily="34" charset="0"/>
                    <a:cs typeface="Tahoma" panose="020B0604030504040204" pitchFamily="34" charset="0"/>
                  </a:rPr>
                  <a:t> là:</a:t>
                </a:r>
              </a:p>
              <a:p>
                <a:pPr>
                  <a:lnSpc>
                    <a:spcPct val="100000"/>
                  </a:lnSpc>
                  <a:spcBef>
                    <a:spcPts val="1200"/>
                  </a:spcBef>
                </a:pPr>
                <a14:m>
                  <m:oMath xmlns:m="http://schemas.openxmlformats.org/officeDocument/2006/math">
                    <m:r>
                      <a:rPr lang="vi-VN" b="1" i="1">
                        <a:latin typeface="Cambria Math" panose="02040503050406030204" pitchFamily="18" charset="0"/>
                        <a:ea typeface="Cambria Math" panose="02040503050406030204" pitchFamily="18" charset="0"/>
                      </a:rPr>
                      <m:t>𝑨𝑩</m:t>
                    </m:r>
                    <m:r>
                      <a:rPr lang="vi-VN" b="1" i="1">
                        <a:latin typeface="Cambria Math" panose="02040503050406030204" pitchFamily="18" charset="0"/>
                        <a:ea typeface="Cambria Math" panose="02040503050406030204" pitchFamily="18" charset="0"/>
                      </a:rPr>
                      <m:t>=</m:t>
                    </m:r>
                    <m:d>
                      <m:dPr>
                        <m:begChr m:val="|"/>
                        <m:endChr m:val="|"/>
                        <m:ctrlPr>
                          <a:rPr lang="en-US" b="1" i="1">
                            <a:latin typeface="Cambria Math" panose="02040503050406030204" pitchFamily="18" charset="0"/>
                            <a:ea typeface="Cambria Math" panose="02040503050406030204" pitchFamily="18" charset="0"/>
                          </a:rPr>
                        </m:ctrlPr>
                      </m:dPr>
                      <m:e>
                        <m:acc>
                          <m:accPr>
                            <m:chr m:val="⃗"/>
                            <m:ctrlPr>
                              <a:rPr lang="en-US" b="1" i="1">
                                <a:latin typeface="Cambria Math" panose="02040503050406030204" pitchFamily="18" charset="0"/>
                                <a:ea typeface="Cambria Math" panose="02040503050406030204" pitchFamily="18" charset="0"/>
                              </a:rPr>
                            </m:ctrlPr>
                          </m:accPr>
                          <m:e>
                            <m:r>
                              <a:rPr lang="vi-VN" b="1" i="1">
                                <a:latin typeface="Cambria Math" panose="02040503050406030204" pitchFamily="18" charset="0"/>
                                <a:ea typeface="Cambria Math" panose="02040503050406030204" pitchFamily="18" charset="0"/>
                              </a:rPr>
                              <m:t>𝑨𝑩</m:t>
                            </m:r>
                          </m:e>
                        </m:acc>
                      </m:e>
                    </m:d>
                    <m:r>
                      <a:rPr lang="vi-VN" b="1" i="1">
                        <a:latin typeface="Cambria Math" panose="02040503050406030204" pitchFamily="18" charset="0"/>
                        <a:ea typeface="Cambria Math" panose="02040503050406030204" pitchFamily="18" charset="0"/>
                      </a:rPr>
                      <m:t>=</m:t>
                    </m:r>
                    <m:rad>
                      <m:radPr>
                        <m:degHide m:val="on"/>
                        <m:ctrlPr>
                          <a:rPr lang="en-US" b="1" i="1">
                            <a:latin typeface="Cambria Math" panose="02040503050406030204" pitchFamily="18" charset="0"/>
                            <a:ea typeface="Cambria Math" panose="02040503050406030204" pitchFamily="18" charset="0"/>
                          </a:rPr>
                        </m:ctrlPr>
                      </m:radPr>
                      <m:deg/>
                      <m:e>
                        <m:sSup>
                          <m:sSupPr>
                            <m:ctrlPr>
                              <a:rPr lang="en-US" b="1" i="1">
                                <a:latin typeface="Cambria Math" panose="02040503050406030204" pitchFamily="18" charset="0"/>
                                <a:ea typeface="Cambria Math" panose="02040503050406030204" pitchFamily="18" charset="0"/>
                              </a:rPr>
                            </m:ctrlPr>
                          </m:sSupPr>
                          <m:e>
                            <m:r>
                              <a:rPr lang="vi-VN" b="1" i="1">
                                <a:latin typeface="Cambria Math" panose="02040503050406030204" pitchFamily="18" charset="0"/>
                                <a:ea typeface="Cambria Math" panose="02040503050406030204" pitchFamily="18" charset="0"/>
                              </a:rPr>
                              <m:t>𝟐</m:t>
                            </m:r>
                          </m:e>
                          <m:sup>
                            <m:r>
                              <a:rPr lang="vi-VN" b="1" i="1">
                                <a:latin typeface="Cambria Math" panose="02040503050406030204" pitchFamily="18" charset="0"/>
                                <a:ea typeface="Cambria Math" panose="02040503050406030204" pitchFamily="18" charset="0"/>
                              </a:rPr>
                              <m:t>𝟐</m:t>
                            </m:r>
                          </m:sup>
                        </m:sSup>
                        <m:r>
                          <a:rPr lang="vi-VN" b="1" i="1">
                            <a:latin typeface="Cambria Math" panose="02040503050406030204" pitchFamily="18" charset="0"/>
                            <a:ea typeface="Cambria Math" panose="02040503050406030204" pitchFamily="18" charset="0"/>
                          </a:rPr>
                          <m:t>+</m:t>
                        </m:r>
                        <m:sSup>
                          <m:sSupPr>
                            <m:ctrlPr>
                              <a:rPr lang="en-US" b="1" i="1">
                                <a:latin typeface="Cambria Math" panose="02040503050406030204" pitchFamily="18" charset="0"/>
                                <a:ea typeface="Cambria Math" panose="02040503050406030204" pitchFamily="18" charset="0"/>
                              </a:rPr>
                            </m:ctrlPr>
                          </m:sSupPr>
                          <m:e>
                            <m:r>
                              <a:rPr lang="vi-VN" b="1" i="1">
                                <a:latin typeface="Cambria Math" panose="02040503050406030204" pitchFamily="18" charset="0"/>
                                <a:ea typeface="Cambria Math" panose="02040503050406030204" pitchFamily="18" charset="0"/>
                              </a:rPr>
                              <m:t>𝟒</m:t>
                            </m:r>
                          </m:e>
                          <m:sup>
                            <m:r>
                              <a:rPr lang="vi-VN" b="1" i="1">
                                <a:latin typeface="Cambria Math" panose="02040503050406030204" pitchFamily="18" charset="0"/>
                                <a:ea typeface="Cambria Math" panose="02040503050406030204" pitchFamily="18" charset="0"/>
                              </a:rPr>
                              <m:t>𝟐</m:t>
                            </m:r>
                          </m:sup>
                        </m:sSup>
                      </m:e>
                    </m:rad>
                    <m:r>
                      <a:rPr lang="vi-VN" b="1" i="1">
                        <a:latin typeface="Cambria Math" panose="02040503050406030204" pitchFamily="18" charset="0"/>
                        <a:ea typeface="Cambria Math" panose="02040503050406030204" pitchFamily="18" charset="0"/>
                      </a:rPr>
                      <m:t>=</m:t>
                    </m:r>
                    <m:r>
                      <a:rPr lang="vi-VN" b="1" i="1">
                        <a:latin typeface="Cambria Math" panose="02040503050406030204" pitchFamily="18" charset="0"/>
                        <a:ea typeface="Cambria Math" panose="02040503050406030204" pitchFamily="18" charset="0"/>
                      </a:rPr>
                      <m:t>𝟐</m:t>
                    </m:r>
                    <m:rad>
                      <m:radPr>
                        <m:degHide m:val="on"/>
                        <m:ctrlPr>
                          <a:rPr lang="en-US" b="1" i="1">
                            <a:latin typeface="Cambria Math" panose="02040503050406030204" pitchFamily="18" charset="0"/>
                            <a:ea typeface="Cambria Math" panose="02040503050406030204" pitchFamily="18" charset="0"/>
                          </a:rPr>
                        </m:ctrlPr>
                      </m:radPr>
                      <m:deg/>
                      <m:e>
                        <m:r>
                          <a:rPr lang="vi-VN" b="1" i="1">
                            <a:latin typeface="Cambria Math" panose="02040503050406030204" pitchFamily="18" charset="0"/>
                            <a:ea typeface="Cambria Math" panose="02040503050406030204" pitchFamily="18" charset="0"/>
                          </a:rPr>
                          <m:t>𝟓</m:t>
                        </m:r>
                      </m:e>
                    </m:rad>
                    <m:r>
                      <m:rPr>
                        <m:nor/>
                      </m:rPr>
                      <a:rPr lang="fr-FR" b="1">
                        <a:latin typeface="Tahoma" panose="020B0604030504040204" pitchFamily="34" charset="0"/>
                        <a:ea typeface="Tahoma" panose="020B0604030504040204" pitchFamily="34" charset="0"/>
                        <a:cs typeface="Tahoma" panose="020B0604030504040204" pitchFamily="34" charset="0"/>
                      </a:rPr>
                      <m:t>.</m:t>
                    </m:r>
                  </m:oMath>
                </a14:m>
                <a:endParaRPr lang="fr-FR" b="1">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1200"/>
                  </a:spcBef>
                </a:pPr>
                <a14:m>
                  <m:oMath xmlns:m="http://schemas.openxmlformats.org/officeDocument/2006/math">
                    <m:r>
                      <a:rPr lang="vi-VN" b="1" i="1">
                        <a:latin typeface="Cambria Math" panose="02040503050406030204" pitchFamily="18" charset="0"/>
                        <a:ea typeface="Cambria Math" panose="02040503050406030204" pitchFamily="18" charset="0"/>
                      </a:rPr>
                      <m:t>𝑩</m:t>
                    </m:r>
                    <m:r>
                      <a:rPr lang="en-US" b="1" i="1" smtClean="0">
                        <a:latin typeface="Cambria Math" panose="02040503050406030204" pitchFamily="18" charset="0"/>
                        <a:ea typeface="Cambria Math" panose="02040503050406030204" pitchFamily="18" charset="0"/>
                      </a:rPr>
                      <m:t>𝑪</m:t>
                    </m:r>
                    <m:r>
                      <a:rPr lang="vi-VN" b="1" i="1">
                        <a:latin typeface="Cambria Math" panose="02040503050406030204" pitchFamily="18" charset="0"/>
                        <a:ea typeface="Cambria Math" panose="02040503050406030204" pitchFamily="18" charset="0"/>
                      </a:rPr>
                      <m:t>=</m:t>
                    </m:r>
                    <m:d>
                      <m:dPr>
                        <m:begChr m:val="|"/>
                        <m:endChr m:val="|"/>
                        <m:ctrlPr>
                          <a:rPr lang="en-US" b="1" i="1">
                            <a:latin typeface="Cambria Math" panose="02040503050406030204" pitchFamily="18" charset="0"/>
                            <a:ea typeface="Cambria Math" panose="02040503050406030204" pitchFamily="18" charset="0"/>
                          </a:rPr>
                        </m:ctrlPr>
                      </m:dPr>
                      <m:e>
                        <m:acc>
                          <m:accPr>
                            <m:chr m:val="⃗"/>
                            <m:ctrlPr>
                              <a:rPr lang="en-US" b="1" i="1">
                                <a:latin typeface="Cambria Math" panose="02040503050406030204" pitchFamily="18" charset="0"/>
                                <a:ea typeface="Cambria Math" panose="02040503050406030204" pitchFamily="18" charset="0"/>
                              </a:rPr>
                            </m:ctrlPr>
                          </m:accPr>
                          <m:e>
                            <m:r>
                              <a:rPr lang="vi-VN" b="1" i="1">
                                <a:latin typeface="Cambria Math" panose="02040503050406030204" pitchFamily="18" charset="0"/>
                                <a:ea typeface="Cambria Math" panose="02040503050406030204" pitchFamily="18" charset="0"/>
                              </a:rPr>
                              <m:t>𝑩</m:t>
                            </m:r>
                            <m:r>
                              <a:rPr lang="en-US" b="1" i="1" smtClean="0">
                                <a:latin typeface="Cambria Math" panose="02040503050406030204" pitchFamily="18" charset="0"/>
                                <a:ea typeface="Cambria Math" panose="02040503050406030204" pitchFamily="18" charset="0"/>
                              </a:rPr>
                              <m:t>𝑪</m:t>
                            </m:r>
                          </m:e>
                        </m:acc>
                      </m:e>
                    </m:d>
                    <m:r>
                      <a:rPr lang="vi-VN" b="1" i="1">
                        <a:latin typeface="Cambria Math" panose="02040503050406030204" pitchFamily="18" charset="0"/>
                        <a:ea typeface="Cambria Math" panose="02040503050406030204" pitchFamily="18" charset="0"/>
                      </a:rPr>
                      <m:t>=</m:t>
                    </m:r>
                    <m:rad>
                      <m:radPr>
                        <m:degHide m:val="on"/>
                        <m:ctrlPr>
                          <a:rPr lang="en-US" b="1" i="1">
                            <a:latin typeface="Cambria Math" panose="02040503050406030204" pitchFamily="18" charset="0"/>
                            <a:ea typeface="Cambria Math" panose="02040503050406030204" pitchFamily="18" charset="0"/>
                          </a:rPr>
                        </m:ctrlPr>
                      </m:radPr>
                      <m:deg/>
                      <m:e>
                        <m:sSup>
                          <m:sSupPr>
                            <m:ctrlPr>
                              <a:rPr lang="en-US" b="1" i="1">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𝟒</m:t>
                            </m:r>
                          </m:e>
                          <m:sup>
                            <m:r>
                              <a:rPr lang="vi-VN" b="1" i="1">
                                <a:latin typeface="Cambria Math" panose="02040503050406030204" pitchFamily="18" charset="0"/>
                                <a:ea typeface="Cambria Math" panose="02040503050406030204" pitchFamily="18" charset="0"/>
                              </a:rPr>
                              <m:t>𝟐</m:t>
                            </m:r>
                          </m:sup>
                        </m:sSup>
                        <m:r>
                          <a:rPr lang="vi-VN" b="1" i="1">
                            <a:latin typeface="Cambria Math" panose="02040503050406030204" pitchFamily="18" charset="0"/>
                            <a:ea typeface="Cambria Math" panose="02040503050406030204" pitchFamily="18" charset="0"/>
                          </a:rPr>
                          <m:t>+</m:t>
                        </m:r>
                        <m:sSup>
                          <m:sSupPr>
                            <m:ctrlPr>
                              <a:rPr lang="en-US" b="1" i="1">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𝟐</m:t>
                            </m:r>
                          </m:e>
                          <m:sup>
                            <m:r>
                              <a:rPr lang="vi-VN" b="1" i="1">
                                <a:latin typeface="Cambria Math" panose="02040503050406030204" pitchFamily="18" charset="0"/>
                                <a:ea typeface="Cambria Math" panose="02040503050406030204" pitchFamily="18" charset="0"/>
                              </a:rPr>
                              <m:t>𝟐</m:t>
                            </m:r>
                          </m:sup>
                        </m:sSup>
                      </m:e>
                    </m:rad>
                    <m:r>
                      <a:rPr lang="vi-VN" b="1" i="1">
                        <a:latin typeface="Cambria Math" panose="02040503050406030204" pitchFamily="18" charset="0"/>
                        <a:ea typeface="Cambria Math" panose="02040503050406030204" pitchFamily="18" charset="0"/>
                      </a:rPr>
                      <m:t>=</m:t>
                    </m:r>
                    <m:r>
                      <a:rPr lang="vi-VN" b="1" i="1">
                        <a:latin typeface="Cambria Math" panose="02040503050406030204" pitchFamily="18" charset="0"/>
                        <a:ea typeface="Cambria Math" panose="02040503050406030204" pitchFamily="18" charset="0"/>
                      </a:rPr>
                      <m:t>𝟐</m:t>
                    </m:r>
                    <m:rad>
                      <m:radPr>
                        <m:degHide m:val="on"/>
                        <m:ctrlPr>
                          <a:rPr lang="en-US" b="1" i="1">
                            <a:latin typeface="Cambria Math" panose="02040503050406030204" pitchFamily="18" charset="0"/>
                            <a:ea typeface="Cambria Math" panose="02040503050406030204" pitchFamily="18" charset="0"/>
                          </a:rPr>
                        </m:ctrlPr>
                      </m:radPr>
                      <m:deg/>
                      <m:e>
                        <m:r>
                          <a:rPr lang="vi-VN" b="1" i="1">
                            <a:latin typeface="Cambria Math" panose="02040503050406030204" pitchFamily="18" charset="0"/>
                            <a:ea typeface="Cambria Math" panose="02040503050406030204" pitchFamily="18" charset="0"/>
                          </a:rPr>
                          <m:t>𝟓</m:t>
                        </m:r>
                      </m:e>
                    </m:rad>
                    <m:r>
                      <m:rPr>
                        <m:nor/>
                      </m:rPr>
                      <a:rPr lang="fr-FR" b="1">
                        <a:latin typeface="Tahoma" panose="020B0604030504040204" pitchFamily="34" charset="0"/>
                        <a:ea typeface="Tahoma" panose="020B0604030504040204" pitchFamily="34" charset="0"/>
                        <a:cs typeface="Tahoma" panose="020B0604030504040204" pitchFamily="34" charset="0"/>
                      </a:rPr>
                      <m:t>.</m:t>
                    </m:r>
                  </m:oMath>
                </a14:m>
                <a:endParaRPr lang="fr-FR"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None/>
                </a:pPr>
                <a14:m>
                  <m:oMath xmlns:m="http://schemas.openxmlformats.org/officeDocument/2006/math">
                    <m:r>
                      <a:rPr lang="en-US" b="1" i="1">
                        <a:latin typeface="Cambria Math" panose="02040503050406030204" pitchFamily="18" charset="0"/>
                        <a:ea typeface="Cambria Math" panose="02040503050406030204" pitchFamily="18" charset="0"/>
                      </a:rPr>
                      <m:t>⟹</m:t>
                    </m:r>
                  </m:oMath>
                </a14:m>
                <a:r>
                  <a:rPr lang="vi-VN"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b="1" i="1">
                        <a:latin typeface="Cambria Math" panose="02040503050406030204" pitchFamily="18" charset="0"/>
                        <a:ea typeface="Cambria Math" panose="02040503050406030204" pitchFamily="18" charset="0"/>
                      </a:rPr>
                      <m:t>𝑨𝑩</m:t>
                    </m:r>
                    <m:r>
                      <a:rPr lang="vi-VN"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𝑩𝑪</m:t>
                    </m:r>
                  </m:oMath>
                </a14:m>
                <a:r>
                  <a:rPr lang="fr-FR"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b) Hai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𝑨𝑩</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e>
                    </m:d>
                  </m:oMath>
                </a14:m>
                <a:r>
                  <a:rPr lang="fr-FR"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𝑨𝑪</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𝟔</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𝟔</m:t>
                        </m:r>
                      </m:e>
                    </m:d>
                  </m:oMath>
                </a14:m>
                <a:r>
                  <a:rPr lang="fr-FR" b="1">
                    <a:latin typeface="Tahoma" panose="020B0604030504040204" pitchFamily="34" charset="0"/>
                    <a:ea typeface="Tahoma" panose="020B0604030504040204" pitchFamily="34" charset="0"/>
                    <a:cs typeface="Tahoma" panose="020B0604030504040204" pitchFamily="34" charset="0"/>
                  </a:rPr>
                  <a:t> không cùng phương (vì </a:t>
                </a:r>
                <a14:m>
                  <m:oMath xmlns:m="http://schemas.openxmlformats.org/officeDocument/2006/math">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𝟐</m:t>
                        </m:r>
                      </m:num>
                      <m:den>
                        <m:r>
                          <a:rPr lang="en-US" b="1" i="1" smtClean="0">
                            <a:latin typeface="Cambria Math" panose="02040503050406030204" pitchFamily="18" charset="0"/>
                            <a:ea typeface="Cambria Math" panose="02040503050406030204" pitchFamily="18" charset="0"/>
                          </a:rPr>
                          <m:t>𝟔</m:t>
                        </m:r>
                      </m:den>
                    </m:f>
                    <m:r>
                      <a:rPr lang="en-US" b="1" i="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𝟒</m:t>
                        </m:r>
                      </m:num>
                      <m:den>
                        <m:r>
                          <a:rPr lang="en-US" b="1" i="1" smtClean="0">
                            <a:latin typeface="Cambria Math" panose="02040503050406030204" pitchFamily="18" charset="0"/>
                            <a:ea typeface="Cambria Math" panose="02040503050406030204" pitchFamily="18" charset="0"/>
                          </a:rPr>
                          <m:t>𝟔</m:t>
                        </m:r>
                      </m:den>
                    </m:f>
                  </m:oMath>
                </a14:m>
                <a:r>
                  <a:rPr lang="fr-FR"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Do đó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𝑪</m:t>
                    </m:r>
                  </m:oMath>
                </a14:m>
                <a:r>
                  <a:rPr lang="en-US" b="1">
                    <a:latin typeface="Tahoma" panose="020B0604030504040204" pitchFamily="34" charset="0"/>
                    <a:ea typeface="Tahoma" panose="020B0604030504040204" pitchFamily="34" charset="0"/>
                    <a:cs typeface="Tahoma" panose="020B0604030504040204" pitchFamily="34" charset="0"/>
                  </a:rPr>
                  <a:t> không thẳng hàng.</a:t>
                </a:r>
                <a:endParaRPr lang="fr-FR"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3335000" y="2743201"/>
                <a:ext cx="10744200" cy="10744199"/>
              </a:xfrm>
              <a:prstGeom prst="rect">
                <a:avLst/>
              </a:prstGeom>
              <a:blipFill>
                <a:blip r:embed="rId4"/>
                <a:stretch>
                  <a:fillRect l="-2551" t="-793" b="-1926"/>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792201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animEffect transition="in" filter="fade">
                                      <p:cBhvr>
                                        <p:cTn id="21" dur="1000"/>
                                        <p:tgtEl>
                                          <p:spTgt spid="99">
                                            <p:txEl>
                                              <p:pRg st="1" end="1"/>
                                            </p:txEl>
                                          </p:spTgt>
                                        </p:tgtEl>
                                      </p:cBhvr>
                                    </p:animEffect>
                                    <p:anim calcmode="lin" valueType="num">
                                      <p:cBhvr>
                                        <p:cTn id="22"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3" end="3"/>
                                            </p:txEl>
                                          </p:spTgt>
                                        </p:tgtEl>
                                        <p:attrNameLst>
                                          <p:attrName>style.visibility</p:attrName>
                                        </p:attrNameLst>
                                      </p:cBhvr>
                                      <p:to>
                                        <p:strVal val="visible"/>
                                      </p:to>
                                    </p:set>
                                    <p:animEffect transition="in" filter="fade">
                                      <p:cBhvr>
                                        <p:cTn id="28" dur="1000"/>
                                        <p:tgtEl>
                                          <p:spTgt spid="99">
                                            <p:txEl>
                                              <p:pRg st="3" end="3"/>
                                            </p:txEl>
                                          </p:spTgt>
                                        </p:tgtEl>
                                      </p:cBhvr>
                                    </p:animEffect>
                                    <p:anim calcmode="lin" valueType="num">
                                      <p:cBhvr>
                                        <p:cTn id="29"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4" end="4"/>
                                            </p:txEl>
                                          </p:spTgt>
                                        </p:tgtEl>
                                        <p:attrNameLst>
                                          <p:attrName>style.visibility</p:attrName>
                                        </p:attrNameLst>
                                      </p:cBhvr>
                                      <p:to>
                                        <p:strVal val="visible"/>
                                      </p:to>
                                    </p:set>
                                    <p:animEffect transition="in" filter="fade">
                                      <p:cBhvr>
                                        <p:cTn id="35" dur="1000"/>
                                        <p:tgtEl>
                                          <p:spTgt spid="99">
                                            <p:txEl>
                                              <p:pRg st="4" end="4"/>
                                            </p:txEl>
                                          </p:spTgt>
                                        </p:tgtEl>
                                      </p:cBhvr>
                                    </p:animEffect>
                                    <p:anim calcmode="lin" valueType="num">
                                      <p:cBhvr>
                                        <p:cTn id="36"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Effect transition="in" filter="fade">
                                      <p:cBhvr>
                                        <p:cTn id="42" dur="1000"/>
                                        <p:tgtEl>
                                          <p:spTgt spid="99">
                                            <p:txEl>
                                              <p:pRg st="5" end="5"/>
                                            </p:txEl>
                                          </p:spTgt>
                                        </p:tgtEl>
                                      </p:cBhvr>
                                    </p:animEffect>
                                    <p:anim calcmode="lin" valueType="num">
                                      <p:cBhvr>
                                        <p:cTn id="43" dur="1000" fill="hold"/>
                                        <p:tgtEl>
                                          <p:spTgt spid="9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9">
                                            <p:txEl>
                                              <p:pRg st="6" end="6"/>
                                            </p:txEl>
                                          </p:spTgt>
                                        </p:tgtEl>
                                        <p:attrNameLst>
                                          <p:attrName>style.visibility</p:attrName>
                                        </p:attrNameLst>
                                      </p:cBhvr>
                                      <p:to>
                                        <p:strVal val="visible"/>
                                      </p:to>
                                    </p:set>
                                    <p:animEffect transition="in" filter="fade">
                                      <p:cBhvr>
                                        <p:cTn id="49" dur="1000"/>
                                        <p:tgtEl>
                                          <p:spTgt spid="99">
                                            <p:txEl>
                                              <p:pRg st="6" end="6"/>
                                            </p:txEl>
                                          </p:spTgt>
                                        </p:tgtEl>
                                      </p:cBhvr>
                                    </p:animEffect>
                                    <p:anim calcmode="lin" valueType="num">
                                      <p:cBhvr>
                                        <p:cTn id="50" dur="1000" fill="hold"/>
                                        <p:tgtEl>
                                          <p:spTgt spid="9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9">
                                            <p:txEl>
                                              <p:pRg st="7" end="7"/>
                                            </p:txEl>
                                          </p:spTgt>
                                        </p:tgtEl>
                                        <p:attrNameLst>
                                          <p:attrName>style.visibility</p:attrName>
                                        </p:attrNameLst>
                                      </p:cBhvr>
                                      <p:to>
                                        <p:strVal val="visible"/>
                                      </p:to>
                                    </p:set>
                                    <p:animEffect transition="in" filter="fade">
                                      <p:cBhvr>
                                        <p:cTn id="56" dur="1000"/>
                                        <p:tgtEl>
                                          <p:spTgt spid="99">
                                            <p:txEl>
                                              <p:pRg st="7" end="7"/>
                                            </p:txEl>
                                          </p:spTgt>
                                        </p:tgtEl>
                                      </p:cBhvr>
                                    </p:animEffect>
                                    <p:anim calcmode="lin" valueType="num">
                                      <p:cBhvr>
                                        <p:cTn id="57" dur="1000" fill="hold"/>
                                        <p:tgtEl>
                                          <p:spTgt spid="9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9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0" end="0"/>
                                            </p:txEl>
                                          </p:spTgt>
                                        </p:tgtEl>
                                        <p:attrNameLst>
                                          <p:attrName>style.visibility</p:attrName>
                                        </p:attrNameLst>
                                      </p:cBhvr>
                                      <p:to>
                                        <p:strVal val="visible"/>
                                      </p:to>
                                    </p:set>
                                    <p:animEffect transition="in" filter="fade">
                                      <p:cBhvr>
                                        <p:cTn id="70" dur="1000"/>
                                        <p:tgtEl>
                                          <p:spTgt spid="4">
                                            <p:txEl>
                                              <p:pRg st="0" end="0"/>
                                            </p:txEl>
                                          </p:spTgt>
                                        </p:tgtEl>
                                      </p:cBhvr>
                                    </p:animEffect>
                                    <p:anim calcmode="lin" valueType="num">
                                      <p:cBhvr>
                                        <p:cTn id="7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1" end="1"/>
                                            </p:txEl>
                                          </p:spTgt>
                                        </p:tgtEl>
                                        <p:attrNameLst>
                                          <p:attrName>style.visibility</p:attrName>
                                        </p:attrNameLst>
                                      </p:cBhvr>
                                      <p:to>
                                        <p:strVal val="visible"/>
                                      </p:to>
                                    </p:set>
                                    <p:animEffect transition="in" filter="fade">
                                      <p:cBhvr>
                                        <p:cTn id="77" dur="1000"/>
                                        <p:tgtEl>
                                          <p:spTgt spid="4">
                                            <p:txEl>
                                              <p:pRg st="1" end="1"/>
                                            </p:txEl>
                                          </p:spTgt>
                                        </p:tgtEl>
                                      </p:cBhvr>
                                    </p:animEffect>
                                    <p:anim calcmode="lin" valueType="num">
                                      <p:cBhvr>
                                        <p:cTn id="7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
                                            <p:txEl>
                                              <p:pRg st="2" end="2"/>
                                            </p:txEl>
                                          </p:spTgt>
                                        </p:tgtEl>
                                        <p:attrNameLst>
                                          <p:attrName>style.visibility</p:attrName>
                                        </p:attrNameLst>
                                      </p:cBhvr>
                                      <p:to>
                                        <p:strVal val="visible"/>
                                      </p:to>
                                    </p:set>
                                    <p:animEffect transition="in" filter="fade">
                                      <p:cBhvr>
                                        <p:cTn id="84" dur="1000"/>
                                        <p:tgtEl>
                                          <p:spTgt spid="4">
                                            <p:txEl>
                                              <p:pRg st="2" end="2"/>
                                            </p:txEl>
                                          </p:spTgt>
                                        </p:tgtEl>
                                      </p:cBhvr>
                                    </p:animEffect>
                                    <p:anim calcmode="lin" valueType="num">
                                      <p:cBhvr>
                                        <p:cTn id="8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
                                            <p:txEl>
                                              <p:pRg st="3" end="3"/>
                                            </p:txEl>
                                          </p:spTgt>
                                        </p:tgtEl>
                                        <p:attrNameLst>
                                          <p:attrName>style.visibility</p:attrName>
                                        </p:attrNameLst>
                                      </p:cBhvr>
                                      <p:to>
                                        <p:strVal val="visible"/>
                                      </p:to>
                                    </p:set>
                                    <p:animEffect transition="in" filter="fade">
                                      <p:cBhvr>
                                        <p:cTn id="91" dur="1000"/>
                                        <p:tgtEl>
                                          <p:spTgt spid="4">
                                            <p:txEl>
                                              <p:pRg st="3" end="3"/>
                                            </p:txEl>
                                          </p:spTgt>
                                        </p:tgtEl>
                                      </p:cBhvr>
                                    </p:animEffect>
                                    <p:anim calcmode="lin" valueType="num">
                                      <p:cBhvr>
                                        <p:cTn id="9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4">
                                            <p:txEl>
                                              <p:pRg st="4" end="4"/>
                                            </p:txEl>
                                          </p:spTgt>
                                        </p:tgtEl>
                                        <p:attrNameLst>
                                          <p:attrName>style.visibility</p:attrName>
                                        </p:attrNameLst>
                                      </p:cBhvr>
                                      <p:to>
                                        <p:strVal val="visible"/>
                                      </p:to>
                                    </p:set>
                                    <p:animEffect transition="in" filter="fade">
                                      <p:cBhvr>
                                        <p:cTn id="98" dur="1000"/>
                                        <p:tgtEl>
                                          <p:spTgt spid="4">
                                            <p:txEl>
                                              <p:pRg st="4" end="4"/>
                                            </p:txEl>
                                          </p:spTgt>
                                        </p:tgtEl>
                                      </p:cBhvr>
                                    </p:animEffect>
                                    <p:anim calcmode="lin" valueType="num">
                                      <p:cBhvr>
                                        <p:cTn id="9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
                                            <p:txEl>
                                              <p:pRg st="5" end="5"/>
                                            </p:txEl>
                                          </p:spTgt>
                                        </p:tgtEl>
                                        <p:attrNameLst>
                                          <p:attrName>style.visibility</p:attrName>
                                        </p:attrNameLst>
                                      </p:cBhvr>
                                      <p:to>
                                        <p:strVal val="visible"/>
                                      </p:to>
                                    </p:set>
                                    <p:animEffect transition="in" filter="fade">
                                      <p:cBhvr>
                                        <p:cTn id="105" dur="1000"/>
                                        <p:tgtEl>
                                          <p:spTgt spid="4">
                                            <p:txEl>
                                              <p:pRg st="5" end="5"/>
                                            </p:txEl>
                                          </p:spTgt>
                                        </p:tgtEl>
                                      </p:cBhvr>
                                    </p:animEffect>
                                    <p:anim calcmode="lin" valueType="num">
                                      <p:cBhvr>
                                        <p:cTn id="10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
                                            <p:txEl>
                                              <p:pRg st="6" end="6"/>
                                            </p:txEl>
                                          </p:spTgt>
                                        </p:tgtEl>
                                        <p:attrNameLst>
                                          <p:attrName>style.visibility</p:attrName>
                                        </p:attrNameLst>
                                      </p:cBhvr>
                                      <p:to>
                                        <p:strVal val="visible"/>
                                      </p:to>
                                    </p:set>
                                    <p:animEffect transition="in" filter="fade">
                                      <p:cBhvr>
                                        <p:cTn id="112" dur="1000"/>
                                        <p:tgtEl>
                                          <p:spTgt spid="4">
                                            <p:txEl>
                                              <p:pRg st="6" end="6"/>
                                            </p:txEl>
                                          </p:spTgt>
                                        </p:tgtEl>
                                      </p:cBhvr>
                                    </p:animEffect>
                                    <p:anim calcmode="lin" valueType="num">
                                      <p:cBhvr>
                                        <p:cTn id="11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1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4">
                                            <p:txEl>
                                              <p:pRg st="7" end="7"/>
                                            </p:txEl>
                                          </p:spTgt>
                                        </p:tgtEl>
                                        <p:attrNameLst>
                                          <p:attrName>style.visibility</p:attrName>
                                        </p:attrNameLst>
                                      </p:cBhvr>
                                      <p:to>
                                        <p:strVal val="visible"/>
                                      </p:to>
                                    </p:set>
                                    <p:animEffect transition="in" filter="fade">
                                      <p:cBhvr>
                                        <p:cTn id="119" dur="1000"/>
                                        <p:tgtEl>
                                          <p:spTgt spid="4">
                                            <p:txEl>
                                              <p:pRg st="7" end="7"/>
                                            </p:txEl>
                                          </p:spTgt>
                                        </p:tgtEl>
                                      </p:cBhvr>
                                    </p:animEffect>
                                    <p:anim calcmode="lin" valueType="num">
                                      <p:cBhvr>
                                        <p:cTn id="12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2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4">
                                            <p:txEl>
                                              <p:pRg st="8" end="8"/>
                                            </p:txEl>
                                          </p:spTgt>
                                        </p:tgtEl>
                                        <p:attrNameLst>
                                          <p:attrName>style.visibility</p:attrName>
                                        </p:attrNameLst>
                                      </p:cBhvr>
                                      <p:to>
                                        <p:strVal val="visible"/>
                                      </p:to>
                                    </p:set>
                                    <p:animEffect transition="in" filter="fade">
                                      <p:cBhvr>
                                        <p:cTn id="126" dur="1000"/>
                                        <p:tgtEl>
                                          <p:spTgt spid="4">
                                            <p:txEl>
                                              <p:pRg st="8" end="8"/>
                                            </p:txEl>
                                          </p:spTgt>
                                        </p:tgtEl>
                                      </p:cBhvr>
                                    </p:animEffect>
                                    <p:anim calcmode="lin" valueType="num">
                                      <p:cBhvr>
                                        <p:cTn id="12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2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4">
                                            <p:txEl>
                                              <p:pRg st="9" end="9"/>
                                            </p:txEl>
                                          </p:spTgt>
                                        </p:tgtEl>
                                        <p:attrNameLst>
                                          <p:attrName>style.visibility</p:attrName>
                                        </p:attrNameLst>
                                      </p:cBhvr>
                                      <p:to>
                                        <p:strVal val="visible"/>
                                      </p:to>
                                    </p:set>
                                    <p:animEffect transition="in" filter="fade">
                                      <p:cBhvr>
                                        <p:cTn id="133" dur="1000"/>
                                        <p:tgtEl>
                                          <p:spTgt spid="4">
                                            <p:txEl>
                                              <p:pRg st="9" end="9"/>
                                            </p:txEl>
                                          </p:spTgt>
                                        </p:tgtEl>
                                      </p:cBhvr>
                                    </p:animEffect>
                                    <p:anim calcmode="lin" valueType="num">
                                      <p:cBhvr>
                                        <p:cTn id="13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35"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2743201"/>
                <a:ext cx="12649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1200"/>
                  </a:spcBef>
                  <a:buClr>
                    <a:srgbClr val="FF0000"/>
                  </a:buClr>
                  <a:buFont typeface="Wingdings" panose="05000000000000000000" pitchFamily="2" charset="2"/>
                  <a:buChar char="v"/>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Với hai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b="1" i="1">
                        <a:latin typeface="Cambria Math" panose="02040503050406030204" pitchFamily="18" charset="0"/>
                        <a:ea typeface="Cambria Math" panose="02040503050406030204" pitchFamily="18" charset="0"/>
                      </a:rPr>
                      <m:t>𝑵</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e>
                    </m:d>
                  </m:oMath>
                </a14:m>
                <a:r>
                  <a:rPr lang="en-US"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𝑴𝑵</m:t>
                        </m:r>
                      </m:e>
                    </m:acc>
                    <m:r>
                      <a:rPr lang="en-US" b="1" i="1">
                        <a:solidFill>
                          <a:srgbClr val="FF0000"/>
                        </a:solidFill>
                        <a:latin typeface="Cambria Math" panose="02040503050406030204" pitchFamily="18" charset="0"/>
                        <a:ea typeface="Cambria Math" panose="02040503050406030204" pitchFamily="18" charset="0"/>
                      </a:rPr>
                      <m:t>=</m:t>
                    </m:r>
                    <m:d>
                      <m:dPr>
                        <m:ctrlPr>
                          <a:rPr lang="en-US" b="1" i="1">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và khoảng cách giữa hai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𝑵</m:t>
                    </m:r>
                  </m:oMath>
                </a14:m>
                <a:r>
                  <a:rPr lang="en-US" b="1">
                    <a:latin typeface="Tahoma" panose="020B0604030504040204" pitchFamily="34" charset="0"/>
                    <a:ea typeface="Tahoma" panose="020B0604030504040204" pitchFamily="34" charset="0"/>
                    <a:cs typeface="Tahoma" panose="020B0604030504040204" pitchFamily="34" charset="0"/>
                  </a:rPr>
                  <a:t> là</a:t>
                </a:r>
              </a:p>
              <a:p>
                <a:pPr marL="0" indent="0">
                  <a:lnSpc>
                    <a:spcPct val="100000"/>
                  </a:lnSpc>
                  <a:spcBef>
                    <a:spcPts val="1200"/>
                  </a:spcBef>
                  <a:buClr>
                    <a:srgbClr val="FF0000"/>
                  </a:buClr>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𝑴𝑵</m:t>
                      </m:r>
                      <m:r>
                        <a:rPr lang="en-US" b="1" i="1" smtClean="0">
                          <a:solidFill>
                            <a:srgbClr val="FF0000"/>
                          </a:solidFill>
                          <a:latin typeface="Cambria Math" panose="02040503050406030204" pitchFamily="18" charset="0"/>
                          <a:ea typeface="Cambria Math" panose="02040503050406030204" pitchFamily="18" charset="0"/>
                        </a:rPr>
                        <m:t>=</m:t>
                      </m:r>
                      <m:d>
                        <m:dPr>
                          <m:begChr m:val="|"/>
                          <m:endChr m:val="|"/>
                          <m:ctrlPr>
                            <a:rPr lang="en-US" b="1" i="1">
                              <a:solidFill>
                                <a:srgbClr val="FF0000"/>
                              </a:solidFill>
                              <a:latin typeface="Cambria Math" panose="02040503050406030204" pitchFamily="18" charset="0"/>
                              <a:ea typeface="Cambria Math" panose="02040503050406030204" pitchFamily="18" charset="0"/>
                            </a:rPr>
                          </m:ctrlPr>
                        </m:dPr>
                        <m:e>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𝑴𝑵</m:t>
                              </m:r>
                            </m:e>
                          </m:acc>
                        </m:e>
                      </m:d>
                      <m:r>
                        <a:rPr lang="en-US" b="1" i="1">
                          <a:solidFill>
                            <a:srgbClr val="FF0000"/>
                          </a:solidFill>
                          <a:latin typeface="Cambria Math" panose="02040503050406030204" pitchFamily="18" charset="0"/>
                          <a:ea typeface="Cambria Math" panose="02040503050406030204" pitchFamily="18" charset="0"/>
                        </a:rPr>
                        <m:t>=</m:t>
                      </m:r>
                      <m:rad>
                        <m:radPr>
                          <m:degHide m:val="on"/>
                          <m:ctrlPr>
                            <a:rPr lang="en-US" b="1" i="1">
                              <a:solidFill>
                                <a:srgbClr val="FF0000"/>
                              </a:solidFill>
                              <a:latin typeface="Cambria Math" panose="02040503050406030204" pitchFamily="18" charset="0"/>
                              <a:ea typeface="Cambria Math" panose="02040503050406030204" pitchFamily="18" charset="0"/>
                            </a:rPr>
                          </m:ctrlPr>
                        </m:radPr>
                        <m:deg/>
                        <m:e>
                          <m:sSup>
                            <m:sSupPr>
                              <m:ctrlPr>
                                <a:rPr lang="en-US" b="1" i="1">
                                  <a:solidFill>
                                    <a:srgbClr val="FF0000"/>
                                  </a:solidFill>
                                  <a:latin typeface="Cambria Math" panose="02040503050406030204" pitchFamily="18" charset="0"/>
                                  <a:ea typeface="Cambria Math" panose="02040503050406030204" pitchFamily="18" charset="0"/>
                                </a:rPr>
                              </m:ctrlPr>
                            </m:sSupPr>
                            <m:e>
                              <m:d>
                                <m:dPr>
                                  <m:ctrlPr>
                                    <a:rPr lang="en-US" b="1" i="1">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e>
                              </m:d>
                            </m:e>
                            <m:sup>
                              <m:r>
                                <a:rPr lang="en-US" b="1" i="1">
                                  <a:solidFill>
                                    <a:srgbClr val="FF0000"/>
                                  </a:solidFill>
                                  <a:latin typeface="Cambria Math" panose="02040503050406030204" pitchFamily="18" charset="0"/>
                                  <a:ea typeface="Cambria Math" panose="02040503050406030204" pitchFamily="18" charset="0"/>
                                </a:rPr>
                                <m:t>𝟐</m:t>
                              </m:r>
                            </m:sup>
                          </m:sSup>
                          <m:r>
                            <a:rPr lang="en-US" b="1" i="1">
                              <a:solidFill>
                                <a:srgbClr val="FF0000"/>
                              </a:solidFill>
                              <a:latin typeface="Cambria Math" panose="02040503050406030204" pitchFamily="18" charset="0"/>
                              <a:ea typeface="Cambria Math" panose="02040503050406030204" pitchFamily="18" charset="0"/>
                            </a:rPr>
                            <m:t>+</m:t>
                          </m:r>
                          <m:sSup>
                            <m:sSupPr>
                              <m:ctrlPr>
                                <a:rPr lang="en-US" b="1" i="1">
                                  <a:solidFill>
                                    <a:srgbClr val="FF0000"/>
                                  </a:solidFill>
                                  <a:latin typeface="Cambria Math" panose="02040503050406030204" pitchFamily="18" charset="0"/>
                                  <a:ea typeface="Cambria Math" panose="02040503050406030204" pitchFamily="18" charset="0"/>
                                </a:rPr>
                              </m:ctrlPr>
                            </m:sSupPr>
                            <m:e>
                              <m:d>
                                <m:dPr>
                                  <m:ctrlPr>
                                    <a:rPr lang="en-US" b="1" i="1">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𝒚</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e>
                            <m:sup>
                              <m:r>
                                <a:rPr lang="en-US" b="1" i="1">
                                  <a:solidFill>
                                    <a:srgbClr val="FF0000"/>
                                  </a:solidFill>
                                  <a:latin typeface="Cambria Math" panose="02040503050406030204" pitchFamily="18" charset="0"/>
                                  <a:ea typeface="Cambria Math" panose="02040503050406030204" pitchFamily="18" charset="0"/>
                                </a:rPr>
                                <m:t>𝟐</m:t>
                              </m:r>
                            </m:sup>
                          </m:sSup>
                        </m:e>
                      </m:rad>
                      <m:r>
                        <a:rPr lang="en-US" b="1" i="1">
                          <a:solidFill>
                            <a:srgbClr val="FF0000"/>
                          </a:solidFill>
                          <a:latin typeface="Cambria Math" panose="02040503050406030204" pitchFamily="18" charset="0"/>
                          <a:ea typeface="Cambria Math" panose="02040503050406030204" pitchFamily="18" charset="0"/>
                        </a:rPr>
                        <m:t>.</m:t>
                      </m:r>
                    </m:oMath>
                  </m:oMathPara>
                </a14:m>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Clr>
                    <a:srgbClr val="FF0000"/>
                  </a:buClr>
                  <a:buNone/>
                </a:pPr>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sym typeface="Wingdings"/>
                  </a:rPr>
                  <a:t></a:t>
                </a:r>
                <a:r>
                  <a:rPr lang="en-US" b="1">
                    <a:solidFill>
                      <a:srgbClr val="FFFF00"/>
                    </a:solidFill>
                    <a:latin typeface="Tahoma" panose="020B0604030504040204" pitchFamily="34" charset="0"/>
                    <a:ea typeface="Tahoma" panose="020B0604030504040204" pitchFamily="34" charset="0"/>
                    <a:cs typeface="Tahoma" panose="020B0604030504040204" pitchFamily="34" charset="0"/>
                    <a:sym typeface="Wingdings"/>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VD3: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ba điểm </a:t>
                </a:r>
                <a14:m>
                  <m:oMath xmlns:m="http://schemas.openxmlformats.org/officeDocument/2006/math">
                    <m:r>
                      <a:rPr lang="en-US" b="1" i="1">
                        <a:latin typeface="Cambria Math" panose="02040503050406030204" pitchFamily="18" charset="0"/>
                        <a:ea typeface="Cambria Math" panose="02040503050406030204" pitchFamily="18" charset="0"/>
                      </a:rPr>
                      <m:t>𝑨</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𝟏</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𝑪</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𝟕</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e>
                    </m:d>
                  </m:oMath>
                </a14:m>
                <a:r>
                  <a:rPr lang="en-US" b="1">
                    <a:latin typeface="Tahoma" panose="020B0604030504040204" pitchFamily="34" charset="0"/>
                    <a:ea typeface="Tahoma" panose="020B0604030504040204" pitchFamily="34" charset="0"/>
                    <a:cs typeface="Tahoma" panose="020B0604030504040204" pitchFamily="34" charset="0"/>
                  </a:rPr>
                  <a:t>.</a:t>
                </a:r>
              </a:p>
              <a:p>
                <a:pPr marL="914400" indent="-914400">
                  <a:lnSpc>
                    <a:spcPct val="100000"/>
                  </a:lnSpc>
                  <a:spcBef>
                    <a:spcPts val="1200"/>
                  </a:spcBef>
                  <a:buAutoNum type="alphaLcParenR"/>
                </a:pPr>
                <a:r>
                  <a:rPr lang="en-US" b="1">
                    <a:latin typeface="Tahoma" panose="020B0604030504040204" pitchFamily="34" charset="0"/>
                    <a:ea typeface="Tahoma" panose="020B0604030504040204" pitchFamily="34" charset="0"/>
                    <a:cs typeface="Tahoma" panose="020B0604030504040204" pitchFamily="34" charset="0"/>
                  </a:rPr>
                  <a:t>Tìm tọa độ của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𝑨𝑩</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𝑩𝑪</m:t>
                        </m:r>
                      </m:e>
                    </m:acc>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spcBef>
                    <a:spcPts val="1200"/>
                  </a:spcBef>
                  <a:buNone/>
                </a:pPr>
                <a:r>
                  <a:rPr lang="en-US" b="1">
                    <a:latin typeface="Tahoma" panose="020B0604030504040204" pitchFamily="34" charset="0"/>
                    <a:ea typeface="Tahoma" panose="020B0604030504040204" pitchFamily="34" charset="0"/>
                    <a:cs typeface="Tahoma" panose="020B0604030504040204" pitchFamily="34" charset="0"/>
                  </a:rPr>
                  <a:t>So sánh các khoảng cách từ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tới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b="1" i="1">
                        <a:latin typeface="Cambria Math" panose="02040503050406030204" pitchFamily="18" charset="0"/>
                        <a:ea typeface="Cambria Math" panose="02040503050406030204" pitchFamily="18" charset="0"/>
                      </a:rPr>
                      <m:t>𝑪</m:t>
                    </m:r>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1200"/>
                  </a:spcBef>
                  <a:buNone/>
                </a:pPr>
                <a:r>
                  <a:rPr lang="en-US" b="1">
                    <a:latin typeface="Tahoma" panose="020B0604030504040204" pitchFamily="34" charset="0"/>
                    <a:ea typeface="Tahoma" panose="020B0604030504040204" pitchFamily="34" charset="0"/>
                    <a:cs typeface="Tahoma" panose="020B0604030504040204" pitchFamily="34" charset="0"/>
                  </a:rPr>
                  <a:t>b) Ba điểm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𝑪</m:t>
                    </m:r>
                  </m:oMath>
                </a14:m>
                <a:r>
                  <a:rPr lang="en-US" b="1">
                    <a:latin typeface="Tahoma" panose="020B0604030504040204" pitchFamily="34" charset="0"/>
                    <a:ea typeface="Tahoma" panose="020B0604030504040204" pitchFamily="34" charset="0"/>
                    <a:cs typeface="Tahoma" panose="020B0604030504040204" pitchFamily="34" charset="0"/>
                  </a:rPr>
                  <a:t> thẳng hàng không?</a:t>
                </a:r>
              </a:p>
              <a:p>
                <a:pPr marL="0" indent="0">
                  <a:lnSpc>
                    <a:spcPct val="100000"/>
                  </a:lnSpc>
                  <a:spcBef>
                    <a:spcPts val="1200"/>
                  </a:spcBef>
                  <a:buNone/>
                </a:pPr>
                <a:r>
                  <a:rPr lang="en-US" b="1">
                    <a:latin typeface="Tahoma" panose="020B0604030504040204" pitchFamily="34" charset="0"/>
                    <a:ea typeface="Tahoma" panose="020B0604030504040204" pitchFamily="34" charset="0"/>
                    <a:cs typeface="Tahoma" panose="020B0604030504040204" pitchFamily="34" charset="0"/>
                  </a:rPr>
                  <a:t>c) Tìm điểm </a:t>
                </a:r>
                <a14:m>
                  <m:oMath xmlns:m="http://schemas.openxmlformats.org/officeDocument/2006/math">
                    <m:r>
                      <a:rPr lang="en-US" b="1" i="1">
                        <a:latin typeface="Cambria Math" panose="02040503050406030204" pitchFamily="18" charset="0"/>
                        <a:ea typeface="Cambria Math" panose="02040503050406030204" pitchFamily="18" charset="0"/>
                      </a:rPr>
                      <m:t>𝑫</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để </a:t>
                </a:r>
                <a14:m>
                  <m:oMath xmlns:m="http://schemas.openxmlformats.org/officeDocument/2006/math">
                    <m:r>
                      <a:rPr lang="en-US" b="1" i="1">
                        <a:latin typeface="Cambria Math" panose="02040503050406030204" pitchFamily="18" charset="0"/>
                        <a:ea typeface="Cambria Math" panose="02040503050406030204" pitchFamily="18" charset="0"/>
                      </a:rPr>
                      <m:t>𝑨𝑩𝑪𝑫</m:t>
                    </m:r>
                  </m:oMath>
                </a14:m>
                <a:r>
                  <a:rPr lang="en-US" b="1">
                    <a:latin typeface="Tahoma" panose="020B0604030504040204" pitchFamily="34" charset="0"/>
                    <a:ea typeface="Tahoma" panose="020B0604030504040204" pitchFamily="34" charset="0"/>
                    <a:cs typeface="Tahoma" panose="020B0604030504040204" pitchFamily="34" charset="0"/>
                  </a:rPr>
                  <a:t> là một hình thoi.</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2743201"/>
                <a:ext cx="12649200" cy="10744199"/>
              </a:xfrm>
              <a:prstGeom prst="rect">
                <a:avLst/>
              </a:prstGeom>
              <a:blipFill>
                <a:blip r:embed="rId3"/>
                <a:stretch>
                  <a:fillRect l="-2167" t="-850" r="-1107"/>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9433443-F7C6-4FAD-8BCF-22C0992B6D9C}"/>
                  </a:ext>
                </a:extLst>
              </p:cNvPr>
              <p:cNvSpPr txBox="1">
                <a:spLocks/>
              </p:cNvSpPr>
              <p:nvPr/>
            </p:nvSpPr>
            <p:spPr>
              <a:xfrm>
                <a:off x="13335000" y="2743201"/>
                <a:ext cx="10744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1200"/>
                  </a:spcBef>
                  <a:buClr>
                    <a:srgbClr val="FF0000"/>
                  </a:buClr>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c) </a:t>
                </a:r>
              </a:p>
              <a:p>
                <a:pPr marL="0" indent="0">
                  <a:lnSpc>
                    <a:spcPct val="100000"/>
                  </a:lnSpc>
                  <a:spcBef>
                    <a:spcPts val="1200"/>
                  </a:spcBef>
                  <a:buNone/>
                </a:pPr>
                <a:r>
                  <a:rPr lang="en-US" b="1">
                    <a:solidFill>
                      <a:schemeClr val="tx1"/>
                    </a:solidFill>
                    <a:latin typeface="Tahoma" panose="020B0604030504040204" pitchFamily="34" charset="0"/>
                    <a:ea typeface="Tahoma" panose="020B0604030504040204" pitchFamily="34" charset="0"/>
                    <a:cs typeface="Tahoma" panose="020B0604030504040204" pitchFamily="34" charset="0"/>
                  </a:rPr>
                  <a:t>Các điểm </a:t>
                </a:r>
                <a14:m>
                  <m:oMath xmlns:m="http://schemas.openxmlformats.org/officeDocument/2006/math">
                    <m:r>
                      <a:rPr lang="vi-VN" b="1" i="1">
                        <a:solidFill>
                          <a:schemeClr val="tx1"/>
                        </a:solidFill>
                        <a:latin typeface="Cambria Math" panose="02040503050406030204" pitchFamily="18" charset="0"/>
                        <a:ea typeface="Cambria Math" panose="02040503050406030204" pitchFamily="18" charset="0"/>
                      </a:rPr>
                      <m:t>𝑨</m:t>
                    </m:r>
                    <m:r>
                      <a:rPr lang="vi-VN" b="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𝑩</m:t>
                    </m:r>
                    <m:r>
                      <a:rPr lang="vi-VN" b="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𝑪</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không thẳng hàng và </a:t>
                </a:r>
                <a14:m>
                  <m:oMath xmlns:m="http://schemas.openxmlformats.org/officeDocument/2006/math">
                    <m:r>
                      <a:rPr lang="vi-VN" b="1" i="1">
                        <a:latin typeface="Cambria Math" panose="02040503050406030204" pitchFamily="18" charset="0"/>
                        <a:ea typeface="Cambria Math" panose="02040503050406030204" pitchFamily="18" charset="0"/>
                      </a:rPr>
                      <m:t>𝑩</m:t>
                    </m:r>
                    <m:r>
                      <a:rPr lang="en-US" b="1" i="1" smtClean="0">
                        <a:latin typeface="Cambria Math" panose="02040503050406030204" pitchFamily="18" charset="0"/>
                        <a:ea typeface="Cambria Math" panose="02040503050406030204" pitchFamily="18" charset="0"/>
                      </a:rPr>
                      <m:t>𝑨</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𝑩𝑪</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r>
                      <a:rPr lang="vi-VN" b="1" i="1">
                        <a:solidFill>
                          <a:schemeClr val="tx1"/>
                        </a:solidFill>
                        <a:latin typeface="Cambria Math" panose="02040503050406030204" pitchFamily="18" charset="0"/>
                        <a:ea typeface="Cambria Math" panose="02040503050406030204" pitchFamily="18" charset="0"/>
                      </a:rPr>
                      <m:t>𝑨𝑩𝑪𝑫</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là một hình </a:t>
                </a:r>
                <a:r>
                  <a:rPr lang="en-US" b="1">
                    <a:latin typeface="Tahoma" panose="020B0604030504040204" pitchFamily="34" charset="0"/>
                    <a:ea typeface="Tahoma" panose="020B0604030504040204" pitchFamily="34" charset="0"/>
                    <a:cs typeface="Tahoma" panose="020B0604030504040204" pitchFamily="34" charset="0"/>
                  </a:rPr>
                  <a:t>thoi </a:t>
                </a:r>
                <a14:m>
                  <m:oMath xmlns:m="http://schemas.openxmlformats.org/officeDocument/2006/math">
                    <m:r>
                      <a:rPr lang="vi-VN" b="1" i="1">
                        <a:latin typeface="Cambria Math" panose="02040503050406030204" pitchFamily="18" charset="0"/>
                        <a:ea typeface="Cambria Math" panose="02040503050406030204" pitchFamily="18" charset="0"/>
                      </a:rPr>
                      <m:t>⇔</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vi-VN" b="1" i="1">
                            <a:solidFill>
                              <a:srgbClr val="FF0000"/>
                            </a:solidFill>
                            <a:latin typeface="Cambria Math" panose="02040503050406030204" pitchFamily="18" charset="0"/>
                            <a:ea typeface="Cambria Math" panose="02040503050406030204" pitchFamily="18" charset="0"/>
                          </a:rPr>
                          <m:t>𝑨𝑫</m:t>
                        </m:r>
                      </m:e>
                    </m:acc>
                    <m:r>
                      <a:rPr lang="vi-VN" b="1" i="1">
                        <a:solidFill>
                          <a:srgbClr val="FF0000"/>
                        </a:solidFill>
                        <a:latin typeface="Cambria Math" panose="02040503050406030204" pitchFamily="18" charset="0"/>
                        <a:ea typeface="Cambria Math" panose="02040503050406030204" pitchFamily="18" charset="0"/>
                      </a:rPr>
                      <m:t>=</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vi-VN" b="1" i="1">
                            <a:solidFill>
                              <a:srgbClr val="FF0000"/>
                            </a:solidFill>
                            <a:latin typeface="Cambria Math" panose="02040503050406030204" pitchFamily="18" charset="0"/>
                            <a:ea typeface="Cambria Math" panose="02040503050406030204" pitchFamily="18" charset="0"/>
                          </a:rPr>
                          <m:t>𝑩𝑪</m:t>
                        </m:r>
                      </m:e>
                    </m:acc>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12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None/>
                </a:pPr>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None/>
                </a:pPr>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14:m>
                  <m:oMath xmlns:m="http://schemas.openxmlformats.org/officeDocument/2006/math">
                    <m:acc>
                      <m:accPr>
                        <m:chr m:val="⃗"/>
                        <m:ctrlPr>
                          <a:rPr lang="en-US" b="1" i="1">
                            <a:solidFill>
                              <a:schemeClr val="tx1"/>
                            </a:solidFill>
                            <a:latin typeface="Cambria Math" panose="02040503050406030204" pitchFamily="18" charset="0"/>
                            <a:ea typeface="Cambria Math" panose="02040503050406030204" pitchFamily="18" charset="0"/>
                          </a:rPr>
                        </m:ctrlPr>
                      </m:accPr>
                      <m:e>
                        <m:r>
                          <a:rPr lang="vi-VN" b="1" i="1">
                            <a:solidFill>
                              <a:schemeClr val="tx1"/>
                            </a:solidFill>
                            <a:latin typeface="Cambria Math" panose="02040503050406030204" pitchFamily="18" charset="0"/>
                            <a:ea typeface="Cambria Math" panose="02040503050406030204" pitchFamily="18" charset="0"/>
                          </a:rPr>
                          <m:t>𝑨𝑫</m:t>
                        </m:r>
                      </m:e>
                    </m:acc>
                    <m:r>
                      <a:rPr lang="vi-VN" b="1" i="1">
                        <a:solidFill>
                          <a:schemeClr val="tx1"/>
                        </a:solidFill>
                        <a:latin typeface="Cambria Math" panose="02040503050406030204" pitchFamily="18" charset="0"/>
                        <a:ea typeface="Cambria Math" panose="02040503050406030204" pitchFamily="18" charset="0"/>
                      </a:rPr>
                      <m:t>=</m:t>
                    </m:r>
                    <m:d>
                      <m:dPr>
                        <m:ctrlPr>
                          <a:rPr lang="en-US" b="1" i="1">
                            <a:solidFill>
                              <a:schemeClr val="tx1"/>
                            </a:solidFill>
                            <a:latin typeface="Cambria Math" panose="02040503050406030204" pitchFamily="18" charset="0"/>
                            <a:ea typeface="Cambria Math" panose="02040503050406030204" pitchFamily="18" charset="0"/>
                          </a:rPr>
                        </m:ctrlPr>
                      </m:dPr>
                      <m:e>
                        <m:r>
                          <a:rPr lang="vi-VN" b="1" i="1">
                            <a:solidFill>
                              <a:schemeClr val="tx1"/>
                            </a:solidFill>
                            <a:latin typeface="Cambria Math" panose="02040503050406030204" pitchFamily="18" charset="0"/>
                            <a:ea typeface="Cambria Math" panose="02040503050406030204" pitchFamily="18" charset="0"/>
                          </a:rPr>
                          <m:t>𝒙</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𝟏</m:t>
                        </m:r>
                        <m:r>
                          <a:rPr lang="vi-VN" b="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𝒚</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𝟐</m:t>
                        </m:r>
                      </m:e>
                    </m:d>
                    <m:r>
                      <a:rPr lang="vi-VN" b="1">
                        <a:solidFill>
                          <a:schemeClr val="tx1"/>
                        </a:solidFill>
                        <a:latin typeface="Cambria Math" panose="02040503050406030204" pitchFamily="18" charset="0"/>
                        <a:ea typeface="Cambria Math" panose="02040503050406030204" pitchFamily="18" charset="0"/>
                      </a:rPr>
                      <m:t>,</m:t>
                    </m:r>
                    <m:r>
                      <a:rPr lang="en-US" b="1" i="0" smtClean="0">
                        <a:solidFill>
                          <a:schemeClr val="tx1"/>
                        </a:solidFill>
                        <a:latin typeface="Cambria Math" panose="02040503050406030204" pitchFamily="18" charset="0"/>
                        <a:ea typeface="Cambria Math" panose="02040503050406030204" pitchFamily="18" charset="0"/>
                      </a:rPr>
                      <m:t>  </m:t>
                    </m:r>
                    <m:acc>
                      <m:accPr>
                        <m:chr m:val="⃗"/>
                        <m:ctrlPr>
                          <a:rPr lang="en-US" b="1" i="1">
                            <a:solidFill>
                              <a:schemeClr val="tx1"/>
                            </a:solidFill>
                            <a:latin typeface="Cambria Math" panose="02040503050406030204" pitchFamily="18" charset="0"/>
                            <a:ea typeface="Cambria Math" panose="02040503050406030204" pitchFamily="18" charset="0"/>
                          </a:rPr>
                        </m:ctrlPr>
                      </m:accPr>
                      <m:e>
                        <m:r>
                          <a:rPr lang="vi-VN" b="1" i="1">
                            <a:solidFill>
                              <a:schemeClr val="tx1"/>
                            </a:solidFill>
                            <a:latin typeface="Cambria Math" panose="02040503050406030204" pitchFamily="18" charset="0"/>
                            <a:ea typeface="Cambria Math" panose="02040503050406030204" pitchFamily="18" charset="0"/>
                          </a:rPr>
                          <m:t>𝑩𝑪</m:t>
                        </m:r>
                      </m:e>
                    </m:acc>
                    <m:r>
                      <a:rPr lang="vi-VN" b="1" i="1">
                        <a:solidFill>
                          <a:schemeClr val="tx1"/>
                        </a:solidFill>
                        <a:latin typeface="Cambria Math" panose="02040503050406030204" pitchFamily="18" charset="0"/>
                        <a:ea typeface="Cambria Math" panose="02040503050406030204" pitchFamily="18" charset="0"/>
                      </a:rPr>
                      <m:t>=</m:t>
                    </m:r>
                    <m:d>
                      <m:dPr>
                        <m:ctrlPr>
                          <a:rPr lang="en-US" b="1" i="1">
                            <a:solidFill>
                              <a:schemeClr val="tx1"/>
                            </a:solidFill>
                            <a:latin typeface="Cambria Math" panose="02040503050406030204" pitchFamily="18" charset="0"/>
                            <a:ea typeface="Cambria Math" panose="02040503050406030204" pitchFamily="18" charset="0"/>
                          </a:rPr>
                        </m:ctrlPr>
                      </m:dPr>
                      <m:e>
                        <m:r>
                          <a:rPr lang="vi-VN" b="1" i="1">
                            <a:solidFill>
                              <a:schemeClr val="tx1"/>
                            </a:solidFill>
                            <a:latin typeface="Cambria Math" panose="02040503050406030204" pitchFamily="18" charset="0"/>
                            <a:ea typeface="Cambria Math" panose="02040503050406030204" pitchFamily="18" charset="0"/>
                          </a:rPr>
                          <m:t>𝟒</m:t>
                        </m:r>
                        <m:r>
                          <a:rPr lang="vi-VN" b="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𝟐</m:t>
                        </m:r>
                      </m:e>
                    </m:d>
                  </m:oMath>
                </a14:m>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14:m>
                  <m:oMath xmlns:m="http://schemas.openxmlformats.org/officeDocument/2006/math">
                    <m:acc>
                      <m:accPr>
                        <m:chr m:val="⃗"/>
                        <m:ctrlPr>
                          <a:rPr lang="en-US" b="1" i="1">
                            <a:solidFill>
                              <a:schemeClr val="tx1"/>
                            </a:solidFill>
                            <a:latin typeface="Cambria Math" panose="02040503050406030204" pitchFamily="18" charset="0"/>
                            <a:ea typeface="Cambria Math" panose="02040503050406030204" pitchFamily="18" charset="0"/>
                          </a:rPr>
                        </m:ctrlPr>
                      </m:accPr>
                      <m:e>
                        <m:r>
                          <a:rPr lang="vi-VN" b="1" i="1">
                            <a:solidFill>
                              <a:schemeClr val="tx1"/>
                            </a:solidFill>
                            <a:latin typeface="Cambria Math" panose="02040503050406030204" pitchFamily="18" charset="0"/>
                            <a:ea typeface="Cambria Math" panose="02040503050406030204" pitchFamily="18" charset="0"/>
                          </a:rPr>
                          <m:t>𝑨𝑫</m:t>
                        </m:r>
                      </m:e>
                    </m:acc>
                    <m:r>
                      <a:rPr lang="vi-VN" b="1" i="1">
                        <a:solidFill>
                          <a:schemeClr val="tx1"/>
                        </a:solidFill>
                        <a:latin typeface="Cambria Math" panose="02040503050406030204" pitchFamily="18" charset="0"/>
                        <a:ea typeface="Cambria Math" panose="02040503050406030204" pitchFamily="18" charset="0"/>
                      </a:rPr>
                      <m:t>=</m:t>
                    </m:r>
                    <m:acc>
                      <m:accPr>
                        <m:chr m:val="⃗"/>
                        <m:ctrlPr>
                          <a:rPr lang="en-US" b="1" i="1">
                            <a:solidFill>
                              <a:schemeClr val="tx1"/>
                            </a:solidFill>
                            <a:latin typeface="Cambria Math" panose="02040503050406030204" pitchFamily="18" charset="0"/>
                            <a:ea typeface="Cambria Math" panose="02040503050406030204" pitchFamily="18" charset="0"/>
                          </a:rPr>
                        </m:ctrlPr>
                      </m:accPr>
                      <m:e>
                        <m:r>
                          <a:rPr lang="vi-VN" b="1" i="1">
                            <a:solidFill>
                              <a:schemeClr val="tx1"/>
                            </a:solidFill>
                            <a:latin typeface="Cambria Math" panose="02040503050406030204" pitchFamily="18" charset="0"/>
                            <a:ea typeface="Cambria Math" panose="02040503050406030204" pitchFamily="18" charset="0"/>
                          </a:rPr>
                          <m:t>𝑩𝑪</m:t>
                        </m:r>
                      </m:e>
                    </m:acc>
                    <m:r>
                      <a:rPr lang="vi-VN" b="1" i="1">
                        <a:solidFill>
                          <a:schemeClr val="tx1"/>
                        </a:solidFill>
                        <a:latin typeface="Cambria Math" panose="02040503050406030204" pitchFamily="18" charset="0"/>
                        <a:ea typeface="Cambria Math" panose="02040503050406030204" pitchFamily="18" charset="0"/>
                      </a:rPr>
                      <m:t>⇔</m:t>
                    </m:r>
                    <m:d>
                      <m:dPr>
                        <m:begChr m:val="{"/>
                        <m:endChr m:val=""/>
                        <m:ctrlPr>
                          <a:rPr lang="en-US" b="1" i="1">
                            <a:solidFill>
                              <a:schemeClr val="tx1"/>
                            </a:solidFill>
                            <a:latin typeface="Cambria Math" panose="02040503050406030204" pitchFamily="18" charset="0"/>
                            <a:ea typeface="Cambria Math" panose="02040503050406030204" pitchFamily="18" charset="0"/>
                          </a:rPr>
                        </m:ctrlPr>
                      </m:dPr>
                      <m:e>
                        <m:m>
                          <m:mPr>
                            <m:plcHide m:val="on"/>
                            <m:mcs>
                              <m:mc>
                                <m:mcPr>
                                  <m:count m:val="1"/>
                                  <m:mcJc m:val="center"/>
                                </m:mcPr>
                              </m:mc>
                            </m:mcs>
                            <m:ctrlPr>
                              <a:rPr lang="en-US" b="1" i="1">
                                <a:solidFill>
                                  <a:schemeClr val="tx1"/>
                                </a:solidFill>
                                <a:latin typeface="Cambria Math" panose="02040503050406030204" pitchFamily="18" charset="0"/>
                                <a:ea typeface="Cambria Math" panose="02040503050406030204" pitchFamily="18" charset="0"/>
                              </a:rPr>
                            </m:ctrlPr>
                          </m:mPr>
                          <m:mr>
                            <m:e>
                              <m:r>
                                <a:rPr lang="vi-VN" b="1" i="1">
                                  <a:solidFill>
                                    <a:schemeClr val="tx1"/>
                                  </a:solidFill>
                                  <a:latin typeface="Cambria Math" panose="02040503050406030204" pitchFamily="18" charset="0"/>
                                  <a:ea typeface="Cambria Math" panose="02040503050406030204" pitchFamily="18" charset="0"/>
                                </a:rPr>
                                <m:t>𝒙</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𝟏</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𝟒</m:t>
                              </m:r>
                            </m:e>
                          </m:mr>
                          <m:mr>
                            <m:e>
                              <m:r>
                                <a:rPr lang="vi-VN" b="1" i="1">
                                  <a:solidFill>
                                    <a:schemeClr val="tx1"/>
                                  </a:solidFill>
                                  <a:latin typeface="Cambria Math" panose="02040503050406030204" pitchFamily="18" charset="0"/>
                                  <a:ea typeface="Cambria Math" panose="02040503050406030204" pitchFamily="18" charset="0"/>
                                </a:rPr>
                                <m:t>𝒚</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𝟐</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𝟐</m:t>
                              </m:r>
                            </m:e>
                          </m:mr>
                        </m:m>
                      </m:e>
                    </m:d>
                    <m:r>
                      <a:rPr lang="vi-VN" b="1" i="1">
                        <a:solidFill>
                          <a:schemeClr val="tx1"/>
                        </a:solidFill>
                        <a:latin typeface="Cambria Math" panose="02040503050406030204" pitchFamily="18" charset="0"/>
                        <a:ea typeface="Cambria Math" panose="02040503050406030204" pitchFamily="18" charset="0"/>
                      </a:rPr>
                      <m:t>⇔</m:t>
                    </m:r>
                    <m:d>
                      <m:dPr>
                        <m:begChr m:val="{"/>
                        <m:endChr m:val=""/>
                        <m:ctrlPr>
                          <a:rPr lang="en-US" b="1" i="1">
                            <a:solidFill>
                              <a:schemeClr val="tx1"/>
                            </a:solidFill>
                            <a:latin typeface="Cambria Math" panose="02040503050406030204" pitchFamily="18" charset="0"/>
                            <a:ea typeface="Cambria Math" panose="02040503050406030204" pitchFamily="18" charset="0"/>
                          </a:rPr>
                        </m:ctrlPr>
                      </m:dPr>
                      <m:e>
                        <m:m>
                          <m:mPr>
                            <m:plcHide m:val="on"/>
                            <m:mcs>
                              <m:mc>
                                <m:mcPr>
                                  <m:count m:val="1"/>
                                  <m:mcJc m:val="center"/>
                                </m:mcPr>
                              </m:mc>
                            </m:mcs>
                            <m:ctrlPr>
                              <a:rPr lang="en-US" b="1" i="1">
                                <a:solidFill>
                                  <a:schemeClr val="tx1"/>
                                </a:solidFill>
                                <a:latin typeface="Cambria Math" panose="02040503050406030204" pitchFamily="18" charset="0"/>
                                <a:ea typeface="Cambria Math" panose="02040503050406030204" pitchFamily="18" charset="0"/>
                              </a:rPr>
                            </m:ctrlPr>
                          </m:mPr>
                          <m:mr>
                            <m:e>
                              <m:r>
                                <a:rPr lang="vi-VN" b="1" i="1">
                                  <a:solidFill>
                                    <a:schemeClr val="tx1"/>
                                  </a:solidFill>
                                  <a:latin typeface="Cambria Math" panose="02040503050406030204" pitchFamily="18" charset="0"/>
                                  <a:ea typeface="Cambria Math" panose="02040503050406030204" pitchFamily="18" charset="0"/>
                                </a:rPr>
                                <m:t>𝒙</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𝟓</m:t>
                              </m:r>
                            </m:e>
                          </m:mr>
                          <m:mr>
                            <m:e>
                              <m:r>
                                <a:rPr lang="vi-VN" b="1" i="1">
                                  <a:solidFill>
                                    <a:schemeClr val="tx1"/>
                                  </a:solidFill>
                                  <a:latin typeface="Cambria Math" panose="02040503050406030204" pitchFamily="18" charset="0"/>
                                  <a:ea typeface="Cambria Math" panose="02040503050406030204" pitchFamily="18" charset="0"/>
                                </a:rPr>
                                <m:t>𝒚</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𝟎</m:t>
                              </m:r>
                              <m:r>
                                <a:rPr lang="vi-VN" b="1">
                                  <a:solidFill>
                                    <a:schemeClr val="tx1"/>
                                  </a:solidFill>
                                  <a:latin typeface="Cambria Math" panose="02040503050406030204" pitchFamily="18" charset="0"/>
                                  <a:ea typeface="Cambria Math" panose="02040503050406030204" pitchFamily="18" charset="0"/>
                                </a:rPr>
                                <m:t>.</m:t>
                              </m:r>
                            </m:e>
                          </m:mr>
                        </m:m>
                      </m:e>
                    </m:d>
                  </m:oMath>
                </a14:m>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b="1">
                    <a:solidFill>
                      <a:schemeClr val="tx1"/>
                    </a:solidFill>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b="1" i="1">
                        <a:solidFill>
                          <a:schemeClr val="tx1"/>
                        </a:solidFill>
                        <a:latin typeface="Cambria Math" panose="02040503050406030204" pitchFamily="18" charset="0"/>
                        <a:ea typeface="Cambria Math" panose="02040503050406030204" pitchFamily="18" charset="0"/>
                      </a:rPr>
                      <m:t>𝑫</m:t>
                    </m:r>
                    <m:d>
                      <m:dPr>
                        <m:ctrlPr>
                          <a:rPr lang="en-US" b="1" i="1">
                            <a:solidFill>
                              <a:schemeClr val="tx1"/>
                            </a:solidFill>
                            <a:latin typeface="Cambria Math" panose="02040503050406030204" pitchFamily="18" charset="0"/>
                            <a:ea typeface="Cambria Math" panose="02040503050406030204" pitchFamily="18" charset="0"/>
                          </a:rPr>
                        </m:ctrlPr>
                      </m:dPr>
                      <m:e>
                        <m:r>
                          <a:rPr lang="en-US" b="1" i="1" smtClean="0">
                            <a:solidFill>
                              <a:schemeClr val="tx1"/>
                            </a:solidFill>
                            <a:latin typeface="Cambria Math" panose="02040503050406030204" pitchFamily="18" charset="0"/>
                            <a:ea typeface="Cambria Math" panose="02040503050406030204" pitchFamily="18" charset="0"/>
                          </a:rPr>
                          <m:t>𝟓</m:t>
                        </m:r>
                        <m:r>
                          <a:rPr lang="vi-VN" b="1" i="1">
                            <a:solidFill>
                              <a:schemeClr val="tx1"/>
                            </a:solidFill>
                            <a:latin typeface="Cambria Math" panose="02040503050406030204" pitchFamily="18" charset="0"/>
                            <a:ea typeface="Cambria Math" panose="02040503050406030204" pitchFamily="18" charset="0"/>
                          </a:rPr>
                          <m:t>;</m:t>
                        </m:r>
                        <m:r>
                          <a:rPr lang="en-US" b="1" i="1" smtClean="0">
                            <a:solidFill>
                              <a:schemeClr val="tx1"/>
                            </a:solidFill>
                            <a:latin typeface="Cambria Math" panose="02040503050406030204" pitchFamily="18" charset="0"/>
                            <a:ea typeface="Cambria Math" panose="02040503050406030204" pitchFamily="18" charset="0"/>
                          </a:rPr>
                          <m:t>𝟎</m:t>
                        </m:r>
                      </m:e>
                    </m:d>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3335000" y="2743201"/>
                <a:ext cx="10744200" cy="10744199"/>
              </a:xfrm>
              <a:prstGeom prst="rect">
                <a:avLst/>
              </a:prstGeom>
              <a:blipFill>
                <a:blip r:embed="rId4"/>
                <a:stretch>
                  <a:fillRect l="-2551" t="-793" r="-2721" b="-340"/>
                </a:stretch>
              </a:blipFill>
              <a:ln>
                <a:solidFill>
                  <a:srgbClr val="00B0F0"/>
                </a:solidFill>
              </a:ln>
            </p:spPr>
            <p:txBody>
              <a:bodyPr/>
              <a:lstStyle/>
              <a:p>
                <a:r>
                  <a:rPr lang="en-US">
                    <a:noFill/>
                  </a:rPr>
                  <a:t> </a:t>
                </a:r>
              </a:p>
            </p:txBody>
          </p:sp>
        </mc:Fallback>
      </mc:AlternateContent>
      <p:pic>
        <p:nvPicPr>
          <p:cNvPr id="6" name="Picture 5" descr="Red lights in the dark&#10;&#10;Description automatically generated with low confidence">
            <a:extLst>
              <a:ext uri="{FF2B5EF4-FFF2-40B4-BE49-F238E27FC236}">
                <a16:creationId xmlns:a16="http://schemas.microsoft.com/office/drawing/2014/main" id="{3B536EB8-5B2E-4039-BE29-C400B32B9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21200" y="6324600"/>
            <a:ext cx="6052407" cy="3581400"/>
          </a:xfrm>
          <a:prstGeom prst="rect">
            <a:avLst/>
          </a:prstGeom>
        </p:spPr>
      </p:pic>
    </p:spTree>
    <p:extLst>
      <p:ext uri="{BB962C8B-B14F-4D97-AF65-F5344CB8AC3E}">
        <p14:creationId xmlns:p14="http://schemas.microsoft.com/office/powerpoint/2010/main" val="2776388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2743201"/>
                <a:ext cx="115824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buClr>
                    <a:srgbClr val="FF0000"/>
                  </a:buClr>
                  <a:buFont typeface="Wingdings" panose="05000000000000000000" pitchFamily="2" charset="2"/>
                  <a:buChar char="v"/>
                </a:pPr>
                <a:r>
                  <a:rPr lang="en-US" b="1">
                    <a:solidFill>
                      <a:srgbClr val="FF0000"/>
                    </a:solidFill>
                    <a:latin typeface="Tahoma" panose="020B0604030504040204" pitchFamily="34" charset="0"/>
                    <a:ea typeface="Tahoma" panose="020B0604030504040204" pitchFamily="34" charset="0"/>
                    <a:cs typeface="Tahoma" panose="020B0604030504040204" pitchFamily="34" charset="0"/>
                    <a:sym typeface="Wingdings"/>
                  </a:rPr>
                  <a:t> Luyện tập 2</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spcBef>
                    <a:spcPts val="0"/>
                  </a:spcBef>
                  <a:buClr>
                    <a:srgbClr val="FF0000"/>
                  </a:buClr>
                  <a:buNone/>
                </a:pP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hai điểm </a:t>
                </a:r>
                <a14:m>
                  <m:oMath xmlns:m="http://schemas.openxmlformats.org/officeDocument/2006/math">
                    <m:r>
                      <a:rPr lang="en-US" b="1" i="1">
                        <a:latin typeface="Cambria Math" panose="02040503050406030204" pitchFamily="18" charset="0"/>
                        <a:ea typeface="Cambria Math" panose="02040503050406030204" pitchFamily="18" charset="0"/>
                      </a:rPr>
                      <m:t>𝑨</m:t>
                    </m:r>
                    <m:d>
                      <m:dPr>
                        <m:ctrlPr>
                          <a:rPr lang="en-US" b="1" i="1">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50000"/>
                  </a:lnSpc>
                  <a:buNone/>
                </a:pPr>
                <a:r>
                  <a:rPr lang="en-US" b="1">
                    <a:latin typeface="Tahoma" panose="020B0604030504040204" pitchFamily="34" charset="0"/>
                    <a:ea typeface="Tahoma" panose="020B0604030504040204" pitchFamily="34" charset="0"/>
                    <a:cs typeface="Tahoma" panose="020B0604030504040204" pitchFamily="34" charset="0"/>
                  </a:rPr>
                  <a:t>a) Các điểm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có thẳng hàng không?</a:t>
                </a:r>
              </a:p>
              <a:p>
                <a:pPr marL="0" indent="0">
                  <a:lnSpc>
                    <a:spcPct val="150000"/>
                  </a:lnSpc>
                  <a:buNone/>
                </a:pPr>
                <a:r>
                  <a:rPr lang="en-US" b="1">
                    <a:latin typeface="Tahoma" panose="020B0604030504040204" pitchFamily="34" charset="0"/>
                    <a:ea typeface="Tahoma" panose="020B0604030504040204" pitchFamily="34" charset="0"/>
                    <a:cs typeface="Tahoma" panose="020B0604030504040204" pitchFamily="34" charset="0"/>
                  </a:rPr>
                  <a:t>b) Tìm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để </a:t>
                </a:r>
                <a14:m>
                  <m:oMath xmlns:m="http://schemas.openxmlformats.org/officeDocument/2006/math">
                    <m:r>
                      <a:rPr lang="en-US" b="1" i="1">
                        <a:latin typeface="Cambria Math" panose="02040503050406030204" pitchFamily="18" charset="0"/>
                        <a:ea typeface="Cambria Math" panose="02040503050406030204" pitchFamily="18" charset="0"/>
                      </a:rPr>
                      <m:t>𝑶𝑨𝑩𝑴</m:t>
                    </m:r>
                  </m:oMath>
                </a14:m>
                <a:r>
                  <a:rPr lang="en-US" b="1">
                    <a:latin typeface="Tahoma" panose="020B0604030504040204" pitchFamily="34" charset="0"/>
                    <a:ea typeface="Tahoma" panose="020B0604030504040204" pitchFamily="34" charset="0"/>
                    <a:cs typeface="Tahoma" panose="020B0604030504040204" pitchFamily="34" charset="0"/>
                  </a:rPr>
                  <a:t> là một hình bình hành.</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2743201"/>
                <a:ext cx="11582400" cy="10744199"/>
              </a:xfrm>
              <a:prstGeom prst="rect">
                <a:avLst/>
              </a:prstGeom>
              <a:blipFill>
                <a:blip r:embed="rId3"/>
                <a:stretch>
                  <a:fillRect l="-2313" r="-2944"/>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9433443-F7C6-4FAD-8BCF-22C0992B6D9C}"/>
                  </a:ext>
                </a:extLst>
              </p:cNvPr>
              <p:cNvSpPr txBox="1">
                <a:spLocks/>
              </p:cNvSpPr>
              <p:nvPr/>
            </p:nvSpPr>
            <p:spPr>
              <a:xfrm>
                <a:off x="12192000" y="2743201"/>
                <a:ext cx="11887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spcBef>
                    <a:spcPts val="1200"/>
                  </a:spcBef>
                  <a:buClr>
                    <a:srgbClr val="FF0000"/>
                  </a:buClr>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5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a) Ta có</a:t>
                </a:r>
              </a:p>
              <a:p>
                <a:pPr>
                  <a:lnSpc>
                    <a:spcPct val="150000"/>
                  </a:lnSpc>
                </a:pPr>
                <a:r>
                  <a:rPr lang="en-US" b="1">
                    <a:latin typeface="Tahoma" panose="020B0604030504040204" pitchFamily="34" charset="0"/>
                    <a:ea typeface="Tahoma" panose="020B0604030504040204" pitchFamily="34" charset="0"/>
                    <a:cs typeface="Tahoma" panose="020B0604030504040204" pitchFamily="34" charset="0"/>
                  </a:rPr>
                  <a:t>Hai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𝑶𝑨</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𝑶𝑩</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không cùng phương (vì </a:t>
                </a:r>
                <a14:m>
                  <m:oMath xmlns:m="http://schemas.openxmlformats.org/officeDocument/2006/math">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𝟐</m:t>
                        </m:r>
                      </m:num>
                      <m:den>
                        <m:r>
                          <a:rPr lang="en-US" b="1" i="1">
                            <a:latin typeface="Cambria Math" panose="02040503050406030204" pitchFamily="18" charset="0"/>
                            <a:ea typeface="Cambria Math" panose="02040503050406030204" pitchFamily="18" charset="0"/>
                          </a:rPr>
                          <m:t>𝟑</m:t>
                        </m:r>
                      </m:den>
                    </m:f>
                    <m:r>
                      <a:rPr lang="en-US" b="1" i="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𝟏</m:t>
                        </m:r>
                      </m:num>
                      <m:den>
                        <m:r>
                          <a:rPr lang="en-US" b="1" i="1">
                            <a:latin typeface="Cambria Math" panose="02040503050406030204" pitchFamily="18" charset="0"/>
                            <a:ea typeface="Cambria Math" panose="02040503050406030204" pitchFamily="18" charset="0"/>
                          </a:rPr>
                          <m:t>𝟑</m:t>
                        </m:r>
                      </m:den>
                    </m:f>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b="1">
                    <a:latin typeface="Tahoma" panose="020B0604030504040204" pitchFamily="34" charset="0"/>
                    <a:ea typeface="Tahoma" panose="020B0604030504040204" pitchFamily="34" charset="0"/>
                    <a:cs typeface="Tahoma" panose="020B0604030504040204" pitchFamily="34" charset="0"/>
                  </a:rPr>
                  <a:t>Do đó các điểm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không cùng nằm trên một đường thẳng. </a:t>
                </a:r>
              </a:p>
              <a:p>
                <a:pPr>
                  <a:lnSpc>
                    <a:spcPct val="150000"/>
                  </a:lnSpc>
                </a:pPr>
                <a:r>
                  <a:rPr lang="en-US" b="1">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không thẳng hàng.</a:t>
                </a: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2192000" y="2743201"/>
                <a:ext cx="11887200" cy="10744199"/>
              </a:xfrm>
              <a:prstGeom prst="rect">
                <a:avLst/>
              </a:prstGeom>
              <a:blipFill>
                <a:blip r:embed="rId4"/>
                <a:stretch>
                  <a:fillRect l="-2254"/>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96321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animEffect transition="in" filter="fade">
                                      <p:cBhvr>
                                        <p:cTn id="21" dur="1000"/>
                                        <p:tgtEl>
                                          <p:spTgt spid="99">
                                            <p:txEl>
                                              <p:pRg st="1" end="1"/>
                                            </p:txEl>
                                          </p:spTgt>
                                        </p:tgtEl>
                                      </p:cBhvr>
                                    </p:animEffect>
                                    <p:anim calcmode="lin" valueType="num">
                                      <p:cBhvr>
                                        <p:cTn id="22"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2" end="2"/>
                                            </p:txEl>
                                          </p:spTgt>
                                        </p:tgtEl>
                                        <p:attrNameLst>
                                          <p:attrName>style.visibility</p:attrName>
                                        </p:attrNameLst>
                                      </p:cBhvr>
                                      <p:to>
                                        <p:strVal val="visible"/>
                                      </p:to>
                                    </p:set>
                                    <p:animEffect transition="in" filter="fade">
                                      <p:cBhvr>
                                        <p:cTn id="28" dur="1000"/>
                                        <p:tgtEl>
                                          <p:spTgt spid="99">
                                            <p:txEl>
                                              <p:pRg st="2" end="2"/>
                                            </p:txEl>
                                          </p:spTgt>
                                        </p:tgtEl>
                                      </p:cBhvr>
                                    </p:animEffect>
                                    <p:anim calcmode="lin" valueType="num">
                                      <p:cBhvr>
                                        <p:cTn id="29"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3" end="3"/>
                                            </p:txEl>
                                          </p:spTgt>
                                        </p:tgtEl>
                                        <p:attrNameLst>
                                          <p:attrName>style.visibility</p:attrName>
                                        </p:attrNameLst>
                                      </p:cBhvr>
                                      <p:to>
                                        <p:strVal val="visible"/>
                                      </p:to>
                                    </p:set>
                                    <p:animEffect transition="in" filter="fade">
                                      <p:cBhvr>
                                        <p:cTn id="35" dur="1000"/>
                                        <p:tgtEl>
                                          <p:spTgt spid="99">
                                            <p:txEl>
                                              <p:pRg st="3" end="3"/>
                                            </p:txEl>
                                          </p:spTgt>
                                        </p:tgtEl>
                                      </p:cBhvr>
                                    </p:animEffect>
                                    <p:anim calcmode="lin" valueType="num">
                                      <p:cBhvr>
                                        <p:cTn id="36"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fade">
                                      <p:cBhvr>
                                        <p:cTn id="56" dur="1000"/>
                                        <p:tgtEl>
                                          <p:spTgt spid="4">
                                            <p:txEl>
                                              <p:pRg st="1" end="1"/>
                                            </p:txEl>
                                          </p:spTgt>
                                        </p:tgtEl>
                                      </p:cBhvr>
                                    </p:animEffect>
                                    <p:anim calcmode="lin" valueType="num">
                                      <p:cBhvr>
                                        <p:cTn id="5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Effect transition="in" filter="fade">
                                      <p:cBhvr>
                                        <p:cTn id="63" dur="1000"/>
                                        <p:tgtEl>
                                          <p:spTgt spid="4">
                                            <p:txEl>
                                              <p:pRg st="2" end="2"/>
                                            </p:txEl>
                                          </p:spTgt>
                                        </p:tgtEl>
                                      </p:cBhvr>
                                    </p:animEffect>
                                    <p:anim calcmode="lin" valueType="num">
                                      <p:cBhvr>
                                        <p:cTn id="6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Effect transition="in" filter="fade">
                                      <p:cBhvr>
                                        <p:cTn id="70" dur="1000"/>
                                        <p:tgtEl>
                                          <p:spTgt spid="4">
                                            <p:txEl>
                                              <p:pRg st="3" end="3"/>
                                            </p:txEl>
                                          </p:spTgt>
                                        </p:tgtEl>
                                      </p:cBhvr>
                                    </p:animEffect>
                                    <p:anim calcmode="lin" valueType="num">
                                      <p:cBhvr>
                                        <p:cTn id="7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animEffect transition="in" filter="fade">
                                      <p:cBhvr>
                                        <p:cTn id="77" dur="1000"/>
                                        <p:tgtEl>
                                          <p:spTgt spid="4">
                                            <p:txEl>
                                              <p:pRg st="4" end="4"/>
                                            </p:txEl>
                                          </p:spTgt>
                                        </p:tgtEl>
                                      </p:cBhvr>
                                    </p:animEffect>
                                    <p:anim calcmode="lin" valueType="num">
                                      <p:cBhvr>
                                        <p:cTn id="7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81492" y="1809817"/>
            <a:ext cx="22817236" cy="9946698"/>
            <a:chOff x="1438691" y="1793813"/>
            <a:chExt cx="22817236" cy="10641062"/>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38691" y="1793813"/>
              <a:ext cx="22817236" cy="10641062"/>
              <a:chOff x="1438691" y="1793813"/>
              <a:chExt cx="22817236" cy="10641062"/>
            </a:xfrm>
          </p:grpSpPr>
          <p:grpSp>
            <p:nvGrpSpPr>
              <p:cNvPr id="69" name="Group 68"/>
              <p:cNvGrpSpPr/>
              <p:nvPr/>
            </p:nvGrpSpPr>
            <p:grpSpPr>
              <a:xfrm>
                <a:off x="1575873" y="1797127"/>
                <a:ext cx="22680054" cy="10637748"/>
                <a:chOff x="-3538955" y="3448230"/>
                <a:chExt cx="22680054" cy="1063774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0637748"/>
                  <a:chOff x="-3538955" y="3448230"/>
                  <a:chExt cx="22680054" cy="10637748"/>
                </a:xfrm>
              </p:grpSpPr>
              <p:sp>
                <p:nvSpPr>
                  <p:cNvPr id="72" name="Rounded Rectangle 71"/>
                  <p:cNvSpPr/>
                  <p:nvPr/>
                </p:nvSpPr>
                <p:spPr>
                  <a:xfrm>
                    <a:off x="-3538955" y="3592713"/>
                    <a:ext cx="22680054" cy="10493265"/>
                  </a:xfrm>
                  <a:prstGeom prst="roundRect">
                    <a:avLst>
                      <a:gd name="adj" fmla="val 2127"/>
                    </a:avLst>
                  </a:prstGeom>
                  <a:solidFill>
                    <a:schemeClr val="bg1"/>
                  </a:solidFill>
                  <a:ln w="7620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114763" y="1953929"/>
                <a:ext cx="10808000" cy="830997"/>
              </a:xfrm>
              <a:prstGeom prst="rect">
                <a:avLst/>
              </a:prstGeom>
              <a:noFill/>
            </p:spPr>
            <p:txBody>
              <a:bodyPr wrap="square" rtlCol="0">
                <a:spAutoFit/>
              </a:bodyPr>
              <a:lstStyle/>
              <a:p>
                <a:pPr algn="ctr"/>
                <a:r>
                  <a:rPr lang="vi-VN" sz="4800" b="1">
                    <a:solidFill>
                      <a:srgbClr val="C00000"/>
                    </a:solidFill>
                    <a:latin typeface="Tahoma" panose="020B0604030504040204" pitchFamily="34" charset="0"/>
                    <a:ea typeface="Tahoma" panose="020B0604030504040204" pitchFamily="34" charset="0"/>
                    <a:cs typeface="Tahoma" panose="020B0604030504040204" pitchFamily="34" charset="0"/>
                  </a:rPr>
                  <a:t>CHƯƠNG I</a:t>
                </a:r>
                <a:r>
                  <a:rPr lang="en-US" sz="4800" b="1">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800" b="1">
                    <a:solidFill>
                      <a:srgbClr val="C00000"/>
                    </a:solidFill>
                    <a:latin typeface="Tahoma" panose="020B0604030504040204" pitchFamily="34" charset="0"/>
                    <a:ea typeface="Tahoma" panose="020B0604030504040204" pitchFamily="34" charset="0"/>
                    <a:cs typeface="Tahoma" panose="020B0604030504040204" pitchFamily="34" charset="0"/>
                  </a:rPr>
                  <a:t>VECTƠ</a:t>
                </a:r>
                <a:endParaRPr lang="vi-VN" sz="4800" b="1">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38691" y="5971610"/>
                <a:ext cx="8010108" cy="893784"/>
                <a:chOff x="7450558" y="7793649"/>
                <a:chExt cx="8011038" cy="893888"/>
              </a:xfrm>
            </p:grpSpPr>
            <p:sp>
              <p:nvSpPr>
                <p:cNvPr id="57" name="Rectangle 56"/>
                <p:cNvSpPr/>
                <p:nvPr/>
              </p:nvSpPr>
              <p:spPr>
                <a:xfrm>
                  <a:off x="9149954" y="7793649"/>
                  <a:ext cx="6311642" cy="889111"/>
                </a:xfrm>
                <a:prstGeom prst="rect">
                  <a:avLst/>
                </a:prstGeom>
              </p:spPr>
              <p:txBody>
                <a:bodyPr wrap="square">
                  <a:spAutoFit/>
                </a:bodyPr>
                <a:lstStyle/>
                <a:p>
                  <a:pPr>
                    <a:lnSpc>
                      <a:spcPct val="100000"/>
                    </a:lnSpc>
                    <a:spcBef>
                      <a:spcPct val="0"/>
                    </a:spcBef>
                    <a:buFontTx/>
                    <a:buNone/>
                    <a:defRPr/>
                  </a:pPr>
                  <a:r>
                    <a:rPr lang="vi-VN" sz="4800" b="1">
                      <a:solidFill>
                        <a:srgbClr val="242452"/>
                      </a:solidFill>
                      <a:latin typeface="Tahoma" panose="020B0604030504040204" pitchFamily="34" charset="0"/>
                      <a:ea typeface="Tahoma" panose="020B0604030504040204" pitchFamily="34" charset="0"/>
                      <a:cs typeface="Tahoma" panose="020B0604030504040204" pitchFamily="34" charset="0"/>
                    </a:rPr>
                    <a:t>TỌA ĐỘ CỦA VECTƠ</a:t>
                  </a:r>
                  <a:endParaRPr lang="en-US" sz="48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0558" y="7834555"/>
                  <a:ext cx="1383018" cy="852982"/>
                  <a:chOff x="7450631" y="8291755"/>
                  <a:chExt cx="1371600" cy="852982"/>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21487"/>
                    <a:ext cx="1371600" cy="823250"/>
                    <a:chOff x="7450631" y="8321487"/>
                    <a:chExt cx="1371600" cy="823250"/>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24349" y="8321487"/>
                      <a:ext cx="539313" cy="823250"/>
                    </a:xfrm>
                    <a:prstGeom prst="rect">
                      <a:avLst/>
                    </a:prstGeom>
                    <a:noFill/>
                  </p:spPr>
                  <p:txBody>
                    <a:bodyPr wrap="non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5" y="7460330"/>
                <a:ext cx="16267290" cy="979073"/>
                <a:chOff x="7459672" y="7170625"/>
                <a:chExt cx="16269158" cy="979184"/>
              </a:xfrm>
            </p:grpSpPr>
            <p:sp>
              <p:nvSpPr>
                <p:cNvPr id="75" name="Rectangle 74"/>
                <p:cNvSpPr/>
                <p:nvPr/>
              </p:nvSpPr>
              <p:spPr>
                <a:xfrm>
                  <a:off x="9111076" y="7260701"/>
                  <a:ext cx="14617754" cy="889108"/>
                </a:xfrm>
                <a:prstGeom prst="rect">
                  <a:avLst/>
                </a:prstGeom>
              </p:spPr>
              <p:txBody>
                <a:bodyPr wrap="square">
                  <a:spAutoFit/>
                </a:bodyPr>
                <a:lstStyle/>
                <a:p>
                  <a:pPr>
                    <a:lnSpc>
                      <a:spcPct val="100000"/>
                    </a:lnSpc>
                    <a:spcBef>
                      <a:spcPct val="0"/>
                    </a:spcBef>
                    <a:buNone/>
                    <a:defRPr/>
                  </a:pPr>
                  <a:r>
                    <a:rPr lang="vi-VN" sz="4800" b="1" spc="-150">
                      <a:solidFill>
                        <a:srgbClr val="242452"/>
                      </a:solidFill>
                      <a:latin typeface="Tahoma" panose="020B0604030504040204" pitchFamily="34" charset="0"/>
                      <a:ea typeface="Tahoma" panose="020B0604030504040204" pitchFamily="34" charset="0"/>
                      <a:cs typeface="Tahoma" panose="020B0604030504040204" pitchFamily="34" charset="0"/>
                    </a:rPr>
                    <a:t>BIỂU THỨC TỌA ĐỘ CỦA CÁC PHÉP TOÁN VECTƠ</a:t>
                  </a:r>
                  <a:endParaRPr lang="en-US" sz="4800" b="1" spc="-15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2" y="7170625"/>
                  <a:ext cx="1411234" cy="924549"/>
                  <a:chOff x="7459669" y="6189930"/>
                  <a:chExt cx="1399583" cy="924549"/>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2" y="6291231"/>
                    <a:ext cx="1371600" cy="823248"/>
                    <a:chOff x="7487652" y="6291231"/>
                    <a:chExt cx="1371600" cy="823248"/>
                  </a:xfrm>
                </p:grpSpPr>
                <p:sp>
                  <p:nvSpPr>
                    <p:cNvPr id="79" name="Round Same Side Corner Rectangle 78"/>
                    <p:cNvSpPr/>
                    <p:nvPr/>
                  </p:nvSpPr>
                  <p:spPr>
                    <a:xfrm rot="5400000">
                      <a:off x="7807692" y="598712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61369" y="6291231"/>
                      <a:ext cx="539312" cy="823248"/>
                    </a:xfrm>
                    <a:prstGeom prst="rect">
                      <a:avLst/>
                    </a:prstGeom>
                    <a:noFill/>
                  </p:spPr>
                  <p:txBody>
                    <a:bodyPr wrap="non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47" name="Group 67"/>
              <p:cNvGrpSpPr/>
              <p:nvPr/>
            </p:nvGrpSpPr>
            <p:grpSpPr>
              <a:xfrm>
                <a:off x="1447798" y="8899390"/>
                <a:ext cx="4343401" cy="965255"/>
                <a:chOff x="7459670" y="7441560"/>
                <a:chExt cx="5615662" cy="965366"/>
              </a:xfrm>
            </p:grpSpPr>
            <p:sp>
              <p:nvSpPr>
                <p:cNvPr id="48" name="Rectangle 47"/>
                <p:cNvSpPr/>
                <p:nvPr/>
              </p:nvSpPr>
              <p:spPr>
                <a:xfrm>
                  <a:off x="9610103" y="7517816"/>
                  <a:ext cx="3465229" cy="889110"/>
                </a:xfrm>
                <a:prstGeom prst="rect">
                  <a:avLst/>
                </a:prstGeom>
              </p:spPr>
              <p:txBody>
                <a:bodyPr wrap="square">
                  <a:spAutoFit/>
                </a:bodyPr>
                <a:lstStyle/>
                <a:p>
                  <a:pPr>
                    <a:lnSpc>
                      <a:spcPct val="100000"/>
                    </a:lnSpc>
                    <a:spcBef>
                      <a:spcPct val="0"/>
                    </a:spcBef>
                    <a:buNone/>
                    <a:defRPr/>
                  </a:pPr>
                  <a:r>
                    <a:rPr lang="en-US" sz="48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p>
              </p:txBody>
            </p:sp>
            <p:grpSp>
              <p:nvGrpSpPr>
                <p:cNvPr id="49" name="Group 32"/>
                <p:cNvGrpSpPr/>
                <p:nvPr/>
              </p:nvGrpSpPr>
              <p:grpSpPr>
                <a:xfrm>
                  <a:off x="7459670" y="7441560"/>
                  <a:ext cx="1800333" cy="920205"/>
                  <a:chOff x="7459669" y="6460865"/>
                  <a:chExt cx="1785470" cy="920205"/>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6537082"/>
                    <a:ext cx="1775946" cy="843988"/>
                    <a:chOff x="7469193" y="6537082"/>
                    <a:chExt cx="1775946" cy="843988"/>
                  </a:xfrm>
                </p:grpSpPr>
                <p:sp>
                  <p:nvSpPr>
                    <p:cNvPr id="52" name="Round Same Side Corner Rectangle 51"/>
                    <p:cNvSpPr/>
                    <p:nvPr/>
                  </p:nvSpPr>
                  <p:spPr>
                    <a:xfrm rot="5400000">
                      <a:off x="7962887" y="604338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084388" y="6557823"/>
                      <a:ext cx="697206" cy="823247"/>
                    </a:xfrm>
                    <a:prstGeom prst="rect">
                      <a:avLst/>
                    </a:prstGeom>
                    <a:noFill/>
                  </p:spPr>
                  <p:txBody>
                    <a:bodyPr wrap="non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201476" y="3009805"/>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54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HÌNH HỌC</a:t>
              </a:r>
              <a:endParaRPr sz="54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a:solidFill>
                    <a:schemeClr val="bg1"/>
                  </a:solidFill>
                </a:endParaRPr>
              </a:p>
            </p:txBody>
          </p:sp>
        </p:grpSp>
      </p:grpSp>
      <p:grpSp>
        <p:nvGrpSpPr>
          <p:cNvPr id="9" name="Group 8">
            <a:extLst>
              <a:ext uri="{FF2B5EF4-FFF2-40B4-BE49-F238E27FC236}">
                <a16:creationId xmlns:a16="http://schemas.microsoft.com/office/drawing/2014/main" id="{439786C1-301C-402F-B908-633A570E2C52}"/>
              </a:ext>
            </a:extLst>
          </p:cNvPr>
          <p:cNvGrpSpPr/>
          <p:nvPr/>
        </p:nvGrpSpPr>
        <p:grpSpPr>
          <a:xfrm>
            <a:off x="7007312" y="3313402"/>
            <a:ext cx="16791416" cy="1309627"/>
            <a:chOff x="7007312" y="3313402"/>
            <a:chExt cx="16791416" cy="1309627"/>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15" name="TextBox 321">
                <a:extLst>
                  <a:ext uri="{FF2B5EF4-FFF2-40B4-BE49-F238E27FC236}">
                    <a16:creationId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a:solidFill>
                      <a:srgbClr val="FFFFFF"/>
                    </a:solidFill>
                    <a:latin typeface="Calibri" panose="020F0502020204030204" pitchFamily="34" charset="0"/>
                    <a:ea typeface="Calibri" panose="020F0502020204030204" pitchFamily="34" charset="0"/>
                    <a:cs typeface="Times New Roman" panose="02020603050405020304" pitchFamily="18" charset="0"/>
                  </a:rPr>
                  <a:t>10</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7" name="Picture 6">
              <a:extLst>
                <a:ext uri="{FF2B5EF4-FFF2-40B4-BE49-F238E27FC236}">
                  <a16:creationId xmlns:a16="http://schemas.microsoft.com/office/drawing/2014/main"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0" name="TextBox 9">
            <a:extLst>
              <a:ext uri="{FF2B5EF4-FFF2-40B4-BE49-F238E27FC236}">
                <a16:creationId xmlns:a16="http://schemas.microsoft.com/office/drawing/2014/main" id="{EB80CDAB-FCA9-4E95-8F6A-72A9575E1286}"/>
              </a:ext>
            </a:extLst>
          </p:cNvPr>
          <p:cNvSpPr txBox="1"/>
          <p:nvPr/>
        </p:nvSpPr>
        <p:spPr>
          <a:xfrm>
            <a:off x="9304114" y="3496270"/>
            <a:ext cx="12793886" cy="923330"/>
          </a:xfrm>
          <a:prstGeom prst="rect">
            <a:avLst/>
          </a:prstGeom>
          <a:noFill/>
        </p:spPr>
        <p:txBody>
          <a:bodyPr wrap="square" rtlCol="0">
            <a:spAutoFit/>
          </a:bodyPr>
          <a:lstStyle/>
          <a:p>
            <a:r>
              <a:rPr lang="vi-VN" sz="5400" b="1">
                <a:solidFill>
                  <a:schemeClr val="bg1"/>
                </a:solidFill>
                <a:latin typeface="Tahoma" panose="020B0604030504040204" pitchFamily="34" charset="0"/>
                <a:ea typeface="Tahoma" panose="020B0604030504040204" pitchFamily="34" charset="0"/>
                <a:cs typeface="Tahoma" panose="020B0604030504040204" pitchFamily="34" charset="0"/>
              </a:rPr>
              <a:t>VECTƠ TRONG MẶT PHẲNG TỌA ĐỘ</a:t>
            </a:r>
            <a:endParaRPr lang="en-US" sz="5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2743201"/>
                <a:ext cx="115824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buClr>
                    <a:srgbClr val="FF0000"/>
                  </a:buClr>
                  <a:buFont typeface="Wingdings" panose="05000000000000000000" pitchFamily="2" charset="2"/>
                  <a:buChar char="1"/>
                </a:pPr>
                <a:r>
                  <a:rPr lang="en-US" b="1">
                    <a:solidFill>
                      <a:srgbClr val="FF0000"/>
                    </a:solidFill>
                    <a:latin typeface="Tahoma" panose="020B0604030504040204" pitchFamily="34" charset="0"/>
                    <a:ea typeface="Tahoma" panose="020B0604030504040204" pitchFamily="34" charset="0"/>
                    <a:cs typeface="Tahoma" panose="020B0604030504040204" pitchFamily="34" charset="0"/>
                    <a:sym typeface="Wingdings"/>
                  </a:rPr>
                  <a:t> Luyện tập 2</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spcBef>
                    <a:spcPts val="0"/>
                  </a:spcBef>
                  <a:buClr>
                    <a:srgbClr val="FF0000"/>
                  </a:buClr>
                  <a:buNone/>
                </a:pP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hai điểm </a:t>
                </a:r>
                <a14:m>
                  <m:oMath xmlns:m="http://schemas.openxmlformats.org/officeDocument/2006/math">
                    <m:r>
                      <a:rPr lang="en-US" b="1" i="1">
                        <a:latin typeface="Cambria Math" panose="02040503050406030204" pitchFamily="18" charset="0"/>
                        <a:ea typeface="Cambria Math" panose="02040503050406030204" pitchFamily="18" charset="0"/>
                      </a:rPr>
                      <m:t>𝑨</m:t>
                    </m:r>
                    <m:d>
                      <m:dPr>
                        <m:ctrlPr>
                          <a:rPr lang="en-US" b="1" i="1">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50000"/>
                  </a:lnSpc>
                  <a:buNone/>
                </a:pPr>
                <a:r>
                  <a:rPr lang="en-US" b="1">
                    <a:latin typeface="Tahoma" panose="020B0604030504040204" pitchFamily="34" charset="0"/>
                    <a:ea typeface="Tahoma" panose="020B0604030504040204" pitchFamily="34" charset="0"/>
                    <a:cs typeface="Tahoma" panose="020B0604030504040204" pitchFamily="34" charset="0"/>
                  </a:rPr>
                  <a:t>a) Các điểm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có thẳng hàng không?</a:t>
                </a:r>
              </a:p>
              <a:p>
                <a:pPr marL="0" indent="0">
                  <a:lnSpc>
                    <a:spcPct val="150000"/>
                  </a:lnSpc>
                  <a:buNone/>
                </a:pPr>
                <a:r>
                  <a:rPr lang="en-US" b="1">
                    <a:latin typeface="Tahoma" panose="020B0604030504040204" pitchFamily="34" charset="0"/>
                    <a:ea typeface="Tahoma" panose="020B0604030504040204" pitchFamily="34" charset="0"/>
                    <a:cs typeface="Tahoma" panose="020B0604030504040204" pitchFamily="34" charset="0"/>
                  </a:rPr>
                  <a:t>b) Tìm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để </a:t>
                </a:r>
                <a14:m>
                  <m:oMath xmlns:m="http://schemas.openxmlformats.org/officeDocument/2006/math">
                    <m:r>
                      <a:rPr lang="en-US" b="1" i="1">
                        <a:latin typeface="Cambria Math" panose="02040503050406030204" pitchFamily="18" charset="0"/>
                        <a:ea typeface="Cambria Math" panose="02040503050406030204" pitchFamily="18" charset="0"/>
                      </a:rPr>
                      <m:t>𝑶𝑨𝑩𝑴</m:t>
                    </m:r>
                  </m:oMath>
                </a14:m>
                <a:r>
                  <a:rPr lang="en-US" b="1">
                    <a:latin typeface="Tahoma" panose="020B0604030504040204" pitchFamily="34" charset="0"/>
                    <a:ea typeface="Tahoma" panose="020B0604030504040204" pitchFamily="34" charset="0"/>
                    <a:cs typeface="Tahoma" panose="020B0604030504040204" pitchFamily="34" charset="0"/>
                  </a:rPr>
                  <a:t> là một hình bình hành.</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2743201"/>
                <a:ext cx="11582400" cy="10744199"/>
              </a:xfrm>
              <a:prstGeom prst="rect">
                <a:avLst/>
              </a:prstGeom>
              <a:blipFill>
                <a:blip r:embed="rId3"/>
                <a:stretch>
                  <a:fillRect l="-2313" r="-2944"/>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89433443-F7C6-4FAD-8BCF-22C0992B6D9C}"/>
                  </a:ext>
                </a:extLst>
              </p:cNvPr>
              <p:cNvSpPr txBox="1">
                <a:spLocks/>
              </p:cNvSpPr>
              <p:nvPr/>
            </p:nvSpPr>
            <p:spPr>
              <a:xfrm>
                <a:off x="12192000" y="2743201"/>
                <a:ext cx="11887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00000"/>
                  </a:lnSpc>
                  <a:spcBef>
                    <a:spcPts val="1200"/>
                  </a:spcBef>
                  <a:buClr>
                    <a:srgbClr val="FF0000"/>
                  </a:buClr>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b)</a:t>
                </a:r>
              </a:p>
              <a:p>
                <a:pPr marL="0" indent="0" algn="just">
                  <a:lnSpc>
                    <a:spcPct val="100000"/>
                  </a:lnSpc>
                  <a:spcBef>
                    <a:spcPts val="1200"/>
                  </a:spcBef>
                  <a:buNone/>
                </a:pPr>
                <a:endParaRPr lang="fr-FR"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1200"/>
                  </a:spcBef>
                  <a:buNone/>
                </a:pPr>
                <a:endParaRPr lang="fr-FR"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1200"/>
                  </a:spcBef>
                  <a:buNone/>
                </a:pPr>
                <a:endParaRPr lang="fr-FR" b="1">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b="1">
                    <a:latin typeface="Tahoma" panose="020B0604030504040204" pitchFamily="34" charset="0"/>
                    <a:ea typeface="Tahoma" panose="020B0604030504040204" pitchFamily="34" charset="0"/>
                    <a:cs typeface="Tahoma" panose="020B0604030504040204" pitchFamily="34" charset="0"/>
                  </a:rPr>
                  <a:t>Các điểm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không thẳng hàng nên </a:t>
                </a:r>
                <a14:m>
                  <m:oMath xmlns:m="http://schemas.openxmlformats.org/officeDocument/2006/math">
                    <m:r>
                      <a:rPr lang="en-US" b="1" i="1">
                        <a:latin typeface="Cambria Math" panose="02040503050406030204" pitchFamily="18" charset="0"/>
                        <a:ea typeface="Cambria Math" panose="02040503050406030204" pitchFamily="18" charset="0"/>
                      </a:rPr>
                      <m:t>𝑶𝑨𝑩𝑴</m:t>
                    </m:r>
                  </m:oMath>
                </a14:m>
                <a:r>
                  <a:rPr lang="en-US" b="1">
                    <a:latin typeface="Tahoma" panose="020B0604030504040204" pitchFamily="34" charset="0"/>
                    <a:ea typeface="Tahoma" panose="020B0604030504040204" pitchFamily="34" charset="0"/>
                    <a:cs typeface="Tahoma" panose="020B0604030504040204" pitchFamily="34" charset="0"/>
                  </a:rPr>
                  <a:t> là một hình bình hành khi và chỉ khi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a:rPr lang="en-US" b="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𝑨𝑩</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a:spcAft>
                    <a:spcPts val="0"/>
                  </a:spcAft>
                </a:pP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a:rPr lang="vi-VN"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vi-VN"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r>
                      <a:rPr lang="vi-VN"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  </m:t>
                    </m:r>
                    <m:acc>
                      <m:accPr>
                        <m:chr m:val="⃗"/>
                        <m:ctrlPr>
                          <a:rPr lang="en-US" b="1" i="1">
                            <a:latin typeface="Cambria Math" panose="02040503050406030204" pitchFamily="18" charset="0"/>
                            <a:ea typeface="Cambria Math" panose="02040503050406030204" pitchFamily="18" charset="0"/>
                          </a:rPr>
                        </m:ctrlPr>
                      </m:accPr>
                      <m:e>
                        <m:r>
                          <a:rPr lang="vi-VN" b="1" i="1">
                            <a:latin typeface="Cambria Math" panose="02040503050406030204" pitchFamily="18" charset="0"/>
                            <a:ea typeface="Cambria Math" panose="02040503050406030204" pitchFamily="18" charset="0"/>
                          </a:rPr>
                          <m:t>𝑨</m:t>
                        </m:r>
                        <m:r>
                          <a:rPr lang="en-US" b="1" i="1">
                            <a:latin typeface="Cambria Math" panose="02040503050406030204" pitchFamily="18" charset="0"/>
                            <a:ea typeface="Cambria Math" panose="02040503050406030204" pitchFamily="18" charset="0"/>
                          </a:rPr>
                          <m:t>𝑩</m:t>
                        </m:r>
                      </m:e>
                    </m:acc>
                    <m:r>
                      <a:rPr lang="vi-VN"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vi-VN" b="1" i="1">
                            <a:latin typeface="Cambria Math" panose="02040503050406030204" pitchFamily="18" charset="0"/>
                            <a:ea typeface="Cambria Math" panose="02040503050406030204" pitchFamily="18" charset="0"/>
                          </a:rPr>
                          <m:t>𝟏</m:t>
                        </m:r>
                        <m:r>
                          <a:rPr lang="vi-VN" b="1" i="1">
                            <a:latin typeface="Cambria Math" panose="02040503050406030204" pitchFamily="18" charset="0"/>
                            <a:ea typeface="Cambria Math" panose="02040503050406030204" pitchFamily="18" charset="0"/>
                          </a:rPr>
                          <m:t>;</m:t>
                        </m:r>
                        <m:r>
                          <a:rPr lang="vi-VN" b="1" i="1">
                            <a:latin typeface="Cambria Math" panose="02040503050406030204" pitchFamily="18" charset="0"/>
                            <a:ea typeface="Cambria Math" panose="02040503050406030204" pitchFamily="18" charset="0"/>
                          </a:rPr>
                          <m:t>𝟐</m:t>
                        </m:r>
                      </m:e>
                    </m:d>
                  </m:oMath>
                </a14:m>
                <a:endParaRPr lang="en-US" b="1" i="1">
                  <a:latin typeface="Tahoma" panose="020B0604030504040204" pitchFamily="34" charset="0"/>
                  <a:ea typeface="Tahoma" panose="020B0604030504040204" pitchFamily="34" charset="0"/>
                  <a:cs typeface="Tahoma" panose="020B0604030504040204" pitchFamily="34" charset="0"/>
                </a:endParaRPr>
              </a:p>
              <a:p>
                <a:pPr>
                  <a:spcAft>
                    <a:spcPts val="0"/>
                  </a:spcAft>
                </a:pP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𝑶𝑴</m:t>
                        </m:r>
                      </m:e>
                    </m:acc>
                    <m:r>
                      <a:rPr lang="vi-VN"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𝑨𝑩</m:t>
                        </m:r>
                      </m:e>
                    </m:acc>
                    <m:r>
                      <a:rPr lang="vi-VN" b="1" i="1">
                        <a:latin typeface="Cambria Math" panose="02040503050406030204" pitchFamily="18" charset="0"/>
                        <a:ea typeface="Cambria Math" panose="02040503050406030204" pitchFamily="18" charset="0"/>
                      </a:rPr>
                      <m:t>⇔</m:t>
                    </m:r>
                    <m:d>
                      <m:dPr>
                        <m:begChr m:val="{"/>
                        <m:endChr m:val=""/>
                        <m:ctrlPr>
                          <a:rPr lang="en-US" b="1" i="1">
                            <a:latin typeface="Cambria Math" panose="02040503050406030204" pitchFamily="18" charset="0"/>
                            <a:ea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ea typeface="Cambria Math" panose="02040503050406030204" pitchFamily="18" charset="0"/>
                              </a:rPr>
                            </m:ctrlPr>
                          </m:mPr>
                          <m:mr>
                            <m:e>
                              <m:r>
                                <a:rPr lang="vi-VN" b="1" i="1">
                                  <a:latin typeface="Cambria Math" panose="02040503050406030204" pitchFamily="18" charset="0"/>
                                  <a:ea typeface="Cambria Math" panose="02040503050406030204" pitchFamily="18" charset="0"/>
                                </a:rPr>
                                <m:t>𝒙</m:t>
                              </m:r>
                              <m:r>
                                <a:rPr lang="vi-VN"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e>
                          </m:mr>
                          <m:mr>
                            <m:e>
                              <m:r>
                                <a:rPr lang="vi-VN" b="1" i="1">
                                  <a:latin typeface="Cambria Math" panose="02040503050406030204" pitchFamily="18" charset="0"/>
                                  <a:ea typeface="Cambria Math" panose="02040503050406030204" pitchFamily="18" charset="0"/>
                                </a:rPr>
                                <m:t>𝒚</m:t>
                              </m:r>
                              <m:r>
                                <a:rPr lang="vi-VN" b="1" i="1">
                                  <a:latin typeface="Cambria Math" panose="02040503050406030204" pitchFamily="18" charset="0"/>
                                  <a:ea typeface="Cambria Math" panose="02040503050406030204" pitchFamily="18" charset="0"/>
                                </a:rPr>
                                <m:t>=</m:t>
                              </m:r>
                              <m:r>
                                <a:rPr lang="vi-VN" b="1" i="1">
                                  <a:latin typeface="Cambria Math" panose="02040503050406030204" pitchFamily="18" charset="0"/>
                                  <a:ea typeface="Cambria Math" panose="02040503050406030204" pitchFamily="18" charset="0"/>
                                </a:rPr>
                                <m:t>𝟐</m:t>
                              </m:r>
                            </m:e>
                          </m:mr>
                        </m:m>
                      </m:e>
                    </m:d>
                  </m:oMath>
                </a14:m>
                <a:endParaRPr lang="en-US" b="1">
                  <a:latin typeface="Tahoma" panose="020B0604030504040204" pitchFamily="34" charset="0"/>
                  <a:ea typeface="Tahoma" panose="020B0604030504040204" pitchFamily="34" charset="0"/>
                  <a:cs typeface="Tahoma" panose="020B0604030504040204" pitchFamily="34" charset="0"/>
                </a:endParaRPr>
              </a:p>
              <a:p>
                <a:r>
                  <a:rPr lang="en-US" b="1">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b="1" i="1" smtClean="0">
                        <a:latin typeface="Cambria Math" panose="02040503050406030204" pitchFamily="18" charset="0"/>
                        <a:ea typeface="Cambria Math" panose="02040503050406030204" pitchFamily="18" charset="0"/>
                      </a:rPr>
                      <m:t>𝑴</m:t>
                    </m:r>
                    <m:d>
                      <m:dPr>
                        <m:ctrlPr>
                          <a:rPr lang="en-US" b="1" i="1">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𝟏</m:t>
                        </m:r>
                        <m:r>
                          <a:rPr lang="vi-VN"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2192000" y="2743201"/>
                <a:ext cx="11887200" cy="10744199"/>
              </a:xfrm>
              <a:prstGeom prst="rect">
                <a:avLst/>
              </a:prstGeom>
              <a:blipFill>
                <a:blip r:embed="rId4"/>
                <a:stretch>
                  <a:fillRect l="-2254" t="-793" r="-3279" b="-1303"/>
                </a:stretch>
              </a:blipFill>
              <a:ln>
                <a:solidFill>
                  <a:srgbClr val="00B0F0"/>
                </a:solidFill>
              </a:ln>
            </p:spPr>
            <p:txBody>
              <a:bodyPr/>
              <a:lstStyle/>
              <a:p>
                <a:r>
                  <a:rPr lang="en-US">
                    <a:noFill/>
                  </a:rPr>
                  <a:t> </a:t>
                </a:r>
              </a:p>
            </p:txBody>
          </p:sp>
        </mc:Fallback>
      </mc:AlternateContent>
      <p:pic>
        <p:nvPicPr>
          <p:cNvPr id="6" name="Picture 5" descr="Red lights in the dark&#10;&#10;Description automatically generated with low confidence">
            <a:extLst>
              <a:ext uri="{FF2B5EF4-FFF2-40B4-BE49-F238E27FC236}">
                <a16:creationId xmlns:a16="http://schemas.microsoft.com/office/drawing/2014/main" id="{A0C344ED-9A66-4FC3-924F-12F9EE1A63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30400" y="3893955"/>
            <a:ext cx="5735070" cy="3268845"/>
          </a:xfrm>
          <a:prstGeom prst="rect">
            <a:avLst/>
          </a:prstGeom>
        </p:spPr>
      </p:pic>
    </p:spTree>
    <p:extLst>
      <p:ext uri="{BB962C8B-B14F-4D97-AF65-F5344CB8AC3E}">
        <p14:creationId xmlns:p14="http://schemas.microsoft.com/office/powerpoint/2010/main" val="432691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831271"/>
            <a:ext cx="23850600" cy="3502729"/>
          </a:xfrm>
          <a:prstGeom prst="rect">
            <a:avLst/>
          </a:prstGeom>
          <a:solidFill>
            <a:schemeClr val="bg1">
              <a:lumMod val="95000"/>
            </a:schemeClr>
          </a:solidFill>
          <a:ln>
            <a:solidFill>
              <a:schemeClr val="tx2">
                <a:lumMod val="20000"/>
                <a:lumOff val="80000"/>
              </a:schemeClr>
            </a:solidFill>
          </a:ln>
        </p:spPr>
        <p:txBody>
          <a:bodyPr tIns="91440" bIns="9144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00000"/>
              </a:lnSpc>
            </a:pPr>
            <a:r>
              <a:rPr lang="vi-VN" sz="4400" b="1">
                <a:latin typeface="Tahoma" panose="020B0604030504040204" pitchFamily="34" charset="0"/>
                <a:ea typeface="Tahoma" panose="020B0604030504040204" pitchFamily="34" charset="0"/>
                <a:cs typeface="Tahoma" panose="020B0604030504040204" pitchFamily="34" charset="0"/>
              </a:rPr>
              <a:t>Một bản tin dự báo thời tiết thể hiện đường đi trong 12 giờ của một cơn bão trên một mặt phẳng tọa độ. Trong khoảng thời gian đó, tâm bão di chuyển thẳng đều từ vị trí có tọa độ (13,8;106,3) đến vị trí có tọa độ (14,1;106,3). D</a:t>
            </a:r>
            <a:r>
              <a:rPr lang="en-US" sz="4400" b="1">
                <a:latin typeface="Tahoma" panose="020B0604030504040204" pitchFamily="34" charset="0"/>
                <a:ea typeface="Tahoma" panose="020B0604030504040204" pitchFamily="34" charset="0"/>
                <a:cs typeface="Tahoma" panose="020B0604030504040204" pitchFamily="34" charset="0"/>
              </a:rPr>
              <a:t>ự</a:t>
            </a:r>
            <a:r>
              <a:rPr lang="vi-VN" sz="4400" b="1">
                <a:latin typeface="Tahoma" panose="020B0604030504040204" pitchFamily="34" charset="0"/>
                <a:ea typeface="Tahoma" panose="020B0604030504040204" pitchFamily="34" charset="0"/>
                <a:cs typeface="Tahoma" panose="020B0604030504040204" pitchFamily="34" charset="0"/>
              </a:rPr>
              <a:t>a vào thông tin trên, liệu ta có dự đoán được vị trí của tâm bão tại thời điểm bất kì trong khoảng thời gian 12 giờ đó không?</a:t>
            </a:r>
            <a:endParaRPr lang="en-US" sz="4400" b="1">
              <a:latin typeface="Tahoma" panose="020B0604030504040204" pitchFamily="34" charset="0"/>
              <a:ea typeface="Tahoma" panose="020B0604030504040204" pitchFamily="34" charset="0"/>
              <a:cs typeface="Tahoma" panose="020B0604030504040204" pitchFamily="34" charset="0"/>
            </a:endParaRPr>
          </a:p>
        </p:txBody>
      </p:sp>
      <p:pic>
        <p:nvPicPr>
          <p:cNvPr id="5" name="Picture 66" descr="https://pcttbinhdinh.gov.vn/assets/news/2020_10/90676c7d-2589-460e-96a1-09f1ba3eee4e.png?1602589269">
            <a:extLst>
              <a:ext uri="{FF2B5EF4-FFF2-40B4-BE49-F238E27FC236}">
                <a16:creationId xmlns:a16="http://schemas.microsoft.com/office/drawing/2014/main" id="{F2AAA1FE-1717-488B-AEB9-616F00272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180" y="5384655"/>
            <a:ext cx="14401800" cy="81010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B80ECF-B228-4DBD-80F0-C18E686204F3}"/>
              </a:ext>
            </a:extLst>
          </p:cNvPr>
          <p:cNvSpPr txBox="1"/>
          <p:nvPr/>
        </p:nvSpPr>
        <p:spPr>
          <a:xfrm>
            <a:off x="381000" y="5715000"/>
            <a:ext cx="3886200" cy="7848302"/>
          </a:xfrm>
          <a:prstGeom prst="rect">
            <a:avLst/>
          </a:prstGeom>
          <a:noFill/>
        </p:spPr>
        <p:txBody>
          <a:bodyPr wrap="square">
            <a:spAutoFit/>
          </a:bodyPr>
          <a:lstStyle/>
          <a:p>
            <a:pPr algn="just"/>
            <a:r>
              <a:rPr lang="vi-VN" sz="3600" b="1">
                <a:solidFill>
                  <a:srgbClr val="3333FF"/>
                </a:solidFill>
                <a:latin typeface="Tahoma" panose="020B0604030504040204" pitchFamily="34" charset="0"/>
                <a:ea typeface="Tahoma" panose="020B0604030504040204" pitchFamily="34" charset="0"/>
                <a:cs typeface="Tahoma" panose="020B0604030504040204" pitchFamily="34" charset="0"/>
              </a:rPr>
              <a:t>Hình 4.31.</a:t>
            </a:r>
            <a:r>
              <a:rPr lang="en-US" sz="3600" b="1">
                <a:solidFill>
                  <a:srgbClr val="3333FF"/>
                </a:solidFill>
                <a:latin typeface="Tahoma" panose="020B0604030504040204" pitchFamily="34" charset="0"/>
                <a:ea typeface="Tahoma" panose="020B0604030504040204" pitchFamily="34" charset="0"/>
                <a:cs typeface="Tahoma" panose="020B0604030504040204" pitchFamily="34" charset="0"/>
              </a:rPr>
              <a:t> </a:t>
            </a:r>
            <a:r>
              <a:rPr lang="vi-VN" sz="3600" b="1">
                <a:solidFill>
                  <a:srgbClr val="3333FF"/>
                </a:solidFill>
                <a:latin typeface="Tahoma" panose="020B0604030504040204" pitchFamily="34" charset="0"/>
                <a:ea typeface="Tahoma" panose="020B0604030504040204" pitchFamily="34" charset="0"/>
                <a:cs typeface="Tahoma" panose="020B0604030504040204" pitchFamily="34" charset="0"/>
              </a:rPr>
              <a:t>Ta có thể dùng một phần mặt phẳng tọa độ để mô tả một phạm vi nhất định trên Trái Đất mà vị trí x</a:t>
            </a:r>
            <a:r>
              <a:rPr lang="en-US" sz="3600" b="1" baseline="30000">
                <a:solidFill>
                  <a:srgbClr val="3333FF"/>
                </a:solidFill>
                <a:latin typeface="Tahoma" panose="020B0604030504040204" pitchFamily="34" charset="0"/>
                <a:ea typeface="Tahoma" panose="020B0604030504040204" pitchFamily="34" charset="0"/>
                <a:cs typeface="Tahoma" panose="020B0604030504040204" pitchFamily="34" charset="0"/>
              </a:rPr>
              <a:t>0 </a:t>
            </a:r>
            <a:r>
              <a:rPr lang="vi-VN" sz="3600" b="1">
                <a:solidFill>
                  <a:srgbClr val="3333FF"/>
                </a:solidFill>
                <a:latin typeface="Tahoma" panose="020B0604030504040204" pitchFamily="34" charset="0"/>
                <a:ea typeface="Tahoma" panose="020B0604030504040204" pitchFamily="34" charset="0"/>
                <a:cs typeface="Tahoma" panose="020B0604030504040204" pitchFamily="34" charset="0"/>
              </a:rPr>
              <a:t>vĩ bắc, y</a:t>
            </a:r>
            <a:r>
              <a:rPr lang="en-US" sz="3600" b="1" baseline="30000">
                <a:solidFill>
                  <a:srgbClr val="3333FF"/>
                </a:solidFill>
                <a:latin typeface="Tahoma" panose="020B0604030504040204" pitchFamily="34" charset="0"/>
                <a:ea typeface="Tahoma" panose="020B0604030504040204" pitchFamily="34" charset="0"/>
                <a:cs typeface="Tahoma" panose="020B0604030504040204" pitchFamily="34" charset="0"/>
              </a:rPr>
              <a:t>0</a:t>
            </a:r>
            <a:r>
              <a:rPr lang="vi-VN" sz="3600" b="1">
                <a:solidFill>
                  <a:srgbClr val="3333FF"/>
                </a:solidFill>
                <a:latin typeface="Tahoma" panose="020B0604030504040204" pitchFamily="34" charset="0"/>
                <a:ea typeface="Tahoma" panose="020B0604030504040204" pitchFamily="34" charset="0"/>
                <a:cs typeface="Tahoma" panose="020B0604030504040204" pitchFamily="34" charset="0"/>
              </a:rPr>
              <a:t> kinh đông của tâm ấp thấp được thể hiện bởi điểm có tọa độ (x;y).</a:t>
            </a:r>
            <a:endParaRPr lang="en-US" sz="3600" b="1">
              <a:solidFill>
                <a:srgbClr val="3333FF"/>
              </a:solidFill>
              <a:latin typeface="Tahoma" panose="020B0604030504040204" pitchFamily="34" charset="0"/>
              <a:ea typeface="Tahoma" panose="020B0604030504040204" pitchFamily="34" charset="0"/>
              <a:cs typeface="Tahoma" panose="020B0604030504040204" pitchFamily="34" charset="0"/>
            </a:endParaRPr>
          </a:p>
        </p:txBody>
      </p:sp>
      <p:sp>
        <p:nvSpPr>
          <p:cNvPr id="3" name="Arrow: Down 2">
            <a:extLst>
              <a:ext uri="{FF2B5EF4-FFF2-40B4-BE49-F238E27FC236}">
                <a16:creationId xmlns:a16="http://schemas.microsoft.com/office/drawing/2014/main" id="{03E5B85C-66AB-495F-9AF9-5932A2B2CCCA}"/>
              </a:ext>
            </a:extLst>
          </p:cNvPr>
          <p:cNvSpPr/>
          <p:nvPr/>
        </p:nvSpPr>
        <p:spPr>
          <a:xfrm>
            <a:off x="21286470" y="5334000"/>
            <a:ext cx="1028700" cy="12812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F9C99A-74A4-4223-A2D3-8128F9516BD9}"/>
              </a:ext>
            </a:extLst>
          </p:cNvPr>
          <p:cNvSpPr txBox="1"/>
          <p:nvPr/>
        </p:nvSpPr>
        <p:spPr>
          <a:xfrm>
            <a:off x="19507200" y="6691491"/>
            <a:ext cx="4495800" cy="6186309"/>
          </a:xfrm>
          <a:prstGeom prst="rect">
            <a:avLst/>
          </a:prstGeom>
          <a:noFill/>
        </p:spPr>
        <p:txBody>
          <a:bodyPr wrap="square">
            <a:spAutoFit/>
          </a:bodyPr>
          <a:lstStyle/>
          <a:p>
            <a:pPr algn="just"/>
            <a:r>
              <a:rPr lang="vi-VN" sz="4400" b="1">
                <a:solidFill>
                  <a:srgbClr val="0000FF"/>
                </a:solidFill>
                <a:latin typeface="Tahoma" panose="020B0604030504040204" pitchFamily="34" charset="0"/>
                <a:ea typeface="Tahoma" panose="020B0604030504040204" pitchFamily="34" charset="0"/>
                <a:cs typeface="Tahoma" panose="020B0604030504040204" pitchFamily="34" charset="0"/>
              </a:rPr>
              <a:t>Trong bài học này, ta gắn cho mỗi vectơ trên mặt phẳng tọa độ một cặp số để có thể làm việc với vectơ thông qua cặp số đó.</a:t>
            </a:r>
            <a:endParaRPr lang="en-US" sz="4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6" grpId="0"/>
      <p:bldP spid="3"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8328" y="2743200"/>
                <a:ext cx="23698200" cy="106680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Font typeface="Wingdings" panose="05000000000000000000" pitchFamily="2" charset="2"/>
                  <a:buChar char="q"/>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HĐ1:</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Trên</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trục</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số</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gọi</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là</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điểm</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biểu</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diễn</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số</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𝟏</m:t>
                    </m:r>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và</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đặt</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𝑶𝑨</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𝑯</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𝟑𝟐</m:t>
                        </m:r>
                        <m:r>
                          <a:rPr lang="en-US" b="1" i="1">
                            <a:latin typeface="Cambria Math" panose="02040503050406030204" pitchFamily="18" charset="0"/>
                            <a:ea typeface="Cambria Math" panose="02040503050406030204" pitchFamily="18" charset="0"/>
                          </a:rPr>
                          <m:t>𝒂</m:t>
                        </m:r>
                      </m:e>
                    </m:d>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Gọi</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là</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điểm</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biểu</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diễn</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số</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𝟒</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𝑵</m:t>
                    </m:r>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là</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điểm</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biểu</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diễn</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số</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𝟑</m:t>
                        </m:r>
                      </m:num>
                      <m:den>
                        <m:r>
                          <a:rPr lang="en-US" b="1" i="1">
                            <a:latin typeface="Cambria Math" panose="02040503050406030204" pitchFamily="18" charset="0"/>
                            <a:ea typeface="Cambria Math" panose="02040503050406030204" pitchFamily="18" charset="0"/>
                          </a:rPr>
                          <m:t>𝟐</m:t>
                        </m:r>
                      </m:den>
                    </m:f>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Hãy</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biểu</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thị</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mỗi</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vectơ</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a:rPr lang="en-US" b="1" i="1">
                        <a:latin typeface="Cambria Math" panose="02040503050406030204" pitchFamily="18" charset="0"/>
                        <a:ea typeface="Cambria Math" panose="02040503050406030204" pitchFamily="18" charset="0"/>
                      </a:rPr>
                      <m:t>, </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theo</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vectơ</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pPr>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a:t>
                </a:r>
                <a:r>
                  <a:rPr lang="fr-FR" b="1" err="1">
                    <a:solidFill>
                      <a:srgbClr val="FF0000"/>
                    </a:solidFill>
                    <a:latin typeface="Tahoma" panose="020B0604030504040204" pitchFamily="34" charset="0"/>
                    <a:ea typeface="Tahoma" panose="020B0604030504040204" pitchFamily="34" charset="0"/>
                    <a:cs typeface="Tahoma" panose="020B0604030504040204" pitchFamily="34" charset="0"/>
                  </a:rPr>
                  <a:t>dẫn</a:t>
                </a: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b="1" i="1">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b="1">
                    <a:latin typeface="Tahoma" panose="020B0604030504040204" pitchFamily="34" charset="0"/>
                    <a:ea typeface="Tahoma" panose="020B0604030504040204" pitchFamily="34" charset="0"/>
                    <a:cs typeface="Tahoma" panose="020B0604030504040204" pitchFamily="34" charset="0"/>
                  </a:rPr>
                  <a:t>Nhận xét về độ dài của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oMath>
                </a14:m>
                <a:r>
                  <a:rPr lang="en-US" b="1">
                    <a:latin typeface="Cambria Math" panose="02040503050406030204" pitchFamily="18" charset="0"/>
                    <a:ea typeface="Cambria Math" panose="02040503050406030204" pitchFamily="18"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so với độ dài vectơ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𝑶𝑨</m:t>
                        </m:r>
                      </m:e>
                    </m:acc>
                  </m:oMath>
                </a14:m>
                <a:r>
                  <a:rPr lang="en-US" b="1">
                    <a:latin typeface="Tahoma" panose="020B0604030504040204" pitchFamily="34" charset="0"/>
                    <a:ea typeface="Tahoma" panose="020B0604030504040204" pitchFamily="34" charset="0"/>
                    <a:cs typeface="Tahoma" panose="020B0604030504040204" pitchFamily="34" charset="0"/>
                  </a:rPr>
                  <a:t> ?</a:t>
                </a:r>
              </a:p>
              <a:p>
                <a:pPr>
                  <a:lnSpc>
                    <a:spcPct val="100000"/>
                  </a:lnSpc>
                </a:pPr>
                <a:r>
                  <a:rPr lang="en-US" b="1">
                    <a:latin typeface="Tahoma" panose="020B0604030504040204" pitchFamily="34" charset="0"/>
                    <a:ea typeface="Tahoma" panose="020B0604030504040204" pitchFamily="34" charset="0"/>
                    <a:cs typeface="Tahoma" panose="020B0604030504040204" pitchFamily="34" charset="0"/>
                  </a:rPr>
                  <a:t>Nhận xét về hướng của các vectơ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𝑶𝑴</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𝑶𝑵</m:t>
                        </m:r>
                      </m:e>
                    </m:acc>
                  </m:oMath>
                </a14:m>
                <a:r>
                  <a:rPr lang="en-US" b="1">
                    <a:latin typeface="Tahoma" panose="020B0604030504040204" pitchFamily="34" charset="0"/>
                    <a:ea typeface="Tahoma" panose="020B0604030504040204" pitchFamily="34" charset="0"/>
                    <a:cs typeface="Tahoma" panose="020B0604030504040204" pitchFamily="34" charset="0"/>
                  </a:rPr>
                  <a:t> so với vectơ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𝑶𝑨</m:t>
                        </m:r>
                      </m:e>
                    </m:acc>
                  </m:oMath>
                </a14:m>
                <a:r>
                  <a:rPr lang="en-US" b="1">
                    <a:latin typeface="Tahoma" panose="020B0604030504040204" pitchFamily="34" charset="0"/>
                    <a:ea typeface="Tahoma" panose="020B0604030504040204" pitchFamily="34" charset="0"/>
                    <a:cs typeface="Tahoma" panose="020B0604030504040204" pitchFamily="34" charset="0"/>
                  </a:rPr>
                  <a:t> ?</a:t>
                </a:r>
              </a:p>
              <a:p>
                <a:pPr>
                  <a:lnSpc>
                    <a:spcPct val="100000"/>
                  </a:lnSpc>
                </a:pP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𝟒</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𝑶𝑨</m:t>
                        </m:r>
                      </m:e>
                    </m:acc>
                    <m:r>
                      <a:rPr lang="en-US" b="1" i="0" smtClean="0">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𝟒</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𝒊</m:t>
                        </m:r>
                      </m:e>
                    </m:acc>
                  </m:oMath>
                </a14:m>
                <a:endParaRPr lang="en-US" b="1">
                  <a:latin typeface="Cambria Math" panose="02040503050406030204" pitchFamily="18" charset="0"/>
                  <a:ea typeface="Cambria Math" panose="02040503050406030204" pitchFamily="18" charset="0"/>
                  <a:cs typeface="Tahoma" panose="020B0604030504040204" pitchFamily="34" charset="0"/>
                </a:endParaRPr>
              </a:p>
              <a:p>
                <a:pPr>
                  <a:lnSpc>
                    <a:spcPct val="100000"/>
                  </a:lnSpc>
                </a:pP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𝑶𝑵</m:t>
                        </m:r>
                      </m:e>
                    </m:acc>
                    <m:r>
                      <a:rPr lang="en-US" b="1" i="1">
                        <a:solidFill>
                          <a:srgbClr val="FF0000"/>
                        </a:solidFill>
                        <a:latin typeface="Cambria Math" panose="02040503050406030204" pitchFamily="18" charset="0"/>
                        <a:ea typeface="Cambria Math" panose="02040503050406030204" pitchFamily="18" charset="0"/>
                      </a:rPr>
                      <m:t>=−</m:t>
                    </m:r>
                    <m:f>
                      <m:fPr>
                        <m:ctrlPr>
                          <a:rPr lang="en-US" b="1" i="1">
                            <a:solidFill>
                              <a:srgbClr val="FF0000"/>
                            </a:solidFill>
                            <a:latin typeface="Cambria Math" panose="02040503050406030204" pitchFamily="18" charset="0"/>
                            <a:ea typeface="Cambria Math" panose="02040503050406030204" pitchFamily="18" charset="0"/>
                          </a:rPr>
                        </m:ctrlPr>
                      </m:fPr>
                      <m:num>
                        <m:r>
                          <a:rPr lang="en-US" b="1" i="1">
                            <a:solidFill>
                              <a:srgbClr val="FF0000"/>
                            </a:solidFill>
                            <a:latin typeface="Cambria Math" panose="02040503050406030204" pitchFamily="18" charset="0"/>
                            <a:ea typeface="Cambria Math" panose="02040503050406030204" pitchFamily="18" charset="0"/>
                          </a:rPr>
                          <m:t>𝟑</m:t>
                        </m:r>
                      </m:num>
                      <m:den>
                        <m:r>
                          <a:rPr lang="en-US" b="1" i="1">
                            <a:solidFill>
                              <a:srgbClr val="FF0000"/>
                            </a:solidFill>
                            <a:latin typeface="Cambria Math" panose="02040503050406030204" pitchFamily="18" charset="0"/>
                            <a:ea typeface="Cambria Math" panose="02040503050406030204" pitchFamily="18" charset="0"/>
                          </a:rPr>
                          <m:t>𝟐</m:t>
                        </m:r>
                      </m:den>
                    </m:f>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𝑶𝑨</m:t>
                        </m:r>
                      </m:e>
                    </m:acc>
                    <m:r>
                      <a:rPr lang="en-US" b="1" i="1" smtClean="0">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m:t>
                    </m:r>
                    <m:f>
                      <m:fPr>
                        <m:ctrlPr>
                          <a:rPr lang="en-US" b="1" i="1">
                            <a:solidFill>
                              <a:srgbClr val="FF0000"/>
                            </a:solidFill>
                            <a:latin typeface="Cambria Math" panose="02040503050406030204" pitchFamily="18" charset="0"/>
                            <a:ea typeface="Cambria Math" panose="02040503050406030204" pitchFamily="18" charset="0"/>
                          </a:rPr>
                        </m:ctrlPr>
                      </m:fPr>
                      <m:num>
                        <m:r>
                          <a:rPr lang="en-US" b="1" i="1">
                            <a:solidFill>
                              <a:srgbClr val="FF0000"/>
                            </a:solidFill>
                            <a:latin typeface="Cambria Math" panose="02040503050406030204" pitchFamily="18" charset="0"/>
                            <a:ea typeface="Cambria Math" panose="02040503050406030204" pitchFamily="18" charset="0"/>
                          </a:rPr>
                          <m:t>𝟑</m:t>
                        </m:r>
                      </m:num>
                      <m:den>
                        <m:r>
                          <a:rPr lang="en-US" b="1" i="1">
                            <a:solidFill>
                              <a:srgbClr val="FF0000"/>
                            </a:solidFill>
                            <a:latin typeface="Cambria Math" panose="02040503050406030204" pitchFamily="18" charset="0"/>
                            <a:ea typeface="Cambria Math" panose="02040503050406030204" pitchFamily="18" charset="0"/>
                          </a:rPr>
                          <m:t>𝟐</m:t>
                        </m:r>
                      </m:den>
                    </m:f>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𝒊</m:t>
                        </m:r>
                      </m:e>
                    </m:acc>
                  </m:oMath>
                </a14:m>
                <a:endParaRPr lang="en-US" b="1">
                  <a:latin typeface="Cambria Math" panose="02040503050406030204" pitchFamily="18" charset="0"/>
                  <a:ea typeface="Cambria Math" panose="02040503050406030204" pitchFamily="18"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743200"/>
                <a:ext cx="23698200" cy="10668000"/>
              </a:xfrm>
              <a:prstGeom prst="rect">
                <a:avLst/>
              </a:prstGeom>
              <a:blipFill>
                <a:blip r:embed="rId3"/>
                <a:stretch>
                  <a:fillRect l="-1054" r="-746"/>
                </a:stretch>
              </a:blipFill>
              <a:ln>
                <a:solidFill>
                  <a:srgbClr val="00B0F0"/>
                </a:solidFill>
              </a:ln>
            </p:spPr>
            <p:txBody>
              <a:bodyPr/>
              <a:lstStyle/>
              <a:p>
                <a:r>
                  <a:rPr lang="en-US">
                    <a:noFill/>
                  </a:rPr>
                  <a:t> </a:t>
                </a:r>
              </a:p>
            </p:txBody>
          </p:sp>
        </mc:Fallback>
      </mc:AlternateContent>
      <p:pic>
        <p:nvPicPr>
          <p:cNvPr id="183" name="Picture 182">
            <a:extLst>
              <a:ext uri="{FF2B5EF4-FFF2-40B4-BE49-F238E27FC236}">
                <a16:creationId xmlns:a16="http://schemas.microsoft.com/office/drawing/2014/main" id="{F5E71483-332C-453B-9A13-E4F04331F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4800600"/>
            <a:ext cx="11201400" cy="3124200"/>
          </a:xfrm>
          <a:prstGeom prst="rect">
            <a:avLst/>
          </a:prstGeom>
        </p:spPr>
      </p:pic>
      <p:sp>
        <p:nvSpPr>
          <p:cNvPr id="6" name="Title 1">
            <a:extLst>
              <a:ext uri="{FF2B5EF4-FFF2-40B4-BE49-F238E27FC236}">
                <a16:creationId xmlns:a16="http://schemas.microsoft.com/office/drawing/2014/main" id="{08A31CC9-1617-427F-9AB4-A405DC461FB7}"/>
              </a:ext>
            </a:extLst>
          </p:cNvPr>
          <p:cNvSpPr txBox="1">
            <a:spLocks/>
          </p:cNvSpPr>
          <p:nvPr/>
        </p:nvSpPr>
        <p:spPr>
          <a:xfrm>
            <a:off x="361950" y="1790700"/>
            <a:ext cx="7162800" cy="8382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800" b="1">
                <a:latin typeface="Tahoma" panose="020B0604030504040204" pitchFamily="34" charset="0"/>
                <a:ea typeface="Tahoma" panose="020B0604030504040204" pitchFamily="34" charset="0"/>
                <a:cs typeface="Tahoma" panose="020B0604030504040204" pitchFamily="34" charset="0"/>
              </a:rPr>
              <a:t>1. T</a:t>
            </a:r>
            <a:r>
              <a:rPr lang="en-US" sz="4800" b="1">
                <a:latin typeface="Tahoma" panose="020B0604030504040204" pitchFamily="34" charset="0"/>
                <a:ea typeface="Tahoma" panose="020B0604030504040204" pitchFamily="34" charset="0"/>
                <a:cs typeface="Tahoma" panose="020B0604030504040204" pitchFamily="34" charset="0"/>
              </a:rPr>
              <a:t>ỌA</a:t>
            </a:r>
            <a:r>
              <a:rPr lang="vi-VN" sz="4800" b="1">
                <a:latin typeface="Tahoma" panose="020B0604030504040204" pitchFamily="34" charset="0"/>
                <a:ea typeface="Tahoma" panose="020B0604030504040204" pitchFamily="34" charset="0"/>
                <a:cs typeface="Tahoma" panose="020B0604030504040204" pitchFamily="34" charset="0"/>
              </a:rPr>
              <a:t> ĐỘ CỦA VECTƠ</a:t>
            </a:r>
          </a:p>
        </p:txBody>
      </p:sp>
    </p:spTree>
    <p:extLst>
      <p:ext uri="{BB962C8B-B14F-4D97-AF65-F5344CB8AC3E}">
        <p14:creationId xmlns:p14="http://schemas.microsoft.com/office/powerpoint/2010/main" val="418610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1000"/>
                                        <p:tgtEl>
                                          <p:spTgt spid="99"/>
                                        </p:tgtEl>
                                      </p:cBhvr>
                                    </p:animEffect>
                                    <p:anim calcmode="lin" valueType="num">
                                      <p:cBhvr>
                                        <p:cTn id="15" dur="1000" fill="hold"/>
                                        <p:tgtEl>
                                          <p:spTgt spid="99"/>
                                        </p:tgtEl>
                                        <p:attrNameLst>
                                          <p:attrName>ppt_x</p:attrName>
                                        </p:attrNameLst>
                                      </p:cBhvr>
                                      <p:tavLst>
                                        <p:tav tm="0">
                                          <p:val>
                                            <p:strVal val="#ppt_x"/>
                                          </p:val>
                                        </p:tav>
                                        <p:tav tm="100000">
                                          <p:val>
                                            <p:strVal val="#ppt_x"/>
                                          </p:val>
                                        </p:tav>
                                      </p:tavLst>
                                    </p:anim>
                                    <p:anim calcmode="lin" valueType="num">
                                      <p:cBhvr>
                                        <p:cTn id="16"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fade">
                                      <p:cBhvr>
                                        <p:cTn id="21" dur="1000"/>
                                        <p:tgtEl>
                                          <p:spTgt spid="99">
                                            <p:txEl>
                                              <p:pRg st="0" end="0"/>
                                            </p:txEl>
                                          </p:spTgt>
                                        </p:tgtEl>
                                      </p:cBhvr>
                                    </p:animEffect>
                                    <p:anim calcmode="lin" valueType="num">
                                      <p:cBhvr>
                                        <p:cTn id="22"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83"/>
                                        </p:tgtEl>
                                        <p:attrNameLst>
                                          <p:attrName>style.visibility</p:attrName>
                                        </p:attrNameLst>
                                      </p:cBhvr>
                                      <p:to>
                                        <p:strVal val="visible"/>
                                      </p:to>
                                    </p:set>
                                    <p:animEffect transition="in" filter="fade">
                                      <p:cBhvr>
                                        <p:cTn id="26" dur="1000"/>
                                        <p:tgtEl>
                                          <p:spTgt spid="183"/>
                                        </p:tgtEl>
                                      </p:cBhvr>
                                    </p:animEffect>
                                    <p:anim calcmode="lin" valueType="num">
                                      <p:cBhvr>
                                        <p:cTn id="27" dur="1000" fill="hold"/>
                                        <p:tgtEl>
                                          <p:spTgt spid="183"/>
                                        </p:tgtEl>
                                        <p:attrNameLst>
                                          <p:attrName>ppt_x</p:attrName>
                                        </p:attrNameLst>
                                      </p:cBhvr>
                                      <p:tavLst>
                                        <p:tav tm="0">
                                          <p:val>
                                            <p:strVal val="#ppt_x"/>
                                          </p:val>
                                        </p:tav>
                                        <p:tav tm="100000">
                                          <p:val>
                                            <p:strVal val="#ppt_x"/>
                                          </p:val>
                                        </p:tav>
                                      </p:tavLst>
                                    </p:anim>
                                    <p:anim calcmode="lin" valueType="num">
                                      <p:cBhvr>
                                        <p:cTn id="28"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9">
                                            <p:txEl>
                                              <p:pRg st="3" end="3"/>
                                            </p:txEl>
                                          </p:spTgt>
                                        </p:tgtEl>
                                        <p:attrNameLst>
                                          <p:attrName>style.visibility</p:attrName>
                                        </p:attrNameLst>
                                      </p:cBhvr>
                                      <p:to>
                                        <p:strVal val="visible"/>
                                      </p:to>
                                    </p:set>
                                    <p:animEffect transition="in" filter="fade">
                                      <p:cBhvr>
                                        <p:cTn id="33" dur="1000"/>
                                        <p:tgtEl>
                                          <p:spTgt spid="99">
                                            <p:txEl>
                                              <p:pRg st="3" end="3"/>
                                            </p:txEl>
                                          </p:spTgt>
                                        </p:tgtEl>
                                      </p:cBhvr>
                                    </p:animEffect>
                                    <p:anim calcmode="lin" valueType="num">
                                      <p:cBhvr>
                                        <p:cTn id="34"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9">
                                            <p:txEl>
                                              <p:pRg st="4" end="4"/>
                                            </p:txEl>
                                          </p:spTgt>
                                        </p:tgtEl>
                                        <p:attrNameLst>
                                          <p:attrName>style.visibility</p:attrName>
                                        </p:attrNameLst>
                                      </p:cBhvr>
                                      <p:to>
                                        <p:strVal val="visible"/>
                                      </p:to>
                                    </p:set>
                                    <p:animEffect transition="in" filter="fade">
                                      <p:cBhvr>
                                        <p:cTn id="40" dur="1000"/>
                                        <p:tgtEl>
                                          <p:spTgt spid="99">
                                            <p:txEl>
                                              <p:pRg st="4" end="4"/>
                                            </p:txEl>
                                          </p:spTgt>
                                        </p:tgtEl>
                                      </p:cBhvr>
                                    </p:animEffect>
                                    <p:anim calcmode="lin" valueType="num">
                                      <p:cBhvr>
                                        <p:cTn id="41"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9">
                                            <p:txEl>
                                              <p:pRg st="5" end="5"/>
                                            </p:txEl>
                                          </p:spTgt>
                                        </p:tgtEl>
                                        <p:attrNameLst>
                                          <p:attrName>style.visibility</p:attrName>
                                        </p:attrNameLst>
                                      </p:cBhvr>
                                      <p:to>
                                        <p:strVal val="visible"/>
                                      </p:to>
                                    </p:set>
                                    <p:animEffect transition="in" filter="fade">
                                      <p:cBhvr>
                                        <p:cTn id="47" dur="1000"/>
                                        <p:tgtEl>
                                          <p:spTgt spid="99">
                                            <p:txEl>
                                              <p:pRg st="5" end="5"/>
                                            </p:txEl>
                                          </p:spTgt>
                                        </p:tgtEl>
                                      </p:cBhvr>
                                    </p:animEffect>
                                    <p:anim calcmode="lin" valueType="num">
                                      <p:cBhvr>
                                        <p:cTn id="48" dur="1000" fill="hold"/>
                                        <p:tgtEl>
                                          <p:spTgt spid="99">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9">
                                            <p:txEl>
                                              <p:pRg st="6" end="6"/>
                                            </p:txEl>
                                          </p:spTgt>
                                        </p:tgtEl>
                                        <p:attrNameLst>
                                          <p:attrName>style.visibility</p:attrName>
                                        </p:attrNameLst>
                                      </p:cBhvr>
                                      <p:to>
                                        <p:strVal val="visible"/>
                                      </p:to>
                                    </p:set>
                                    <p:animEffect transition="in" filter="fade">
                                      <p:cBhvr>
                                        <p:cTn id="54" dur="1000"/>
                                        <p:tgtEl>
                                          <p:spTgt spid="99">
                                            <p:txEl>
                                              <p:pRg st="6" end="6"/>
                                            </p:txEl>
                                          </p:spTgt>
                                        </p:tgtEl>
                                      </p:cBhvr>
                                    </p:animEffect>
                                    <p:anim calcmode="lin" valueType="num">
                                      <p:cBhvr>
                                        <p:cTn id="55" dur="1000" fill="hold"/>
                                        <p:tgtEl>
                                          <p:spTgt spid="99">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99">
                                            <p:txEl>
                                              <p:pRg st="7" end="7"/>
                                            </p:txEl>
                                          </p:spTgt>
                                        </p:tgtEl>
                                        <p:attrNameLst>
                                          <p:attrName>style.visibility</p:attrName>
                                        </p:attrNameLst>
                                      </p:cBhvr>
                                      <p:to>
                                        <p:strVal val="visible"/>
                                      </p:to>
                                    </p:set>
                                    <p:animEffect transition="in" filter="fade">
                                      <p:cBhvr>
                                        <p:cTn id="61" dur="1000"/>
                                        <p:tgtEl>
                                          <p:spTgt spid="99">
                                            <p:txEl>
                                              <p:pRg st="7" end="7"/>
                                            </p:txEl>
                                          </p:spTgt>
                                        </p:tgtEl>
                                      </p:cBhvr>
                                    </p:animEffect>
                                    <p:anim calcmode="lin" valueType="num">
                                      <p:cBhvr>
                                        <p:cTn id="62" dur="1000" fill="hold"/>
                                        <p:tgtEl>
                                          <p:spTgt spid="99">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9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8328" y="2743200"/>
                <a:ext cx="23664672" cy="106680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25000"/>
                  </a:lnSpc>
                  <a:spcAft>
                    <a:spcPts val="0"/>
                  </a:spcAft>
                  <a:buClr>
                    <a:srgbClr val="FF0000"/>
                  </a:buClr>
                  <a:buFont typeface="Wingdings" panose="05000000000000000000" pitchFamily="2" charset="2"/>
                  <a:buChar char="v"/>
                </a:pP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i="1">
                    <a:solidFill>
                      <a:schemeClr val="tx1"/>
                    </a:solidFill>
                    <a:latin typeface="Tahoma" panose="020B0604030504040204" pitchFamily="34" charset="0"/>
                    <a:ea typeface="Tahoma" panose="020B0604030504040204" pitchFamily="34" charset="0"/>
                    <a:cs typeface="Tahoma" panose="020B0604030504040204" pitchFamily="34" charset="0"/>
                  </a:rPr>
                  <a:t>Trục toạ độ</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(còn gọi là </a:t>
                </a:r>
                <a:r>
                  <a:rPr lang="en-US" b="1" i="1">
                    <a:solidFill>
                      <a:schemeClr val="tx1"/>
                    </a:solidFill>
                    <a:latin typeface="Tahoma" panose="020B0604030504040204" pitchFamily="34" charset="0"/>
                    <a:ea typeface="Tahoma" panose="020B0604030504040204" pitchFamily="34" charset="0"/>
                    <a:cs typeface="Tahoma" panose="020B0604030504040204" pitchFamily="34" charset="0"/>
                  </a:rPr>
                  <a:t>trục,</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hay </a:t>
                </a:r>
                <a:r>
                  <a:rPr lang="en-US" b="1" i="1">
                    <a:solidFill>
                      <a:schemeClr val="tx1"/>
                    </a:solidFill>
                    <a:latin typeface="Tahoma" panose="020B0604030504040204" pitchFamily="34" charset="0"/>
                    <a:ea typeface="Tahoma" panose="020B0604030504040204" pitchFamily="34" charset="0"/>
                    <a:cs typeface="Tahoma" panose="020B0604030504040204" pitchFamily="34" charset="0"/>
                  </a:rPr>
                  <a:t>trục số </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là một đường thẳng mà trên đó đã xác định một điểm </a:t>
                </a:r>
                <a14:m>
                  <m:oMath xmlns:m="http://schemas.openxmlformats.org/officeDocument/2006/math">
                    <m:r>
                      <a:rPr lang="en-US" b="1" i="1">
                        <a:solidFill>
                          <a:schemeClr val="tx1"/>
                        </a:solidFill>
                        <a:latin typeface="Cambria Math" panose="02040503050406030204" pitchFamily="18" charset="0"/>
                        <a:ea typeface="Cambria Math" panose="02040503050406030204" pitchFamily="18" charset="0"/>
                      </a:rPr>
                      <m:t>𝑶</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và một vectơ </a:t>
                </a:r>
                <a14:m>
                  <m:oMath xmlns:m="http://schemas.openxmlformats.org/officeDocument/2006/math">
                    <m:acc>
                      <m:accPr>
                        <m:chr m:val="⃗"/>
                        <m:ctrlPr>
                          <a:rPr lang="en-US" b="1" i="1">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𝒊</m:t>
                        </m:r>
                      </m:e>
                    </m:acc>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có độ dài bằng 1. Điểm </a:t>
                </a:r>
                <a14:m>
                  <m:oMath xmlns:m="http://schemas.openxmlformats.org/officeDocument/2006/math">
                    <m:r>
                      <a:rPr lang="en-US" b="1" i="1">
                        <a:solidFill>
                          <a:schemeClr val="tx1"/>
                        </a:solidFill>
                        <a:latin typeface="Cambria Math" panose="02040503050406030204" pitchFamily="18" charset="0"/>
                        <a:ea typeface="Cambria Math" panose="02040503050406030204" pitchFamily="18" charset="0"/>
                      </a:rPr>
                      <m:t>𝑶</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gọi là </a:t>
                </a:r>
                <a:r>
                  <a:rPr lang="en-US" b="1" i="1">
                    <a:solidFill>
                      <a:schemeClr val="tx1"/>
                    </a:solidFill>
                    <a:latin typeface="Tahoma" panose="020B0604030504040204" pitchFamily="34" charset="0"/>
                    <a:ea typeface="Tahoma" panose="020B0604030504040204" pitchFamily="34" charset="0"/>
                    <a:cs typeface="Tahoma" panose="020B0604030504040204" pitchFamily="34" charset="0"/>
                  </a:rPr>
                  <a:t>gốc toạ độ,</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vectơ </a:t>
                </a:r>
                <a14:m>
                  <m:oMath xmlns:m="http://schemas.openxmlformats.org/officeDocument/2006/math">
                    <m:acc>
                      <m:accPr>
                        <m:chr m:val="⃗"/>
                        <m:ctrlPr>
                          <a:rPr lang="en-US" b="1" i="1">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𝒊</m:t>
                        </m:r>
                      </m:e>
                    </m:acc>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gọi là vectơ </a:t>
                </a:r>
                <a:r>
                  <a:rPr lang="en-US" b="1" i="1">
                    <a:solidFill>
                      <a:schemeClr val="tx1"/>
                    </a:solidFill>
                    <a:latin typeface="Tahoma" panose="020B0604030504040204" pitchFamily="34" charset="0"/>
                    <a:ea typeface="Tahoma" panose="020B0604030504040204" pitchFamily="34" charset="0"/>
                    <a:cs typeface="Tahoma" panose="020B0604030504040204" pitchFamily="34" charset="0"/>
                  </a:rPr>
                  <a:t>đơn vị </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của trục. Điểm </a:t>
                </a:r>
                <a14:m>
                  <m:oMath xmlns:m="http://schemas.openxmlformats.org/officeDocument/2006/math">
                    <m:r>
                      <a:rPr lang="en-US" b="1" i="1">
                        <a:solidFill>
                          <a:schemeClr val="tx1"/>
                        </a:solidFill>
                        <a:latin typeface="Cambria Math" panose="02040503050406030204" pitchFamily="18" charset="0"/>
                        <a:ea typeface="Cambria Math" panose="02040503050406030204" pitchFamily="18" charset="0"/>
                      </a:rPr>
                      <m:t>𝑴</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trên trục biểu diễn số </a:t>
                </a:r>
                <a14:m>
                  <m:oMath xmlns:m="http://schemas.openxmlformats.org/officeDocument/2006/math">
                    <m:sSub>
                      <m:sSubPr>
                        <m:ctrlPr>
                          <a:rPr lang="en-US" b="1" i="1">
                            <a:solidFill>
                              <a:schemeClr val="tx1"/>
                            </a:solidFill>
                            <a:latin typeface="Cambria Math" panose="02040503050406030204" pitchFamily="18" charset="0"/>
                            <a:ea typeface="Cambria Math" panose="02040503050406030204" pitchFamily="18" charset="0"/>
                          </a:rPr>
                        </m:ctrlPr>
                      </m:sSubPr>
                      <m:e>
                        <m:r>
                          <a:rPr lang="en-US" b="1" i="1">
                            <a:solidFill>
                              <a:schemeClr val="tx1"/>
                            </a:solidFill>
                            <a:latin typeface="Cambria Math" panose="02040503050406030204" pitchFamily="18" charset="0"/>
                            <a:ea typeface="Cambria Math" panose="02040503050406030204" pitchFamily="18" charset="0"/>
                          </a:rPr>
                          <m:t>𝒙</m:t>
                        </m:r>
                      </m:e>
                      <m:sub>
                        <m:r>
                          <a:rPr lang="en-US" b="1" i="1">
                            <a:solidFill>
                              <a:schemeClr val="tx1"/>
                            </a:solidFill>
                            <a:latin typeface="Cambria Math" panose="02040503050406030204" pitchFamily="18" charset="0"/>
                            <a:ea typeface="Cambria Math" panose="02040503050406030204" pitchFamily="18" charset="0"/>
                          </a:rPr>
                          <m:t>𝟎</m:t>
                        </m:r>
                      </m:sub>
                    </m:sSub>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(hay có toạ độ </a:t>
                </a:r>
                <a14:m>
                  <m:oMath xmlns:m="http://schemas.openxmlformats.org/officeDocument/2006/math">
                    <m:sSub>
                      <m:sSubPr>
                        <m:ctrlPr>
                          <a:rPr lang="en-US" b="1" i="1">
                            <a:solidFill>
                              <a:schemeClr val="tx1"/>
                            </a:solidFill>
                            <a:latin typeface="Cambria Math" panose="02040503050406030204" pitchFamily="18" charset="0"/>
                            <a:ea typeface="Cambria Math" panose="02040503050406030204" pitchFamily="18" charset="0"/>
                          </a:rPr>
                        </m:ctrlPr>
                      </m:sSubPr>
                      <m:e>
                        <m:r>
                          <a:rPr lang="en-US" b="1" i="1">
                            <a:solidFill>
                              <a:schemeClr val="tx1"/>
                            </a:solidFill>
                            <a:latin typeface="Cambria Math" panose="02040503050406030204" pitchFamily="18" charset="0"/>
                            <a:ea typeface="Cambria Math" panose="02040503050406030204" pitchFamily="18" charset="0"/>
                          </a:rPr>
                          <m:t>𝒙</m:t>
                        </m:r>
                      </m:e>
                      <m:sub>
                        <m:r>
                          <a:rPr lang="en-US" b="1" i="1">
                            <a:solidFill>
                              <a:schemeClr val="tx1"/>
                            </a:solidFill>
                            <a:latin typeface="Cambria Math" panose="02040503050406030204" pitchFamily="18" charset="0"/>
                            <a:ea typeface="Cambria Math" panose="02040503050406030204" pitchFamily="18" charset="0"/>
                          </a:rPr>
                          <m:t>𝟎</m:t>
                        </m:r>
                      </m:sub>
                    </m:sSub>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nếu </a:t>
                </a:r>
                <a14:m>
                  <m:oMath xmlns:m="http://schemas.openxmlformats.org/officeDocument/2006/math">
                    <m:acc>
                      <m:accPr>
                        <m:chr m:val="⃗"/>
                        <m:ctrlPr>
                          <a:rPr lang="en-US" b="1" i="1">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𝑶𝑴</m:t>
                        </m:r>
                      </m:e>
                    </m:acc>
                    <m:r>
                      <a:rPr lang="en-US" b="1" i="1">
                        <a:solidFill>
                          <a:schemeClr val="tx1"/>
                        </a:solidFill>
                        <a:latin typeface="Cambria Math" panose="02040503050406030204" pitchFamily="18" charset="0"/>
                        <a:ea typeface="Cambria Math" panose="02040503050406030204" pitchFamily="18" charset="0"/>
                      </a:rPr>
                      <m:t>= </m:t>
                    </m:r>
                    <m:sSub>
                      <m:sSubPr>
                        <m:ctrlPr>
                          <a:rPr lang="en-US" b="1" i="1">
                            <a:solidFill>
                              <a:schemeClr val="tx1"/>
                            </a:solidFill>
                            <a:latin typeface="Cambria Math" panose="02040503050406030204" pitchFamily="18" charset="0"/>
                            <a:ea typeface="Cambria Math" panose="02040503050406030204" pitchFamily="18" charset="0"/>
                          </a:rPr>
                        </m:ctrlPr>
                      </m:sSubPr>
                      <m:e>
                        <m:r>
                          <a:rPr lang="en-US" b="1" i="1">
                            <a:solidFill>
                              <a:schemeClr val="tx1"/>
                            </a:solidFill>
                            <a:latin typeface="Cambria Math" panose="02040503050406030204" pitchFamily="18" charset="0"/>
                            <a:ea typeface="Cambria Math" panose="02040503050406030204" pitchFamily="18" charset="0"/>
                          </a:rPr>
                          <m:t>𝒙</m:t>
                        </m:r>
                      </m:e>
                      <m:sub>
                        <m:r>
                          <a:rPr lang="en-US" b="1" i="1">
                            <a:solidFill>
                              <a:schemeClr val="tx1"/>
                            </a:solidFill>
                            <a:latin typeface="Cambria Math" panose="02040503050406030204" pitchFamily="18" charset="0"/>
                            <a:ea typeface="Cambria Math" panose="02040503050406030204" pitchFamily="18" charset="0"/>
                          </a:rPr>
                          <m:t>𝟎</m:t>
                        </m:r>
                      </m:sub>
                    </m:sSub>
                    <m:acc>
                      <m:accPr>
                        <m:chr m:val="⃗"/>
                        <m:ctrlPr>
                          <a:rPr lang="en-US" b="1" i="1">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𝒊</m:t>
                        </m:r>
                      </m:e>
                    </m:acc>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a:t>
                </a:r>
              </a:p>
              <a:p>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Ví dụ:</a:t>
                </a:r>
                <a:endParaRPr lang="en-US" b="1" i="1">
                  <a:solidFill>
                    <a:srgbClr val="FF0000"/>
                  </a:solidFill>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acc>
                      <m:accPr>
                        <m:chr m:val="⃗"/>
                        <m:ctrlPr>
                          <a:rPr lang="en-US" b="1" i="1">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𝑶</m:t>
                        </m:r>
                        <m:r>
                          <a:rPr lang="en-US" b="1" i="1" smtClean="0">
                            <a:solidFill>
                              <a:schemeClr val="tx1"/>
                            </a:solidFill>
                            <a:latin typeface="Cambria Math" panose="02040503050406030204" pitchFamily="18" charset="0"/>
                            <a:ea typeface="Cambria Math" panose="02040503050406030204" pitchFamily="18" charset="0"/>
                          </a:rPr>
                          <m:t>𝑴</m:t>
                        </m:r>
                      </m:e>
                    </m:acc>
                    <m:r>
                      <a:rPr lang="en-US" b="1" i="1" smtClean="0">
                        <a:solidFill>
                          <a:schemeClr val="tx1"/>
                        </a:solidFill>
                        <a:latin typeface="Cambria Math" panose="02040503050406030204" pitchFamily="18" charset="0"/>
                        <a:ea typeface="Cambria Math" panose="02040503050406030204" pitchFamily="18" charset="0"/>
                      </a:rPr>
                      <m:t>=</m:t>
                    </m:r>
                    <m:r>
                      <a:rPr lang="en-US" b="1" i="1" smtClean="0">
                        <a:solidFill>
                          <a:schemeClr val="tx1"/>
                        </a:solidFill>
                        <a:latin typeface="Cambria Math" panose="02040503050406030204" pitchFamily="18" charset="0"/>
                        <a:ea typeface="Cambria Math" panose="02040503050406030204" pitchFamily="18" charset="0"/>
                      </a:rPr>
                      <m:t>𝟒</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thì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có tọa độ là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m:t>
                        </m:r>
                        <m:r>
                          <a:rPr lang="en-US" b="1" i="1" smtClean="0">
                            <a:latin typeface="Cambria Math" panose="02040503050406030204" pitchFamily="18" charset="0"/>
                            <a:ea typeface="Cambria Math" panose="02040503050406030204" pitchFamily="18" charset="0"/>
                          </a:rPr>
                          <m:t>𝑵</m:t>
                        </m:r>
                      </m:e>
                    </m:acc>
                    <m:r>
                      <a:rPr lang="en-US" b="1" i="1">
                        <a:latin typeface="Cambria Math" panose="02040503050406030204" pitchFamily="18" charset="0"/>
                        <a:ea typeface="Cambria Math" panose="02040503050406030204" pitchFamily="18" charset="0"/>
                      </a:rPr>
                      <m:t>=</m:t>
                    </m:r>
                    <m:r>
                      <a:rPr lang="en-US" b="1" i="1" smtClean="0">
                        <a:solidFill>
                          <a:schemeClr val="tx1"/>
                        </a:solidFill>
                        <a:latin typeface="Cambria Math" panose="02040503050406030204" pitchFamily="18" charset="0"/>
                        <a:ea typeface="Cambria Math" panose="02040503050406030204" pitchFamily="18" charset="0"/>
                      </a:rPr>
                      <m:t>−</m:t>
                    </m:r>
                    <m:f>
                      <m:fPr>
                        <m:ctrlPr>
                          <a:rPr lang="en-US" b="1" i="1">
                            <a:solidFill>
                              <a:schemeClr val="tx1"/>
                            </a:solidFill>
                            <a:latin typeface="Cambria Math" panose="02040503050406030204" pitchFamily="18" charset="0"/>
                            <a:ea typeface="Cambria Math" panose="02040503050406030204" pitchFamily="18" charset="0"/>
                          </a:rPr>
                        </m:ctrlPr>
                      </m:fPr>
                      <m:num>
                        <m:r>
                          <a:rPr lang="en-US" b="1" i="1">
                            <a:solidFill>
                              <a:schemeClr val="tx1"/>
                            </a:solidFill>
                            <a:latin typeface="Cambria Math" panose="02040503050406030204" pitchFamily="18" charset="0"/>
                            <a:ea typeface="Cambria Math" panose="02040503050406030204" pitchFamily="18" charset="0"/>
                          </a:rPr>
                          <m:t>𝟑</m:t>
                        </m:r>
                      </m:num>
                      <m:den>
                        <m:r>
                          <a:rPr lang="en-US" b="1" i="1">
                            <a:solidFill>
                              <a:schemeClr val="tx1"/>
                            </a:solidFill>
                            <a:latin typeface="Cambria Math" panose="02040503050406030204" pitchFamily="18" charset="0"/>
                            <a:ea typeface="Cambria Math" panose="02040503050406030204" pitchFamily="18" charset="0"/>
                          </a:rPr>
                          <m:t>𝟐</m:t>
                        </m:r>
                      </m:den>
                    </m:f>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th</m:t>
                    </m:r>
                    <m:r>
                      <m:rPr>
                        <m:nor/>
                      </m:rPr>
                      <a:rPr lang="en-US" b="1">
                        <a:latin typeface="Tahoma" panose="020B0604030504040204" pitchFamily="34" charset="0"/>
                        <a:ea typeface="Tahoma" panose="020B0604030504040204" pitchFamily="34" charset="0"/>
                        <a:cs typeface="Tahoma" panose="020B0604030504040204" pitchFamily="34" charset="0"/>
                      </a:rPr>
                      <m:t>ì đ</m:t>
                    </m:r>
                    <m:r>
                      <m:rPr>
                        <m:nor/>
                      </m:rPr>
                      <a:rPr lang="en-US" b="1">
                        <a:latin typeface="Tahoma" panose="020B0604030504040204" pitchFamily="34" charset="0"/>
                        <a:ea typeface="Tahoma" panose="020B0604030504040204" pitchFamily="34" charset="0"/>
                        <a:cs typeface="Tahoma" panose="020B0604030504040204" pitchFamily="34" charset="0"/>
                      </a:rPr>
                      <m:t>i</m:t>
                    </m:r>
                    <m:r>
                      <m:rPr>
                        <m:nor/>
                      </m:rPr>
                      <a:rPr lang="en-US" b="1">
                        <a:latin typeface="Tahoma" panose="020B0604030504040204" pitchFamily="34" charset="0"/>
                        <a:ea typeface="Tahoma" panose="020B0604030504040204" pitchFamily="34" charset="0"/>
                        <a:cs typeface="Tahoma" panose="020B0604030504040204" pitchFamily="34" charset="0"/>
                      </a:rPr>
                      <m:t>ể</m:t>
                    </m:r>
                    <m:r>
                      <m:rPr>
                        <m:nor/>
                      </m:rPr>
                      <a:rPr lang="en-US" b="1">
                        <a:latin typeface="Tahoma" panose="020B0604030504040204" pitchFamily="34" charset="0"/>
                        <a:ea typeface="Tahoma" panose="020B0604030504040204" pitchFamily="34" charset="0"/>
                        <a:cs typeface="Tahoma" panose="020B0604030504040204" pitchFamily="34" charset="0"/>
                      </a:rPr>
                      <m:t>m</m:t>
                    </m:r>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1" smtClean="0">
                        <a:latin typeface="Cambria Math" panose="02040503050406030204" pitchFamily="18" charset="0"/>
                        <a:ea typeface="Cambria Math" panose="02040503050406030204" pitchFamily="18" charset="0"/>
                      </a:rPr>
                      <m:t>𝑵</m:t>
                    </m:r>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c</m:t>
                    </m:r>
                    <m:r>
                      <m:rPr>
                        <m:nor/>
                      </m:rPr>
                      <a:rPr lang="en-US" b="1">
                        <a:latin typeface="Tahoma" panose="020B0604030504040204" pitchFamily="34" charset="0"/>
                        <a:ea typeface="Tahoma" panose="020B0604030504040204" pitchFamily="34" charset="0"/>
                        <a:cs typeface="Tahoma" panose="020B0604030504040204" pitchFamily="34" charset="0"/>
                      </a:rPr>
                      <m:t>ó </m:t>
                    </m:r>
                    <m:r>
                      <m:rPr>
                        <m:nor/>
                      </m:rPr>
                      <a:rPr lang="en-US" b="1">
                        <a:latin typeface="Tahoma" panose="020B0604030504040204" pitchFamily="34" charset="0"/>
                        <a:ea typeface="Tahoma" panose="020B0604030504040204" pitchFamily="34" charset="0"/>
                        <a:cs typeface="Tahoma" panose="020B0604030504040204" pitchFamily="34" charset="0"/>
                      </a:rPr>
                      <m:t>t</m:t>
                    </m:r>
                    <m:r>
                      <m:rPr>
                        <m:nor/>
                      </m:rPr>
                      <a:rPr lang="en-US" b="1">
                        <a:latin typeface="Tahoma" panose="020B0604030504040204" pitchFamily="34" charset="0"/>
                        <a:ea typeface="Tahoma" panose="020B0604030504040204" pitchFamily="34" charset="0"/>
                        <a:cs typeface="Tahoma" panose="020B0604030504040204" pitchFamily="34" charset="0"/>
                      </a:rPr>
                      <m:t>ọ</m:t>
                    </m:r>
                    <m:r>
                      <m:rPr>
                        <m:nor/>
                      </m:rPr>
                      <a:rPr lang="en-US" b="1">
                        <a:latin typeface="Tahoma" panose="020B0604030504040204" pitchFamily="34" charset="0"/>
                        <a:ea typeface="Tahoma" panose="020B0604030504040204" pitchFamily="34" charset="0"/>
                        <a:cs typeface="Tahoma" panose="020B0604030504040204" pitchFamily="34" charset="0"/>
                      </a:rPr>
                      <m:t>a</m:t>
                    </m:r>
                    <m:r>
                      <m:rPr>
                        <m:nor/>
                      </m:rPr>
                      <a:rPr lang="en-US" b="1">
                        <a:latin typeface="Tahoma" panose="020B0604030504040204" pitchFamily="34" charset="0"/>
                        <a:ea typeface="Tahoma" panose="020B0604030504040204" pitchFamily="34" charset="0"/>
                        <a:cs typeface="Tahoma" panose="020B0604030504040204" pitchFamily="34" charset="0"/>
                      </a:rPr>
                      <m:t> độ </m:t>
                    </m:r>
                    <m:r>
                      <m:rPr>
                        <m:nor/>
                      </m:rPr>
                      <a:rPr lang="en-US" b="1">
                        <a:latin typeface="Tahoma" panose="020B0604030504040204" pitchFamily="34" charset="0"/>
                        <a:ea typeface="Tahoma" panose="020B0604030504040204" pitchFamily="34" charset="0"/>
                        <a:cs typeface="Tahoma" panose="020B0604030504040204" pitchFamily="34" charset="0"/>
                      </a:rPr>
                      <m:t>l</m:t>
                    </m:r>
                    <m:r>
                      <m:rPr>
                        <m:nor/>
                      </m:rPr>
                      <a:rPr lang="en-US" b="1">
                        <a:latin typeface="Tahoma" panose="020B0604030504040204" pitchFamily="34" charset="0"/>
                        <a:ea typeface="Tahoma" panose="020B0604030504040204" pitchFamily="34" charset="0"/>
                        <a:cs typeface="Tahoma" panose="020B0604030504040204" pitchFamily="34" charset="0"/>
                      </a:rPr>
                      <m:t>à</m:t>
                    </m:r>
                    <m:r>
                      <a:rPr lang="en-US" b="1" i="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𝟑</m:t>
                        </m:r>
                      </m:num>
                      <m:den>
                        <m:r>
                          <a:rPr lang="en-US" b="1" i="1">
                            <a:latin typeface="Cambria Math" panose="02040503050406030204" pitchFamily="18" charset="0"/>
                            <a:ea typeface="Cambria Math" panose="02040503050406030204" pitchFamily="18" charset="0"/>
                          </a:rPr>
                          <m:t>𝟐</m:t>
                        </m:r>
                      </m:den>
                    </m:f>
                    <m:r>
                      <m:rPr>
                        <m:nor/>
                      </m:rPr>
                      <a:rPr lang="en-US" b="1">
                        <a:latin typeface="Tahoma" panose="020B0604030504040204" pitchFamily="34" charset="0"/>
                        <a:ea typeface="Tahoma" panose="020B0604030504040204" pitchFamily="34" charset="0"/>
                        <a:cs typeface="Tahoma" panose="020B0604030504040204" pitchFamily="34" charset="0"/>
                      </a:rPr>
                      <m:t>.</m:t>
                    </m:r>
                  </m:oMath>
                </a14:m>
                <a:endParaRPr lang="en-US" b="1">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Chú ý: Điểm gốc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𝑶</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có tọa độ là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𝟎</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743200"/>
                <a:ext cx="23664672" cy="10668000"/>
              </a:xfrm>
              <a:prstGeom prst="rect">
                <a:avLst/>
              </a:prstGeom>
              <a:blipFill>
                <a:blip r:embed="rId3"/>
                <a:stretch>
                  <a:fillRect l="-1030" r="-1133"/>
                </a:stretch>
              </a:blipFill>
              <a:ln>
                <a:solidFill>
                  <a:srgbClr val="00B0F0"/>
                </a:solidFill>
              </a:ln>
            </p:spPr>
            <p:txBody>
              <a:bodyPr/>
              <a:lstStyle/>
              <a:p>
                <a:r>
                  <a:rPr lang="en-US">
                    <a:noFill/>
                  </a:rPr>
                  <a:t> </a:t>
                </a:r>
              </a:p>
            </p:txBody>
          </p:sp>
        </mc:Fallback>
      </mc:AlternateContent>
      <p:pic>
        <p:nvPicPr>
          <p:cNvPr id="8" name="Picture 7" descr="Shape&#10;&#10;Description automatically generated with medium confidence">
            <a:extLst>
              <a:ext uri="{FF2B5EF4-FFF2-40B4-BE49-F238E27FC236}">
                <a16:creationId xmlns:a16="http://schemas.microsoft.com/office/drawing/2014/main" id="{2258CD83-5EBD-4BB7-B5AC-344E9426B2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6629400"/>
            <a:ext cx="10400251" cy="2438400"/>
          </a:xfrm>
          <a:prstGeom prst="rect">
            <a:avLst/>
          </a:prstGeom>
        </p:spPr>
      </p:pic>
      <p:sp>
        <p:nvSpPr>
          <p:cNvPr id="11" name="Title 1">
            <a:extLst>
              <a:ext uri="{FF2B5EF4-FFF2-40B4-BE49-F238E27FC236}">
                <a16:creationId xmlns:a16="http://schemas.microsoft.com/office/drawing/2014/main" id="{3F562378-1639-454D-B13E-0F52AAD4E8BE}"/>
              </a:ext>
            </a:extLst>
          </p:cNvPr>
          <p:cNvSpPr txBox="1">
            <a:spLocks/>
          </p:cNvSpPr>
          <p:nvPr/>
        </p:nvSpPr>
        <p:spPr>
          <a:xfrm>
            <a:off x="361950" y="1790700"/>
            <a:ext cx="7162800" cy="8382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800" b="1">
                <a:latin typeface="Tahoma" panose="020B0604030504040204" pitchFamily="34" charset="0"/>
                <a:ea typeface="Tahoma" panose="020B0604030504040204" pitchFamily="34" charset="0"/>
                <a:cs typeface="Tahoma" panose="020B0604030504040204" pitchFamily="34" charset="0"/>
              </a:rPr>
              <a:t>1. T</a:t>
            </a:r>
            <a:r>
              <a:rPr lang="en-US" sz="4800" b="1">
                <a:latin typeface="Tahoma" panose="020B0604030504040204" pitchFamily="34" charset="0"/>
                <a:ea typeface="Tahoma" panose="020B0604030504040204" pitchFamily="34" charset="0"/>
                <a:cs typeface="Tahoma" panose="020B0604030504040204" pitchFamily="34" charset="0"/>
              </a:rPr>
              <a:t>ỌA</a:t>
            </a:r>
            <a:r>
              <a:rPr lang="vi-VN" sz="4800" b="1">
                <a:latin typeface="Tahoma" panose="020B0604030504040204" pitchFamily="34" charset="0"/>
                <a:ea typeface="Tahoma" panose="020B0604030504040204" pitchFamily="34" charset="0"/>
                <a:cs typeface="Tahoma" panose="020B0604030504040204" pitchFamily="34" charset="0"/>
              </a:rPr>
              <a:t> ĐỘ CỦA VECTƠ</a:t>
            </a:r>
          </a:p>
        </p:txBody>
      </p:sp>
    </p:spTree>
    <p:extLst>
      <p:ext uri="{BB962C8B-B14F-4D97-AF65-F5344CB8AC3E}">
        <p14:creationId xmlns:p14="http://schemas.microsoft.com/office/powerpoint/2010/main" val="2114157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9">
                                            <p:txEl>
                                              <p:pRg st="3" end="3"/>
                                            </p:txEl>
                                          </p:spTgt>
                                        </p:tgtEl>
                                        <p:attrNameLst>
                                          <p:attrName>style.visibility</p:attrName>
                                        </p:attrNameLst>
                                      </p:cBhvr>
                                      <p:to>
                                        <p:strVal val="visible"/>
                                      </p:to>
                                    </p:set>
                                    <p:animEffect transition="in" filter="fade">
                                      <p:cBhvr>
                                        <p:cTn id="26" dur="1000"/>
                                        <p:tgtEl>
                                          <p:spTgt spid="99">
                                            <p:txEl>
                                              <p:pRg st="3" end="3"/>
                                            </p:txEl>
                                          </p:spTgt>
                                        </p:tgtEl>
                                      </p:cBhvr>
                                    </p:animEffect>
                                    <p:anim calcmode="lin" valueType="num">
                                      <p:cBhvr>
                                        <p:cTn id="27"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9">
                                            <p:txEl>
                                              <p:pRg st="4" end="4"/>
                                            </p:txEl>
                                          </p:spTgt>
                                        </p:tgtEl>
                                        <p:attrNameLst>
                                          <p:attrName>style.visibility</p:attrName>
                                        </p:attrNameLst>
                                      </p:cBhvr>
                                      <p:to>
                                        <p:strVal val="visible"/>
                                      </p:to>
                                    </p:set>
                                    <p:animEffect transition="in" filter="fade">
                                      <p:cBhvr>
                                        <p:cTn id="33" dur="1000"/>
                                        <p:tgtEl>
                                          <p:spTgt spid="99">
                                            <p:txEl>
                                              <p:pRg st="4" end="4"/>
                                            </p:txEl>
                                          </p:spTgt>
                                        </p:tgtEl>
                                      </p:cBhvr>
                                    </p:animEffect>
                                    <p:anim calcmode="lin" valueType="num">
                                      <p:cBhvr>
                                        <p:cTn id="34"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9">
                                            <p:txEl>
                                              <p:pRg st="5" end="5"/>
                                            </p:txEl>
                                          </p:spTgt>
                                        </p:tgtEl>
                                        <p:attrNameLst>
                                          <p:attrName>style.visibility</p:attrName>
                                        </p:attrNameLst>
                                      </p:cBhvr>
                                      <p:to>
                                        <p:strVal val="visible"/>
                                      </p:to>
                                    </p:set>
                                    <p:animEffect transition="in" filter="fade">
                                      <p:cBhvr>
                                        <p:cTn id="40" dur="1000"/>
                                        <p:tgtEl>
                                          <p:spTgt spid="99">
                                            <p:txEl>
                                              <p:pRg st="5" end="5"/>
                                            </p:txEl>
                                          </p:spTgt>
                                        </p:tgtEl>
                                      </p:cBhvr>
                                    </p:animEffect>
                                    <p:anim calcmode="lin" valueType="num">
                                      <p:cBhvr>
                                        <p:cTn id="41" dur="1000" fill="hold"/>
                                        <p:tgtEl>
                                          <p:spTgt spid="99">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9">
                                            <p:txEl>
                                              <p:pRg st="6" end="6"/>
                                            </p:txEl>
                                          </p:spTgt>
                                        </p:tgtEl>
                                        <p:attrNameLst>
                                          <p:attrName>style.visibility</p:attrName>
                                        </p:attrNameLst>
                                      </p:cBhvr>
                                      <p:to>
                                        <p:strVal val="visible"/>
                                      </p:to>
                                    </p:set>
                                    <p:animEffect transition="in" filter="fade">
                                      <p:cBhvr>
                                        <p:cTn id="47" dur="1000"/>
                                        <p:tgtEl>
                                          <p:spTgt spid="99">
                                            <p:txEl>
                                              <p:pRg st="6" end="6"/>
                                            </p:txEl>
                                          </p:spTgt>
                                        </p:tgtEl>
                                      </p:cBhvr>
                                    </p:animEffect>
                                    <p:anim calcmode="lin" valueType="num">
                                      <p:cBhvr>
                                        <p:cTn id="48" dur="1000" fill="hold"/>
                                        <p:tgtEl>
                                          <p:spTgt spid="99">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9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61950" y="2743200"/>
                <a:ext cx="15944850" cy="10686288"/>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r>
                  <a:rPr lang="en-US">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HĐ2:</a:t>
                </a:r>
                <a:r>
                  <a:rPr lang="en-US" b="1">
                    <a:latin typeface="Tahoma" panose="020B0604030504040204" pitchFamily="34" charset="0"/>
                    <a:ea typeface="Tahoma" panose="020B0604030504040204" pitchFamily="34" charset="0"/>
                    <a:cs typeface="Tahoma" panose="020B0604030504040204" pitchFamily="34" charset="0"/>
                  </a:rPr>
                  <a:t> Trong hình 4.33:</a:t>
                </a:r>
              </a:p>
              <a:p>
                <a:pPr marL="0" indent="0">
                  <a:buNone/>
                </a:pPr>
                <a:r>
                  <a:rPr lang="en-US" b="1">
                    <a:latin typeface="Tahoma" panose="020B0604030504040204" pitchFamily="34" charset="0"/>
                    <a:ea typeface="Tahoma" panose="020B0604030504040204" pitchFamily="34" charset="0"/>
                    <a:cs typeface="Tahoma" panose="020B0604030504040204" pitchFamily="34" charset="0"/>
                  </a:rPr>
                  <a:t>a) Hãy biểu thị mỗi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a:latin typeface="Tahoma" panose="020B0604030504040204" pitchFamily="34" charset="0"/>
                    <a:ea typeface="Tahoma" panose="020B0604030504040204" pitchFamily="34" charset="0"/>
                    <a:cs typeface="Tahoma" panose="020B0604030504040204" pitchFamily="34" charset="0"/>
                  </a:rPr>
                  <a:t>b) Hãy biểu thị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oMath>
                </a14:m>
                <a:r>
                  <a:rPr lang="en-US" b="1">
                    <a:latin typeface="Tahoma" panose="020B0604030504040204" pitchFamily="34" charset="0"/>
                    <a:ea typeface="Tahoma" panose="020B0604030504040204" pitchFamily="34" charset="0"/>
                    <a:cs typeface="Tahoma" panose="020B0604030504040204" pitchFamily="34" charset="0"/>
                  </a:rPr>
                  <a:t>; từ đó biểu thị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a:latin typeface="Tahoma" panose="020B0604030504040204" pitchFamily="34" charset="0"/>
                  <a:ea typeface="Tahoma" panose="020B0604030504040204" pitchFamily="34" charset="0"/>
                  <a:cs typeface="Tahoma" panose="020B0604030504040204" pitchFamily="34" charset="0"/>
                </a:endParaRPr>
              </a:p>
              <a:p>
                <a:endParaRPr lang="en-US">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a:latin typeface="Tahoma" panose="020B0604030504040204" pitchFamily="34" charset="0"/>
                  <a:ea typeface="Tahoma" panose="020B0604030504040204" pitchFamily="34" charset="0"/>
                  <a:cs typeface="Tahoma" panose="020B0604030504040204" pitchFamily="34" charset="0"/>
                </a:endParaRPr>
              </a:p>
              <a:p>
                <a:endParaRPr lang="en-US">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61950" y="2743200"/>
                <a:ext cx="15944850" cy="10686288"/>
              </a:xfrm>
              <a:prstGeom prst="rect">
                <a:avLst/>
              </a:prstGeom>
              <a:blipFill>
                <a:blip r:embed="rId3"/>
                <a:stretch>
                  <a:fillRect l="-1681" t="-1481" r="-1795"/>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EF7CB57-4DD6-4D84-89BE-12EF7D2780CD}"/>
                  </a:ext>
                </a:extLst>
              </p:cNvPr>
              <p:cNvSpPr txBox="1">
                <a:spLocks/>
              </p:cNvSpPr>
              <p:nvPr/>
            </p:nvSpPr>
            <p:spPr>
              <a:xfrm>
                <a:off x="16611600" y="2743200"/>
                <a:ext cx="7467600" cy="10686288"/>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a:t>
                </a:r>
                <a:r>
                  <a:rPr lang="fr-FR" b="1" err="1">
                    <a:solidFill>
                      <a:srgbClr val="FF0000"/>
                    </a:solidFill>
                    <a:latin typeface="Tahoma" panose="020B0604030504040204" pitchFamily="34" charset="0"/>
                    <a:ea typeface="Tahoma" panose="020B0604030504040204" pitchFamily="34" charset="0"/>
                    <a:cs typeface="Tahoma" panose="020B0604030504040204" pitchFamily="34" charset="0"/>
                  </a:rPr>
                  <a:t>dẫn</a:t>
                </a: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buNone/>
                </a:pPr>
                <a:r>
                  <a:rPr lang="fr-FR" b="1">
                    <a:latin typeface="Tahoma" panose="020B0604030504040204" pitchFamily="34" charset="0"/>
                    <a:ea typeface="Tahoma" panose="020B0604030504040204" pitchFamily="34" charset="0"/>
                    <a:cs typeface="Tahoma" panose="020B0604030504040204" pitchFamily="34" charset="0"/>
                  </a:rPr>
                  <a:t>a) Ta có:</a:t>
                </a:r>
                <a:endParaRPr lang="en-US" b="1">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acc>
                      <m:accPr>
                        <m:chr m:val="⃗"/>
                        <m:ctrlPr>
                          <a:rPr lang="en-US" b="1" i="1" smtClean="0">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𝑶𝑴</m:t>
                        </m:r>
                      </m:e>
                    </m:acc>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𝟑</m:t>
                    </m:r>
                    <m:acc>
                      <m:accPr>
                        <m:chr m:val="⃗"/>
                        <m:ctrlPr>
                          <a:rPr lang="en-US" b="1" i="1">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𝒊</m:t>
                        </m:r>
                      </m:e>
                    </m:acc>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𝟓</m:t>
                    </m:r>
                    <m:acc>
                      <m:accPr>
                        <m:chr m:val="⃗"/>
                        <m:ctrlPr>
                          <a:rPr lang="en-US" b="1" i="1">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𝒋</m:t>
                        </m:r>
                      </m:e>
                    </m:acc>
                  </m:oMath>
                </a14:m>
                <a:endParaRPr lang="en-US" b="1">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acc>
                      <m:accPr>
                        <m:chr m:val="⃗"/>
                        <m:ctrlPr>
                          <a:rPr lang="en-US" b="1" i="1" smtClean="0">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𝑶𝑵</m:t>
                        </m:r>
                      </m:e>
                    </m:acc>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𝟐</m:t>
                    </m:r>
                    <m:acc>
                      <m:accPr>
                        <m:chr m:val="⃗"/>
                        <m:ctrlPr>
                          <a:rPr lang="en-US" b="1" i="1">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𝒊</m:t>
                        </m:r>
                      </m:e>
                    </m:acc>
                    <m:r>
                      <a:rPr lang="en-US"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𝟓</m:t>
                        </m:r>
                      </m:num>
                      <m:den>
                        <m:r>
                          <a:rPr lang="en-US"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𝟐</m:t>
                        </m:r>
                      </m:den>
                    </m:f>
                    <m:acc>
                      <m:accPr>
                        <m:chr m:val="⃗"/>
                        <m:ctrlPr>
                          <a:rPr lang="en-US" b="1" i="1">
                            <a:solidFill>
                              <a:schemeClr val="tx1"/>
                            </a:solidFill>
                            <a:latin typeface="Cambria Math" panose="02040503050406030204" pitchFamily="18" charset="0"/>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𝒋</m:t>
                        </m:r>
                      </m:e>
                    </m:acc>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buNone/>
                </a:pPr>
                <a:r>
                  <a:rPr lang="fr-FR" b="1">
                    <a:latin typeface="Tahoma" panose="020B0604030504040204" pitchFamily="34" charset="0"/>
                    <a:ea typeface="Tahoma" panose="020B0604030504040204" pitchFamily="34" charset="0"/>
                    <a:cs typeface="Tahoma" panose="020B0604030504040204" pitchFamily="34" charset="0"/>
                  </a:rPr>
                  <a:t>b) Ta có:</a:t>
                </a:r>
                <a:endParaRPr lang="en-US" b="1">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𝑴𝑵</m:t>
                        </m:r>
                      </m:e>
                    </m:acc>
                    <m:r>
                      <a:rPr lang="en-US" b="1" i="1">
                        <a:solidFill>
                          <a:srgbClr val="FF0000"/>
                        </a:solidFill>
                        <a:latin typeface="Cambria Math" panose="02040503050406030204" pitchFamily="18" charset="0"/>
                        <a:ea typeface="Cambria Math" panose="02040503050406030204" pitchFamily="18" charset="0"/>
                      </a:rPr>
                      <m:t>=</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𝑶𝑵</m:t>
                        </m:r>
                      </m:e>
                    </m:acc>
                    <m:r>
                      <a:rPr lang="en-US" b="1" i="1">
                        <a:solidFill>
                          <a:srgbClr val="FF0000"/>
                        </a:solidFill>
                        <a:latin typeface="Cambria Math" panose="02040503050406030204" pitchFamily="18" charset="0"/>
                        <a:ea typeface="Cambria Math" panose="02040503050406030204" pitchFamily="18" charset="0"/>
                      </a:rPr>
                      <m:t>−</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buNone/>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ea typeface="Cambria Math" panose="02040503050406030204" pitchFamily="18" charset="0"/>
                          <a:cs typeface="Tahoma" panose="020B0604030504040204" pitchFamily="34"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𝟓</m:t>
                              </m:r>
                            </m:num>
                            <m:den>
                              <m:r>
                                <a:rPr lang="en-US" b="1" i="1">
                                  <a:latin typeface="Cambria Math" panose="02040503050406030204" pitchFamily="18" charset="0"/>
                                  <a:ea typeface="Cambria Math" panose="02040503050406030204" pitchFamily="18" charset="0"/>
                                </a:rPr>
                                <m:t>𝟐</m:t>
                              </m:r>
                            </m:den>
                          </m:f>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e>
                      </m:d>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𝟓</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e>
                      </m:d>
                    </m:oMath>
                  </m:oMathPara>
                </a14:m>
                <a:endParaRPr lang="en-US" b="1">
                  <a:latin typeface="Tahoma" panose="020B0604030504040204" pitchFamily="34" charset="0"/>
                  <a:ea typeface="Tahoma" panose="020B0604030504040204" pitchFamily="34" charset="0"/>
                  <a:cs typeface="Tahoma" panose="020B0604030504040204" pitchFamily="34" charset="0"/>
                </a:endParaRPr>
              </a:p>
              <a:p>
                <a:pPr marL="0" indent="0">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e>
                      </m:d>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𝟓</m:t>
                              </m:r>
                            </m:num>
                            <m:den>
                              <m:r>
                                <a:rPr lang="en-US" b="1" i="1">
                                  <a:latin typeface="Cambria Math" panose="02040503050406030204" pitchFamily="18" charset="0"/>
                                  <a:ea typeface="Cambria Math" panose="02040503050406030204" pitchFamily="18" charset="0"/>
                                </a:rPr>
                                <m:t>𝟐</m:t>
                              </m:r>
                            </m:den>
                          </m:f>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𝟓</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e>
                      </m:d>
                    </m:oMath>
                  </m:oMathPara>
                </a14:m>
                <a:endParaRPr lang="en-US" b="1">
                  <a:latin typeface="Tahoma" panose="020B0604030504040204" pitchFamily="34" charset="0"/>
                  <a:ea typeface="Tahoma" panose="020B0604030504040204" pitchFamily="34" charset="0"/>
                  <a:cs typeface="Tahoma" panose="020B0604030504040204" pitchFamily="34" charset="0"/>
                </a:endParaRPr>
              </a:p>
              <a:p>
                <a:pPr marL="0" indent="0">
                  <a:buNone/>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ea typeface="Cambria Math" panose="02040503050406030204" pitchFamily="18" charset="0"/>
                          <a:cs typeface="Tahoma" panose="020B0604030504040204" pitchFamily="34"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𝟓</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𝟓</m:t>
                          </m:r>
                        </m:num>
                        <m:den>
                          <m:r>
                            <a:rPr lang="en-US" b="1" i="1">
                              <a:latin typeface="Cambria Math" panose="02040503050406030204" pitchFamily="18" charset="0"/>
                              <a:ea typeface="Cambria Math" panose="02040503050406030204" pitchFamily="18" charset="0"/>
                            </a:rPr>
                            <m:t>𝟐</m:t>
                          </m:r>
                        </m:den>
                      </m:f>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𝒋</m:t>
                          </m:r>
                        </m:e>
                      </m:acc>
                    </m:oMath>
                  </m:oMathPara>
                </a14:m>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4EF7CB57-4DD6-4D84-89BE-12EF7D2780CD}"/>
                  </a:ext>
                </a:extLst>
              </p:cNvPr>
              <p:cNvSpPr txBox="1">
                <a:spLocks noRot="1" noChangeAspect="1" noMove="1" noResize="1" noEditPoints="1" noAdjustHandles="1" noChangeArrowheads="1" noChangeShapeType="1" noTextEdit="1"/>
              </p:cNvSpPr>
              <p:nvPr/>
            </p:nvSpPr>
            <p:spPr>
              <a:xfrm>
                <a:off x="16611600" y="2743200"/>
                <a:ext cx="7467600" cy="10686288"/>
              </a:xfrm>
              <a:prstGeom prst="rect">
                <a:avLst/>
              </a:prstGeom>
              <a:blipFill>
                <a:blip r:embed="rId4"/>
                <a:stretch>
                  <a:fillRect l="-3586" t="-1481"/>
                </a:stretch>
              </a:blipFill>
              <a:ln>
                <a:solidFill>
                  <a:srgbClr val="00B0F0"/>
                </a:solidFill>
              </a:ln>
            </p:spPr>
            <p:txBody>
              <a:bodyPr/>
              <a:lstStyle/>
              <a:p>
                <a:r>
                  <a:rPr lang="en-US">
                    <a:noFill/>
                  </a:rPr>
                  <a:t> </a:t>
                </a:r>
              </a:p>
            </p:txBody>
          </p:sp>
        </mc:Fallback>
      </mc:AlternateContent>
      <p:pic>
        <p:nvPicPr>
          <p:cNvPr id="18" name="Picture 17">
            <a:extLst>
              <a:ext uri="{FF2B5EF4-FFF2-40B4-BE49-F238E27FC236}">
                <a16:creationId xmlns:a16="http://schemas.microsoft.com/office/drawing/2014/main" id="{733C5B8E-9696-4C14-9345-47FD1701A704}"/>
              </a:ext>
            </a:extLst>
          </p:cNvPr>
          <p:cNvPicPr>
            <a:picLocks noChangeAspect="1"/>
          </p:cNvPicPr>
          <p:nvPr/>
        </p:nvPicPr>
        <p:blipFill>
          <a:blip r:embed="rId5"/>
          <a:stretch>
            <a:fillRect/>
          </a:stretch>
        </p:blipFill>
        <p:spPr>
          <a:xfrm>
            <a:off x="24380952" y="4648200"/>
            <a:ext cx="5210422" cy="6324600"/>
          </a:xfrm>
          <a:prstGeom prst="rect">
            <a:avLst/>
          </a:prstGeom>
        </p:spPr>
      </p:pic>
      <p:pic>
        <p:nvPicPr>
          <p:cNvPr id="6" name="Picture 5" descr="Shape&#10;&#10;Description automatically generated">
            <a:extLst>
              <a:ext uri="{FF2B5EF4-FFF2-40B4-BE49-F238E27FC236}">
                <a16:creationId xmlns:a16="http://schemas.microsoft.com/office/drawing/2014/main" id="{AAD1C5BC-8F6E-4A29-9B23-9A409CA1D3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8014" y="6211825"/>
            <a:ext cx="7293506" cy="7162798"/>
          </a:xfrm>
          <a:prstGeom prst="rect">
            <a:avLst/>
          </a:prstGeom>
        </p:spPr>
      </p:pic>
      <p:cxnSp>
        <p:nvCxnSpPr>
          <p:cNvPr id="16" name="Straight Arrow Connector 15">
            <a:extLst>
              <a:ext uri="{FF2B5EF4-FFF2-40B4-BE49-F238E27FC236}">
                <a16:creationId xmlns:a16="http://schemas.microsoft.com/office/drawing/2014/main" id="{3E31B790-DCCA-4D2A-8779-2D268DEF946C}"/>
              </a:ext>
            </a:extLst>
          </p:cNvPr>
          <p:cNvCxnSpPr>
            <a:cxnSpLocks/>
          </p:cNvCxnSpPr>
          <p:nvPr/>
        </p:nvCxnSpPr>
        <p:spPr>
          <a:xfrm>
            <a:off x="7033846" y="12404422"/>
            <a:ext cx="3124200" cy="0"/>
          </a:xfrm>
          <a:prstGeom prst="straightConnector1">
            <a:avLst/>
          </a:prstGeom>
          <a:ln w="571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2C25717-21EA-4EAB-AF59-EB7210321539}"/>
              </a:ext>
            </a:extLst>
          </p:cNvPr>
          <p:cNvCxnSpPr>
            <a:cxnSpLocks/>
          </p:cNvCxnSpPr>
          <p:nvPr/>
        </p:nvCxnSpPr>
        <p:spPr>
          <a:xfrm flipV="1">
            <a:off x="7033846" y="7262446"/>
            <a:ext cx="0" cy="5181600"/>
          </a:xfrm>
          <a:prstGeom prst="straightConnector1">
            <a:avLst/>
          </a:prstGeom>
          <a:ln w="57150">
            <a:solidFill>
              <a:srgbClr val="FF0000"/>
            </a:solidFill>
            <a:headEnd w="med" len="lg"/>
            <a:tailEnd type="triangle" w="med"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20FD3E2-FA74-438C-B046-C4A218F062A8}"/>
              </a:ext>
            </a:extLst>
          </p:cNvPr>
          <p:cNvGrpSpPr/>
          <p:nvPr/>
        </p:nvGrpSpPr>
        <p:grpSpPr>
          <a:xfrm>
            <a:off x="10036126" y="11585544"/>
            <a:ext cx="586154" cy="911256"/>
            <a:chOff x="9255742" y="11376654"/>
            <a:chExt cx="586154" cy="911256"/>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130D171-684B-419E-AC99-6B1DD1CCC3E4}"/>
                    </a:ext>
                  </a:extLst>
                </p:cNvPr>
                <p:cNvSpPr txBox="1"/>
                <p:nvPr/>
              </p:nvSpPr>
              <p:spPr>
                <a:xfrm>
                  <a:off x="9458843" y="11376654"/>
                  <a:ext cx="383053"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FF0000"/>
                                </a:solidFill>
                                <a:latin typeface="Cambria Math" panose="02040503050406030204" pitchFamily="18" charset="0"/>
                              </a:rPr>
                            </m:ctrlPr>
                          </m:sSubPr>
                          <m:e>
                            <m:r>
                              <a:rPr lang="en-US" sz="4400" b="0" i="1" smtClean="0">
                                <a:solidFill>
                                  <a:srgbClr val="FF0000"/>
                                </a:solidFill>
                                <a:latin typeface="Cambria Math" panose="02040503050406030204" pitchFamily="18" charset="0"/>
                              </a:rPr>
                              <m:t>𝑀</m:t>
                            </m:r>
                          </m:e>
                          <m:sub>
                            <m:r>
                              <a:rPr lang="en-US" sz="4400" b="0" i="1" smtClean="0">
                                <a:solidFill>
                                  <a:srgbClr val="FF0000"/>
                                </a:solidFill>
                                <a:latin typeface="Cambria Math" panose="02040503050406030204" pitchFamily="18" charset="0"/>
                              </a:rPr>
                              <m:t>1</m:t>
                            </m:r>
                          </m:sub>
                        </m:sSub>
                      </m:oMath>
                    </m:oMathPara>
                  </a14:m>
                  <a:endParaRPr lang="en-US" sz="44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TextBox 9">
                  <a:extLst>
                    <a:ext uri="{FF2B5EF4-FFF2-40B4-BE49-F238E27FC236}">
                      <a16:creationId xmlns:a16="http://schemas.microsoft.com/office/drawing/2014/main" id="{F130D171-684B-419E-AC99-6B1DD1CCC3E4}"/>
                    </a:ext>
                  </a:extLst>
                </p:cNvPr>
                <p:cNvSpPr txBox="1">
                  <a:spLocks noRot="1" noChangeAspect="1" noMove="1" noResize="1" noEditPoints="1" noAdjustHandles="1" noChangeArrowheads="1" noChangeShapeType="1" noTextEdit="1"/>
                </p:cNvSpPr>
                <p:nvPr/>
              </p:nvSpPr>
              <p:spPr>
                <a:xfrm>
                  <a:off x="9458843" y="11376654"/>
                  <a:ext cx="383053" cy="677108"/>
                </a:xfrm>
                <a:prstGeom prst="rect">
                  <a:avLst/>
                </a:prstGeom>
                <a:blipFill>
                  <a:blip r:embed="rId7"/>
                  <a:stretch>
                    <a:fillRect r="-66667"/>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53304704-B95E-49AB-A848-D4E343F12B27}"/>
                </a:ext>
              </a:extLst>
            </p:cNvPr>
            <p:cNvSpPr/>
            <p:nvPr/>
          </p:nvSpPr>
          <p:spPr>
            <a:xfrm>
              <a:off x="9255742" y="12105030"/>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20" name="Group 19">
            <a:extLst>
              <a:ext uri="{FF2B5EF4-FFF2-40B4-BE49-F238E27FC236}">
                <a16:creationId xmlns:a16="http://schemas.microsoft.com/office/drawing/2014/main" id="{8F8A99AB-7904-4689-8B9C-FC66FC14C759}"/>
              </a:ext>
            </a:extLst>
          </p:cNvPr>
          <p:cNvGrpSpPr/>
          <p:nvPr/>
        </p:nvGrpSpPr>
        <p:grpSpPr>
          <a:xfrm>
            <a:off x="6954598" y="6537118"/>
            <a:ext cx="574066" cy="795867"/>
            <a:chOff x="9255742" y="11510331"/>
            <a:chExt cx="574066" cy="795867"/>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3AC30E9-046B-4112-84AB-6C15CBDC35AA}"/>
                    </a:ext>
                  </a:extLst>
                </p:cNvPr>
                <p:cNvSpPr txBox="1"/>
                <p:nvPr/>
              </p:nvSpPr>
              <p:spPr>
                <a:xfrm>
                  <a:off x="9446755" y="11510331"/>
                  <a:ext cx="383053"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FF0000"/>
                                </a:solidFill>
                                <a:latin typeface="Cambria Math" panose="02040503050406030204" pitchFamily="18" charset="0"/>
                              </a:rPr>
                            </m:ctrlPr>
                          </m:sSubPr>
                          <m:e>
                            <m:r>
                              <a:rPr lang="en-US" sz="4400" b="0" i="1" smtClean="0">
                                <a:solidFill>
                                  <a:srgbClr val="FF0000"/>
                                </a:solidFill>
                                <a:latin typeface="Cambria Math" panose="02040503050406030204" pitchFamily="18" charset="0"/>
                              </a:rPr>
                              <m:t>𝑀</m:t>
                            </m:r>
                          </m:e>
                          <m:sub>
                            <m:r>
                              <a:rPr lang="en-US" sz="4400" b="0" i="1" smtClean="0">
                                <a:solidFill>
                                  <a:srgbClr val="FF0000"/>
                                </a:solidFill>
                                <a:latin typeface="Cambria Math" panose="02040503050406030204" pitchFamily="18" charset="0"/>
                              </a:rPr>
                              <m:t>2</m:t>
                            </m:r>
                          </m:sub>
                        </m:sSub>
                      </m:oMath>
                    </m:oMathPara>
                  </a14:m>
                  <a:endParaRPr lang="en-US" sz="44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03AC30E9-046B-4112-84AB-6C15CBDC35AA}"/>
                    </a:ext>
                  </a:extLst>
                </p:cNvPr>
                <p:cNvSpPr txBox="1">
                  <a:spLocks noRot="1" noChangeAspect="1" noMove="1" noResize="1" noEditPoints="1" noAdjustHandles="1" noChangeArrowheads="1" noChangeShapeType="1" noTextEdit="1"/>
                </p:cNvSpPr>
                <p:nvPr/>
              </p:nvSpPr>
              <p:spPr>
                <a:xfrm>
                  <a:off x="9446755" y="11510331"/>
                  <a:ext cx="383053" cy="677108"/>
                </a:xfrm>
                <a:prstGeom prst="rect">
                  <a:avLst/>
                </a:prstGeom>
                <a:blipFill>
                  <a:blip r:embed="rId8"/>
                  <a:stretch>
                    <a:fillRect r="-68254"/>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E6F3DF08-2D3A-4AA7-9A37-42F61D8CF374}"/>
                </a:ext>
              </a:extLst>
            </p:cNvPr>
            <p:cNvSpPr/>
            <p:nvPr/>
          </p:nvSpPr>
          <p:spPr>
            <a:xfrm>
              <a:off x="9255742" y="12123318"/>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sp>
        <p:nvSpPr>
          <p:cNvPr id="26" name="Title 1">
            <a:extLst>
              <a:ext uri="{FF2B5EF4-FFF2-40B4-BE49-F238E27FC236}">
                <a16:creationId xmlns:a16="http://schemas.microsoft.com/office/drawing/2014/main" id="{E7499874-7D3F-4682-866E-10C8B5320F91}"/>
              </a:ext>
            </a:extLst>
          </p:cNvPr>
          <p:cNvSpPr txBox="1">
            <a:spLocks/>
          </p:cNvSpPr>
          <p:nvPr/>
        </p:nvSpPr>
        <p:spPr>
          <a:xfrm>
            <a:off x="361950" y="1771650"/>
            <a:ext cx="7162800" cy="8382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800" b="1">
                <a:latin typeface="Tahoma" panose="020B0604030504040204" pitchFamily="34" charset="0"/>
                <a:ea typeface="Tahoma" panose="020B0604030504040204" pitchFamily="34" charset="0"/>
                <a:cs typeface="Tahoma" panose="020B0604030504040204" pitchFamily="34" charset="0"/>
              </a:rPr>
              <a:t>1. T</a:t>
            </a:r>
            <a:r>
              <a:rPr lang="en-US" sz="4800" b="1">
                <a:latin typeface="Tahoma" panose="020B0604030504040204" pitchFamily="34" charset="0"/>
                <a:ea typeface="Tahoma" panose="020B0604030504040204" pitchFamily="34" charset="0"/>
                <a:cs typeface="Tahoma" panose="020B0604030504040204" pitchFamily="34" charset="0"/>
              </a:rPr>
              <a:t>ỌA</a:t>
            </a:r>
            <a:r>
              <a:rPr lang="vi-VN" sz="4800" b="1">
                <a:latin typeface="Tahoma" panose="020B0604030504040204" pitchFamily="34" charset="0"/>
                <a:ea typeface="Tahoma" panose="020B0604030504040204" pitchFamily="34" charset="0"/>
                <a:cs typeface="Tahoma" panose="020B0604030504040204" pitchFamily="34" charset="0"/>
              </a:rPr>
              <a:t> ĐỘ CỦA VECTƠ</a:t>
            </a:r>
          </a:p>
        </p:txBody>
      </p:sp>
    </p:spTree>
    <p:extLst>
      <p:ext uri="{BB962C8B-B14F-4D97-AF65-F5344CB8AC3E}">
        <p14:creationId xmlns:p14="http://schemas.microsoft.com/office/powerpoint/2010/main" val="1357868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1" end="1"/>
                                            </p:txEl>
                                          </p:spTgt>
                                        </p:tgtEl>
                                        <p:attrNameLst>
                                          <p:attrName>style.visibility</p:attrName>
                                        </p:attrNameLst>
                                      </p:cBhvr>
                                      <p:to>
                                        <p:strVal val="visible"/>
                                      </p:to>
                                    </p:set>
                                    <p:animEffect transition="in" filter="fade">
                                      <p:cBhvr>
                                        <p:cTn id="28" dur="1000"/>
                                        <p:tgtEl>
                                          <p:spTgt spid="99">
                                            <p:txEl>
                                              <p:pRg st="1" end="1"/>
                                            </p:txEl>
                                          </p:spTgt>
                                        </p:tgtEl>
                                      </p:cBhvr>
                                    </p:animEffect>
                                    <p:anim calcmode="lin" valueType="num">
                                      <p:cBhvr>
                                        <p:cTn id="29"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2" end="2"/>
                                            </p:txEl>
                                          </p:spTgt>
                                        </p:tgtEl>
                                        <p:attrNameLst>
                                          <p:attrName>style.visibility</p:attrName>
                                        </p:attrNameLst>
                                      </p:cBhvr>
                                      <p:to>
                                        <p:strVal val="visible"/>
                                      </p:to>
                                    </p:set>
                                    <p:animEffect transition="in" filter="fade">
                                      <p:cBhvr>
                                        <p:cTn id="35" dur="1000"/>
                                        <p:tgtEl>
                                          <p:spTgt spid="99">
                                            <p:txEl>
                                              <p:pRg st="2" end="2"/>
                                            </p:txEl>
                                          </p:spTgt>
                                        </p:tgtEl>
                                      </p:cBhvr>
                                    </p:animEffect>
                                    <p:anim calcmode="lin" valueType="num">
                                      <p:cBhvr>
                                        <p:cTn id="36"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fade">
                                      <p:cBhvr>
                                        <p:cTn id="49" dur="1000"/>
                                        <p:tgtEl>
                                          <p:spTgt spid="7">
                                            <p:txEl>
                                              <p:pRg st="0" end="0"/>
                                            </p:txEl>
                                          </p:spTgt>
                                        </p:tgtEl>
                                      </p:cBhvr>
                                    </p:animEffect>
                                    <p:anim calcmode="lin" valueType="num">
                                      <p:cBhvr>
                                        <p:cTn id="5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5" presetClass="path" presetSubtype="0" accel="50000" decel="50000" fill="hold" nodeType="clickEffect">
                                  <p:stCondLst>
                                    <p:cond delay="0"/>
                                  </p:stCondLst>
                                  <p:childTnLst>
                                    <p:animMotion origin="layout" path="M 4.27083E-6 -4.44444E-6 L -0.26921 -4.44444E-6 " pathEditMode="relative" rAng="0" ptsTypes="AA">
                                      <p:cBhvr>
                                        <p:cTn id="55" dur="2000" fill="hold"/>
                                        <p:tgtEl>
                                          <p:spTgt spid="18"/>
                                        </p:tgtEl>
                                        <p:attrNameLst>
                                          <p:attrName>ppt_x</p:attrName>
                                          <p:attrName>ppt_y</p:attrName>
                                        </p:attrNameLst>
                                      </p:cBhvr>
                                      <p:rCtr x="-13464" y="0"/>
                                    </p:animMotion>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barn(inVertical)">
                                      <p:cBhvr>
                                        <p:cTn id="60" dur="500"/>
                                        <p:tgtEl>
                                          <p:spTgt spid="5"/>
                                        </p:tgtEl>
                                      </p:cBhvr>
                                    </p:animEffect>
                                  </p:childTnLst>
                                </p:cTn>
                              </p:par>
                              <p:par>
                                <p:cTn id="61" presetID="16" presetClass="entr" presetSubtype="21"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par>
                                <p:cTn id="69" presetID="16" presetClass="entr" presetSubtype="21"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arn(inVertical)">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xit" presetSubtype="0" fill="hold" nodeType="clickEffect">
                                  <p:stCondLst>
                                    <p:cond delay="0"/>
                                  </p:stCondLst>
                                  <p:childTnLst>
                                    <p:animEffect transition="out" filter="dissolve">
                                      <p:cBhvr>
                                        <p:cTn id="75" dur="500"/>
                                        <p:tgtEl>
                                          <p:spTgt spid="18"/>
                                        </p:tgtEl>
                                      </p:cBhvr>
                                    </p:animEffect>
                                    <p:set>
                                      <p:cBhvr>
                                        <p:cTn id="76" dur="1" fill="hold">
                                          <p:stCondLst>
                                            <p:cond delay="499"/>
                                          </p:stCondLst>
                                        </p:cTn>
                                        <p:tgtEl>
                                          <p:spTgt spid="18"/>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7">
                                            <p:txEl>
                                              <p:pRg st="1" end="1"/>
                                            </p:txEl>
                                          </p:spTgt>
                                        </p:tgtEl>
                                        <p:attrNameLst>
                                          <p:attrName>style.visibility</p:attrName>
                                        </p:attrNameLst>
                                      </p:cBhvr>
                                      <p:to>
                                        <p:strVal val="visible"/>
                                      </p:to>
                                    </p:set>
                                    <p:animEffect transition="in" filter="fade">
                                      <p:cBhvr>
                                        <p:cTn id="81" dur="1000"/>
                                        <p:tgtEl>
                                          <p:spTgt spid="7">
                                            <p:txEl>
                                              <p:pRg st="1" end="1"/>
                                            </p:txEl>
                                          </p:spTgt>
                                        </p:tgtEl>
                                      </p:cBhvr>
                                    </p:animEffect>
                                    <p:anim calcmode="lin" valueType="num">
                                      <p:cBhvr>
                                        <p:cTn id="8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8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7">
                                            <p:txEl>
                                              <p:pRg st="2" end="2"/>
                                            </p:txEl>
                                          </p:spTgt>
                                        </p:tgtEl>
                                        <p:attrNameLst>
                                          <p:attrName>style.visibility</p:attrName>
                                        </p:attrNameLst>
                                      </p:cBhvr>
                                      <p:to>
                                        <p:strVal val="visible"/>
                                      </p:to>
                                    </p:set>
                                    <p:animEffect transition="in" filter="fade">
                                      <p:cBhvr>
                                        <p:cTn id="88" dur="1000"/>
                                        <p:tgtEl>
                                          <p:spTgt spid="7">
                                            <p:txEl>
                                              <p:pRg st="2" end="2"/>
                                            </p:txEl>
                                          </p:spTgt>
                                        </p:tgtEl>
                                      </p:cBhvr>
                                    </p:animEffect>
                                    <p:anim calcmode="lin" valueType="num">
                                      <p:cBhvr>
                                        <p:cTn id="8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7">
                                            <p:txEl>
                                              <p:pRg st="3" end="3"/>
                                            </p:txEl>
                                          </p:spTgt>
                                        </p:tgtEl>
                                        <p:attrNameLst>
                                          <p:attrName>style.visibility</p:attrName>
                                        </p:attrNameLst>
                                      </p:cBhvr>
                                      <p:to>
                                        <p:strVal val="visible"/>
                                      </p:to>
                                    </p:set>
                                    <p:animEffect transition="in" filter="fade">
                                      <p:cBhvr>
                                        <p:cTn id="95" dur="1000"/>
                                        <p:tgtEl>
                                          <p:spTgt spid="7">
                                            <p:txEl>
                                              <p:pRg st="3" end="3"/>
                                            </p:txEl>
                                          </p:spTgt>
                                        </p:tgtEl>
                                      </p:cBhvr>
                                    </p:animEffect>
                                    <p:anim calcmode="lin" valueType="num">
                                      <p:cBhvr>
                                        <p:cTn id="9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7">
                                            <p:txEl>
                                              <p:pRg st="4" end="4"/>
                                            </p:txEl>
                                          </p:spTgt>
                                        </p:tgtEl>
                                        <p:attrNameLst>
                                          <p:attrName>style.visibility</p:attrName>
                                        </p:attrNameLst>
                                      </p:cBhvr>
                                      <p:to>
                                        <p:strVal val="visible"/>
                                      </p:to>
                                    </p:set>
                                    <p:animEffect transition="in" filter="fade">
                                      <p:cBhvr>
                                        <p:cTn id="102" dur="1000"/>
                                        <p:tgtEl>
                                          <p:spTgt spid="7">
                                            <p:txEl>
                                              <p:pRg st="4" end="4"/>
                                            </p:txEl>
                                          </p:spTgt>
                                        </p:tgtEl>
                                      </p:cBhvr>
                                    </p:animEffect>
                                    <p:anim calcmode="lin" valueType="num">
                                      <p:cBhvr>
                                        <p:cTn id="10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0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7">
                                            <p:txEl>
                                              <p:pRg st="5" end="5"/>
                                            </p:txEl>
                                          </p:spTgt>
                                        </p:tgtEl>
                                        <p:attrNameLst>
                                          <p:attrName>style.visibility</p:attrName>
                                        </p:attrNameLst>
                                      </p:cBhvr>
                                      <p:to>
                                        <p:strVal val="visible"/>
                                      </p:to>
                                    </p:set>
                                    <p:animEffect transition="in" filter="fade">
                                      <p:cBhvr>
                                        <p:cTn id="109" dur="1000"/>
                                        <p:tgtEl>
                                          <p:spTgt spid="7">
                                            <p:txEl>
                                              <p:pRg st="5" end="5"/>
                                            </p:txEl>
                                          </p:spTgt>
                                        </p:tgtEl>
                                      </p:cBhvr>
                                    </p:animEffect>
                                    <p:anim calcmode="lin" valueType="num">
                                      <p:cBhvr>
                                        <p:cTn id="11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1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7">
                                            <p:txEl>
                                              <p:pRg st="6" end="6"/>
                                            </p:txEl>
                                          </p:spTgt>
                                        </p:tgtEl>
                                        <p:attrNameLst>
                                          <p:attrName>style.visibility</p:attrName>
                                        </p:attrNameLst>
                                      </p:cBhvr>
                                      <p:to>
                                        <p:strVal val="visible"/>
                                      </p:to>
                                    </p:set>
                                    <p:animEffect transition="in" filter="fade">
                                      <p:cBhvr>
                                        <p:cTn id="116" dur="1000"/>
                                        <p:tgtEl>
                                          <p:spTgt spid="7">
                                            <p:txEl>
                                              <p:pRg st="6" end="6"/>
                                            </p:txEl>
                                          </p:spTgt>
                                        </p:tgtEl>
                                      </p:cBhvr>
                                    </p:animEffect>
                                    <p:anim calcmode="lin" valueType="num">
                                      <p:cBhvr>
                                        <p:cTn id="11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7">
                                            <p:txEl>
                                              <p:pRg st="7" end="7"/>
                                            </p:txEl>
                                          </p:spTgt>
                                        </p:tgtEl>
                                        <p:attrNameLst>
                                          <p:attrName>style.visibility</p:attrName>
                                        </p:attrNameLst>
                                      </p:cBhvr>
                                      <p:to>
                                        <p:strVal val="visible"/>
                                      </p:to>
                                    </p:set>
                                    <p:animEffect transition="in" filter="fade">
                                      <p:cBhvr>
                                        <p:cTn id="123" dur="1000"/>
                                        <p:tgtEl>
                                          <p:spTgt spid="7">
                                            <p:txEl>
                                              <p:pRg st="7" end="7"/>
                                            </p:txEl>
                                          </p:spTgt>
                                        </p:tgtEl>
                                      </p:cBhvr>
                                    </p:animEffect>
                                    <p:anim calcmode="lin" valueType="num">
                                      <p:cBhvr>
                                        <p:cTn id="124"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125"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nodeType="clickEffect">
                                  <p:stCondLst>
                                    <p:cond delay="0"/>
                                  </p:stCondLst>
                                  <p:childTnLst>
                                    <p:set>
                                      <p:cBhvr>
                                        <p:cTn id="129" dur="1" fill="hold">
                                          <p:stCondLst>
                                            <p:cond delay="0"/>
                                          </p:stCondLst>
                                        </p:cTn>
                                        <p:tgtEl>
                                          <p:spTgt spid="7">
                                            <p:txEl>
                                              <p:pRg st="8" end="8"/>
                                            </p:txEl>
                                          </p:spTgt>
                                        </p:tgtEl>
                                        <p:attrNameLst>
                                          <p:attrName>style.visibility</p:attrName>
                                        </p:attrNameLst>
                                      </p:cBhvr>
                                      <p:to>
                                        <p:strVal val="visible"/>
                                      </p:to>
                                    </p:set>
                                    <p:animEffect transition="in" filter="fade">
                                      <p:cBhvr>
                                        <p:cTn id="130" dur="1000"/>
                                        <p:tgtEl>
                                          <p:spTgt spid="7">
                                            <p:txEl>
                                              <p:pRg st="8" end="8"/>
                                            </p:txEl>
                                          </p:spTgt>
                                        </p:tgtEl>
                                      </p:cBhvr>
                                    </p:animEffect>
                                    <p:anim calcmode="lin" valueType="num">
                                      <p:cBhvr>
                                        <p:cTn id="131"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132"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8328" y="2667000"/>
                <a:ext cx="23664672" cy="108204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00000"/>
                  </a:lnSpc>
                  <a:buFont typeface="Wingdings" panose="05000000000000000000" pitchFamily="2" charset="2"/>
                  <a:buChar char="v"/>
                </a:pPr>
                <a:r>
                  <a:rPr lang="en-US">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Trên mặt phẳng, xét hai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r>
                      <a:rPr lang="en-US" b="1" i="0"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𝑶</m:t>
                    </m:r>
                    <m:r>
                      <a:rPr lang="en-US" b="1" i="1" smtClean="0">
                        <a:latin typeface="Cambria Math" panose="02040503050406030204" pitchFamily="18" charset="0"/>
                        <a:ea typeface="Cambria Math" panose="02040503050406030204" pitchFamily="18" charset="0"/>
                      </a:rPr>
                      <m:t>𝒚</m:t>
                    </m:r>
                  </m:oMath>
                </a14:m>
                <a:r>
                  <a:rPr lang="en-US" b="1">
                    <a:latin typeface="Tahoma" panose="020B0604030504040204" pitchFamily="34" charset="0"/>
                    <a:ea typeface="Tahoma" panose="020B0604030504040204" pitchFamily="34" charset="0"/>
                    <a:cs typeface="Tahoma" panose="020B0604030504040204" pitchFamily="34" charset="0"/>
                  </a:rPr>
                  <a:t> có chung gốc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và vuông góc với nhau. Vectơ đơn vị của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vectơ đơn vị của trục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Hệ gồm hai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như vậy được gọi là </a:t>
                </a:r>
                <a:r>
                  <a:rPr lang="en-US" b="1" i="1">
                    <a:latin typeface="Tahoma" panose="020B0604030504040204" pitchFamily="34" charset="0"/>
                    <a:ea typeface="Tahoma" panose="020B0604030504040204" pitchFamily="34" charset="0"/>
                    <a:cs typeface="Tahoma" panose="020B0604030504040204" pitchFamily="34" charset="0"/>
                  </a:rPr>
                  <a:t>hệ trục tọa độ</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gọi là gốc tọa độ,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gọi là </a:t>
                </a:r>
                <a:r>
                  <a:rPr lang="en-US" b="1" i="1">
                    <a:latin typeface="Tahoma" panose="020B0604030504040204" pitchFamily="34" charset="0"/>
                    <a:ea typeface="Tahoma" panose="020B0604030504040204" pitchFamily="34" charset="0"/>
                    <a:cs typeface="Tahoma" panose="020B0604030504040204" pitchFamily="34" charset="0"/>
                  </a:rPr>
                  <a:t>trục hoành</a:t>
                </a:r>
                <a:r>
                  <a:rPr lang="en-US" b="1">
                    <a:latin typeface="Tahoma" panose="020B0604030504040204" pitchFamily="34" charset="0"/>
                    <a:ea typeface="Tahoma" panose="020B0604030504040204" pitchFamily="34" charset="0"/>
                    <a:cs typeface="Tahoma" panose="020B0604030504040204" pitchFamily="34" charset="0"/>
                  </a:rPr>
                  <a:t>; trục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gọi là </a:t>
                </a:r>
                <a:r>
                  <a:rPr lang="en-US" b="1" i="1">
                    <a:latin typeface="Tahoma" panose="020B0604030504040204" pitchFamily="34" charset="0"/>
                    <a:ea typeface="Tahoma" panose="020B0604030504040204" pitchFamily="34" charset="0"/>
                    <a:cs typeface="Tahoma" panose="020B0604030504040204" pitchFamily="34" charset="0"/>
                  </a:rPr>
                  <a:t>trục tung</a:t>
                </a:r>
                <a:r>
                  <a:rPr lang="en-US" b="1">
                    <a:latin typeface="Tahoma" panose="020B0604030504040204" pitchFamily="34" charset="0"/>
                    <a:ea typeface="Tahoma" panose="020B0604030504040204" pitchFamily="34" charset="0"/>
                    <a:cs typeface="Tahoma" panose="020B0604030504040204" pitchFamily="34" charset="0"/>
                  </a:rPr>
                  <a:t>. Mặt phẳng chứa hệ trục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gọi là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hay mặt phẳng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67000"/>
                <a:ext cx="23664672" cy="10820400"/>
              </a:xfrm>
              <a:prstGeom prst="rect">
                <a:avLst/>
              </a:prstGeom>
              <a:blipFill>
                <a:blip r:embed="rId3"/>
                <a:stretch>
                  <a:fillRect l="-1030" t="-900" r="-1133"/>
                </a:stretch>
              </a:blipFill>
              <a:ln>
                <a:solidFill>
                  <a:srgbClr val="00B0F0"/>
                </a:solidFill>
              </a:ln>
            </p:spPr>
            <p:txBody>
              <a:bodyPr/>
              <a:lstStyle/>
              <a:p>
                <a:r>
                  <a:rPr lang="en-US">
                    <a:noFill/>
                  </a:rPr>
                  <a:t> </a:t>
                </a:r>
              </a:p>
            </p:txBody>
          </p:sp>
        </mc:Fallback>
      </mc:AlternateContent>
      <p:sp>
        <p:nvSpPr>
          <p:cNvPr id="8" name="Title 1">
            <a:extLst>
              <a:ext uri="{FF2B5EF4-FFF2-40B4-BE49-F238E27FC236}">
                <a16:creationId xmlns:a16="http://schemas.microsoft.com/office/drawing/2014/main" id="{AB21B9B3-BD38-4D33-8804-DCF35BBF6823}"/>
              </a:ext>
            </a:extLst>
          </p:cNvPr>
          <p:cNvSpPr txBox="1">
            <a:spLocks/>
          </p:cNvSpPr>
          <p:nvPr/>
        </p:nvSpPr>
        <p:spPr>
          <a:xfrm>
            <a:off x="361950" y="1790700"/>
            <a:ext cx="7162800" cy="8382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800" b="1">
                <a:latin typeface="Tahoma" panose="020B0604030504040204" pitchFamily="34" charset="0"/>
                <a:ea typeface="Tahoma" panose="020B0604030504040204" pitchFamily="34" charset="0"/>
                <a:cs typeface="Tahoma" panose="020B0604030504040204" pitchFamily="34" charset="0"/>
              </a:rPr>
              <a:t>1. T</a:t>
            </a:r>
            <a:r>
              <a:rPr lang="en-US" sz="4800" b="1">
                <a:latin typeface="Tahoma" panose="020B0604030504040204" pitchFamily="34" charset="0"/>
                <a:ea typeface="Tahoma" panose="020B0604030504040204" pitchFamily="34" charset="0"/>
                <a:cs typeface="Tahoma" panose="020B0604030504040204" pitchFamily="34" charset="0"/>
              </a:rPr>
              <a:t>ỌA</a:t>
            </a:r>
            <a:r>
              <a:rPr lang="vi-VN" sz="4800" b="1">
                <a:latin typeface="Tahoma" panose="020B0604030504040204" pitchFamily="34" charset="0"/>
                <a:ea typeface="Tahoma" panose="020B0604030504040204" pitchFamily="34" charset="0"/>
                <a:cs typeface="Tahoma" panose="020B0604030504040204" pitchFamily="34" charset="0"/>
              </a:rPr>
              <a:t> ĐỘ CỦA VECTƠ</a:t>
            </a:r>
          </a:p>
        </p:txBody>
      </p:sp>
      <p:pic>
        <p:nvPicPr>
          <p:cNvPr id="5" name="Picture 4" descr="Shape, arrow&#10;&#10;Description automatically generated">
            <a:extLst>
              <a:ext uri="{FF2B5EF4-FFF2-40B4-BE49-F238E27FC236}">
                <a16:creationId xmlns:a16="http://schemas.microsoft.com/office/drawing/2014/main" id="{F42799FD-61B6-4FB3-85D9-950CE6E26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3600" y="6400800"/>
            <a:ext cx="6415248" cy="6852962"/>
          </a:xfrm>
          <a:prstGeom prst="rect">
            <a:avLst/>
          </a:prstGeom>
        </p:spPr>
      </p:pic>
    </p:spTree>
    <p:extLst>
      <p:ext uri="{BB962C8B-B14F-4D97-AF65-F5344CB8AC3E}">
        <p14:creationId xmlns:p14="http://schemas.microsoft.com/office/powerpoint/2010/main" val="1239357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EF7CB57-4DD6-4D84-89BE-12EF7D2780CD}"/>
                  </a:ext>
                </a:extLst>
              </p:cNvPr>
              <p:cNvSpPr txBox="1">
                <a:spLocks/>
              </p:cNvSpPr>
              <p:nvPr/>
            </p:nvSpPr>
            <p:spPr>
              <a:xfrm>
                <a:off x="304800" y="2667000"/>
                <a:ext cx="23698200" cy="106680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Font typeface="Wingdings" panose="05000000000000000000" pitchFamily="2" charset="2"/>
                  <a:buChar char="v"/>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Với mỗi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r>
                  <a:rPr lang="en-US" b="1">
                    <a:latin typeface="Tahoma" panose="020B0604030504040204" pitchFamily="34" charset="0"/>
                    <a:ea typeface="Tahoma" panose="020B0604030504040204" pitchFamily="34" charset="0"/>
                    <a:cs typeface="Tahoma" panose="020B0604030504040204" pitchFamily="34" charset="0"/>
                  </a:rPr>
                  <a:t> trên mặt phẳng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có duy nhất cặp số </a:t>
                </a:r>
                <a14:m>
                  <m:oMath xmlns:m="http://schemas.openxmlformats.org/officeDocument/2006/math">
                    <m:d>
                      <m:dPr>
                        <m:ctrlPr>
                          <a:rPr lang="en-US" b="1" i="1">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sao cho</a:t>
                </a:r>
              </a:p>
              <a:p>
                <a:pPr marL="0" indent="0">
                  <a:lnSpc>
                    <a:spcPct val="100000"/>
                  </a:lnSpc>
                  <a:buNone/>
                </a:pP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𝒖</m:t>
                        </m:r>
                      </m:e>
                    </m:acc>
                    <m:r>
                      <a:rPr lang="en-US" b="1" i="1">
                        <a:solidFill>
                          <a:srgbClr val="FF0000"/>
                        </a:solidFill>
                        <a:latin typeface="Cambria Math" panose="02040503050406030204" pitchFamily="18" charset="0"/>
                        <a:ea typeface="Cambria Math" panose="02040503050406030204" pitchFamily="18" charset="0"/>
                      </a:rPr>
                      <m:t>=</m:t>
                    </m:r>
                    <m:sSub>
                      <m:sSubPr>
                        <m:ctrlPr>
                          <a:rPr lang="en-US" b="1" i="1">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𝒙</m:t>
                        </m:r>
                      </m:e>
                      <m:sub>
                        <m:r>
                          <a:rPr lang="en-US" b="1" i="1" smtClean="0">
                            <a:solidFill>
                              <a:srgbClr val="FF0000"/>
                            </a:solidFill>
                            <a:latin typeface="Cambria Math" panose="02040503050406030204" pitchFamily="18" charset="0"/>
                            <a:ea typeface="Cambria Math" panose="02040503050406030204" pitchFamily="18" charset="0"/>
                          </a:rPr>
                          <m:t>𝟎</m:t>
                        </m:r>
                      </m:sub>
                    </m:sSub>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𝒊</m:t>
                        </m:r>
                      </m:e>
                    </m:acc>
                    <m:r>
                      <a:rPr lang="en-US" b="1" i="1">
                        <a:solidFill>
                          <a:srgbClr val="FF0000"/>
                        </a:solidFill>
                        <a:latin typeface="Cambria Math" panose="02040503050406030204" pitchFamily="18" charset="0"/>
                        <a:ea typeface="Cambria Math" panose="02040503050406030204" pitchFamily="18" charset="0"/>
                      </a:rPr>
                      <m:t>+</m:t>
                    </m:r>
                    <m:sSub>
                      <m:sSubPr>
                        <m:ctrlPr>
                          <a:rPr lang="en-US" b="1" i="1">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𝒚</m:t>
                        </m:r>
                      </m:e>
                      <m:sub>
                        <m:r>
                          <a:rPr lang="en-US" b="1" i="1" smtClean="0">
                            <a:solidFill>
                              <a:srgbClr val="FF0000"/>
                            </a:solidFill>
                            <a:latin typeface="Cambria Math" panose="02040503050406030204" pitchFamily="18" charset="0"/>
                            <a:ea typeface="Cambria Math" panose="02040503050406030204" pitchFamily="18" charset="0"/>
                          </a:rPr>
                          <m:t>𝟎</m:t>
                        </m:r>
                      </m:sub>
                    </m:sSub>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Ta nói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r>
                  <a:rPr lang="en-US" b="1">
                    <a:latin typeface="Tahoma" panose="020B0604030504040204" pitchFamily="34" charset="0"/>
                    <a:ea typeface="Tahoma" panose="020B0604030504040204" pitchFamily="34" charset="0"/>
                    <a:cs typeface="Tahoma" panose="020B0604030504040204" pitchFamily="34" charset="0"/>
                  </a:rPr>
                  <a:t> có tọa độ </a:t>
                </a:r>
                <a14:m>
                  <m:oMath xmlns:m="http://schemas.openxmlformats.org/officeDocument/2006/math">
                    <m:d>
                      <m:dPr>
                        <m:ctrlPr>
                          <a:rPr lang="en-US" b="1" i="1">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và viết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hay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d>
                      <m:dPr>
                        <m:ctrlPr>
                          <a:rPr lang="en-US" b="1" i="1">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Các số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 tương ứng được gọi là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hoành độ, tung độ </a:t>
                </a:r>
                <a:r>
                  <a:rPr lang="en-US" b="1">
                    <a:latin typeface="Tahoma" panose="020B0604030504040204" pitchFamily="34" charset="0"/>
                    <a:ea typeface="Tahoma" panose="020B0604030504040204" pitchFamily="34" charset="0"/>
                    <a:cs typeface="Tahoma" panose="020B0604030504040204" pitchFamily="34" charset="0"/>
                  </a:rPr>
                  <a:t>của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buFont typeface="Wingdings" panose="05000000000000000000" pitchFamily="2" charset="2"/>
                  <a:buChar char="ü"/>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i="1">
                    <a:solidFill>
                      <a:srgbClr val="FF0000"/>
                    </a:solidFill>
                    <a:latin typeface="Tahoma" panose="020B0604030504040204" pitchFamily="34" charset="0"/>
                    <a:ea typeface="Tahoma" panose="020B0604030504040204" pitchFamily="34" charset="0"/>
                    <a:cs typeface="Tahoma" panose="020B0604030504040204" pitchFamily="34" charset="0"/>
                  </a:rPr>
                  <a:t>Nhận xét: </a:t>
                </a:r>
                <a:r>
                  <a:rPr lang="en-US" b="1">
                    <a:solidFill>
                      <a:srgbClr val="3333FF"/>
                    </a:solidFill>
                    <a:latin typeface="Tahoma" panose="020B0604030504040204" pitchFamily="34" charset="0"/>
                    <a:ea typeface="Tahoma" panose="020B0604030504040204" pitchFamily="34" charset="0"/>
                    <a:cs typeface="Tahoma" panose="020B0604030504040204" pitchFamily="34" charset="0"/>
                  </a:rPr>
                  <a:t>Hai vectơ bằng nhau </a:t>
                </a:r>
                <a:r>
                  <a:rPr lang="en-US" b="1">
                    <a:latin typeface="Tahoma" panose="020B0604030504040204" pitchFamily="34" charset="0"/>
                    <a:ea typeface="Tahoma" panose="020B0604030504040204" pitchFamily="34" charset="0"/>
                    <a:cs typeface="Tahoma" panose="020B0604030504040204" pitchFamily="34" charset="0"/>
                  </a:rPr>
                  <a:t>khi và chỉ khi chúng có </a:t>
                </a:r>
                <a:r>
                  <a:rPr lang="en-US" b="1">
                    <a:solidFill>
                      <a:srgbClr val="3333FF"/>
                    </a:solidFill>
                    <a:latin typeface="Tahoma" panose="020B0604030504040204" pitchFamily="34" charset="0"/>
                    <a:ea typeface="Tahoma" panose="020B0604030504040204" pitchFamily="34" charset="0"/>
                    <a:cs typeface="Tahoma" panose="020B0604030504040204" pitchFamily="34" charset="0"/>
                  </a:rPr>
                  <a:t>cùng tọa độ</a:t>
                </a:r>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14:m>
                  <m:oMathPara xmlns:m="http://schemas.openxmlformats.org/officeDocument/2006/math">
                    <m:oMathParaPr>
                      <m:jc m:val="centerGroup"/>
                    </m:oMathParaPr>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𝒖</m:t>
                          </m:r>
                        </m:e>
                      </m:acc>
                      <m:d>
                        <m:dPr>
                          <m:ctrlPr>
                            <a:rPr lang="en-US" b="1" i="1">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r>
                        <a:rPr lang="en-US" b="1" i="1">
                          <a:solidFill>
                            <a:srgbClr val="FF0000"/>
                          </a:solidFill>
                          <a:latin typeface="Cambria Math" panose="02040503050406030204" pitchFamily="18" charset="0"/>
                          <a:ea typeface="Cambria Math" panose="02040503050406030204" pitchFamily="18" charset="0"/>
                        </a:rPr>
                        <m:t>=</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𝒗</m:t>
                          </m:r>
                        </m:e>
                      </m:acc>
                      <m:d>
                        <m:dPr>
                          <m:ctrlPr>
                            <a:rPr lang="en-US" b="1" i="1">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r>
                            <a:rPr lang="en-US" b="1" i="1">
                              <a:solidFill>
                                <a:srgbClr val="FF0000"/>
                              </a:solidFill>
                              <a:latin typeface="Cambria Math" panose="02040503050406030204" pitchFamily="18" charset="0"/>
                              <a:ea typeface="Cambria Math" panose="02040503050406030204" pitchFamily="18" charset="0"/>
                            </a:rPr>
                            <m:t>′</m:t>
                          </m:r>
                        </m:e>
                      </m:d>
                      <m:r>
                        <a:rPr lang="en-US" b="1" i="1">
                          <a:solidFill>
                            <a:srgbClr val="FF0000"/>
                          </a:solidFill>
                          <a:latin typeface="Cambria Math" panose="02040503050406030204" pitchFamily="18" charset="0"/>
                          <a:ea typeface="Cambria Math" panose="02040503050406030204" pitchFamily="18" charset="0"/>
                        </a:rPr>
                        <m:t>⇔</m:t>
                      </m:r>
                      <m:d>
                        <m:dPr>
                          <m:begChr m:val="{"/>
                          <m:endChr m:val=""/>
                          <m:ctrlPr>
                            <a:rPr lang="en-US" b="1" i="1">
                              <a:solidFill>
                                <a:srgbClr val="FF0000"/>
                              </a:solidFill>
                              <a:latin typeface="Cambria Math" panose="02040503050406030204" pitchFamily="18" charset="0"/>
                              <a:ea typeface="Cambria Math" panose="02040503050406030204" pitchFamily="18" charset="0"/>
                            </a:rPr>
                          </m:ctrlPr>
                        </m:dPr>
                        <m:e>
                          <m:eqArr>
                            <m:eqArrPr>
                              <m:ctrlPr>
                                <a:rPr lang="en-US" b="1" i="1">
                                  <a:solidFill>
                                    <a:srgbClr val="FF0000"/>
                                  </a:solidFill>
                                  <a:latin typeface="Cambria Math" panose="02040503050406030204" pitchFamily="18" charset="0"/>
                                  <a:ea typeface="Cambria Math" panose="02040503050406030204" pitchFamily="18" charset="0"/>
                                </a:rPr>
                              </m:ctrlPr>
                            </m:eqArr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e>
                            <m:e>
                              <m:r>
                                <a:rPr lang="en-US" b="1" i="1">
                                  <a:solidFill>
                                    <a:srgbClr val="FF0000"/>
                                  </a:solidFill>
                                  <a:latin typeface="Cambria Math" panose="02040503050406030204" pitchFamily="18" charset="0"/>
                                  <a:ea typeface="Cambria Math" panose="02040503050406030204" pitchFamily="18" charset="0"/>
                                </a:rPr>
                                <m:t>𝒚</m:t>
                              </m:r>
                              <m:r>
                                <a:rPr lang="en-US" b="1" i="1">
                                  <a:solidFill>
                                    <a:srgbClr val="FF0000"/>
                                  </a:solidFill>
                                  <a:latin typeface="Cambria Math" panose="02040503050406030204" pitchFamily="18" charset="0"/>
                                  <a:ea typeface="Cambria Math" panose="02040503050406030204" pitchFamily="18" charset="0"/>
                                </a:rPr>
                                <m:t>=</m:t>
                              </m:r>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𝒚</m:t>
                                  </m:r>
                                </m:e>
                                <m:sup>
                                  <m:r>
                                    <a:rPr lang="en-US" b="1" i="1">
                                      <a:solidFill>
                                        <a:srgbClr val="FF0000"/>
                                      </a:solidFill>
                                      <a:latin typeface="Cambria Math" panose="02040503050406030204" pitchFamily="18" charset="0"/>
                                      <a:ea typeface="Cambria Math" panose="02040503050406030204" pitchFamily="18" charset="0"/>
                                    </a:rPr>
                                    <m:t>′</m:t>
                                  </m:r>
                                </m:sup>
                              </m:sSup>
                              <m:r>
                                <a:rPr lang="en-US" b="1" i="1">
                                  <a:solidFill>
                                    <a:srgbClr val="FF0000"/>
                                  </a:solidFill>
                                  <a:latin typeface="Cambria Math" panose="02040503050406030204" pitchFamily="18" charset="0"/>
                                  <a:ea typeface="Cambria Math" panose="02040503050406030204" pitchFamily="18" charset="0"/>
                                </a:rPr>
                                <m:t>.</m:t>
                              </m:r>
                            </m:e>
                          </m:eqArr>
                        </m:e>
                      </m:d>
                    </m:oMath>
                  </m:oMathPara>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sym typeface="Wingdings"/>
                  </a:rPr>
                  <a:t> </a:t>
                </a: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VD1: </a:t>
                </a:r>
                <a:r>
                  <a:rPr lang="en-US" b="1">
                    <a:latin typeface="Tahoma" panose="020B0604030504040204" pitchFamily="34" charset="0"/>
                    <a:ea typeface="Tahoma" panose="020B0604030504040204" pitchFamily="34" charset="0"/>
                    <a:cs typeface="Tahoma" panose="020B0604030504040204" pitchFamily="34" charset="0"/>
                  </a:rPr>
                  <a:t>Tìm tọa độ của các vectơ đơn vị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smtClean="0">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𝒋</m:t>
                        </m:r>
                      </m:e>
                    </m:acc>
                  </m:oMath>
                </a14:m>
                <a:r>
                  <a:rPr lang="en-US" b="1" i="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tương ứng của các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r>
                      <a:rPr lang="en-US" b="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buFont typeface="Wingdings" panose="05000000000000000000" pitchFamily="2" charset="2"/>
                  <a:buChar char="Ø"/>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Giải: </a:t>
                </a:r>
                <a:r>
                  <a:rPr lang="en-US" b="1">
                    <a:latin typeface="Tahoma" panose="020B0604030504040204" pitchFamily="34" charset="0"/>
                    <a:ea typeface="Tahoma" panose="020B0604030504040204" pitchFamily="34" charset="0"/>
                    <a:cs typeface="Tahoma" panose="020B0604030504040204" pitchFamily="34" charset="0"/>
                  </a:rPr>
                  <a:t>Vì</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𝒊</m:t>
                        </m:r>
                      </m:e>
                    </m:acc>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𝒊</m:t>
                        </m:r>
                      </m:e>
                    </m:acc>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𝒋</m:t>
                        </m:r>
                      </m:e>
                    </m:acc>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𝒊</m:t>
                        </m:r>
                      </m:e>
                    </m:acc>
                    <m:r>
                      <a:rPr lang="en-US" b="1" i="1">
                        <a:solidFill>
                          <a:srgbClr val="FF0000"/>
                        </a:solidFill>
                        <a:latin typeface="Cambria Math" panose="02040503050406030204" pitchFamily="18" charset="0"/>
                        <a:ea typeface="Cambria Math" panose="02040503050406030204" pitchFamily="18" charset="0"/>
                      </a:rPr>
                      <m:t>=</m:t>
                    </m:r>
                    <m:d>
                      <m:dPr>
                        <m:ctrlPr>
                          <a:rPr lang="en-US" b="1" i="1">
                            <a:solidFill>
                              <a:srgbClr val="FF0000"/>
                            </a:solidFill>
                            <a:latin typeface="Cambria Math" panose="02040503050406030204" pitchFamily="18" charset="0"/>
                            <a:ea typeface="Cambria Math" panose="02040503050406030204" pitchFamily="18" charset="0"/>
                          </a:rPr>
                        </m:ctrlPr>
                      </m:dPr>
                      <m:e>
                        <m:r>
                          <a:rPr lang="en-US" b="1" i="1" smtClean="0">
                            <a:solidFill>
                              <a:srgbClr val="FF0000"/>
                            </a:solidFill>
                            <a:latin typeface="Cambria Math" panose="02040503050406030204" pitchFamily="18" charset="0"/>
                            <a:ea typeface="Cambria Math" panose="02040503050406030204" pitchFamily="18" charset="0"/>
                          </a:rPr>
                          <m:t>𝟏</m:t>
                        </m:r>
                        <m:r>
                          <a:rPr lang="en-US" b="1" i="1">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𝟎</m:t>
                        </m:r>
                      </m:e>
                    </m:d>
                    <m:r>
                      <a:rPr lang="en-US" b="1" i="1" smtClean="0">
                        <a:solidFill>
                          <a:srgbClr val="FF0000"/>
                        </a:solidFill>
                        <a:latin typeface="Cambria Math" panose="02040503050406030204" pitchFamily="18" charset="0"/>
                        <a:ea typeface="Cambria Math" panose="02040503050406030204" pitchFamily="18" charset="0"/>
                      </a:rPr>
                      <m:t>.</m:t>
                    </m:r>
                  </m:oMath>
                </a14:m>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             Vì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𝒋</m:t>
                        </m:r>
                      </m:e>
                    </m:acc>
                    <m:r>
                      <a:rPr lang="en-US" b="1" i="1">
                        <a:latin typeface="Cambria Math" panose="02040503050406030204" pitchFamily="18" charset="0"/>
                      </a:rPr>
                      <m:t>=</m:t>
                    </m:r>
                    <m:r>
                      <a:rPr lang="en-US" b="1" i="1" smtClean="0">
                        <a:latin typeface="Cambria Math" panose="02040503050406030204" pitchFamily="18" charset="0"/>
                      </a:rPr>
                      <m:t>𝟎</m:t>
                    </m:r>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𝒊</m:t>
                        </m:r>
                      </m:e>
                    </m:acc>
                    <m:r>
                      <a:rPr lang="en-US" b="1" i="1">
                        <a:latin typeface="Cambria Math" panose="02040503050406030204" pitchFamily="18" charset="0"/>
                      </a:rPr>
                      <m:t>+</m:t>
                    </m:r>
                    <m:r>
                      <a:rPr lang="en-US" b="1" i="1" smtClean="0">
                        <a:latin typeface="Cambria Math" panose="02040503050406030204" pitchFamily="18" charset="0"/>
                      </a:rPr>
                      <m:t>𝟏</m:t>
                    </m:r>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𝒋</m:t>
                        </m:r>
                      </m:e>
                    </m:acc>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srgbClr val="FF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𝒋</m:t>
                        </m:r>
                      </m:e>
                    </m:acc>
                    <m:r>
                      <a:rPr lang="en-US" b="1" i="1">
                        <a:solidFill>
                          <a:srgbClr val="FF0000"/>
                        </a:solidFill>
                        <a:latin typeface="Cambria Math" panose="02040503050406030204" pitchFamily="18" charset="0"/>
                        <a:ea typeface="Cambria Math" panose="02040503050406030204" pitchFamily="18" charset="0"/>
                      </a:rPr>
                      <m:t>=</m:t>
                    </m:r>
                    <m:d>
                      <m:dPr>
                        <m:ctrlPr>
                          <a:rPr lang="en-US" b="1" i="1">
                            <a:solidFill>
                              <a:srgbClr val="FF0000"/>
                            </a:solidFill>
                            <a:latin typeface="Cambria Math" panose="02040503050406030204" pitchFamily="18" charset="0"/>
                            <a:ea typeface="Cambria Math" panose="02040503050406030204" pitchFamily="18" charset="0"/>
                          </a:rPr>
                        </m:ctrlPr>
                      </m:dPr>
                      <m:e>
                        <m:r>
                          <a:rPr lang="en-US" b="1" i="1" smtClean="0">
                            <a:solidFill>
                              <a:srgbClr val="FF0000"/>
                            </a:solidFill>
                            <a:latin typeface="Cambria Math" panose="02040503050406030204" pitchFamily="18" charset="0"/>
                            <a:ea typeface="Cambria Math" panose="02040503050406030204" pitchFamily="18" charset="0"/>
                          </a:rPr>
                          <m:t>𝟎</m:t>
                        </m:r>
                        <m:r>
                          <a:rPr lang="en-US" b="1" i="1">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𝟏</m:t>
                        </m:r>
                      </m:e>
                    </m:d>
                    <m:r>
                      <a:rPr lang="en-US" b="1" i="1">
                        <a:solidFill>
                          <a:srgbClr val="FF0000"/>
                        </a:solidFill>
                        <a:latin typeface="Cambria Math" panose="02040503050406030204" pitchFamily="18" charset="0"/>
                        <a:ea typeface="Cambria Math" panose="02040503050406030204" pitchFamily="18" charset="0"/>
                      </a:rPr>
                      <m:t>.</m:t>
                    </m:r>
                  </m:oMath>
                </a14:m>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buFont typeface="Wingdings" panose="05000000000000000000" pitchFamily="2" charset="2"/>
                  <a:buChar char="q"/>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Luyện tập 1: </a:t>
                </a:r>
                <a:r>
                  <a:rPr lang="fr-FR" b="1">
                    <a:latin typeface="Tahoma" panose="020B0604030504040204" pitchFamily="34" charset="0"/>
                    <a:ea typeface="Tahoma" panose="020B0604030504040204" pitchFamily="34" charset="0"/>
                    <a:cs typeface="Tahoma" panose="020B0604030504040204" pitchFamily="34" charset="0"/>
                  </a:rPr>
                  <a:t>Tìm tọa độ của vectơ </a:t>
                </a:r>
                <a14:m>
                  <m:oMath xmlns:m="http://schemas.openxmlformats.org/officeDocument/2006/math">
                    <m:acc>
                      <m:accPr>
                        <m:chr m:val="⃗"/>
                        <m:ctrlPr>
                          <a:rPr lang="en-US"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𝟎</m:t>
                        </m:r>
                      </m:e>
                    </m:acc>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buFont typeface="Wingdings" panose="05000000000000000000" pitchFamily="2" charset="2"/>
                  <a:buChar char="Ø"/>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Giải: </a:t>
                </a:r>
                <a:r>
                  <a:rPr lang="en-US" b="1">
                    <a:latin typeface="Tahoma" panose="020B0604030504040204" pitchFamily="34" charset="0"/>
                    <a:ea typeface="Tahoma" panose="020B0604030504040204" pitchFamily="34" charset="0"/>
                    <a:cs typeface="Tahoma" panose="020B0604030504040204" pitchFamily="34" charset="0"/>
                  </a:rPr>
                  <a:t>Vì</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𝟎</m:t>
                        </m:r>
                      </m:e>
                    </m:acc>
                    <m:r>
                      <a:rPr lang="en-US" b="1" i="1">
                        <a:latin typeface="Cambria Math" panose="02040503050406030204" pitchFamily="18" charset="0"/>
                      </a:rPr>
                      <m:t>=</m:t>
                    </m:r>
                    <m:r>
                      <a:rPr lang="en-US" b="1" i="1" smtClean="0">
                        <a:latin typeface="Cambria Math" panose="02040503050406030204" pitchFamily="18" charset="0"/>
                      </a:rPr>
                      <m:t>𝟎</m:t>
                    </m:r>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𝒊</m:t>
                        </m:r>
                      </m:e>
                    </m:acc>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𝒋</m:t>
                        </m:r>
                      </m:e>
                    </m:acc>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srgbClr val="FF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𝟎</m:t>
                        </m:r>
                      </m:e>
                    </m:acc>
                    <m:r>
                      <a:rPr lang="en-US" b="1" i="1">
                        <a:solidFill>
                          <a:srgbClr val="FF0000"/>
                        </a:solidFill>
                        <a:latin typeface="Cambria Math" panose="02040503050406030204" pitchFamily="18" charset="0"/>
                        <a:ea typeface="Cambria Math" panose="02040503050406030204" pitchFamily="18" charset="0"/>
                      </a:rPr>
                      <m:t>=</m:t>
                    </m:r>
                    <m:d>
                      <m:dPr>
                        <m:ctrlPr>
                          <a:rPr lang="en-US" b="1" i="1">
                            <a:solidFill>
                              <a:srgbClr val="FF0000"/>
                            </a:solidFill>
                            <a:latin typeface="Cambria Math" panose="02040503050406030204" pitchFamily="18" charset="0"/>
                            <a:ea typeface="Cambria Math" panose="02040503050406030204" pitchFamily="18" charset="0"/>
                          </a:rPr>
                        </m:ctrlPr>
                      </m:dPr>
                      <m:e>
                        <m:r>
                          <a:rPr lang="en-US" b="1" i="1" smtClean="0">
                            <a:solidFill>
                              <a:srgbClr val="FF0000"/>
                            </a:solidFill>
                            <a:latin typeface="Cambria Math" panose="02040503050406030204" pitchFamily="18" charset="0"/>
                            <a:ea typeface="Cambria Math" panose="02040503050406030204" pitchFamily="18" charset="0"/>
                          </a:rPr>
                          <m:t>𝟎</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𝟎</m:t>
                        </m:r>
                      </m:e>
                    </m:d>
                    <m:r>
                      <a:rPr lang="en-US" b="1" i="1">
                        <a:solidFill>
                          <a:srgbClr val="FF0000"/>
                        </a:solidFill>
                        <a:latin typeface="Cambria Math" panose="02040503050406030204" pitchFamily="18" charset="0"/>
                        <a:ea typeface="Cambria Math" panose="02040503050406030204" pitchFamily="18" charset="0"/>
                      </a:rPr>
                      <m:t>.</m:t>
                    </m:r>
                  </m:oMath>
                </a14:m>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0000"/>
                  </a:lnSpc>
                  <a:buFont typeface="Wingdings" panose="05000000000000000000" pitchFamily="2" charset="2"/>
                  <a:buChar char="§"/>
                </a:pPr>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4EF7CB57-4DD6-4D84-89BE-12EF7D2780CD}"/>
                  </a:ext>
                </a:extLst>
              </p:cNvPr>
              <p:cNvSpPr txBox="1">
                <a:spLocks noRot="1" noChangeAspect="1" noMove="1" noResize="1" noEditPoints="1" noAdjustHandles="1" noChangeArrowheads="1" noChangeShapeType="1" noTextEdit="1"/>
              </p:cNvSpPr>
              <p:nvPr/>
            </p:nvSpPr>
            <p:spPr>
              <a:xfrm>
                <a:off x="304800" y="2667000"/>
                <a:ext cx="23698200" cy="10668000"/>
              </a:xfrm>
              <a:prstGeom prst="rect">
                <a:avLst/>
              </a:prstGeom>
              <a:blipFill>
                <a:blip r:embed="rId3"/>
                <a:stretch>
                  <a:fillRect l="-1131" t="-913" r="-463" b="-1941"/>
                </a:stretch>
              </a:blipFill>
              <a:ln>
                <a:solidFill>
                  <a:srgbClr val="00B0F0"/>
                </a:solidFill>
              </a:ln>
            </p:spPr>
            <p:txBody>
              <a:bodyPr/>
              <a:lstStyle/>
              <a:p>
                <a:r>
                  <a:rPr lang="en-US">
                    <a:noFill/>
                  </a:rPr>
                  <a:t> </a:t>
                </a:r>
              </a:p>
            </p:txBody>
          </p:sp>
        </mc:Fallback>
      </mc:AlternateContent>
      <p:sp>
        <p:nvSpPr>
          <p:cNvPr id="2" name="Rectangle 1">
            <a:extLst>
              <a:ext uri="{FF2B5EF4-FFF2-40B4-BE49-F238E27FC236}">
                <a16:creationId xmlns:a16="http://schemas.microsoft.com/office/drawing/2014/main" id="{EB99E754-E67F-4582-8140-37B6B7B8C1B0}"/>
              </a:ext>
            </a:extLst>
          </p:cNvPr>
          <p:cNvSpPr/>
          <p:nvPr/>
        </p:nvSpPr>
        <p:spPr>
          <a:xfrm>
            <a:off x="8039100" y="6477000"/>
            <a:ext cx="8362950" cy="1695450"/>
          </a:xfrm>
          <a:prstGeom prst="rect">
            <a:avLst/>
          </a:prstGeom>
          <a:noFill/>
          <a:ln w="25400">
            <a:solidFill>
              <a:srgbClr val="3333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itle 1">
            <a:extLst>
              <a:ext uri="{FF2B5EF4-FFF2-40B4-BE49-F238E27FC236}">
                <a16:creationId xmlns:a16="http://schemas.microsoft.com/office/drawing/2014/main" id="{1D929518-B2B0-4F61-A098-1D80B3203C25}"/>
              </a:ext>
            </a:extLst>
          </p:cNvPr>
          <p:cNvSpPr txBox="1">
            <a:spLocks/>
          </p:cNvSpPr>
          <p:nvPr/>
        </p:nvSpPr>
        <p:spPr>
          <a:xfrm>
            <a:off x="361950" y="1790700"/>
            <a:ext cx="7162800" cy="8382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800" b="1">
                <a:latin typeface="Tahoma" panose="020B0604030504040204" pitchFamily="34" charset="0"/>
                <a:ea typeface="Tahoma" panose="020B0604030504040204" pitchFamily="34" charset="0"/>
                <a:cs typeface="Tahoma" panose="020B0604030504040204" pitchFamily="34" charset="0"/>
              </a:rPr>
              <a:t>1. T</a:t>
            </a:r>
            <a:r>
              <a:rPr lang="en-US" sz="4800" b="1">
                <a:latin typeface="Tahoma" panose="020B0604030504040204" pitchFamily="34" charset="0"/>
                <a:ea typeface="Tahoma" panose="020B0604030504040204" pitchFamily="34" charset="0"/>
                <a:cs typeface="Tahoma" panose="020B0604030504040204" pitchFamily="34" charset="0"/>
              </a:rPr>
              <a:t>ỌA</a:t>
            </a:r>
            <a:r>
              <a:rPr lang="vi-VN" sz="4800" b="1">
                <a:latin typeface="Tahoma" panose="020B0604030504040204" pitchFamily="34" charset="0"/>
                <a:ea typeface="Tahoma" panose="020B0604030504040204" pitchFamily="34" charset="0"/>
                <a:cs typeface="Tahoma" panose="020B0604030504040204" pitchFamily="34" charset="0"/>
              </a:rPr>
              <a:t> ĐỘ CỦA VECTƠ</a:t>
            </a:r>
          </a:p>
        </p:txBody>
      </p:sp>
      <p:pic>
        <p:nvPicPr>
          <p:cNvPr id="6" name="Picture 5" descr="Shape, arrow&#10;&#10;Description automatically generated">
            <a:extLst>
              <a:ext uri="{FF2B5EF4-FFF2-40B4-BE49-F238E27FC236}">
                <a16:creationId xmlns:a16="http://schemas.microsoft.com/office/drawing/2014/main" id="{BFE3BE04-753A-45C7-96A1-427DB291C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3824" y="8915400"/>
            <a:ext cx="4127576" cy="4409202"/>
          </a:xfrm>
          <a:prstGeom prst="rect">
            <a:avLst/>
          </a:prstGeom>
        </p:spPr>
      </p:pic>
    </p:spTree>
    <p:extLst>
      <p:ext uri="{BB962C8B-B14F-4D97-AF65-F5344CB8AC3E}">
        <p14:creationId xmlns:p14="http://schemas.microsoft.com/office/powerpoint/2010/main" val="2557114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1000"/>
                                        <p:tgtEl>
                                          <p:spTgt spid="7">
                                            <p:txEl>
                                              <p:pRg st="2" end="2"/>
                                            </p:txEl>
                                          </p:spTgt>
                                        </p:tgtEl>
                                      </p:cBhvr>
                                    </p:animEffect>
                                    <p:anim calcmode="lin" valueType="num">
                                      <p:cBhvr>
                                        <p:cTn id="3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fade">
                                      <p:cBhvr>
                                        <p:cTn id="48" dur="1000"/>
                                        <p:tgtEl>
                                          <p:spTgt spid="7">
                                            <p:txEl>
                                              <p:pRg st="4" end="4"/>
                                            </p:txEl>
                                          </p:spTgt>
                                        </p:tgtEl>
                                      </p:cBhvr>
                                    </p:animEffect>
                                    <p:anim calcmode="lin" valueType="num">
                                      <p:cBhvr>
                                        <p:cTn id="4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Effect transition="in" filter="fade">
                                      <p:cBhvr>
                                        <p:cTn id="55" dur="1000"/>
                                        <p:tgtEl>
                                          <p:spTgt spid="7">
                                            <p:txEl>
                                              <p:pRg st="5" end="5"/>
                                            </p:txEl>
                                          </p:spTgt>
                                        </p:tgtEl>
                                      </p:cBhvr>
                                    </p:animEffect>
                                    <p:anim calcmode="lin" valueType="num">
                                      <p:cBhvr>
                                        <p:cTn id="5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7">
                                            <p:txEl>
                                              <p:pRg st="6" end="6"/>
                                            </p:txEl>
                                          </p:spTgt>
                                        </p:tgtEl>
                                        <p:attrNameLst>
                                          <p:attrName>style.visibility</p:attrName>
                                        </p:attrNameLst>
                                      </p:cBhvr>
                                      <p:to>
                                        <p:strVal val="visible"/>
                                      </p:to>
                                    </p:set>
                                    <p:animEffect transition="in" filter="fade">
                                      <p:cBhvr>
                                        <p:cTn id="62" dur="1000"/>
                                        <p:tgtEl>
                                          <p:spTgt spid="7">
                                            <p:txEl>
                                              <p:pRg st="6" end="6"/>
                                            </p:txEl>
                                          </p:spTgt>
                                        </p:tgtEl>
                                      </p:cBhvr>
                                    </p:animEffect>
                                    <p:anim calcmode="lin" valueType="num">
                                      <p:cBhvr>
                                        <p:cTn id="6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7">
                                            <p:txEl>
                                              <p:pRg st="7" end="7"/>
                                            </p:txEl>
                                          </p:spTgt>
                                        </p:tgtEl>
                                        <p:attrNameLst>
                                          <p:attrName>style.visibility</p:attrName>
                                        </p:attrNameLst>
                                      </p:cBhvr>
                                      <p:to>
                                        <p:strVal val="visible"/>
                                      </p:to>
                                    </p:set>
                                    <p:animEffect transition="in" filter="fade">
                                      <p:cBhvr>
                                        <p:cTn id="69" dur="1000"/>
                                        <p:tgtEl>
                                          <p:spTgt spid="7">
                                            <p:txEl>
                                              <p:pRg st="7" end="7"/>
                                            </p:txEl>
                                          </p:spTgt>
                                        </p:tgtEl>
                                      </p:cBhvr>
                                    </p:animEffect>
                                    <p:anim calcmode="lin" valueType="num">
                                      <p:cBhvr>
                                        <p:cTn id="7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7">
                                            <p:txEl>
                                              <p:pRg st="8" end="8"/>
                                            </p:txEl>
                                          </p:spTgt>
                                        </p:tgtEl>
                                        <p:attrNameLst>
                                          <p:attrName>style.visibility</p:attrName>
                                        </p:attrNameLst>
                                      </p:cBhvr>
                                      <p:to>
                                        <p:strVal val="visible"/>
                                      </p:to>
                                    </p:set>
                                    <p:animEffect transition="in" filter="fade">
                                      <p:cBhvr>
                                        <p:cTn id="76" dur="1000"/>
                                        <p:tgtEl>
                                          <p:spTgt spid="7">
                                            <p:txEl>
                                              <p:pRg st="8" end="8"/>
                                            </p:txEl>
                                          </p:spTgt>
                                        </p:tgtEl>
                                      </p:cBhvr>
                                    </p:animEffect>
                                    <p:anim calcmode="lin" valueType="num">
                                      <p:cBhvr>
                                        <p:cTn id="77"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78"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7">
                                            <p:txEl>
                                              <p:pRg st="9" end="9"/>
                                            </p:txEl>
                                          </p:spTgt>
                                        </p:tgtEl>
                                        <p:attrNameLst>
                                          <p:attrName>style.visibility</p:attrName>
                                        </p:attrNameLst>
                                      </p:cBhvr>
                                      <p:to>
                                        <p:strVal val="visible"/>
                                      </p:to>
                                    </p:set>
                                    <p:animEffect transition="in" filter="fade">
                                      <p:cBhvr>
                                        <p:cTn id="83" dur="1000"/>
                                        <p:tgtEl>
                                          <p:spTgt spid="7">
                                            <p:txEl>
                                              <p:pRg st="9" end="9"/>
                                            </p:txEl>
                                          </p:spTgt>
                                        </p:tgtEl>
                                      </p:cBhvr>
                                    </p:animEffect>
                                    <p:anim calcmode="lin" valueType="num">
                                      <p:cBhvr>
                                        <p:cTn id="84"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85"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8328" y="2609850"/>
                <a:ext cx="23740872" cy="108966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buFont typeface="Wingdings" panose="05000000000000000000" pitchFamily="2" charset="2"/>
                  <a:buChar char="q"/>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HĐ3: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e>
                    </m:d>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a) Hãy biểu thị mỗi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b) Tìm tọa độ của các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𝟒</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c) Tìm mối liên hệ giữa hai vectơ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buClr>
                    <a:srgbClr val="FF0000"/>
                  </a:buClr>
                  <a:buFont typeface="Wingdings" panose="05000000000000000000" pitchFamily="2" charset="2"/>
                  <a:buChar char="Ø"/>
                </a:pPr>
                <a:r>
                  <a:rPr lang="en-US" b="1">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Hướng dẫn:</a:t>
                </a:r>
              </a:p>
              <a:p>
                <a:pPr marL="0" indent="0">
                  <a:lnSpc>
                    <a:spcPct val="100000"/>
                  </a:lnSpc>
                  <a:buClr>
                    <a:srgbClr val="FF0000"/>
                  </a:buClr>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buClr>
                    <a:srgbClr val="FF0000"/>
                  </a:buClr>
                  <a:buNone/>
                </a:pP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 </a:t>
                </a:r>
              </a:p>
              <a:p>
                <a:pPr marL="0" indent="0">
                  <a:lnSpc>
                    <a:spcPct val="100000"/>
                  </a:lnSpc>
                  <a:buClr>
                    <a:srgbClr val="FF0000"/>
                  </a:buClr>
                  <a:buNone/>
                </a:pP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Clr>
                    <a:srgbClr val="FF0000"/>
                  </a:buClr>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e>
                    </m:d>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e>
                    </m:d>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𝟔</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cs typeface="Tahoma" panose="020B0604030504040204" pitchFamily="34" charset="0"/>
                      </a:rPr>
                      <m:t>⟹</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0" smtClean="0">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𝟔</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𝟒</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e>
                    </m:d>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𝟒</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0" smtClean="0">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e>
                    </m:d>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r>
                      <a:rPr lang="en-US" b="1" i="1">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 Suy ra </a:t>
                </a:r>
                <a14:m>
                  <m:oMath xmlns:m="http://schemas.openxmlformats.org/officeDocument/2006/math">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acc>
                      <m:accPr>
                        <m:chr m:val="⃗"/>
                        <m:ctrlPr>
                          <a:rPr lang="en-US" b="1" i="1">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09850"/>
                <a:ext cx="23740872" cy="10896600"/>
              </a:xfrm>
              <a:prstGeom prst="rect">
                <a:avLst/>
              </a:prstGeom>
              <a:blipFill>
                <a:blip r:embed="rId3"/>
                <a:stretch>
                  <a:fillRect l="-1155" t="-838" b="-1285"/>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F678983-6671-4872-8ED4-6C118901FA2D}"/>
                  </a:ext>
                </a:extLst>
              </p:cNvPr>
              <p:cNvSpPr/>
              <p:nvPr/>
            </p:nvSpPr>
            <p:spPr>
              <a:xfrm>
                <a:off x="4953000" y="6553200"/>
                <a:ext cx="8229600" cy="863891"/>
              </a:xfrm>
              <a:prstGeom prst="rect">
                <a:avLst/>
              </a:prstGeom>
              <a:noFill/>
              <a:ln w="9525" cap="flat" cmpd="sng" algn="ctr">
                <a:solidFill>
                  <a:srgbClr val="3333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pPr>
                  <a:lnSpc>
                    <a:spcPct val="114000"/>
                  </a:lnSpc>
                </a:pPr>
                <a14:m>
                  <m:oMath xmlns:m="http://schemas.openxmlformats.org/officeDocument/2006/math">
                    <m:acc>
                      <m:accPr>
                        <m:chr m:val="⃗"/>
                        <m:ctrlPr>
                          <a:rPr lang="en-US" sz="4800" b="1" i="1" smtClean="0">
                            <a:solidFill>
                              <a:srgbClr val="FF0000"/>
                            </a:solidFill>
                            <a:effectLst/>
                            <a:latin typeface="Cambria Math" panose="02040503050406030204" pitchFamily="18" charset="0"/>
                            <a:ea typeface="Cambria Math" panose="02040503050406030204" pitchFamily="18" charset="0"/>
                          </a:rPr>
                        </m:ctrlPr>
                      </m:acc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𝒖</m:t>
                        </m:r>
                      </m:e>
                    </m:acc>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800" b="1" i="1">
                            <a:solidFill>
                              <a:srgbClr val="FF0000"/>
                            </a:solidFill>
                            <a:effectLst/>
                            <a:latin typeface="Cambria Math" panose="02040503050406030204" pitchFamily="18" charset="0"/>
                            <a:ea typeface="Cambria Math" panose="02040503050406030204" pitchFamily="18" charset="0"/>
                          </a:rPr>
                        </m:ctrlPr>
                      </m:sSub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𝒙</m:t>
                        </m:r>
                      </m:e>
                      <m:sub>
                        <m:r>
                          <a:rPr lang="en-US" sz="4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sub>
                    </m:sSub>
                    <m:acc>
                      <m:accPr>
                        <m:chr m:val="⃗"/>
                        <m:ctrlPr>
                          <a:rPr lang="en-US" sz="4800" b="1" i="1">
                            <a:solidFill>
                              <a:srgbClr val="FF0000"/>
                            </a:solidFill>
                            <a:effectLst/>
                            <a:latin typeface="Cambria Math" panose="02040503050406030204" pitchFamily="18" charset="0"/>
                            <a:ea typeface="Cambria Math" panose="02040503050406030204" pitchFamily="18" charset="0"/>
                          </a:rPr>
                        </m:ctrlPr>
                      </m:acc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𝒊</m:t>
                        </m:r>
                      </m:e>
                    </m:acc>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800" b="1" i="1">
                            <a:solidFill>
                              <a:srgbClr val="FF0000"/>
                            </a:solidFill>
                            <a:effectLst/>
                            <a:latin typeface="Cambria Math" panose="02040503050406030204" pitchFamily="18" charset="0"/>
                            <a:ea typeface="Cambria Math" panose="02040503050406030204" pitchFamily="18" charset="0"/>
                          </a:rPr>
                        </m:ctrlPr>
                      </m:sSub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𝒚</m:t>
                        </m:r>
                      </m:e>
                      <m:sub>
                        <m:r>
                          <a:rPr lang="en-US" sz="4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sub>
                    </m:sSub>
                    <m:acc>
                      <m:accPr>
                        <m:chr m:val="⃗"/>
                        <m:ctrlPr>
                          <a:rPr lang="en-US" sz="4800" b="1" i="1">
                            <a:solidFill>
                              <a:srgbClr val="FF0000"/>
                            </a:solidFill>
                            <a:effectLst/>
                            <a:latin typeface="Cambria Math" panose="02040503050406030204" pitchFamily="18" charset="0"/>
                            <a:ea typeface="Cambria Math" panose="02040503050406030204" pitchFamily="18" charset="0"/>
                          </a:rPr>
                        </m:ctrlPr>
                      </m:accPr>
                      <m:e>
                        <m:r>
                          <a:rPr lang="en-US" sz="4800" b="1" i="1" smtClean="0">
                            <a:solidFill>
                              <a:srgbClr val="FF0000"/>
                            </a:solidFill>
                            <a:effectLst/>
                            <a:latin typeface="Cambria Math" panose="02040503050406030204" pitchFamily="18" charset="0"/>
                            <a:ea typeface="Cambria Math" panose="02040503050406030204" pitchFamily="18" charset="0"/>
                          </a:rPr>
                          <m:t>𝒋</m:t>
                        </m:r>
                      </m:e>
                    </m:acc>
                  </m:oMath>
                </a14:m>
                <a:r>
                  <a:rPr lang="en-US" sz="4800" b="1">
                    <a:solidFill>
                      <a:srgbClr val="FF0000"/>
                    </a:solidFill>
                    <a:latin typeface="Cambria Math" panose="02040503050406030204" pitchFamily="18" charset="0"/>
                    <a:ea typeface="Cambria Math" panose="02040503050406030204" pitchFamily="18" charset="0"/>
                  </a:rPr>
                  <a:t> </a:t>
                </a:r>
                <a14:m>
                  <m:oMath xmlns:m="http://schemas.openxmlformats.org/officeDocument/2006/math">
                    <m:r>
                      <a:rPr lang="en-US" sz="4800" b="1" i="1" smtClean="0">
                        <a:solidFill>
                          <a:srgbClr val="FF0000"/>
                        </a:solidFill>
                        <a:effectLst/>
                        <a:latin typeface="Cambria Math" panose="02040503050406030204" pitchFamily="18" charset="0"/>
                        <a:ea typeface="Cambria Math" panose="02040503050406030204" pitchFamily="18" charset="0"/>
                      </a:rPr>
                      <m:t>⇔</m:t>
                    </m:r>
                    <m:acc>
                      <m:accPr>
                        <m:chr m:val="⃗"/>
                        <m:ctrlPr>
                          <a:rPr lang="en-US" sz="4800" b="1" i="1">
                            <a:solidFill>
                              <a:srgbClr val="FF0000"/>
                            </a:solidFill>
                            <a:effectLst/>
                            <a:latin typeface="Cambria Math" panose="02040503050406030204" pitchFamily="18" charset="0"/>
                            <a:ea typeface="Cambria Math" panose="02040503050406030204" pitchFamily="18" charset="0"/>
                          </a:rPr>
                        </m:ctrlPr>
                      </m:acc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𝒖</m:t>
                        </m:r>
                      </m:e>
                    </m:acc>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4800" b="1" i="1">
                            <a:solidFill>
                              <a:srgbClr val="FF0000"/>
                            </a:solidFill>
                            <a:effectLst/>
                            <a:latin typeface="Cambria Math" panose="02040503050406030204" pitchFamily="18" charset="0"/>
                            <a:ea typeface="Cambria Math" panose="02040503050406030204" pitchFamily="18" charset="0"/>
                          </a:rPr>
                        </m:ctrlPr>
                      </m:dPr>
                      <m:e>
                        <m:sSub>
                          <m:sSubPr>
                            <m:ctrlPr>
                              <a:rPr lang="en-US" sz="4800" b="1" i="1">
                                <a:solidFill>
                                  <a:srgbClr val="FF0000"/>
                                </a:solidFill>
                                <a:effectLst/>
                                <a:latin typeface="Cambria Math" panose="02040503050406030204" pitchFamily="18" charset="0"/>
                                <a:ea typeface="Cambria Math" panose="02040503050406030204" pitchFamily="18" charset="0"/>
                              </a:rPr>
                            </m:ctrlPr>
                          </m:sSub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𝒙</m:t>
                            </m:r>
                          </m:e>
                          <m:sub>
                            <m:r>
                              <a:rPr lang="en-US" sz="4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sub>
                        </m:sSub>
                        <m:r>
                          <a:rPr lang="vi-VN" sz="4800" b="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800" b="1" i="1">
                                <a:solidFill>
                                  <a:srgbClr val="FF0000"/>
                                </a:solidFill>
                                <a:effectLst/>
                                <a:latin typeface="Cambria Math" panose="02040503050406030204" pitchFamily="18" charset="0"/>
                                <a:ea typeface="Cambria Math" panose="02040503050406030204" pitchFamily="18" charset="0"/>
                              </a:rPr>
                            </m:ctrlPr>
                          </m:sSub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𝒚</m:t>
                            </m:r>
                          </m:e>
                          <m:sub>
                            <m:r>
                              <a:rPr lang="en-US" sz="4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sub>
                        </m:sSub>
                      </m:e>
                    </m:d>
                  </m:oMath>
                </a14:m>
                <a:endParaRPr lang="en-US" sz="4800" b="1">
                  <a:solidFill>
                    <a:srgbClr val="FF0000"/>
                  </a:solidFill>
                  <a:latin typeface="Cambria Math" panose="02040503050406030204" pitchFamily="18" charset="0"/>
                  <a:ea typeface="Cambria Math" panose="02040503050406030204" pitchFamily="18" charset="0"/>
                </a:endParaRPr>
              </a:p>
            </p:txBody>
          </p:sp>
        </mc:Choice>
        <mc:Fallback xmlns="">
          <p:sp>
            <p:nvSpPr>
              <p:cNvPr id="9" name="Rectangle 8">
                <a:extLst>
                  <a:ext uri="{FF2B5EF4-FFF2-40B4-BE49-F238E27FC236}">
                    <a16:creationId xmlns:a16="http://schemas.microsoft.com/office/drawing/2014/main" id="{4F678983-6671-4872-8ED4-6C118901FA2D}"/>
                  </a:ext>
                </a:extLst>
              </p:cNvPr>
              <p:cNvSpPr>
                <a:spLocks noRot="1" noChangeAspect="1" noMove="1" noResize="1" noEditPoints="1" noAdjustHandles="1" noChangeArrowheads="1" noChangeShapeType="1" noTextEdit="1"/>
              </p:cNvSpPr>
              <p:nvPr/>
            </p:nvSpPr>
            <p:spPr>
              <a:xfrm>
                <a:off x="4953000" y="6553200"/>
                <a:ext cx="8229600" cy="863891"/>
              </a:xfrm>
              <a:prstGeom prst="rect">
                <a:avLst/>
              </a:prstGeom>
              <a:blipFill>
                <a:blip r:embed="rId4"/>
                <a:stretch>
                  <a:fillRect/>
                </a:stretch>
              </a:blipFill>
              <a:ln w="9525" cap="flat" cmpd="sng" algn="ctr">
                <a:solidFill>
                  <a:srgbClr val="3333FF"/>
                </a:solidFill>
                <a:prstDash val="solid"/>
                <a:round/>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53617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1000"/>
                                        <p:tgtEl>
                                          <p:spTgt spid="99"/>
                                        </p:tgtEl>
                                      </p:cBhvr>
                                    </p:animEffect>
                                    <p:anim calcmode="lin" valueType="num">
                                      <p:cBhvr>
                                        <p:cTn id="15" dur="1000" fill="hold"/>
                                        <p:tgtEl>
                                          <p:spTgt spid="99"/>
                                        </p:tgtEl>
                                        <p:attrNameLst>
                                          <p:attrName>ppt_x</p:attrName>
                                        </p:attrNameLst>
                                      </p:cBhvr>
                                      <p:tavLst>
                                        <p:tav tm="0">
                                          <p:val>
                                            <p:strVal val="#ppt_x"/>
                                          </p:val>
                                        </p:tav>
                                        <p:tav tm="100000">
                                          <p:val>
                                            <p:strVal val="#ppt_x"/>
                                          </p:val>
                                        </p:tav>
                                      </p:tavLst>
                                    </p:anim>
                                    <p:anim calcmode="lin" valueType="num">
                                      <p:cBhvr>
                                        <p:cTn id="16"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fade">
                                      <p:cBhvr>
                                        <p:cTn id="21" dur="1000"/>
                                        <p:tgtEl>
                                          <p:spTgt spid="99">
                                            <p:txEl>
                                              <p:pRg st="0" end="0"/>
                                            </p:txEl>
                                          </p:spTgt>
                                        </p:tgtEl>
                                      </p:cBhvr>
                                    </p:animEffect>
                                    <p:anim calcmode="lin" valueType="num">
                                      <p:cBhvr>
                                        <p:cTn id="22"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1" end="1"/>
                                            </p:txEl>
                                          </p:spTgt>
                                        </p:tgtEl>
                                        <p:attrNameLst>
                                          <p:attrName>style.visibility</p:attrName>
                                        </p:attrNameLst>
                                      </p:cBhvr>
                                      <p:to>
                                        <p:strVal val="visible"/>
                                      </p:to>
                                    </p:set>
                                    <p:animEffect transition="in" filter="fade">
                                      <p:cBhvr>
                                        <p:cTn id="28" dur="1000"/>
                                        <p:tgtEl>
                                          <p:spTgt spid="99">
                                            <p:txEl>
                                              <p:pRg st="1" end="1"/>
                                            </p:txEl>
                                          </p:spTgt>
                                        </p:tgtEl>
                                      </p:cBhvr>
                                    </p:animEffect>
                                    <p:anim calcmode="lin" valueType="num">
                                      <p:cBhvr>
                                        <p:cTn id="29"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2" end="2"/>
                                            </p:txEl>
                                          </p:spTgt>
                                        </p:tgtEl>
                                        <p:attrNameLst>
                                          <p:attrName>style.visibility</p:attrName>
                                        </p:attrNameLst>
                                      </p:cBhvr>
                                      <p:to>
                                        <p:strVal val="visible"/>
                                      </p:to>
                                    </p:set>
                                    <p:animEffect transition="in" filter="fade">
                                      <p:cBhvr>
                                        <p:cTn id="35" dur="1000"/>
                                        <p:tgtEl>
                                          <p:spTgt spid="99">
                                            <p:txEl>
                                              <p:pRg st="2" end="2"/>
                                            </p:txEl>
                                          </p:spTgt>
                                        </p:tgtEl>
                                      </p:cBhvr>
                                    </p:animEffect>
                                    <p:anim calcmode="lin" valueType="num">
                                      <p:cBhvr>
                                        <p:cTn id="36"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9">
                                            <p:txEl>
                                              <p:pRg st="3" end="3"/>
                                            </p:txEl>
                                          </p:spTgt>
                                        </p:tgtEl>
                                        <p:attrNameLst>
                                          <p:attrName>style.visibility</p:attrName>
                                        </p:attrNameLst>
                                      </p:cBhvr>
                                      <p:to>
                                        <p:strVal val="visible"/>
                                      </p:to>
                                    </p:set>
                                    <p:animEffect transition="in" filter="fade">
                                      <p:cBhvr>
                                        <p:cTn id="42" dur="1000"/>
                                        <p:tgtEl>
                                          <p:spTgt spid="99">
                                            <p:txEl>
                                              <p:pRg st="3" end="3"/>
                                            </p:txEl>
                                          </p:spTgt>
                                        </p:tgtEl>
                                      </p:cBhvr>
                                    </p:animEffect>
                                    <p:anim calcmode="lin" valueType="num">
                                      <p:cBhvr>
                                        <p:cTn id="43"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9">
                                            <p:txEl>
                                              <p:pRg st="4" end="4"/>
                                            </p:txEl>
                                          </p:spTgt>
                                        </p:tgtEl>
                                        <p:attrNameLst>
                                          <p:attrName>style.visibility</p:attrName>
                                        </p:attrNameLst>
                                      </p:cBhvr>
                                      <p:to>
                                        <p:strVal val="visible"/>
                                      </p:to>
                                    </p:set>
                                    <p:animEffect transition="in" filter="fade">
                                      <p:cBhvr>
                                        <p:cTn id="49" dur="1000"/>
                                        <p:tgtEl>
                                          <p:spTgt spid="99">
                                            <p:txEl>
                                              <p:pRg st="4" end="4"/>
                                            </p:txEl>
                                          </p:spTgt>
                                        </p:tgtEl>
                                      </p:cBhvr>
                                    </p:animEffect>
                                    <p:anim calcmode="lin" valueType="num">
                                      <p:cBhvr>
                                        <p:cTn id="50"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9">
                                            <p:txEl>
                                              <p:pRg st="5" end="5"/>
                                            </p:txEl>
                                          </p:spTgt>
                                        </p:tgtEl>
                                        <p:attrNameLst>
                                          <p:attrName>style.visibility</p:attrName>
                                        </p:attrNameLst>
                                      </p:cBhvr>
                                      <p:to>
                                        <p:strVal val="visible"/>
                                      </p:to>
                                    </p:set>
                                    <p:animEffect transition="in" filter="fade">
                                      <p:cBhvr>
                                        <p:cTn id="63" dur="1000"/>
                                        <p:tgtEl>
                                          <p:spTgt spid="99">
                                            <p:txEl>
                                              <p:pRg st="5" end="5"/>
                                            </p:txEl>
                                          </p:spTgt>
                                        </p:tgtEl>
                                      </p:cBhvr>
                                    </p:animEffect>
                                    <p:anim calcmode="lin" valueType="num">
                                      <p:cBhvr>
                                        <p:cTn id="64" dur="1000" fill="hold"/>
                                        <p:tgtEl>
                                          <p:spTgt spid="99">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9">
                                            <p:txEl>
                                              <p:pRg st="6" end="6"/>
                                            </p:txEl>
                                          </p:spTgt>
                                        </p:tgtEl>
                                        <p:attrNameLst>
                                          <p:attrName>style.visibility</p:attrName>
                                        </p:attrNameLst>
                                      </p:cBhvr>
                                      <p:to>
                                        <p:strVal val="visible"/>
                                      </p:to>
                                    </p:set>
                                    <p:animEffect transition="in" filter="fade">
                                      <p:cBhvr>
                                        <p:cTn id="70" dur="1000"/>
                                        <p:tgtEl>
                                          <p:spTgt spid="99">
                                            <p:txEl>
                                              <p:pRg st="6" end="6"/>
                                            </p:txEl>
                                          </p:spTgt>
                                        </p:tgtEl>
                                      </p:cBhvr>
                                    </p:animEffect>
                                    <p:anim calcmode="lin" valueType="num">
                                      <p:cBhvr>
                                        <p:cTn id="71" dur="1000" fill="hold"/>
                                        <p:tgtEl>
                                          <p:spTgt spid="99">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9">
                                            <p:txEl>
                                              <p:pRg st="7" end="7"/>
                                            </p:txEl>
                                          </p:spTgt>
                                        </p:tgtEl>
                                        <p:attrNameLst>
                                          <p:attrName>style.visibility</p:attrName>
                                        </p:attrNameLst>
                                      </p:cBhvr>
                                      <p:to>
                                        <p:strVal val="visible"/>
                                      </p:to>
                                    </p:set>
                                    <p:animEffect transition="in" filter="fade">
                                      <p:cBhvr>
                                        <p:cTn id="77" dur="1000"/>
                                        <p:tgtEl>
                                          <p:spTgt spid="99">
                                            <p:txEl>
                                              <p:pRg st="7" end="7"/>
                                            </p:txEl>
                                          </p:spTgt>
                                        </p:tgtEl>
                                      </p:cBhvr>
                                    </p:animEffect>
                                    <p:anim calcmode="lin" valueType="num">
                                      <p:cBhvr>
                                        <p:cTn id="78" dur="1000" fill="hold"/>
                                        <p:tgtEl>
                                          <p:spTgt spid="99">
                                            <p:txEl>
                                              <p:pRg st="7" end="7"/>
                                            </p:txEl>
                                          </p:spTgt>
                                        </p:tgtEl>
                                        <p:attrNameLst>
                                          <p:attrName>ppt_x</p:attrName>
                                        </p:attrNameLst>
                                      </p:cBhvr>
                                      <p:tavLst>
                                        <p:tav tm="0">
                                          <p:val>
                                            <p:strVal val="#ppt_x"/>
                                          </p:val>
                                        </p:tav>
                                        <p:tav tm="100000">
                                          <p:val>
                                            <p:strVal val="#ppt_x"/>
                                          </p:val>
                                        </p:tav>
                                      </p:tavLst>
                                    </p:anim>
                                    <p:anim calcmode="lin" valueType="num">
                                      <p:cBhvr>
                                        <p:cTn id="79" dur="1000" fill="hold"/>
                                        <p:tgtEl>
                                          <p:spTgt spid="9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9">
                                            <p:txEl>
                                              <p:pRg st="8" end="8"/>
                                            </p:txEl>
                                          </p:spTgt>
                                        </p:tgtEl>
                                        <p:attrNameLst>
                                          <p:attrName>style.visibility</p:attrName>
                                        </p:attrNameLst>
                                      </p:cBhvr>
                                      <p:to>
                                        <p:strVal val="visible"/>
                                      </p:to>
                                    </p:set>
                                    <p:animEffect transition="in" filter="fade">
                                      <p:cBhvr>
                                        <p:cTn id="84" dur="1000"/>
                                        <p:tgtEl>
                                          <p:spTgt spid="99">
                                            <p:txEl>
                                              <p:pRg st="8" end="8"/>
                                            </p:txEl>
                                          </p:spTgt>
                                        </p:tgtEl>
                                      </p:cBhvr>
                                    </p:animEffect>
                                    <p:anim calcmode="lin" valueType="num">
                                      <p:cBhvr>
                                        <p:cTn id="85" dur="1000" fill="hold"/>
                                        <p:tgtEl>
                                          <p:spTgt spid="99">
                                            <p:txEl>
                                              <p:pRg st="8" end="8"/>
                                            </p:txEl>
                                          </p:spTgt>
                                        </p:tgtEl>
                                        <p:attrNameLst>
                                          <p:attrName>ppt_x</p:attrName>
                                        </p:attrNameLst>
                                      </p:cBhvr>
                                      <p:tavLst>
                                        <p:tav tm="0">
                                          <p:val>
                                            <p:strVal val="#ppt_x"/>
                                          </p:val>
                                        </p:tav>
                                        <p:tav tm="100000">
                                          <p:val>
                                            <p:strVal val="#ppt_x"/>
                                          </p:val>
                                        </p:tav>
                                      </p:tavLst>
                                    </p:anim>
                                    <p:anim calcmode="lin" valueType="num">
                                      <p:cBhvr>
                                        <p:cTn id="86" dur="1000" fill="hold"/>
                                        <p:tgtEl>
                                          <p:spTgt spid="9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99">
                                            <p:txEl>
                                              <p:pRg st="9" end="9"/>
                                            </p:txEl>
                                          </p:spTgt>
                                        </p:tgtEl>
                                        <p:attrNameLst>
                                          <p:attrName>style.visibility</p:attrName>
                                        </p:attrNameLst>
                                      </p:cBhvr>
                                      <p:to>
                                        <p:strVal val="visible"/>
                                      </p:to>
                                    </p:set>
                                    <p:animEffect transition="in" filter="fade">
                                      <p:cBhvr>
                                        <p:cTn id="91" dur="1000"/>
                                        <p:tgtEl>
                                          <p:spTgt spid="99">
                                            <p:txEl>
                                              <p:pRg st="9" end="9"/>
                                            </p:txEl>
                                          </p:spTgt>
                                        </p:tgtEl>
                                      </p:cBhvr>
                                    </p:animEffect>
                                    <p:anim calcmode="lin" valueType="num">
                                      <p:cBhvr>
                                        <p:cTn id="92" dur="1000" fill="hold"/>
                                        <p:tgtEl>
                                          <p:spTgt spid="99">
                                            <p:txEl>
                                              <p:pRg st="9" end="9"/>
                                            </p:txEl>
                                          </p:spTgt>
                                        </p:tgtEl>
                                        <p:attrNameLst>
                                          <p:attrName>ppt_x</p:attrName>
                                        </p:attrNameLst>
                                      </p:cBhvr>
                                      <p:tavLst>
                                        <p:tav tm="0">
                                          <p:val>
                                            <p:strVal val="#ppt_x"/>
                                          </p:val>
                                        </p:tav>
                                        <p:tav tm="100000">
                                          <p:val>
                                            <p:strVal val="#ppt_x"/>
                                          </p:val>
                                        </p:tav>
                                      </p:tavLst>
                                    </p:anim>
                                    <p:anim calcmode="lin" valueType="num">
                                      <p:cBhvr>
                                        <p:cTn id="93" dur="1000" fill="hold"/>
                                        <p:tgtEl>
                                          <p:spTgt spid="9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99">
                                            <p:txEl>
                                              <p:pRg st="10" end="10"/>
                                            </p:txEl>
                                          </p:spTgt>
                                        </p:tgtEl>
                                        <p:attrNameLst>
                                          <p:attrName>style.visibility</p:attrName>
                                        </p:attrNameLst>
                                      </p:cBhvr>
                                      <p:to>
                                        <p:strVal val="visible"/>
                                      </p:to>
                                    </p:set>
                                    <p:animEffect transition="in" filter="fade">
                                      <p:cBhvr>
                                        <p:cTn id="98" dur="1000"/>
                                        <p:tgtEl>
                                          <p:spTgt spid="99">
                                            <p:txEl>
                                              <p:pRg st="10" end="10"/>
                                            </p:txEl>
                                          </p:spTgt>
                                        </p:tgtEl>
                                      </p:cBhvr>
                                    </p:animEffect>
                                    <p:anim calcmode="lin" valueType="num">
                                      <p:cBhvr>
                                        <p:cTn id="99" dur="1000" fill="hold"/>
                                        <p:tgtEl>
                                          <p:spTgt spid="99">
                                            <p:txEl>
                                              <p:pRg st="10" end="10"/>
                                            </p:txEl>
                                          </p:spTgt>
                                        </p:tgtEl>
                                        <p:attrNameLst>
                                          <p:attrName>ppt_x</p:attrName>
                                        </p:attrNameLst>
                                      </p:cBhvr>
                                      <p:tavLst>
                                        <p:tav tm="0">
                                          <p:val>
                                            <p:strVal val="#ppt_x"/>
                                          </p:val>
                                        </p:tav>
                                        <p:tav tm="100000">
                                          <p:val>
                                            <p:strVal val="#ppt_x"/>
                                          </p:val>
                                        </p:tav>
                                      </p:tavLst>
                                    </p:anim>
                                    <p:anim calcmode="lin" valueType="num">
                                      <p:cBhvr>
                                        <p:cTn id="100" dur="1000" fill="hold"/>
                                        <p:tgtEl>
                                          <p:spTgt spid="9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4702</TotalTime>
  <Words>2757</Words>
  <PresentationFormat>Custom</PresentationFormat>
  <Paragraphs>266</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Yu Gothic UI Semilight</vt:lpstr>
      <vt:lpstr>Arial</vt:lpstr>
      <vt:lpstr>Bahnschrift SemiBold SemiConden</vt:lpstr>
      <vt:lpstr>Calibri</vt:lpstr>
      <vt:lpstr>Cambria Math</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2022-04-06T16:35:35Z</dcterms:modified>
</cp:coreProperties>
</file>