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4" r:id="rId3"/>
    <p:sldId id="302" r:id="rId4"/>
    <p:sldId id="292" r:id="rId5"/>
    <p:sldId id="348" r:id="rId6"/>
    <p:sldId id="374" r:id="rId7"/>
    <p:sldId id="350" r:id="rId8"/>
    <p:sldId id="383" r:id="rId9"/>
    <p:sldId id="379" r:id="rId10"/>
    <p:sldId id="384" r:id="rId11"/>
    <p:sldId id="385" r:id="rId12"/>
    <p:sldId id="353" r:id="rId13"/>
    <p:sldId id="386" r:id="rId14"/>
    <p:sldId id="375" r:id="rId15"/>
    <p:sldId id="377" r:id="rId16"/>
    <p:sldId id="378" r:id="rId17"/>
    <p:sldId id="376" r:id="rId18"/>
    <p:sldId id="387" r:id="rId19"/>
    <p:sldId id="355" r:id="rId20"/>
    <p:sldId id="380" r:id="rId21"/>
    <p:sldId id="381" r:id="rId22"/>
    <p:sldId id="368" r:id="rId23"/>
    <p:sldId id="369" r:id="rId24"/>
    <p:sldId id="382"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2EF"/>
    <a:srgbClr val="00AEEF"/>
    <a:srgbClr val="17B6F1"/>
    <a:srgbClr val="06AFEE"/>
    <a:srgbClr val="0CB2EF"/>
    <a:srgbClr val="079EE9"/>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86968" autoAdjust="0"/>
  </p:normalViewPr>
  <p:slideViewPr>
    <p:cSldViewPr snapToGrid="0">
      <p:cViewPr>
        <p:scale>
          <a:sx n="52" d="100"/>
          <a:sy n="52" d="100"/>
        </p:scale>
        <p:origin x="309" y="798"/>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14489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9345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161723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 HEALTH</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0595113" y="-41096"/>
            <a:ext cx="1596887"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rPr>
              <a:t>Review Unit 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Review</a:t>
            </a:r>
            <a:endParaRPr lang="en-US" sz="3200" dirty="0"/>
          </a:p>
          <a:p>
            <a:pPr algn="ctr"/>
            <a:r>
              <a:rPr lang="en-US" sz="3200" dirty="0">
                <a:solidFill>
                  <a:srgbClr val="FF0000"/>
                </a:solidFill>
              </a:rPr>
              <a:t>Pages</a:t>
            </a:r>
            <a:r>
              <a:rPr lang="en-US" sz="3200" dirty="0"/>
              <a:t> </a:t>
            </a:r>
            <a:r>
              <a:rPr lang="en-US" sz="3200" dirty="0">
                <a:solidFill>
                  <a:srgbClr val="FF0000"/>
                </a:solidFill>
              </a:rPr>
              <a:t>86 &amp; 87</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49091" y="218032"/>
            <a:ext cx="10867936" cy="584775"/>
          </a:xfrm>
          <a:prstGeom prst="rect">
            <a:avLst/>
          </a:prstGeom>
          <a:noFill/>
        </p:spPr>
        <p:txBody>
          <a:bodyPr wrap="square">
            <a:spAutoFit/>
          </a:bodyPr>
          <a:lstStyle/>
          <a:p>
            <a:pPr algn="ctr"/>
            <a:r>
              <a:rPr lang="en-US" sz="3200" b="1" dirty="0">
                <a:solidFill>
                  <a:schemeClr val="tx2"/>
                </a:solidFill>
              </a:rPr>
              <a:t>AUDIO SCRIPT</a:t>
            </a:r>
          </a:p>
        </p:txBody>
      </p:sp>
      <p:sp>
        <p:nvSpPr>
          <p:cNvPr id="17" name="TextBox 16">
            <a:extLst>
              <a:ext uri="{FF2B5EF4-FFF2-40B4-BE49-F238E27FC236}">
                <a16:creationId xmlns:a16="http://schemas.microsoft.com/office/drawing/2014/main" id="{F3325E07-B079-B6AC-8961-EBAA8B99738E}"/>
              </a:ext>
            </a:extLst>
          </p:cNvPr>
          <p:cNvSpPr txBox="1"/>
          <p:nvPr/>
        </p:nvSpPr>
        <p:spPr>
          <a:xfrm>
            <a:off x="167811" y="802807"/>
            <a:ext cx="11856378" cy="5778826"/>
          </a:xfrm>
          <a:prstGeom prst="rect">
            <a:avLst/>
          </a:prstGeom>
          <a:noFill/>
        </p:spPr>
        <p:txBody>
          <a:bodyPr wrap="square">
            <a:spAutoFit/>
          </a:bodyPr>
          <a:lstStyle/>
          <a:p>
            <a:pPr algn="just">
              <a:lnSpc>
                <a:spcPct val="120000"/>
              </a:lnSpc>
            </a:pPr>
            <a:r>
              <a:rPr lang="en-US" sz="3100" i="1" dirty="0">
                <a:solidFill>
                  <a:schemeClr val="tx2"/>
                </a:solidFill>
              </a:rPr>
              <a:t>Doctor: Hello, everyone. I'm Doctor Brown and today I want to talk to you about how to prepare yourself for a good night's sleep. It's important</a:t>
            </a:r>
          </a:p>
          <a:p>
            <a:pPr algn="just">
              <a:lnSpc>
                <a:spcPct val="120000"/>
              </a:lnSpc>
            </a:pPr>
            <a:r>
              <a:rPr lang="en-US" sz="3100" i="1" dirty="0">
                <a:solidFill>
                  <a:schemeClr val="tx2"/>
                </a:solidFill>
              </a:rPr>
              <a:t>to get at least eight hours of sleep each night, but lots of teenagers and it difficult to fall asleep before eleven o'clock at night.</a:t>
            </a:r>
          </a:p>
          <a:p>
            <a:pPr algn="just">
              <a:lnSpc>
                <a:spcPct val="120000"/>
              </a:lnSpc>
            </a:pPr>
            <a:r>
              <a:rPr lang="en-US" sz="3100" i="1" dirty="0">
                <a:solidFill>
                  <a:schemeClr val="tx2"/>
                </a:solidFill>
              </a:rPr>
              <a:t>One study found that only fifteen percent of teenagers get enough sleep. So, what can you do to get more sleep? Well, you shouldn't eat or exercise for a few hours before bed. You should also do something to relax before you go to bed, like reading a book. If you read a book before going to sleep, then you will sleep better than if you watch TV or play online games.</a:t>
            </a:r>
            <a:endParaRPr lang="en-US" sz="3100" u="sng" dirty="0">
              <a:solidFill>
                <a:schemeClr val="tx2"/>
              </a:solidFill>
            </a:endParaRPr>
          </a:p>
        </p:txBody>
      </p:sp>
      <p:pic>
        <p:nvPicPr>
          <p:cNvPr id="5" name="CD2-TRACK 35 Review cut">
            <a:hlinkClick r:id="" action="ppaction://media"/>
            <a:extLst>
              <a:ext uri="{FF2B5EF4-FFF2-40B4-BE49-F238E27FC236}">
                <a16:creationId xmlns:a16="http://schemas.microsoft.com/office/drawing/2014/main" id="{B95BF365-C3D7-4707-8B92-A9EBF0F25ED2}"/>
              </a:ext>
            </a:extLst>
          </p:cNvPr>
          <p:cNvPicPr>
            <a:picLocks noChangeAspect="1"/>
          </p:cNvPicPr>
          <p:nvPr>
            <a:audioFile r:link="rId1"/>
            <p:extLst>
              <p:ext uri="{DAA4B4D4-6D71-4841-9C94-3DE7FCFB9230}">
                <p14:media xmlns:p14="http://schemas.microsoft.com/office/powerpoint/2010/main" r:embed="rId2">
                  <p14:trim st="16037"/>
                </p14:media>
              </p:ext>
            </p:extLst>
          </p:nvPr>
        </p:nvPicPr>
        <p:blipFill>
          <a:blip r:embed="rId4"/>
          <a:stretch>
            <a:fillRect/>
          </a:stretch>
        </p:blipFill>
        <p:spPr>
          <a:xfrm>
            <a:off x="6763407" y="5954156"/>
            <a:ext cx="552450" cy="552450"/>
          </a:xfrm>
          <a:prstGeom prst="rect">
            <a:avLst/>
          </a:prstGeom>
        </p:spPr>
      </p:pic>
    </p:spTree>
    <p:extLst>
      <p:ext uri="{BB962C8B-B14F-4D97-AF65-F5344CB8AC3E}">
        <p14:creationId xmlns:p14="http://schemas.microsoft.com/office/powerpoint/2010/main" val="1364868669"/>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415337"/>
            <a:ext cx="10867936" cy="600164"/>
          </a:xfrm>
          <a:prstGeom prst="rect">
            <a:avLst/>
          </a:prstGeom>
          <a:noFill/>
        </p:spPr>
        <p:txBody>
          <a:bodyPr wrap="square">
            <a:spAutoFit/>
          </a:bodyPr>
          <a:lstStyle/>
          <a:p>
            <a:pPr algn="ctr"/>
            <a:r>
              <a:rPr lang="en-US" sz="3300" b="1" dirty="0">
                <a:solidFill>
                  <a:schemeClr val="tx2"/>
                </a:solidFill>
              </a:rPr>
              <a:t>POST-LISTENING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1846221"/>
            <a:ext cx="12192000" cy="1449564"/>
          </a:xfrm>
          <a:prstGeom prst="rect">
            <a:avLst/>
          </a:prstGeom>
          <a:noFill/>
        </p:spPr>
        <p:txBody>
          <a:bodyPr wrap="square">
            <a:spAutoFit/>
          </a:bodyPr>
          <a:lstStyle/>
          <a:p>
            <a:pPr marL="514350" indent="-514350">
              <a:lnSpc>
                <a:spcPct val="150000"/>
              </a:lnSpc>
              <a:buAutoNum type="arabicPeriod"/>
            </a:pPr>
            <a:r>
              <a:rPr lang="en-US" sz="3100" i="1" dirty="0">
                <a:solidFill>
                  <a:schemeClr val="tx2"/>
                </a:solidFill>
              </a:rPr>
              <a:t>What do you often do before going to bed?</a:t>
            </a:r>
          </a:p>
          <a:p>
            <a:pPr marL="514350" indent="-514350">
              <a:lnSpc>
                <a:spcPct val="150000"/>
              </a:lnSpc>
              <a:buAutoNum type="arabicPeriod"/>
            </a:pPr>
            <a:r>
              <a:rPr lang="en-US" sz="3100" i="1" dirty="0">
                <a:solidFill>
                  <a:schemeClr val="tx2"/>
                </a:solidFill>
              </a:rPr>
              <a:t>Do you want to try Doctor Brown’s advice? Why / Why not?</a:t>
            </a:r>
            <a:endParaRPr lang="en-US" sz="3100" dirty="0">
              <a:solidFill>
                <a:schemeClr val="tx2"/>
              </a:solidFill>
            </a:endParaRPr>
          </a:p>
        </p:txBody>
      </p:sp>
      <p:sp>
        <p:nvSpPr>
          <p:cNvPr id="9" name="TextBox 8">
            <a:extLst>
              <a:ext uri="{FF2B5EF4-FFF2-40B4-BE49-F238E27FC236}">
                <a16:creationId xmlns:a16="http://schemas.microsoft.com/office/drawing/2014/main" id="{CFE5BEC2-1260-9363-20B1-E6268AE3B961}"/>
              </a:ext>
            </a:extLst>
          </p:cNvPr>
          <p:cNvSpPr txBox="1"/>
          <p:nvPr/>
        </p:nvSpPr>
        <p:spPr>
          <a:xfrm>
            <a:off x="0" y="1138473"/>
            <a:ext cx="12438580" cy="569387"/>
          </a:xfrm>
          <a:prstGeom prst="rect">
            <a:avLst/>
          </a:prstGeom>
          <a:noFill/>
        </p:spPr>
        <p:txBody>
          <a:bodyPr wrap="square">
            <a:spAutoFit/>
          </a:bodyPr>
          <a:lstStyle/>
          <a:p>
            <a:r>
              <a:rPr lang="en-US" sz="3100" b="1" dirty="0">
                <a:solidFill>
                  <a:schemeClr val="tx2"/>
                </a:solidFill>
              </a:rPr>
              <a:t>Pair-work: Discussion</a:t>
            </a:r>
          </a:p>
        </p:txBody>
      </p:sp>
    </p:spTree>
    <p:extLst>
      <p:ext uri="{BB962C8B-B14F-4D97-AF65-F5344CB8AC3E}">
        <p14:creationId xmlns:p14="http://schemas.microsoft.com/office/powerpoint/2010/main" val="30250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PRE-READING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975225"/>
            <a:ext cx="12315464" cy="1938992"/>
          </a:xfrm>
          <a:prstGeom prst="rect">
            <a:avLst/>
          </a:prstGeom>
          <a:noFill/>
        </p:spPr>
        <p:txBody>
          <a:bodyPr wrap="square">
            <a:spAutoFit/>
          </a:bodyPr>
          <a:lstStyle/>
          <a:p>
            <a:r>
              <a:rPr lang="en-US" sz="3000" i="1" dirty="0">
                <a:solidFill>
                  <a:schemeClr val="tx2"/>
                </a:solidFill>
              </a:rPr>
              <a:t>Tips: </a:t>
            </a:r>
            <a:r>
              <a:rPr lang="en-US" sz="3000" b="1" i="1" dirty="0">
                <a:solidFill>
                  <a:schemeClr val="tx2"/>
                </a:solidFill>
              </a:rPr>
              <a:t>The answers </a:t>
            </a:r>
            <a:r>
              <a:rPr lang="en-US" sz="3000" i="1" dirty="0">
                <a:solidFill>
                  <a:schemeClr val="tx2"/>
                </a:solidFill>
              </a:rPr>
              <a:t>are in </a:t>
            </a:r>
            <a:r>
              <a:rPr lang="en-US" sz="3000" b="1" i="1" dirty="0">
                <a:solidFill>
                  <a:schemeClr val="tx2"/>
                </a:solidFill>
              </a:rPr>
              <a:t>the same order as the questions</a:t>
            </a:r>
            <a:r>
              <a:rPr lang="en-US" sz="3000" i="1" dirty="0">
                <a:solidFill>
                  <a:schemeClr val="tx2"/>
                </a:solidFill>
              </a:rPr>
              <a:t>.</a:t>
            </a:r>
          </a:p>
          <a:p>
            <a:r>
              <a:rPr lang="en-US" sz="3000" i="1" dirty="0">
                <a:solidFill>
                  <a:schemeClr val="tx2"/>
                </a:solidFill>
              </a:rPr>
              <a:t>There are FOUR paragraphs. Question 0 is an example. It needs the key words in the first paragraph. Sometimes you cannot find the correct option in the text. </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
        <p:nvSpPr>
          <p:cNvPr id="6" name="TextBox 5">
            <a:extLst>
              <a:ext uri="{FF2B5EF4-FFF2-40B4-BE49-F238E27FC236}">
                <a16:creationId xmlns:a16="http://schemas.microsoft.com/office/drawing/2014/main" id="{03D178CD-0239-B23C-9342-8F07D3EC2005}"/>
              </a:ext>
            </a:extLst>
          </p:cNvPr>
          <p:cNvSpPr txBox="1"/>
          <p:nvPr/>
        </p:nvSpPr>
        <p:spPr>
          <a:xfrm>
            <a:off x="0" y="4771795"/>
            <a:ext cx="12315465" cy="1717393"/>
          </a:xfrm>
          <a:prstGeom prst="rect">
            <a:avLst/>
          </a:prstGeom>
          <a:noFill/>
        </p:spPr>
        <p:txBody>
          <a:bodyPr wrap="square">
            <a:spAutoFit/>
          </a:bodyPr>
          <a:lstStyle/>
          <a:p>
            <a:pPr>
              <a:lnSpc>
                <a:spcPct val="12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9" name="TextBox 8">
            <a:extLst>
              <a:ext uri="{FF2B5EF4-FFF2-40B4-BE49-F238E27FC236}">
                <a16:creationId xmlns:a16="http://schemas.microsoft.com/office/drawing/2014/main" id="{C0E95AED-C799-D05B-4A14-447EEEAC9280}"/>
              </a:ext>
            </a:extLst>
          </p:cNvPr>
          <p:cNvSpPr txBox="1"/>
          <p:nvPr/>
        </p:nvSpPr>
        <p:spPr>
          <a:xfrm>
            <a:off x="1031097" y="2827005"/>
            <a:ext cx="7856049"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10" name="Oval 9">
            <a:extLst>
              <a:ext uri="{FF2B5EF4-FFF2-40B4-BE49-F238E27FC236}">
                <a16:creationId xmlns:a16="http://schemas.microsoft.com/office/drawing/2014/main" id="{7DE7D1DA-803F-2BD0-1B0F-E889C108F271}"/>
              </a:ext>
            </a:extLst>
          </p:cNvPr>
          <p:cNvSpPr/>
          <p:nvPr/>
        </p:nvSpPr>
        <p:spPr>
          <a:xfrm>
            <a:off x="1031097" y="428237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7C188A5-B72B-0A15-FEFE-25EF2DDCC0E0}"/>
              </a:ext>
            </a:extLst>
          </p:cNvPr>
          <p:cNvCxnSpPr>
            <a:cxnSpLocks/>
          </p:cNvCxnSpPr>
          <p:nvPr/>
        </p:nvCxnSpPr>
        <p:spPr>
          <a:xfrm>
            <a:off x="6766854" y="5311542"/>
            <a:ext cx="4805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5B8E29-679D-600F-2B0D-CDFB63B78A4C}"/>
              </a:ext>
            </a:extLst>
          </p:cNvPr>
          <p:cNvCxnSpPr>
            <a:cxnSpLocks/>
          </p:cNvCxnSpPr>
          <p:nvPr/>
        </p:nvCxnSpPr>
        <p:spPr>
          <a:xfrm>
            <a:off x="116697" y="5882775"/>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699D21-EB4C-3DFE-D16C-C835848398D5}"/>
              </a:ext>
            </a:extLst>
          </p:cNvPr>
          <p:cNvSpPr txBox="1"/>
          <p:nvPr/>
        </p:nvSpPr>
        <p:spPr>
          <a:xfrm>
            <a:off x="10376724" y="3953570"/>
            <a:ext cx="1815276" cy="830997"/>
          </a:xfrm>
          <a:prstGeom prst="rect">
            <a:avLst/>
          </a:prstGeom>
          <a:noFill/>
        </p:spPr>
        <p:txBody>
          <a:bodyPr wrap="square" rtlCol="0">
            <a:spAutoFit/>
          </a:bodyPr>
          <a:lstStyle/>
          <a:p>
            <a:pPr algn="ctr"/>
            <a:r>
              <a:rPr lang="en-US" sz="2400" dirty="0"/>
              <a:t>Click here for the answers.</a:t>
            </a:r>
          </a:p>
        </p:txBody>
      </p:sp>
      <p:sp>
        <p:nvSpPr>
          <p:cNvPr id="5" name="TextBox 4">
            <a:extLst>
              <a:ext uri="{FF2B5EF4-FFF2-40B4-BE49-F238E27FC236}">
                <a16:creationId xmlns:a16="http://schemas.microsoft.com/office/drawing/2014/main" id="{18D9EAC6-F0E2-3E3B-7803-A250BF7811B3}"/>
              </a:ext>
            </a:extLst>
          </p:cNvPr>
          <p:cNvSpPr txBox="1"/>
          <p:nvPr/>
        </p:nvSpPr>
        <p:spPr>
          <a:xfrm>
            <a:off x="6081601" y="3848098"/>
            <a:ext cx="3083181" cy="984885"/>
          </a:xfrm>
          <a:prstGeom prst="rect">
            <a:avLst/>
          </a:prstGeom>
          <a:noFill/>
        </p:spPr>
        <p:txBody>
          <a:bodyPr wrap="square" rtlCol="0">
            <a:spAutoFit/>
          </a:bodyPr>
          <a:lstStyle/>
          <a:p>
            <a:r>
              <a:rPr lang="en-US" sz="2900" dirty="0">
                <a:solidFill>
                  <a:srgbClr val="FF0000"/>
                </a:solidFill>
              </a:rPr>
              <a:t>Option C is not in the first paragraph.</a:t>
            </a:r>
          </a:p>
        </p:txBody>
      </p:sp>
      <p:cxnSp>
        <p:nvCxnSpPr>
          <p:cNvPr id="16" name="Straight Arrow Connector 15">
            <a:extLst>
              <a:ext uri="{FF2B5EF4-FFF2-40B4-BE49-F238E27FC236}">
                <a16:creationId xmlns:a16="http://schemas.microsoft.com/office/drawing/2014/main" id="{F6F3AFEF-5FA5-6873-BF3E-2524475A38D6}"/>
              </a:ext>
            </a:extLst>
          </p:cNvPr>
          <p:cNvCxnSpPr>
            <a:cxnSpLocks/>
          </p:cNvCxnSpPr>
          <p:nvPr/>
        </p:nvCxnSpPr>
        <p:spPr>
          <a:xfrm flipH="1">
            <a:off x="5503653" y="4323642"/>
            <a:ext cx="592347" cy="15346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C1627A49-5D9E-BBBE-4D67-EC8CC7C2921F}"/>
              </a:ext>
            </a:extLst>
          </p:cNvPr>
          <p:cNvSpPr/>
          <p:nvPr/>
        </p:nvSpPr>
        <p:spPr>
          <a:xfrm>
            <a:off x="2416851" y="2852845"/>
            <a:ext cx="667820" cy="413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E26C290-55DA-63B1-44D0-7EE7107348DF}"/>
              </a:ext>
            </a:extLst>
          </p:cNvPr>
          <p:cNvCxnSpPr>
            <a:cxnSpLocks/>
          </p:cNvCxnSpPr>
          <p:nvPr/>
        </p:nvCxnSpPr>
        <p:spPr>
          <a:xfrm>
            <a:off x="3242818" y="3327373"/>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71157E-50C4-2635-AE31-D2751086CBD1}"/>
              </a:ext>
            </a:extLst>
          </p:cNvPr>
          <p:cNvCxnSpPr>
            <a:cxnSpLocks/>
          </p:cNvCxnSpPr>
          <p:nvPr/>
        </p:nvCxnSpPr>
        <p:spPr>
          <a:xfrm>
            <a:off x="5290800" y="3327373"/>
            <a:ext cx="2866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E4D61C-1C90-ACE8-1EC9-94D172F98535}"/>
              </a:ext>
            </a:extLst>
          </p:cNvPr>
          <p:cNvCxnSpPr>
            <a:cxnSpLocks/>
          </p:cNvCxnSpPr>
          <p:nvPr/>
        </p:nvCxnSpPr>
        <p:spPr>
          <a:xfrm>
            <a:off x="1385620" y="3325919"/>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4" grpId="0"/>
      <p:bldP spid="6" grpId="0"/>
      <p:bldP spid="9" grpId="0"/>
      <p:bldP spid="10" grpId="0" animBg="1"/>
      <p:bldP spid="5"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1027874"/>
            <a:ext cx="6411074" cy="553998"/>
          </a:xfrm>
          <a:prstGeom prst="rect">
            <a:avLst/>
          </a:prstGeom>
          <a:noFill/>
        </p:spPr>
        <p:txBody>
          <a:bodyPr wrap="square">
            <a:spAutoFit/>
          </a:bodyPr>
          <a:lstStyle/>
          <a:p>
            <a:r>
              <a:rPr lang="en-US" sz="3000" b="1" dirty="0">
                <a:solidFill>
                  <a:schemeClr val="tx2"/>
                </a:solidFill>
              </a:rPr>
              <a:t>Choose the correct answer (A, B, or C).</a:t>
            </a:r>
            <a:endParaRPr lang="en-US" sz="3000" dirty="0">
              <a:solidFill>
                <a:schemeClr val="tx2"/>
              </a:solidFill>
            </a:endParaRPr>
          </a:p>
        </p:txBody>
      </p:sp>
      <p:sp>
        <p:nvSpPr>
          <p:cNvPr id="8" name="TextBox 7">
            <a:extLst>
              <a:ext uri="{FF2B5EF4-FFF2-40B4-BE49-F238E27FC236}">
                <a16:creationId xmlns:a16="http://schemas.microsoft.com/office/drawing/2014/main" id="{D0F3E8AE-7BAD-7B25-484B-56985AEE8EE8}"/>
              </a:ext>
            </a:extLst>
          </p:cNvPr>
          <p:cNvSpPr txBox="1"/>
          <p:nvPr/>
        </p:nvSpPr>
        <p:spPr>
          <a:xfrm>
            <a:off x="0" y="1628559"/>
            <a:ext cx="12315465" cy="4893647"/>
          </a:xfrm>
          <a:prstGeom prst="rect">
            <a:avLst/>
          </a:prstGeom>
          <a:noFill/>
        </p:spPr>
        <p:txBody>
          <a:bodyPr wrap="square">
            <a:spAutoFit/>
          </a:bodyPr>
          <a:lstStyle/>
          <a:p>
            <a:pPr algn="ctr"/>
            <a:r>
              <a:rPr lang="en-US" sz="2600" dirty="0">
                <a:solidFill>
                  <a:schemeClr val="tx2"/>
                </a:solidFill>
              </a:rPr>
              <a:t>Teenagers: How to Stay Healthy</a:t>
            </a:r>
          </a:p>
          <a:p>
            <a:r>
              <a:rPr lang="en-US" sz="2600" dirty="0">
                <a:solidFill>
                  <a:schemeClr val="tx2"/>
                </a:solidFill>
              </a:rPr>
              <a:t>Having a healthy lifestyle is very important. Unhealthy habits will make you feel tired and increase your chance of becoming overweight. Here are some things you should pay attention to:</a:t>
            </a:r>
          </a:p>
          <a:p>
            <a:r>
              <a:rPr lang="en-US" sz="26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a:p>
            <a:r>
              <a:rPr lang="en-US" sz="2600" dirty="0">
                <a:solidFill>
                  <a:schemeClr val="tx2"/>
                </a:solidFill>
              </a:rPr>
              <a:t>• Exercise regularly. You should get an hour of exercise a day. If you can't, try to be active for at least half an hour three times a week.</a:t>
            </a:r>
          </a:p>
          <a:p>
            <a:r>
              <a:rPr lang="en-US" sz="26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641325" cy="742436"/>
          </a:xfrm>
          <a:prstGeom prst="rect">
            <a:avLst/>
          </a:prstGeom>
        </p:spPr>
      </p:pic>
      <p:sp>
        <p:nvSpPr>
          <p:cNvPr id="6" name="TextBox 5">
            <a:extLst>
              <a:ext uri="{FF2B5EF4-FFF2-40B4-BE49-F238E27FC236}">
                <a16:creationId xmlns:a16="http://schemas.microsoft.com/office/drawing/2014/main" id="{FD3C23CE-2635-69B7-34F8-4B2340DC836C}"/>
              </a:ext>
            </a:extLst>
          </p:cNvPr>
          <p:cNvSpPr txBox="1"/>
          <p:nvPr/>
        </p:nvSpPr>
        <p:spPr>
          <a:xfrm>
            <a:off x="3205537" y="530599"/>
            <a:ext cx="6411074" cy="600164"/>
          </a:xfrm>
          <a:prstGeom prst="rect">
            <a:avLst/>
          </a:prstGeom>
          <a:noFill/>
        </p:spPr>
        <p:txBody>
          <a:bodyPr wrap="square">
            <a:spAutoFit/>
          </a:bodyPr>
          <a:lstStyle/>
          <a:p>
            <a:pPr algn="ctr"/>
            <a:r>
              <a:rPr lang="en-US" sz="3300" b="1" dirty="0">
                <a:solidFill>
                  <a:schemeClr val="tx2"/>
                </a:solidFill>
              </a:rPr>
              <a:t>WHILE-READING</a:t>
            </a:r>
            <a:endParaRPr lang="en-US" sz="3300" dirty="0">
              <a:solidFill>
                <a:schemeClr val="tx2"/>
              </a:solidFill>
            </a:endParaRPr>
          </a:p>
        </p:txBody>
      </p:sp>
    </p:spTree>
    <p:extLst>
      <p:ext uri="{BB962C8B-B14F-4D97-AF65-F5344CB8AC3E}">
        <p14:creationId xmlns:p14="http://schemas.microsoft.com/office/powerpoint/2010/main" val="40238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106423" y="1755564"/>
            <a:ext cx="7385437"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6" name="TextBox 5">
            <a:extLst>
              <a:ext uri="{FF2B5EF4-FFF2-40B4-BE49-F238E27FC236}">
                <a16:creationId xmlns:a16="http://schemas.microsoft.com/office/drawing/2014/main" id="{AEDB4598-0B71-322D-7C67-56551E1D941D}"/>
              </a:ext>
            </a:extLst>
          </p:cNvPr>
          <p:cNvSpPr txBox="1"/>
          <p:nvPr/>
        </p:nvSpPr>
        <p:spPr>
          <a:xfrm>
            <a:off x="0" y="3783200"/>
            <a:ext cx="12315465" cy="2444515"/>
          </a:xfrm>
          <a:prstGeom prst="rect">
            <a:avLst/>
          </a:prstGeom>
          <a:noFill/>
        </p:spPr>
        <p:txBody>
          <a:bodyPr wrap="square">
            <a:spAutoFit/>
          </a:bodyPr>
          <a:lstStyle/>
          <a:p>
            <a:pPr algn="ctr">
              <a:lnSpc>
                <a:spcPct val="130000"/>
              </a:lnSpc>
            </a:pPr>
            <a:r>
              <a:rPr lang="en-US" sz="3000" dirty="0">
                <a:solidFill>
                  <a:schemeClr val="tx2"/>
                </a:solidFill>
              </a:rPr>
              <a:t>Teenagers: How to Stay Healthy</a:t>
            </a:r>
          </a:p>
          <a:p>
            <a:pPr>
              <a:lnSpc>
                <a:spcPct val="13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2" name="Oval 1">
            <a:extLst>
              <a:ext uri="{FF2B5EF4-FFF2-40B4-BE49-F238E27FC236}">
                <a16:creationId xmlns:a16="http://schemas.microsoft.com/office/drawing/2014/main" id="{07DC69D0-BABF-80FE-82EB-59A3BE1AB9C7}"/>
              </a:ext>
            </a:extLst>
          </p:cNvPr>
          <p:cNvSpPr/>
          <p:nvPr/>
        </p:nvSpPr>
        <p:spPr>
          <a:xfrm>
            <a:off x="106423" y="319076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07C01D5-45F7-5E39-2875-29C50EFB7C52}"/>
              </a:ext>
            </a:extLst>
          </p:cNvPr>
          <p:cNvCxnSpPr>
            <a:cxnSpLocks/>
          </p:cNvCxnSpPr>
          <p:nvPr/>
        </p:nvCxnSpPr>
        <p:spPr>
          <a:xfrm flipV="1">
            <a:off x="6794339" y="5005456"/>
            <a:ext cx="482704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EDA892-98BF-2414-41C8-8860BA769E48}"/>
              </a:ext>
            </a:extLst>
          </p:cNvPr>
          <p:cNvCxnSpPr>
            <a:cxnSpLocks/>
          </p:cNvCxnSpPr>
          <p:nvPr/>
        </p:nvCxnSpPr>
        <p:spPr>
          <a:xfrm>
            <a:off x="106423" y="5575173"/>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8DC87A-402C-8B26-3017-D1608EBF76D2}"/>
              </a:ext>
            </a:extLst>
          </p:cNvPr>
          <p:cNvSpPr txBox="1"/>
          <p:nvPr/>
        </p:nvSpPr>
        <p:spPr>
          <a:xfrm>
            <a:off x="8650840" y="6050226"/>
            <a:ext cx="3541160" cy="461665"/>
          </a:xfrm>
          <a:prstGeom prst="rect">
            <a:avLst/>
          </a:prstGeom>
          <a:noFill/>
        </p:spPr>
        <p:txBody>
          <a:bodyPr wrap="square" rtlCol="0">
            <a:spAutoFit/>
          </a:bodyPr>
          <a:lstStyle/>
          <a:p>
            <a:pPr algn="ctr"/>
            <a:r>
              <a:rPr lang="en-US" sz="2400" dirty="0"/>
              <a:t>Click here for the answers.</a:t>
            </a:r>
          </a:p>
        </p:txBody>
      </p:sp>
      <p:sp>
        <p:nvSpPr>
          <p:cNvPr id="9" name="TextBox 8">
            <a:extLst>
              <a:ext uri="{FF2B5EF4-FFF2-40B4-BE49-F238E27FC236}">
                <a16:creationId xmlns:a16="http://schemas.microsoft.com/office/drawing/2014/main" id="{BD9AACB1-1ACA-C6DD-5F50-742E5C3F383F}"/>
              </a:ext>
            </a:extLst>
          </p:cNvPr>
          <p:cNvSpPr txBox="1"/>
          <p:nvPr/>
        </p:nvSpPr>
        <p:spPr>
          <a:xfrm>
            <a:off x="0" y="341097"/>
            <a:ext cx="12192000" cy="1477328"/>
          </a:xfrm>
          <a:prstGeom prst="rect">
            <a:avLst/>
          </a:prstGeom>
          <a:noFill/>
        </p:spPr>
        <p:txBody>
          <a:bodyPr wrap="square">
            <a:spAutoFit/>
          </a:bodyPr>
          <a:lstStyle/>
          <a:p>
            <a:r>
              <a:rPr lang="en-US" sz="3000" i="1" dirty="0">
                <a:solidFill>
                  <a:schemeClr val="tx2"/>
                </a:solidFill>
              </a:rPr>
              <a:t>Tips: There are FOUR paragraphs. Question 0 is an example. It needs the key words in the first paragraph. Sometimes you cannot find the correct option in the text. </a:t>
            </a:r>
          </a:p>
        </p:txBody>
      </p:sp>
    </p:spTree>
    <p:extLst>
      <p:ext uri="{BB962C8B-B14F-4D97-AF65-F5344CB8AC3E}">
        <p14:creationId xmlns:p14="http://schemas.microsoft.com/office/powerpoint/2010/main" val="19805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E35A39-1B88-55DC-4690-5DE080FECA66}"/>
              </a:ext>
            </a:extLst>
          </p:cNvPr>
          <p:cNvSpPr txBox="1"/>
          <p:nvPr/>
        </p:nvSpPr>
        <p:spPr>
          <a:xfrm>
            <a:off x="236647" y="1207114"/>
            <a:ext cx="9678063" cy="1938992"/>
          </a:xfrm>
          <a:prstGeom prst="rect">
            <a:avLst/>
          </a:prstGeom>
          <a:noFill/>
        </p:spPr>
        <p:txBody>
          <a:bodyPr wrap="square">
            <a:spAutoFit/>
          </a:bodyPr>
          <a:lstStyle/>
          <a:p>
            <a:r>
              <a:rPr lang="en-US" sz="3000" dirty="0">
                <a:solidFill>
                  <a:schemeClr val="tx2"/>
                </a:solidFill>
              </a:rPr>
              <a:t>1. What does the article say about healthy eating?</a:t>
            </a:r>
          </a:p>
          <a:p>
            <a:r>
              <a:rPr lang="en-US" sz="3000" dirty="0">
                <a:solidFill>
                  <a:schemeClr val="tx2"/>
                </a:solidFill>
              </a:rPr>
              <a:t>A. Never eat fast food</a:t>
            </a:r>
          </a:p>
          <a:p>
            <a:r>
              <a:rPr lang="en-US" sz="3000" dirty="0">
                <a:solidFill>
                  <a:schemeClr val="tx2"/>
                </a:solidFill>
              </a:rPr>
              <a:t>B. Eat many different kinds of food</a:t>
            </a:r>
          </a:p>
          <a:p>
            <a:r>
              <a:rPr lang="en-US" sz="3000" dirty="0">
                <a:solidFill>
                  <a:schemeClr val="tx2"/>
                </a:solidFill>
              </a:rPr>
              <a:t>C. Eat more fruit and vegetables than meat</a:t>
            </a:r>
          </a:p>
        </p:txBody>
      </p:sp>
      <p:sp>
        <p:nvSpPr>
          <p:cNvPr id="6" name="TextBox 5">
            <a:extLst>
              <a:ext uri="{FF2B5EF4-FFF2-40B4-BE49-F238E27FC236}">
                <a16:creationId xmlns:a16="http://schemas.microsoft.com/office/drawing/2014/main" id="{9FB2C6CB-A3DB-A9E9-8138-96E8809224DB}"/>
              </a:ext>
            </a:extLst>
          </p:cNvPr>
          <p:cNvSpPr txBox="1"/>
          <p:nvPr/>
        </p:nvSpPr>
        <p:spPr>
          <a:xfrm>
            <a:off x="0" y="3458125"/>
            <a:ext cx="12315465" cy="2098267"/>
          </a:xfrm>
          <a:prstGeom prst="rect">
            <a:avLst/>
          </a:prstGeom>
          <a:noFill/>
        </p:spPr>
        <p:txBody>
          <a:bodyPr wrap="square">
            <a:spAutoFit/>
          </a:bodyPr>
          <a:lstStyle/>
          <a:p>
            <a:pPr>
              <a:lnSpc>
                <a:spcPct val="150000"/>
              </a:lnSpc>
            </a:pPr>
            <a:r>
              <a:rPr lang="en-US" sz="30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p:txBody>
      </p:sp>
      <p:sp>
        <p:nvSpPr>
          <p:cNvPr id="7" name="Oval 6">
            <a:extLst>
              <a:ext uri="{FF2B5EF4-FFF2-40B4-BE49-F238E27FC236}">
                <a16:creationId xmlns:a16="http://schemas.microsoft.com/office/drawing/2014/main" id="{0EE2CBA6-5222-A2BB-DBF9-04AA3D613CC9}"/>
              </a:ext>
            </a:extLst>
          </p:cNvPr>
          <p:cNvSpPr/>
          <p:nvPr/>
        </p:nvSpPr>
        <p:spPr>
          <a:xfrm>
            <a:off x="236647" y="2176610"/>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0E33E0F-1D69-BD1B-E57E-079239E6F1D8}"/>
              </a:ext>
            </a:extLst>
          </p:cNvPr>
          <p:cNvCxnSpPr>
            <a:cxnSpLocks/>
          </p:cNvCxnSpPr>
          <p:nvPr/>
        </p:nvCxnSpPr>
        <p:spPr>
          <a:xfrm>
            <a:off x="428261" y="4159842"/>
            <a:ext cx="9792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C6D4A29-1E14-E097-E779-23D3DBF79CD1}"/>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7CAE614D-7E66-8613-2CC3-1F5386CA370D}"/>
              </a:ext>
            </a:extLst>
          </p:cNvPr>
          <p:cNvSpPr txBox="1"/>
          <p:nvPr/>
        </p:nvSpPr>
        <p:spPr>
          <a:xfrm>
            <a:off x="0" y="341097"/>
            <a:ext cx="11673841" cy="553998"/>
          </a:xfrm>
          <a:prstGeom prst="rect">
            <a:avLst/>
          </a:prstGeom>
          <a:noFill/>
        </p:spPr>
        <p:txBody>
          <a:bodyPr wrap="square">
            <a:spAutoFit/>
          </a:bodyPr>
          <a:lstStyle/>
          <a:p>
            <a:pPr algn="ctr"/>
            <a:r>
              <a:rPr lang="en-US" sz="3000" i="1" dirty="0">
                <a:solidFill>
                  <a:schemeClr val="tx2"/>
                </a:solidFill>
              </a:rPr>
              <a:t>Tips: Question 1 needs the key words in the next paragraph.</a:t>
            </a:r>
          </a:p>
        </p:txBody>
      </p:sp>
    </p:spTree>
    <p:extLst>
      <p:ext uri="{BB962C8B-B14F-4D97-AF65-F5344CB8AC3E}">
        <p14:creationId xmlns:p14="http://schemas.microsoft.com/office/powerpoint/2010/main" val="20783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EAA10-740A-6F97-26AB-45C080B7C48E}"/>
              </a:ext>
            </a:extLst>
          </p:cNvPr>
          <p:cNvSpPr txBox="1"/>
          <p:nvPr/>
        </p:nvSpPr>
        <p:spPr>
          <a:xfrm>
            <a:off x="0" y="3222995"/>
            <a:ext cx="11910349" cy="3113929"/>
          </a:xfrm>
          <a:prstGeom prst="rect">
            <a:avLst/>
          </a:prstGeom>
          <a:noFill/>
        </p:spPr>
        <p:txBody>
          <a:bodyPr wrap="square">
            <a:spAutoFit/>
          </a:bodyPr>
          <a:lstStyle/>
          <a:p>
            <a:pPr>
              <a:lnSpc>
                <a:spcPct val="110000"/>
              </a:lnSpc>
            </a:pPr>
            <a:r>
              <a:rPr lang="en-US" sz="3000" dirty="0">
                <a:solidFill>
                  <a:schemeClr val="tx2"/>
                </a:solidFill>
              </a:rPr>
              <a:t>• Exercise regularly. You should get an hour of exercise a day. If you can’t, </a:t>
            </a:r>
            <a:br>
              <a:rPr lang="en-US" sz="3000" dirty="0">
                <a:solidFill>
                  <a:schemeClr val="tx2"/>
                </a:solidFill>
              </a:rPr>
            </a:br>
            <a:r>
              <a:rPr lang="en-US" sz="3000" dirty="0">
                <a:solidFill>
                  <a:schemeClr val="tx2"/>
                </a:solidFill>
              </a:rPr>
              <a:t>try to be active for at least half an hour three times a week.</a:t>
            </a:r>
          </a:p>
          <a:p>
            <a:pPr>
              <a:lnSpc>
                <a:spcPct val="110000"/>
              </a:lnSpc>
            </a:pPr>
            <a:r>
              <a:rPr lang="en-US" sz="30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7" name="TextBox 6">
            <a:extLst>
              <a:ext uri="{FF2B5EF4-FFF2-40B4-BE49-F238E27FC236}">
                <a16:creationId xmlns:a16="http://schemas.microsoft.com/office/drawing/2014/main" id="{849272CF-268A-BBE3-FE47-69F6B297E870}"/>
              </a:ext>
            </a:extLst>
          </p:cNvPr>
          <p:cNvSpPr txBox="1"/>
          <p:nvPr/>
        </p:nvSpPr>
        <p:spPr>
          <a:xfrm>
            <a:off x="243069" y="1213493"/>
            <a:ext cx="11215868" cy="1938992"/>
          </a:xfrm>
          <a:prstGeom prst="rect">
            <a:avLst/>
          </a:prstGeom>
          <a:noFill/>
        </p:spPr>
        <p:txBody>
          <a:bodyPr wrap="square">
            <a:spAutoFit/>
          </a:bodyPr>
          <a:lstStyle/>
          <a:p>
            <a:r>
              <a:rPr lang="en-US" sz="3000" dirty="0">
                <a:solidFill>
                  <a:schemeClr val="tx2"/>
                </a:solidFill>
              </a:rPr>
              <a:t>2. What's the least amount of exercise teens should get?</a:t>
            </a:r>
          </a:p>
          <a:p>
            <a:r>
              <a:rPr lang="en-US" sz="3000" dirty="0">
                <a:solidFill>
                  <a:schemeClr val="tx2"/>
                </a:solidFill>
              </a:rPr>
              <a:t>A. 30 minutes three times a week</a:t>
            </a:r>
          </a:p>
          <a:p>
            <a:r>
              <a:rPr lang="en-US" sz="3000" dirty="0">
                <a:solidFill>
                  <a:schemeClr val="tx2"/>
                </a:solidFill>
              </a:rPr>
              <a:t>B. 60 minutes three times a week</a:t>
            </a:r>
          </a:p>
          <a:p>
            <a:r>
              <a:rPr lang="en-US" sz="3000" dirty="0">
                <a:solidFill>
                  <a:schemeClr val="tx2"/>
                </a:solidFill>
              </a:rPr>
              <a:t>C. 60 minutes every day</a:t>
            </a:r>
          </a:p>
        </p:txBody>
      </p:sp>
      <p:sp>
        <p:nvSpPr>
          <p:cNvPr id="8" name="Oval 7">
            <a:extLst>
              <a:ext uri="{FF2B5EF4-FFF2-40B4-BE49-F238E27FC236}">
                <a16:creationId xmlns:a16="http://schemas.microsoft.com/office/drawing/2014/main" id="{F618036B-F4BB-AF92-E5B2-11C4FB7472A5}"/>
              </a:ext>
            </a:extLst>
          </p:cNvPr>
          <p:cNvSpPr/>
          <p:nvPr/>
        </p:nvSpPr>
        <p:spPr>
          <a:xfrm>
            <a:off x="243069" y="173355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C008C64-3167-794F-5A78-9643C5E4EB9B}"/>
              </a:ext>
            </a:extLst>
          </p:cNvPr>
          <p:cNvCxnSpPr>
            <a:cxnSpLocks/>
          </p:cNvCxnSpPr>
          <p:nvPr/>
        </p:nvCxnSpPr>
        <p:spPr>
          <a:xfrm>
            <a:off x="243069" y="4259956"/>
            <a:ext cx="9062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E651B3-8AD8-CC28-1713-23900D416BBA}"/>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10" name="TextBox 9">
            <a:extLst>
              <a:ext uri="{FF2B5EF4-FFF2-40B4-BE49-F238E27FC236}">
                <a16:creationId xmlns:a16="http://schemas.microsoft.com/office/drawing/2014/main" id="{8C2C77B4-31E5-5D05-4E0D-B78CA2D709FD}"/>
              </a:ext>
            </a:extLst>
          </p:cNvPr>
          <p:cNvSpPr txBox="1"/>
          <p:nvPr/>
        </p:nvSpPr>
        <p:spPr>
          <a:xfrm>
            <a:off x="118253" y="344856"/>
            <a:ext cx="11673841" cy="553998"/>
          </a:xfrm>
          <a:prstGeom prst="rect">
            <a:avLst/>
          </a:prstGeom>
          <a:noFill/>
        </p:spPr>
        <p:txBody>
          <a:bodyPr wrap="square">
            <a:spAutoFit/>
          </a:bodyPr>
          <a:lstStyle/>
          <a:p>
            <a:pPr algn="ctr"/>
            <a:r>
              <a:rPr lang="en-US" sz="3000" i="1" dirty="0">
                <a:solidFill>
                  <a:schemeClr val="tx2"/>
                </a:solidFill>
              </a:rPr>
              <a:t>Tips: The key words for question 2, 3 and 4 are in paragraph 3 and 4.</a:t>
            </a:r>
          </a:p>
        </p:txBody>
      </p:sp>
    </p:spTree>
    <p:extLst>
      <p:ext uri="{BB962C8B-B14F-4D97-AF65-F5344CB8AC3E}">
        <p14:creationId xmlns:p14="http://schemas.microsoft.com/office/powerpoint/2010/main" val="2261267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201220" y="750394"/>
            <a:ext cx="8352845" cy="1015663"/>
          </a:xfrm>
          <a:prstGeom prst="rect">
            <a:avLst/>
          </a:prstGeom>
          <a:noFill/>
        </p:spPr>
        <p:txBody>
          <a:bodyPr wrap="square">
            <a:spAutoFit/>
          </a:bodyPr>
          <a:lstStyle/>
          <a:p>
            <a:r>
              <a:rPr lang="en-US" sz="3000" dirty="0">
                <a:solidFill>
                  <a:schemeClr val="tx2"/>
                </a:solidFill>
              </a:rPr>
              <a:t>3. How much sleep do most teens get each night?</a:t>
            </a:r>
          </a:p>
          <a:p>
            <a:r>
              <a:rPr lang="en-US" sz="3000" dirty="0">
                <a:solidFill>
                  <a:schemeClr val="tx2"/>
                </a:solidFill>
              </a:rPr>
              <a:t>A. seven hours	B. eight hours	C. nine hours</a:t>
            </a:r>
          </a:p>
        </p:txBody>
      </p:sp>
      <p:sp>
        <p:nvSpPr>
          <p:cNvPr id="4" name="TextBox 3">
            <a:extLst>
              <a:ext uri="{FF2B5EF4-FFF2-40B4-BE49-F238E27FC236}">
                <a16:creationId xmlns:a16="http://schemas.microsoft.com/office/drawing/2014/main" id="{24E35A39-1B88-55DC-4690-5DE080FECA66}"/>
              </a:ext>
            </a:extLst>
          </p:cNvPr>
          <p:cNvSpPr txBox="1"/>
          <p:nvPr/>
        </p:nvSpPr>
        <p:spPr>
          <a:xfrm>
            <a:off x="201220" y="1960096"/>
            <a:ext cx="9678063" cy="1938992"/>
          </a:xfrm>
          <a:prstGeom prst="rect">
            <a:avLst/>
          </a:prstGeom>
          <a:noFill/>
        </p:spPr>
        <p:txBody>
          <a:bodyPr wrap="square">
            <a:spAutoFit/>
          </a:bodyPr>
          <a:lstStyle/>
          <a:p>
            <a:r>
              <a:rPr lang="en-US" sz="3000" dirty="0">
                <a:solidFill>
                  <a:schemeClr val="tx2"/>
                </a:solidFill>
              </a:rPr>
              <a:t>4. What isn't a benefit of having enough sleep?</a:t>
            </a:r>
          </a:p>
          <a:p>
            <a:r>
              <a:rPr lang="en-US" sz="3000" dirty="0">
                <a:solidFill>
                  <a:schemeClr val="tx2"/>
                </a:solidFill>
              </a:rPr>
              <a:t>A. Your body will be stronger. </a:t>
            </a:r>
          </a:p>
          <a:p>
            <a:r>
              <a:rPr lang="en-US" sz="3000" dirty="0">
                <a:solidFill>
                  <a:schemeClr val="tx2"/>
                </a:solidFill>
              </a:rPr>
              <a:t>B. You can focus better.</a:t>
            </a:r>
          </a:p>
          <a:p>
            <a:r>
              <a:rPr lang="en-US" sz="3000" dirty="0">
                <a:solidFill>
                  <a:schemeClr val="tx2"/>
                </a:solidFill>
              </a:rPr>
              <a:t>C. Your memory will be better.</a:t>
            </a:r>
          </a:p>
        </p:txBody>
      </p:sp>
      <p:sp>
        <p:nvSpPr>
          <p:cNvPr id="11" name="TextBox 10">
            <a:extLst>
              <a:ext uri="{FF2B5EF4-FFF2-40B4-BE49-F238E27FC236}">
                <a16:creationId xmlns:a16="http://schemas.microsoft.com/office/drawing/2014/main" id="{49E27865-D5FB-4849-DC77-A19979225350}"/>
              </a:ext>
            </a:extLst>
          </p:cNvPr>
          <p:cNvSpPr txBox="1"/>
          <p:nvPr/>
        </p:nvSpPr>
        <p:spPr>
          <a:xfrm>
            <a:off x="0" y="3899088"/>
            <a:ext cx="12222480" cy="2416687"/>
          </a:xfrm>
          <a:prstGeom prst="rect">
            <a:avLst/>
          </a:prstGeom>
          <a:noFill/>
        </p:spPr>
        <p:txBody>
          <a:bodyPr wrap="square">
            <a:spAutoFit/>
          </a:bodyPr>
          <a:lstStyle/>
          <a:p>
            <a:pPr>
              <a:lnSpc>
                <a:spcPct val="120000"/>
              </a:lnSpc>
            </a:pPr>
            <a:r>
              <a:rPr lang="en-US" sz="32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13" name="Oval 12">
            <a:extLst>
              <a:ext uri="{FF2B5EF4-FFF2-40B4-BE49-F238E27FC236}">
                <a16:creationId xmlns:a16="http://schemas.microsoft.com/office/drawing/2014/main" id="{5B15DB67-3314-F5D1-3C67-16C6DC5D1E74}"/>
              </a:ext>
            </a:extLst>
          </p:cNvPr>
          <p:cNvSpPr/>
          <p:nvPr/>
        </p:nvSpPr>
        <p:spPr>
          <a:xfrm>
            <a:off x="231700" y="1286463"/>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AAFC837-DE54-3D28-B595-2DCD0DDE17FD}"/>
              </a:ext>
            </a:extLst>
          </p:cNvPr>
          <p:cNvCxnSpPr>
            <a:cxnSpLocks/>
          </p:cNvCxnSpPr>
          <p:nvPr/>
        </p:nvCxnSpPr>
        <p:spPr>
          <a:xfrm>
            <a:off x="119027" y="5650811"/>
            <a:ext cx="4340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6FF51D-3A45-AE1C-E81B-F752A205EC35}"/>
              </a:ext>
            </a:extLst>
          </p:cNvPr>
          <p:cNvCxnSpPr>
            <a:cxnSpLocks/>
          </p:cNvCxnSpPr>
          <p:nvPr/>
        </p:nvCxnSpPr>
        <p:spPr>
          <a:xfrm>
            <a:off x="7550334" y="5116483"/>
            <a:ext cx="4081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1B83C0-7CDA-3890-F3FF-DC0DB6A31A06}"/>
              </a:ext>
            </a:extLst>
          </p:cNvPr>
          <p:cNvCxnSpPr>
            <a:cxnSpLocks/>
          </p:cNvCxnSpPr>
          <p:nvPr/>
        </p:nvCxnSpPr>
        <p:spPr>
          <a:xfrm>
            <a:off x="80805" y="6282311"/>
            <a:ext cx="4629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D2015-5DF5-7381-4EBB-50023040D394}"/>
              </a:ext>
            </a:extLst>
          </p:cNvPr>
          <p:cNvCxnSpPr>
            <a:cxnSpLocks/>
          </p:cNvCxnSpPr>
          <p:nvPr/>
        </p:nvCxnSpPr>
        <p:spPr>
          <a:xfrm>
            <a:off x="4710678" y="5650811"/>
            <a:ext cx="7469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45F8AAC-CD2C-3B2F-85F9-25FC9C6CEC36}"/>
              </a:ext>
            </a:extLst>
          </p:cNvPr>
          <p:cNvSpPr/>
          <p:nvPr/>
        </p:nvSpPr>
        <p:spPr>
          <a:xfrm>
            <a:off x="205271" y="246389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CA44E8-2C57-550B-CC8D-34C0419B8208}"/>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253889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3"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POST-READING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1330733"/>
            <a:ext cx="12315464" cy="2232021"/>
          </a:xfrm>
          <a:prstGeom prst="rect">
            <a:avLst/>
          </a:prstGeom>
          <a:noFill/>
        </p:spPr>
        <p:txBody>
          <a:bodyPr wrap="square">
            <a:spAutoFit/>
          </a:bodyPr>
          <a:lstStyle/>
          <a:p>
            <a:pPr>
              <a:lnSpc>
                <a:spcPct val="150000"/>
              </a:lnSpc>
            </a:pPr>
            <a:r>
              <a:rPr lang="en-US" sz="3200" b="1" dirty="0">
                <a:solidFill>
                  <a:schemeClr val="tx2"/>
                </a:solidFill>
              </a:rPr>
              <a:t>Pair-work: Discussion</a:t>
            </a:r>
          </a:p>
          <a:p>
            <a:pPr>
              <a:lnSpc>
                <a:spcPct val="150000"/>
              </a:lnSpc>
            </a:pPr>
            <a:r>
              <a:rPr lang="en-US" sz="3200" i="1" dirty="0">
                <a:solidFill>
                  <a:schemeClr val="tx2"/>
                </a:solidFill>
              </a:rPr>
              <a:t>1. Can you follow the advice in the text? Why / Why not?</a:t>
            </a:r>
          </a:p>
          <a:p>
            <a:pPr>
              <a:lnSpc>
                <a:spcPct val="150000"/>
              </a:lnSpc>
            </a:pPr>
            <a:r>
              <a:rPr lang="en-US" sz="3200" i="1" dirty="0">
                <a:solidFill>
                  <a:schemeClr val="tx2"/>
                </a:solidFill>
              </a:rPr>
              <a:t>2. Do you have any other advice? If so, please share it with your partner.</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Tree>
    <p:extLst>
      <p:ext uri="{BB962C8B-B14F-4D97-AF65-F5344CB8AC3E}">
        <p14:creationId xmlns:p14="http://schemas.microsoft.com/office/powerpoint/2010/main" val="29853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693396" y="1077168"/>
            <a:ext cx="7393669" cy="553998"/>
          </a:xfrm>
          <a:prstGeom prst="rect">
            <a:avLst/>
          </a:prstGeom>
          <a:noFill/>
        </p:spPr>
        <p:txBody>
          <a:bodyPr wrap="square">
            <a:spAutoFit/>
          </a:bodyPr>
          <a:lstStyle/>
          <a:p>
            <a:r>
              <a:rPr lang="en-US" sz="2900" b="1" dirty="0">
                <a:solidFill>
                  <a:schemeClr val="tx2"/>
                </a:solidFill>
              </a:rPr>
              <a:t>Fill in the blanks with the words from the box.</a:t>
            </a:r>
          </a:p>
        </p:txBody>
      </p:sp>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4667" y="1693513"/>
            <a:ext cx="10983074" cy="1431161"/>
          </a:xfrm>
          <a:prstGeom prst="rect">
            <a:avLst/>
          </a:prstGeom>
          <a:noFill/>
          <a:ln w="38100">
            <a:solidFill>
              <a:schemeClr val="tx1"/>
            </a:solidFill>
          </a:ln>
        </p:spPr>
        <p:txBody>
          <a:bodyPr wrap="square" rtlCol="0">
            <a:spAutoFit/>
          </a:bodyPr>
          <a:lstStyle/>
          <a:p>
            <a:r>
              <a:rPr lang="en-US" sz="2900" dirty="0"/>
              <a:t>stay up late 			eat fruit and vegetables 		get some sleep </a:t>
            </a:r>
          </a:p>
          <a:p>
            <a:r>
              <a:rPr lang="en-US" sz="2900" dirty="0"/>
              <a:t>take your medicine	has a sore throat 			unhealthy 	</a:t>
            </a:r>
            <a:br>
              <a:rPr lang="en-US" sz="2900" dirty="0"/>
            </a:br>
            <a:r>
              <a:rPr lang="en-US" sz="2900" dirty="0"/>
              <a:t>take vitamins 		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3260032"/>
            <a:ext cx="12314326" cy="3044680"/>
          </a:xfrm>
          <a:prstGeom prst="rect">
            <a:avLst/>
          </a:prstGeom>
          <a:noFill/>
        </p:spPr>
        <p:txBody>
          <a:bodyPr wrap="square">
            <a:spAutoFit/>
          </a:bodyPr>
          <a:lstStyle/>
          <a:p>
            <a:pPr>
              <a:lnSpc>
                <a:spcPct val="130000"/>
              </a:lnSpc>
            </a:pPr>
            <a:r>
              <a:rPr lang="en-US" sz="3000" dirty="0"/>
              <a:t>1. It's 11 p.m., Mandy! You shouldn't ________________.</a:t>
            </a:r>
          </a:p>
          <a:p>
            <a:pPr>
              <a:lnSpc>
                <a:spcPct val="130000"/>
              </a:lnSpc>
            </a:pPr>
            <a:r>
              <a:rPr lang="en-US" sz="3000" dirty="0"/>
              <a:t>2. Most people don't need to ________________ because they can get enough vitamins from their food already.</a:t>
            </a:r>
          </a:p>
          <a:p>
            <a:pPr>
              <a:lnSpc>
                <a:spcPct val="130000"/>
              </a:lnSpc>
            </a:pPr>
            <a:r>
              <a:rPr lang="en-US" sz="3000" dirty="0"/>
              <a:t>3. It's very important to ________________ during winters.</a:t>
            </a:r>
          </a:p>
          <a:p>
            <a:pPr>
              <a:lnSpc>
                <a:spcPct val="130000"/>
              </a:lnSpc>
            </a:pPr>
            <a:r>
              <a:rPr lang="en-US" sz="3000" dirty="0"/>
              <a:t>4. We'll need to wake up at 4 a.m. tomorrow. Try to ________________ now.</a:t>
            </a:r>
          </a:p>
        </p:txBody>
      </p:sp>
      <p:sp>
        <p:nvSpPr>
          <p:cNvPr id="29" name="TextBox 28">
            <a:extLst>
              <a:ext uri="{FF2B5EF4-FFF2-40B4-BE49-F238E27FC236}">
                <a16:creationId xmlns:a16="http://schemas.microsoft.com/office/drawing/2014/main" id="{C6E3B151-C312-38A8-E764-17EF8FEB3817}"/>
              </a:ext>
            </a:extLst>
          </p:cNvPr>
          <p:cNvSpPr txBox="1"/>
          <p:nvPr/>
        </p:nvSpPr>
        <p:spPr>
          <a:xfrm>
            <a:off x="5986204" y="3298641"/>
            <a:ext cx="2572059" cy="584775"/>
          </a:xfrm>
          <a:prstGeom prst="rect">
            <a:avLst/>
          </a:prstGeom>
          <a:noFill/>
        </p:spPr>
        <p:txBody>
          <a:bodyPr wrap="square">
            <a:spAutoFit/>
          </a:bodyPr>
          <a:lstStyle/>
          <a:p>
            <a:pPr algn="ctr"/>
            <a:r>
              <a:rPr lang="en-US" sz="3200" dirty="0">
                <a:solidFill>
                  <a:srgbClr val="FF0000"/>
                </a:solidFill>
              </a:rPr>
              <a:t>stay up late</a:t>
            </a:r>
          </a:p>
        </p:txBody>
      </p:sp>
      <p:sp>
        <p:nvSpPr>
          <p:cNvPr id="27" name="TextBox 26">
            <a:extLst>
              <a:ext uri="{FF2B5EF4-FFF2-40B4-BE49-F238E27FC236}">
                <a16:creationId xmlns:a16="http://schemas.microsoft.com/office/drawing/2014/main" id="{834BDA2B-22C8-F353-D664-670EBDFE09F7}"/>
              </a:ext>
            </a:extLst>
          </p:cNvPr>
          <p:cNvSpPr txBox="1"/>
          <p:nvPr/>
        </p:nvSpPr>
        <p:spPr>
          <a:xfrm>
            <a:off x="4981242" y="3910815"/>
            <a:ext cx="2572059" cy="584775"/>
          </a:xfrm>
          <a:prstGeom prst="rect">
            <a:avLst/>
          </a:prstGeom>
          <a:noFill/>
        </p:spPr>
        <p:txBody>
          <a:bodyPr wrap="square">
            <a:spAutoFit/>
          </a:bodyPr>
          <a:lstStyle/>
          <a:p>
            <a:pPr algn="ctr"/>
            <a:r>
              <a:rPr lang="en-US" sz="3200" dirty="0">
                <a:solidFill>
                  <a:srgbClr val="FF0000"/>
                </a:solidFill>
              </a:rPr>
              <a:t>take vitamins</a:t>
            </a:r>
          </a:p>
        </p:txBody>
      </p:sp>
      <p:sp>
        <p:nvSpPr>
          <p:cNvPr id="38" name="TextBox 37">
            <a:extLst>
              <a:ext uri="{FF2B5EF4-FFF2-40B4-BE49-F238E27FC236}">
                <a16:creationId xmlns:a16="http://schemas.microsoft.com/office/drawing/2014/main" id="{A8D32D51-3054-1FA7-B74E-264E36F241C5}"/>
              </a:ext>
            </a:extLst>
          </p:cNvPr>
          <p:cNvSpPr txBox="1"/>
          <p:nvPr/>
        </p:nvSpPr>
        <p:spPr>
          <a:xfrm>
            <a:off x="4156307" y="5107763"/>
            <a:ext cx="2572059" cy="584775"/>
          </a:xfrm>
          <a:prstGeom prst="rect">
            <a:avLst/>
          </a:prstGeom>
          <a:noFill/>
        </p:spPr>
        <p:txBody>
          <a:bodyPr wrap="square">
            <a:spAutoFit/>
          </a:bodyPr>
          <a:lstStyle/>
          <a:p>
            <a:pPr algn="ctr"/>
            <a:r>
              <a:rPr lang="en-US" sz="3200" dirty="0">
                <a:solidFill>
                  <a:srgbClr val="FF0000"/>
                </a:solidFill>
              </a:rPr>
              <a:t>keep warm</a:t>
            </a:r>
          </a:p>
        </p:txBody>
      </p:sp>
      <p:sp>
        <p:nvSpPr>
          <p:cNvPr id="39" name="TextBox 38">
            <a:extLst>
              <a:ext uri="{FF2B5EF4-FFF2-40B4-BE49-F238E27FC236}">
                <a16:creationId xmlns:a16="http://schemas.microsoft.com/office/drawing/2014/main" id="{AE8ABCA5-BC29-D6BA-5CF6-C5E88F2A150D}"/>
              </a:ext>
            </a:extLst>
          </p:cNvPr>
          <p:cNvSpPr txBox="1"/>
          <p:nvPr/>
        </p:nvSpPr>
        <p:spPr>
          <a:xfrm>
            <a:off x="8087065" y="5692538"/>
            <a:ext cx="3108302" cy="584775"/>
          </a:xfrm>
          <a:prstGeom prst="rect">
            <a:avLst/>
          </a:prstGeom>
          <a:noFill/>
        </p:spPr>
        <p:txBody>
          <a:bodyPr wrap="square">
            <a:spAutoFit/>
          </a:bodyPr>
          <a:lstStyle/>
          <a:p>
            <a:pPr algn="ctr"/>
            <a:r>
              <a:rPr lang="en-US" sz="3200" dirty="0">
                <a:solidFill>
                  <a:srgbClr val="FF0000"/>
                </a:solidFill>
              </a:rPr>
              <a:t>get some sleep</a:t>
            </a:r>
          </a:p>
        </p:txBody>
      </p:sp>
      <p:grpSp>
        <p:nvGrpSpPr>
          <p:cNvPr id="6" name="Group 5">
            <a:extLst>
              <a:ext uri="{FF2B5EF4-FFF2-40B4-BE49-F238E27FC236}">
                <a16:creationId xmlns:a16="http://schemas.microsoft.com/office/drawing/2014/main" id="{EA9BD242-1AA3-6843-86DE-0F4286CBC97E}"/>
              </a:ext>
            </a:extLst>
          </p:cNvPr>
          <p:cNvGrpSpPr/>
          <p:nvPr/>
        </p:nvGrpSpPr>
        <p:grpSpPr>
          <a:xfrm>
            <a:off x="-330515" y="223951"/>
            <a:ext cx="4980153" cy="893565"/>
            <a:chOff x="525943" y="548141"/>
            <a:chExt cx="7202439" cy="1469139"/>
          </a:xfrm>
        </p:grpSpPr>
        <p:pic>
          <p:nvPicPr>
            <p:cNvPr id="42" name="Picture 41">
              <a:extLst>
                <a:ext uri="{FF2B5EF4-FFF2-40B4-BE49-F238E27FC236}">
                  <a16:creationId xmlns:a16="http://schemas.microsoft.com/office/drawing/2014/main" id="{C6AC3466-620D-CE3A-E831-CF0E5F44F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43" y="548141"/>
              <a:ext cx="7202439" cy="1469139"/>
            </a:xfrm>
            <a:prstGeom prst="rect">
              <a:avLst/>
            </a:prstGeom>
          </p:spPr>
        </p:pic>
        <p:sp>
          <p:nvSpPr>
            <p:cNvPr id="43" name="TextBox 42">
              <a:extLst>
                <a:ext uri="{FF2B5EF4-FFF2-40B4-BE49-F238E27FC236}">
                  <a16:creationId xmlns:a16="http://schemas.microsoft.com/office/drawing/2014/main" id="{4A9BFB40-C444-52B0-A5B7-4613A100C32E}"/>
                </a:ext>
              </a:extLst>
            </p:cNvPr>
            <p:cNvSpPr txBox="1"/>
            <p:nvPr/>
          </p:nvSpPr>
          <p:spPr>
            <a:xfrm>
              <a:off x="3159555" y="1002711"/>
              <a:ext cx="3622843" cy="834941"/>
            </a:xfrm>
            <a:prstGeom prst="rect">
              <a:avLst/>
            </a:prstGeom>
            <a:solidFill>
              <a:srgbClr val="06AFEE"/>
            </a:solidFill>
            <a:ln>
              <a:noFill/>
            </a:ln>
          </p:spPr>
          <p:txBody>
            <a:bodyPr wrap="square" rtlCol="0">
              <a:spAutoFit/>
            </a:bodyPr>
            <a:lstStyle/>
            <a:p>
              <a:pPr algn="ctr"/>
              <a:r>
                <a:rPr lang="en-US" sz="2700" b="1" dirty="0">
                  <a:solidFill>
                    <a:schemeClr val="bg1"/>
                  </a:solidFill>
                  <a:effectLst>
                    <a:outerShdw blurRad="38100" dist="38100" dir="2700000" algn="tl">
                      <a:srgbClr val="000000">
                        <a:alpha val="43137"/>
                      </a:srgbClr>
                    </a:outerShdw>
                  </a:effectLst>
                  <a:latin typeface="+mj-lt"/>
                </a:rPr>
                <a:t>Vocabulary</a:t>
              </a:r>
            </a:p>
          </p:txBody>
        </p:sp>
      </p:gr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 grpId="0" animBg="1"/>
      <p:bldP spid="25" grpId="0"/>
      <p:bldP spid="29" grpId="0"/>
      <p:bldP spid="2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155" y="365665"/>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REVIEW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865995" y="1076021"/>
            <a:ext cx="1920785" cy="570039"/>
          </a:xfrm>
          <a:prstGeom prst="rect">
            <a:avLst/>
          </a:prstGeom>
        </p:spPr>
      </p:pic>
      <p:sp>
        <p:nvSpPr>
          <p:cNvPr id="9" name="Round Diagonal Corner Rectangle 10">
            <a:extLst>
              <a:ext uri="{FF2B5EF4-FFF2-40B4-BE49-F238E27FC236}">
                <a16:creationId xmlns:a16="http://schemas.microsoft.com/office/drawing/2014/main" id="{D586A9FD-9E05-B777-E306-B8F69AED2D10}"/>
              </a:ext>
            </a:extLst>
          </p:cNvPr>
          <p:cNvSpPr/>
          <p:nvPr/>
        </p:nvSpPr>
        <p:spPr>
          <a:xfrm>
            <a:off x="976490" y="5410741"/>
            <a:ext cx="2137751"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10" name="Picture 9">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0" y="1693111"/>
            <a:ext cx="3306256" cy="674403"/>
          </a:xfrm>
          <a:prstGeom prst="rect">
            <a:avLst/>
          </a:prstGeom>
        </p:spPr>
      </p:pic>
      <p:pic>
        <p:nvPicPr>
          <p:cNvPr id="13" name="Picture 12">
            <a:extLst>
              <a:ext uri="{FF2B5EF4-FFF2-40B4-BE49-F238E27FC236}">
                <a16:creationId xmlns:a16="http://schemas.microsoft.com/office/drawing/2014/main" id="{6A1366E3-F23C-4EDC-81BC-1A9D8B9CA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70" y="3799652"/>
            <a:ext cx="3437965" cy="701270"/>
          </a:xfrm>
          <a:prstGeom prst="rect">
            <a:avLst/>
          </a:prstGeom>
        </p:spPr>
      </p:pic>
      <p:pic>
        <p:nvPicPr>
          <p:cNvPr id="14" name="Picture 13">
            <a:extLst>
              <a:ext uri="{FF2B5EF4-FFF2-40B4-BE49-F238E27FC236}">
                <a16:creationId xmlns:a16="http://schemas.microsoft.com/office/drawing/2014/main" id="{D8261C07-B8E3-4DD1-91C5-65B79CF2B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95" y="4500922"/>
            <a:ext cx="3152515" cy="701270"/>
          </a:xfrm>
          <a:prstGeom prst="rect">
            <a:avLst/>
          </a:prstGeom>
        </p:spPr>
      </p:pic>
      <p:pic>
        <p:nvPicPr>
          <p:cNvPr id="21" name="Picture 20">
            <a:extLst>
              <a:ext uri="{FF2B5EF4-FFF2-40B4-BE49-F238E27FC236}">
                <a16:creationId xmlns:a16="http://schemas.microsoft.com/office/drawing/2014/main" id="{1BDFC3EF-295E-4CA7-B45B-BE5AFCE34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83" y="2352939"/>
            <a:ext cx="3437965" cy="700972"/>
          </a:xfrm>
          <a:prstGeom prst="rect">
            <a:avLst/>
          </a:prstGeom>
        </p:spPr>
      </p:pic>
      <p:grpSp>
        <p:nvGrpSpPr>
          <p:cNvPr id="2" name="Group 1">
            <a:extLst>
              <a:ext uri="{FF2B5EF4-FFF2-40B4-BE49-F238E27FC236}">
                <a16:creationId xmlns:a16="http://schemas.microsoft.com/office/drawing/2014/main" id="{D7B26FEE-4DD4-D999-3FA0-3A08D7556523}"/>
              </a:ext>
            </a:extLst>
          </p:cNvPr>
          <p:cNvGrpSpPr/>
          <p:nvPr/>
        </p:nvGrpSpPr>
        <p:grpSpPr>
          <a:xfrm>
            <a:off x="647862" y="3078417"/>
            <a:ext cx="3575942" cy="743843"/>
            <a:chOff x="855612" y="3252011"/>
            <a:chExt cx="4210985" cy="815165"/>
          </a:xfrm>
        </p:grpSpPr>
        <p:pic>
          <p:nvPicPr>
            <p:cNvPr id="18" name="Picture 17">
              <a:extLst>
                <a:ext uri="{FF2B5EF4-FFF2-40B4-BE49-F238E27FC236}">
                  <a16:creationId xmlns:a16="http://schemas.microsoft.com/office/drawing/2014/main" id="{AE646A0A-528F-4C20-F45E-9BAFE826C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12" y="3252011"/>
              <a:ext cx="4210985" cy="815165"/>
            </a:xfrm>
            <a:prstGeom prst="rect">
              <a:avLst/>
            </a:prstGeom>
          </p:spPr>
        </p:pic>
        <p:sp>
          <p:nvSpPr>
            <p:cNvPr id="19" name="TextBox 18">
              <a:extLst>
                <a:ext uri="{FF2B5EF4-FFF2-40B4-BE49-F238E27FC236}">
                  <a16:creationId xmlns:a16="http://schemas.microsoft.com/office/drawing/2014/main" id="{451ADB78-C19B-F304-35A0-F8BF5F9A7A2A}"/>
                </a:ext>
              </a:extLst>
            </p:cNvPr>
            <p:cNvSpPr txBox="1"/>
            <p:nvPr/>
          </p:nvSpPr>
          <p:spPr>
            <a:xfrm>
              <a:off x="2353971" y="3499623"/>
              <a:ext cx="2300344" cy="489066"/>
            </a:xfrm>
            <a:prstGeom prst="rect">
              <a:avLst/>
            </a:prstGeom>
            <a:solidFill>
              <a:srgbClr val="0DB2EF"/>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300" b="1" i="1" u="none" strike="noStrike" baseline="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Vocabulary</a:t>
              </a:r>
              <a:endParaRPr lang="en-US" sz="2300" b="1" i="1"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grpSp>
      <p:pic>
        <p:nvPicPr>
          <p:cNvPr id="6" name="Picture 5"/>
          <p:cNvPicPr>
            <a:picLocks noChangeAspect="1"/>
          </p:cNvPicPr>
          <p:nvPr/>
        </p:nvPicPr>
        <p:blipFill>
          <a:blip r:embed="rId8"/>
          <a:stretch>
            <a:fillRect/>
          </a:stretch>
        </p:blipFill>
        <p:spPr>
          <a:xfrm>
            <a:off x="4204245" y="571541"/>
            <a:ext cx="3805063" cy="5322299"/>
          </a:xfrm>
          <a:prstGeom prst="rect">
            <a:avLst/>
          </a:prstGeom>
        </p:spPr>
      </p:pic>
      <p:pic>
        <p:nvPicPr>
          <p:cNvPr id="7" name="Picture 6"/>
          <p:cNvPicPr>
            <a:picLocks noChangeAspect="1"/>
          </p:cNvPicPr>
          <p:nvPr/>
        </p:nvPicPr>
        <p:blipFill>
          <a:blip r:embed="rId9"/>
          <a:stretch>
            <a:fillRect/>
          </a:stretch>
        </p:blipFill>
        <p:spPr>
          <a:xfrm>
            <a:off x="8051566" y="574647"/>
            <a:ext cx="3805063" cy="5322299"/>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3160" y="847307"/>
            <a:ext cx="10983074" cy="1431161"/>
          </a:xfrm>
          <a:prstGeom prst="rect">
            <a:avLst/>
          </a:prstGeom>
          <a:noFill/>
          <a:ln w="38100">
            <a:solidFill>
              <a:schemeClr val="tx1"/>
            </a:solidFill>
          </a:ln>
        </p:spPr>
        <p:txBody>
          <a:bodyPr wrap="square" rtlCol="0">
            <a:spAutoFit/>
          </a:bodyPr>
          <a:lstStyle/>
          <a:p>
            <a:r>
              <a:rPr lang="en-US" sz="2900" strike="sngStrike" dirty="0"/>
              <a:t>stay up late</a:t>
            </a:r>
            <a:r>
              <a:rPr lang="en-US" sz="2900" dirty="0"/>
              <a:t> 			eat fruit and vegetables 		</a:t>
            </a:r>
            <a:r>
              <a:rPr lang="en-US" sz="2900" strike="sngStrike" dirty="0"/>
              <a:t>get some sleep</a:t>
            </a:r>
            <a:r>
              <a:rPr lang="en-US" sz="2900" dirty="0"/>
              <a:t> </a:t>
            </a:r>
          </a:p>
          <a:p>
            <a:r>
              <a:rPr lang="en-US" sz="2900" dirty="0"/>
              <a:t>take your medicine	has a sore throat 			unhealthy 	</a:t>
            </a:r>
            <a:br>
              <a:rPr lang="en-US" sz="2900" dirty="0"/>
            </a:br>
            <a:r>
              <a:rPr lang="en-US" sz="2900" strike="sngStrike" dirty="0"/>
              <a:t>take vitamins</a:t>
            </a:r>
            <a:r>
              <a:rPr lang="en-US" sz="2900" dirty="0"/>
              <a:t> 		</a:t>
            </a:r>
            <a:r>
              <a:rPr lang="en-US" sz="2900" strike="sngStrike" dirty="0"/>
              <a:t>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2355412"/>
            <a:ext cx="12314326" cy="3933384"/>
          </a:xfrm>
          <a:prstGeom prst="rect">
            <a:avLst/>
          </a:prstGeom>
          <a:noFill/>
        </p:spPr>
        <p:txBody>
          <a:bodyPr wrap="square">
            <a:spAutoFit/>
          </a:bodyPr>
          <a:lstStyle/>
          <a:p>
            <a:pPr>
              <a:lnSpc>
                <a:spcPct val="120000"/>
              </a:lnSpc>
            </a:pPr>
            <a:r>
              <a:rPr lang="en-US" sz="3000" dirty="0"/>
              <a:t>5. Matt's lifestyle is really _____________________. He doesn't exercise and eats lots of burgers and pizzas.</a:t>
            </a:r>
          </a:p>
          <a:p>
            <a:pPr>
              <a:lnSpc>
                <a:spcPct val="120000"/>
              </a:lnSpc>
            </a:pPr>
            <a:r>
              <a:rPr lang="en-US" sz="3000" dirty="0"/>
              <a:t>6. Don't forget to _____________________ after lunch. The doctor said you should eat some food before taking it.</a:t>
            </a:r>
          </a:p>
          <a:p>
            <a:pPr>
              <a:lnSpc>
                <a:spcPct val="120000"/>
              </a:lnSpc>
            </a:pPr>
            <a:r>
              <a:rPr lang="en-US" sz="3000" dirty="0"/>
              <a:t>7. Jane _____________________. It hurts when she eats or talks.</a:t>
            </a:r>
          </a:p>
          <a:p>
            <a:pPr>
              <a:lnSpc>
                <a:spcPct val="120000"/>
              </a:lnSpc>
            </a:pPr>
            <a:r>
              <a:rPr lang="en-US" sz="3000" dirty="0"/>
              <a:t>8. A good way to get your kids to _____________________ is to add some to their favorite dishes.</a:t>
            </a:r>
          </a:p>
        </p:txBody>
      </p:sp>
      <p:sp>
        <p:nvSpPr>
          <p:cNvPr id="40" name="TextBox 39">
            <a:extLst>
              <a:ext uri="{FF2B5EF4-FFF2-40B4-BE49-F238E27FC236}">
                <a16:creationId xmlns:a16="http://schemas.microsoft.com/office/drawing/2014/main" id="{5859D623-C6D2-F726-B975-AB96052AEC2D}"/>
              </a:ext>
            </a:extLst>
          </p:cNvPr>
          <p:cNvSpPr txBox="1"/>
          <p:nvPr/>
        </p:nvSpPr>
        <p:spPr>
          <a:xfrm>
            <a:off x="5041688" y="2370317"/>
            <a:ext cx="2230949" cy="584775"/>
          </a:xfrm>
          <a:prstGeom prst="rect">
            <a:avLst/>
          </a:prstGeom>
          <a:noFill/>
        </p:spPr>
        <p:txBody>
          <a:bodyPr wrap="square">
            <a:spAutoFit/>
          </a:bodyPr>
          <a:lstStyle/>
          <a:p>
            <a:pPr algn="ctr"/>
            <a:r>
              <a:rPr lang="en-US" sz="3200" dirty="0">
                <a:solidFill>
                  <a:srgbClr val="FF0000"/>
                </a:solidFill>
              </a:rPr>
              <a:t>unhealthy</a:t>
            </a:r>
          </a:p>
        </p:txBody>
      </p:sp>
      <p:sp>
        <p:nvSpPr>
          <p:cNvPr id="41" name="TextBox 40">
            <a:extLst>
              <a:ext uri="{FF2B5EF4-FFF2-40B4-BE49-F238E27FC236}">
                <a16:creationId xmlns:a16="http://schemas.microsoft.com/office/drawing/2014/main" id="{AE7202AC-2D8F-9F5B-9605-B2588D1DDBA7}"/>
              </a:ext>
            </a:extLst>
          </p:cNvPr>
          <p:cNvSpPr txBox="1"/>
          <p:nvPr/>
        </p:nvSpPr>
        <p:spPr>
          <a:xfrm>
            <a:off x="3051008" y="3470749"/>
            <a:ext cx="3524674" cy="584775"/>
          </a:xfrm>
          <a:prstGeom prst="rect">
            <a:avLst/>
          </a:prstGeom>
          <a:noFill/>
        </p:spPr>
        <p:txBody>
          <a:bodyPr wrap="square">
            <a:spAutoFit/>
          </a:bodyPr>
          <a:lstStyle/>
          <a:p>
            <a:pPr algn="ctr"/>
            <a:r>
              <a:rPr lang="en-US" sz="3200" dirty="0">
                <a:solidFill>
                  <a:srgbClr val="FF0000"/>
                </a:solidFill>
              </a:rPr>
              <a:t>take your medicine</a:t>
            </a:r>
          </a:p>
        </p:txBody>
      </p:sp>
      <p:sp>
        <p:nvSpPr>
          <p:cNvPr id="13" name="TextBox 12">
            <a:extLst>
              <a:ext uri="{FF2B5EF4-FFF2-40B4-BE49-F238E27FC236}">
                <a16:creationId xmlns:a16="http://schemas.microsoft.com/office/drawing/2014/main" id="{7F3BCEBE-0945-04A3-52C5-B7BF5411F763}"/>
              </a:ext>
            </a:extLst>
          </p:cNvPr>
          <p:cNvSpPr txBox="1"/>
          <p:nvPr/>
        </p:nvSpPr>
        <p:spPr>
          <a:xfrm>
            <a:off x="1675865" y="4587385"/>
            <a:ext cx="3304648" cy="584775"/>
          </a:xfrm>
          <a:prstGeom prst="rect">
            <a:avLst/>
          </a:prstGeom>
          <a:noFill/>
        </p:spPr>
        <p:txBody>
          <a:bodyPr wrap="square">
            <a:spAutoFit/>
          </a:bodyPr>
          <a:lstStyle/>
          <a:p>
            <a:pPr algn="ctr"/>
            <a:r>
              <a:rPr lang="en-US" sz="3200" dirty="0">
                <a:solidFill>
                  <a:srgbClr val="FF0000"/>
                </a:solidFill>
              </a:rPr>
              <a:t>has a sore throat</a:t>
            </a:r>
          </a:p>
        </p:txBody>
      </p:sp>
      <p:sp>
        <p:nvSpPr>
          <p:cNvPr id="14" name="TextBox 13">
            <a:extLst>
              <a:ext uri="{FF2B5EF4-FFF2-40B4-BE49-F238E27FC236}">
                <a16:creationId xmlns:a16="http://schemas.microsoft.com/office/drawing/2014/main" id="{F7A00E6A-95E2-1584-C105-5D8F22343708}"/>
              </a:ext>
            </a:extLst>
          </p:cNvPr>
          <p:cNvSpPr txBox="1"/>
          <p:nvPr/>
        </p:nvSpPr>
        <p:spPr>
          <a:xfrm>
            <a:off x="4813345" y="5111144"/>
            <a:ext cx="4796287" cy="584775"/>
          </a:xfrm>
          <a:prstGeom prst="rect">
            <a:avLst/>
          </a:prstGeom>
          <a:noFill/>
        </p:spPr>
        <p:txBody>
          <a:bodyPr wrap="square">
            <a:spAutoFit/>
          </a:bodyPr>
          <a:lstStyle/>
          <a:p>
            <a:pPr algn="ctr"/>
            <a:r>
              <a:rPr lang="en-US" sz="3200" dirty="0">
                <a:solidFill>
                  <a:srgbClr val="FF0000"/>
                </a:solidFill>
              </a:rPr>
              <a:t>eat fruit and vegetables </a:t>
            </a:r>
          </a:p>
        </p:txBody>
      </p:sp>
    </p:spTree>
    <p:extLst>
      <p:ext uri="{BB962C8B-B14F-4D97-AF65-F5344CB8AC3E}">
        <p14:creationId xmlns:p14="http://schemas.microsoft.com/office/powerpoint/2010/main" val="280427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40" grpId="0"/>
      <p:bldP spid="4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70FFF-6976-61F2-A679-C97965B7E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22" y="287089"/>
            <a:ext cx="3873352" cy="790079"/>
          </a:xfrm>
          <a:prstGeom prst="rect">
            <a:avLst/>
          </a:prstGeom>
        </p:spPr>
      </p:pic>
      <p:sp>
        <p:nvSpPr>
          <p:cNvPr id="11" name="TextBox 10">
            <a:extLst>
              <a:ext uri="{FF2B5EF4-FFF2-40B4-BE49-F238E27FC236}">
                <a16:creationId xmlns:a16="http://schemas.microsoft.com/office/drawing/2014/main" id="{FDCC4A81-74B0-1EA8-AAA0-4648E9503097}"/>
              </a:ext>
            </a:extLst>
          </p:cNvPr>
          <p:cNvSpPr txBox="1"/>
          <p:nvPr/>
        </p:nvSpPr>
        <p:spPr>
          <a:xfrm>
            <a:off x="693397" y="1077168"/>
            <a:ext cx="6488240" cy="553998"/>
          </a:xfrm>
          <a:prstGeom prst="rect">
            <a:avLst/>
          </a:prstGeom>
          <a:noFill/>
        </p:spPr>
        <p:txBody>
          <a:bodyPr wrap="square">
            <a:spAutoFit/>
          </a:bodyPr>
          <a:lstStyle/>
          <a:p>
            <a:r>
              <a:rPr lang="en-US" sz="2900" b="1" dirty="0">
                <a:solidFill>
                  <a:schemeClr val="tx2"/>
                </a:solidFill>
              </a:rPr>
              <a:t>a. Circle the correct words.</a:t>
            </a:r>
          </a:p>
        </p:txBody>
      </p:sp>
      <p:sp>
        <p:nvSpPr>
          <p:cNvPr id="15" name="TextBox 14">
            <a:extLst>
              <a:ext uri="{FF2B5EF4-FFF2-40B4-BE49-F238E27FC236}">
                <a16:creationId xmlns:a16="http://schemas.microsoft.com/office/drawing/2014/main" id="{5A82FC1D-0FB6-0931-200E-B7A72512572A}"/>
              </a:ext>
            </a:extLst>
          </p:cNvPr>
          <p:cNvSpPr txBox="1"/>
          <p:nvPr/>
        </p:nvSpPr>
        <p:spPr>
          <a:xfrm>
            <a:off x="102742" y="1631166"/>
            <a:ext cx="10162692" cy="4037580"/>
          </a:xfrm>
          <a:prstGeom prst="rect">
            <a:avLst/>
          </a:prstGeom>
          <a:noFill/>
        </p:spPr>
        <p:txBody>
          <a:bodyPr wrap="square">
            <a:spAutoFit/>
          </a:bodyPr>
          <a:lstStyle/>
          <a:p>
            <a:pPr>
              <a:lnSpc>
                <a:spcPct val="140000"/>
              </a:lnSpc>
              <a:tabLst>
                <a:tab pos="396875" algn="l"/>
              </a:tabLst>
            </a:pPr>
            <a:r>
              <a:rPr lang="en-US" sz="3100" dirty="0"/>
              <a:t>1. Can you go buy </a:t>
            </a:r>
            <a:r>
              <a:rPr lang="en-US" sz="3100" i="1" dirty="0"/>
              <a:t>some/much </a:t>
            </a:r>
            <a:r>
              <a:rPr lang="en-US" sz="3100" dirty="0"/>
              <a:t>milk, please? </a:t>
            </a:r>
            <a:br>
              <a:rPr lang="en-US" sz="3100" dirty="0"/>
            </a:br>
            <a:r>
              <a:rPr lang="en-US" sz="3100" dirty="0"/>
              <a:t>	We don't have </a:t>
            </a:r>
            <a:r>
              <a:rPr lang="en-US" sz="3100" i="1" dirty="0"/>
              <a:t>some/any </a:t>
            </a:r>
            <a:r>
              <a:rPr lang="en-US" sz="3100" dirty="0"/>
              <a:t>left.</a:t>
            </a:r>
          </a:p>
          <a:p>
            <a:pPr>
              <a:lnSpc>
                <a:spcPct val="140000"/>
              </a:lnSpc>
            </a:pPr>
            <a:r>
              <a:rPr lang="en-US" sz="3100" dirty="0"/>
              <a:t>2. I eat </a:t>
            </a:r>
            <a:r>
              <a:rPr lang="en-US" sz="3100" i="1" dirty="0"/>
              <a:t>lots of/any </a:t>
            </a:r>
            <a:r>
              <a:rPr lang="en-US" sz="3100" dirty="0"/>
              <a:t>vegetables every day.</a:t>
            </a:r>
          </a:p>
          <a:p>
            <a:pPr>
              <a:lnSpc>
                <a:spcPct val="140000"/>
              </a:lnSpc>
            </a:pPr>
            <a:r>
              <a:rPr lang="en-US" sz="3100" dirty="0"/>
              <a:t>3. Ben doesn't do </a:t>
            </a:r>
            <a:r>
              <a:rPr lang="en-US" sz="3100" i="1" dirty="0"/>
              <a:t>any/a little </a:t>
            </a:r>
            <a:r>
              <a:rPr lang="en-US" sz="3100" dirty="0"/>
              <a:t>exercise. He's very lazy.</a:t>
            </a:r>
          </a:p>
          <a:p>
            <a:pPr>
              <a:lnSpc>
                <a:spcPct val="140000"/>
              </a:lnSpc>
            </a:pPr>
            <a:r>
              <a:rPr lang="en-US" sz="3100" dirty="0"/>
              <a:t>4. My parents let me watch </a:t>
            </a:r>
            <a:r>
              <a:rPr lang="en-US" sz="3100" i="1" dirty="0"/>
              <a:t>a little/any </a:t>
            </a:r>
            <a:r>
              <a:rPr lang="en-US" sz="3100" dirty="0"/>
              <a:t>TV every day.</a:t>
            </a:r>
          </a:p>
          <a:p>
            <a:pPr>
              <a:lnSpc>
                <a:spcPct val="140000"/>
              </a:lnSpc>
            </a:pPr>
            <a:r>
              <a:rPr lang="en-US" sz="3100" dirty="0"/>
              <a:t>5. You should drink </a:t>
            </a:r>
            <a:r>
              <a:rPr lang="en-US" sz="3100" i="1" dirty="0"/>
              <a:t>lots of/any </a:t>
            </a:r>
            <a:r>
              <a:rPr lang="en-US" sz="3100" dirty="0"/>
              <a:t>water every day.</a:t>
            </a:r>
          </a:p>
        </p:txBody>
      </p:sp>
      <p:sp>
        <p:nvSpPr>
          <p:cNvPr id="16" name="Oval 15">
            <a:extLst>
              <a:ext uri="{FF2B5EF4-FFF2-40B4-BE49-F238E27FC236}">
                <a16:creationId xmlns:a16="http://schemas.microsoft.com/office/drawing/2014/main" id="{545C48AB-AC6D-6E12-223F-902A8186F682}"/>
              </a:ext>
            </a:extLst>
          </p:cNvPr>
          <p:cNvSpPr/>
          <p:nvPr/>
        </p:nvSpPr>
        <p:spPr>
          <a:xfrm>
            <a:off x="3024962" y="1756881"/>
            <a:ext cx="1115521" cy="5753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86DDED-8A1E-019D-48AF-08F4DD5339F4}"/>
              </a:ext>
            </a:extLst>
          </p:cNvPr>
          <p:cNvSpPr/>
          <p:nvPr/>
        </p:nvSpPr>
        <p:spPr>
          <a:xfrm>
            <a:off x="3944678" y="2436392"/>
            <a:ext cx="681649"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7F32F9-F78F-787A-8442-636157D4ACF0}"/>
              </a:ext>
            </a:extLst>
          </p:cNvPr>
          <p:cNvSpPr/>
          <p:nvPr/>
        </p:nvSpPr>
        <p:spPr>
          <a:xfrm>
            <a:off x="1288629" y="307460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3EBD57-FB5D-4E89-CB22-BB60487A7EF6}"/>
              </a:ext>
            </a:extLst>
          </p:cNvPr>
          <p:cNvSpPr/>
          <p:nvPr/>
        </p:nvSpPr>
        <p:spPr>
          <a:xfrm>
            <a:off x="3024962" y="3766814"/>
            <a:ext cx="653903"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D2D48F8-DFAC-2C39-8F1E-B2CEBABBCC43}"/>
              </a:ext>
            </a:extLst>
          </p:cNvPr>
          <p:cNvSpPr/>
          <p:nvPr/>
        </p:nvSpPr>
        <p:spPr>
          <a:xfrm>
            <a:off x="4626327" y="4444908"/>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6B58BE-CCCB-62DF-EE1A-03DEA8BDA4E6}"/>
              </a:ext>
            </a:extLst>
          </p:cNvPr>
          <p:cNvSpPr/>
          <p:nvPr/>
        </p:nvSpPr>
        <p:spPr>
          <a:xfrm>
            <a:off x="3295046" y="509339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50D945-E855-60B7-D923-3EBD6A37E793}"/>
              </a:ext>
            </a:extLst>
          </p:cNvPr>
          <p:cNvSpPr txBox="1"/>
          <p:nvPr/>
        </p:nvSpPr>
        <p:spPr>
          <a:xfrm>
            <a:off x="9019297" y="6022689"/>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362627603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327679"/>
            <a:ext cx="11673841" cy="569387"/>
          </a:xfrm>
          <a:prstGeom prst="rect">
            <a:avLst/>
          </a:prstGeom>
          <a:noFill/>
        </p:spPr>
        <p:txBody>
          <a:bodyPr wrap="square">
            <a:spAutoFit/>
          </a:bodyPr>
          <a:lstStyle/>
          <a:p>
            <a:r>
              <a:rPr lang="en-US" sz="3100" b="1" dirty="0">
                <a:solidFill>
                  <a:schemeClr val="tx2"/>
                </a:solidFill>
              </a:rPr>
              <a:t>b. Unscramble the sentences.</a:t>
            </a:r>
          </a:p>
        </p:txBody>
      </p:sp>
      <p:sp>
        <p:nvSpPr>
          <p:cNvPr id="4" name="TextBox 3">
            <a:extLst>
              <a:ext uri="{FF2B5EF4-FFF2-40B4-BE49-F238E27FC236}">
                <a16:creationId xmlns:a16="http://schemas.microsoft.com/office/drawing/2014/main" id="{2E91F6A7-F716-8759-6973-000CC24E3E90}"/>
              </a:ext>
            </a:extLst>
          </p:cNvPr>
          <p:cNvSpPr txBox="1"/>
          <p:nvPr/>
        </p:nvSpPr>
        <p:spPr>
          <a:xfrm>
            <a:off x="0" y="732679"/>
            <a:ext cx="11673841" cy="5778826"/>
          </a:xfrm>
          <a:prstGeom prst="rect">
            <a:avLst/>
          </a:prstGeom>
          <a:noFill/>
        </p:spPr>
        <p:txBody>
          <a:bodyPr wrap="square">
            <a:spAutoFit/>
          </a:bodyPr>
          <a:lstStyle/>
          <a:p>
            <a:pPr>
              <a:lnSpc>
                <a:spcPct val="120000"/>
              </a:lnSpc>
            </a:pPr>
            <a:r>
              <a:rPr lang="en-US" sz="3100" dirty="0">
                <a:solidFill>
                  <a:schemeClr val="tx2"/>
                </a:solidFill>
              </a:rPr>
              <a:t>1. shouldn't/TV./You/much/watch/too</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2. do/What/should/healthier?/I/to/become</a:t>
            </a:r>
          </a:p>
          <a:p>
            <a:pPr>
              <a:lnSpc>
                <a:spcPct val="120000"/>
              </a:lnSpc>
            </a:pPr>
            <a:r>
              <a:rPr lang="en-US" sz="3100" dirty="0">
                <a:solidFill>
                  <a:schemeClr val="tx2"/>
                </a:solidFill>
              </a:rPr>
              <a:t>_________________________________________________________ 3. exercise./He/much/do/doesn't</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4. get/a/Teens/hours/night./nine/should/sleep/of</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5. of/shouldn't/candy./You/eat/lots</a:t>
            </a:r>
          </a:p>
          <a:p>
            <a:pPr>
              <a:lnSpc>
                <a:spcPct val="120000"/>
              </a:lnSpc>
            </a:pPr>
            <a:r>
              <a:rPr lang="en-US" sz="3100" dirty="0">
                <a:solidFill>
                  <a:schemeClr val="tx2"/>
                </a:solidFill>
              </a:rPr>
              <a:t>_________________________________________________________</a:t>
            </a:r>
          </a:p>
        </p:txBody>
      </p:sp>
      <p:sp>
        <p:nvSpPr>
          <p:cNvPr id="5" name="TextBox 4">
            <a:extLst>
              <a:ext uri="{FF2B5EF4-FFF2-40B4-BE49-F238E27FC236}">
                <a16:creationId xmlns:a16="http://schemas.microsoft.com/office/drawing/2014/main" id="{F8838EC9-0277-DD8B-CE19-9671D3128A70}"/>
              </a:ext>
            </a:extLst>
          </p:cNvPr>
          <p:cNvSpPr txBox="1"/>
          <p:nvPr/>
        </p:nvSpPr>
        <p:spPr>
          <a:xfrm>
            <a:off x="0" y="1302066"/>
            <a:ext cx="6185042" cy="584775"/>
          </a:xfrm>
          <a:prstGeom prst="rect">
            <a:avLst/>
          </a:prstGeom>
          <a:noFill/>
        </p:spPr>
        <p:txBody>
          <a:bodyPr wrap="square">
            <a:spAutoFit/>
          </a:bodyPr>
          <a:lstStyle/>
          <a:p>
            <a:pPr algn="ctr"/>
            <a:r>
              <a:rPr lang="en-US" sz="3200" i="1" dirty="0"/>
              <a:t>You shouldn’t watch too much TV.</a:t>
            </a:r>
          </a:p>
        </p:txBody>
      </p:sp>
      <p:sp>
        <p:nvSpPr>
          <p:cNvPr id="6" name="TextBox 5">
            <a:extLst>
              <a:ext uri="{FF2B5EF4-FFF2-40B4-BE49-F238E27FC236}">
                <a16:creationId xmlns:a16="http://schemas.microsoft.com/office/drawing/2014/main" id="{1E940567-D682-86D2-B237-C7C96B530AA2}"/>
              </a:ext>
            </a:extLst>
          </p:cNvPr>
          <p:cNvSpPr txBox="1"/>
          <p:nvPr/>
        </p:nvSpPr>
        <p:spPr>
          <a:xfrm>
            <a:off x="164387" y="2484589"/>
            <a:ext cx="6924782" cy="584775"/>
          </a:xfrm>
          <a:prstGeom prst="rect">
            <a:avLst/>
          </a:prstGeom>
          <a:noFill/>
        </p:spPr>
        <p:txBody>
          <a:bodyPr wrap="square">
            <a:spAutoFit/>
          </a:bodyPr>
          <a:lstStyle/>
          <a:p>
            <a:r>
              <a:rPr lang="en-US" sz="3200" dirty="0">
                <a:solidFill>
                  <a:srgbClr val="FF0000"/>
                </a:solidFill>
              </a:rPr>
              <a:t>What should I do to become healthier?</a:t>
            </a:r>
          </a:p>
        </p:txBody>
      </p:sp>
      <p:sp>
        <p:nvSpPr>
          <p:cNvPr id="8" name="TextBox 7">
            <a:extLst>
              <a:ext uri="{FF2B5EF4-FFF2-40B4-BE49-F238E27FC236}">
                <a16:creationId xmlns:a16="http://schemas.microsoft.com/office/drawing/2014/main" id="{8BE86822-2241-04D6-B164-1DBBAADF6F00}"/>
              </a:ext>
            </a:extLst>
          </p:cNvPr>
          <p:cNvSpPr txBox="1"/>
          <p:nvPr/>
        </p:nvSpPr>
        <p:spPr>
          <a:xfrm>
            <a:off x="164387" y="3622092"/>
            <a:ext cx="6924782" cy="584775"/>
          </a:xfrm>
          <a:prstGeom prst="rect">
            <a:avLst/>
          </a:prstGeom>
          <a:noFill/>
        </p:spPr>
        <p:txBody>
          <a:bodyPr wrap="square">
            <a:spAutoFit/>
          </a:bodyPr>
          <a:lstStyle/>
          <a:p>
            <a:r>
              <a:rPr lang="en-US" sz="3200" dirty="0">
                <a:solidFill>
                  <a:srgbClr val="FF0000"/>
                </a:solidFill>
              </a:rPr>
              <a:t>He doesn’t do much exercise.</a:t>
            </a:r>
          </a:p>
        </p:txBody>
      </p:sp>
      <p:sp>
        <p:nvSpPr>
          <p:cNvPr id="9" name="TextBox 8">
            <a:extLst>
              <a:ext uri="{FF2B5EF4-FFF2-40B4-BE49-F238E27FC236}">
                <a16:creationId xmlns:a16="http://schemas.microsoft.com/office/drawing/2014/main" id="{800712EA-2A7A-EDE9-19A3-4ED548845249}"/>
              </a:ext>
            </a:extLst>
          </p:cNvPr>
          <p:cNvSpPr txBox="1"/>
          <p:nvPr/>
        </p:nvSpPr>
        <p:spPr>
          <a:xfrm>
            <a:off x="164387" y="4750693"/>
            <a:ext cx="7918564" cy="584775"/>
          </a:xfrm>
          <a:prstGeom prst="rect">
            <a:avLst/>
          </a:prstGeom>
          <a:noFill/>
        </p:spPr>
        <p:txBody>
          <a:bodyPr wrap="square">
            <a:spAutoFit/>
          </a:bodyPr>
          <a:lstStyle/>
          <a:p>
            <a:r>
              <a:rPr lang="en-US" sz="3200" dirty="0">
                <a:solidFill>
                  <a:srgbClr val="FF0000"/>
                </a:solidFill>
              </a:rPr>
              <a:t>Teens should get a nine hours of sleep a night.</a:t>
            </a:r>
          </a:p>
        </p:txBody>
      </p:sp>
      <p:sp>
        <p:nvSpPr>
          <p:cNvPr id="10" name="TextBox 9">
            <a:extLst>
              <a:ext uri="{FF2B5EF4-FFF2-40B4-BE49-F238E27FC236}">
                <a16:creationId xmlns:a16="http://schemas.microsoft.com/office/drawing/2014/main" id="{A8FC7B9B-1B92-2EE9-5B1F-752EC71D1A45}"/>
              </a:ext>
            </a:extLst>
          </p:cNvPr>
          <p:cNvSpPr txBox="1"/>
          <p:nvPr/>
        </p:nvSpPr>
        <p:spPr>
          <a:xfrm>
            <a:off x="164387" y="5879295"/>
            <a:ext cx="7918564" cy="584775"/>
          </a:xfrm>
          <a:prstGeom prst="rect">
            <a:avLst/>
          </a:prstGeom>
          <a:noFill/>
        </p:spPr>
        <p:txBody>
          <a:bodyPr wrap="square">
            <a:spAutoFit/>
          </a:bodyPr>
          <a:lstStyle/>
          <a:p>
            <a:r>
              <a:rPr lang="en-US" sz="3200" dirty="0">
                <a:solidFill>
                  <a:srgbClr val="FF0000"/>
                </a:solidFill>
              </a:rPr>
              <a:t>You shouldn’t eat lots of candy.</a:t>
            </a:r>
          </a:p>
        </p:txBody>
      </p:sp>
      <p:sp>
        <p:nvSpPr>
          <p:cNvPr id="11" name="TextBox 10">
            <a:extLst>
              <a:ext uri="{FF2B5EF4-FFF2-40B4-BE49-F238E27FC236}">
                <a16:creationId xmlns:a16="http://schemas.microsoft.com/office/drawing/2014/main" id="{8EC18AD2-7B54-D137-7614-ECB51B8727D8}"/>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56865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5" grpId="0"/>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2726966"/>
            <a:ext cx="12298925" cy="2232021"/>
          </a:xfrm>
          <a:prstGeom prst="rect">
            <a:avLst/>
          </a:prstGeom>
          <a:noFill/>
        </p:spPr>
        <p:txBody>
          <a:bodyPr wrap="square">
            <a:spAutoFit/>
          </a:bodyPr>
          <a:lstStyle/>
          <a:p>
            <a:pPr>
              <a:lnSpc>
                <a:spcPct val="150000"/>
              </a:lnSpc>
            </a:pPr>
            <a:r>
              <a:rPr lang="en-US" sz="3200" dirty="0">
                <a:solidFill>
                  <a:schemeClr val="tx2"/>
                </a:solidFill>
              </a:rPr>
              <a:t>1. A. t</a:t>
            </a:r>
            <a:r>
              <a:rPr lang="en-US" sz="3200" u="sng" dirty="0">
                <a:solidFill>
                  <a:schemeClr val="tx2"/>
                </a:solidFill>
              </a:rPr>
              <a:t>a</a:t>
            </a:r>
            <a:r>
              <a:rPr lang="en-US" sz="3200" dirty="0">
                <a:solidFill>
                  <a:schemeClr val="tx2"/>
                </a:solidFill>
              </a:rPr>
              <a:t>ke 		B. st</a:t>
            </a:r>
            <a:r>
              <a:rPr lang="en-US" sz="3200" u="sng" dirty="0">
                <a:solidFill>
                  <a:schemeClr val="tx2"/>
                </a:solidFill>
              </a:rPr>
              <a:t>a</a:t>
            </a:r>
            <a:r>
              <a:rPr lang="en-US" sz="3200" dirty="0">
                <a:solidFill>
                  <a:schemeClr val="tx2"/>
                </a:solidFill>
              </a:rPr>
              <a:t>y 		C. l</a:t>
            </a:r>
            <a:r>
              <a:rPr lang="en-US" sz="3200" u="sng" dirty="0">
                <a:solidFill>
                  <a:schemeClr val="tx2"/>
                </a:solidFill>
              </a:rPr>
              <a:t>a</a:t>
            </a:r>
            <a:r>
              <a:rPr lang="en-US" sz="3200" dirty="0">
                <a:solidFill>
                  <a:schemeClr val="tx2"/>
                </a:solidFill>
              </a:rPr>
              <a:t>te 		D. sod</a:t>
            </a:r>
            <a:r>
              <a:rPr lang="en-US" sz="3200" u="sng" dirty="0">
                <a:solidFill>
                  <a:schemeClr val="tx2"/>
                </a:solidFill>
              </a:rPr>
              <a:t>a</a:t>
            </a:r>
          </a:p>
          <a:p>
            <a:pPr>
              <a:lnSpc>
                <a:spcPct val="150000"/>
              </a:lnSpc>
            </a:pPr>
            <a:r>
              <a:rPr lang="en-US" sz="3200" dirty="0">
                <a:solidFill>
                  <a:schemeClr val="tx2"/>
                </a:solidFill>
              </a:rPr>
              <a:t>2. A. f</a:t>
            </a:r>
            <a:r>
              <a:rPr lang="en-US" sz="3200" u="sng" dirty="0">
                <a:solidFill>
                  <a:schemeClr val="tx2"/>
                </a:solidFill>
              </a:rPr>
              <a:t>e</a:t>
            </a:r>
            <a:r>
              <a:rPr lang="en-US" sz="3200" dirty="0">
                <a:solidFill>
                  <a:schemeClr val="tx2"/>
                </a:solidFill>
              </a:rPr>
              <a:t>ver 		B. r</a:t>
            </a:r>
            <a:r>
              <a:rPr lang="en-US" sz="3200" u="sng" dirty="0">
                <a:solidFill>
                  <a:schemeClr val="tx2"/>
                </a:solidFill>
              </a:rPr>
              <a:t>e</a:t>
            </a:r>
            <a:r>
              <a:rPr lang="en-US" sz="3200" dirty="0">
                <a:solidFill>
                  <a:schemeClr val="tx2"/>
                </a:solidFill>
              </a:rPr>
              <a:t>st 		C. v</a:t>
            </a:r>
            <a:r>
              <a:rPr lang="en-US" sz="3200" u="sng" dirty="0">
                <a:solidFill>
                  <a:schemeClr val="tx2"/>
                </a:solidFill>
              </a:rPr>
              <a:t>e</a:t>
            </a:r>
            <a:r>
              <a:rPr lang="en-US" sz="3200" dirty="0">
                <a:solidFill>
                  <a:schemeClr val="tx2"/>
                </a:solidFill>
              </a:rPr>
              <a:t>getable 	D. m</a:t>
            </a:r>
            <a:r>
              <a:rPr lang="en-US" sz="3200" u="sng" dirty="0">
                <a:solidFill>
                  <a:schemeClr val="tx2"/>
                </a:solidFill>
              </a:rPr>
              <a:t>e</a:t>
            </a:r>
            <a:r>
              <a:rPr lang="en-US" sz="3200" dirty="0">
                <a:solidFill>
                  <a:schemeClr val="tx2"/>
                </a:solidFill>
              </a:rPr>
              <a:t>dicine</a:t>
            </a:r>
          </a:p>
          <a:p>
            <a:pPr>
              <a:lnSpc>
                <a:spcPct val="150000"/>
              </a:lnSpc>
            </a:pPr>
            <a:r>
              <a:rPr lang="en-US" sz="3200" dirty="0">
                <a:solidFill>
                  <a:schemeClr val="tx2"/>
                </a:solidFill>
              </a:rPr>
              <a:t>3. A. c</a:t>
            </a:r>
            <a:r>
              <a:rPr lang="en-US" sz="3200" u="sng" dirty="0">
                <a:solidFill>
                  <a:schemeClr val="tx2"/>
                </a:solidFill>
              </a:rPr>
              <a:t>a</a:t>
            </a:r>
            <a:r>
              <a:rPr lang="en-US" sz="3200" dirty="0">
                <a:solidFill>
                  <a:schemeClr val="tx2"/>
                </a:solidFill>
              </a:rPr>
              <a:t>ndy 	B. f</a:t>
            </a:r>
            <a:r>
              <a:rPr lang="en-US" sz="3200" u="sng" dirty="0">
                <a:solidFill>
                  <a:schemeClr val="tx2"/>
                </a:solidFill>
              </a:rPr>
              <a:t>a</a:t>
            </a:r>
            <a:r>
              <a:rPr lang="en-US" sz="3200" dirty="0">
                <a:solidFill>
                  <a:schemeClr val="tx2"/>
                </a:solidFill>
              </a:rPr>
              <a:t>st food 	C. w</a:t>
            </a:r>
            <a:r>
              <a:rPr lang="en-US" sz="3200" u="sng" dirty="0">
                <a:solidFill>
                  <a:schemeClr val="tx2"/>
                </a:solidFill>
              </a:rPr>
              <a:t>a</a:t>
            </a:r>
            <a:r>
              <a:rPr lang="en-US" sz="3200" dirty="0">
                <a:solidFill>
                  <a:schemeClr val="tx2"/>
                </a:solidFill>
              </a:rPr>
              <a:t>rm 		D. h</a:t>
            </a:r>
            <a:r>
              <a:rPr lang="en-US" sz="3200" u="sng" dirty="0">
                <a:solidFill>
                  <a:schemeClr val="tx2"/>
                </a:solidFill>
              </a:rPr>
              <a:t>a</a:t>
            </a:r>
            <a:r>
              <a:rPr lang="en-US" sz="3200" dirty="0">
                <a:solidFill>
                  <a:schemeClr val="tx2"/>
                </a:solidFill>
              </a:rPr>
              <a:t>ve</a:t>
            </a:r>
          </a:p>
        </p:txBody>
      </p:sp>
      <p:sp>
        <p:nvSpPr>
          <p:cNvPr id="4" name="TextBox 3">
            <a:extLst>
              <a:ext uri="{FF2B5EF4-FFF2-40B4-BE49-F238E27FC236}">
                <a16:creationId xmlns:a16="http://schemas.microsoft.com/office/drawing/2014/main" id="{FEBCDD42-772E-0FD1-E811-0574C77DF609}"/>
              </a:ext>
            </a:extLst>
          </p:cNvPr>
          <p:cNvSpPr txBox="1"/>
          <p:nvPr/>
        </p:nvSpPr>
        <p:spPr>
          <a:xfrm>
            <a:off x="0" y="1277402"/>
            <a:ext cx="11673841" cy="1449564"/>
          </a:xfrm>
          <a:prstGeom prst="rect">
            <a:avLst/>
          </a:prstGeom>
          <a:noFill/>
        </p:spPr>
        <p:txBody>
          <a:bodyPr wrap="square">
            <a:spAutoFit/>
          </a:bodyPr>
          <a:lstStyle/>
          <a:p>
            <a:pPr>
              <a:lnSpc>
                <a:spcPct val="150000"/>
              </a:lnSpc>
            </a:pPr>
            <a:r>
              <a:rPr lang="en-US" sz="3100" b="1" dirty="0">
                <a:solidFill>
                  <a:schemeClr val="tx2"/>
                </a:solidFill>
              </a:rPr>
              <a:t>a. Circle the word that has the underlined part pronounced differently</a:t>
            </a:r>
          </a:p>
          <a:p>
            <a:pPr>
              <a:lnSpc>
                <a:spcPct val="150000"/>
              </a:lnSpc>
            </a:pPr>
            <a:r>
              <a:rPr lang="en-US" sz="3100" b="1" dirty="0">
                <a:solidFill>
                  <a:schemeClr val="tx2"/>
                </a:solidFill>
              </a:rPr>
              <a:t>from the others.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7" name="Oval 6">
            <a:extLst>
              <a:ext uri="{FF2B5EF4-FFF2-40B4-BE49-F238E27FC236}">
                <a16:creationId xmlns:a16="http://schemas.microsoft.com/office/drawing/2014/main" id="{C5C42CD9-B18F-2254-2361-6D7C29C327F6}"/>
              </a:ext>
            </a:extLst>
          </p:cNvPr>
          <p:cNvSpPr/>
          <p:nvPr/>
        </p:nvSpPr>
        <p:spPr>
          <a:xfrm>
            <a:off x="8203137" y="292299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a:extLst>
              <a:ext uri="{FF2B5EF4-FFF2-40B4-BE49-F238E27FC236}">
                <a16:creationId xmlns:a16="http://schemas.microsoft.com/office/drawing/2014/main" id="{B33FECF7-BC1D-1A6E-8677-9B163A565689}"/>
              </a:ext>
            </a:extLst>
          </p:cNvPr>
          <p:cNvSpPr/>
          <p:nvPr/>
        </p:nvSpPr>
        <p:spPr>
          <a:xfrm>
            <a:off x="377655" y="367052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4D2FE2-D4EC-5462-BD11-76586A94D97B}"/>
              </a:ext>
            </a:extLst>
          </p:cNvPr>
          <p:cNvSpPr/>
          <p:nvPr/>
        </p:nvSpPr>
        <p:spPr>
          <a:xfrm>
            <a:off x="5411992" y="4433260"/>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4BC433-5A8B-4059-ED85-098BEA8E1886}"/>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45841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3021264"/>
            <a:ext cx="12298925" cy="2232021"/>
          </a:xfrm>
          <a:prstGeom prst="rect">
            <a:avLst/>
          </a:prstGeom>
          <a:noFill/>
        </p:spPr>
        <p:txBody>
          <a:bodyPr wrap="square">
            <a:spAutoFit/>
          </a:bodyPr>
          <a:lstStyle/>
          <a:p>
            <a:pPr>
              <a:lnSpc>
                <a:spcPct val="150000"/>
              </a:lnSpc>
            </a:pPr>
            <a:r>
              <a:rPr lang="en-US" sz="3200" dirty="0">
                <a:solidFill>
                  <a:schemeClr val="tx2"/>
                </a:solidFill>
              </a:rPr>
              <a:t>4. A. medicine 	B. unhealthy 	C. vitamin 		D. vegetable</a:t>
            </a:r>
          </a:p>
          <a:p>
            <a:pPr>
              <a:lnSpc>
                <a:spcPct val="150000"/>
              </a:lnSpc>
            </a:pPr>
            <a:r>
              <a:rPr lang="en-US" sz="3200" dirty="0">
                <a:solidFill>
                  <a:schemeClr val="tx2"/>
                </a:solidFill>
              </a:rPr>
              <a:t>5. A. lifestyle 	B. fever 		C. lazy 		D. enough</a:t>
            </a:r>
          </a:p>
          <a:p>
            <a:pPr>
              <a:lnSpc>
                <a:spcPct val="150000"/>
              </a:lnSpc>
            </a:pPr>
            <a:r>
              <a:rPr lang="en-US" sz="3200" dirty="0">
                <a:solidFill>
                  <a:schemeClr val="tx2"/>
                </a:solidFill>
              </a:rPr>
              <a:t>6. A. cafeteria 	B. stomachache 	C. restaurant 	D. exercise</a:t>
            </a:r>
          </a:p>
        </p:txBody>
      </p:sp>
      <p:sp>
        <p:nvSpPr>
          <p:cNvPr id="4" name="TextBox 3">
            <a:extLst>
              <a:ext uri="{FF2B5EF4-FFF2-40B4-BE49-F238E27FC236}">
                <a16:creationId xmlns:a16="http://schemas.microsoft.com/office/drawing/2014/main" id="{FEBCDD42-772E-0FD1-E811-0574C77DF609}"/>
              </a:ext>
            </a:extLst>
          </p:cNvPr>
          <p:cNvSpPr txBox="1"/>
          <p:nvPr/>
        </p:nvSpPr>
        <p:spPr>
          <a:xfrm>
            <a:off x="-53463" y="1376641"/>
            <a:ext cx="11673841" cy="1449564"/>
          </a:xfrm>
          <a:prstGeom prst="rect">
            <a:avLst/>
          </a:prstGeom>
          <a:noFill/>
        </p:spPr>
        <p:txBody>
          <a:bodyPr wrap="square">
            <a:spAutoFit/>
          </a:bodyPr>
          <a:lstStyle/>
          <a:p>
            <a:pPr>
              <a:lnSpc>
                <a:spcPct val="150000"/>
              </a:lnSpc>
            </a:pPr>
            <a:r>
              <a:rPr lang="en-US" sz="3100" b="1" dirty="0">
                <a:solidFill>
                  <a:schemeClr val="tx2"/>
                </a:solidFill>
              </a:rPr>
              <a:t>b. Circle the word that differs from the other three in the position of primary stress in each of the following questions.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5" name="Oval 4">
            <a:extLst>
              <a:ext uri="{FF2B5EF4-FFF2-40B4-BE49-F238E27FC236}">
                <a16:creationId xmlns:a16="http://schemas.microsoft.com/office/drawing/2014/main" id="{A1421FEE-C71A-C4FC-9169-F7AC21AF1DC6}"/>
              </a:ext>
            </a:extLst>
          </p:cNvPr>
          <p:cNvSpPr/>
          <p:nvPr/>
        </p:nvSpPr>
        <p:spPr>
          <a:xfrm>
            <a:off x="2668792" y="324791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31DE51-D621-3DFC-B79E-8E867A7BF64F}"/>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7" name="Oval 6">
            <a:extLst>
              <a:ext uri="{FF2B5EF4-FFF2-40B4-BE49-F238E27FC236}">
                <a16:creationId xmlns:a16="http://schemas.microsoft.com/office/drawing/2014/main" id="{D31C7707-93C1-BC73-CB98-82EB12519034}"/>
              </a:ext>
            </a:extLst>
          </p:cNvPr>
          <p:cNvSpPr/>
          <p:nvPr/>
        </p:nvSpPr>
        <p:spPr>
          <a:xfrm>
            <a:off x="8196289" y="4008206"/>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4805B9-E383-FE7E-BC46-147FA99A9149}"/>
              </a:ext>
            </a:extLst>
          </p:cNvPr>
          <p:cNvSpPr/>
          <p:nvPr/>
        </p:nvSpPr>
        <p:spPr>
          <a:xfrm>
            <a:off x="357107" y="4747283"/>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843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99890"/>
            <a:ext cx="9074552" cy="6187194"/>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base"/>
            <a:r>
              <a:rPr lang="en-US" sz="3600" i="1" dirty="0">
                <a:solidFill>
                  <a:srgbClr val="0070C0"/>
                </a:solidFill>
                <a:latin typeface="Calibri" panose="020F0502020204030204" pitchFamily="34" charset="0"/>
              </a:rPr>
              <a:t>- Review vocabularies and grammar points.</a:t>
            </a:r>
            <a:r>
              <a:rPr lang="en-US" sz="3600" i="1" dirty="0">
                <a:solidFill>
                  <a:srgbClr val="000000"/>
                </a:solidFill>
                <a:latin typeface="Calibri" panose="020F0502020204030204" pitchFamily="34" charset="0"/>
              </a:rPr>
              <a:t>​</a:t>
            </a:r>
            <a:endParaRPr lang="en-US" sz="3600" i="1" dirty="0">
              <a:solidFill>
                <a:srgbClr val="000000"/>
              </a:solidFill>
              <a:latin typeface="Segoe UI" panose="020B0502040204020203" pitchFamily="34" charset="0"/>
            </a:endParaRPr>
          </a:p>
          <a:p>
            <a:pPr fontAlgn="base"/>
            <a:r>
              <a:rPr lang="en-US" sz="3600" i="1" dirty="0">
                <a:solidFill>
                  <a:srgbClr val="0070C0"/>
                </a:solidFill>
                <a:latin typeface="Calibri" panose="020F0502020204030204" pitchFamily="34" charset="0"/>
              </a:rPr>
              <a:t>- Practice reading for specific information.</a:t>
            </a:r>
            <a:r>
              <a:rPr lang="en-US" sz="3600" i="1" dirty="0">
                <a:solidFill>
                  <a:srgbClr val="000000"/>
                </a:solidFill>
                <a:latin typeface="Calibri" panose="020F0502020204030204" pitchFamily="34" charset="0"/>
              </a:rPr>
              <a:t>​</a:t>
            </a:r>
            <a:br>
              <a:rPr lang="en-US" sz="3600" i="1" dirty="0">
                <a:solidFill>
                  <a:srgbClr val="000000"/>
                </a:solidFill>
                <a:latin typeface="Calibri" panose="020F0502020204030204" pitchFamily="34" charset="0"/>
              </a:rPr>
            </a:br>
            <a:r>
              <a:rPr lang="en-US" sz="3600" i="1" dirty="0">
                <a:solidFill>
                  <a:srgbClr val="0070C0"/>
                </a:solidFill>
                <a:latin typeface="Calibri" panose="020F0502020204030204" pitchFamily="34" charset="0"/>
              </a:rPr>
              <a:t>- Practice listening for details.</a:t>
            </a:r>
            <a:endParaRPr lang="en-US" sz="3600" i="1"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Review exercise in Workbook, page 63.</a:t>
            </a:r>
          </a:p>
          <a:p>
            <a:pPr marL="571500" indent="-571500">
              <a:buFontTx/>
              <a:buChar char="-"/>
            </a:pPr>
            <a:r>
              <a:rPr lang="en-US" sz="3600" i="1" dirty="0">
                <a:solidFill>
                  <a:srgbClr val="0070C0"/>
                </a:solidFill>
              </a:rPr>
              <a:t>Review all vocabularies and grammar points in Unit 2.</a:t>
            </a:r>
          </a:p>
          <a:p>
            <a:pPr marL="571500" indent="-571500">
              <a:buFontTx/>
              <a:buChar char="-"/>
            </a:pPr>
            <a:r>
              <a:rPr lang="en-US" sz="3600" i="1" dirty="0">
                <a:solidFill>
                  <a:srgbClr val="0070C0"/>
                </a:solidFill>
              </a:rPr>
              <a:t>Prepare Unit 3 (page 20 SB).</a:t>
            </a:r>
          </a:p>
          <a:p>
            <a:pPr marL="571500" indent="-571500">
              <a:buFontTx/>
              <a:buChar char="-"/>
            </a:pPr>
            <a:r>
              <a:rPr lang="en-US" sz="3600" i="1">
                <a:solidFill>
                  <a:srgbClr val="0070C0"/>
                </a:solidFill>
              </a:rPr>
              <a:t>Play 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01340" y="568706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1" y="578094"/>
            <a:ext cx="6318393"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gn="l" rtl="0" fontAlgn="base">
              <a:tabLst>
                <a:tab pos="231775" algn="l"/>
              </a:tabLst>
            </a:pPr>
            <a:r>
              <a:rPr lang="en-US" sz="3600" b="0" i="1" u="none" strike="noStrike" dirty="0">
                <a:solidFill>
                  <a:srgbClr val="0070C0"/>
                </a:solidFill>
                <a:effectLst/>
                <a:latin typeface="Calibri" panose="020F0502020204030204" pitchFamily="34" charset="0"/>
              </a:rPr>
              <a:t>- review vocabularies 	and grammar points.</a:t>
            </a:r>
            <a:r>
              <a:rPr lang="en-US" sz="3600" b="0" i="1" dirty="0">
                <a:solidFill>
                  <a:srgbClr val="000000"/>
                </a:solidFill>
                <a:effectLst/>
                <a:latin typeface="Calibri" panose="020F0502020204030204" pitchFamily="34" charset="0"/>
              </a:rPr>
              <a:t>​</a:t>
            </a:r>
            <a:endParaRPr lang="en-US" sz="3600" b="0" i="1" dirty="0">
              <a:solidFill>
                <a:srgbClr val="000000"/>
              </a:solidFill>
              <a:effectLst/>
              <a:latin typeface="Segoe UI" panose="020B0502040204020203" pitchFamily="34" charset="0"/>
            </a:endParaRPr>
          </a:p>
          <a:p>
            <a:pPr algn="l" rtl="0" fontAlgn="base">
              <a:tabLst>
                <a:tab pos="231775" algn="l"/>
              </a:tabLst>
            </a:pPr>
            <a:r>
              <a:rPr lang="en-US" sz="3600" b="0" i="1" u="none" strike="noStrike" dirty="0">
                <a:solidFill>
                  <a:srgbClr val="0070C0"/>
                </a:solidFill>
                <a:effectLst/>
                <a:latin typeface="Calibri" panose="020F0502020204030204" pitchFamily="34" charset="0"/>
              </a:rPr>
              <a:t>- practice reading for specific 	information.</a:t>
            </a:r>
            <a:r>
              <a:rPr lang="en-US" sz="3600" b="0" i="1" dirty="0">
                <a:solidFill>
                  <a:srgbClr val="000000"/>
                </a:solidFill>
                <a:effectLst/>
                <a:latin typeface="Calibri" panose="020F0502020204030204" pitchFamily="34" charset="0"/>
              </a:rPr>
              <a:t>​</a:t>
            </a:r>
            <a:br>
              <a:rPr lang="en-US" sz="3600" b="0" i="1" dirty="0">
                <a:solidFill>
                  <a:srgbClr val="000000"/>
                </a:solidFill>
                <a:effectLst/>
                <a:latin typeface="Calibri" panose="020F0502020204030204" pitchFamily="34" charset="0"/>
              </a:rPr>
            </a:br>
            <a:r>
              <a:rPr lang="en-US" sz="3600" b="0" i="1" u="none" strike="noStrike" dirty="0">
                <a:solidFill>
                  <a:srgbClr val="0070C0"/>
                </a:solidFill>
                <a:effectLst/>
                <a:latin typeface="Calibri" panose="020F0502020204030204" pitchFamily="34" charset="0"/>
              </a:rPr>
              <a:t>- practice listening for details.</a:t>
            </a:r>
            <a:endParaRPr lang="en-US" sz="3600" b="0" i="1"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210072" cy="61400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EE42947-1443-C8AA-0F8A-227B9ED5DB4A}"/>
              </a:ext>
            </a:extLst>
          </p:cNvPr>
          <p:cNvSpPr/>
          <p:nvPr/>
        </p:nvSpPr>
        <p:spPr>
          <a:xfrm>
            <a:off x="8267119" y="5910642"/>
            <a:ext cx="4182594" cy="584775"/>
          </a:xfrm>
          <a:prstGeom prst="rect">
            <a:avLst/>
          </a:prstGeom>
        </p:spPr>
        <p:txBody>
          <a:bodyPr wrap="square">
            <a:spAutoFit/>
          </a:bodyPr>
          <a:lstStyle/>
          <a:p>
            <a:r>
              <a:rPr lang="en-US" sz="3200" dirty="0">
                <a:solidFill>
                  <a:schemeClr val="tx2"/>
                </a:solidFill>
              </a:rPr>
              <a:t>4. Going __________</a:t>
            </a:r>
          </a:p>
        </p:txBody>
      </p:sp>
      <p:sp>
        <p:nvSpPr>
          <p:cNvPr id="2" name="Rectangle 1"/>
          <p:cNvSpPr/>
          <p:nvPr/>
        </p:nvSpPr>
        <p:spPr>
          <a:xfrm>
            <a:off x="82192" y="318186"/>
            <a:ext cx="3493213" cy="1615827"/>
          </a:xfrm>
          <a:prstGeom prst="rect">
            <a:avLst/>
          </a:prstGeom>
        </p:spPr>
        <p:txBody>
          <a:bodyPr wrap="square">
            <a:spAutoFit/>
          </a:bodyPr>
          <a:lstStyle/>
          <a:p>
            <a:r>
              <a:rPr lang="en-US" sz="33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207866" y="6031644"/>
            <a:ext cx="3646495" cy="461665"/>
          </a:xfrm>
          <a:prstGeom prst="rect">
            <a:avLst/>
          </a:prstGeom>
          <a:noFill/>
        </p:spPr>
        <p:txBody>
          <a:bodyPr wrap="square" rtlCol="0">
            <a:spAutoFit/>
          </a:bodyPr>
          <a:lstStyle/>
          <a:p>
            <a:pPr algn="ctr"/>
            <a:r>
              <a:rPr lang="en-US" sz="2400" dirty="0"/>
              <a:t>Click here for the answers.</a:t>
            </a:r>
          </a:p>
        </p:txBody>
      </p:sp>
      <p:sp>
        <p:nvSpPr>
          <p:cNvPr id="24" name="Rectangle 23">
            <a:extLst>
              <a:ext uri="{FF2B5EF4-FFF2-40B4-BE49-F238E27FC236}">
                <a16:creationId xmlns:a16="http://schemas.microsoft.com/office/drawing/2014/main" id="{7967F907-3B69-D057-9EB5-911568740462}"/>
              </a:ext>
            </a:extLst>
          </p:cNvPr>
          <p:cNvSpPr/>
          <p:nvPr/>
        </p:nvSpPr>
        <p:spPr>
          <a:xfrm>
            <a:off x="8037269" y="3162093"/>
            <a:ext cx="3761161" cy="584775"/>
          </a:xfrm>
          <a:prstGeom prst="rect">
            <a:avLst/>
          </a:prstGeom>
        </p:spPr>
        <p:txBody>
          <a:bodyPr wrap="square">
            <a:spAutoFit/>
          </a:bodyPr>
          <a:lstStyle/>
          <a:p>
            <a:r>
              <a:rPr lang="en-US" sz="3200" dirty="0">
                <a:solidFill>
                  <a:schemeClr val="tx2"/>
                </a:solidFill>
              </a:rPr>
              <a:t>2. watching 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4254320" y="5962563"/>
            <a:ext cx="4182594" cy="584775"/>
          </a:xfrm>
          <a:prstGeom prst="rect">
            <a:avLst/>
          </a:prstGeom>
        </p:spPr>
        <p:txBody>
          <a:bodyPr wrap="square">
            <a:spAutoFit/>
          </a:bodyPr>
          <a:lstStyle/>
          <a:p>
            <a:r>
              <a:rPr lang="en-US" sz="3200" dirty="0">
                <a:solidFill>
                  <a:schemeClr val="tx2"/>
                </a:solidFill>
              </a:rPr>
              <a:t>3. Falling __________</a:t>
            </a:r>
          </a:p>
        </p:txBody>
      </p:sp>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794">
            <a:off x="7682128" y="260936"/>
            <a:ext cx="4509872" cy="3012386"/>
          </a:xfrm>
          <a:prstGeom prst="rect">
            <a:avLst/>
          </a:prstGeom>
        </p:spPr>
      </p:pic>
      <p:sp>
        <p:nvSpPr>
          <p:cNvPr id="56" name="Rectangle 55">
            <a:extLst>
              <a:ext uri="{FF2B5EF4-FFF2-40B4-BE49-F238E27FC236}">
                <a16:creationId xmlns:a16="http://schemas.microsoft.com/office/drawing/2014/main" id="{9ECC305C-EDAE-49E3-FF11-9873F8DAC685}"/>
              </a:ext>
            </a:extLst>
          </p:cNvPr>
          <p:cNvSpPr/>
          <p:nvPr/>
        </p:nvSpPr>
        <p:spPr>
          <a:xfrm>
            <a:off x="10045884" y="3188781"/>
            <a:ext cx="1508775" cy="584775"/>
          </a:xfrm>
          <a:prstGeom prst="rect">
            <a:avLst/>
          </a:prstGeom>
        </p:spPr>
        <p:txBody>
          <a:bodyPr wrap="square">
            <a:spAutoFit/>
          </a:bodyPr>
          <a:lstStyle/>
          <a:p>
            <a:pPr algn="ctr"/>
            <a:r>
              <a:rPr lang="en-US" sz="3200" dirty="0">
                <a:solidFill>
                  <a:srgbClr val="FF0000"/>
                </a:solidFill>
              </a:rPr>
              <a:t>TV</a:t>
            </a:r>
          </a:p>
        </p:txBody>
      </p:sp>
      <p:sp>
        <p:nvSpPr>
          <p:cNvPr id="57" name="Rectangle 56">
            <a:extLst>
              <a:ext uri="{FF2B5EF4-FFF2-40B4-BE49-F238E27FC236}">
                <a16:creationId xmlns:a16="http://schemas.microsoft.com/office/drawing/2014/main" id="{B6E5809E-3071-7638-4DCA-12067BE8EFB7}"/>
              </a:ext>
            </a:extLst>
          </p:cNvPr>
          <p:cNvSpPr/>
          <p:nvPr/>
        </p:nvSpPr>
        <p:spPr>
          <a:xfrm>
            <a:off x="6198651" y="5955039"/>
            <a:ext cx="1461674" cy="584775"/>
          </a:xfrm>
          <a:prstGeom prst="rect">
            <a:avLst/>
          </a:prstGeom>
        </p:spPr>
        <p:txBody>
          <a:bodyPr wrap="square">
            <a:spAutoFit/>
          </a:bodyPr>
          <a:lstStyle/>
          <a:p>
            <a:r>
              <a:rPr lang="en-US" sz="3200" dirty="0">
                <a:solidFill>
                  <a:srgbClr val="FF0000"/>
                </a:solidFill>
              </a:rPr>
              <a:t>asleep </a:t>
            </a:r>
          </a:p>
        </p:txBody>
      </p:sp>
      <p:sp>
        <p:nvSpPr>
          <p:cNvPr id="15" name="Rectangle 14">
            <a:extLst>
              <a:ext uri="{FF2B5EF4-FFF2-40B4-BE49-F238E27FC236}">
                <a16:creationId xmlns:a16="http://schemas.microsoft.com/office/drawing/2014/main" id="{D57A2467-147C-F21B-952D-B9C363CDF0A5}"/>
              </a:ext>
            </a:extLst>
          </p:cNvPr>
          <p:cNvSpPr/>
          <p:nvPr/>
        </p:nvSpPr>
        <p:spPr>
          <a:xfrm>
            <a:off x="4054010" y="3012665"/>
            <a:ext cx="3761161" cy="584775"/>
          </a:xfrm>
          <a:prstGeom prst="rect">
            <a:avLst/>
          </a:prstGeom>
        </p:spPr>
        <p:txBody>
          <a:bodyPr wrap="square">
            <a:spAutoFit/>
          </a:bodyPr>
          <a:lstStyle/>
          <a:p>
            <a:r>
              <a:rPr lang="en-US" sz="3200" dirty="0">
                <a:solidFill>
                  <a:schemeClr val="tx2"/>
                </a:solidFill>
              </a:rPr>
              <a:t>1. staying ____ ____</a:t>
            </a:r>
          </a:p>
        </p:txBody>
      </p:sp>
      <p:pic>
        <p:nvPicPr>
          <p:cNvPr id="16" name="Picture 15">
            <a:extLst>
              <a:ext uri="{FF2B5EF4-FFF2-40B4-BE49-F238E27FC236}">
                <a16:creationId xmlns:a16="http://schemas.microsoft.com/office/drawing/2014/main" id="{41D1AACF-6B94-AC2B-A56F-29F86A6E9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914" y="3675798"/>
            <a:ext cx="3474905" cy="2304918"/>
          </a:xfrm>
          <a:prstGeom prst="rect">
            <a:avLst/>
          </a:prstGeom>
        </p:spPr>
      </p:pic>
      <p:pic>
        <p:nvPicPr>
          <p:cNvPr id="17" name="Picture 16">
            <a:extLst>
              <a:ext uri="{FF2B5EF4-FFF2-40B4-BE49-F238E27FC236}">
                <a16:creationId xmlns:a16="http://schemas.microsoft.com/office/drawing/2014/main" id="{D9BAADF5-8C03-B97A-5829-4A6CB1231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221" y="318186"/>
            <a:ext cx="3633317" cy="2799411"/>
          </a:xfrm>
          <a:prstGeom prst="rect">
            <a:avLst/>
          </a:prstGeom>
        </p:spPr>
      </p:pic>
      <p:sp>
        <p:nvSpPr>
          <p:cNvPr id="18" name="Rectangle 17">
            <a:extLst>
              <a:ext uri="{FF2B5EF4-FFF2-40B4-BE49-F238E27FC236}">
                <a16:creationId xmlns:a16="http://schemas.microsoft.com/office/drawing/2014/main" id="{62E159A1-5DA9-C6DE-C0B0-B5C5EADD87B6}"/>
              </a:ext>
            </a:extLst>
          </p:cNvPr>
          <p:cNvSpPr/>
          <p:nvPr/>
        </p:nvSpPr>
        <p:spPr>
          <a:xfrm>
            <a:off x="5880490" y="3020189"/>
            <a:ext cx="1739448" cy="584775"/>
          </a:xfrm>
          <a:prstGeom prst="rect">
            <a:avLst/>
          </a:prstGeom>
        </p:spPr>
        <p:txBody>
          <a:bodyPr wrap="square">
            <a:spAutoFit/>
          </a:bodyPr>
          <a:lstStyle/>
          <a:p>
            <a:r>
              <a:rPr lang="en-US" sz="3200" dirty="0">
                <a:solidFill>
                  <a:srgbClr val="FF0000"/>
                </a:solidFill>
              </a:rPr>
              <a:t>up    late </a:t>
            </a:r>
          </a:p>
        </p:txBody>
      </p:sp>
      <p:sp>
        <p:nvSpPr>
          <p:cNvPr id="19" name="Rectangle 18">
            <a:extLst>
              <a:ext uri="{FF2B5EF4-FFF2-40B4-BE49-F238E27FC236}">
                <a16:creationId xmlns:a16="http://schemas.microsoft.com/office/drawing/2014/main" id="{876C7C09-9392-F6BB-122B-860EDAF321CC}"/>
              </a:ext>
            </a:extLst>
          </p:cNvPr>
          <p:cNvSpPr/>
          <p:nvPr/>
        </p:nvSpPr>
        <p:spPr>
          <a:xfrm>
            <a:off x="9756291" y="5936602"/>
            <a:ext cx="2612036" cy="584775"/>
          </a:xfrm>
          <a:prstGeom prst="rect">
            <a:avLst/>
          </a:prstGeom>
        </p:spPr>
        <p:txBody>
          <a:bodyPr wrap="square">
            <a:spAutoFit/>
          </a:bodyPr>
          <a:lstStyle/>
          <a:p>
            <a:r>
              <a:rPr lang="en-US" sz="3200" dirty="0">
                <a:solidFill>
                  <a:srgbClr val="FF0000"/>
                </a:solidFill>
              </a:rPr>
              <a:t>to sleep/bed</a:t>
            </a:r>
          </a:p>
        </p:txBody>
      </p:sp>
      <p:pic>
        <p:nvPicPr>
          <p:cNvPr id="3" name="Picture 2" descr="Young handsome man falling asleep during boring lecture at university. Cute male student sitting at table with personal computer, leaning head on hand and sleeping while other student writing.">
            <a:extLst>
              <a:ext uri="{FF2B5EF4-FFF2-40B4-BE49-F238E27FC236}">
                <a16:creationId xmlns:a16="http://schemas.microsoft.com/office/drawing/2014/main" id="{38A42D02-EDE8-1EEA-2AEB-1A38BDD11C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16" b="7065"/>
          <a:stretch/>
        </p:blipFill>
        <p:spPr bwMode="auto">
          <a:xfrm>
            <a:off x="4383469" y="3746868"/>
            <a:ext cx="3260230" cy="226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86DE9-345A-400C-B2BB-B32B155C2C38}"/>
              </a:ext>
            </a:extLst>
          </p:cNvPr>
          <p:cNvSpPr/>
          <p:nvPr/>
        </p:nvSpPr>
        <p:spPr>
          <a:xfrm>
            <a:off x="6821347" y="2728773"/>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REVIEW</a:t>
            </a:r>
          </a:p>
        </p:txBody>
      </p:sp>
      <p:pic>
        <p:nvPicPr>
          <p:cNvPr id="4" name="Picture 3">
            <a:extLst>
              <a:ext uri="{FF2B5EF4-FFF2-40B4-BE49-F238E27FC236}">
                <a16:creationId xmlns:a16="http://schemas.microsoft.com/office/drawing/2014/main" id="{DA30FCC5-5423-A87E-7F53-65064F0C20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10114"/>
            <a:ext cx="5486399" cy="6124757"/>
          </a:xfrm>
          <a:prstGeom prst="rect">
            <a:avLst/>
          </a:prstGeom>
        </p:spPr>
      </p:pic>
    </p:spTree>
    <p:extLst>
      <p:ext uri="{BB962C8B-B14F-4D97-AF65-F5344CB8AC3E}">
        <p14:creationId xmlns:p14="http://schemas.microsoft.com/office/powerpoint/2010/main" val="905371929"/>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2247734"/>
            <a:ext cx="12192000" cy="2000548"/>
          </a:xfrm>
          <a:prstGeom prst="rect">
            <a:avLst/>
          </a:prstGeom>
          <a:noFill/>
        </p:spPr>
        <p:txBody>
          <a:bodyPr wrap="square">
            <a:spAutoFit/>
          </a:bodyPr>
          <a:lstStyle/>
          <a:p>
            <a:r>
              <a:rPr lang="en-US" sz="3100" i="1" dirty="0">
                <a:solidFill>
                  <a:schemeClr val="tx2"/>
                </a:solidFill>
              </a:rPr>
              <a:t>Tips: Before listening, you should expect the right word class in each blank. It might be a noun, an adjective, a verb, an adverb, or even a number.</a:t>
            </a:r>
          </a:p>
          <a:p>
            <a:endParaRPr lang="en-US" sz="3100" dirty="0">
              <a:solidFill>
                <a:schemeClr val="tx2"/>
              </a:solidFill>
            </a:endParaRPr>
          </a:p>
          <a:p>
            <a:r>
              <a:rPr lang="en-US" sz="3100" dirty="0">
                <a:solidFill>
                  <a:schemeClr val="tx2"/>
                </a:solidFill>
              </a:rPr>
              <a:t>Example: Name of doctor:		(0) </a:t>
            </a:r>
            <a:r>
              <a:rPr lang="en-US" sz="3100" u="sng" dirty="0">
                <a:solidFill>
                  <a:schemeClr val="tx2"/>
                </a:solidFill>
              </a:rPr>
              <a:t>Brown</a:t>
            </a:r>
          </a:p>
        </p:txBody>
      </p:sp>
      <p:cxnSp>
        <p:nvCxnSpPr>
          <p:cNvPr id="4" name="Straight Connector 3">
            <a:extLst>
              <a:ext uri="{FF2B5EF4-FFF2-40B4-BE49-F238E27FC236}">
                <a16:creationId xmlns:a16="http://schemas.microsoft.com/office/drawing/2014/main" id="{AF733177-7F3E-4931-B638-D1A2F9A49990}"/>
              </a:ext>
            </a:extLst>
          </p:cNvPr>
          <p:cNvCxnSpPr>
            <a:cxnSpLocks/>
          </p:cNvCxnSpPr>
          <p:nvPr/>
        </p:nvCxnSpPr>
        <p:spPr>
          <a:xfrm>
            <a:off x="1489281" y="4158204"/>
            <a:ext cx="277792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61CFB04E-B5F3-DFF5-FA56-8751D0004A30}"/>
              </a:ext>
            </a:extLst>
          </p:cNvPr>
          <p:cNvSpPr txBox="1"/>
          <p:nvPr/>
        </p:nvSpPr>
        <p:spPr>
          <a:xfrm>
            <a:off x="1290990" y="4349621"/>
            <a:ext cx="3569632" cy="584775"/>
          </a:xfrm>
          <a:prstGeom prst="rect">
            <a:avLst/>
          </a:prstGeom>
          <a:noFill/>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(0) needs a noun.</a:t>
            </a:r>
          </a:p>
        </p:txBody>
      </p:sp>
      <p:pic>
        <p:nvPicPr>
          <p:cNvPr id="21" name="Picture 20">
            <a:extLst>
              <a:ext uri="{FF2B5EF4-FFF2-40B4-BE49-F238E27FC236}">
                <a16:creationId xmlns:a16="http://schemas.microsoft.com/office/drawing/2014/main" id="{57B8D886-2DF0-9CB5-D81D-2205AD4FF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30" y="295013"/>
            <a:ext cx="3946222" cy="804942"/>
          </a:xfrm>
          <a:prstGeom prst="rect">
            <a:avLst/>
          </a:prstGeom>
        </p:spPr>
      </p:pic>
      <p:sp>
        <p:nvSpPr>
          <p:cNvPr id="9" name="TextBox 8">
            <a:extLst>
              <a:ext uri="{FF2B5EF4-FFF2-40B4-BE49-F238E27FC236}">
                <a16:creationId xmlns:a16="http://schemas.microsoft.com/office/drawing/2014/main" id="{CFE5BEC2-1260-9363-20B1-E6268AE3B961}"/>
              </a:ext>
            </a:extLst>
          </p:cNvPr>
          <p:cNvSpPr txBox="1"/>
          <p:nvPr/>
        </p:nvSpPr>
        <p:spPr>
          <a:xfrm>
            <a:off x="0" y="1099955"/>
            <a:ext cx="12438580" cy="1046440"/>
          </a:xfrm>
          <a:prstGeom prst="rect">
            <a:avLst/>
          </a:prstGeom>
          <a:noFill/>
        </p:spPr>
        <p:txBody>
          <a:bodyPr wrap="square">
            <a:spAutoFit/>
          </a:bodyPr>
          <a:lstStyle/>
          <a:p>
            <a:r>
              <a:rPr lang="en-US" sz="3100" b="1" dirty="0">
                <a:solidFill>
                  <a:schemeClr val="tx2"/>
                </a:solidFill>
              </a:rPr>
              <a:t>You will hear a doctor talking to a group of students about staying healthy. Listen and fill in the blanks. You will hear the information twice.</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EE757D-13A4-0026-943A-B55B2C49FB59}"/>
              </a:ext>
            </a:extLst>
          </p:cNvPr>
          <p:cNvSpPr txBox="1"/>
          <p:nvPr/>
        </p:nvSpPr>
        <p:spPr>
          <a:xfrm>
            <a:off x="0" y="2221902"/>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cxnSp>
        <p:nvCxnSpPr>
          <p:cNvPr id="12" name="Straight Connector 11">
            <a:extLst>
              <a:ext uri="{FF2B5EF4-FFF2-40B4-BE49-F238E27FC236}">
                <a16:creationId xmlns:a16="http://schemas.microsoft.com/office/drawing/2014/main" id="{E94B0CE6-2402-0946-47DB-350AA3307EB2}"/>
              </a:ext>
            </a:extLst>
          </p:cNvPr>
          <p:cNvCxnSpPr>
            <a:cxnSpLocks/>
          </p:cNvCxnSpPr>
          <p:nvPr/>
        </p:nvCxnSpPr>
        <p:spPr>
          <a:xfrm>
            <a:off x="9472302" y="3429000"/>
            <a:ext cx="106898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DA60C29C-A1B2-E9B8-78B0-85749698A87D}"/>
              </a:ext>
            </a:extLst>
          </p:cNvPr>
          <p:cNvSpPr txBox="1"/>
          <p:nvPr/>
        </p:nvSpPr>
        <p:spPr>
          <a:xfrm>
            <a:off x="0" y="1570322"/>
            <a:ext cx="12000216" cy="569387"/>
          </a:xfrm>
          <a:prstGeom prst="rect">
            <a:avLst/>
          </a:prstGeom>
          <a:noFill/>
        </p:spPr>
        <p:txBody>
          <a:bodyPr wrap="square">
            <a:spAutoFit/>
          </a:bodyPr>
          <a:lstStyle/>
          <a:p>
            <a:pPr algn="ctr"/>
            <a:r>
              <a:rPr lang="en-US" sz="3100" b="1" dirty="0">
                <a:solidFill>
                  <a:schemeClr val="tx2"/>
                </a:solidFill>
              </a:rPr>
              <a:t>Teenagers and Sleep</a:t>
            </a:r>
          </a:p>
        </p:txBody>
      </p:sp>
      <p:sp>
        <p:nvSpPr>
          <p:cNvPr id="15" name="TextBox 14">
            <a:extLst>
              <a:ext uri="{FF2B5EF4-FFF2-40B4-BE49-F238E27FC236}">
                <a16:creationId xmlns:a16="http://schemas.microsoft.com/office/drawing/2014/main" id="{5C152AEF-DE46-8715-1612-3E12769C9EC2}"/>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8" name="TextBox 17">
            <a:extLst>
              <a:ext uri="{FF2B5EF4-FFF2-40B4-BE49-F238E27FC236}">
                <a16:creationId xmlns:a16="http://schemas.microsoft.com/office/drawing/2014/main" id="{ECAEBD4C-BB1A-244A-094A-5224B93C0827}"/>
              </a:ext>
            </a:extLst>
          </p:cNvPr>
          <p:cNvSpPr txBox="1"/>
          <p:nvPr/>
        </p:nvSpPr>
        <p:spPr>
          <a:xfrm>
            <a:off x="6285215" y="2880524"/>
            <a:ext cx="3340813" cy="584775"/>
          </a:xfrm>
          <a:prstGeom prst="rect">
            <a:avLst/>
          </a:prstGeom>
          <a:noFill/>
        </p:spPr>
        <p:txBody>
          <a:bodyPr wrap="square">
            <a:spAutoFit/>
          </a:bodyPr>
          <a:lstStyle/>
          <a:p>
            <a:pPr algn="ctr"/>
            <a:r>
              <a:rPr lang="en-US" sz="3200" dirty="0">
                <a:solidFill>
                  <a:srgbClr val="FF0000"/>
                </a:solidFill>
              </a:rPr>
              <a:t>[number]</a:t>
            </a:r>
          </a:p>
        </p:txBody>
      </p:sp>
      <p:sp>
        <p:nvSpPr>
          <p:cNvPr id="19" name="TextBox 18">
            <a:extLst>
              <a:ext uri="{FF2B5EF4-FFF2-40B4-BE49-F238E27FC236}">
                <a16:creationId xmlns:a16="http://schemas.microsoft.com/office/drawing/2014/main" id="{FFFFF55B-7A17-3587-4E54-590950E50031}"/>
              </a:ext>
            </a:extLst>
          </p:cNvPr>
          <p:cNvSpPr txBox="1"/>
          <p:nvPr/>
        </p:nvSpPr>
        <p:spPr>
          <a:xfrm>
            <a:off x="6285215" y="3485511"/>
            <a:ext cx="3085673" cy="584775"/>
          </a:xfrm>
          <a:prstGeom prst="rect">
            <a:avLst/>
          </a:prstGeom>
          <a:noFill/>
        </p:spPr>
        <p:txBody>
          <a:bodyPr wrap="square">
            <a:spAutoFit/>
          </a:bodyPr>
          <a:lstStyle/>
          <a:p>
            <a:pPr algn="ctr"/>
            <a:r>
              <a:rPr lang="en-US" sz="3200" dirty="0">
                <a:solidFill>
                  <a:srgbClr val="FF0000"/>
                </a:solidFill>
              </a:rPr>
              <a:t>[time]</a:t>
            </a:r>
          </a:p>
        </p:txBody>
      </p:sp>
      <p:sp>
        <p:nvSpPr>
          <p:cNvPr id="20" name="TextBox 19">
            <a:extLst>
              <a:ext uri="{FF2B5EF4-FFF2-40B4-BE49-F238E27FC236}">
                <a16:creationId xmlns:a16="http://schemas.microsoft.com/office/drawing/2014/main" id="{1049FF3E-12AD-4A9F-9A27-C213873222E2}"/>
              </a:ext>
            </a:extLst>
          </p:cNvPr>
          <p:cNvSpPr txBox="1"/>
          <p:nvPr/>
        </p:nvSpPr>
        <p:spPr>
          <a:xfrm>
            <a:off x="6294633" y="4110710"/>
            <a:ext cx="3085673" cy="584775"/>
          </a:xfrm>
          <a:prstGeom prst="rect">
            <a:avLst/>
          </a:prstGeom>
          <a:noFill/>
        </p:spPr>
        <p:txBody>
          <a:bodyPr wrap="square">
            <a:spAutoFit/>
          </a:bodyPr>
          <a:lstStyle/>
          <a:p>
            <a:pPr algn="ctr"/>
            <a:r>
              <a:rPr lang="en-US" sz="3200" dirty="0">
                <a:solidFill>
                  <a:srgbClr val="FF0000"/>
                </a:solidFill>
              </a:rPr>
              <a:t>[a number]</a:t>
            </a:r>
          </a:p>
        </p:txBody>
      </p:sp>
      <p:cxnSp>
        <p:nvCxnSpPr>
          <p:cNvPr id="22" name="Straight Connector 21">
            <a:extLst>
              <a:ext uri="{FF2B5EF4-FFF2-40B4-BE49-F238E27FC236}">
                <a16:creationId xmlns:a16="http://schemas.microsoft.com/office/drawing/2014/main" id="{F7BEAC70-9472-FE11-A3FD-96D8F2DE62A1}"/>
              </a:ext>
            </a:extLst>
          </p:cNvPr>
          <p:cNvCxnSpPr>
            <a:cxnSpLocks/>
          </p:cNvCxnSpPr>
          <p:nvPr/>
        </p:nvCxnSpPr>
        <p:spPr>
          <a:xfrm>
            <a:off x="9472302" y="4047751"/>
            <a:ext cx="760759"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52FE509-2290-7D54-BAE7-6ABB22711123}"/>
              </a:ext>
            </a:extLst>
          </p:cNvPr>
          <p:cNvCxnSpPr>
            <a:cxnSpLocks/>
          </p:cNvCxnSpPr>
          <p:nvPr/>
        </p:nvCxnSpPr>
        <p:spPr>
          <a:xfrm>
            <a:off x="9472302" y="4655376"/>
            <a:ext cx="534491"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EFACAB87-6744-0673-8A7C-45E7AA69D262}"/>
              </a:ext>
            </a:extLst>
          </p:cNvPr>
          <p:cNvSpPr txBox="1"/>
          <p:nvPr/>
        </p:nvSpPr>
        <p:spPr>
          <a:xfrm>
            <a:off x="6412784" y="4733207"/>
            <a:ext cx="3085673" cy="584775"/>
          </a:xfrm>
          <a:prstGeom prst="rect">
            <a:avLst/>
          </a:prstGeom>
          <a:noFill/>
        </p:spPr>
        <p:txBody>
          <a:bodyPr wrap="square">
            <a:spAutoFit/>
          </a:bodyPr>
          <a:lstStyle/>
          <a:p>
            <a:pPr algn="ctr"/>
            <a:r>
              <a:rPr lang="en-US" sz="3200" dirty="0">
                <a:solidFill>
                  <a:srgbClr val="FF0000"/>
                </a:solidFill>
              </a:rPr>
              <a:t>[a bare infinitive]</a:t>
            </a:r>
          </a:p>
        </p:txBody>
      </p:sp>
      <p:cxnSp>
        <p:nvCxnSpPr>
          <p:cNvPr id="27" name="Straight Connector 26">
            <a:extLst>
              <a:ext uri="{FF2B5EF4-FFF2-40B4-BE49-F238E27FC236}">
                <a16:creationId xmlns:a16="http://schemas.microsoft.com/office/drawing/2014/main" id="{4B3B518C-CD97-9EF1-7106-1C527C305209}"/>
              </a:ext>
            </a:extLst>
          </p:cNvPr>
          <p:cNvCxnSpPr>
            <a:cxnSpLocks/>
          </p:cNvCxnSpPr>
          <p:nvPr/>
        </p:nvCxnSpPr>
        <p:spPr>
          <a:xfrm>
            <a:off x="102742" y="5287292"/>
            <a:ext cx="21145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0713AB14-F147-93D5-54B5-858520CF87ED}"/>
              </a:ext>
            </a:extLst>
          </p:cNvPr>
          <p:cNvSpPr txBox="1"/>
          <p:nvPr/>
        </p:nvSpPr>
        <p:spPr>
          <a:xfrm>
            <a:off x="6412784" y="5338194"/>
            <a:ext cx="3085673" cy="584775"/>
          </a:xfrm>
          <a:prstGeom prst="rect">
            <a:avLst/>
          </a:prstGeom>
          <a:noFill/>
        </p:spPr>
        <p:txBody>
          <a:bodyPr wrap="square">
            <a:spAutoFit/>
          </a:bodyPr>
          <a:lstStyle/>
          <a:p>
            <a:pPr algn="ctr"/>
            <a:r>
              <a:rPr lang="en-US" sz="3200" dirty="0">
                <a:solidFill>
                  <a:srgbClr val="FF0000"/>
                </a:solidFill>
              </a:rPr>
              <a:t>[a V-</a:t>
            </a:r>
            <a:r>
              <a:rPr lang="en-US" sz="3200" dirty="0" err="1">
                <a:solidFill>
                  <a:srgbClr val="FF0000"/>
                </a:solidFill>
              </a:rPr>
              <a:t>ing</a:t>
            </a:r>
            <a:r>
              <a:rPr lang="en-US" sz="3200" dirty="0">
                <a:solidFill>
                  <a:srgbClr val="FF0000"/>
                </a:solidFill>
              </a:rPr>
              <a:t>]</a:t>
            </a:r>
          </a:p>
        </p:txBody>
      </p:sp>
      <p:cxnSp>
        <p:nvCxnSpPr>
          <p:cNvPr id="29" name="Straight Connector 28">
            <a:extLst>
              <a:ext uri="{FF2B5EF4-FFF2-40B4-BE49-F238E27FC236}">
                <a16:creationId xmlns:a16="http://schemas.microsoft.com/office/drawing/2014/main" id="{2DC10CC8-515D-91B8-0804-0E71544CF254}"/>
              </a:ext>
            </a:extLst>
          </p:cNvPr>
          <p:cNvCxnSpPr>
            <a:cxnSpLocks/>
          </p:cNvCxnSpPr>
          <p:nvPr/>
        </p:nvCxnSpPr>
        <p:spPr>
          <a:xfrm>
            <a:off x="2722652" y="5948196"/>
            <a:ext cx="5856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776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83FA77-3690-B005-0CE3-52442D179990}"/>
              </a:ext>
            </a:extLst>
          </p:cNvPr>
          <p:cNvSpPr txBox="1"/>
          <p:nvPr/>
        </p:nvSpPr>
        <p:spPr>
          <a:xfrm>
            <a:off x="-2" y="2427385"/>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sp>
        <p:nvSpPr>
          <p:cNvPr id="22" name="TextBox 21">
            <a:extLst>
              <a:ext uri="{FF2B5EF4-FFF2-40B4-BE49-F238E27FC236}">
                <a16:creationId xmlns:a16="http://schemas.microsoft.com/office/drawing/2014/main" id="{D025130A-59DC-6497-946E-C2DB7B6927DA}"/>
              </a:ext>
            </a:extLst>
          </p:cNvPr>
          <p:cNvSpPr txBox="1"/>
          <p:nvPr/>
        </p:nvSpPr>
        <p:spPr>
          <a:xfrm>
            <a:off x="7089719" y="3100884"/>
            <a:ext cx="1663861" cy="600164"/>
          </a:xfrm>
          <a:prstGeom prst="rect">
            <a:avLst/>
          </a:prstGeom>
          <a:noFill/>
        </p:spPr>
        <p:txBody>
          <a:bodyPr wrap="square">
            <a:spAutoFit/>
          </a:bodyPr>
          <a:lstStyle/>
          <a:p>
            <a:r>
              <a:rPr lang="en-US" sz="3200" dirty="0">
                <a:solidFill>
                  <a:srgbClr val="FF0000"/>
                </a:solidFill>
              </a:rPr>
              <a:t>8 / eight</a:t>
            </a:r>
            <a:endParaRPr lang="en-US" sz="32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98562" y="3748226"/>
            <a:ext cx="640693" cy="584775"/>
          </a:xfrm>
          <a:prstGeom prst="rect">
            <a:avLst/>
          </a:prstGeom>
          <a:noFill/>
        </p:spPr>
        <p:txBody>
          <a:bodyPr wrap="square">
            <a:spAutoFit/>
          </a:bodyPr>
          <a:lstStyle/>
          <a:p>
            <a:r>
              <a:rPr lang="en-US" sz="3200" dirty="0">
                <a:solidFill>
                  <a:srgbClr val="FF0000"/>
                </a:solidFill>
              </a:rPr>
              <a:t>11</a:t>
            </a:r>
            <a:endParaRPr lang="en-US" sz="32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7" name="TextBox 6">
            <a:extLst>
              <a:ext uri="{FF2B5EF4-FFF2-40B4-BE49-F238E27FC236}">
                <a16:creationId xmlns:a16="http://schemas.microsoft.com/office/drawing/2014/main" id="{D6ADF778-632D-1D34-E1F9-8834A720EC08}"/>
              </a:ext>
            </a:extLst>
          </p:cNvPr>
          <p:cNvSpPr txBox="1"/>
          <p:nvPr/>
        </p:nvSpPr>
        <p:spPr>
          <a:xfrm>
            <a:off x="0" y="1857998"/>
            <a:ext cx="12000216" cy="569387"/>
          </a:xfrm>
          <a:prstGeom prst="rect">
            <a:avLst/>
          </a:prstGeom>
          <a:noFill/>
        </p:spPr>
        <p:txBody>
          <a:bodyPr wrap="square">
            <a:spAutoFit/>
          </a:bodyPr>
          <a:lstStyle/>
          <a:p>
            <a:pPr algn="ctr"/>
            <a:r>
              <a:rPr lang="en-US" sz="3100" b="1" dirty="0">
                <a:solidFill>
                  <a:schemeClr val="tx2"/>
                </a:solidFill>
              </a:rPr>
              <a:t>Teenagers and Sleep</a:t>
            </a:r>
          </a:p>
        </p:txBody>
      </p:sp>
      <p:pic>
        <p:nvPicPr>
          <p:cNvPr id="2" name="CD2-TRACK 35 Review cut">
            <a:hlinkClick r:id="" action="ppaction://media"/>
            <a:extLst>
              <a:ext uri="{FF2B5EF4-FFF2-40B4-BE49-F238E27FC236}">
                <a16:creationId xmlns:a16="http://schemas.microsoft.com/office/drawing/2014/main" id="{2F4874C7-ACC5-1112-C727-CA603EA62D33}"/>
              </a:ext>
            </a:extLst>
          </p:cNvPr>
          <p:cNvPicPr>
            <a:picLocks noChangeAspect="1"/>
          </p:cNvPicPr>
          <p:nvPr>
            <a:audioFile r:link="rId1"/>
            <p:extLst>
              <p:ext uri="{DAA4B4D4-6D71-4841-9C94-3DE7FCFB9230}">
                <p14:media xmlns:p14="http://schemas.microsoft.com/office/powerpoint/2010/main" r:embed="rId2">
                  <p14:trim st="16037"/>
                </p14:media>
              </p:ext>
            </p:extLst>
          </p:nvPr>
        </p:nvPicPr>
        <p:blipFill>
          <a:blip r:embed="rId5"/>
          <a:stretch>
            <a:fillRect/>
          </a:stretch>
        </p:blipFill>
        <p:spPr>
          <a:xfrm>
            <a:off x="8486329" y="1353280"/>
            <a:ext cx="552450" cy="552450"/>
          </a:xfrm>
          <a:prstGeom prst="rect">
            <a:avLst/>
          </a:prstGeom>
        </p:spPr>
      </p:pic>
      <p:sp>
        <p:nvSpPr>
          <p:cNvPr id="14" name="TextBox 13">
            <a:extLst>
              <a:ext uri="{FF2B5EF4-FFF2-40B4-BE49-F238E27FC236}">
                <a16:creationId xmlns:a16="http://schemas.microsoft.com/office/drawing/2014/main" id="{BDE944F3-7E95-287C-F444-FE521DA007B0}"/>
              </a:ext>
            </a:extLst>
          </p:cNvPr>
          <p:cNvSpPr txBox="1"/>
          <p:nvPr/>
        </p:nvSpPr>
        <p:spPr>
          <a:xfrm>
            <a:off x="7498562" y="4355171"/>
            <a:ext cx="846176" cy="584775"/>
          </a:xfrm>
          <a:prstGeom prst="rect">
            <a:avLst/>
          </a:prstGeom>
          <a:noFill/>
        </p:spPr>
        <p:txBody>
          <a:bodyPr wrap="square">
            <a:spAutoFit/>
          </a:bodyPr>
          <a:lstStyle/>
          <a:p>
            <a:r>
              <a:rPr lang="en-US" sz="3200" dirty="0">
                <a:solidFill>
                  <a:srgbClr val="FF0000"/>
                </a:solidFill>
              </a:rPr>
              <a:t>15</a:t>
            </a:r>
            <a:endParaRPr lang="en-US" sz="3200" dirty="0"/>
          </a:p>
        </p:txBody>
      </p:sp>
      <p:sp>
        <p:nvSpPr>
          <p:cNvPr id="15" name="TextBox 14">
            <a:extLst>
              <a:ext uri="{FF2B5EF4-FFF2-40B4-BE49-F238E27FC236}">
                <a16:creationId xmlns:a16="http://schemas.microsoft.com/office/drawing/2014/main" id="{D23FDFC5-B631-57B1-D83B-C151B011D368}"/>
              </a:ext>
            </a:extLst>
          </p:cNvPr>
          <p:cNvSpPr txBox="1"/>
          <p:nvPr/>
        </p:nvSpPr>
        <p:spPr>
          <a:xfrm>
            <a:off x="7052559" y="4951640"/>
            <a:ext cx="1738182" cy="584775"/>
          </a:xfrm>
          <a:prstGeom prst="rect">
            <a:avLst/>
          </a:prstGeom>
          <a:noFill/>
        </p:spPr>
        <p:txBody>
          <a:bodyPr wrap="square">
            <a:spAutoFit/>
          </a:bodyPr>
          <a:lstStyle/>
          <a:p>
            <a:pPr algn="ctr"/>
            <a:r>
              <a:rPr lang="en-US" sz="3200" dirty="0">
                <a:solidFill>
                  <a:srgbClr val="FF0000"/>
                </a:solidFill>
              </a:rPr>
              <a:t>exercise</a:t>
            </a:r>
            <a:endParaRPr lang="en-US" sz="3200" dirty="0"/>
          </a:p>
        </p:txBody>
      </p:sp>
      <p:sp>
        <p:nvSpPr>
          <p:cNvPr id="16" name="TextBox 15">
            <a:extLst>
              <a:ext uri="{FF2B5EF4-FFF2-40B4-BE49-F238E27FC236}">
                <a16:creationId xmlns:a16="http://schemas.microsoft.com/office/drawing/2014/main" id="{4B6D0D65-6F57-760D-769A-C8FAD5408581}"/>
              </a:ext>
            </a:extLst>
          </p:cNvPr>
          <p:cNvSpPr txBox="1"/>
          <p:nvPr/>
        </p:nvSpPr>
        <p:spPr>
          <a:xfrm>
            <a:off x="6565460" y="5574875"/>
            <a:ext cx="3147589" cy="584775"/>
          </a:xfrm>
          <a:prstGeom prst="rect">
            <a:avLst/>
          </a:prstGeom>
          <a:noFill/>
        </p:spPr>
        <p:txBody>
          <a:bodyPr wrap="square">
            <a:spAutoFit/>
          </a:bodyPr>
          <a:lstStyle/>
          <a:p>
            <a:r>
              <a:rPr lang="en-US" sz="3200" dirty="0">
                <a:solidFill>
                  <a:srgbClr val="FF0000"/>
                </a:solidFill>
              </a:rPr>
              <a:t>reading (a book)</a:t>
            </a:r>
            <a:endParaRPr lang="en-US" sz="3200" dirty="0"/>
          </a:p>
        </p:txBody>
      </p:sp>
      <p:sp>
        <p:nvSpPr>
          <p:cNvPr id="17" name="TextBox 16">
            <a:extLst>
              <a:ext uri="{FF2B5EF4-FFF2-40B4-BE49-F238E27FC236}">
                <a16:creationId xmlns:a16="http://schemas.microsoft.com/office/drawing/2014/main" id="{F3325E07-B079-B6AC-8961-EBAA8B99738E}"/>
              </a:ext>
            </a:extLst>
          </p:cNvPr>
          <p:cNvSpPr txBox="1"/>
          <p:nvPr/>
        </p:nvSpPr>
        <p:spPr>
          <a:xfrm>
            <a:off x="3293549" y="284253"/>
            <a:ext cx="5413118" cy="569387"/>
          </a:xfrm>
          <a:prstGeom prst="rect">
            <a:avLst/>
          </a:prstGeom>
          <a:noFill/>
        </p:spPr>
        <p:txBody>
          <a:bodyPr wrap="square">
            <a:spAutoFit/>
          </a:bodyPr>
          <a:lstStyle/>
          <a:p>
            <a:pPr algn="ctr"/>
            <a:r>
              <a:rPr lang="en-US" sz="3100" b="1" dirty="0">
                <a:solidFill>
                  <a:schemeClr val="tx2"/>
                </a:solidFill>
              </a:rPr>
              <a:t>WHILE-LISTENING</a:t>
            </a:r>
          </a:p>
        </p:txBody>
      </p:sp>
    </p:spTree>
    <p:extLst>
      <p:ext uri="{BB962C8B-B14F-4D97-AF65-F5344CB8AC3E}">
        <p14:creationId xmlns:p14="http://schemas.microsoft.com/office/powerpoint/2010/main" val="2102168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audio>
              <p:cMediaNode vol="100000">
                <p:cTn id="23" fill="hold" display="0">
                  <p:stCondLst>
                    <p:cond delay="indefinite"/>
                  </p:stCondLst>
                  <p:endCondLst>
                    <p:cond evt="onStopAudio" delay="0">
                      <p:tgtEl>
                        <p:sldTgt/>
                      </p:tgtEl>
                    </p:cond>
                  </p:endCondLst>
                </p:cTn>
                <p:tgtEl>
                  <p:spTgt spid="2"/>
                </p:tgtEl>
              </p:cMediaNode>
            </p:audio>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5716</TotalTime>
  <Words>2050</Words>
  <Application>Microsoft Office PowerPoint</Application>
  <PresentationFormat>Widescreen</PresentationFormat>
  <Paragraphs>186</Paragraphs>
  <Slides>28</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Kim</cp:lastModifiedBy>
  <cp:revision>602</cp:revision>
  <dcterms:created xsi:type="dcterms:W3CDTF">2020-12-08T03:17:05Z</dcterms:created>
  <dcterms:modified xsi:type="dcterms:W3CDTF">2023-07-27T10:02:28Z</dcterms:modified>
</cp:coreProperties>
</file>