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04" r:id="rId3"/>
    <p:sldId id="302" r:id="rId4"/>
    <p:sldId id="292" r:id="rId5"/>
    <p:sldId id="359" r:id="rId6"/>
    <p:sldId id="351" r:id="rId7"/>
    <p:sldId id="335" r:id="rId8"/>
    <p:sldId id="361" r:id="rId9"/>
    <p:sldId id="360" r:id="rId10"/>
    <p:sldId id="363" r:id="rId11"/>
    <p:sldId id="364" r:id="rId12"/>
    <p:sldId id="353" r:id="rId13"/>
    <p:sldId id="372" r:id="rId14"/>
    <p:sldId id="366" r:id="rId15"/>
    <p:sldId id="312" r:id="rId16"/>
    <p:sldId id="367" r:id="rId17"/>
    <p:sldId id="354" r:id="rId18"/>
    <p:sldId id="355" r:id="rId19"/>
    <p:sldId id="368" r:id="rId20"/>
    <p:sldId id="315" r:id="rId21"/>
    <p:sldId id="371" r:id="rId22"/>
    <p:sldId id="369" r:id="rId23"/>
    <p:sldId id="331" r:id="rId24"/>
    <p:sldId id="328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7" autoAdjust="0"/>
    <p:restoredTop sz="79122" autoAdjust="0"/>
  </p:normalViewPr>
  <p:slideViewPr>
    <p:cSldViewPr snapToGrid="0">
      <p:cViewPr>
        <p:scale>
          <a:sx n="50" d="100"/>
          <a:sy n="50" d="100"/>
        </p:scale>
        <p:origin x="903" y="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1883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FREE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B74742-2FB4-4335-8BE1-1701C967032A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duhome.com.vn/DHALesson?idGrade=10&amp;idSubject=1&amp;idSeries=118&amp;idTheme=1067&amp;IdLevel=3&amp;idThemeServer=77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7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3.1: Listening &amp; Reading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359" y="495121"/>
            <a:ext cx="11457993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b. Underline the key words </a:t>
            </a:r>
            <a:r>
              <a:rPr lang="en-US" sz="3200" i="1">
                <a:solidFill>
                  <a:srgbClr val="00B0F0"/>
                </a:solidFill>
              </a:rPr>
              <a:t>in each sentence </a:t>
            </a:r>
            <a:r>
              <a:rPr lang="en-US" sz="3200" i="1" dirty="0">
                <a:solidFill>
                  <a:srgbClr val="00B0F0"/>
                </a:solidFill>
              </a:rPr>
              <a:t>and predict </a:t>
            </a:r>
            <a:r>
              <a:rPr lang="en-US" sz="3200" i="1">
                <a:solidFill>
                  <a:srgbClr val="00B0F0"/>
                </a:solidFill>
              </a:rPr>
              <a:t>the answer.</a:t>
            </a:r>
            <a:endParaRPr lang="en-US" sz="3200" i="1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3A004D-C712-F375-28F1-BCEDA28AFBA6}"/>
              </a:ext>
            </a:extLst>
          </p:cNvPr>
          <p:cNvSpPr txBox="1"/>
          <p:nvPr/>
        </p:nvSpPr>
        <p:spPr>
          <a:xfrm>
            <a:off x="399764" y="1238250"/>
            <a:ext cx="1128318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000000"/>
                </a:solidFill>
                <a:effectLst/>
              </a:rPr>
              <a:t>1. The speaker used to play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soccer/basketball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</a:t>
            </a:r>
          </a:p>
          <a:p>
            <a:endParaRPr lang="en-US" sz="3600" i="0" dirty="0">
              <a:solidFill>
                <a:srgbClr val="000000"/>
              </a:solidFill>
              <a:effectLst/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2.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She tried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skateboarding/rock climbing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first.</a:t>
            </a:r>
          </a:p>
          <a:p>
            <a:endParaRPr lang="en-US" sz="3600" i="0" dirty="0">
              <a:solidFill>
                <a:srgbClr val="000000"/>
              </a:solidFill>
              <a:effectLst/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3. She learned </a:t>
            </a:r>
            <a:r>
              <a:rPr lang="en-US" sz="3600" i="1" dirty="0">
                <a:solidFill>
                  <a:srgbClr val="000000"/>
                </a:solidFill>
              </a:rPr>
              <a:t>at an indoor center/on a mountain</a:t>
            </a:r>
            <a:r>
              <a:rPr lang="en-US" sz="3600" dirty="0">
                <a:solidFill>
                  <a:srgbClr val="000000"/>
                </a:solidFill>
              </a:rPr>
              <a:t>.</a:t>
            </a:r>
          </a:p>
          <a:p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4. She thought zorbing sounded </a:t>
            </a:r>
            <a:r>
              <a:rPr lang="en-US" sz="3600" i="1" dirty="0">
                <a:solidFill>
                  <a:srgbClr val="000000"/>
                </a:solidFill>
              </a:rPr>
              <a:t>dangerous/exciting.</a:t>
            </a:r>
          </a:p>
          <a:p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5. The first time she went zorbing, she was </a:t>
            </a:r>
            <a:r>
              <a:rPr lang="en-US" sz="3600" i="1" dirty="0">
                <a:solidFill>
                  <a:srgbClr val="000000"/>
                </a:solidFill>
              </a:rPr>
              <a:t>scared/excited.</a:t>
            </a:r>
            <a:br>
              <a:rPr lang="en-US" sz="3600" dirty="0">
                <a:solidFill>
                  <a:srgbClr val="000000"/>
                </a:solidFill>
              </a:rPr>
            </a:br>
            <a:endParaRPr lang="vi-VN" sz="3600" dirty="0"/>
          </a:p>
          <a:p>
            <a:br>
              <a:rPr lang="en-US" sz="3600" i="0" dirty="0">
                <a:solidFill>
                  <a:srgbClr val="000000"/>
                </a:solidFill>
                <a:effectLst/>
              </a:rPr>
            </a:br>
            <a:endParaRPr lang="vi-VN" sz="36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275049" y="1794970"/>
            <a:ext cx="21513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736868" y="2898602"/>
            <a:ext cx="814323" cy="7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051772" y="2891118"/>
            <a:ext cx="814323" cy="74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36868" y="4053569"/>
            <a:ext cx="12984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04590" y="5129332"/>
            <a:ext cx="12932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15553" y="5129332"/>
            <a:ext cx="29179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736868" y="6242391"/>
            <a:ext cx="15381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447810" y="6242391"/>
            <a:ext cx="2248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40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129" y="386911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5801" y="355311"/>
            <a:ext cx="2543175" cy="638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2850" y="483332"/>
            <a:ext cx="728468" cy="6462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4129" y="1492571"/>
            <a:ext cx="1065058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 the first time to </a:t>
            </a:r>
            <a:r>
              <a:rPr lang="en-US" sz="3600" i="1">
                <a:solidFill>
                  <a:srgbClr val="FF0000"/>
                </a:solidFill>
              </a:rPr>
              <a:t>recognize the speaker’s feeling.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10" name="CD1-TRACK 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22" end="7681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2284" y="2368982"/>
            <a:ext cx="609600" cy="6096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61808" y="2845968"/>
            <a:ext cx="9927771" cy="2391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i="1" dirty="0"/>
              <a:t>“Of course, everything was OK and I loved it.”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</a:rPr>
              <a:t>She loves them</a:t>
            </a: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8976" y="316377"/>
            <a:ext cx="7368895" cy="10772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+mj-lt"/>
              </a:rPr>
              <a:t>a. Listen to a talk about extreme sports.</a:t>
            </a:r>
            <a:br>
              <a:rPr lang="en-US" sz="3200" i="1" dirty="0">
                <a:solidFill>
                  <a:schemeClr val="bg1"/>
                </a:solidFill>
                <a:latin typeface="+mj-lt"/>
              </a:rPr>
            </a:br>
            <a:r>
              <a:rPr lang="en-US" sz="3200" i="1" dirty="0">
                <a:solidFill>
                  <a:schemeClr val="bg1"/>
                </a:solidFill>
                <a:latin typeface="+mj-lt"/>
              </a:rPr>
              <a:t>How does the speaker feel about them</a:t>
            </a:r>
            <a:r>
              <a:rPr lang="en-US" sz="3200" b="1" i="1" dirty="0">
                <a:solidFill>
                  <a:schemeClr val="bg1"/>
                </a:solidFill>
                <a:latin typeface="+mj-lt"/>
              </a:rPr>
              <a:t>?</a:t>
            </a:r>
            <a:r>
              <a:rPr lang="en-US" sz="3200" i="1" dirty="0">
                <a:solidFill>
                  <a:schemeClr val="bg1"/>
                </a:solidFill>
                <a:latin typeface="+mj-lt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1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9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26561" y="404484"/>
            <a:ext cx="8988097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Listen two times and circle the correct answer.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3A004D-C712-F375-28F1-BCEDA28AFBA6}"/>
              </a:ext>
            </a:extLst>
          </p:cNvPr>
          <p:cNvSpPr txBox="1"/>
          <p:nvPr/>
        </p:nvSpPr>
        <p:spPr>
          <a:xfrm>
            <a:off x="243465" y="1225689"/>
            <a:ext cx="1137621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000000"/>
                </a:solidFill>
                <a:effectLst/>
              </a:rPr>
              <a:t>1. The speaker used to play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soccer/basketball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</a:t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endParaRPr lang="en-US" sz="3600" i="0" dirty="0">
              <a:solidFill>
                <a:srgbClr val="000000"/>
              </a:solidFill>
              <a:effectLst/>
            </a:endParaRPr>
          </a:p>
          <a:p>
            <a:r>
              <a:rPr lang="en-US" sz="3600" i="0" dirty="0">
                <a:solidFill>
                  <a:srgbClr val="000000"/>
                </a:solidFill>
                <a:effectLst/>
              </a:rPr>
              <a:t>2. She tried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skateboarding/rock climbing 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first.</a:t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endParaRPr lang="en-US" sz="3600" i="0" dirty="0">
              <a:solidFill>
                <a:srgbClr val="000000"/>
              </a:solidFill>
              <a:effectLst/>
            </a:endParaRPr>
          </a:p>
          <a:p>
            <a:r>
              <a:rPr lang="en-US" sz="3600" i="0" dirty="0">
                <a:solidFill>
                  <a:srgbClr val="000000"/>
                </a:solidFill>
                <a:effectLst/>
              </a:rPr>
              <a:t>3. She learned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at an indoor center/on a mountain</a:t>
            </a:r>
            <a:r>
              <a:rPr lang="en-US" sz="3600" i="0" dirty="0">
                <a:solidFill>
                  <a:srgbClr val="000000"/>
                </a:solidFill>
                <a:effectLst/>
              </a:rPr>
              <a:t>.</a:t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endParaRPr lang="en-US" sz="3600" i="0" dirty="0">
              <a:solidFill>
                <a:srgbClr val="000000"/>
              </a:solidFill>
              <a:effectLst/>
            </a:endParaRPr>
          </a:p>
          <a:p>
            <a:r>
              <a:rPr lang="en-US" sz="3600" i="0" dirty="0">
                <a:solidFill>
                  <a:srgbClr val="000000"/>
                </a:solidFill>
                <a:effectLst/>
              </a:rPr>
              <a:t>4. She thought zorbing sounded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dangerous/exciting.</a:t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endParaRPr lang="en-US" sz="3600" i="0" dirty="0">
              <a:solidFill>
                <a:srgbClr val="000000"/>
              </a:solidFill>
              <a:effectLst/>
            </a:endParaRPr>
          </a:p>
          <a:p>
            <a:r>
              <a:rPr lang="en-US" sz="3600" i="0" dirty="0">
                <a:solidFill>
                  <a:srgbClr val="000000"/>
                </a:solidFill>
                <a:effectLst/>
              </a:rPr>
              <a:t>5. The first time she went zorbing, she was </a:t>
            </a:r>
            <a:r>
              <a:rPr lang="en-US" sz="3600" i="1" dirty="0">
                <a:solidFill>
                  <a:srgbClr val="000000"/>
                </a:solidFill>
                <a:effectLst/>
              </a:rPr>
              <a:t>scared/excited.</a:t>
            </a:r>
            <a:br>
              <a:rPr lang="en-US" sz="3600" i="0" dirty="0">
                <a:solidFill>
                  <a:srgbClr val="000000"/>
                </a:solidFill>
                <a:effectLst/>
              </a:rPr>
            </a:br>
            <a:endParaRPr lang="vi-VN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AA5D2-6972-63AF-6109-EE59BB481E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837" y="343993"/>
            <a:ext cx="3459971" cy="70575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4518213" y="1223780"/>
            <a:ext cx="2138082" cy="756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5342966" y="2339788"/>
            <a:ext cx="2550458" cy="827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3036795" y="3343661"/>
            <a:ext cx="3619499" cy="938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8440272" y="4468906"/>
            <a:ext cx="1564340" cy="827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49EEBD-FB09-B36D-B164-F80AA24C5F2D}"/>
              </a:ext>
            </a:extLst>
          </p:cNvPr>
          <p:cNvSpPr/>
          <p:nvPr/>
        </p:nvSpPr>
        <p:spPr>
          <a:xfrm>
            <a:off x="8256494" y="5520859"/>
            <a:ext cx="1304365" cy="8279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CD1-TRACK 12">
            <a:hlinkClick r:id="" action="ppaction://media"/>
            <a:extLst>
              <a:ext uri="{FF2B5EF4-FFF2-40B4-BE49-F238E27FC236}">
                <a16:creationId xmlns:a16="http://schemas.microsoft.com/office/drawing/2014/main" id="{E5E04CFB-1EAC-4D52-8387-82D052AACE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22" end="7681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6243" y="1165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9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9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387" y="548580"/>
            <a:ext cx="11766913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+mj-lt"/>
              </a:rPr>
              <a:t>Audio script:</a:t>
            </a:r>
          </a:p>
          <a:p>
            <a:r>
              <a:rPr lang="en-US" sz="3400" i="1" dirty="0">
                <a:solidFill>
                  <a:srgbClr val="000000"/>
                </a:solidFill>
              </a:rPr>
              <a:t>I used to spend a lot of time playing soccer. Then, one day, a friend introduced me to extreme sports. These are sports that are very dangerous and exciting, for example, skateboarding and surfing.</a:t>
            </a:r>
            <a:br>
              <a:rPr lang="en-US" sz="3400" i="1" dirty="0">
                <a:solidFill>
                  <a:srgbClr val="000000"/>
                </a:solidFill>
              </a:rPr>
            </a:br>
            <a:r>
              <a:rPr lang="en-US" sz="3400" i="1" dirty="0">
                <a:solidFill>
                  <a:srgbClr val="000000"/>
                </a:solidFill>
              </a:rPr>
              <a:t>The first extreme sport I tried was rock climbing. I learned how to do it at an indoor rock climbing center, but I was soon climbing mountains. After that, I was ready for a new challenge. I heard about zorbing and thought it sounded really exciting. Zorbing is when you get inside a big, soft ball, and roll down a hill. The first time I went zorbing, I was pretty scared. I thought the ball would break! Of course, everything was OK and I loved it.</a:t>
            </a:r>
            <a:r>
              <a:rPr lang="en-US" sz="3400" dirty="0"/>
              <a:t> 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05058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788" y="469514"/>
            <a:ext cx="3331397" cy="212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54637" y="2839057"/>
            <a:ext cx="11090516" cy="1521455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you think the speaker will take up zorbing for a long time? Why (not)?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</p:spTree>
    <p:extLst>
      <p:ext uri="{BB962C8B-B14F-4D97-AF65-F5344CB8AC3E}">
        <p14:creationId xmlns:p14="http://schemas.microsoft.com/office/powerpoint/2010/main" val="892444695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7920C22-5092-7C21-88C8-DA26AA2B1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98" y="382241"/>
            <a:ext cx="8690802" cy="604837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714752" y="357291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1595" y="430092"/>
            <a:ext cx="97352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Underline the key words and guess what is the email about.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45526" y="221311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rgbClr val="000000"/>
                </a:solidFill>
                <a:latin typeface="+mj-lt"/>
              </a:rPr>
              <a:t> trying a new activity </a:t>
            </a:r>
          </a:p>
          <a:p>
            <a:endParaRPr lang="en-US" sz="3600" dirty="0">
              <a:solidFill>
                <a:srgbClr val="000000"/>
              </a:solidFill>
              <a:latin typeface="+mj-lt"/>
            </a:endParaRPr>
          </a:p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2. doing an activity again</a:t>
            </a:r>
            <a:r>
              <a:rPr lang="en-US" sz="3600" dirty="0">
                <a:latin typeface="+mj-lt"/>
              </a:rPr>
              <a:t> </a:t>
            </a:r>
            <a:br>
              <a:rPr lang="en-US" dirty="0"/>
            </a:b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2084156" y="2795753"/>
            <a:ext cx="1057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517833" y="2795753"/>
            <a:ext cx="7717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84156" y="3903718"/>
            <a:ext cx="10579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277033" y="3903718"/>
            <a:ext cx="922061" cy="40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09" y="1173661"/>
            <a:ext cx="9399062" cy="5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1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4812" y="534144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58291" y="457200"/>
            <a:ext cx="8590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Skim the email and underline the key words.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9" y="1116105"/>
            <a:ext cx="11672046" cy="519056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258291" y="3200709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39891" y="3200709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420655" y="3200709"/>
            <a:ext cx="1090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1799" y="4119591"/>
            <a:ext cx="15337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2703443" y="4137829"/>
            <a:ext cx="17251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62220" y="4137829"/>
            <a:ext cx="13544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30264" y="4751603"/>
            <a:ext cx="17407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50879" y="4751603"/>
            <a:ext cx="21075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3939988" y="4920610"/>
            <a:ext cx="4854388" cy="111211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FF0000"/>
              </a:solidFill>
            </a:endParaRPr>
          </a:p>
          <a:p>
            <a:pPr algn="ctr"/>
            <a:r>
              <a:rPr lang="en-US" sz="3000">
                <a:solidFill>
                  <a:srgbClr val="FF0000"/>
                </a:solidFill>
              </a:rPr>
              <a:t>The email is about</a:t>
            </a:r>
            <a:endParaRPr lang="en-US" sz="3000" dirty="0">
              <a:solidFill>
                <a:srgbClr val="FF0000"/>
              </a:solidFill>
            </a:endParaRPr>
          </a:p>
          <a:p>
            <a:pPr algn="ctr"/>
            <a:r>
              <a:rPr lang="en-US" sz="3000" dirty="0">
                <a:solidFill>
                  <a:srgbClr val="FF0000"/>
                </a:solidFill>
              </a:rPr>
              <a:t>1</a:t>
            </a:r>
            <a:r>
              <a:rPr lang="en-US" sz="3000">
                <a:solidFill>
                  <a:srgbClr val="FF0000"/>
                </a:solidFill>
              </a:rPr>
              <a:t>. trying a new activity </a:t>
            </a:r>
          </a:p>
          <a:p>
            <a:pPr algn="ctr"/>
            <a:endParaRPr lang="en-US" sz="3000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81799" y="3527921"/>
            <a:ext cx="3680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67182" y="4137829"/>
            <a:ext cx="16454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07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258291" y="297884"/>
            <a:ext cx="8590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F0"/>
                </a:solidFill>
              </a:rPr>
              <a:t>Scan the email again and answer the questions.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395645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363670" y="998975"/>
            <a:ext cx="1126863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+mj-lt"/>
              </a:rPr>
              <a:t>1. What extreme sport does Mark invite Jacob to do?</a:t>
            </a: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>2. Where is the school? </a:t>
            </a: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>3. What does Sarah say? </a:t>
            </a: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>4. What does the school give everyone to wear? </a:t>
            </a:r>
          </a:p>
          <a:p>
            <a:endParaRPr lang="en-US" sz="3600">
              <a:solidFill>
                <a:srgbClr val="000000"/>
              </a:solidFill>
              <a:latin typeface="+mj-lt"/>
            </a:endParaRP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>5. When will Mark book the surfboards? </a:t>
            </a:r>
            <a:endParaRPr lang="en-US" sz="360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8E4D51-1B29-4E3F-D83C-DF82B449B9A2}"/>
              </a:ext>
            </a:extLst>
          </p:cNvPr>
          <p:cNvSpPr txBox="1"/>
          <p:nvPr/>
        </p:nvSpPr>
        <p:spPr>
          <a:xfrm>
            <a:off x="909270" y="1593004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Surfing.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4EEA8F-11E6-420F-6846-2570CB9EFB98}"/>
              </a:ext>
            </a:extLst>
          </p:cNvPr>
          <p:cNvSpPr txBox="1"/>
          <p:nvPr/>
        </p:nvSpPr>
        <p:spPr>
          <a:xfrm>
            <a:off x="909270" y="2709884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O</a:t>
            </a:r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 the beach.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8D8FD1-C638-4BC0-8128-FAFE1E3D578E}"/>
              </a:ext>
            </a:extLst>
          </p:cNvPr>
          <p:cNvSpPr txBox="1"/>
          <p:nvPr/>
        </p:nvSpPr>
        <p:spPr>
          <a:xfrm>
            <a:off x="835328" y="3819360"/>
            <a:ext cx="7863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It’s really exciting and worth the money.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316FFF-B6AC-D82C-BFCD-F1555A3C1C85}"/>
              </a:ext>
            </a:extLst>
          </p:cNvPr>
          <p:cNvSpPr txBox="1"/>
          <p:nvPr/>
        </p:nvSpPr>
        <p:spPr>
          <a:xfrm>
            <a:off x="739316" y="4848276"/>
            <a:ext cx="3605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Safety equipment.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7655E0-4363-6003-D59F-CB26BDD7B0C7}"/>
              </a:ext>
            </a:extLst>
          </p:cNvPr>
          <p:cNvSpPr txBox="1"/>
          <p:nvPr/>
        </p:nvSpPr>
        <p:spPr>
          <a:xfrm>
            <a:off x="731525" y="5858010"/>
            <a:ext cx="3320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(on) Wednesday.</a:t>
            </a:r>
            <a:endParaRPr lang="vi-VN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43489" y="1602697"/>
            <a:ext cx="36957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5829253" y="1593004"/>
            <a:ext cx="31170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1068995" y="2656050"/>
            <a:ext cx="1189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3405805" y="2656050"/>
            <a:ext cx="1189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70383" y="3757455"/>
            <a:ext cx="9703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2996767" y="3757455"/>
            <a:ext cx="16424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70383" y="4892744"/>
            <a:ext cx="1189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5026481" y="4892744"/>
            <a:ext cx="247697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8296836" y="4848276"/>
            <a:ext cx="7445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956936" y="5952139"/>
            <a:ext cx="9972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56ED0B3-A264-AF6E-E44A-95CE5DFE9580}"/>
              </a:ext>
            </a:extLst>
          </p:cNvPr>
          <p:cNvCxnSpPr>
            <a:cxnSpLocks/>
          </p:cNvCxnSpPr>
          <p:nvPr/>
        </p:nvCxnSpPr>
        <p:spPr>
          <a:xfrm>
            <a:off x="4000453" y="5952139"/>
            <a:ext cx="363747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4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5498" y="1186219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18" y="579696"/>
            <a:ext cx="3349538" cy="21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721251" y="2716072"/>
            <a:ext cx="10737273" cy="2495948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	1. Which extreme sport would you like to try? </a:t>
            </a:r>
          </a:p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	2. Why? </a:t>
            </a:r>
            <a:endParaRPr lang="en-US" sz="3600" i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683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3846" y="5544331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8630" y="3168451"/>
            <a:ext cx="3973849" cy="8265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829" y="4193905"/>
            <a:ext cx="4053756" cy="826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D53C31-D980-84BC-D065-D1C9E98C1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335759"/>
            <a:ext cx="4266161" cy="8702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393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916" y="1685803"/>
            <a:ext cx="9480146" cy="419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3023" y="1392088"/>
            <a:ext cx="10533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Name some extreme sports</a:t>
            </a:r>
            <a:r>
              <a:rPr lang="en-US" sz="3600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:</a:t>
            </a: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2322" y="2532185"/>
            <a:ext cx="109288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ea typeface="Times New Roman" panose="02020603050405020304" pitchFamily="18" charset="0"/>
              </a:rPr>
              <a:t>skateboarding, surfing, rock climbing, zorbing, waterskiing, scuba diving, bungee jumping, parasailing, ice climbing, slacklining, etc.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5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75002"/>
            <a:ext cx="9131474" cy="62260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37664" y="1867806"/>
            <a:ext cx="1020041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r>
              <a:rPr lang="en-US" sz="3600" i="1">
                <a:solidFill>
                  <a:srgbClr val="0070C0"/>
                </a:solidFill>
              </a:rPr>
              <a:t>- Extreme sports</a:t>
            </a:r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Listen for gist and recognize the correct/ incorrect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Skim and scan for general and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5002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1268690"/>
            <a:ext cx="1181100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the new vocabularies.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talking about the extreme sport you like.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exercises in Workbook: Lesson 3 – Listening and Reading (page 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Prepare: Lesson 3 – Writing and Speaking (page 11 –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591561"/>
            <a:ext cx="598092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</a:t>
            </a:r>
            <a:r>
              <a:rPr lang="en-US" sz="3600" i="1" dirty="0">
                <a:solidFill>
                  <a:srgbClr val="0070C0"/>
                </a:solidFill>
              </a:rPr>
              <a:t>talk about extreme sports.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listening and understanding general and specific information about extreme sports.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read an invitation email for gist and details. 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1459" y="2600684"/>
            <a:ext cx="2813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</a:rPr>
              <a:t>Rock Climbing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499074" y="2629541"/>
            <a:ext cx="29482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</a:rPr>
              <a:t>Skiing Jumping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632175" y="5586288"/>
            <a:ext cx="25779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</a:rPr>
              <a:t>Kiteboarding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666810" y="5613933"/>
            <a:ext cx="1931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</a:rPr>
              <a:t>Skydiving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84922" y="5600111"/>
            <a:ext cx="2465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</a:rPr>
              <a:t>Ice Climbing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85362" y="2655746"/>
            <a:ext cx="15055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+mj-lt"/>
              </a:rPr>
              <a:t>Surfing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2641" y="236242"/>
            <a:ext cx="5781006" cy="5341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  <a:latin typeface="+mj-lt"/>
              </a:rPr>
              <a:t>What do we call these sports?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24" y="3751481"/>
            <a:ext cx="2695866" cy="17996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5" y="3765449"/>
            <a:ext cx="2751993" cy="18346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11" y="3732691"/>
            <a:ext cx="3265878" cy="1837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76" y="861655"/>
            <a:ext cx="3393831" cy="18181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7" y="826487"/>
            <a:ext cx="2756445" cy="1837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57" y="861655"/>
            <a:ext cx="3281288" cy="1822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623927A-79D5-0AE9-79C9-5401473236C2}"/>
              </a:ext>
            </a:extLst>
          </p:cNvPr>
          <p:cNvSpPr txBox="1"/>
          <p:nvPr/>
        </p:nvSpPr>
        <p:spPr>
          <a:xfrm>
            <a:off x="2689198" y="2693723"/>
            <a:ext cx="718600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They are extreme sports.</a:t>
            </a:r>
            <a:endParaRPr lang="vi-VN" sz="54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9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  <p:bldP spid="15" grpId="0"/>
      <p:bldP spid="15" grpId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040207" y="455260"/>
            <a:ext cx="891626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srgbClr val="242021"/>
                </a:solidFill>
                <a:latin typeface="FuturaStd-Heavy"/>
              </a:rPr>
              <a:t>In pairs: Match the extreme sports to the pictures. Would you like to try any of them? Can you name three other extreme sports?</a:t>
            </a:r>
            <a:endParaRPr lang="en-US" sz="25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93A2D-4471-C40C-F5DB-EC0A755E6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16" y="2466156"/>
            <a:ext cx="3933825" cy="885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5D0E89-5199-B5D0-15BF-D9249922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941" y="1816802"/>
            <a:ext cx="3668750" cy="4585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27817-269A-161E-BA28-ADE79D001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41" y="699602"/>
            <a:ext cx="3459970" cy="705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9425B1-306D-A171-B50D-801506ACAC4D}"/>
              </a:ext>
            </a:extLst>
          </p:cNvPr>
          <p:cNvSpPr txBox="1"/>
          <p:nvPr/>
        </p:nvSpPr>
        <p:spPr>
          <a:xfrm>
            <a:off x="768832" y="3955962"/>
            <a:ext cx="52708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Other extreme sports: </a:t>
            </a:r>
            <a:r>
              <a:rPr lang="en-US" sz="2800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waterskiing, scuba diving, bungee jumping, parasailing, ice climbing, slacklining,…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BF502-B7CC-E5FA-5462-2E58B6218C48}"/>
              </a:ext>
            </a:extLst>
          </p:cNvPr>
          <p:cNvSpPr txBox="1"/>
          <p:nvPr/>
        </p:nvSpPr>
        <p:spPr>
          <a:xfrm>
            <a:off x="7636260" y="38448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068662-C384-CFC4-297B-78393A178C45}"/>
              </a:ext>
            </a:extLst>
          </p:cNvPr>
          <p:cNvSpPr txBox="1"/>
          <p:nvPr/>
        </p:nvSpPr>
        <p:spPr>
          <a:xfrm>
            <a:off x="8277728" y="39559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B6E966-15A2-A5D7-650E-33E99B496365}"/>
              </a:ext>
            </a:extLst>
          </p:cNvPr>
          <p:cNvSpPr txBox="1"/>
          <p:nvPr/>
        </p:nvSpPr>
        <p:spPr>
          <a:xfrm>
            <a:off x="7940843" y="59355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27AB6C-319F-B427-8FB7-49FE3A0934A6}"/>
              </a:ext>
            </a:extLst>
          </p:cNvPr>
          <p:cNvSpPr txBox="1"/>
          <p:nvPr/>
        </p:nvSpPr>
        <p:spPr>
          <a:xfrm>
            <a:off x="8566485" y="59840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  <a:endParaRPr lang="vi-V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2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4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752" y="399636"/>
            <a:ext cx="8471647" cy="591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00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Before listening.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a. Underline the key words and guess the speaker’s feeling.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– listening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87420" y="3035802"/>
            <a:ext cx="10806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063345" y="3021132"/>
            <a:ext cx="32973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597158" y="3803732"/>
            <a:ext cx="4489062" cy="1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active feeling and ready to take up.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2527447" y="3085560"/>
            <a:ext cx="45719" cy="668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flipH="1">
            <a:off x="9666317" y="3035802"/>
            <a:ext cx="45719" cy="668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6611063" y="3779919"/>
            <a:ext cx="5126182" cy="1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scary and not ready to take up.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341DA-7739-6CF1-FC31-F1690603BD56}"/>
              </a:ext>
            </a:extLst>
          </p:cNvPr>
          <p:cNvSpPr txBox="1"/>
          <p:nvPr/>
        </p:nvSpPr>
        <p:spPr>
          <a:xfrm>
            <a:off x="732626" y="2455676"/>
            <a:ext cx="11187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solidFill>
                  <a:srgbClr val="000000"/>
                </a:solidFill>
                <a:effectLst/>
                <a:latin typeface="+mj-lt"/>
              </a:rPr>
              <a:t>1. She loves them</a:t>
            </a:r>
            <a:r>
              <a:rPr lang="en-US" sz="3600" i="0">
                <a:solidFill>
                  <a:srgbClr val="000000"/>
                </a:solidFill>
                <a:effectLst/>
                <a:latin typeface="+mj-lt"/>
              </a:rPr>
              <a:t>.           2</a:t>
            </a:r>
            <a:r>
              <a:rPr lang="en-US" sz="3600" i="0" dirty="0">
                <a:solidFill>
                  <a:srgbClr val="000000"/>
                </a:solidFill>
                <a:effectLst/>
                <a:latin typeface="+mj-lt"/>
              </a:rPr>
              <a:t>. She thinks they're very difficult.</a:t>
            </a:r>
            <a:br>
              <a:rPr lang="en-US" sz="3600" i="0" dirty="0">
                <a:solidFill>
                  <a:srgbClr val="000000"/>
                </a:solidFill>
                <a:effectLst/>
                <a:latin typeface="+mj-lt"/>
              </a:rPr>
            </a:br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000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7" grpId="0" animBg="1"/>
      <p:bldP spid="20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5861</TotalTime>
  <Words>883</Words>
  <Application>Microsoft Office PowerPoint</Application>
  <PresentationFormat>Widescreen</PresentationFormat>
  <Paragraphs>111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FuturaStd-Heavy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247</cp:revision>
  <dcterms:created xsi:type="dcterms:W3CDTF">2020-12-08T03:17:05Z</dcterms:created>
  <dcterms:modified xsi:type="dcterms:W3CDTF">2023-07-27T05:51:41Z</dcterms:modified>
</cp:coreProperties>
</file>