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364" r:id="rId6"/>
    <p:sldId id="365" r:id="rId7"/>
    <p:sldId id="333" r:id="rId8"/>
    <p:sldId id="260" r:id="rId9"/>
    <p:sldId id="334" r:id="rId10"/>
    <p:sldId id="350" r:id="rId11"/>
    <p:sldId id="351" r:id="rId12"/>
    <p:sldId id="352" r:id="rId13"/>
    <p:sldId id="353" r:id="rId14"/>
    <p:sldId id="262" r:id="rId15"/>
    <p:sldId id="355" r:id="rId16"/>
    <p:sldId id="356" r:id="rId17"/>
    <p:sldId id="357" r:id="rId18"/>
    <p:sldId id="359" r:id="rId19"/>
    <p:sldId id="360" r:id="rId20"/>
    <p:sldId id="354" r:id="rId21"/>
    <p:sldId id="362" r:id="rId22"/>
    <p:sldId id="363" r:id="rId23"/>
    <p:sldId id="263" r:id="rId24"/>
    <p:sldId id="349" r:id="rId25"/>
    <p:sldId id="264" r:id="rId26"/>
    <p:sldId id="335" r:id="rId27"/>
    <p:sldId id="336" r:id="rId28"/>
    <p:sldId id="33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562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3590" cy="686625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340868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8: Festivals around the World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audio" Target="../media/audio13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audio" Target="../media/audio12.wav"/><Relationship Id="rId5" Type="http://schemas.microsoft.com/office/2007/relationships/hdphoto" Target="../media/hdphoto1.wdp"/><Relationship Id="rId10" Type="http://schemas.openxmlformats.org/officeDocument/2006/relationships/audio" Target="../media/audio11.wav"/><Relationship Id="rId4" Type="http://schemas.openxmlformats.org/officeDocument/2006/relationships/image" Target="../media/image15.png"/><Relationship Id="rId9" Type="http://schemas.openxmlformats.org/officeDocument/2006/relationships/audio" Target="../media/audio10.wav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5366" y="243741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2661266" y="2674372"/>
          <a:ext cx="6767872" cy="2399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3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6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00517" y="3534546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8" name="Rectangle 36">
            <a:hlinkClick r:id="" action="ppaction://noaction">
              <a:snd r:embed="rId4" name="midnight_001.wav"/>
            </a:hlinkClick>
          </p:cNvPr>
          <p:cNvSpPr>
            <a:spLocks noChangeArrowheads="1"/>
          </p:cNvSpPr>
          <p:nvPr/>
        </p:nvSpPr>
        <p:spPr bwMode="auto">
          <a:xfrm>
            <a:off x="2762862" y="3511374"/>
            <a:ext cx="277269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dnight</a:t>
            </a:r>
            <a:r>
              <a:rPr lang="en-US" sz="3600" dirty="0"/>
              <a:t>	</a:t>
            </a:r>
            <a:endParaRPr lang="vi-VN" sz="3600" dirty="0"/>
          </a:p>
        </p:txBody>
      </p:sp>
      <p:sp>
        <p:nvSpPr>
          <p:cNvPr id="1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74145" y="435062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Rectangle 36">
            <a:hlinkClick r:id="" action="ppaction://noaction">
              <a:snd r:embed="rId5" name="wish_001.wav"/>
            </a:hlinkClick>
          </p:cNvPr>
          <p:cNvSpPr>
            <a:spLocks noChangeArrowheads="1"/>
          </p:cNvSpPr>
          <p:nvPr/>
        </p:nvSpPr>
        <p:spPr bwMode="auto">
          <a:xfrm>
            <a:off x="3372452" y="4302872"/>
            <a:ext cx="205003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sh</a:t>
            </a:r>
            <a:endParaRPr lang="vi-VN" sz="3600" dirty="0"/>
          </a:p>
        </p:txBody>
      </p:sp>
      <p:sp>
        <p:nvSpPr>
          <p:cNvPr id="1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86181" y="3554210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Rectangle 36">
            <a:hlinkClick r:id="" action="ppaction://noaction">
              <a:snd r:embed="rId6" name="Christmas.wav"/>
            </a:hlinkClick>
          </p:cNvPr>
          <p:cNvSpPr>
            <a:spLocks noChangeArrowheads="1"/>
          </p:cNvSpPr>
          <p:nvPr/>
        </p:nvSpPr>
        <p:spPr bwMode="auto">
          <a:xfrm>
            <a:off x="6066503" y="3539084"/>
            <a:ext cx="269403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Chr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stmas</a:t>
            </a:r>
            <a:endParaRPr lang="vi-VN" sz="3600" dirty="0"/>
          </a:p>
        </p:txBody>
      </p:sp>
      <p:sp>
        <p:nvSpPr>
          <p:cNvPr id="18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76349" y="434079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9" name="Rectangle 36">
            <a:hlinkClick r:id="" action="ppaction://noaction">
              <a:snd r:embed="rId7" name="fesstival.wav"/>
            </a:hlinkClick>
          </p:cNvPr>
          <p:cNvSpPr>
            <a:spLocks noChangeArrowheads="1"/>
          </p:cNvSpPr>
          <p:nvPr/>
        </p:nvSpPr>
        <p:spPr bwMode="auto">
          <a:xfrm>
            <a:off x="6695743" y="4310918"/>
            <a:ext cx="167151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</a:rPr>
              <a:t>fest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val</a:t>
            </a:r>
            <a:endParaRPr lang="vi-VN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809" y="563239"/>
            <a:ext cx="7168382" cy="1208677"/>
          </a:xfrm>
          <a:prstGeom prst="rect">
            <a:avLst/>
          </a:prstGeom>
        </p:spPr>
      </p:pic>
      <p:pic>
        <p:nvPicPr>
          <p:cNvPr id="2" name="CD2-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2231" y="1360199"/>
            <a:ext cx="710019" cy="71001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51790" y="2556510"/>
            <a:ext cx="2259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in each square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39824"/>
          <a:stretch>
            <a:fillRect/>
          </a:stretch>
        </p:blipFill>
        <p:spPr>
          <a:xfrm>
            <a:off x="1298482" y="431650"/>
            <a:ext cx="9595034" cy="1079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60176" r="43827"/>
          <a:stretch>
            <a:fillRect/>
          </a:stretch>
        </p:blipFill>
        <p:spPr>
          <a:xfrm>
            <a:off x="1799663" y="1833869"/>
            <a:ext cx="7173885" cy="951136"/>
          </a:xfrm>
          <a:prstGeom prst="rect">
            <a:avLst/>
          </a:prstGeom>
        </p:spPr>
      </p:pic>
      <p:sp>
        <p:nvSpPr>
          <p:cNvPr id="5" name="Rectangle 36">
            <a:hlinkClick r:id="" action="ppaction://noaction">
              <a:snd r:embed="rId6" name="CD2-TRACK 03.wav"/>
            </a:hlinkClick>
          </p:cNvPr>
          <p:cNvSpPr>
            <a:spLocks noChangeArrowheads="1"/>
          </p:cNvSpPr>
          <p:nvPr/>
        </p:nvSpPr>
        <p:spPr bwMode="auto">
          <a:xfrm>
            <a:off x="4648692" y="467577"/>
            <a:ext cx="2271560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3509" y="3780726"/>
            <a:ext cx="8044980" cy="653401"/>
          </a:xfrm>
          <a:prstGeom prst="rect">
            <a:avLst/>
          </a:prstGeom>
        </p:spPr>
      </p:pic>
      <p:sp>
        <p:nvSpPr>
          <p:cNvPr id="9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24398" y="201724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805257" y="2017246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1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17633" y="2012328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Rectangle 36">
            <a:hlinkClick r:id="" action="ppaction://noaction">
              <a:snd r:embed="rId9" name="gift.wav"/>
            </a:hlinkClick>
          </p:cNvPr>
          <p:cNvSpPr>
            <a:spLocks noChangeArrowheads="1"/>
          </p:cNvSpPr>
          <p:nvPr/>
        </p:nvSpPr>
        <p:spPr bwMode="auto">
          <a:xfrm>
            <a:off x="4901747" y="2038314"/>
            <a:ext cx="145700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sp>
        <p:nvSpPr>
          <p:cNvPr id="13" name="Rectangle 36">
            <a:hlinkClick r:id="" action="ppaction://noaction">
              <a:snd r:embed="rId10" name="light.wav"/>
            </a:hlinkClick>
          </p:cNvPr>
          <p:cNvSpPr>
            <a:spLocks noChangeArrowheads="1"/>
          </p:cNvSpPr>
          <p:nvPr/>
        </p:nvSpPr>
        <p:spPr bwMode="auto">
          <a:xfrm>
            <a:off x="6882950" y="2023566"/>
            <a:ext cx="145700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152952" y="2353336"/>
            <a:ext cx="126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6">
            <a:hlinkClick r:id="" action="ppaction://noaction">
              <a:snd r:embed="rId11" name="tradition_001.wav"/>
            </a:hlinkClick>
          </p:cNvPr>
          <p:cNvSpPr>
            <a:spLocks noChangeArrowheads="1"/>
          </p:cNvSpPr>
          <p:nvPr/>
        </p:nvSpPr>
        <p:spPr bwMode="auto">
          <a:xfrm>
            <a:off x="1947147" y="2013734"/>
            <a:ext cx="259262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3600" dirty="0"/>
          </a:p>
        </p:txBody>
      </p:sp>
      <p:pic>
        <p:nvPicPr>
          <p:cNvPr id="15" name="Picture 13" descr="checkanswer4">
            <a:hlinkClick r:id="" action="ppaction://noaction" highlightClick="1">
              <a:snd r:embed="rId12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150" y="1105137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75909" y="980085"/>
            <a:ext cx="618295" cy="6182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920230" y="1104900"/>
            <a:ext cx="3747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10" y="844998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Listen and repeat. Notice the sounds </a:t>
            </a:r>
            <a:r>
              <a:rPr lang="en-US" sz="3600" b="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ɪ</a:t>
            </a:r>
            <a:r>
              <a:rPr lang="en-US" sz="3600" b="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aɪ</a:t>
            </a:r>
            <a:r>
              <a:rPr lang="en-US" sz="3600" b="0" dirty="0">
                <a:solidFill>
                  <a:srgbClr val="0070C0"/>
                </a:solidFill>
              </a:rPr>
              <a:t>/. Practice saying them.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032000" y="2188872"/>
          <a:ext cx="8139416" cy="328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5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22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a</a:t>
                      </a:r>
                      <a:r>
                        <a:rPr lang="en-US" sz="3600" b="1" i="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475"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13703" y="309209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4" name="Rectangle 36">
            <a:hlinkClick r:id="" action="ppaction://noaction">
              <a:snd r:embed="rId2" name="children. ..wav"/>
            </a:hlinkClick>
          </p:cNvPr>
          <p:cNvSpPr>
            <a:spLocks noChangeArrowheads="1"/>
          </p:cNvSpPr>
          <p:nvPr/>
        </p:nvSpPr>
        <p:spPr bwMode="auto">
          <a:xfrm>
            <a:off x="2531803" y="3088587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ldren</a:t>
            </a:r>
            <a:endParaRPr lang="vi-VN" sz="3600" dirty="0"/>
          </a:p>
        </p:txBody>
      </p:sp>
      <p:sp>
        <p:nvSpPr>
          <p:cNvPr id="11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98952" y="3824599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2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94033" y="463576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8" name="Rectangle 36">
            <a:hlinkClick r:id="" action="ppaction://noaction">
              <a:snd r:embed="rId3" name="market. ..wav"/>
            </a:hlinkClick>
          </p:cNvPr>
          <p:cNvSpPr>
            <a:spLocks noChangeArrowheads="1"/>
          </p:cNvSpPr>
          <p:nvPr/>
        </p:nvSpPr>
        <p:spPr bwMode="auto">
          <a:xfrm>
            <a:off x="2526877" y="4597842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mark</a:t>
            </a:r>
            <a:r>
              <a:rPr lang="en-US" sz="3600" b="1" u="sng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endParaRPr lang="vi-VN" sz="3600" dirty="0"/>
          </a:p>
        </p:txBody>
      </p:sp>
      <p:sp>
        <p:nvSpPr>
          <p:cNvPr id="6" name="Rectangle 36">
            <a:hlinkClick r:id="" action="ppaction://noaction">
              <a:snd r:embed="rId4" name="minute. ..wav"/>
            </a:hlinkClick>
          </p:cNvPr>
          <p:cNvSpPr>
            <a:spLocks noChangeArrowheads="1"/>
          </p:cNvSpPr>
          <p:nvPr/>
        </p:nvSpPr>
        <p:spPr bwMode="auto">
          <a:xfrm>
            <a:off x="2526886" y="3811259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b="1" u="sng" dirty="0">
                <a:solidFill>
                  <a:srgbClr val="FF0000"/>
                </a:solidFill>
              </a:rPr>
              <a:t>u</a:t>
            </a:r>
            <a:r>
              <a:rPr lang="en-US" sz="3600" dirty="0">
                <a:solidFill>
                  <a:srgbClr val="FF0000"/>
                </a:solidFill>
              </a:rPr>
              <a:t>te</a:t>
            </a:r>
            <a:endParaRPr lang="vi-VN" sz="3600" dirty="0"/>
          </a:p>
        </p:txBody>
      </p:sp>
      <p:sp>
        <p:nvSpPr>
          <p:cNvPr id="13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44938" y="3780352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40022" y="4562018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5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40020" y="3097010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5" name="Rectangle 36">
            <a:hlinkClick r:id="" action="ppaction://noaction">
              <a:snd r:embed="rId5" name="child. ..wav"/>
            </a:hlinkClick>
          </p:cNvPr>
          <p:cNvSpPr>
            <a:spLocks noChangeArrowheads="1"/>
          </p:cNvSpPr>
          <p:nvPr/>
        </p:nvSpPr>
        <p:spPr bwMode="auto">
          <a:xfrm>
            <a:off x="6440129" y="3083671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ld</a:t>
            </a:r>
            <a:endParaRPr lang="vi-VN" sz="3600" dirty="0"/>
          </a:p>
        </p:txBody>
      </p:sp>
      <p:sp>
        <p:nvSpPr>
          <p:cNvPr id="7" name="Rectangle 36">
            <a:hlinkClick r:id="" action="ppaction://noaction">
              <a:snd r:embed="rId6" name="mine. ..wav"/>
            </a:hlinkClick>
          </p:cNvPr>
          <p:cNvSpPr>
            <a:spLocks noChangeArrowheads="1"/>
          </p:cNvSpPr>
          <p:nvPr/>
        </p:nvSpPr>
        <p:spPr bwMode="auto">
          <a:xfrm>
            <a:off x="6435212" y="3747350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ne</a:t>
            </a:r>
            <a:endParaRPr lang="vi-VN" sz="3600" dirty="0"/>
          </a:p>
        </p:txBody>
      </p:sp>
      <p:sp>
        <p:nvSpPr>
          <p:cNvPr id="9" name="Rectangle 36">
            <a:hlinkClick r:id="" action="ppaction://noaction">
              <a:snd r:embed="rId7" name="file. ..wav"/>
            </a:hlinkClick>
          </p:cNvPr>
          <p:cNvSpPr>
            <a:spLocks noChangeArrowheads="1"/>
          </p:cNvSpPr>
          <p:nvPr/>
        </p:nvSpPr>
        <p:spPr bwMode="auto">
          <a:xfrm>
            <a:off x="6449960" y="4588010"/>
            <a:ext cx="29644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le</a:t>
            </a:r>
            <a:endParaRPr lang="vi-VN" sz="3600" dirty="0"/>
          </a:p>
        </p:txBody>
      </p:sp>
      <p:sp>
        <p:nvSpPr>
          <p:cNvPr id="16" name="Text Box 15"/>
          <p:cNvSpPr txBox="1"/>
          <p:nvPr/>
        </p:nvSpPr>
        <p:spPr>
          <a:xfrm>
            <a:off x="8408670" y="333375"/>
            <a:ext cx="378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word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. 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 animBg="1"/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10" y="463363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Which sound is it, </a:t>
            </a:r>
            <a:r>
              <a:rPr lang="en-US" sz="3600" b="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ɪ</a:t>
            </a:r>
            <a:r>
              <a:rPr lang="en-US" sz="3600" b="0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</a:rPr>
              <a:t>or</a:t>
            </a:r>
            <a:r>
              <a:rPr lang="en-US" sz="3600" b="0" dirty="0">
                <a:solidFill>
                  <a:srgbClr val="0070C0"/>
                </a:solidFill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PhTimes" panose="02027200000000000000" pitchFamily="18" charset="0"/>
              </a:rPr>
              <a:t>a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b="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Say</a:t>
            </a:r>
            <a:r>
              <a:rPr lang="en-US" sz="3600" dirty="0">
                <a:solidFill>
                  <a:srgbClr val="0070C0"/>
                </a:solidFill>
              </a:rPr>
              <a:t> the words as they appear, then </a:t>
            </a:r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b="1" dirty="0">
                <a:solidFill>
                  <a:srgbClr val="0070C0"/>
                </a:solidFill>
              </a:rPr>
              <a:t>check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959507" y="4053840"/>
          <a:ext cx="604684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845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 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PhTimes" panose="02027200000000000000" pitchFamily="18" charset="0"/>
                        </a:rPr>
                        <a:t>a</a:t>
                      </a:r>
                      <a:r>
                        <a:rPr lang="en-US" sz="3600" b="0" i="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</a:t>
                      </a:r>
                      <a:r>
                        <a:rPr lang="en-US" sz="3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963920" y="4094480"/>
            <a:ext cx="0" cy="155573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6">
            <a:hlinkClick r:id="" action="ppaction://noaction">
              <a:snd r:embed="rId2" name="alive. ..wav"/>
            </a:hlinkClick>
          </p:cNvPr>
          <p:cNvSpPr>
            <a:spLocks noChangeArrowheads="1"/>
          </p:cNvSpPr>
          <p:nvPr/>
        </p:nvSpPr>
        <p:spPr bwMode="auto">
          <a:xfrm>
            <a:off x="1772425" y="2296107"/>
            <a:ext cx="198578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al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vi-VN" sz="3600" dirty="0"/>
          </a:p>
        </p:txBody>
      </p:sp>
      <p:sp>
        <p:nvSpPr>
          <p:cNvPr id="28" name="Rectangle 36">
            <a:hlinkClick r:id="" action="ppaction://noaction">
              <a:snd r:embed="rId3" name="driver. ..wav"/>
            </a:hlinkClick>
          </p:cNvPr>
          <p:cNvSpPr>
            <a:spLocks noChangeArrowheads="1"/>
          </p:cNvSpPr>
          <p:nvPr/>
        </p:nvSpPr>
        <p:spPr bwMode="auto">
          <a:xfrm>
            <a:off x="1811756" y="2926027"/>
            <a:ext cx="203883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</a:t>
            </a:r>
            <a:r>
              <a:rPr lang="en-US" sz="3600" dirty="0">
                <a:solidFill>
                  <a:srgbClr val="FF0000"/>
                </a:solidFill>
              </a:rPr>
              <a:t>dr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vi-VN" sz="3600" dirty="0"/>
          </a:p>
        </p:txBody>
      </p:sp>
      <p:sp>
        <p:nvSpPr>
          <p:cNvPr id="29" name="Rectangle 36">
            <a:hlinkClick r:id="" action="ppaction://noaction">
              <a:snd r:embed="rId4" name="live. ..wav"/>
            </a:hlinkClick>
          </p:cNvPr>
          <p:cNvSpPr>
            <a:spLocks noChangeArrowheads="1"/>
          </p:cNvSpPr>
          <p:nvPr/>
        </p:nvSpPr>
        <p:spPr bwMode="auto">
          <a:xfrm>
            <a:off x="4145890" y="2291191"/>
            <a:ext cx="15928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vi-VN" sz="3600" dirty="0"/>
          </a:p>
        </p:txBody>
      </p:sp>
      <p:sp>
        <p:nvSpPr>
          <p:cNvPr id="30" name="Rectangle 36">
            <a:hlinkClick r:id="" action="ppaction://noaction">
              <a:snd r:embed="rId5" name="river. ..wav"/>
            </a:hlinkClick>
          </p:cNvPr>
          <p:cNvSpPr>
            <a:spLocks noChangeArrowheads="1"/>
          </p:cNvSpPr>
          <p:nvPr/>
        </p:nvSpPr>
        <p:spPr bwMode="auto">
          <a:xfrm>
            <a:off x="4200999" y="2910951"/>
            <a:ext cx="168655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vi-VN" sz="3600" dirty="0"/>
          </a:p>
        </p:txBody>
      </p:sp>
      <p:sp>
        <p:nvSpPr>
          <p:cNvPr id="31" name="Rectangle 36">
            <a:hlinkClick r:id="" action="ppaction://noaction">
              <a:snd r:embed="rId6" name="bright. ..wav"/>
            </a:hlinkClick>
          </p:cNvPr>
          <p:cNvSpPr>
            <a:spLocks noChangeArrowheads="1"/>
          </p:cNvSpPr>
          <p:nvPr/>
        </p:nvSpPr>
        <p:spPr bwMode="auto">
          <a:xfrm>
            <a:off x="6395226" y="2266939"/>
            <a:ext cx="212475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ght</a:t>
            </a:r>
            <a:endParaRPr lang="vi-VN" sz="3600" dirty="0"/>
          </a:p>
        </p:txBody>
      </p:sp>
      <p:sp>
        <p:nvSpPr>
          <p:cNvPr id="32" name="Rectangle 36">
            <a:hlinkClick r:id="" action="ppaction://noaction">
              <a:snd r:embed="rId7" name="kitten. ..wav"/>
            </a:hlinkClick>
          </p:cNvPr>
          <p:cNvSpPr>
            <a:spLocks noChangeArrowheads="1"/>
          </p:cNvSpPr>
          <p:nvPr/>
        </p:nvSpPr>
        <p:spPr bwMode="auto">
          <a:xfrm>
            <a:off x="6544056" y="2886699"/>
            <a:ext cx="1754691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tten</a:t>
            </a:r>
            <a:endParaRPr lang="vi-VN" sz="3600" dirty="0"/>
          </a:p>
        </p:txBody>
      </p:sp>
      <p:sp>
        <p:nvSpPr>
          <p:cNvPr id="33" name="Rectangle 36">
            <a:hlinkClick r:id="" action="ppaction://noaction">
              <a:snd r:embed="rId8" name="bridge. ..wav"/>
            </a:hlinkClick>
          </p:cNvPr>
          <p:cNvSpPr>
            <a:spLocks noChangeArrowheads="1"/>
          </p:cNvSpPr>
          <p:nvPr/>
        </p:nvSpPr>
        <p:spPr bwMode="auto">
          <a:xfrm>
            <a:off x="8731374" y="2294470"/>
            <a:ext cx="210377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dge</a:t>
            </a:r>
            <a:endParaRPr lang="vi-VN" sz="3600" dirty="0"/>
          </a:p>
        </p:txBody>
      </p:sp>
      <p:sp>
        <p:nvSpPr>
          <p:cNvPr id="34" name="Rectangle 36">
            <a:hlinkClick r:id="" action="ppaction://noaction">
              <a:snd r:embed="rId9" name="sky. ..wav"/>
            </a:hlinkClick>
          </p:cNvPr>
          <p:cNvSpPr>
            <a:spLocks noChangeArrowheads="1"/>
          </p:cNvSpPr>
          <p:nvPr/>
        </p:nvSpPr>
        <p:spPr bwMode="auto">
          <a:xfrm>
            <a:off x="8702207" y="2863430"/>
            <a:ext cx="15823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  </a:t>
            </a:r>
            <a:r>
              <a:rPr lang="en-US" sz="3600" dirty="0">
                <a:solidFill>
                  <a:srgbClr val="FF0000"/>
                </a:solidFill>
              </a:rPr>
              <a:t>sk</a:t>
            </a:r>
            <a:r>
              <a:rPr lang="en-US" sz="3600" b="1" u="sng" dirty="0">
                <a:solidFill>
                  <a:srgbClr val="FF0000"/>
                </a:solidFill>
              </a:rPr>
              <a:t>y</a:t>
            </a:r>
            <a:endParaRPr lang="vi-VN" sz="3600" b="1" u="sng" dirty="0"/>
          </a:p>
        </p:txBody>
      </p:sp>
      <p:sp>
        <p:nvSpPr>
          <p:cNvPr id="4" name="Text Box 3"/>
          <p:cNvSpPr txBox="1"/>
          <p:nvPr/>
        </p:nvSpPr>
        <p:spPr>
          <a:xfrm>
            <a:off x="8408670" y="333375"/>
            <a:ext cx="378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word to hear the sound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740DB-D894-9134-840D-DDDCFE0616FE}"/>
              </a:ext>
            </a:extLst>
          </p:cNvPr>
          <p:cNvSpPr txBox="1"/>
          <p:nvPr/>
        </p:nvSpPr>
        <p:spPr>
          <a:xfrm>
            <a:off x="6212362" y="4657087"/>
            <a:ext cx="12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8535B-F72E-D642-021E-A3DDEF156DC9}"/>
              </a:ext>
            </a:extLst>
          </p:cNvPr>
          <p:cNvSpPr txBox="1"/>
          <p:nvPr/>
        </p:nvSpPr>
        <p:spPr>
          <a:xfrm>
            <a:off x="7669842" y="4681339"/>
            <a:ext cx="190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ght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3815A-47BA-B83B-FA73-9021F6BAF02F}"/>
              </a:ext>
            </a:extLst>
          </p:cNvPr>
          <p:cNvSpPr txBox="1"/>
          <p:nvPr/>
        </p:nvSpPr>
        <p:spPr>
          <a:xfrm>
            <a:off x="6206803" y="5297167"/>
            <a:ext cx="134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E1E62-CACF-1B57-65F7-24BA74235FAD}"/>
              </a:ext>
            </a:extLst>
          </p:cNvPr>
          <p:cNvSpPr txBox="1"/>
          <p:nvPr/>
        </p:nvSpPr>
        <p:spPr>
          <a:xfrm>
            <a:off x="7669842" y="5276847"/>
            <a:ext cx="12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sk</a:t>
            </a:r>
            <a:r>
              <a:rPr lang="en-US" sz="3600" b="1" u="sng" dirty="0">
                <a:solidFill>
                  <a:srgbClr val="FF0000"/>
                </a:solidFill>
              </a:rPr>
              <a:t>y</a:t>
            </a:r>
            <a:endParaRPr lang="en-GB" sz="36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7D65C-1696-2B50-BF05-A67601F05C09}"/>
              </a:ext>
            </a:extLst>
          </p:cNvPr>
          <p:cNvSpPr txBox="1"/>
          <p:nvPr/>
        </p:nvSpPr>
        <p:spPr>
          <a:xfrm>
            <a:off x="3003136" y="4712928"/>
            <a:ext cx="12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F68EC-9D76-0C70-07C6-9DDFA72F1EFC}"/>
              </a:ext>
            </a:extLst>
          </p:cNvPr>
          <p:cNvSpPr txBox="1"/>
          <p:nvPr/>
        </p:nvSpPr>
        <p:spPr>
          <a:xfrm>
            <a:off x="4478006" y="4712928"/>
            <a:ext cx="140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dge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C1715-0D90-9BB8-907C-C3C0C9069C2A}"/>
              </a:ext>
            </a:extLst>
          </p:cNvPr>
          <p:cNvSpPr txBox="1"/>
          <p:nvPr/>
        </p:nvSpPr>
        <p:spPr>
          <a:xfrm>
            <a:off x="2991960" y="5327670"/>
            <a:ext cx="12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ver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82B951-E00A-77BE-B121-A24F58F99D03}"/>
              </a:ext>
            </a:extLst>
          </p:cNvPr>
          <p:cNvSpPr txBox="1"/>
          <p:nvPr/>
        </p:nvSpPr>
        <p:spPr>
          <a:xfrm>
            <a:off x="4513174" y="5297167"/>
            <a:ext cx="137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tten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7" grpId="0"/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380" y="612140"/>
            <a:ext cx="10681335" cy="5633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824" t="3090"/>
          <a:stretch>
            <a:fillRect/>
          </a:stretch>
        </p:blipFill>
        <p:spPr>
          <a:xfrm>
            <a:off x="228831" y="3062108"/>
            <a:ext cx="11918091" cy="2870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493" y="1036451"/>
            <a:ext cx="6434997" cy="14973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Christmas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610" y="339048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Look at the pictures about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Christmas traditions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in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Germany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904" y="296239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Notice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similar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thing.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-394156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 rot="5400000">
            <a:off x="5655626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9468" y="592476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Now look and read the sentence: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254" y="1192887"/>
            <a:ext cx="9553492" cy="1348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9355" t="4892"/>
          <a:stretch>
            <a:fillRect/>
          </a:stretch>
        </p:blipFill>
        <p:spPr>
          <a:xfrm>
            <a:off x="142660" y="3148830"/>
            <a:ext cx="12005681" cy="28296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610" y="339048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Look at the pictures about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Easter traditions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in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USA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France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1452" y="193499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Notice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difference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-394156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 rot="5400000">
            <a:off x="5655626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79468" y="561658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Now look and read the sentence: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" y="1015085"/>
            <a:ext cx="12078141" cy="5814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491"/>
          <a:stretch>
            <a:fillRect/>
          </a:stretch>
        </p:blipFill>
        <p:spPr>
          <a:xfrm>
            <a:off x="138619" y="328772"/>
            <a:ext cx="11914762" cy="6738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1597" y="3246635"/>
            <a:ext cx="2178120" cy="380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Christmas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0161" y="6399076"/>
            <a:ext cx="2178120" cy="380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824" t="3090"/>
          <a:stretch>
            <a:fillRect/>
          </a:stretch>
        </p:blipFill>
        <p:spPr>
          <a:xfrm>
            <a:off x="179669" y="3062108"/>
            <a:ext cx="11918091" cy="28709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904" y="296239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What’s the difference?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Tell it to your class.</a:t>
            </a:r>
          </a:p>
        </p:txBody>
      </p:sp>
      <p:sp>
        <p:nvSpPr>
          <p:cNvPr id="12" name="Oval 11"/>
          <p:cNvSpPr/>
          <p:nvPr/>
        </p:nvSpPr>
        <p:spPr>
          <a:xfrm rot="5400000">
            <a:off x="1503473" y="3397008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 rot="5400000">
            <a:off x="7553254" y="3313106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 rot="5400000">
            <a:off x="3484676" y="3313433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 rot="5400000">
            <a:off x="9595444" y="3279019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9355" t="4892"/>
          <a:stretch>
            <a:fillRect/>
          </a:stretch>
        </p:blipFill>
        <p:spPr>
          <a:xfrm>
            <a:off x="142660" y="3148830"/>
            <a:ext cx="12005681" cy="28296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3119" y="2407304"/>
            <a:ext cx="4236333" cy="6640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Easter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452" y="311485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do people in the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USA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and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France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have in common?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Tell your class.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1513306" y="3475664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 rot="5400000">
            <a:off x="7582752" y="3499921"/>
            <a:ext cx="3195261" cy="1949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25865" y="837511"/>
            <a:ext cx="1111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else can you say about the pictures?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5400000">
            <a:off x="3443641" y="3144577"/>
            <a:ext cx="3195261" cy="2110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 rot="5400000">
            <a:off x="9505249" y="3296977"/>
            <a:ext cx="3195261" cy="21100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/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/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Pronunciation</a:t>
            </a:r>
          </a:p>
        </p:txBody>
      </p:sp>
      <p:sp>
        <p:nvSpPr>
          <p:cNvPr id="7" name="Round Diagonal Corner Rectangle 10"/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8" name="Round Diagonal Corner Rectangle 10"/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374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" y="330814"/>
            <a:ext cx="9752221" cy="6040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" y="2330245"/>
            <a:ext cx="12112613" cy="4071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" y="301719"/>
            <a:ext cx="7781690" cy="55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9" y="959656"/>
            <a:ext cx="12155922" cy="446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827" y="327339"/>
            <a:ext cx="3737168" cy="677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102" y="1411847"/>
            <a:ext cx="6217795" cy="966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186" t="17" r="145" b="8464"/>
          <a:stretch>
            <a:fillRect/>
          </a:stretch>
        </p:blipFill>
        <p:spPr>
          <a:xfrm>
            <a:off x="728645" y="1009461"/>
            <a:ext cx="6694189" cy="504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9441" b="8484"/>
          <a:stretch>
            <a:fillRect/>
          </a:stretch>
        </p:blipFill>
        <p:spPr>
          <a:xfrm>
            <a:off x="269298" y="463671"/>
            <a:ext cx="10219373" cy="504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6" y="2615467"/>
            <a:ext cx="10971066" cy="162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"/>
            <a:ext cx="10201275" cy="6125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4490" t="4892" r="45697"/>
          <a:stretch>
            <a:fillRect/>
          </a:stretch>
        </p:blipFill>
        <p:spPr>
          <a:xfrm>
            <a:off x="1065749" y="2056564"/>
            <a:ext cx="3948701" cy="2829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21649" y="2925208"/>
            <a:ext cx="4236333" cy="667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452" y="329383"/>
            <a:ext cx="1111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Write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2 sentences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to compare Easter traditions in the USA and France using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and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0186" t="4892"/>
          <a:stretch>
            <a:fillRect/>
          </a:stretch>
        </p:blipFill>
        <p:spPr>
          <a:xfrm>
            <a:off x="7271436" y="2056564"/>
            <a:ext cx="3948702" cy="28296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9741" y="4909951"/>
            <a:ext cx="116132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____________________________________________</a:t>
            </a:r>
          </a:p>
          <a:p>
            <a:pPr marL="742950" indent="-7429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____________________________________________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5342" y="1940492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Focusing on the sound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ɪ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</a:t>
            </a:r>
            <a:r>
              <a:rPr lang="en-US" sz="3600" b="1" i="1" dirty="0">
                <a:solidFill>
                  <a:srgbClr val="0070C0"/>
                </a:solidFill>
              </a:rPr>
              <a:t>traditions</a:t>
            </a:r>
            <a:r>
              <a:rPr lang="en-US" sz="3600" i="1" dirty="0">
                <a:solidFill>
                  <a:srgbClr val="0070C0"/>
                </a:solidFill>
              </a:rPr>
              <a:t> in </a:t>
            </a:r>
            <a:r>
              <a:rPr lang="en-US" sz="3600" b="1" i="1" dirty="0">
                <a:solidFill>
                  <a:srgbClr val="0070C0"/>
                </a:solidFill>
              </a:rPr>
              <a:t>different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countries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2.1.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points in </a:t>
            </a:r>
            <a:r>
              <a:rPr lang="en-US" sz="3600" i="1">
                <a:solidFill>
                  <a:srgbClr val="0070C0"/>
                </a:solidFill>
              </a:rPr>
              <a:t>lesson 1.2.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sound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ɪ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66 SB).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713" y="588368"/>
            <a:ext cx="5980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the / </a:t>
            </a:r>
            <a:r>
              <a:rPr lang="en-US" sz="3600" i="1" dirty="0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 / sound.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</a:t>
            </a:r>
            <a:r>
              <a:rPr lang="en-US" sz="3600" b="1" i="1" dirty="0">
                <a:solidFill>
                  <a:srgbClr val="0070C0"/>
                </a:solidFill>
              </a:rPr>
              <a:t>traditions</a:t>
            </a:r>
            <a:r>
              <a:rPr lang="en-US" sz="3600" i="1" dirty="0">
                <a:solidFill>
                  <a:srgbClr val="0070C0"/>
                </a:solidFill>
              </a:rPr>
              <a:t> in </a:t>
            </a:r>
            <a:r>
              <a:rPr lang="en-US" sz="3600" b="1" i="1" dirty="0">
                <a:solidFill>
                  <a:srgbClr val="0070C0"/>
                </a:solidFill>
              </a:rPr>
              <a:t>different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countries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greeting		B. midnight	C. temple		D. Japan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exchange		B. perform		C. visit		D. attract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history		B.</a:t>
            </a:r>
            <a:r>
              <a:rPr lang="en-US" sz="3200" dirty="0"/>
              <a:t> tradition</a:t>
            </a:r>
            <a:r>
              <a:rPr lang="en-US" sz="3200" dirty="0">
                <a:latin typeface="+mj-lt"/>
              </a:rPr>
              <a:t> 	C. attraction	D. container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300268" y="1422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02386" y="33790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ˈɡri:tɪŋ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/ˈmɪdnaɪt/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/ˈtempl/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/dʒəˈpæn/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2" y="3732184"/>
            <a:ext cx="233961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ɪksˈtʃeɪndʒ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30332" y="3744511"/>
            <a:ext cx="243489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pərˈfɔːrm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940" y="3732184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/ˈvɪzɪt/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84581" y="372079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/əˈtrækt/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ɪstri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/trəˈdɪʃn/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əˈtrækʃn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9374" y="5645185"/>
            <a:ext cx="25239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kənˈteɪn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7095" y="219710"/>
            <a:ext cx="876554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80" y="1026795"/>
            <a:ext cx="12034520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s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			B. t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			C. m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nth		D. t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wn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ugar			B. 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occer			C. 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inger		D. 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ticker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sta</a:t>
            </a:r>
            <a:r>
              <a:rPr lang="en-US" sz="3200" u="sng" dirty="0">
                <a:latin typeface="+mj-lt"/>
              </a:rPr>
              <a:t>tion</a:t>
            </a:r>
            <a:r>
              <a:rPr lang="en-US" sz="3200" dirty="0">
                <a:latin typeface="+mj-lt"/>
              </a:rPr>
              <a:t>	 	B. na</a:t>
            </a:r>
            <a:r>
              <a:rPr lang="en-US" sz="3200" u="sng" dirty="0">
                <a:latin typeface="+mj-lt"/>
              </a:rPr>
              <a:t>tion</a:t>
            </a:r>
            <a:r>
              <a:rPr lang="en-US" sz="3200" dirty="0">
                <a:latin typeface="+mj-lt"/>
              </a:rPr>
              <a:t>			C. ques</a:t>
            </a:r>
            <a:r>
              <a:rPr lang="en-US" sz="3200" u="sng" dirty="0">
                <a:latin typeface="+mj-lt"/>
              </a:rPr>
              <a:t>tion</a:t>
            </a:r>
            <a:r>
              <a:rPr lang="en-US" sz="3200" dirty="0">
                <a:latin typeface="+mj-lt"/>
              </a:rPr>
              <a:t>	D. mo</a:t>
            </a:r>
            <a:r>
              <a:rPr lang="en-US" sz="3200" u="sng" dirty="0">
                <a:latin typeface="+mj-lt"/>
              </a:rPr>
              <a:t>tion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" y="971801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0191267" y="14003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6040" y="330934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70945" y="52307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/sʌn/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/tʌn/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32879" y="1696509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mʌn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93350" y="1628140"/>
            <a:ext cx="18992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taʊn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0972" y="5599017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34676" y="5615728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kwestʃn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93350" y="3631565"/>
            <a:ext cx="18992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stɪkər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7285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ʃʊɡ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sɑ:k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131425" y="5565775"/>
            <a:ext cx="20040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moʊʃn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53197" y="3600632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sɪŋər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39178" y="5615728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neɪʃn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84195" y="250190"/>
            <a:ext cx="91071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10" y="554803"/>
            <a:ext cx="921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Talk about a festival you went to.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018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FESTIVAL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What was the festival? Where was it?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When did you go there?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What did you do at the festival?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Do you like it? Why/ Why not?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91" t="14153" b="5065"/>
          <a:stretch>
            <a:fillRect/>
          </a:stretch>
        </p:blipFill>
        <p:spPr>
          <a:xfrm>
            <a:off x="1848464" y="383459"/>
            <a:ext cx="8727246" cy="1966452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2779254" y="2556385"/>
          <a:ext cx="6767872" cy="242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3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96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4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 </a:t>
                      </a:r>
                      <a:r>
                        <a:rPr lang="en-US" sz="36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303640" y="3416559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83974" y="4232635"/>
            <a:ext cx="6488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89304" y="3436223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Rectangle 36">
            <a:hlinkClick r:id="" action="ppaction://noaction">
              <a:snd r:embed="rId3" name="ticket.wav"/>
            </a:hlinkClick>
          </p:cNvPr>
          <p:cNvSpPr>
            <a:spLocks noChangeArrowheads="1"/>
          </p:cNvSpPr>
          <p:nvPr/>
        </p:nvSpPr>
        <p:spPr bwMode="auto">
          <a:xfrm>
            <a:off x="6636775" y="3421097"/>
            <a:ext cx="269403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ck</a:t>
            </a:r>
            <a:r>
              <a:rPr lang="en-US" sz="3600" b="1" u="sng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endParaRPr lang="vi-VN" sz="3600" dirty="0"/>
          </a:p>
        </p:txBody>
      </p:sp>
      <p:sp>
        <p:nvSpPr>
          <p:cNvPr id="18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79472" y="4222805"/>
            <a:ext cx="619395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9" name="Rectangle 36">
            <a:hlinkClick r:id="" action="ppaction://noaction">
              <a:snd r:embed="rId4" name="tourist.wav"/>
            </a:hlinkClick>
          </p:cNvPr>
          <p:cNvSpPr>
            <a:spLocks noChangeArrowheads="1"/>
          </p:cNvSpPr>
          <p:nvPr/>
        </p:nvSpPr>
        <p:spPr bwMode="auto">
          <a:xfrm>
            <a:off x="6671190" y="4192931"/>
            <a:ext cx="243348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tour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endParaRPr lang="vi-VN" sz="3600" dirty="0"/>
          </a:p>
        </p:txBody>
      </p:sp>
      <p:sp>
        <p:nvSpPr>
          <p:cNvPr id="20" name="Rectangle 36">
            <a:hlinkClick r:id="" action="ppaction://noaction">
              <a:snd r:embed="rId5" name="publlic.wav"/>
            </a:hlinkClick>
          </p:cNvPr>
          <p:cNvSpPr>
            <a:spLocks noChangeArrowheads="1"/>
          </p:cNvSpPr>
          <p:nvPr/>
        </p:nvSpPr>
        <p:spPr bwMode="auto">
          <a:xfrm>
            <a:off x="3392129" y="4184885"/>
            <a:ext cx="2433483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publ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vi-VN" sz="3600" dirty="0"/>
          </a:p>
        </p:txBody>
      </p:sp>
      <p:sp>
        <p:nvSpPr>
          <p:cNvPr id="14" name="Rectangle 36">
            <a:hlinkClick r:id="" action="ppaction://noaction">
              <a:snd r:embed="rId6" name="electronic.wav"/>
            </a:hlinkClick>
          </p:cNvPr>
          <p:cNvSpPr>
            <a:spLocks noChangeArrowheads="1"/>
          </p:cNvSpPr>
          <p:nvPr/>
        </p:nvSpPr>
        <p:spPr bwMode="auto">
          <a:xfrm>
            <a:off x="3392129" y="3416559"/>
            <a:ext cx="29644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electron</a:t>
            </a:r>
            <a:r>
              <a:rPr lang="en-US" sz="3600" b="1" u="sng" dirty="0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vi-VN" sz="3600" dirty="0"/>
          </a:p>
        </p:txBody>
      </p:sp>
      <p:sp>
        <p:nvSpPr>
          <p:cNvPr id="2" name="Text Box 1"/>
          <p:cNvSpPr txBox="1"/>
          <p:nvPr/>
        </p:nvSpPr>
        <p:spPr>
          <a:xfrm>
            <a:off x="351790" y="2556510"/>
            <a:ext cx="2259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in each square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731</Words>
  <Application>Microsoft Office PowerPoint</Application>
  <PresentationFormat>Widescreen</PresentationFormat>
  <Paragraphs>162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PhTimes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204</cp:revision>
  <dcterms:created xsi:type="dcterms:W3CDTF">2020-12-08T03:17:00Z</dcterms:created>
  <dcterms:modified xsi:type="dcterms:W3CDTF">2023-07-26T07:35:25Z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6B38AEE1D8784DAB9C782D9AF94D7E43</vt:lpwstr>
  </property>
  <property fmtid="{D5CDD505-2E9C-101B-9397-08002B2CF9AE}" pid="3" name="KSOProductBuildVer">
    <vt:lpwstr>1033-11.2.0.11486</vt:lpwstr>
  </property>
</Properties>
</file>