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73"/>
  </p:notesMasterIdLst>
  <p:sldIdLst>
    <p:sldId id="301" r:id="rId3"/>
    <p:sldId id="304" r:id="rId4"/>
    <p:sldId id="302" r:id="rId5"/>
    <p:sldId id="305" r:id="rId6"/>
    <p:sldId id="306" r:id="rId7"/>
    <p:sldId id="308" r:id="rId8"/>
    <p:sldId id="309" r:id="rId9"/>
    <p:sldId id="258" r:id="rId10"/>
    <p:sldId id="310" r:id="rId11"/>
    <p:sldId id="312" r:id="rId12"/>
    <p:sldId id="330" r:id="rId13"/>
    <p:sldId id="311" r:id="rId14"/>
    <p:sldId id="313" r:id="rId15"/>
    <p:sldId id="314" r:id="rId16"/>
    <p:sldId id="315" r:id="rId17"/>
    <p:sldId id="316" r:id="rId18"/>
    <p:sldId id="317" r:id="rId19"/>
    <p:sldId id="319" r:id="rId20"/>
    <p:sldId id="320" r:id="rId21"/>
    <p:sldId id="321" r:id="rId22"/>
    <p:sldId id="347" r:id="rId23"/>
    <p:sldId id="348" r:id="rId24"/>
    <p:sldId id="318" r:id="rId25"/>
    <p:sldId id="322" r:id="rId26"/>
    <p:sldId id="323" r:id="rId27"/>
    <p:sldId id="324" r:id="rId28"/>
    <p:sldId id="325" r:id="rId29"/>
    <p:sldId id="326" r:id="rId30"/>
    <p:sldId id="327" r:id="rId31"/>
    <p:sldId id="290" r:id="rId32"/>
    <p:sldId id="291" r:id="rId33"/>
    <p:sldId id="331" r:id="rId34"/>
    <p:sldId id="292" r:id="rId35"/>
    <p:sldId id="293" r:id="rId36"/>
    <p:sldId id="333" r:id="rId37"/>
    <p:sldId id="332" r:id="rId38"/>
    <p:sldId id="340" r:id="rId39"/>
    <p:sldId id="335" r:id="rId40"/>
    <p:sldId id="339" r:id="rId41"/>
    <p:sldId id="334" r:id="rId42"/>
    <p:sldId id="342" r:id="rId43"/>
    <p:sldId id="343" r:id="rId44"/>
    <p:sldId id="344" r:id="rId45"/>
    <p:sldId id="345" r:id="rId46"/>
    <p:sldId id="346" r:id="rId47"/>
    <p:sldId id="349" r:id="rId48"/>
    <p:sldId id="350" r:id="rId49"/>
    <p:sldId id="351" r:id="rId50"/>
    <p:sldId id="352" r:id="rId51"/>
    <p:sldId id="353" r:id="rId52"/>
    <p:sldId id="355" r:id="rId53"/>
    <p:sldId id="356" r:id="rId54"/>
    <p:sldId id="354" r:id="rId55"/>
    <p:sldId id="360" r:id="rId56"/>
    <p:sldId id="357" r:id="rId57"/>
    <p:sldId id="361" r:id="rId58"/>
    <p:sldId id="358" r:id="rId59"/>
    <p:sldId id="362" r:id="rId60"/>
    <p:sldId id="359" r:id="rId61"/>
    <p:sldId id="363" r:id="rId62"/>
    <p:sldId id="365" r:id="rId63"/>
    <p:sldId id="366" r:id="rId64"/>
    <p:sldId id="367" r:id="rId65"/>
    <p:sldId id="364" r:id="rId66"/>
    <p:sldId id="368" r:id="rId67"/>
    <p:sldId id="369" r:id="rId68"/>
    <p:sldId id="341" r:id="rId69"/>
    <p:sldId id="280" r:id="rId70"/>
    <p:sldId id="329" r:id="rId71"/>
    <p:sldId id="328" r:id="rId72"/>
  </p:sldIdLst>
  <p:sldSz cx="24384000" cy="13716000"/>
  <p:notesSz cx="6858000" cy="9144000"/>
  <p:custDataLst>
    <p:tags r:id="rId7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2EEC0"/>
    <a:srgbClr val="F8CBAD"/>
    <a:srgbClr val="BEDCF4"/>
    <a:srgbClr val="66E406"/>
    <a:srgbClr val="C0504D"/>
    <a:srgbClr val="3333FF"/>
    <a:srgbClr val="270F6B"/>
    <a:srgbClr val="135F82"/>
    <a:srgbClr val="FF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7" autoAdjust="0"/>
    <p:restoredTop sz="94162" autoAdjust="0"/>
  </p:normalViewPr>
  <p:slideViewPr>
    <p:cSldViewPr>
      <p:cViewPr varScale="1">
        <p:scale>
          <a:sx n="29" d="100"/>
          <a:sy n="29" d="100"/>
        </p:scale>
        <p:origin x="112" y="276"/>
      </p:cViewPr>
      <p:guideLst>
        <p:guide orient="horz" pos="4320"/>
        <p:guide pos="77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09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97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42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3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6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48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74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97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24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81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7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86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97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34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82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86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40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55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6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299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39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04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044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4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38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6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74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99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7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030050" y="685800"/>
            <a:ext cx="152380" cy="3048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level5</a:t>
            </a:r>
          </a:p>
        </p:txBody>
      </p:sp>
    </p:spTree>
    <p:extLst>
      <p:ext uri="{BB962C8B-B14F-4D97-AF65-F5344CB8AC3E}">
        <p14:creationId xmlns:p14="http://schemas.microsoft.com/office/powerpoint/2010/main" val="4264708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030050" y="685800"/>
            <a:ext cx="152380" cy="3048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level5</a:t>
            </a:r>
          </a:p>
        </p:txBody>
      </p:sp>
    </p:spTree>
    <p:extLst>
      <p:ext uri="{BB962C8B-B14F-4D97-AF65-F5344CB8AC3E}">
        <p14:creationId xmlns:p14="http://schemas.microsoft.com/office/powerpoint/2010/main" val="168784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030050" y="685800"/>
            <a:ext cx="152380" cy="3048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level5</a:t>
            </a:r>
          </a:p>
        </p:txBody>
      </p:sp>
    </p:spTree>
    <p:extLst>
      <p:ext uri="{BB962C8B-B14F-4D97-AF65-F5344CB8AC3E}">
        <p14:creationId xmlns:p14="http://schemas.microsoft.com/office/powerpoint/2010/main" val="4174278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70" r:id="rId13"/>
    <p:sldLayoutId id="2147483771" r:id="rId14"/>
    <p:sldLayoutId id="2147483773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emf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emf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emf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35.wmf"/><Relationship Id="rId4" Type="http://schemas.openxmlformats.org/officeDocument/2006/relationships/image" Target="../media/image310.png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1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5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63.png"/><Relationship Id="rId4" Type="http://schemas.openxmlformats.org/officeDocument/2006/relationships/image" Target="../media/image6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630.png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650.png"/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0.png"/><Relationship Id="rId5" Type="http://schemas.openxmlformats.org/officeDocument/2006/relationships/image" Target="../media/image670.png"/><Relationship Id="rId4" Type="http://schemas.openxmlformats.org/officeDocument/2006/relationships/image" Target="../media/image660.png"/><Relationship Id="rId9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720.png"/><Relationship Id="rId7" Type="http://schemas.openxmlformats.org/officeDocument/2006/relationships/image" Target="../media/image7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Relationship Id="rId9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5.png"/><Relationship Id="rId4" Type="http://schemas.openxmlformats.org/officeDocument/2006/relationships/image" Target="../media/image80.png"/><Relationship Id="rId9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74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5" Type="http://schemas.openxmlformats.org/officeDocument/2006/relationships/image" Target="../media/image96.png"/><Relationship Id="rId10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image" Target="../media/image75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2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6.png"/><Relationship Id="rId11" Type="http://schemas.openxmlformats.org/officeDocument/2006/relationships/image" Target="../media/image76.emf"/><Relationship Id="rId5" Type="http://schemas.openxmlformats.org/officeDocument/2006/relationships/image" Target="../media/image105.png"/><Relationship Id="rId10" Type="http://schemas.openxmlformats.org/officeDocument/2006/relationships/image" Target="../media/image102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77.emf"/><Relationship Id="rId4" Type="http://schemas.openxmlformats.org/officeDocument/2006/relationships/image" Target="../media/image113.png"/><Relationship Id="rId9" Type="http://schemas.openxmlformats.org/officeDocument/2006/relationships/image" Target="../media/image11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7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image" Target="../media/image1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openxmlformats.org/officeDocument/2006/relationships/image" Target="../media/image1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9.png"/><Relationship Id="rId4" Type="http://schemas.openxmlformats.org/officeDocument/2006/relationships/image" Target="../media/image1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png"/><Relationship Id="rId4" Type="http://schemas.openxmlformats.org/officeDocument/2006/relationships/image" Target="../media/image14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3.png"/><Relationship Id="rId4" Type="http://schemas.openxmlformats.org/officeDocument/2006/relationships/image" Target="../media/image15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3.png"/><Relationship Id="rId4" Type="http://schemas.openxmlformats.org/officeDocument/2006/relationships/image" Target="../media/image15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9.png"/><Relationship Id="rId4" Type="http://schemas.openxmlformats.org/officeDocument/2006/relationships/image" Target="../media/image16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59321" y="1907684"/>
            <a:ext cx="343228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QUAN HỆ VUÔNG GÓC TRONG KHÔNG GIAN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88528" y="4446052"/>
            <a:ext cx="15345807" cy="861744"/>
            <a:chOff x="4959486" y="4446051"/>
            <a:chExt cx="15345807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59486" y="4446051"/>
              <a:ext cx="15345807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HAI MẶT PHẲNG VUÔNG GÓC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68400" y="1524000"/>
            <a:ext cx="1814128" cy="1597951"/>
            <a:chOff x="12784885" y="1066801"/>
            <a:chExt cx="1814128" cy="1597951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107965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r>
                <a:rPr lang="en-US" sz="66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62200" y="5410200"/>
            <a:ext cx="10130436" cy="907184"/>
            <a:chOff x="7459670" y="7086600"/>
            <a:chExt cx="10131612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849882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GIỮA HAI MẶT PHẲNG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438400" y="9829800"/>
            <a:ext cx="10292339" cy="929775"/>
            <a:chOff x="7459670" y="8524495"/>
            <a:chExt cx="10293532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866074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MẶT PHẲNG VUÔNG GÓC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64008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762830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0373" y="885580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Diện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BEECD6-624B-4920-9B82-D575F900B5BF}"/>
              </a:ext>
            </a:extLst>
          </p:cNvPr>
          <p:cNvGrpSpPr/>
          <p:nvPr/>
        </p:nvGrpSpPr>
        <p:grpSpPr>
          <a:xfrm>
            <a:off x="4114800" y="10972800"/>
            <a:ext cx="10253661" cy="861774"/>
            <a:chOff x="644526" y="2766774"/>
            <a:chExt cx="102536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8AD114E-E406-4B3B-805B-044D2E882388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49" name="Rounded Rectangle 89">
              <a:extLst>
                <a:ext uri="{FF2B5EF4-FFF2-40B4-BE49-F238E27FC236}">
                  <a16:creationId xmlns:a16="http://schemas.microsoft.com/office/drawing/2014/main" id="{FFDE75D8-EA67-4B66-80CC-14B75BBD5434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F5C273B-EA29-4AF2-9EB7-649F21DDFE1A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958C89E-D690-4C11-B841-B772A8AAB158}"/>
              </a:ext>
            </a:extLst>
          </p:cNvPr>
          <p:cNvGrpSpPr/>
          <p:nvPr/>
        </p:nvGrpSpPr>
        <p:grpSpPr>
          <a:xfrm>
            <a:off x="4148139" y="12268200"/>
            <a:ext cx="10253661" cy="861774"/>
            <a:chOff x="644526" y="2766774"/>
            <a:chExt cx="10253661" cy="8617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A0A43E3-8861-4795-9B97-A6808C315477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53" name="Rounded Rectangle 93">
              <a:extLst>
                <a:ext uri="{FF2B5EF4-FFF2-40B4-BE49-F238E27FC236}">
                  <a16:creationId xmlns:a16="http://schemas.microsoft.com/office/drawing/2014/main" id="{833E6B63-3C88-4188-8BA5-D844C952D14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4D4072A-12D1-4551-B578-5AB53A8F19D8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84252DD-2E44-4511-B759-4D75AFB93646}"/>
              </a:ext>
            </a:extLst>
          </p:cNvPr>
          <p:cNvGrpSpPr>
            <a:grpSpLocks/>
          </p:cNvGrpSpPr>
          <p:nvPr/>
        </p:nvGrpSpPr>
        <p:grpSpPr bwMode="auto">
          <a:xfrm>
            <a:off x="14478000" y="5181600"/>
            <a:ext cx="7659755" cy="7496782"/>
            <a:chOff x="384" y="2208"/>
            <a:chExt cx="2160" cy="205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3A6E642-D185-434D-95E1-A6D05B1373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2208"/>
              <a:ext cx="2160" cy="2053"/>
              <a:chOff x="384" y="2208"/>
              <a:chExt cx="2160" cy="2053"/>
            </a:xfrm>
          </p:grpSpPr>
          <p:pic>
            <p:nvPicPr>
              <p:cNvPr id="67" name="Picture 66" descr="Duong thang song song voi mat phang[1]">
                <a:extLst>
                  <a:ext uri="{FF2B5EF4-FFF2-40B4-BE49-F238E27FC236}">
                    <a16:creationId xmlns:a16="http://schemas.microsoft.com/office/drawing/2014/main" id="{C1B3A85F-1B1E-4D08-BF4E-DA98930898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4" y="2208"/>
                <a:ext cx="2160" cy="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" name="Arc 95">
                <a:extLst>
                  <a:ext uri="{FF2B5EF4-FFF2-40B4-BE49-F238E27FC236}">
                    <a16:creationId xmlns:a16="http://schemas.microsoft.com/office/drawing/2014/main" id="{BC0469E1-B7D0-4904-9143-D096F3EA4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3552"/>
                <a:ext cx="288" cy="2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9" name="WordArt 96">
                <a:extLst>
                  <a:ext uri="{FF2B5EF4-FFF2-40B4-BE49-F238E27FC236}">
                    <a16:creationId xmlns:a16="http://schemas.microsoft.com/office/drawing/2014/main" id="{355DDCDF-A630-4271-9363-5774D1D8F8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984" y="3608"/>
                <a:ext cx="144" cy="215"/>
              </a:xfrm>
              <a:prstGeom prst="rect">
                <a:avLst/>
              </a:prstGeom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P</a:t>
                </a:r>
              </a:p>
            </p:txBody>
          </p:sp>
        </p:grpSp>
        <p:sp>
          <p:nvSpPr>
            <p:cNvPr id="65" name="Arc 97">
              <a:extLst>
                <a:ext uri="{FF2B5EF4-FFF2-40B4-BE49-F238E27FC236}">
                  <a16:creationId xmlns:a16="http://schemas.microsoft.com/office/drawing/2014/main" id="{859506D0-C804-4307-9B5A-09CE48311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3608"/>
              <a:ext cx="265" cy="336"/>
            </a:xfrm>
            <a:custGeom>
              <a:avLst/>
              <a:gdLst>
                <a:gd name="T0" fmla="*/ 0 w 21095"/>
                <a:gd name="T1" fmla="*/ 0 h 21600"/>
                <a:gd name="T2" fmla="*/ 0 w 21095"/>
                <a:gd name="T3" fmla="*/ 0 h 21600"/>
                <a:gd name="T4" fmla="*/ 0 w 2109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095"/>
                <a:gd name="T10" fmla="*/ 0 h 21600"/>
                <a:gd name="T11" fmla="*/ 21095 w 210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95" h="21600" fill="none" extrusionOk="0">
                  <a:moveTo>
                    <a:pt x="-1" y="0"/>
                  </a:moveTo>
                  <a:cubicBezTo>
                    <a:pt x="10140" y="0"/>
                    <a:pt x="18915" y="7054"/>
                    <a:pt x="21095" y="16957"/>
                  </a:cubicBezTo>
                </a:path>
                <a:path w="21095" h="21600" stroke="0" extrusionOk="0">
                  <a:moveTo>
                    <a:pt x="-1" y="0"/>
                  </a:moveTo>
                  <a:cubicBezTo>
                    <a:pt x="10140" y="0"/>
                    <a:pt x="18915" y="7054"/>
                    <a:pt x="21095" y="16957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6" name="WordArt 98">
              <a:extLst>
                <a:ext uri="{FF2B5EF4-FFF2-40B4-BE49-F238E27FC236}">
                  <a16:creationId xmlns:a16="http://schemas.microsoft.com/office/drawing/2014/main" id="{CBCDABC4-4AAE-4784-9F20-F7AD34BBE38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56" y="3736"/>
              <a:ext cx="192" cy="197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8711860" cy="1569660"/>
            <a:chOff x="644526" y="2766774"/>
            <a:chExt cx="10253661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15079" y="2795826"/>
              <a:ext cx="2979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2283E39-A7F0-4A3F-BB4F-B9651B15FF26}"/>
              </a:ext>
            </a:extLst>
          </p:cNvPr>
          <p:cNvGrpSpPr/>
          <p:nvPr/>
        </p:nvGrpSpPr>
        <p:grpSpPr>
          <a:xfrm>
            <a:off x="685800" y="3962401"/>
            <a:ext cx="23317199" cy="9143998"/>
            <a:chOff x="1076414" y="4311047"/>
            <a:chExt cx="23317199" cy="8769512"/>
          </a:xfrm>
        </p:grpSpPr>
        <p:grpSp>
          <p:nvGrpSpPr>
            <p:cNvPr id="36" name="Group 5">
              <a:extLst>
                <a:ext uri="{FF2B5EF4-FFF2-40B4-BE49-F238E27FC236}">
                  <a16:creationId xmlns:a16="http://schemas.microsoft.com/office/drawing/2014/main" id="{6F1D97FC-08EE-4207-A739-E5A8A43D8BD0}"/>
                </a:ext>
              </a:extLst>
            </p:cNvPr>
            <p:cNvGrpSpPr/>
            <p:nvPr/>
          </p:nvGrpSpPr>
          <p:grpSpPr>
            <a:xfrm>
              <a:off x="1533614" y="4676443"/>
              <a:ext cx="22859999" cy="8404116"/>
              <a:chOff x="637678" y="1086046"/>
              <a:chExt cx="9002027" cy="3308739"/>
            </a:xfrm>
          </p:grpSpPr>
          <p:sp>
            <p:nvSpPr>
              <p:cNvPr id="58" name="Rounded Rectangle 38">
                <a:extLst>
                  <a:ext uri="{FF2B5EF4-FFF2-40B4-BE49-F238E27FC236}">
                    <a16:creationId xmlns:a16="http://schemas.microsoft.com/office/drawing/2014/main" id="{52367330-301E-4219-BF6E-BD6B833C17E9}"/>
                  </a:ext>
                </a:extLst>
              </p:cNvPr>
              <p:cNvSpPr/>
              <p:nvPr/>
            </p:nvSpPr>
            <p:spPr>
              <a:xfrm>
                <a:off x="637678" y="1086046"/>
                <a:ext cx="9002027" cy="330873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E31B463-AB5F-4576-9A06-19AF35216851}"/>
                      </a:ext>
                    </a:extLst>
                  </p:cNvPr>
                  <p:cNvSpPr txBox="1"/>
                  <p:nvPr/>
                </p:nvSpPr>
                <p:spPr>
                  <a:xfrm>
                    <a:off x="787712" y="1373762"/>
                    <a:ext cx="8311871" cy="2374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ts val="4000"/>
                      </a:lnSpc>
                    </a:pP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Giả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sử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giao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tuyến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của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hai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mặt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phẳng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đường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thẳng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𝒄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a14:m>
                    <a:endPara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E31B463-AB5F-4576-9A06-19AF352168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712" y="1373762"/>
                    <a:ext cx="8311871" cy="23740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155" t="-47573" b="-398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DF35FB6-51CE-4AAF-8076-8848AAB68BD8}"/>
                  </a:ext>
                </a:extLst>
              </p:cNvPr>
              <p:cNvSpPr txBox="1"/>
              <p:nvPr/>
            </p:nvSpPr>
            <p:spPr>
              <a:xfrm>
                <a:off x="877732" y="3416549"/>
                <a:ext cx="4621041" cy="233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7" name="Group 65">
              <a:extLst>
                <a:ext uri="{FF2B5EF4-FFF2-40B4-BE49-F238E27FC236}">
                  <a16:creationId xmlns:a16="http://schemas.microsoft.com/office/drawing/2014/main" id="{6AE0AA62-7E43-4E14-B3C0-7BAA9B1A16C6}"/>
                </a:ext>
              </a:extLst>
            </p:cNvPr>
            <p:cNvGrpSpPr/>
            <p:nvPr/>
          </p:nvGrpSpPr>
          <p:grpSpPr>
            <a:xfrm>
              <a:off x="1076414" y="4311047"/>
              <a:ext cx="22098000" cy="798946"/>
              <a:chOff x="166396" y="8688234"/>
              <a:chExt cx="22098000" cy="798946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F3DA7964-C06E-4EB0-9C76-F6433A907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2"/>
                <a:ext cx="21879874" cy="73209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9" name="Group 7">
                <a:extLst>
                  <a:ext uri="{FF2B5EF4-FFF2-40B4-BE49-F238E27FC236}">
                    <a16:creationId xmlns:a16="http://schemas.microsoft.com/office/drawing/2014/main" id="{7A2882B6-338C-4E91-9AD6-23D0FEBD50FF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1" name="Freeform 45">
                  <a:extLst>
                    <a:ext uri="{FF2B5EF4-FFF2-40B4-BE49-F238E27FC236}">
                      <a16:creationId xmlns:a16="http://schemas.microsoft.com/office/drawing/2014/main" id="{D5B5DB03-F19F-4964-B964-00114BF384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46">
                  <a:extLst>
                    <a:ext uri="{FF2B5EF4-FFF2-40B4-BE49-F238E27FC236}">
                      <a16:creationId xmlns:a16="http://schemas.microsoft.com/office/drawing/2014/main" id="{7E5F6252-0F6C-48EE-9FDA-DC4ACC4140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47">
                  <a:extLst>
                    <a:ext uri="{FF2B5EF4-FFF2-40B4-BE49-F238E27FC236}">
                      <a16:creationId xmlns:a16="http://schemas.microsoft.com/office/drawing/2014/main" id="{75A93BEC-F11A-4834-8251-E4928499A7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48">
                  <a:extLst>
                    <a:ext uri="{FF2B5EF4-FFF2-40B4-BE49-F238E27FC236}">
                      <a16:creationId xmlns:a16="http://schemas.microsoft.com/office/drawing/2014/main" id="{856C0689-8E0E-492D-B50E-403FDC4C0A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B00750DD-ECBB-42F2-A659-C2C87A1CF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268C08E5-9D86-4BF5-8FDB-0EA1EC13C9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56467F58-9E8F-458A-ADAD-EC39506E43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5B7D0389-C217-4042-A325-462E493CBF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B65318AC-3AF6-435E-9995-936FB1C4AE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D2CDB22-F955-49B1-935C-55FDF25EE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26CC724A-B718-451A-8D80-C1402644AF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5B80A99D-FBB9-4754-BF90-360A5E175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63C4EFED-88A8-485D-AD55-0BCCE6CD0C4B}"/>
                      </a:ext>
                    </a:extLst>
                  </p:cNvPr>
                  <p:cNvSpPr txBox="1"/>
                  <p:nvPr/>
                </p:nvSpPr>
                <p:spPr>
                  <a:xfrm>
                    <a:off x="1080796" y="8688234"/>
                    <a:ext cx="20728560" cy="76744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Các </a:t>
                    </a:r>
                    <a:r>
                      <a:rPr lang="en-US" sz="4600" b="1" dirty="0" err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bước</a:t>
                    </a:r>
                    <a:r>
                      <a:rPr lang="en-US" sz="4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xác</a:t>
                    </a:r>
                    <a:r>
                      <a:rPr lang="en-US" sz="4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định</a:t>
                    </a:r>
                    <a:r>
                      <a:rPr lang="en-US" sz="4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góc</a:t>
                    </a:r>
                    <a:r>
                      <a:rPr lang="en-US" sz="4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giữa</a:t>
                    </a:r>
                    <a:r>
                      <a:rPr lang="en-US" sz="4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mặt</a:t>
                    </a:r>
                    <a:r>
                      <a:rPr lang="en-US" sz="4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phẳng</a:t>
                    </a:r>
                    <a:r>
                      <a:rPr lang="en-US" sz="4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4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𝜶</m:t>
                            </m:r>
                          </m:e>
                        </m:d>
                      </m:oMath>
                    </a14:m>
                    <a:r>
                      <a:rPr lang="en-US" sz="4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và</a:t>
                    </a:r>
                    <a:r>
                      <a:rPr lang="en-US" sz="4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mặt</a:t>
                    </a:r>
                    <a:r>
                      <a:rPr lang="en-US" sz="4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phẳng</a:t>
                    </a:r>
                    <a:r>
                      <a:rPr lang="en-US" sz="4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4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𝜷</m:t>
                            </m:r>
                          </m:e>
                        </m:d>
                      </m:oMath>
                    </a14:m>
                    <a:r>
                      <a:rPr lang="en-US" sz="4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cắt</a:t>
                    </a:r>
                    <a:r>
                      <a:rPr lang="en-US" sz="4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nhau</a:t>
                    </a:r>
                    <a:endPara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63C4EFED-88A8-485D-AD55-0BCCE6CD0C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0796" y="8688234"/>
                    <a:ext cx="20728560" cy="76744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265" t="-17557" r="-235" b="-366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3D718D0-4A30-41A3-B0C8-03587BF431A0}"/>
              </a:ext>
            </a:extLst>
          </p:cNvPr>
          <p:cNvGrpSpPr/>
          <p:nvPr/>
        </p:nvGrpSpPr>
        <p:grpSpPr>
          <a:xfrm>
            <a:off x="17373601" y="6019800"/>
            <a:ext cx="6611939" cy="4724929"/>
            <a:chOff x="5029201" y="823913"/>
            <a:chExt cx="4249739" cy="3036887"/>
          </a:xfrm>
        </p:grpSpPr>
        <p:sp>
          <p:nvSpPr>
            <p:cNvPr id="89" name="AutoShape 111">
              <a:extLst>
                <a:ext uri="{FF2B5EF4-FFF2-40B4-BE49-F238E27FC236}">
                  <a16:creationId xmlns:a16="http://schemas.microsoft.com/office/drawing/2014/main" id="{B041C71C-39F6-4575-AE7E-552FF56007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227009">
              <a:off x="6661151" y="2420937"/>
              <a:ext cx="1655762" cy="1223963"/>
            </a:xfrm>
            <a:prstGeom prst="parallelogram">
              <a:avLst>
                <a:gd name="adj" fmla="val 0"/>
              </a:avLst>
            </a:prstGeom>
            <a:solidFill>
              <a:srgbClr val="62EC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90" name="AutoShape 112">
              <a:extLst>
                <a:ext uri="{FF2B5EF4-FFF2-40B4-BE49-F238E27FC236}">
                  <a16:creationId xmlns:a16="http://schemas.microsoft.com/office/drawing/2014/main" id="{2AFA28B2-28EE-497E-B82A-68D238385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1" y="1976438"/>
              <a:ext cx="4249739" cy="690562"/>
            </a:xfrm>
            <a:prstGeom prst="parallelogram">
              <a:avLst>
                <a:gd name="adj" fmla="val 15479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91" name="AutoShape 113">
              <a:extLst>
                <a:ext uri="{FF2B5EF4-FFF2-40B4-BE49-F238E27FC236}">
                  <a16:creationId xmlns:a16="http://schemas.microsoft.com/office/drawing/2014/main" id="{95110B1C-54D2-43F8-88DE-B311CB877B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227009">
              <a:off x="5726114" y="1039813"/>
              <a:ext cx="1655762" cy="1223962"/>
            </a:xfrm>
            <a:prstGeom prst="parallelogram">
              <a:avLst>
                <a:gd name="adj" fmla="val 0"/>
              </a:avLst>
            </a:prstGeom>
            <a:solidFill>
              <a:srgbClr val="62EC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92" name="Line 114">
              <a:extLst>
                <a:ext uri="{FF2B5EF4-FFF2-40B4-BE49-F238E27FC236}">
                  <a16:creationId xmlns:a16="http://schemas.microsoft.com/office/drawing/2014/main" id="{6E605FA4-0AE6-47F7-9275-D89D6ED931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72239" y="1974850"/>
              <a:ext cx="1052512" cy="70643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graphicFrame>
          <p:nvGraphicFramePr>
            <p:cNvPr id="93" name="Object 115">
              <a:extLst>
                <a:ext uri="{FF2B5EF4-FFF2-40B4-BE49-F238E27FC236}">
                  <a16:creationId xmlns:a16="http://schemas.microsoft.com/office/drawing/2014/main" id="{C81014F3-F971-4711-B21E-9C13423A86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0432732"/>
                </p:ext>
              </p:extLst>
            </p:nvPr>
          </p:nvGraphicFramePr>
          <p:xfrm>
            <a:off x="5248251" y="2354669"/>
            <a:ext cx="404764" cy="404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6" imgW="203024" imgH="203024" progId="">
                    <p:embed/>
                  </p:oleObj>
                </mc:Choice>
                <mc:Fallback>
                  <p:oleObj name="Equation" r:id="rId6" imgW="203024" imgH="203024" progId="">
                    <p:embed/>
                    <p:pic>
                      <p:nvPicPr>
                        <p:cNvPr id="8307" name="Object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8251" y="2354669"/>
                          <a:ext cx="404764" cy="40476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4" name="Group 116">
              <a:extLst>
                <a:ext uri="{FF2B5EF4-FFF2-40B4-BE49-F238E27FC236}">
                  <a16:creationId xmlns:a16="http://schemas.microsoft.com/office/drawing/2014/main" id="{B020ED47-258C-4610-8FD4-B57D3F4334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9926" y="2336800"/>
              <a:ext cx="2736850" cy="0"/>
              <a:chOff x="3152" y="2750"/>
              <a:chExt cx="1724" cy="0"/>
            </a:xfrm>
          </p:grpSpPr>
          <p:sp>
            <p:nvSpPr>
              <p:cNvPr id="113" name="Line 117">
                <a:extLst>
                  <a:ext uri="{FF2B5EF4-FFF2-40B4-BE49-F238E27FC236}">
                    <a16:creationId xmlns:a16="http://schemas.microsoft.com/office/drawing/2014/main" id="{8EBFE9A0-4B2A-4C12-9E1E-2BB2FB494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4" y="2750"/>
                <a:ext cx="86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4" name="Line 118">
                <a:extLst>
                  <a:ext uri="{FF2B5EF4-FFF2-40B4-BE49-F238E27FC236}">
                    <a16:creationId xmlns:a16="http://schemas.microsoft.com/office/drawing/2014/main" id="{3152376D-BF68-4B33-AD9E-AFE853A00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0" y="2750"/>
                <a:ext cx="40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5" name="Line 119">
                <a:extLst>
                  <a:ext uri="{FF2B5EF4-FFF2-40B4-BE49-F238E27FC236}">
                    <a16:creationId xmlns:a16="http://schemas.microsoft.com/office/drawing/2014/main" id="{F572B623-5CE2-4494-9E67-8E0A119C3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2750"/>
                <a:ext cx="40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5" name="Group 120">
              <a:extLst>
                <a:ext uri="{FF2B5EF4-FFF2-40B4-BE49-F238E27FC236}">
                  <a16:creationId xmlns:a16="http://schemas.microsoft.com/office/drawing/2014/main" id="{A1C8202B-0035-4D04-8B92-A45180C42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7626" y="1255713"/>
              <a:ext cx="1296988" cy="2232025"/>
              <a:chOff x="3560" y="2069"/>
              <a:chExt cx="817" cy="1406"/>
            </a:xfrm>
          </p:grpSpPr>
          <p:sp>
            <p:nvSpPr>
              <p:cNvPr id="110" name="Line 121">
                <a:extLst>
                  <a:ext uri="{FF2B5EF4-FFF2-40B4-BE49-F238E27FC236}">
                    <a16:creationId xmlns:a16="http://schemas.microsoft.com/office/drawing/2014/main" id="{3A77E2FC-9570-4E2A-B9FC-2A26A5657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60" y="2069"/>
                <a:ext cx="409" cy="681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1" name="Line 122">
                <a:extLst>
                  <a:ext uri="{FF2B5EF4-FFF2-40B4-BE49-F238E27FC236}">
                    <a16:creationId xmlns:a16="http://schemas.microsoft.com/office/drawing/2014/main" id="{45E91044-2C51-41E3-AF42-C620C6021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69" y="2750"/>
                <a:ext cx="91" cy="181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2" name="Line 123">
                <a:extLst>
                  <a:ext uri="{FF2B5EF4-FFF2-40B4-BE49-F238E27FC236}">
                    <a16:creationId xmlns:a16="http://schemas.microsoft.com/office/drawing/2014/main" id="{D7C462E1-59A2-40D8-B613-207621D38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05" y="2976"/>
                <a:ext cx="272" cy="499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96" name="Text Box 125">
              <a:extLst>
                <a:ext uri="{FF2B5EF4-FFF2-40B4-BE49-F238E27FC236}">
                  <a16:creationId xmlns:a16="http://schemas.microsoft.com/office/drawing/2014/main" id="{F978CFBE-4BF9-494A-8020-058B2DF13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76" y="1905000"/>
              <a:ext cx="2873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2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 Box 126">
              <a:extLst>
                <a:ext uri="{FF2B5EF4-FFF2-40B4-BE49-F238E27FC236}">
                  <a16:creationId xmlns:a16="http://schemas.microsoft.com/office/drawing/2014/main" id="{37478A85-FBC4-46EE-8880-536B4BD3A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0651" y="968375"/>
              <a:ext cx="431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3300"/>
                  </a:solidFill>
                </a:rPr>
                <a:t>b</a:t>
              </a:r>
              <a:endParaRPr lang="vi-VN" sz="2400">
                <a:solidFill>
                  <a:srgbClr val="FF3300"/>
                </a:solidFill>
              </a:endParaRPr>
            </a:p>
          </p:txBody>
        </p:sp>
        <p:sp>
          <p:nvSpPr>
            <p:cNvPr id="98" name="Text Box 127">
              <a:extLst>
                <a:ext uri="{FF2B5EF4-FFF2-40B4-BE49-F238E27FC236}">
                  <a16:creationId xmlns:a16="http://schemas.microsoft.com/office/drawing/2014/main" id="{F50E5174-3A36-4657-8DDF-248891127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6" y="1628775"/>
              <a:ext cx="5032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</a:rPr>
                <a:t>c</a:t>
              </a:r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99" name="Arc 128">
              <a:extLst>
                <a:ext uri="{FF2B5EF4-FFF2-40B4-BE49-F238E27FC236}">
                  <a16:creationId xmlns:a16="http://schemas.microsoft.com/office/drawing/2014/main" id="{88F9E837-26B5-4894-8C73-A9B4264E230B}"/>
                </a:ext>
              </a:extLst>
            </p:cNvPr>
            <p:cNvSpPr>
              <a:spLocks/>
            </p:cNvSpPr>
            <p:nvPr/>
          </p:nvSpPr>
          <p:spPr bwMode="auto">
            <a:xfrm rot="2222842">
              <a:off x="5726113" y="1112838"/>
              <a:ext cx="287337" cy="503237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graphicFrame>
          <p:nvGraphicFramePr>
            <p:cNvPr id="100" name="Object 129">
              <a:extLst>
                <a:ext uri="{FF2B5EF4-FFF2-40B4-BE49-F238E27FC236}">
                  <a16:creationId xmlns:a16="http://schemas.microsoft.com/office/drawing/2014/main" id="{DFD596E6-4CDE-484D-9198-2230E480B1C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6046575"/>
                </p:ext>
              </p:extLst>
            </p:nvPr>
          </p:nvGraphicFramePr>
          <p:xfrm>
            <a:off x="5653088" y="1112838"/>
            <a:ext cx="298450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8" imgW="108720" imgH="153720" progId="Equation.3">
                    <p:embed/>
                  </p:oleObj>
                </mc:Choice>
                <mc:Fallback>
                  <p:oleObj name="Equation" r:id="rId8" imgW="108720" imgH="153720" progId="Equation.3">
                    <p:embed/>
                    <p:pic>
                      <p:nvPicPr>
                        <p:cNvPr id="8321" name="Object 1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3088" y="1112838"/>
                          <a:ext cx="298450" cy="395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1" name="Group 138">
              <a:extLst>
                <a:ext uri="{FF2B5EF4-FFF2-40B4-BE49-F238E27FC236}">
                  <a16:creationId xmlns:a16="http://schemas.microsoft.com/office/drawing/2014/main" id="{DDC9A23B-BB5A-479E-808C-CA4924A4D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9912" y="2030413"/>
              <a:ext cx="244475" cy="174625"/>
              <a:chOff x="4359" y="1279"/>
              <a:chExt cx="154" cy="110"/>
            </a:xfrm>
          </p:grpSpPr>
          <p:sp>
            <p:nvSpPr>
              <p:cNvPr id="108" name="Line 130">
                <a:extLst>
                  <a:ext uri="{FF2B5EF4-FFF2-40B4-BE49-F238E27FC236}">
                    <a16:creationId xmlns:a16="http://schemas.microsoft.com/office/drawing/2014/main" id="{E9948305-A8D4-4D01-A91A-F63FEC856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9" y="1279"/>
                <a:ext cx="109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9" name="Line 131">
                <a:extLst>
                  <a:ext uri="{FF2B5EF4-FFF2-40B4-BE49-F238E27FC236}">
                    <a16:creationId xmlns:a16="http://schemas.microsoft.com/office/drawing/2014/main" id="{CCA42D41-E895-4089-B635-A80858251E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8" y="1298"/>
                <a:ext cx="4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102" name="Group 137">
              <a:extLst>
                <a:ext uri="{FF2B5EF4-FFF2-40B4-BE49-F238E27FC236}">
                  <a16:creationId xmlns:a16="http://schemas.microsoft.com/office/drawing/2014/main" id="{31D6EB37-E7FE-4C9D-9C61-9488203035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94563" y="2176463"/>
              <a:ext cx="173037" cy="157162"/>
              <a:chOff x="4595" y="1371"/>
              <a:chExt cx="109" cy="99"/>
            </a:xfrm>
          </p:grpSpPr>
          <p:sp>
            <p:nvSpPr>
              <p:cNvPr id="106" name="Line 135">
                <a:extLst>
                  <a:ext uri="{FF2B5EF4-FFF2-40B4-BE49-F238E27FC236}">
                    <a16:creationId xmlns:a16="http://schemas.microsoft.com/office/drawing/2014/main" id="{A18A08C1-6560-4AD2-AA54-25FD4684D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4" y="1389"/>
                <a:ext cx="10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7" name="Line 136">
                <a:extLst>
                  <a:ext uri="{FF2B5EF4-FFF2-40B4-BE49-F238E27FC236}">
                    <a16:creationId xmlns:a16="http://schemas.microsoft.com/office/drawing/2014/main" id="{8E7CD3BC-6995-40AC-B0F4-15939FA93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5" y="1371"/>
                <a:ext cx="99" cy="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103" name="Group 141">
              <a:extLst>
                <a:ext uri="{FF2B5EF4-FFF2-40B4-BE49-F238E27FC236}">
                  <a16:creationId xmlns:a16="http://schemas.microsoft.com/office/drawing/2014/main" id="{7C14FA49-3652-4B00-AF3D-E3AA74DCD3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91338" y="1730375"/>
              <a:ext cx="403225" cy="769938"/>
              <a:chOff x="4350" y="1117"/>
              <a:chExt cx="254" cy="485"/>
            </a:xfrm>
          </p:grpSpPr>
          <p:sp>
            <p:nvSpPr>
              <p:cNvPr id="104" name="Text Box 124">
                <a:extLst>
                  <a:ext uri="{FF2B5EF4-FFF2-40B4-BE49-F238E27FC236}">
                    <a16:creationId xmlns:a16="http://schemas.microsoft.com/office/drawing/2014/main" id="{20925249-7498-4574-9954-21980C7562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2" y="1117"/>
                <a:ext cx="18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vi-V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Text Box 139">
                <a:extLst>
                  <a:ext uri="{FF2B5EF4-FFF2-40B4-BE49-F238E27FC236}">
                    <a16:creationId xmlns:a16="http://schemas.microsoft.com/office/drawing/2014/main" id="{F75ED551-DC2E-43F7-AA1E-62D2C41AD6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0" y="1371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</a:rPr>
                  <a:t>•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E23AFCD-F424-46A1-9E7C-DAF65F9D3B02}"/>
                  </a:ext>
                </a:extLst>
              </p:cNvPr>
              <p:cNvSpPr txBox="1"/>
              <p:nvPr/>
            </p:nvSpPr>
            <p:spPr>
              <a:xfrm>
                <a:off x="1524000" y="5943600"/>
                <a:ext cx="15392400" cy="6130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44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44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4: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 luận 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(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𝜶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,(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𝜷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))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E23AFCD-F424-46A1-9E7C-DAF65F9D3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943600"/>
                <a:ext cx="15392400" cy="6130589"/>
              </a:xfrm>
              <a:prstGeom prst="rect">
                <a:avLst/>
              </a:prstGeom>
              <a:blipFill>
                <a:blip r:embed="rId10"/>
                <a:stretch>
                  <a:fillRect l="-1426" b="-3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3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</a:t>
              </a:r>
              <a:r>
                <a:rPr lang="vi-VN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ỮA HAI MẶT PHẲNG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268563" y="2492804"/>
            <a:ext cx="14379423" cy="2428823"/>
            <a:chOff x="1268091" y="2493092"/>
            <a:chExt cx="14381087" cy="2429104"/>
          </a:xfrm>
        </p:grpSpPr>
        <p:grpSp>
          <p:nvGrpSpPr>
            <p:cNvPr id="7" name="Group 5"/>
            <p:cNvGrpSpPr/>
            <p:nvPr/>
          </p:nvGrpSpPr>
          <p:grpSpPr>
            <a:xfrm>
              <a:off x="1268091" y="2493092"/>
              <a:ext cx="14381087" cy="2429104"/>
              <a:chOff x="1268091" y="3326756"/>
              <a:chExt cx="14381087" cy="2429104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04226" y="3662989"/>
                <a:ext cx="14144952" cy="2092871"/>
              </a:xfrm>
              <a:prstGeom prst="roundRect">
                <a:avLst>
                  <a:gd name="adj" fmla="val 1021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65"/>
              <p:cNvGrpSpPr/>
              <p:nvPr/>
            </p:nvGrpSpPr>
            <p:grpSpPr>
              <a:xfrm>
                <a:off x="1268091" y="3326756"/>
                <a:ext cx="4448211" cy="824978"/>
                <a:chOff x="166396" y="8712046"/>
                <a:chExt cx="4448211" cy="824978"/>
              </a:xfrm>
            </p:grpSpPr>
            <p:sp>
              <p:nvSpPr>
                <p:cNvPr id="11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4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</p:grpSp>
        <p:sp>
          <p:nvSpPr>
            <p:cNvPr id="26" name="TextBox 25"/>
            <p:cNvSpPr txBox="1"/>
            <p:nvPr/>
          </p:nvSpPr>
          <p:spPr>
            <a:xfrm>
              <a:off x="1823642" y="3402410"/>
              <a:ext cx="13609512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>
                <a:spcBef>
                  <a:spcPts val="600"/>
                </a:spcBef>
              </a:pP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lần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lượt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đó</a:t>
              </a: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82742" y="5058008"/>
            <a:ext cx="12455942" cy="14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800" b="1" i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Nếu</a:t>
            </a:r>
            <a:r>
              <a:rPr lang="en-US" sz="3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3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3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r>
              <a:rPr lang="en-US" sz="3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song </a:t>
            </a:r>
            <a:r>
              <a:rPr lang="en-US" sz="3800" b="1" i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song</a:t>
            </a:r>
            <a:r>
              <a:rPr lang="en-US" sz="3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hoặc</a:t>
            </a:r>
            <a:r>
              <a:rPr lang="en-US" sz="3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trùng</a:t>
            </a:r>
            <a:r>
              <a:rPr lang="en-US" sz="3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sz="3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spcBef>
                <a:spcPts val="1200"/>
              </a:spcBef>
            </a:pPr>
            <a:r>
              <a:rPr lang="en-US" sz="3800" b="1" i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sz="3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3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giữa</a:t>
            </a:r>
            <a:r>
              <a:rPr lang="en-US" sz="3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chúng</a:t>
            </a:r>
            <a:r>
              <a:rPr lang="en-US" sz="3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3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0</a:t>
            </a:r>
            <a:r>
              <a:rPr lang="en-US" sz="38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en-US" sz="3800" b="1" i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8522409" y="4399639"/>
            <a:ext cx="4650390" cy="1600883"/>
            <a:chOff x="17262946" y="5130602"/>
            <a:chExt cx="4650928" cy="1601068"/>
          </a:xfrm>
        </p:grpSpPr>
        <p:sp>
          <p:nvSpPr>
            <p:cNvPr id="28" name="Parallelogram 27"/>
            <p:cNvSpPr/>
            <p:nvPr/>
          </p:nvSpPr>
          <p:spPr>
            <a:xfrm>
              <a:off x="17377370" y="5130602"/>
              <a:ext cx="4536504" cy="1440160"/>
            </a:xfrm>
            <a:prstGeom prst="parallelogram">
              <a:avLst>
                <a:gd name="adj" fmla="val 7058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17262946" y="6155606"/>
              <a:ext cx="864096" cy="576064"/>
            </a:xfrm>
            <a:prstGeom prst="arc">
              <a:avLst>
                <a:gd name="adj1" fmla="val 16200000"/>
                <a:gd name="adj2" fmla="val 73658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564366" y="6007398"/>
              <a:ext cx="576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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1080192" y="2671648"/>
            <a:ext cx="580615" cy="2375989"/>
            <a:chOff x="20325080" y="3402410"/>
            <a:chExt cx="580682" cy="2376264"/>
          </a:xfrm>
        </p:grpSpPr>
        <p:grpSp>
          <p:nvGrpSpPr>
            <p:cNvPr id="40" name="Group 39"/>
            <p:cNvGrpSpPr/>
            <p:nvPr/>
          </p:nvGrpSpPr>
          <p:grpSpPr>
            <a:xfrm>
              <a:off x="20325080" y="3467100"/>
              <a:ext cx="431800" cy="2311574"/>
              <a:chOff x="20325080" y="3467100"/>
              <a:chExt cx="431800" cy="2311574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20325080" y="5417820"/>
                <a:ext cx="431800" cy="342900"/>
              </a:xfrm>
              <a:custGeom>
                <a:avLst/>
                <a:gdLst>
                  <a:gd name="connsiteX0" fmla="*/ 0 w 431800"/>
                  <a:gd name="connsiteY0" fmla="*/ 342900 h 342900"/>
                  <a:gd name="connsiteX1" fmla="*/ 431800 w 431800"/>
                  <a:gd name="connsiteY1" fmla="*/ 342900 h 342900"/>
                  <a:gd name="connsiteX2" fmla="*/ 431800 w 431800"/>
                  <a:gd name="connsiteY2" fmla="*/ 0 h 342900"/>
                  <a:gd name="connsiteX3" fmla="*/ 12700 w 431800"/>
                  <a:gd name="connsiteY3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00" h="342900">
                    <a:moveTo>
                      <a:pt x="0" y="342900"/>
                    </a:moveTo>
                    <a:lnTo>
                      <a:pt x="431800" y="342900"/>
                    </a:lnTo>
                    <a:lnTo>
                      <a:pt x="431800" y="0"/>
                    </a:lnTo>
                    <a:lnTo>
                      <a:pt x="12700" y="0"/>
                    </a:lnTo>
                  </a:path>
                </a:pathLst>
              </a:cu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V="1">
                <a:off x="20329698" y="3467100"/>
                <a:ext cx="0" cy="231157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0363606" y="3402410"/>
                  <a:ext cx="542156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63606" y="3402410"/>
                  <a:ext cx="542156" cy="7079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 rot="21586470">
            <a:off x="16269099" y="2373171"/>
            <a:ext cx="2463916" cy="2793887"/>
            <a:chOff x="15939136" y="2963256"/>
            <a:chExt cx="2464201" cy="2794210"/>
          </a:xfrm>
        </p:grpSpPr>
        <p:sp>
          <p:nvSpPr>
            <p:cNvPr id="29" name="Parallelogram 28"/>
            <p:cNvSpPr/>
            <p:nvPr/>
          </p:nvSpPr>
          <p:spPr>
            <a:xfrm rot="19147760">
              <a:off x="15939136" y="2963256"/>
              <a:ext cx="2464201" cy="2437756"/>
            </a:xfrm>
            <a:prstGeom prst="parallelogram">
              <a:avLst>
                <a:gd name="adj" fmla="val 36853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>
              <a:off x="16538674" y="5181402"/>
              <a:ext cx="864096" cy="576064"/>
            </a:xfrm>
            <a:prstGeom prst="arc">
              <a:avLst>
                <a:gd name="adj1" fmla="val 14474009"/>
                <a:gd name="adj2" fmla="val 73658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903030" y="5092502"/>
              <a:ext cx="576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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7514414" y="2036494"/>
            <a:ext cx="2121832" cy="1499148"/>
            <a:chOff x="17360586" y="2478500"/>
            <a:chExt cx="2122078" cy="1499322"/>
          </a:xfrm>
        </p:grpSpPr>
        <p:grpSp>
          <p:nvGrpSpPr>
            <p:cNvPr id="52" name="Group 51"/>
            <p:cNvGrpSpPr/>
            <p:nvPr/>
          </p:nvGrpSpPr>
          <p:grpSpPr>
            <a:xfrm rot="3987224">
              <a:off x="17978013" y="2473172"/>
              <a:ext cx="887223" cy="2122078"/>
              <a:chOff x="15799689" y="4716872"/>
              <a:chExt cx="887223" cy="2122078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16249650" y="6610350"/>
                <a:ext cx="260350" cy="228600"/>
              </a:xfrm>
              <a:custGeom>
                <a:avLst/>
                <a:gdLst>
                  <a:gd name="connsiteX0" fmla="*/ 0 w 260350"/>
                  <a:gd name="connsiteY0" fmla="*/ 222250 h 228600"/>
                  <a:gd name="connsiteX1" fmla="*/ 260350 w 260350"/>
                  <a:gd name="connsiteY1" fmla="*/ 228600 h 228600"/>
                  <a:gd name="connsiteX2" fmla="*/ 260350 w 260350"/>
                  <a:gd name="connsiteY2" fmla="*/ 0 h 228600"/>
                  <a:gd name="connsiteX3" fmla="*/ 6350 w 260350"/>
                  <a:gd name="connsiteY3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350" h="228600">
                    <a:moveTo>
                      <a:pt x="0" y="222250"/>
                    </a:moveTo>
                    <a:lnTo>
                      <a:pt x="260350" y="228600"/>
                    </a:lnTo>
                    <a:lnTo>
                      <a:pt x="260350" y="0"/>
                    </a:lnTo>
                    <a:lnTo>
                      <a:pt x="6350" y="0"/>
                    </a:lnTo>
                  </a:path>
                </a:pathLst>
              </a:cu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rot="17612776" flipV="1">
                <a:off x="15225316" y="5291245"/>
                <a:ext cx="2035970" cy="88722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18961546" y="2478500"/>
                  <a:ext cx="432048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oMath>
                    </m:oMathPara>
                  </a14:m>
                  <a:endPara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1546" y="2478500"/>
                  <a:ext cx="432048" cy="7079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1363144" y="6644030"/>
            <a:ext cx="21250300" cy="6405943"/>
            <a:chOff x="1957258" y="3352800"/>
            <a:chExt cx="20658187" cy="6406684"/>
          </a:xfrm>
        </p:grpSpPr>
        <p:sp>
          <p:nvSpPr>
            <p:cNvPr id="61" name="Round Same Side Corner Rectangle 60"/>
            <p:cNvSpPr/>
            <p:nvPr/>
          </p:nvSpPr>
          <p:spPr>
            <a:xfrm flipV="1">
              <a:off x="1957258" y="4337464"/>
              <a:ext cx="20658187" cy="5422020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63" name="Round Same Side Corner Rectangle 62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076003" y="3424481"/>
                <a:ext cx="18440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pháp xác định góc giữa đường thẳng và mặt phẳng</a:t>
                </a:r>
                <a:endParaRPr lang="en-US" sz="4400" b="1" spc="-15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1176052" y="7938231"/>
            <a:ext cx="13085431" cy="935760"/>
            <a:chOff x="1770144" y="5052352"/>
            <a:chExt cx="13086946" cy="935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4972878" y="5108673"/>
                  <a:ext cx="9884212" cy="7079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Xác định giao </a:t>
                  </a:r>
                  <a:r>
                    <a:rPr lang="vi-VN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tuyến</a:t>
                  </a:r>
                  <a:r>
                    <a:rPr lang="vi-VN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</m:oMath>
                  </a14:m>
                  <a:r>
                    <a:rPr lang="vi-VN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= </a:t>
                  </a:r>
                  <a:r>
                    <a:rPr lang="vi-VN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(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</a:t>
                  </a:r>
                  <a:r>
                    <a:rPr lang="vi-VN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)  (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</a:t>
                  </a:r>
                  <a:r>
                    <a:rPr lang="vi-VN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)</a:t>
                  </a:r>
                  <a:endPara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8" y="5108673"/>
                  <a:ext cx="9884212" cy="707968"/>
                </a:xfrm>
                <a:prstGeom prst="rect">
                  <a:avLst/>
                </a:prstGeom>
                <a:blipFill>
                  <a:blip r:embed="rId4"/>
                  <a:stretch>
                    <a:fillRect l="-2159" t="-16239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/>
            <p:cNvGrpSpPr/>
            <p:nvPr/>
          </p:nvGrpSpPr>
          <p:grpSpPr>
            <a:xfrm>
              <a:off x="1770144" y="5052352"/>
              <a:ext cx="2996578" cy="935868"/>
              <a:chOff x="4015409" y="5125279"/>
              <a:chExt cx="2996578" cy="935868"/>
            </a:xfrm>
          </p:grpSpPr>
          <p:grpSp>
            <p:nvGrpSpPr>
              <p:cNvPr id="68" name="Group 21"/>
              <p:cNvGrpSpPr/>
              <p:nvPr/>
            </p:nvGrpSpPr>
            <p:grpSpPr>
              <a:xfrm>
                <a:off x="4015409" y="5125279"/>
                <a:ext cx="2996578" cy="935868"/>
                <a:chOff x="1033670" y="4274403"/>
                <a:chExt cx="2996578" cy="93586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ound Same Side Corner Rectangle 23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9" name="Rectangle 68"/>
              <p:cNvSpPr/>
              <p:nvPr/>
            </p:nvSpPr>
            <p:spPr>
              <a:xfrm>
                <a:off x="4701739" y="5181599"/>
                <a:ext cx="23102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 1: </a:t>
                </a: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1176052" y="9095392"/>
            <a:ext cx="7498734" cy="958618"/>
            <a:chOff x="1770144" y="6881956"/>
            <a:chExt cx="7499601" cy="9587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4972879" y="6881956"/>
                  <a:ext cx="4296866" cy="7695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vi-VN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Chọn điểm </a:t>
                  </a:r>
                  <a14:m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𝑰</m:t>
                      </m:r>
                    </m:oMath>
                  </a14:m>
                  <a:r>
                    <a:rPr lang="vi-VN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</a:t>
                  </a:r>
                  <a:r>
                    <a:rPr lang="vi-VN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 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c</a:t>
                  </a:r>
                  <a:endPara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9" y="6881956"/>
                  <a:ext cx="4296866" cy="769530"/>
                </a:xfrm>
                <a:prstGeom prst="rect">
                  <a:avLst/>
                </a:prstGeom>
                <a:blipFill>
                  <a:blip r:embed="rId5"/>
                  <a:stretch>
                    <a:fillRect l="-4965" t="-15873" r="-3546" b="-37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9"/>
            <p:cNvGrpSpPr/>
            <p:nvPr/>
          </p:nvGrpSpPr>
          <p:grpSpPr>
            <a:xfrm>
              <a:off x="1770144" y="6904817"/>
              <a:ext cx="2996578" cy="935868"/>
              <a:chOff x="4015409" y="6397488"/>
              <a:chExt cx="2996578" cy="935868"/>
            </a:xfrm>
          </p:grpSpPr>
          <p:grpSp>
            <p:nvGrpSpPr>
              <p:cNvPr id="76" name="Group 25"/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78" name="Right Triangle 77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7" name="Rectangle 76"/>
              <p:cNvSpPr/>
              <p:nvPr/>
            </p:nvSpPr>
            <p:spPr>
              <a:xfrm>
                <a:off x="4701739" y="6476999"/>
                <a:ext cx="23102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 2: </a:t>
                </a: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1176051" y="11897977"/>
            <a:ext cx="21581392" cy="935760"/>
            <a:chOff x="1770144" y="9637645"/>
            <a:chExt cx="21583890" cy="935868"/>
          </a:xfrm>
        </p:grpSpPr>
        <p:grpSp>
          <p:nvGrpSpPr>
            <p:cNvPr id="82" name="Group 10"/>
            <p:cNvGrpSpPr/>
            <p:nvPr/>
          </p:nvGrpSpPr>
          <p:grpSpPr>
            <a:xfrm>
              <a:off x="1770144" y="9637645"/>
              <a:ext cx="2996578" cy="935868"/>
              <a:chOff x="4015409" y="7689575"/>
              <a:chExt cx="2996578" cy="935868"/>
            </a:xfrm>
          </p:grpSpPr>
          <p:grpSp>
            <p:nvGrpSpPr>
              <p:cNvPr id="88" name="Group 30"/>
              <p:cNvGrpSpPr/>
              <p:nvPr/>
            </p:nvGrpSpPr>
            <p:grpSpPr>
              <a:xfrm>
                <a:off x="4015409" y="7689575"/>
                <a:ext cx="2996578" cy="935868"/>
                <a:chOff x="1033670" y="4274403"/>
                <a:chExt cx="2996578" cy="935868"/>
              </a:xfrm>
            </p:grpSpPr>
            <p:sp>
              <p:nvSpPr>
                <p:cNvPr id="90" name="Right Triangle 89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ound Same Side Corner Rectangle 90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9" name="Rectangle 88"/>
              <p:cNvSpPr/>
              <p:nvPr/>
            </p:nvSpPr>
            <p:spPr>
              <a:xfrm>
                <a:off x="4701739" y="7772399"/>
                <a:ext cx="23102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 3: </a:t>
                </a: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24"/>
                <p:cNvSpPr/>
                <p:nvPr/>
              </p:nvSpPr>
              <p:spPr>
                <a:xfrm>
                  <a:off x="4972879" y="9680823"/>
                  <a:ext cx="18381155" cy="7079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vi-VN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Góc giữa hai mặt phẳng (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</a:t>
                  </a:r>
                  <a:r>
                    <a:rPr lang="vi-VN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), (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</a:t>
                  </a:r>
                  <a:r>
                    <a:rPr lang="vi-VN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) bằng góc giữa hai đường thẳng </a:t>
                  </a:r>
                  <a14:m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</m:oMath>
                  </a14:m>
                  <a:r>
                    <a:rPr lang="vi-VN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</m:oMath>
                  </a14:m>
                  <a:endPara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4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9" y="9680823"/>
                  <a:ext cx="18381155" cy="707967"/>
                </a:xfrm>
                <a:prstGeom prst="rect">
                  <a:avLst/>
                </a:prstGeom>
                <a:blipFill>
                  <a:blip r:embed="rId6"/>
                  <a:stretch>
                    <a:fillRect l="-1161" t="-16379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301488" y="10058201"/>
                <a:ext cx="128435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mặt phẳng </a:t>
                </a:r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(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</a:t>
                </a:r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), vẽ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000" b="1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qua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</m:oMath>
                </a14:m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 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c</a:t>
                </a:r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488" y="10058201"/>
                <a:ext cx="12843512" cy="707886"/>
              </a:xfrm>
              <a:prstGeom prst="rect">
                <a:avLst/>
              </a:prstGeom>
              <a:blipFill>
                <a:blip r:embed="rId7"/>
                <a:stretch>
                  <a:fillRect l="-1709" t="-16379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367941" y="10997892"/>
                <a:ext cx="1180794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mặt phẳng </a:t>
                </a:r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(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</a:t>
                </a:r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), vẽ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</m:oMath>
                </a14:m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</m:oMath>
                </a14:m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 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c</a:t>
                </a:r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941" y="10997892"/>
                <a:ext cx="11807945" cy="707886"/>
              </a:xfrm>
              <a:prstGeom prst="rect">
                <a:avLst/>
              </a:prstGeom>
              <a:blipFill>
                <a:blip r:embed="rId8"/>
                <a:stretch>
                  <a:fillRect l="-1859" t="-16379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16079982" y="7937995"/>
            <a:ext cx="2607226" cy="3437318"/>
            <a:chOff x="16554802" y="7866906"/>
            <a:chExt cx="2607528" cy="3437716"/>
          </a:xfrm>
        </p:grpSpPr>
        <p:sp>
          <p:nvSpPr>
            <p:cNvPr id="108" name="Freeform 107"/>
            <p:cNvSpPr/>
            <p:nvPr/>
          </p:nvSpPr>
          <p:spPr>
            <a:xfrm>
              <a:off x="16945322" y="7866906"/>
              <a:ext cx="2217008" cy="3316600"/>
            </a:xfrm>
            <a:custGeom>
              <a:avLst/>
              <a:gdLst>
                <a:gd name="connsiteX0" fmla="*/ 0 w 1470660"/>
                <a:gd name="connsiteY0" fmla="*/ 228600 h 2956560"/>
                <a:gd name="connsiteX1" fmla="*/ 1470660 w 1470660"/>
                <a:gd name="connsiteY1" fmla="*/ 0 h 2956560"/>
                <a:gd name="connsiteX2" fmla="*/ 1470660 w 1470660"/>
                <a:gd name="connsiteY2" fmla="*/ 2735580 h 2956560"/>
                <a:gd name="connsiteX3" fmla="*/ 0 w 1470660"/>
                <a:gd name="connsiteY3" fmla="*/ 2956560 h 2956560"/>
                <a:gd name="connsiteX4" fmla="*/ 0 w 1470660"/>
                <a:gd name="connsiteY4" fmla="*/ 228600 h 295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0660" h="2956560">
                  <a:moveTo>
                    <a:pt x="0" y="228600"/>
                  </a:moveTo>
                  <a:lnTo>
                    <a:pt x="1470660" y="0"/>
                  </a:lnTo>
                  <a:lnTo>
                    <a:pt x="1470660" y="2735580"/>
                  </a:lnTo>
                  <a:lnTo>
                    <a:pt x="0" y="295656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>
              <a:off x="16554802" y="10728558"/>
              <a:ext cx="864096" cy="576064"/>
            </a:xfrm>
            <a:prstGeom prst="arc">
              <a:avLst>
                <a:gd name="adj1" fmla="val 16200000"/>
                <a:gd name="adj2" fmla="val 73658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6914842" y="10601305"/>
              <a:ext cx="576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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8694829" y="7937996"/>
            <a:ext cx="2216751" cy="4031981"/>
            <a:chOff x="19169950" y="7866906"/>
            <a:chExt cx="2217008" cy="4032448"/>
          </a:xfrm>
        </p:grpSpPr>
        <p:sp>
          <p:nvSpPr>
            <p:cNvPr id="109" name="Freeform 108"/>
            <p:cNvSpPr/>
            <p:nvPr/>
          </p:nvSpPr>
          <p:spPr>
            <a:xfrm>
              <a:off x="19169950" y="7866906"/>
              <a:ext cx="1879828" cy="4032448"/>
            </a:xfrm>
            <a:custGeom>
              <a:avLst/>
              <a:gdLst>
                <a:gd name="connsiteX0" fmla="*/ 0 w 1310640"/>
                <a:gd name="connsiteY0" fmla="*/ 0 h 3596640"/>
                <a:gd name="connsiteX1" fmla="*/ 7620 w 1310640"/>
                <a:gd name="connsiteY1" fmla="*/ 2735580 h 3596640"/>
                <a:gd name="connsiteX2" fmla="*/ 1310640 w 1310640"/>
                <a:gd name="connsiteY2" fmla="*/ 3596640 h 3596640"/>
                <a:gd name="connsiteX3" fmla="*/ 1303020 w 1310640"/>
                <a:gd name="connsiteY3" fmla="*/ 876300 h 3596640"/>
                <a:gd name="connsiteX4" fmla="*/ 0 w 1310640"/>
                <a:gd name="connsiteY4" fmla="*/ 0 h 359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640" h="3596640">
                  <a:moveTo>
                    <a:pt x="0" y="0"/>
                  </a:moveTo>
                  <a:lnTo>
                    <a:pt x="7620" y="2735580"/>
                  </a:lnTo>
                  <a:lnTo>
                    <a:pt x="1310640" y="3596640"/>
                  </a:lnTo>
                  <a:lnTo>
                    <a:pt x="1303020" y="876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/>
            <p:cNvSpPr/>
            <p:nvPr/>
          </p:nvSpPr>
          <p:spPr>
            <a:xfrm>
              <a:off x="20522862" y="11232614"/>
              <a:ext cx="864096" cy="576064"/>
            </a:xfrm>
            <a:prstGeom prst="arc">
              <a:avLst>
                <a:gd name="adj1" fmla="val 10451408"/>
                <a:gd name="adj2" fmla="val 170368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0668019" y="11127839"/>
              <a:ext cx="576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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8704259" y="9131474"/>
            <a:ext cx="1501125" cy="1207744"/>
            <a:chOff x="19179381" y="9060523"/>
            <a:chExt cx="1501299" cy="1207884"/>
          </a:xfrm>
        </p:grpSpPr>
        <p:sp>
          <p:nvSpPr>
            <p:cNvPr id="137" name="Freeform 136"/>
            <p:cNvSpPr/>
            <p:nvPr/>
          </p:nvSpPr>
          <p:spPr>
            <a:xfrm>
              <a:off x="19179381" y="9060523"/>
              <a:ext cx="214213" cy="458523"/>
            </a:xfrm>
            <a:custGeom>
              <a:avLst/>
              <a:gdLst>
                <a:gd name="connsiteX0" fmla="*/ 0 w 238125"/>
                <a:gd name="connsiteY0" fmla="*/ 333375 h 486172"/>
                <a:gd name="connsiteX1" fmla="*/ 233363 w 238125"/>
                <a:gd name="connsiteY1" fmla="*/ 452438 h 486172"/>
                <a:gd name="connsiteX2" fmla="*/ 238125 w 238125"/>
                <a:gd name="connsiteY2" fmla="*/ 130969 h 486172"/>
                <a:gd name="connsiteX3" fmla="*/ 23813 w 238125"/>
                <a:gd name="connsiteY3" fmla="*/ 0 h 486172"/>
                <a:gd name="connsiteX0" fmla="*/ 0 w 238125"/>
                <a:gd name="connsiteY0" fmla="*/ 333375 h 486172"/>
                <a:gd name="connsiteX1" fmla="*/ 233363 w 238125"/>
                <a:gd name="connsiteY1" fmla="*/ 452438 h 486172"/>
                <a:gd name="connsiteX2" fmla="*/ 238125 w 238125"/>
                <a:gd name="connsiteY2" fmla="*/ 130969 h 486172"/>
                <a:gd name="connsiteX3" fmla="*/ 23813 w 238125"/>
                <a:gd name="connsiteY3" fmla="*/ 0 h 486172"/>
                <a:gd name="connsiteX0" fmla="*/ 0 w 238125"/>
                <a:gd name="connsiteY0" fmla="*/ 333375 h 486172"/>
                <a:gd name="connsiteX1" fmla="*/ 233363 w 238125"/>
                <a:gd name="connsiteY1" fmla="*/ 452438 h 486172"/>
                <a:gd name="connsiteX2" fmla="*/ 238125 w 238125"/>
                <a:gd name="connsiteY2" fmla="*/ 130969 h 486172"/>
                <a:gd name="connsiteX3" fmla="*/ 23813 w 238125"/>
                <a:gd name="connsiteY3" fmla="*/ 0 h 48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486172">
                  <a:moveTo>
                    <a:pt x="0" y="333375"/>
                  </a:moveTo>
                  <a:cubicBezTo>
                    <a:pt x="6798" y="319385"/>
                    <a:pt x="193675" y="486172"/>
                    <a:pt x="233363" y="452438"/>
                  </a:cubicBezTo>
                  <a:cubicBezTo>
                    <a:pt x="234950" y="345282"/>
                    <a:pt x="236538" y="238125"/>
                    <a:pt x="238125" y="130969"/>
                  </a:cubicBezTo>
                  <a:lnTo>
                    <a:pt x="23813" y="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19194780" y="9364980"/>
              <a:ext cx="1485900" cy="903427"/>
              <a:chOff x="19194780" y="9364980"/>
              <a:chExt cx="1485900" cy="903427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>
                <a:off x="19194780" y="9364980"/>
                <a:ext cx="1485900" cy="90342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20401706" y="9523854"/>
                    <a:ext cx="21602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oMath>
                      </m:oMathPara>
                    </a14:m>
                    <a:endParaRPr lang="en-US" sz="36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2" name="TextBox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01706" y="9523854"/>
                    <a:ext cx="216024" cy="6463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62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2" name="Group 141"/>
          <p:cNvGrpSpPr/>
          <p:nvPr/>
        </p:nvGrpSpPr>
        <p:grpSpPr>
          <a:xfrm>
            <a:off x="16591599" y="9126713"/>
            <a:ext cx="2161072" cy="979666"/>
            <a:chOff x="17066478" y="9158287"/>
            <a:chExt cx="2161322" cy="979779"/>
          </a:xfrm>
        </p:grpSpPr>
        <p:sp>
          <p:nvSpPr>
            <p:cNvPr id="141" name="Freeform 140"/>
            <p:cNvSpPr/>
            <p:nvPr/>
          </p:nvSpPr>
          <p:spPr>
            <a:xfrm>
              <a:off x="18942498" y="9158287"/>
              <a:ext cx="221804" cy="426245"/>
            </a:xfrm>
            <a:custGeom>
              <a:avLst/>
              <a:gdLst>
                <a:gd name="connsiteX0" fmla="*/ 266700 w 271462"/>
                <a:gd name="connsiteY0" fmla="*/ 321469 h 454025"/>
                <a:gd name="connsiteX1" fmla="*/ 0 w 271462"/>
                <a:gd name="connsiteY1" fmla="*/ 407194 h 454025"/>
                <a:gd name="connsiteX2" fmla="*/ 0 w 271462"/>
                <a:gd name="connsiteY2" fmla="*/ 102394 h 454025"/>
                <a:gd name="connsiteX3" fmla="*/ 271462 w 271462"/>
                <a:gd name="connsiteY3" fmla="*/ 0 h 454025"/>
                <a:gd name="connsiteX0" fmla="*/ 266700 w 271462"/>
                <a:gd name="connsiteY0" fmla="*/ 321469 h 454025"/>
                <a:gd name="connsiteX1" fmla="*/ 0 w 271462"/>
                <a:gd name="connsiteY1" fmla="*/ 407194 h 454025"/>
                <a:gd name="connsiteX2" fmla="*/ 0 w 271462"/>
                <a:gd name="connsiteY2" fmla="*/ 102394 h 454025"/>
                <a:gd name="connsiteX3" fmla="*/ 271462 w 271462"/>
                <a:gd name="connsiteY3" fmla="*/ 0 h 454025"/>
                <a:gd name="connsiteX0" fmla="*/ 266700 w 271462"/>
                <a:gd name="connsiteY0" fmla="*/ 321469 h 457200"/>
                <a:gd name="connsiteX1" fmla="*/ 133350 w 271462"/>
                <a:gd name="connsiteY1" fmla="*/ 402431 h 457200"/>
                <a:gd name="connsiteX2" fmla="*/ 0 w 271462"/>
                <a:gd name="connsiteY2" fmla="*/ 407194 h 457200"/>
                <a:gd name="connsiteX3" fmla="*/ 0 w 271462"/>
                <a:gd name="connsiteY3" fmla="*/ 102394 h 457200"/>
                <a:gd name="connsiteX4" fmla="*/ 271462 w 271462"/>
                <a:gd name="connsiteY4" fmla="*/ 0 h 457200"/>
                <a:gd name="connsiteX0" fmla="*/ 266700 w 271462"/>
                <a:gd name="connsiteY0" fmla="*/ 321469 h 457200"/>
                <a:gd name="connsiteX1" fmla="*/ 133350 w 271462"/>
                <a:gd name="connsiteY1" fmla="*/ 402431 h 457200"/>
                <a:gd name="connsiteX2" fmla="*/ 0 w 271462"/>
                <a:gd name="connsiteY2" fmla="*/ 407194 h 457200"/>
                <a:gd name="connsiteX3" fmla="*/ 0 w 271462"/>
                <a:gd name="connsiteY3" fmla="*/ 102394 h 457200"/>
                <a:gd name="connsiteX4" fmla="*/ 271462 w 271462"/>
                <a:gd name="connsiteY4" fmla="*/ 0 h 457200"/>
                <a:gd name="connsiteX0" fmla="*/ 266700 w 277019"/>
                <a:gd name="connsiteY0" fmla="*/ 321469 h 457200"/>
                <a:gd name="connsiteX1" fmla="*/ 133350 w 277019"/>
                <a:gd name="connsiteY1" fmla="*/ 402431 h 457200"/>
                <a:gd name="connsiteX2" fmla="*/ 0 w 277019"/>
                <a:gd name="connsiteY2" fmla="*/ 407194 h 457200"/>
                <a:gd name="connsiteX3" fmla="*/ 0 w 277019"/>
                <a:gd name="connsiteY3" fmla="*/ 102394 h 457200"/>
                <a:gd name="connsiteX4" fmla="*/ 271462 w 277019"/>
                <a:gd name="connsiteY4" fmla="*/ 0 h 457200"/>
                <a:gd name="connsiteX0" fmla="*/ 272702 w 283021"/>
                <a:gd name="connsiteY0" fmla="*/ 321469 h 457200"/>
                <a:gd name="connsiteX1" fmla="*/ 139352 w 283021"/>
                <a:gd name="connsiteY1" fmla="*/ 402431 h 457200"/>
                <a:gd name="connsiteX2" fmla="*/ 6002 w 283021"/>
                <a:gd name="connsiteY2" fmla="*/ 407194 h 457200"/>
                <a:gd name="connsiteX3" fmla="*/ 6002 w 283021"/>
                <a:gd name="connsiteY3" fmla="*/ 102394 h 457200"/>
                <a:gd name="connsiteX4" fmla="*/ 277464 w 283021"/>
                <a:gd name="connsiteY4" fmla="*/ 0 h 457200"/>
                <a:gd name="connsiteX0" fmla="*/ 284386 w 289148"/>
                <a:gd name="connsiteY0" fmla="*/ 321469 h 457200"/>
                <a:gd name="connsiteX1" fmla="*/ 139352 w 289148"/>
                <a:gd name="connsiteY1" fmla="*/ 390995 h 457200"/>
                <a:gd name="connsiteX2" fmla="*/ 17686 w 289148"/>
                <a:gd name="connsiteY2" fmla="*/ 407194 h 457200"/>
                <a:gd name="connsiteX3" fmla="*/ 17686 w 289148"/>
                <a:gd name="connsiteY3" fmla="*/ 102394 h 457200"/>
                <a:gd name="connsiteX4" fmla="*/ 289148 w 289148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148" h="457200">
                  <a:moveTo>
                    <a:pt x="284386" y="321469"/>
                  </a:moveTo>
                  <a:cubicBezTo>
                    <a:pt x="262161" y="334963"/>
                    <a:pt x="283021" y="302418"/>
                    <a:pt x="139352" y="390995"/>
                  </a:cubicBezTo>
                  <a:cubicBezTo>
                    <a:pt x="0" y="400048"/>
                    <a:pt x="39911" y="457200"/>
                    <a:pt x="17686" y="407194"/>
                  </a:cubicBezTo>
                  <a:lnTo>
                    <a:pt x="17686" y="102394"/>
                  </a:lnTo>
                  <a:lnTo>
                    <a:pt x="289148" y="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7066478" y="9436129"/>
              <a:ext cx="2161322" cy="701937"/>
              <a:chOff x="17058858" y="9333603"/>
              <a:chExt cx="2161322" cy="701937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flipH="1">
                <a:off x="17231362" y="9333603"/>
                <a:ext cx="1988818" cy="70193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17058858" y="9386694"/>
                    <a:ext cx="21602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36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6" name="TextBox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58858" y="9386694"/>
                    <a:ext cx="216024" cy="64633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7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8" name="Group 117"/>
          <p:cNvGrpSpPr/>
          <p:nvPr/>
        </p:nvGrpSpPr>
        <p:grpSpPr>
          <a:xfrm>
            <a:off x="18673310" y="7942549"/>
            <a:ext cx="287999" cy="3085429"/>
            <a:chOff x="19148429" y="7871460"/>
            <a:chExt cx="288032" cy="3085786"/>
          </a:xfrm>
        </p:grpSpPr>
        <p:cxnSp>
          <p:nvCxnSpPr>
            <p:cNvPr id="97" name="Straight Connector 96"/>
            <p:cNvCxnSpPr/>
            <p:nvPr/>
          </p:nvCxnSpPr>
          <p:spPr>
            <a:xfrm flipV="1">
              <a:off x="19177570" y="7871460"/>
              <a:ext cx="0" cy="308578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19148429" y="7993975"/>
                  <a:ext cx="28803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𝐜</m:t>
                        </m:r>
                      </m:oMath>
                    </m:oMathPara>
                  </a14:m>
                  <a:endPara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48429" y="7993975"/>
                  <a:ext cx="288032" cy="707886"/>
                </a:xfrm>
                <a:prstGeom prst="rect">
                  <a:avLst/>
                </a:prstGeom>
                <a:blipFill>
                  <a:blip r:embed="rId11"/>
                  <a:stretch>
                    <a:fillRect r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3" name="Freeform 142"/>
          <p:cNvSpPr/>
          <p:nvPr/>
        </p:nvSpPr>
        <p:spPr>
          <a:xfrm>
            <a:off x="18384413" y="9436239"/>
            <a:ext cx="571434" cy="321630"/>
          </a:xfrm>
          <a:custGeom>
            <a:avLst/>
            <a:gdLst>
              <a:gd name="connsiteX0" fmla="*/ 325438 w 579438"/>
              <a:gd name="connsiteY0" fmla="*/ 0 h 332317"/>
              <a:gd name="connsiteX1" fmla="*/ 4763 w 579438"/>
              <a:gd name="connsiteY1" fmla="*/ 127000 h 332317"/>
              <a:gd name="connsiteX2" fmla="*/ 296863 w 579438"/>
              <a:gd name="connsiteY2" fmla="*/ 323850 h 332317"/>
              <a:gd name="connsiteX3" fmla="*/ 579438 w 579438"/>
              <a:gd name="connsiteY3" fmla="*/ 177800 h 332317"/>
              <a:gd name="connsiteX4" fmla="*/ 325438 w 579438"/>
              <a:gd name="connsiteY4" fmla="*/ 0 h 332317"/>
              <a:gd name="connsiteX0" fmla="*/ 325438 w 579438"/>
              <a:gd name="connsiteY0" fmla="*/ 0 h 323850"/>
              <a:gd name="connsiteX1" fmla="*/ 4763 w 579438"/>
              <a:gd name="connsiteY1" fmla="*/ 127000 h 323850"/>
              <a:gd name="connsiteX2" fmla="*/ 296863 w 579438"/>
              <a:gd name="connsiteY2" fmla="*/ 323850 h 323850"/>
              <a:gd name="connsiteX3" fmla="*/ 579438 w 579438"/>
              <a:gd name="connsiteY3" fmla="*/ 177800 h 323850"/>
              <a:gd name="connsiteX4" fmla="*/ 325438 w 579438"/>
              <a:gd name="connsiteY4" fmla="*/ 0 h 323850"/>
              <a:gd name="connsiteX0" fmla="*/ 325438 w 579438"/>
              <a:gd name="connsiteY0" fmla="*/ 0 h 323850"/>
              <a:gd name="connsiteX1" fmla="*/ 4763 w 579438"/>
              <a:gd name="connsiteY1" fmla="*/ 127000 h 323850"/>
              <a:gd name="connsiteX2" fmla="*/ 296863 w 579438"/>
              <a:gd name="connsiteY2" fmla="*/ 323850 h 323850"/>
              <a:gd name="connsiteX3" fmla="*/ 579438 w 579438"/>
              <a:gd name="connsiteY3" fmla="*/ 177800 h 323850"/>
              <a:gd name="connsiteX4" fmla="*/ 325438 w 579438"/>
              <a:gd name="connsiteY4" fmla="*/ 0 h 323850"/>
              <a:gd name="connsiteX0" fmla="*/ 325438 w 579438"/>
              <a:gd name="connsiteY0" fmla="*/ 0 h 323850"/>
              <a:gd name="connsiteX1" fmla="*/ 4763 w 579438"/>
              <a:gd name="connsiteY1" fmla="*/ 127000 h 323850"/>
              <a:gd name="connsiteX2" fmla="*/ 296863 w 579438"/>
              <a:gd name="connsiteY2" fmla="*/ 323850 h 323850"/>
              <a:gd name="connsiteX3" fmla="*/ 579438 w 579438"/>
              <a:gd name="connsiteY3" fmla="*/ 177800 h 323850"/>
              <a:gd name="connsiteX4" fmla="*/ 325438 w 579438"/>
              <a:gd name="connsiteY4" fmla="*/ 0 h 323850"/>
              <a:gd name="connsiteX0" fmla="*/ 325438 w 579438"/>
              <a:gd name="connsiteY0" fmla="*/ 0 h 323850"/>
              <a:gd name="connsiteX1" fmla="*/ 4763 w 579438"/>
              <a:gd name="connsiteY1" fmla="*/ 127000 h 323850"/>
              <a:gd name="connsiteX2" fmla="*/ 296863 w 579438"/>
              <a:gd name="connsiteY2" fmla="*/ 323850 h 323850"/>
              <a:gd name="connsiteX3" fmla="*/ 579438 w 579438"/>
              <a:gd name="connsiteY3" fmla="*/ 177800 h 323850"/>
              <a:gd name="connsiteX4" fmla="*/ 325438 w 579438"/>
              <a:gd name="connsiteY4" fmla="*/ 0 h 323850"/>
              <a:gd name="connsiteX0" fmla="*/ 325438 w 579438"/>
              <a:gd name="connsiteY0" fmla="*/ 0 h 323850"/>
              <a:gd name="connsiteX1" fmla="*/ 4763 w 579438"/>
              <a:gd name="connsiteY1" fmla="*/ 127000 h 323850"/>
              <a:gd name="connsiteX2" fmla="*/ 296863 w 579438"/>
              <a:gd name="connsiteY2" fmla="*/ 323850 h 323850"/>
              <a:gd name="connsiteX3" fmla="*/ 579438 w 579438"/>
              <a:gd name="connsiteY3" fmla="*/ 177800 h 323850"/>
              <a:gd name="connsiteX4" fmla="*/ 325438 w 579438"/>
              <a:gd name="connsiteY4" fmla="*/ 0 h 323850"/>
              <a:gd name="connsiteX0" fmla="*/ 326008 w 579438"/>
              <a:gd name="connsiteY0" fmla="*/ 6722 h 321940"/>
              <a:gd name="connsiteX1" fmla="*/ 4763 w 579438"/>
              <a:gd name="connsiteY1" fmla="*/ 125090 h 321940"/>
              <a:gd name="connsiteX2" fmla="*/ 296863 w 579438"/>
              <a:gd name="connsiteY2" fmla="*/ 321940 h 321940"/>
              <a:gd name="connsiteX3" fmla="*/ 579438 w 579438"/>
              <a:gd name="connsiteY3" fmla="*/ 175890 h 321940"/>
              <a:gd name="connsiteX4" fmla="*/ 326008 w 579438"/>
              <a:gd name="connsiteY4" fmla="*/ 6722 h 321940"/>
              <a:gd name="connsiteX0" fmla="*/ 326008 w 579438"/>
              <a:gd name="connsiteY0" fmla="*/ 6722 h 321940"/>
              <a:gd name="connsiteX1" fmla="*/ 4763 w 579438"/>
              <a:gd name="connsiteY1" fmla="*/ 125090 h 321940"/>
              <a:gd name="connsiteX2" fmla="*/ 296863 w 579438"/>
              <a:gd name="connsiteY2" fmla="*/ 321940 h 321940"/>
              <a:gd name="connsiteX3" fmla="*/ 579438 w 579438"/>
              <a:gd name="connsiteY3" fmla="*/ 175890 h 321940"/>
              <a:gd name="connsiteX4" fmla="*/ 326008 w 579438"/>
              <a:gd name="connsiteY4" fmla="*/ 6722 h 321940"/>
              <a:gd name="connsiteX0" fmla="*/ 326008 w 579438"/>
              <a:gd name="connsiteY0" fmla="*/ 6722 h 321940"/>
              <a:gd name="connsiteX1" fmla="*/ 4763 w 579438"/>
              <a:gd name="connsiteY1" fmla="*/ 125090 h 321940"/>
              <a:gd name="connsiteX2" fmla="*/ 296863 w 579438"/>
              <a:gd name="connsiteY2" fmla="*/ 321940 h 321940"/>
              <a:gd name="connsiteX3" fmla="*/ 579438 w 579438"/>
              <a:gd name="connsiteY3" fmla="*/ 175890 h 321940"/>
              <a:gd name="connsiteX4" fmla="*/ 326008 w 579438"/>
              <a:gd name="connsiteY4" fmla="*/ 6722 h 321940"/>
              <a:gd name="connsiteX0" fmla="*/ 326008 w 579438"/>
              <a:gd name="connsiteY0" fmla="*/ 6722 h 350715"/>
              <a:gd name="connsiteX1" fmla="*/ 4763 w 579438"/>
              <a:gd name="connsiteY1" fmla="*/ 125090 h 350715"/>
              <a:gd name="connsiteX2" fmla="*/ 300309 w 579438"/>
              <a:gd name="connsiteY2" fmla="*/ 350715 h 350715"/>
              <a:gd name="connsiteX3" fmla="*/ 579438 w 579438"/>
              <a:gd name="connsiteY3" fmla="*/ 175890 h 350715"/>
              <a:gd name="connsiteX4" fmla="*/ 326008 w 579438"/>
              <a:gd name="connsiteY4" fmla="*/ 6722 h 3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438" h="350715">
                <a:moveTo>
                  <a:pt x="326008" y="6722"/>
                </a:moveTo>
                <a:cubicBezTo>
                  <a:pt x="114648" y="91752"/>
                  <a:pt x="325563" y="0"/>
                  <a:pt x="4763" y="125090"/>
                </a:cubicBezTo>
                <a:cubicBezTo>
                  <a:pt x="0" y="179065"/>
                  <a:pt x="98863" y="336295"/>
                  <a:pt x="300309" y="350715"/>
                </a:cubicBezTo>
                <a:cubicBezTo>
                  <a:pt x="547546" y="330632"/>
                  <a:pt x="556155" y="215578"/>
                  <a:pt x="579438" y="175890"/>
                </a:cubicBezTo>
                <a:lnTo>
                  <a:pt x="326008" y="6722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18413432" y="8009995"/>
            <a:ext cx="952251" cy="1861833"/>
            <a:chOff x="19058081" y="10069438"/>
            <a:chExt cx="952361" cy="1862048"/>
          </a:xfrm>
        </p:grpSpPr>
        <p:sp>
          <p:nvSpPr>
            <p:cNvPr id="120" name="TextBox 119"/>
            <p:cNvSpPr txBox="1"/>
            <p:nvPr/>
          </p:nvSpPr>
          <p:spPr>
            <a:xfrm>
              <a:off x="19563154" y="10843202"/>
              <a:ext cx="4472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9058081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37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3" grpId="0"/>
      <p:bldP spid="94" grpId="0"/>
      <p:bldP spid="1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14600"/>
            <a:ext cx="14139860" cy="1295400"/>
            <a:chOff x="644526" y="2776538"/>
            <a:chExt cx="10329860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82786" y="2776538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Diện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D44BEC-DCE3-4623-8BA6-DA0D4108A16D}"/>
              </a:ext>
            </a:extLst>
          </p:cNvPr>
          <p:cNvGrpSpPr/>
          <p:nvPr/>
        </p:nvGrpSpPr>
        <p:grpSpPr>
          <a:xfrm>
            <a:off x="1074828" y="3747031"/>
            <a:ext cx="22325581" cy="8597369"/>
            <a:chOff x="1074828" y="3747031"/>
            <a:chExt cx="22325581" cy="85973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1683" y="4083263"/>
              <a:ext cx="21868726" cy="8261137"/>
              <a:chOff x="637542" y="1083939"/>
              <a:chExt cx="8611674" cy="3252446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325244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80264" y="1434753"/>
                <a:ext cx="5131156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4828" y="3747031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39548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pic>
        <p:nvPicPr>
          <p:cNvPr id="41" name="Picture 280">
            <a:extLst>
              <a:ext uri="{FF2B5EF4-FFF2-40B4-BE49-F238E27FC236}">
                <a16:creationId xmlns:a16="http://schemas.microsoft.com/office/drawing/2014/main" id="{C9B8F61D-1EDE-49C0-9FFD-2F916834E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438" b="35690"/>
          <a:stretch/>
        </p:blipFill>
        <p:spPr bwMode="auto">
          <a:xfrm>
            <a:off x="15163800" y="4648200"/>
            <a:ext cx="796667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38922D-3E32-42E8-A8D4-F059165C92A7}"/>
                  </a:ext>
                </a:extLst>
              </p:cNvPr>
              <p:cNvSpPr txBox="1"/>
              <p:nvPr/>
            </p:nvSpPr>
            <p:spPr>
              <a:xfrm>
                <a:off x="1882170" y="5041547"/>
                <a:ext cx="12420600" cy="5970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đa giác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𝜶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𝑯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chiếu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vuông góc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𝜷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𝑺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𝑺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cos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𝑺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𝑯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38922D-3E32-42E8-A8D4-F059165C9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170" y="5041547"/>
                <a:ext cx="12420600" cy="5970865"/>
              </a:xfrm>
              <a:prstGeom prst="rect">
                <a:avLst/>
              </a:prstGeom>
              <a:blipFill>
                <a:blip r:embed="rId4"/>
                <a:stretch>
                  <a:fillRect l="-2013" t="-2145" r="-1964" b="-3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6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5400" y="7375776"/>
            <a:ext cx="21819676" cy="6187823"/>
            <a:chOff x="1270511" y="5737377"/>
            <a:chExt cx="21819676" cy="843817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37377"/>
              <a:ext cx="3568119" cy="975485"/>
              <a:chOff x="1224541" y="6175944"/>
              <a:chExt cx="3568119" cy="975485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175944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19200" y="3505200"/>
            <a:ext cx="21841827" cy="3581400"/>
            <a:chOff x="1268078" y="3405486"/>
            <a:chExt cx="21841827" cy="3581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ounded Rectangle 61"/>
                <p:cNvSpPr/>
                <p:nvPr/>
              </p:nvSpPr>
              <p:spPr>
                <a:xfrm>
                  <a:off x="1268078" y="3790950"/>
                  <a:ext cx="21841827" cy="3195936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412750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Cho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chóp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𝐒</m:t>
                      </m:r>
                      <m:r>
                        <a:rPr lang="en-US" sz="4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𝐀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𝑩𝑪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đáy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𝐀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𝑩𝑪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tam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cạnh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𝑺𝑨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𝐒𝐀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⊥(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trung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𝑩𝑪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𝑨𝑩𝑪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</m:oMath>
                  </a14:m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𝑺𝑩𝑪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	 c)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𝑺𝑨𝑴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</m:oMath>
                  </a14:m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𝑺𝑩𝑪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diện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tam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𝑺𝑩𝑪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2" name="Rounded 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0"/>
                  <a:ext cx="21841827" cy="3195936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3"/>
                  <a:stretch>
                    <a:fillRect l="-836" t="-566" b="-509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C8B9DE-4739-46BA-A18A-87F1802DD13F}"/>
              </a:ext>
            </a:extLst>
          </p:cNvPr>
          <p:cNvGrpSpPr/>
          <p:nvPr/>
        </p:nvGrpSpPr>
        <p:grpSpPr>
          <a:xfrm>
            <a:off x="228601" y="1572062"/>
            <a:ext cx="19659599" cy="830997"/>
            <a:chOff x="-288924" y="1892299"/>
            <a:chExt cx="19659599" cy="830995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A625AB2D-6076-492D-A5C2-61C7C169E4D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9D3E608-237B-472D-8056-A1122F218FC1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93B35F9-E251-4EF5-94D7-8EB3CF19A19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4D3DD53-9311-4EBC-8B34-E116946BCB52}"/>
              </a:ext>
            </a:extLst>
          </p:cNvPr>
          <p:cNvGrpSpPr/>
          <p:nvPr/>
        </p:nvGrpSpPr>
        <p:grpSpPr>
          <a:xfrm>
            <a:off x="1328740" y="2514600"/>
            <a:ext cx="14139860" cy="1295400"/>
            <a:chOff x="644526" y="2776538"/>
            <a:chExt cx="10329860" cy="156966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CDBB77A-EBCD-42C8-89B4-CA29D5FB0D42}"/>
                </a:ext>
              </a:extLst>
            </p:cNvPr>
            <p:cNvSpPr txBox="1"/>
            <p:nvPr/>
          </p:nvSpPr>
          <p:spPr>
            <a:xfrm>
              <a:off x="1982786" y="2776538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Diện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E45A945E-31CD-453C-A387-09E9F43C984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0B2CE7B-03BC-463D-A6BF-C3C5F1C36349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6FF230-386C-4CB2-8F4C-03842688A4A1}"/>
                  </a:ext>
                </a:extLst>
              </p:cNvPr>
              <p:cNvSpPr txBox="1"/>
              <p:nvPr/>
            </p:nvSpPr>
            <p:spPr>
              <a:xfrm>
                <a:off x="1524000" y="8458200"/>
                <a:ext cx="13182600" cy="5031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+mj-lt"/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𝐀𝐌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𝐒𝐌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b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GB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GB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GB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𝑨</m:t>
                                </m:r>
                                <m:r>
                                  <a:rPr lang="en-GB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 </m:t>
                                </m:r>
                                <m:r>
                                  <a:rPr lang="en-GB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𝑩</m:t>
                                </m:r>
                                <m:r>
                                  <a:rPr lang="en-GB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 </m:t>
                                </m:r>
                                <m:r>
                                  <a:rPr lang="en-GB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𝑪</m:t>
                                </m:r>
                              </m:e>
                            </m:d>
                            <m:r>
                              <a:rPr lang="en-GB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GB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𝑺</m:t>
                                </m:r>
                                <m:r>
                                  <a:rPr lang="en-GB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 </m:t>
                                </m:r>
                                <m:r>
                                  <a:rPr lang="en-GB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𝑩</m:t>
                                </m:r>
                                <m:r>
                                  <a:rPr lang="en-GB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 </m:t>
                                </m:r>
                                <m:r>
                                  <a:rPr lang="en-GB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acc>
                    <m:r>
                      <a:rPr lang="en-GB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GB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GB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𝑨</m:t>
                            </m:r>
                            <m:r>
                              <a:rPr lang="en-GB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GB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𝑴</m:t>
                            </m:r>
                            <m:r>
                              <a:rPr lang="en-GB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 </m:t>
                            </m:r>
                            <m:r>
                              <a:rPr lang="en-GB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𝑺</m:t>
                            </m:r>
                            <m:r>
                              <a:rPr lang="en-GB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GB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𝑴</m:t>
                            </m:r>
                          </m:e>
                        </m:d>
                      </m:e>
                    </m:acc>
                    <m:r>
                      <a:rPr lang="en-GB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GB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𝝋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tam giác vuông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𝐀𝐌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5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tan</m:t>
                    </m:r>
                    <m:r>
                      <a:rPr lang="pt-BR" sz="5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pt-BR" sz="5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𝝋</m:t>
                    </m:r>
                    <m:r>
                      <a:rPr lang="en-US" sz="5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𝑺𝑨</m:t>
                        </m:r>
                      </m:num>
                      <m:den>
                        <m:r>
                          <a:rPr lang="en-US" sz="5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𝑨𝑴</m:t>
                        </m:r>
                      </m:den>
                    </m:f>
                    <m:r>
                      <a:rPr lang="en-US" sz="5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5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5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5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 dirty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 dirty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den>
                    </m:f>
                    <m:r>
                      <a:rPr lang="en-US" sz="5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5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5400" b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GB" sz="5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𝝋</m:t>
                    </m:r>
                    <m:r>
                      <a:rPr lang="en-US" sz="5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  <m:r>
                      <a:rPr lang="en-US" sz="5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6FF230-386C-4CB2-8F4C-03842688A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458200"/>
                <a:ext cx="13182600" cy="5031377"/>
              </a:xfrm>
              <a:prstGeom prst="rect">
                <a:avLst/>
              </a:prstGeom>
              <a:blipFill>
                <a:blip r:embed="rId4"/>
                <a:stretch>
                  <a:fillRect l="-1896" t="-2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4AA941AA-BE46-4A3D-90BA-6F33C7C56FB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00" y="7467600"/>
            <a:ext cx="5380393" cy="5986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8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5400" y="7086600"/>
            <a:ext cx="21819676" cy="6400800"/>
            <a:chOff x="1270511" y="5737377"/>
            <a:chExt cx="21819676" cy="843817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37377"/>
              <a:ext cx="3568119" cy="975485"/>
              <a:chOff x="1224541" y="6175944"/>
              <a:chExt cx="3568119" cy="975485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175944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19200" y="3505200"/>
            <a:ext cx="21841827" cy="3581400"/>
            <a:chOff x="1268078" y="3405486"/>
            <a:chExt cx="21841827" cy="3581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ounded Rectangle 61"/>
                <p:cNvSpPr/>
                <p:nvPr/>
              </p:nvSpPr>
              <p:spPr>
                <a:xfrm>
                  <a:off x="1268078" y="3790950"/>
                  <a:ext cx="21841827" cy="3195936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412750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Cho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chóp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𝐒</m:t>
                      </m:r>
                      <m:r>
                        <a:rPr lang="en-US" sz="4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𝐀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𝑩𝑪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đáy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𝐀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𝑩𝑪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tam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cạnh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𝑺𝑨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𝐒𝐀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⊥(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trung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𝑩𝑪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𝑨𝑩𝑪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</m:oMath>
                  </a14:m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𝑺𝑩𝑪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	 c)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𝑺𝑨𝑴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</m:oMath>
                  </a14:m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𝑺𝑩𝑪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diện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tam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𝑺𝑩𝑪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2" name="Rounded 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0"/>
                  <a:ext cx="21841827" cy="3195936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3"/>
                  <a:stretch>
                    <a:fillRect l="-836" t="-566" b="-509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C8B9DE-4739-46BA-A18A-87F1802DD13F}"/>
              </a:ext>
            </a:extLst>
          </p:cNvPr>
          <p:cNvGrpSpPr/>
          <p:nvPr/>
        </p:nvGrpSpPr>
        <p:grpSpPr>
          <a:xfrm>
            <a:off x="228601" y="1572062"/>
            <a:ext cx="19659599" cy="830997"/>
            <a:chOff x="-288924" y="1892299"/>
            <a:chExt cx="19659599" cy="830995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A625AB2D-6076-492D-A5C2-61C7C169E4D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9D3E608-237B-472D-8056-A1122F218FC1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93B35F9-E251-4EF5-94D7-8EB3CF19A19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4D3DD53-9311-4EBC-8B34-E116946BCB52}"/>
              </a:ext>
            </a:extLst>
          </p:cNvPr>
          <p:cNvGrpSpPr/>
          <p:nvPr/>
        </p:nvGrpSpPr>
        <p:grpSpPr>
          <a:xfrm>
            <a:off x="1348036" y="2567324"/>
            <a:ext cx="14139860" cy="1295400"/>
            <a:chOff x="644526" y="2776538"/>
            <a:chExt cx="10329860" cy="156966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CDBB77A-EBCD-42C8-89B4-CA29D5FB0D42}"/>
                </a:ext>
              </a:extLst>
            </p:cNvPr>
            <p:cNvSpPr txBox="1"/>
            <p:nvPr/>
          </p:nvSpPr>
          <p:spPr>
            <a:xfrm>
              <a:off x="1982786" y="2776538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Diện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E45A945E-31CD-453C-A387-09E9F43C984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0B2CE7B-03BC-463D-A6BF-C3C5F1C36349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6FF230-386C-4CB2-8F4C-03842688A4A1}"/>
                  </a:ext>
                </a:extLst>
              </p:cNvPr>
              <p:cNvSpPr txBox="1"/>
              <p:nvPr/>
            </p:nvSpPr>
            <p:spPr>
              <a:xfrm>
                <a:off x="1562950" y="8478580"/>
                <a:ext cx="13944600" cy="4438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𝐒𝐀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của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5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GB" sz="5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5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𝑨𝑩𝑪</m:t>
                        </m:r>
                      </m:sub>
                    </m:sSub>
                    <m:r>
                      <a:rPr lang="en-GB" sz="5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GB" sz="5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GB" sz="5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5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𝑺𝑩𝑪</m:t>
                        </m:r>
                      </m:sub>
                    </m:sSub>
                    <m:r>
                      <a:rPr lang="en-US" sz="5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func>
                      <m:funcPr>
                        <m:ctrlPr>
                          <a:rPr lang="en-GB" sz="5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5400" b="0" i="0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5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𝝋</m:t>
                        </m:r>
                      </m:e>
                    </m:func>
                  </m:oMath>
                </a14:m>
                <a:r>
                  <a:rPr lang="en-GB" sz="5400" b="1" i="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5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en-GB" sz="5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5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GB" sz="5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5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𝑺𝑩𝑪</m:t>
                        </m:r>
                      </m:sub>
                    </m:sSub>
                    <m:r>
                      <a:rPr lang="en-US" sz="5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5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GB" sz="5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5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𝑨𝑩𝑪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GB" sz="5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5400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5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𝝋</m:t>
                            </m:r>
                          </m:e>
                        </m:func>
                      </m:den>
                    </m:f>
                    <m:r>
                      <a:rPr lang="en-US" sz="5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 dirty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dirty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 dirty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 dirty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 dirty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400" b="1" i="1" dirty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 dirty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den>
                    </m:f>
                    <m:r>
                      <a:rPr lang="en-US" sz="5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6FF230-386C-4CB2-8F4C-03842688A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950" y="8478580"/>
                <a:ext cx="13944600" cy="4438907"/>
              </a:xfrm>
              <a:prstGeom prst="rect">
                <a:avLst/>
              </a:prstGeom>
              <a:blipFill>
                <a:blip r:embed="rId4"/>
                <a:stretch>
                  <a:fillRect l="-1748" t="-3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4AA941AA-BE46-4A3D-90BA-6F33C7C56FB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0" y="7467600"/>
            <a:ext cx="5380393" cy="5986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0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5400" y="7086600"/>
            <a:ext cx="21819676" cy="6400800"/>
            <a:chOff x="1270511" y="5737377"/>
            <a:chExt cx="21819676" cy="843817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37377"/>
              <a:ext cx="3568119" cy="975485"/>
              <a:chOff x="1224541" y="6175944"/>
              <a:chExt cx="3568119" cy="975485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175944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19200" y="3505200"/>
            <a:ext cx="21841827" cy="3581400"/>
            <a:chOff x="1268078" y="3405486"/>
            <a:chExt cx="21841827" cy="3581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ounded Rectangle 61"/>
                <p:cNvSpPr/>
                <p:nvPr/>
              </p:nvSpPr>
              <p:spPr>
                <a:xfrm>
                  <a:off x="1268078" y="3790950"/>
                  <a:ext cx="21841827" cy="3195936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412750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Cho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chóp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𝐒</m:t>
                      </m:r>
                      <m:r>
                        <a:rPr lang="en-US" sz="4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𝐀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𝑩𝑪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đáy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𝐀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𝑩𝑪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tam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cạnh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𝑺𝑨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𝐒𝐀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⊥(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trung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𝑩𝑪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𝑨𝑩𝑪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</m:oMath>
                  </a14:m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𝑺𝑩𝑪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	 c)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𝑺𝑨𝑴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</m:oMath>
                  </a14:m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𝑺𝑩𝑪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diện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tam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𝑺𝑩𝑪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2" name="Rounded 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0"/>
                  <a:ext cx="21841827" cy="3195936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3"/>
                  <a:stretch>
                    <a:fillRect l="-836" t="-566" b="-509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C8B9DE-4739-46BA-A18A-87F1802DD13F}"/>
              </a:ext>
            </a:extLst>
          </p:cNvPr>
          <p:cNvGrpSpPr/>
          <p:nvPr/>
        </p:nvGrpSpPr>
        <p:grpSpPr>
          <a:xfrm>
            <a:off x="228601" y="1572062"/>
            <a:ext cx="19659599" cy="830997"/>
            <a:chOff x="-288924" y="1892299"/>
            <a:chExt cx="19659599" cy="830995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A625AB2D-6076-492D-A5C2-61C7C169E4D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9D3E608-237B-472D-8056-A1122F218FC1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93B35F9-E251-4EF5-94D7-8EB3CF19A19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4D3DD53-9311-4EBC-8B34-E116946BCB52}"/>
              </a:ext>
            </a:extLst>
          </p:cNvPr>
          <p:cNvGrpSpPr/>
          <p:nvPr/>
        </p:nvGrpSpPr>
        <p:grpSpPr>
          <a:xfrm>
            <a:off x="1328740" y="2514600"/>
            <a:ext cx="14139860" cy="1295400"/>
            <a:chOff x="644526" y="2776538"/>
            <a:chExt cx="10329860" cy="156966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CDBB77A-EBCD-42C8-89B4-CA29D5FB0D42}"/>
                </a:ext>
              </a:extLst>
            </p:cNvPr>
            <p:cNvSpPr txBox="1"/>
            <p:nvPr/>
          </p:nvSpPr>
          <p:spPr>
            <a:xfrm>
              <a:off x="1982786" y="2776538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Diện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E45A945E-31CD-453C-A387-09E9F43C984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0B2CE7B-03BC-463D-A6BF-C3C5F1C36349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6FF230-386C-4CB2-8F4C-03842688A4A1}"/>
                  </a:ext>
                </a:extLst>
              </p:cNvPr>
              <p:cNvSpPr txBox="1"/>
              <p:nvPr/>
            </p:nvSpPr>
            <p:spPr>
              <a:xfrm>
                <a:off x="1524000" y="7467600"/>
                <a:ext cx="13944600" cy="5829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câu a) ta có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𝑺𝑴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𝑺𝑨𝑴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𝑺𝑨𝑴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vẽ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        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𝑺𝑨𝑴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(2) và (3) suy ra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𝑺𝑩𝑪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(1) và (4)</a:t>
                </a:r>
                <a:b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GB" sz="4400" b="1" i="1" dirty="0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GB" sz="44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 dirty="0" smtClean="0">
                                    <a:latin typeface="Cambria Math" panose="02040503050406030204" pitchFamily="18" charset="0"/>
                                  </a:rPr>
                                  <m:t>𝐒𝐀𝐌</m:t>
                                </m:r>
                              </m:e>
                            </m:d>
                            <m:r>
                              <a:rPr lang="en-US" sz="4400" b="1" i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4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 dirty="0" smtClean="0">
                                    <a:latin typeface="Cambria Math" panose="02040503050406030204" pitchFamily="18" charset="0"/>
                                  </a:rPr>
                                  <m:t>𝐒𝐁𝐂</m:t>
                                </m:r>
                              </m:e>
                            </m:d>
                          </m:e>
                        </m:d>
                      </m:e>
                    </m:acc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sz="44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</a:rPr>
                              <m:t>𝑩𝑪</m:t>
                            </m:r>
                            <m:r>
                              <a:rPr lang="en-US" sz="4400" b="1" i="0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</a:rPr>
                              <m:t>𝑨𝑯</m:t>
                            </m:r>
                          </m:e>
                        </m:d>
                      </m:e>
                    </m:acc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dirty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6FF230-386C-4CB2-8F4C-03842688A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467600"/>
                <a:ext cx="13944600" cy="5829929"/>
              </a:xfrm>
              <a:prstGeom prst="rect">
                <a:avLst/>
              </a:prstGeom>
              <a:blipFill>
                <a:blip r:embed="rId4"/>
                <a:stretch>
                  <a:fillRect l="-1748" b="-3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4AA941AA-BE46-4A3D-90BA-6F33C7C56FB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0" y="7467600"/>
            <a:ext cx="5380393" cy="5986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22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696542"/>
            <a:ext cx="22325581" cy="2247056"/>
            <a:chOff x="1076414" y="4260201"/>
            <a:chExt cx="22325581" cy="332275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2911861"/>
              <a:chOff x="637542" y="1083939"/>
              <a:chExt cx="8611674" cy="114641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14641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84550" y="1343116"/>
                    <a:ext cx="8311871" cy="8499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Hai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mặt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phẳng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được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gọi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là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vuông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góc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nếu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góc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giữa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chúng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bằng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𝟗𝟎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°</m:t>
                        </m:r>
                      </m:oMath>
                    </a14:m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.</a:t>
                    </a:r>
                    <a:endPara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  <a:p>
                    <a:pPr algn="just">
                      <a:lnSpc>
                        <a:spcPts val="4000"/>
                      </a:lnSpc>
                    </a:pPr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550" y="1343116"/>
                    <a:ext cx="8311871" cy="84999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1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260201"/>
              <a:ext cx="4411602" cy="1181872"/>
              <a:chOff x="166396" y="8637388"/>
              <a:chExt cx="4411602" cy="118187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106417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6568" y="8637388"/>
                <a:ext cx="3581430" cy="800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46E55D-B6F9-4713-92B3-5F2F5B505BE3}"/>
                  </a:ext>
                </a:extLst>
              </p:cNvPr>
              <p:cNvSpPr txBox="1"/>
              <p:nvPr/>
            </p:nvSpPr>
            <p:spPr>
              <a:xfrm>
                <a:off x="5809038" y="6635663"/>
                <a:ext cx="9659562" cy="86613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mpd="thickThin">
                <a:solidFill>
                  <a:srgbClr val="0000FF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𝛂</m:t>
                          </m:r>
                        </m:e>
                      </m:d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sz="4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𝛃</m:t>
                      </m:r>
                      <m:r>
                        <a:rPr lang="en-US" sz="4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46E55D-B6F9-4713-92B3-5F2F5B505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038" y="6635663"/>
                <a:ext cx="9659562" cy="8661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mpd="thickThin">
                <a:solidFill>
                  <a:srgbClr val="0000FF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129">
            <a:extLst>
              <a:ext uri="{FF2B5EF4-FFF2-40B4-BE49-F238E27FC236}">
                <a16:creationId xmlns:a16="http://schemas.microsoft.com/office/drawing/2014/main" id="{A72C9CD5-5491-47BE-85CB-86DE9D95D873}"/>
              </a:ext>
            </a:extLst>
          </p:cNvPr>
          <p:cNvGrpSpPr>
            <a:grpSpLocks/>
          </p:cNvGrpSpPr>
          <p:nvPr/>
        </p:nvGrpSpPr>
        <p:grpSpPr bwMode="auto">
          <a:xfrm>
            <a:off x="15468600" y="6248400"/>
            <a:ext cx="7010400" cy="7230534"/>
            <a:chOff x="3765" y="391"/>
            <a:chExt cx="1995" cy="1708"/>
          </a:xfrm>
        </p:grpSpPr>
        <p:grpSp>
          <p:nvGrpSpPr>
            <p:cNvPr id="42" name="Group 127">
              <a:extLst>
                <a:ext uri="{FF2B5EF4-FFF2-40B4-BE49-F238E27FC236}">
                  <a16:creationId xmlns:a16="http://schemas.microsoft.com/office/drawing/2014/main" id="{40E536BF-8EB4-45ED-9A17-7A1AD21A3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5" y="391"/>
              <a:ext cx="1995" cy="1708"/>
              <a:chOff x="3765" y="255"/>
              <a:chExt cx="1995" cy="1708"/>
            </a:xfrm>
          </p:grpSpPr>
          <p:pic>
            <p:nvPicPr>
              <p:cNvPr id="45" name="Picture 92">
                <a:extLst>
                  <a:ext uri="{FF2B5EF4-FFF2-40B4-BE49-F238E27FC236}">
                    <a16:creationId xmlns:a16="http://schemas.microsoft.com/office/drawing/2014/main" id="{572A24E5-8D87-4DB6-B52E-36648C4D2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765" y="255"/>
                <a:ext cx="1995" cy="1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Freeform 124">
                <a:extLst>
                  <a:ext uri="{FF2B5EF4-FFF2-40B4-BE49-F238E27FC236}">
                    <a16:creationId xmlns:a16="http://schemas.microsoft.com/office/drawing/2014/main" id="{7CD0ADEE-BDB7-492A-96F0-49EA5D34F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436"/>
                <a:ext cx="136" cy="227"/>
              </a:xfrm>
              <a:custGeom>
                <a:avLst/>
                <a:gdLst>
                  <a:gd name="T0" fmla="*/ 1 w 240"/>
                  <a:gd name="T1" fmla="*/ 0 h 344"/>
                  <a:gd name="T2" fmla="*/ 1 w 240"/>
                  <a:gd name="T3" fmla="*/ 1 h 344"/>
                  <a:gd name="T4" fmla="*/ 0 w 240"/>
                  <a:gd name="T5" fmla="*/ 1 h 3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344"/>
                  <a:gd name="T11" fmla="*/ 240 w 240"/>
                  <a:gd name="T12" fmla="*/ 344 h 3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344">
                    <a:moveTo>
                      <a:pt x="240" y="0"/>
                    </a:moveTo>
                    <a:cubicBezTo>
                      <a:pt x="236" y="116"/>
                      <a:pt x="232" y="232"/>
                      <a:pt x="192" y="288"/>
                    </a:cubicBezTo>
                    <a:cubicBezTo>
                      <a:pt x="152" y="344"/>
                      <a:pt x="76" y="340"/>
                      <a:pt x="0" y="33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aphicFrame>
            <p:nvGraphicFramePr>
              <p:cNvPr id="47" name="Object 125">
                <a:extLst>
                  <a:ext uri="{FF2B5EF4-FFF2-40B4-BE49-F238E27FC236}">
                    <a16:creationId xmlns:a16="http://schemas.microsoft.com/office/drawing/2014/main" id="{162D9D87-021F-4F7E-9E0B-B3A7F098685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8387740"/>
                  </p:ext>
                </p:extLst>
              </p:nvPr>
            </p:nvGraphicFramePr>
            <p:xfrm>
              <a:off x="4059" y="1480"/>
              <a:ext cx="204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6" name="Equation" r:id="rId7" imgW="152268" imgH="203024" progId="Equation.3">
                      <p:embed/>
                    </p:oleObj>
                  </mc:Choice>
                  <mc:Fallback>
                    <p:oleObj name="Equation" r:id="rId7" imgW="152268" imgH="203024" progId="Equation.3">
                      <p:embed/>
                      <p:pic>
                        <p:nvPicPr>
                          <p:cNvPr id="38" name="Object 1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59" y="1480"/>
                            <a:ext cx="204" cy="18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126">
                <a:extLst>
                  <a:ext uri="{FF2B5EF4-FFF2-40B4-BE49-F238E27FC236}">
                    <a16:creationId xmlns:a16="http://schemas.microsoft.com/office/drawing/2014/main" id="{BDE4EDDE-4722-4A47-BBBE-6BF6B9BEC86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513" y="445"/>
              <a:ext cx="136" cy="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7" name="Equation" r:id="rId9" imgW="152334" imgH="139639" progId="Equation.3">
                      <p:embed/>
                    </p:oleObj>
                  </mc:Choice>
                  <mc:Fallback>
                    <p:oleObj name="Equation" r:id="rId9" imgW="152334" imgH="139639" progId="Equation.3">
                      <p:embed/>
                      <p:pic>
                        <p:nvPicPr>
                          <p:cNvPr id="39" name="Object 1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13" y="445"/>
                            <a:ext cx="136" cy="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" name="Freeform 128">
              <a:extLst>
                <a:ext uri="{FF2B5EF4-FFF2-40B4-BE49-F238E27FC236}">
                  <a16:creationId xmlns:a16="http://schemas.microsoft.com/office/drawing/2014/main" id="{FDE670A0-B649-4033-B20E-2B5F0D24F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1616"/>
              <a:ext cx="46" cy="136"/>
            </a:xfrm>
            <a:custGeom>
              <a:avLst/>
              <a:gdLst>
                <a:gd name="T0" fmla="*/ 0 w 240"/>
                <a:gd name="T1" fmla="*/ 0 h 344"/>
                <a:gd name="T2" fmla="*/ 0 w 240"/>
                <a:gd name="T3" fmla="*/ 0 h 344"/>
                <a:gd name="T4" fmla="*/ 0 w 240"/>
                <a:gd name="T5" fmla="*/ 0 h 344"/>
                <a:gd name="T6" fmla="*/ 0 60000 65536"/>
                <a:gd name="T7" fmla="*/ 0 60000 65536"/>
                <a:gd name="T8" fmla="*/ 0 60000 65536"/>
                <a:gd name="T9" fmla="*/ 0 w 240"/>
                <a:gd name="T10" fmla="*/ 0 h 344"/>
                <a:gd name="T11" fmla="*/ 240 w 240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344">
                  <a:moveTo>
                    <a:pt x="240" y="0"/>
                  </a:moveTo>
                  <a:cubicBezTo>
                    <a:pt x="236" y="116"/>
                    <a:pt x="232" y="232"/>
                    <a:pt x="192" y="288"/>
                  </a:cubicBezTo>
                  <a:cubicBezTo>
                    <a:pt x="152" y="344"/>
                    <a:pt x="76" y="340"/>
                    <a:pt x="0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14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ounded Rectangle 6">
            <a:extLst>
              <a:ext uri="{FF2B5EF4-FFF2-40B4-BE49-F238E27FC236}">
                <a16:creationId xmlns:a16="http://schemas.microsoft.com/office/drawing/2014/main" id="{5AED7F1E-0214-4049-AC96-D4A48858A5C9}"/>
              </a:ext>
            </a:extLst>
          </p:cNvPr>
          <p:cNvSpPr/>
          <p:nvPr/>
        </p:nvSpPr>
        <p:spPr>
          <a:xfrm>
            <a:off x="1399103" y="4234703"/>
            <a:ext cx="13236409" cy="4548392"/>
          </a:xfrm>
          <a:prstGeom prst="roundRect">
            <a:avLst>
              <a:gd name="adj" fmla="val 8959"/>
            </a:avLst>
          </a:prstGeom>
          <a:solidFill>
            <a:srgbClr val="E2E2E2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3" name="Group 65">
            <a:extLst>
              <a:ext uri="{FF2B5EF4-FFF2-40B4-BE49-F238E27FC236}">
                <a16:creationId xmlns:a16="http://schemas.microsoft.com/office/drawing/2014/main" id="{940B9996-2119-4159-8A3A-8CAB4405F6DA}"/>
              </a:ext>
            </a:extLst>
          </p:cNvPr>
          <p:cNvGrpSpPr/>
          <p:nvPr/>
        </p:nvGrpSpPr>
        <p:grpSpPr>
          <a:xfrm>
            <a:off x="1138800" y="3810000"/>
            <a:ext cx="3737052" cy="800219"/>
            <a:chOff x="166396" y="8637388"/>
            <a:chExt cx="3879612" cy="1183294"/>
          </a:xfrm>
        </p:grpSpPr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B547AD06-2CCF-4E39-B030-A562EA281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2"/>
              <a:ext cx="3324665" cy="1064179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5" name="Group 7">
              <a:extLst>
                <a:ext uri="{FF2B5EF4-FFF2-40B4-BE49-F238E27FC236}">
                  <a16:creationId xmlns:a16="http://schemas.microsoft.com/office/drawing/2014/main" id="{18FB1348-79ED-44E6-A1ED-6D1D37D993EF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87" name="Freeform 45">
                <a:extLst>
                  <a:ext uri="{FF2B5EF4-FFF2-40B4-BE49-F238E27FC236}">
                    <a16:creationId xmlns:a16="http://schemas.microsoft.com/office/drawing/2014/main" id="{F3C980D2-0F27-4991-8577-992712764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Freeform 46">
                <a:extLst>
                  <a:ext uri="{FF2B5EF4-FFF2-40B4-BE49-F238E27FC236}">
                    <a16:creationId xmlns:a16="http://schemas.microsoft.com/office/drawing/2014/main" id="{2B85E274-FF1A-426D-B749-5546F47228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Freeform 47">
                <a:extLst>
                  <a:ext uri="{FF2B5EF4-FFF2-40B4-BE49-F238E27FC236}">
                    <a16:creationId xmlns:a16="http://schemas.microsoft.com/office/drawing/2014/main" id="{E0603262-82E8-48F7-8A91-C6ADE383A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Freeform 48">
                <a:extLst>
                  <a:ext uri="{FF2B5EF4-FFF2-40B4-BE49-F238E27FC236}">
                    <a16:creationId xmlns:a16="http://schemas.microsoft.com/office/drawing/2014/main" id="{D33B594F-67B7-409A-9ABB-39C61DF6D3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Freeform 49">
                <a:extLst>
                  <a:ext uri="{FF2B5EF4-FFF2-40B4-BE49-F238E27FC236}">
                    <a16:creationId xmlns:a16="http://schemas.microsoft.com/office/drawing/2014/main" id="{D2C1CC81-6211-4FCA-9EF8-32E2463E2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Freeform 50">
                <a:extLst>
                  <a:ext uri="{FF2B5EF4-FFF2-40B4-BE49-F238E27FC236}">
                    <a16:creationId xmlns:a16="http://schemas.microsoft.com/office/drawing/2014/main" id="{6DF87D70-FEAB-4C6A-93B4-54FCB8A0E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id="{47DCB992-D5C6-4DEC-A5D6-A93E39C34F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Freeform 52">
                <a:extLst>
                  <a:ext uri="{FF2B5EF4-FFF2-40B4-BE49-F238E27FC236}">
                    <a16:creationId xmlns:a16="http://schemas.microsoft.com/office/drawing/2014/main" id="{30639C4E-1FD3-4BE8-B21E-7E40F3F4CA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Rectangle 53">
                <a:extLst>
                  <a:ext uri="{FF2B5EF4-FFF2-40B4-BE49-F238E27FC236}">
                    <a16:creationId xmlns:a16="http://schemas.microsoft.com/office/drawing/2014/main" id="{6102DFB8-C3A8-455B-8862-459A092A0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6" name="Rectangle 54">
                <a:extLst>
                  <a:ext uri="{FF2B5EF4-FFF2-40B4-BE49-F238E27FC236}">
                    <a16:creationId xmlns:a16="http://schemas.microsoft.com/office/drawing/2014/main" id="{17CF98DA-DCBD-4A76-97D4-97CAF4E0A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Freeform 55">
                <a:extLst>
                  <a:ext uri="{FF2B5EF4-FFF2-40B4-BE49-F238E27FC236}">
                    <a16:creationId xmlns:a16="http://schemas.microsoft.com/office/drawing/2014/main" id="{9F41B15B-48C3-4C3C-81D7-EC78B7BB7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Freeform 56">
                <a:extLst>
                  <a:ext uri="{FF2B5EF4-FFF2-40B4-BE49-F238E27FC236}">
                    <a16:creationId xmlns:a16="http://schemas.microsoft.com/office/drawing/2014/main" id="{833FBE22-A3C9-4AD8-9335-5289E3A5EA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F617E18-310F-4C0A-8D5B-2D8316C11101}"/>
                </a:ext>
              </a:extLst>
            </p:cNvPr>
            <p:cNvSpPr txBox="1"/>
            <p:nvPr/>
          </p:nvSpPr>
          <p:spPr>
            <a:xfrm>
              <a:off x="882718" y="8637388"/>
              <a:ext cx="3163290" cy="1183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9928DB-C0EB-41FB-A188-D6CA08245BB3}"/>
                  </a:ext>
                </a:extLst>
              </p:cNvPr>
              <p:cNvSpPr txBox="1"/>
              <p:nvPr/>
            </p:nvSpPr>
            <p:spPr>
              <a:xfrm>
                <a:off x="3565621" y="5523606"/>
                <a:ext cx="8723361" cy="187577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6000" b="1" i="0" smtClean="0">
                                  <a:latin typeface="Cambria Math" panose="02040503050406030204" pitchFamily="18" charset="0"/>
                                </a:rPr>
                                <m:t>⊂(</m:t>
                              </m:r>
                              <m:r>
                                <a:rPr lang="en-US" sz="6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𝛂</m:t>
                              </m:r>
                              <m:r>
                                <a:rPr lang="en-US" sz="6000" b="1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6000" b="1" i="0" smtClean="0">
                                  <a:latin typeface="Cambria Math" panose="02040503050406030204" pitchFamily="18" charset="0"/>
                                </a:rPr>
                                <m:t>⊥(</m:t>
                              </m:r>
                              <m:r>
                                <a:rPr lang="en-US" sz="6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𝛃</m:t>
                              </m:r>
                              <m:r>
                                <a:rPr lang="en-US" sz="6000" b="1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  <m:r>
                            <a:rPr lang="en-US" sz="6000" b="1" i="0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d>
                            <m:d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𝛂</m:t>
                              </m:r>
                            </m:e>
                          </m:d>
                          <m:r>
                            <a:rPr lang="en-US" sz="6000" b="1" i="0" smtClean="0">
                              <a:latin typeface="Cambria Math" panose="02040503050406030204" pitchFamily="18" charset="0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𝛃</m:t>
                              </m:r>
                            </m:e>
                          </m:d>
                          <m:r>
                            <a:rPr lang="en-US" sz="6000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9928DB-C0EB-41FB-A188-D6CA08245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621" y="5523606"/>
                <a:ext cx="8723361" cy="18757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33888"/>
            <a:ext cx="10406060" cy="887909"/>
            <a:chOff x="644526" y="2795826"/>
            <a:chExt cx="10406060" cy="887909"/>
          </a:xfrm>
        </p:grpSpPr>
        <p:sp>
          <p:nvSpPr>
            <p:cNvPr id="7" name="TextBox 6"/>
            <p:cNvSpPr txBox="1"/>
            <p:nvPr/>
          </p:nvSpPr>
          <p:spPr>
            <a:xfrm>
              <a:off x="2058986" y="2852738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55" name="Group 115">
            <a:extLst>
              <a:ext uri="{FF2B5EF4-FFF2-40B4-BE49-F238E27FC236}">
                <a16:creationId xmlns:a16="http://schemas.microsoft.com/office/drawing/2014/main" id="{C6BD5CD2-56DA-40A1-A48D-755F98AEDDCD}"/>
              </a:ext>
            </a:extLst>
          </p:cNvPr>
          <p:cNvGrpSpPr>
            <a:grpSpLocks/>
          </p:cNvGrpSpPr>
          <p:nvPr/>
        </p:nvGrpSpPr>
        <p:grpSpPr bwMode="auto">
          <a:xfrm>
            <a:off x="16078200" y="4495800"/>
            <a:ext cx="7202271" cy="3581400"/>
            <a:chOff x="3379" y="1777"/>
            <a:chExt cx="2737" cy="1361"/>
          </a:xfrm>
        </p:grpSpPr>
        <p:grpSp>
          <p:nvGrpSpPr>
            <p:cNvPr id="56" name="Group 97">
              <a:extLst>
                <a:ext uri="{FF2B5EF4-FFF2-40B4-BE49-F238E27FC236}">
                  <a16:creationId xmlns:a16="http://schemas.microsoft.com/office/drawing/2014/main" id="{763B4147-966D-4068-82C5-0633F8B47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2524"/>
              <a:ext cx="2737" cy="598"/>
              <a:chOff x="2928" y="2703"/>
              <a:chExt cx="2784" cy="561"/>
            </a:xfrm>
          </p:grpSpPr>
          <p:sp>
            <p:nvSpPr>
              <p:cNvPr id="69" name="AutoShape 98">
                <a:extLst>
                  <a:ext uri="{FF2B5EF4-FFF2-40B4-BE49-F238E27FC236}">
                    <a16:creationId xmlns:a16="http://schemas.microsoft.com/office/drawing/2014/main" id="{0214E384-3975-49B7-813E-6D18D5AED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2703"/>
                <a:ext cx="2784" cy="561"/>
              </a:xfrm>
              <a:prstGeom prst="parallelogram">
                <a:avLst>
                  <a:gd name="adj" fmla="val 124018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Arc 99">
                <a:extLst>
                  <a:ext uri="{FF2B5EF4-FFF2-40B4-BE49-F238E27FC236}">
                    <a16:creationId xmlns:a16="http://schemas.microsoft.com/office/drawing/2014/main" id="{D217E0E1-8965-4F5F-A5E4-696CB91D9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3072"/>
                <a:ext cx="96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57" name="Group 100">
              <a:extLst>
                <a:ext uri="{FF2B5EF4-FFF2-40B4-BE49-F238E27FC236}">
                  <a16:creationId xmlns:a16="http://schemas.microsoft.com/office/drawing/2014/main" id="{05233636-39F7-4E70-9D5F-C621945374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1" y="1777"/>
              <a:ext cx="1358" cy="1009"/>
              <a:chOff x="2160" y="912"/>
              <a:chExt cx="1381" cy="864"/>
            </a:xfrm>
          </p:grpSpPr>
          <p:sp>
            <p:nvSpPr>
              <p:cNvPr id="66" name="AutoShape 101">
                <a:extLst>
                  <a:ext uri="{FF2B5EF4-FFF2-40B4-BE49-F238E27FC236}">
                    <a16:creationId xmlns:a16="http://schemas.microsoft.com/office/drawing/2014/main" id="{EC2CE142-DFD6-4849-B814-4B04DCAE9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008795">
                <a:off x="2160" y="1235"/>
                <a:ext cx="1381" cy="541"/>
              </a:xfrm>
              <a:prstGeom prst="parallelogram">
                <a:avLst>
                  <a:gd name="adj" fmla="val 63793"/>
                </a:avLst>
              </a:prstGeom>
              <a:solidFill>
                <a:srgbClr val="F2ACED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Text Box 102">
                <a:extLst>
                  <a:ext uri="{FF2B5EF4-FFF2-40B4-BE49-F238E27FC236}">
                    <a16:creationId xmlns:a16="http://schemas.microsoft.com/office/drawing/2014/main" id="{D329D816-D3D1-445F-A1AE-20FC511D9D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912"/>
                <a:ext cx="240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</a:p>
            </p:txBody>
          </p:sp>
          <p:sp>
            <p:nvSpPr>
              <p:cNvPr id="68" name="Arc 103">
                <a:extLst>
                  <a:ext uri="{FF2B5EF4-FFF2-40B4-BE49-F238E27FC236}">
                    <a16:creationId xmlns:a16="http://schemas.microsoft.com/office/drawing/2014/main" id="{3A139CB1-ABA8-40C1-BEB1-FF69D8673043}"/>
                  </a:ext>
                </a:extLst>
              </p:cNvPr>
              <p:cNvSpPr>
                <a:spLocks/>
              </p:cNvSpPr>
              <p:nvPr/>
            </p:nvSpPr>
            <p:spPr bwMode="auto">
              <a:xfrm rot="11185724">
                <a:off x="3122" y="1032"/>
                <a:ext cx="148" cy="96"/>
              </a:xfrm>
              <a:custGeom>
                <a:avLst/>
                <a:gdLst>
                  <a:gd name="T0" fmla="*/ 0 w 22188"/>
                  <a:gd name="T1" fmla="*/ 0 h 21600"/>
                  <a:gd name="T2" fmla="*/ 0 w 22188"/>
                  <a:gd name="T3" fmla="*/ 0 h 21600"/>
                  <a:gd name="T4" fmla="*/ 0 w 221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188"/>
                  <a:gd name="T10" fmla="*/ 0 h 21600"/>
                  <a:gd name="T11" fmla="*/ 22188 w 221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88" h="21600" fill="none" extrusionOk="0">
                    <a:moveTo>
                      <a:pt x="0" y="8"/>
                    </a:moveTo>
                    <a:cubicBezTo>
                      <a:pt x="195" y="2"/>
                      <a:pt x="391" y="-1"/>
                      <a:pt x="588" y="0"/>
                    </a:cubicBezTo>
                    <a:cubicBezTo>
                      <a:pt x="12517" y="0"/>
                      <a:pt x="22188" y="9670"/>
                      <a:pt x="22188" y="21600"/>
                    </a:cubicBezTo>
                  </a:path>
                  <a:path w="22188" h="21600" stroke="0" extrusionOk="0">
                    <a:moveTo>
                      <a:pt x="0" y="8"/>
                    </a:moveTo>
                    <a:cubicBezTo>
                      <a:pt x="195" y="2"/>
                      <a:pt x="391" y="-1"/>
                      <a:pt x="588" y="0"/>
                    </a:cubicBezTo>
                    <a:cubicBezTo>
                      <a:pt x="12517" y="0"/>
                      <a:pt x="22188" y="9670"/>
                      <a:pt x="22188" y="21600"/>
                    </a:cubicBezTo>
                    <a:lnTo>
                      <a:pt x="588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58" name="Group 105">
              <a:extLst>
                <a:ext uri="{FF2B5EF4-FFF2-40B4-BE49-F238E27FC236}">
                  <a16:creationId xmlns:a16="http://schemas.microsoft.com/office/drawing/2014/main" id="{073F5F41-E1FD-4167-8EF5-FFD1E89EC6A8}"/>
                </a:ext>
              </a:extLst>
            </p:cNvPr>
            <p:cNvGrpSpPr>
              <a:grpSpLocks/>
            </p:cNvGrpSpPr>
            <p:nvPr/>
          </p:nvGrpSpPr>
          <p:grpSpPr bwMode="auto">
            <a:xfrm rot="-236734">
              <a:off x="4524" y="2114"/>
              <a:ext cx="48" cy="692"/>
              <a:chOff x="2640" y="1392"/>
              <a:chExt cx="48" cy="576"/>
            </a:xfrm>
          </p:grpSpPr>
          <p:sp>
            <p:nvSpPr>
              <p:cNvPr id="63" name="Line 106">
                <a:extLst>
                  <a:ext uri="{FF2B5EF4-FFF2-40B4-BE49-F238E27FC236}">
                    <a16:creationId xmlns:a16="http://schemas.microsoft.com/office/drawing/2014/main" id="{F682DB67-73A3-4F2D-B892-0A3B2EF25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392"/>
                <a:ext cx="0" cy="57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4" name="Line 107">
                <a:extLst>
                  <a:ext uri="{FF2B5EF4-FFF2-40B4-BE49-F238E27FC236}">
                    <a16:creationId xmlns:a16="http://schemas.microsoft.com/office/drawing/2014/main" id="{A5A63FAF-39E6-413D-B1B9-82DE0346C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1824"/>
                <a:ext cx="48" cy="2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5" name="Line 108">
                <a:extLst>
                  <a:ext uri="{FF2B5EF4-FFF2-40B4-BE49-F238E27FC236}">
                    <a16:creationId xmlns:a16="http://schemas.microsoft.com/office/drawing/2014/main" id="{0D75B0F1-B670-47AC-A6F9-378D10DB58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1861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109">
                  <a:extLst>
                    <a:ext uri="{FF2B5EF4-FFF2-40B4-BE49-F238E27FC236}">
                      <a16:creationId xmlns:a16="http://schemas.microsoft.com/office/drawing/2014/main" id="{A5F973D6-3FFB-4F0B-A007-F84F9FE258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3" y="2069"/>
                  <a:ext cx="266" cy="293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109">
                  <a:extLst>
                    <a:ext uri="{FF2B5EF4-FFF2-40B4-BE49-F238E27FC236}">
                      <a16:creationId xmlns:a16="http://schemas.microsoft.com/office/drawing/2014/main" id="{A5F973D6-3FFB-4F0B-A007-F84F9FE258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13" y="2069"/>
                  <a:ext cx="266" cy="29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Group 112">
              <a:extLst>
                <a:ext uri="{FF2B5EF4-FFF2-40B4-BE49-F238E27FC236}">
                  <a16:creationId xmlns:a16="http://schemas.microsoft.com/office/drawing/2014/main" id="{71749233-3A85-4A18-838C-A43A28A1736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00" y="2919"/>
              <a:ext cx="142" cy="219"/>
              <a:chOff x="3500" y="2933"/>
              <a:chExt cx="133" cy="205"/>
            </a:xfrm>
          </p:grpSpPr>
          <p:sp>
            <p:nvSpPr>
              <p:cNvPr id="61" name="AutoShape 111">
                <a:extLst>
                  <a:ext uri="{FF2B5EF4-FFF2-40B4-BE49-F238E27FC236}">
                    <a16:creationId xmlns:a16="http://schemas.microsoft.com/office/drawing/2014/main" id="{5B3D0DDD-57BB-4123-9F3F-9E946CD463E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500" y="2946"/>
                <a:ext cx="13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2" name="Rectangle 113">
                <a:extLst>
                  <a:ext uri="{FF2B5EF4-FFF2-40B4-BE49-F238E27FC236}">
                    <a16:creationId xmlns:a16="http://schemas.microsoft.com/office/drawing/2014/main" id="{3AB7ABD2-4B69-4A1C-817A-BA52E795C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2" y="2933"/>
                <a:ext cx="74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>
                    <a:solidFill>
                      <a:srgbClr val="000000"/>
                    </a:solidFill>
                    <a:latin typeface="Symbol" pitchFamily="18" charset="2"/>
                  </a:rPr>
                  <a:t>b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76F61D0-8911-409B-972A-497F8F48F191}"/>
              </a:ext>
            </a:extLst>
          </p:cNvPr>
          <p:cNvSpPr txBox="1"/>
          <p:nvPr/>
        </p:nvSpPr>
        <p:spPr>
          <a:xfrm>
            <a:off x="1447800" y="9296400"/>
            <a:ext cx="2209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kia</a:t>
            </a:r>
            <a:r>
              <a:rPr lang="en-US" sz="44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2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33888"/>
            <a:ext cx="10406060" cy="887909"/>
            <a:chOff x="644526" y="2795826"/>
            <a:chExt cx="10406060" cy="887909"/>
          </a:xfrm>
        </p:grpSpPr>
        <p:sp>
          <p:nvSpPr>
            <p:cNvPr id="7" name="TextBox 6"/>
            <p:cNvSpPr txBox="1"/>
            <p:nvPr/>
          </p:nvSpPr>
          <p:spPr>
            <a:xfrm>
              <a:off x="2058986" y="2852738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76F61D0-8911-409B-972A-497F8F48F191}"/>
              </a:ext>
            </a:extLst>
          </p:cNvPr>
          <p:cNvSpPr txBox="1"/>
          <p:nvPr/>
        </p:nvSpPr>
        <p:spPr>
          <a:xfrm>
            <a:off x="1447800" y="9525000"/>
            <a:ext cx="2209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kia.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C4E08-9219-4535-B669-79C76776D74B}"/>
              </a:ext>
            </a:extLst>
          </p:cNvPr>
          <p:cNvGrpSpPr/>
          <p:nvPr/>
        </p:nvGrpSpPr>
        <p:grpSpPr>
          <a:xfrm>
            <a:off x="722179" y="3941709"/>
            <a:ext cx="14400000" cy="4953004"/>
            <a:chOff x="1120323" y="10988402"/>
            <a:chExt cx="12658078" cy="4953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ed Rectangle 6">
                  <a:extLst>
                    <a:ext uri="{FF2B5EF4-FFF2-40B4-BE49-F238E27FC236}">
                      <a16:creationId xmlns:a16="http://schemas.microsoft.com/office/drawing/2014/main" id="{176F40C0-878F-4599-8107-A852A07DC1DC}"/>
                    </a:ext>
                  </a:extLst>
                </p:cNvPr>
                <p:cNvSpPr/>
                <p:nvPr/>
              </p:nvSpPr>
              <p:spPr>
                <a:xfrm>
                  <a:off x="1272742" y="11393061"/>
                  <a:ext cx="12505659" cy="4548921"/>
                </a:xfrm>
                <a:prstGeom prst="roundRect">
                  <a:avLst>
                    <a:gd name="adj" fmla="val 8959"/>
                  </a:avLst>
                </a:prstGeom>
                <a:solidFill>
                  <a:srgbClr val="E2E2E2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5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5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eqArrPr>
                              <m:e>
                                <m:eqArr>
                                  <m:eqArrPr>
                                    <m:ctrlPr>
                                      <a:rPr lang="en-US" sz="5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eqArrPr>
                                  <m:e>
                                    <m:d>
                                      <m:dPr>
                                        <m:ctrlPr>
                                          <a:rPr lang="en-US" sz="5400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5400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  <m:t>𝑷</m:t>
                                        </m:r>
                                      </m:e>
                                    </m:d>
                                    <m:r>
                                      <a:rPr lang="en-US" sz="5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⊥</m:t>
                                    </m:r>
                                    <m:d>
                                      <m:dPr>
                                        <m:ctrlPr>
                                          <a:rPr lang="en-US" sz="5400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5400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  <m:t>𝑸</m:t>
                                        </m:r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ctrlPr>
                                          <a:rPr lang="en-US" sz="5400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5400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  <m:t>𝑷</m:t>
                                        </m:r>
                                      </m:e>
                                    </m:d>
                                    <m:r>
                                      <a:rPr lang="en-US" sz="5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∩</m:t>
                                    </m:r>
                                    <m:d>
                                      <m:dPr>
                                        <m:ctrlPr>
                                          <a:rPr lang="en-US" sz="5400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5400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  <m:t>𝑸</m:t>
                                        </m:r>
                                      </m:e>
                                    </m:d>
                                    <m:r>
                                      <a:rPr lang="en-US" sz="5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=</m:t>
                                    </m:r>
                                    <m:r>
                                      <a:rPr lang="en-US" sz="5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𝒄</m:t>
                                    </m:r>
                                  </m:e>
                                </m:eqArr>
                              </m:e>
                              <m:e>
                                <m:r>
                                  <a:rPr lang="en-US" sz="5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𝒂</m:t>
                                </m:r>
                                <m:r>
                                  <a:rPr lang="en-US" sz="5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 ⊂</m:t>
                                </m:r>
                                <m:d>
                                  <m:dPr>
                                    <m:ctrlPr>
                                      <a:rPr lang="en-US" sz="5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𝑷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sz="5400" b="1" dirty="0">
                                    <a:solidFill>
                                      <a:schemeClr val="tx1"/>
                                    </a:solidFill>
                                    <a:latin typeface="Tahoma" pitchFamily="34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, </m:t>
                                </m:r>
                                <m:r>
                                  <a:rPr lang="en-US" sz="5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𝒂</m:t>
                                </m:r>
                                <m:r>
                                  <a:rPr lang="en-US" sz="5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 ⊥</m:t>
                                </m:r>
                                <m:r>
                                  <a:rPr lang="en-US" sz="5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𝒄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 dirty="0">
                                    <a:solidFill>
                                      <a:schemeClr val="tx1"/>
                                    </a:solidFill>
                                    <a:latin typeface="Tahoma" pitchFamily="34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sz="5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⇒</m:t>
                        </m:r>
                        <m:r>
                          <a:rPr lang="en-US" sz="5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>
                          <a:rPr lang="en-US" sz="5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⊥</m:t>
                        </m:r>
                        <m:d>
                          <m:dPr>
                            <m:ctrlPr>
                              <a:rPr lang="en-US" sz="5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5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𝑸</m:t>
                            </m:r>
                          </m:e>
                        </m:d>
                      </m:oMath>
                    </m:oMathPara>
                  </a14:m>
                  <a:endParaRPr lang="en-US" sz="5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6" name="Rounded Rectangle 6">
                  <a:extLst>
                    <a:ext uri="{FF2B5EF4-FFF2-40B4-BE49-F238E27FC236}">
                      <a16:creationId xmlns:a16="http://schemas.microsoft.com/office/drawing/2014/main" id="{176F40C0-878F-4599-8107-A852A07DC1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742" y="11393061"/>
                  <a:ext cx="12505659" cy="4548921"/>
                </a:xfrm>
                <a:prstGeom prst="roundRect">
                  <a:avLst>
                    <a:gd name="adj" fmla="val 8959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rgbClr val="AB7C37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Group 2">
              <a:extLst>
                <a:ext uri="{FF2B5EF4-FFF2-40B4-BE49-F238E27FC236}">
                  <a16:creationId xmlns:a16="http://schemas.microsoft.com/office/drawing/2014/main" id="{C12C3C8A-8C56-4565-9DD8-4DE3D911D8EF}"/>
                </a:ext>
              </a:extLst>
            </p:cNvPr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7535D038-2F90-4A49-AD4C-BC864B338170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1843F51A-BCFC-478E-ACB6-38576C37654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9E82FFD-9FF1-4580-9971-D368EA4E22AC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299507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2AB2C5D-FAFB-4727-9B54-C80AAA90A8ED}"/>
              </a:ext>
            </a:extLst>
          </p:cNvPr>
          <p:cNvGrpSpPr/>
          <p:nvPr/>
        </p:nvGrpSpPr>
        <p:grpSpPr>
          <a:xfrm>
            <a:off x="15701365" y="4259524"/>
            <a:ext cx="8682635" cy="4736275"/>
            <a:chOff x="4834082" y="1149060"/>
            <a:chExt cx="3985282" cy="2173925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02E3152E-B276-4A46-9A00-96FDBFEDE6BB}"/>
                </a:ext>
              </a:extLst>
            </p:cNvPr>
            <p:cNvGrpSpPr/>
            <p:nvPr/>
          </p:nvGrpSpPr>
          <p:grpSpPr>
            <a:xfrm>
              <a:off x="4834082" y="1149060"/>
              <a:ext cx="3985282" cy="2173925"/>
              <a:chOff x="4834082" y="1149060"/>
              <a:chExt cx="3985282" cy="2173925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4DDD046C-4EEC-4A26-9FD0-DF61A41A2214}"/>
                  </a:ext>
                </a:extLst>
              </p:cNvPr>
              <p:cNvGrpSpPr/>
              <p:nvPr/>
            </p:nvGrpSpPr>
            <p:grpSpPr>
              <a:xfrm>
                <a:off x="4834082" y="2303067"/>
                <a:ext cx="3985282" cy="1019918"/>
                <a:chOff x="1063778" y="5476615"/>
                <a:chExt cx="3985282" cy="1019918"/>
              </a:xfrm>
            </p:grpSpPr>
            <p:sp>
              <p:nvSpPr>
                <p:cNvPr id="143" name="AutoShape 34">
                  <a:extLst>
                    <a:ext uri="{FF2B5EF4-FFF2-40B4-BE49-F238E27FC236}">
                      <a16:creationId xmlns:a16="http://schemas.microsoft.com/office/drawing/2014/main" id="{6A0B4455-4FA9-4E7C-8233-7BD1AD9D9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3778" y="5476615"/>
                  <a:ext cx="3985282" cy="889139"/>
                </a:xfrm>
                <a:prstGeom prst="parallelogram">
                  <a:avLst>
                    <a:gd name="adj" fmla="val 124018"/>
                  </a:avLst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C64653F9-CA4A-4F41-AD23-922C6F32FCA8}"/>
                    </a:ext>
                  </a:extLst>
                </p:cNvPr>
                <p:cNvGrpSpPr/>
                <p:nvPr/>
              </p:nvGrpSpPr>
              <p:grpSpPr>
                <a:xfrm>
                  <a:off x="1237088" y="6163008"/>
                  <a:ext cx="430811" cy="333525"/>
                  <a:chOff x="4946939" y="4726291"/>
                  <a:chExt cx="430811" cy="333525"/>
                </a:xfrm>
              </p:grpSpPr>
              <p:sp>
                <p:nvSpPr>
                  <p:cNvPr id="145" name="Freeform 28">
                    <a:extLst>
                      <a:ext uri="{FF2B5EF4-FFF2-40B4-BE49-F238E27FC236}">
                        <a16:creationId xmlns:a16="http://schemas.microsoft.com/office/drawing/2014/main" id="{8A57F71C-3CE9-4112-85A8-414F762F3ABD}"/>
                      </a:ext>
                    </a:extLst>
                  </p:cNvPr>
                  <p:cNvSpPr/>
                  <p:nvPr/>
                </p:nvSpPr>
                <p:spPr>
                  <a:xfrm>
                    <a:off x="5057951" y="4726291"/>
                    <a:ext cx="319799" cy="204439"/>
                  </a:xfrm>
                  <a:custGeom>
                    <a:avLst/>
                    <a:gdLst>
                      <a:gd name="connsiteX0" fmla="*/ 0 w 103780"/>
                      <a:gd name="connsiteY0" fmla="*/ 0 h 204439"/>
                      <a:gd name="connsiteX1" fmla="*/ 100361 w 103780"/>
                      <a:gd name="connsiteY1" fmla="*/ 92927 h 204439"/>
                      <a:gd name="connsiteX2" fmla="*/ 70624 w 103780"/>
                      <a:gd name="connsiteY2" fmla="*/ 204439 h 204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3780" h="204439">
                        <a:moveTo>
                          <a:pt x="0" y="0"/>
                        </a:moveTo>
                        <a:cubicBezTo>
                          <a:pt x="44295" y="29427"/>
                          <a:pt x="88590" y="58854"/>
                          <a:pt x="100361" y="92927"/>
                        </a:cubicBezTo>
                        <a:cubicBezTo>
                          <a:pt x="112132" y="127000"/>
                          <a:pt x="91378" y="165719"/>
                          <a:pt x="70624" y="204439"/>
                        </a:cubicBezTo>
                      </a:path>
                    </a:pathLst>
                  </a:cu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E8A8C5F3-9A77-4203-BE5B-3467FBB33D8F}"/>
                      </a:ext>
                    </a:extLst>
                  </p:cNvPr>
                  <p:cNvSpPr txBox="1"/>
                  <p:nvPr/>
                </p:nvSpPr>
                <p:spPr>
                  <a:xfrm rot="4464648">
                    <a:off x="4975953" y="4719498"/>
                    <a:ext cx="3113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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61D2E0A8-9C1D-4625-92F8-159CB9714471}"/>
                  </a:ext>
                </a:extLst>
              </p:cNvPr>
              <p:cNvGrpSpPr/>
              <p:nvPr/>
            </p:nvGrpSpPr>
            <p:grpSpPr>
              <a:xfrm>
                <a:off x="5756317" y="1149060"/>
                <a:ext cx="2192338" cy="1772351"/>
                <a:chOff x="1973313" y="4374860"/>
                <a:chExt cx="2192338" cy="1772351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5A71A4F3-CC52-4023-BFF4-C4BA8607683D}"/>
                    </a:ext>
                  </a:extLst>
                </p:cNvPr>
                <p:cNvGrpSpPr/>
                <p:nvPr/>
              </p:nvGrpSpPr>
              <p:grpSpPr>
                <a:xfrm>
                  <a:off x="1973313" y="4374860"/>
                  <a:ext cx="2192338" cy="1515726"/>
                  <a:chOff x="5723493" y="3356763"/>
                  <a:chExt cx="2192338" cy="1515726"/>
                </a:xfrm>
              </p:grpSpPr>
              <p:grpSp>
                <p:nvGrpSpPr>
                  <p:cNvPr id="137" name="Group 37">
                    <a:extLst>
                      <a:ext uri="{FF2B5EF4-FFF2-40B4-BE49-F238E27FC236}">
                        <a16:creationId xmlns:a16="http://schemas.microsoft.com/office/drawing/2014/main" id="{024C0839-0ACE-46DC-BE82-39BA6E1178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23493" y="3934129"/>
                    <a:ext cx="2192338" cy="938360"/>
                    <a:chOff x="2160" y="1235"/>
                    <a:chExt cx="1381" cy="541"/>
                  </a:xfrm>
                </p:grpSpPr>
                <p:sp>
                  <p:nvSpPr>
                    <p:cNvPr id="141" name="AutoShape 39">
                      <a:extLst>
                        <a:ext uri="{FF2B5EF4-FFF2-40B4-BE49-F238E27FC236}">
                          <a16:creationId xmlns:a16="http://schemas.microsoft.com/office/drawing/2014/main" id="{1A60B5AF-029E-4D71-975B-F9DE8C6156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9591205">
                      <a:off x="2160" y="1235"/>
                      <a:ext cx="1381" cy="541"/>
                    </a:xfrm>
                    <a:prstGeom prst="parallelogram">
                      <a:avLst>
                        <a:gd name="adj" fmla="val 63793"/>
                      </a:avLst>
                    </a:prstGeom>
                    <a:solidFill>
                      <a:schemeClr val="bg2">
                        <a:lumMod val="90000"/>
                        <a:alpha val="63000"/>
                      </a:schemeClr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" name="Text Box 42">
                      <a:extLst>
                        <a:ext uri="{FF2B5EF4-FFF2-40B4-BE49-F238E27FC236}">
                          <a16:creationId xmlns:a16="http://schemas.microsoft.com/office/drawing/2014/main" id="{57715E20-1DB8-4A38-B05D-75C724151DA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16" y="1488"/>
                      <a:ext cx="240" cy="2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b="1">
                        <a:solidFill>
                          <a:srgbClr val="FFFF00"/>
                        </a:solidFill>
                      </a:endParaRPr>
                    </a:p>
                  </p:txBody>
                </p:sp>
              </p:grpSp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AF04F2B3-2988-412F-9EE9-3AC8A35D5108}"/>
                      </a:ext>
                    </a:extLst>
                  </p:cNvPr>
                  <p:cNvGrpSpPr/>
                  <p:nvPr/>
                </p:nvGrpSpPr>
                <p:grpSpPr>
                  <a:xfrm>
                    <a:off x="7274177" y="3356763"/>
                    <a:ext cx="248102" cy="353169"/>
                    <a:chOff x="7274177" y="2855059"/>
                    <a:chExt cx="248102" cy="353169"/>
                  </a:xfrm>
                </p:grpSpPr>
                <p:sp>
                  <p:nvSpPr>
                    <p:cNvPr id="139" name="Freeform 31">
                      <a:extLst>
                        <a:ext uri="{FF2B5EF4-FFF2-40B4-BE49-F238E27FC236}">
                          <a16:creationId xmlns:a16="http://schemas.microsoft.com/office/drawing/2014/main" id="{8BC26185-9FD5-484E-9625-C10F40907A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98036" y="3018152"/>
                      <a:ext cx="182880" cy="160282"/>
                    </a:xfrm>
                    <a:custGeom>
                      <a:avLst/>
                      <a:gdLst>
                        <a:gd name="connsiteX0" fmla="*/ 0 w 182880"/>
                        <a:gd name="connsiteY0" fmla="*/ 0 h 160282"/>
                        <a:gd name="connsiteX1" fmla="*/ 56526 w 182880"/>
                        <a:gd name="connsiteY1" fmla="*/ 149629 h 160282"/>
                        <a:gd name="connsiteX2" fmla="*/ 182880 w 182880"/>
                        <a:gd name="connsiteY2" fmla="*/ 136329 h 1602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2880" h="160282">
                          <a:moveTo>
                            <a:pt x="0" y="0"/>
                          </a:moveTo>
                          <a:cubicBezTo>
                            <a:pt x="13023" y="63454"/>
                            <a:pt x="26046" y="126908"/>
                            <a:pt x="56526" y="149629"/>
                          </a:cubicBezTo>
                          <a:cubicBezTo>
                            <a:pt x="87006" y="172351"/>
                            <a:pt x="134943" y="154340"/>
                            <a:pt x="182880" y="136329"/>
                          </a:cubicBez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TextBox 139">
                      <a:extLst>
                        <a:ext uri="{FF2B5EF4-FFF2-40B4-BE49-F238E27FC236}">
                          <a16:creationId xmlns:a16="http://schemas.microsoft.com/office/drawing/2014/main" id="{A02C40E5-FFB1-4983-AE8C-03764865E0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74177" y="2855059"/>
                      <a:ext cx="248102" cy="3531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4400" dirty="0">
                          <a:sym typeface="Symbol"/>
                        </a:rPr>
                        <a:t></a:t>
                      </a:r>
                      <a:endParaRPr lang="en-US" sz="4400" dirty="0"/>
                    </a:p>
                  </p:txBody>
                </p:sp>
              </p:grpSp>
            </p:grp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EC1B5005-CDB2-4EE8-BECA-75C1708CA2CD}"/>
                    </a:ext>
                  </a:extLst>
                </p:cNvPr>
                <p:cNvSpPr txBox="1"/>
                <p:nvPr/>
              </p:nvSpPr>
              <p:spPr>
                <a:xfrm>
                  <a:off x="2724644" y="5878802"/>
                  <a:ext cx="291313" cy="2684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DB92700-6525-417B-AA56-C2F5EE05BA14}"/>
                </a:ext>
              </a:extLst>
            </p:cNvPr>
            <p:cNvGrpSpPr/>
            <p:nvPr/>
          </p:nvGrpSpPr>
          <p:grpSpPr>
            <a:xfrm>
              <a:off x="6775894" y="1578111"/>
              <a:ext cx="359504" cy="1237691"/>
              <a:chOff x="6775894" y="1578111"/>
              <a:chExt cx="359504" cy="1237691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3479243-4013-4844-A317-ED740EAEC61F}"/>
                  </a:ext>
                </a:extLst>
              </p:cNvPr>
              <p:cNvCxnSpPr/>
              <p:nvPr/>
            </p:nvCxnSpPr>
            <p:spPr>
              <a:xfrm>
                <a:off x="6931988" y="1578111"/>
                <a:ext cx="0" cy="113722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9E26FC76-5845-4784-870E-E76EA5C9B434}"/>
                      </a:ext>
                    </a:extLst>
                  </p:cNvPr>
                  <p:cNvSpPr txBox="1"/>
                  <p:nvPr/>
                </p:nvSpPr>
                <p:spPr>
                  <a:xfrm>
                    <a:off x="6938064" y="1667359"/>
                    <a:ext cx="197334" cy="324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9E26FC76-5845-4784-870E-E76EA5C9B4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8064" y="1667359"/>
                    <a:ext cx="197334" cy="32491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77E7ACB6-D95F-49C0-8F19-2503FEAFF29F}"/>
                  </a:ext>
                </a:extLst>
              </p:cNvPr>
              <p:cNvCxnSpPr/>
              <p:nvPr/>
            </p:nvCxnSpPr>
            <p:spPr>
              <a:xfrm flipH="1">
                <a:off x="6775894" y="2423372"/>
                <a:ext cx="160020" cy="16002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5A2EBB9F-9A4A-4234-A466-6B79A3BB1BA5}"/>
                  </a:ext>
                </a:extLst>
              </p:cNvPr>
              <p:cNvCxnSpPr/>
              <p:nvPr/>
            </p:nvCxnSpPr>
            <p:spPr>
              <a:xfrm>
                <a:off x="6779704" y="2579582"/>
                <a:ext cx="0" cy="23622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0292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33888"/>
            <a:ext cx="10406060" cy="887909"/>
            <a:chOff x="644526" y="2795826"/>
            <a:chExt cx="10406060" cy="887909"/>
          </a:xfrm>
        </p:grpSpPr>
        <p:sp>
          <p:nvSpPr>
            <p:cNvPr id="7" name="TextBox 6"/>
            <p:cNvSpPr txBox="1"/>
            <p:nvPr/>
          </p:nvSpPr>
          <p:spPr>
            <a:xfrm>
              <a:off x="2058986" y="2852738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6F61D0-8911-409B-972A-497F8F48F191}"/>
                  </a:ext>
                </a:extLst>
              </p:cNvPr>
              <p:cNvSpPr txBox="1"/>
              <p:nvPr/>
            </p:nvSpPr>
            <p:spPr>
              <a:xfrm>
                <a:off x="1447800" y="9525000"/>
                <a:ext cx="220980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𝑸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𝑸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6F61D0-8911-409B-972A-497F8F48F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9525000"/>
                <a:ext cx="22098000" cy="1446550"/>
              </a:xfrm>
              <a:prstGeom prst="rect">
                <a:avLst/>
              </a:prstGeom>
              <a:blipFill>
                <a:blip r:embed="rId3"/>
                <a:stretch>
                  <a:fillRect l="-1131" t="-9283" r="-1214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C4E08-9219-4535-B669-79C76776D74B}"/>
              </a:ext>
            </a:extLst>
          </p:cNvPr>
          <p:cNvGrpSpPr/>
          <p:nvPr/>
        </p:nvGrpSpPr>
        <p:grpSpPr>
          <a:xfrm>
            <a:off x="1447800" y="3996896"/>
            <a:ext cx="13392000" cy="4953004"/>
            <a:chOff x="1120323" y="10988402"/>
            <a:chExt cx="13118815" cy="4953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ed Rectangle 6">
                  <a:extLst>
                    <a:ext uri="{FF2B5EF4-FFF2-40B4-BE49-F238E27FC236}">
                      <a16:creationId xmlns:a16="http://schemas.microsoft.com/office/drawing/2014/main" id="{176F40C0-878F-4599-8107-A852A07DC1DC}"/>
                    </a:ext>
                  </a:extLst>
                </p:cNvPr>
                <p:cNvSpPr/>
                <p:nvPr/>
              </p:nvSpPr>
              <p:spPr>
                <a:xfrm>
                  <a:off x="1272740" y="11393061"/>
                  <a:ext cx="12966398" cy="4548921"/>
                </a:xfrm>
                <a:prstGeom prst="roundRect">
                  <a:avLst>
                    <a:gd name="adj" fmla="val 8959"/>
                  </a:avLst>
                </a:prstGeom>
                <a:solidFill>
                  <a:srgbClr val="E2E2E2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5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5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ctrlPr>
                                      <a:rPr lang="en-US" sz="5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𝑷</m:t>
                                    </m:r>
                                  </m:e>
                                </m:d>
                                <m:r>
                                  <a:rPr lang="en-US" sz="5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⊥</m:t>
                                </m:r>
                                <m:d>
                                  <m:dPr>
                                    <m:ctrlPr>
                                      <a:rPr lang="en-US" sz="5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𝑸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5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en-US" sz="5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 </m:t>
                                </m:r>
                                <m:r>
                                  <a:rPr lang="en-US" sz="5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sz="5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𝑷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sz="5400" b="1" dirty="0">
                                    <a:solidFill>
                                      <a:schemeClr val="tx1"/>
                                    </a:solidFill>
                                    <a:latin typeface="Tahoma" pitchFamily="34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, </m:t>
                                </m:r>
                                <m:r>
                                  <a:rPr lang="en-US" sz="5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𝒂</m:t>
                                </m:r>
                                <m:r>
                                  <a:rPr lang="en-US" sz="5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 ⊥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), 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I</m:t>
                                </m:r>
                                <m:r>
                                  <a:rPr lang="en-US" sz="5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∈</m:t>
                                </m:r>
                                <m:r>
                                  <a:rPr lang="en-US" sz="5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𝒂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 dirty="0">
                                    <a:solidFill>
                                      <a:schemeClr val="tx1"/>
                                    </a:solidFill>
                                    <a:latin typeface="Tahoma" pitchFamily="34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sz="5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⇒</m:t>
                        </m:r>
                        <m:r>
                          <a:rPr lang="en-US" sz="5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>
                          <a:rPr lang="en-US" sz="5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⊂</m:t>
                        </m:r>
                        <m:d>
                          <m:dPr>
                            <m:ctrlPr>
                              <a:rPr lang="en-US" sz="5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5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𝑷</m:t>
                            </m:r>
                          </m:e>
                        </m:d>
                      </m:oMath>
                    </m:oMathPara>
                  </a14:m>
                  <a:endParaRPr lang="en-US" sz="5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6" name="Rounded Rectangle 6">
                  <a:extLst>
                    <a:ext uri="{FF2B5EF4-FFF2-40B4-BE49-F238E27FC236}">
                      <a16:creationId xmlns:a16="http://schemas.microsoft.com/office/drawing/2014/main" id="{176F40C0-878F-4599-8107-A852A07DC1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740" y="11393061"/>
                  <a:ext cx="12966398" cy="4548921"/>
                </a:xfrm>
                <a:prstGeom prst="roundRect">
                  <a:avLst>
                    <a:gd name="adj" fmla="val 8959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rgbClr val="AB7C37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Group 2">
              <a:extLst>
                <a:ext uri="{FF2B5EF4-FFF2-40B4-BE49-F238E27FC236}">
                  <a16:creationId xmlns:a16="http://schemas.microsoft.com/office/drawing/2014/main" id="{C12C3C8A-8C56-4565-9DD8-4DE3D911D8EF}"/>
                </a:ext>
              </a:extLst>
            </p:cNvPr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7535D038-2F90-4A49-AD4C-BC864B338170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1843F51A-BCFC-478E-ACB6-38576C37654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9E82FFD-9FF1-4580-9971-D368EA4E22AC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299507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6A0869-8DDF-4879-BDD5-90742ED131B1}"/>
              </a:ext>
            </a:extLst>
          </p:cNvPr>
          <p:cNvGrpSpPr/>
          <p:nvPr/>
        </p:nvGrpSpPr>
        <p:grpSpPr>
          <a:xfrm>
            <a:off x="14905923" y="4478593"/>
            <a:ext cx="9325677" cy="4397335"/>
            <a:chOff x="4553600" y="1642513"/>
            <a:chExt cx="4419600" cy="208397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2F1C81-3CCA-4829-BE00-B73BFB7ED54B}"/>
                </a:ext>
              </a:extLst>
            </p:cNvPr>
            <p:cNvGrpSpPr/>
            <p:nvPr/>
          </p:nvGrpSpPr>
          <p:grpSpPr>
            <a:xfrm>
              <a:off x="4553600" y="2775815"/>
              <a:ext cx="4419600" cy="950671"/>
              <a:chOff x="4553600" y="4490315"/>
              <a:chExt cx="4419600" cy="950671"/>
            </a:xfrm>
          </p:grpSpPr>
          <p:sp>
            <p:nvSpPr>
              <p:cNvPr id="57" name="AutoShape 34">
                <a:extLst>
                  <a:ext uri="{FF2B5EF4-FFF2-40B4-BE49-F238E27FC236}">
                    <a16:creationId xmlns:a16="http://schemas.microsoft.com/office/drawing/2014/main" id="{F9A18376-3C15-42F8-B5A3-9F0253E4E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3600" y="4490315"/>
                <a:ext cx="4419600" cy="889139"/>
              </a:xfrm>
              <a:prstGeom prst="parallelogram">
                <a:avLst>
                  <a:gd name="adj" fmla="val 124018"/>
                </a:avLst>
              </a:prstGeom>
              <a:solidFill>
                <a:srgbClr val="00B0F0"/>
              </a:solidFill>
              <a:ln w="1905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Freeform 13">
                <a:extLst>
                  <a:ext uri="{FF2B5EF4-FFF2-40B4-BE49-F238E27FC236}">
                    <a16:creationId xmlns:a16="http://schemas.microsoft.com/office/drawing/2014/main" id="{6463A7AA-55CF-489E-9C4A-A45E9A564817}"/>
                  </a:ext>
                </a:extLst>
              </p:cNvPr>
              <p:cNvSpPr/>
              <p:nvPr/>
            </p:nvSpPr>
            <p:spPr>
              <a:xfrm>
                <a:off x="4802458" y="5176024"/>
                <a:ext cx="319799" cy="204439"/>
              </a:xfrm>
              <a:custGeom>
                <a:avLst/>
                <a:gdLst>
                  <a:gd name="connsiteX0" fmla="*/ 0 w 103780"/>
                  <a:gd name="connsiteY0" fmla="*/ 0 h 204439"/>
                  <a:gd name="connsiteX1" fmla="*/ 100361 w 103780"/>
                  <a:gd name="connsiteY1" fmla="*/ 92927 h 204439"/>
                  <a:gd name="connsiteX2" fmla="*/ 70624 w 103780"/>
                  <a:gd name="connsiteY2" fmla="*/ 204439 h 204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780" h="204439">
                    <a:moveTo>
                      <a:pt x="0" y="0"/>
                    </a:moveTo>
                    <a:cubicBezTo>
                      <a:pt x="44295" y="29427"/>
                      <a:pt x="88590" y="58854"/>
                      <a:pt x="100361" y="92927"/>
                    </a:cubicBezTo>
                    <a:cubicBezTo>
                      <a:pt x="112132" y="127000"/>
                      <a:pt x="91378" y="165719"/>
                      <a:pt x="70624" y="204439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6AEB30F-217C-4696-B839-5335081E9FAF}"/>
                  </a:ext>
                </a:extLst>
              </p:cNvPr>
              <p:cNvSpPr txBox="1"/>
              <p:nvPr/>
            </p:nvSpPr>
            <p:spPr>
              <a:xfrm>
                <a:off x="4734163" y="5134679"/>
                <a:ext cx="237935" cy="30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ym typeface="Symbol"/>
                  </a:rPr>
                  <a:t>Q</a:t>
                </a:r>
                <a:endParaRPr lang="en-US" sz="3600" b="1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892C0B9-2327-4B93-BBAB-FC68E99AD3AA}"/>
                </a:ext>
              </a:extLst>
            </p:cNvPr>
            <p:cNvGrpSpPr/>
            <p:nvPr/>
          </p:nvGrpSpPr>
          <p:grpSpPr>
            <a:xfrm>
              <a:off x="5468000" y="1642513"/>
              <a:ext cx="2192338" cy="1488905"/>
              <a:chOff x="5468000" y="3357013"/>
              <a:chExt cx="2192338" cy="1488905"/>
            </a:xfrm>
          </p:grpSpPr>
          <p:grpSp>
            <p:nvGrpSpPr>
              <p:cNvPr id="52" name="Group 37">
                <a:extLst>
                  <a:ext uri="{FF2B5EF4-FFF2-40B4-BE49-F238E27FC236}">
                    <a16:creationId xmlns:a16="http://schemas.microsoft.com/office/drawing/2014/main" id="{AE8C19BD-9630-4637-A031-A18739B307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68000" y="3907558"/>
                <a:ext cx="2192338" cy="938360"/>
                <a:chOff x="2160" y="1235"/>
                <a:chExt cx="1381" cy="541"/>
              </a:xfrm>
            </p:grpSpPr>
            <p:sp>
              <p:nvSpPr>
                <p:cNvPr id="55" name="AutoShape 39">
                  <a:extLst>
                    <a:ext uri="{FF2B5EF4-FFF2-40B4-BE49-F238E27FC236}">
                      <a16:creationId xmlns:a16="http://schemas.microsoft.com/office/drawing/2014/main" id="{CE054C52-78FA-4100-BB4D-FF66F05B60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591205">
                  <a:off x="2160" y="1235"/>
                  <a:ext cx="1381" cy="541"/>
                </a:xfrm>
                <a:prstGeom prst="parallelogram">
                  <a:avLst>
                    <a:gd name="adj" fmla="val 63793"/>
                  </a:avLst>
                </a:prstGeom>
                <a:solidFill>
                  <a:schemeClr val="bg2">
                    <a:lumMod val="90000"/>
                    <a:alpha val="63000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Text Box 42">
                  <a:extLst>
                    <a:ext uri="{FF2B5EF4-FFF2-40B4-BE49-F238E27FC236}">
                      <a16:creationId xmlns:a16="http://schemas.microsoft.com/office/drawing/2014/main" id="{FDCDCC9E-7BB4-4624-81E8-377BBE0468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16" y="1488"/>
                  <a:ext cx="240" cy="2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b="1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53" name="Freeform 14">
                <a:extLst>
                  <a:ext uri="{FF2B5EF4-FFF2-40B4-BE49-F238E27FC236}">
                    <a16:creationId xmlns:a16="http://schemas.microsoft.com/office/drawing/2014/main" id="{E0179602-1869-4439-8726-8CE595F5859B}"/>
                  </a:ext>
                </a:extLst>
              </p:cNvPr>
              <p:cNvSpPr/>
              <p:nvPr/>
            </p:nvSpPr>
            <p:spPr>
              <a:xfrm>
                <a:off x="7042543" y="3493285"/>
                <a:ext cx="182880" cy="160282"/>
              </a:xfrm>
              <a:custGeom>
                <a:avLst/>
                <a:gdLst>
                  <a:gd name="connsiteX0" fmla="*/ 0 w 182880"/>
                  <a:gd name="connsiteY0" fmla="*/ 0 h 160282"/>
                  <a:gd name="connsiteX1" fmla="*/ 56526 w 182880"/>
                  <a:gd name="connsiteY1" fmla="*/ 149629 h 160282"/>
                  <a:gd name="connsiteX2" fmla="*/ 182880 w 182880"/>
                  <a:gd name="connsiteY2" fmla="*/ 136329 h 160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160282">
                    <a:moveTo>
                      <a:pt x="0" y="0"/>
                    </a:moveTo>
                    <a:cubicBezTo>
                      <a:pt x="13023" y="63454"/>
                      <a:pt x="26046" y="126908"/>
                      <a:pt x="56526" y="149629"/>
                    </a:cubicBezTo>
                    <a:cubicBezTo>
                      <a:pt x="87006" y="172351"/>
                      <a:pt x="134943" y="154340"/>
                      <a:pt x="182880" y="136329"/>
                    </a:cubicBezTo>
                  </a:path>
                </a:pathLst>
              </a:cu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36D177B-D294-4832-9D0F-B5E94498CCD0}"/>
                  </a:ext>
                </a:extLst>
              </p:cNvPr>
              <p:cNvSpPr txBox="1"/>
              <p:nvPr/>
            </p:nvSpPr>
            <p:spPr>
              <a:xfrm>
                <a:off x="7037208" y="3357013"/>
                <a:ext cx="242494" cy="393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ym typeface="Symbol"/>
                  </a:rPr>
                  <a:t>P</a:t>
                </a:r>
                <a:endParaRPr lang="en-US" sz="4800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FE66FDE-C278-444D-8257-C7D8990F80EF}"/>
                    </a:ext>
                  </a:extLst>
                </p:cNvPr>
                <p:cNvSpPr txBox="1"/>
                <p:nvPr/>
              </p:nvSpPr>
              <p:spPr>
                <a:xfrm>
                  <a:off x="6250884" y="2141756"/>
                  <a:ext cx="299470" cy="3354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4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FE66FDE-C278-444D-8257-C7D8990F80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0884" y="2141756"/>
                  <a:ext cx="299470" cy="33547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B7189DD-BDF8-413F-9F5C-C7252A419A3D}"/>
                </a:ext>
              </a:extLst>
            </p:cNvPr>
            <p:cNvCxnSpPr/>
            <p:nvPr/>
          </p:nvCxnSpPr>
          <p:spPr>
            <a:xfrm>
              <a:off x="5991383" y="2799302"/>
              <a:ext cx="133643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F5EBEFE-6399-4A28-A1A5-31217ED69C3D}"/>
                </a:ext>
              </a:extLst>
            </p:cNvPr>
            <p:cNvGrpSpPr/>
            <p:nvPr/>
          </p:nvGrpSpPr>
          <p:grpSpPr>
            <a:xfrm>
              <a:off x="6553147" y="2200729"/>
              <a:ext cx="263443" cy="1076447"/>
              <a:chOff x="6553147" y="2200729"/>
              <a:chExt cx="263443" cy="1076447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B9D46F0-D67E-4C17-9AD1-40927F3D0FB3}"/>
                  </a:ext>
                </a:extLst>
              </p:cNvPr>
              <p:cNvCxnSpPr/>
              <p:nvPr/>
            </p:nvCxnSpPr>
            <p:spPr>
              <a:xfrm>
                <a:off x="6808109" y="3052889"/>
                <a:ext cx="0" cy="22428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77148D8-EF8E-465F-9F0A-9D20AEF44FAD}"/>
                  </a:ext>
                </a:extLst>
              </p:cNvPr>
              <p:cNvCxnSpPr/>
              <p:nvPr/>
            </p:nvCxnSpPr>
            <p:spPr>
              <a:xfrm>
                <a:off x="6553147" y="2991757"/>
                <a:ext cx="263443" cy="7020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F09576D-9BAB-4C9C-A8EC-095CF5DC2807}"/>
                  </a:ext>
                </a:extLst>
              </p:cNvPr>
              <p:cNvCxnSpPr/>
              <p:nvPr/>
            </p:nvCxnSpPr>
            <p:spPr>
              <a:xfrm flipH="1">
                <a:off x="6554992" y="2200729"/>
                <a:ext cx="1837" cy="103202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6780011-0614-48E3-AB75-DC5CCA516A61}"/>
                    </a:ext>
                  </a:extLst>
                </p:cNvPr>
                <p:cNvSpPr txBox="1"/>
                <p:nvPr/>
              </p:nvSpPr>
              <p:spPr>
                <a:xfrm>
                  <a:off x="6467563" y="2156242"/>
                  <a:ext cx="389873" cy="6272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0" dirty="0"/>
                    <a:t>.</a:t>
                  </a:r>
                  <a:r>
                    <a:rPr lang="en-US" sz="5400" b="1" dirty="0">
                      <a:solidFill>
                        <a:schemeClr val="tx1"/>
                      </a:solidFill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</m:oMath>
                  </a14:m>
                  <a:endParaRPr lang="en-US" sz="8000" b="1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6780011-0614-48E3-AB75-DC5CCA516A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7563" y="2156242"/>
                  <a:ext cx="389873" cy="627201"/>
                </a:xfrm>
                <a:prstGeom prst="rect">
                  <a:avLst/>
                </a:prstGeom>
                <a:blipFill>
                  <a:blip r:embed="rId6"/>
                  <a:stretch>
                    <a:fillRect l="-63704" t="-19266" r="-16296" b="-412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551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59321" y="1907684"/>
            <a:ext cx="343228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QUAN HỆ VUÔNG GÓC TRONG KHÔNG GIAN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88528" y="4446052"/>
            <a:ext cx="15345807" cy="861744"/>
            <a:chOff x="4959486" y="4446051"/>
            <a:chExt cx="15345807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59486" y="4446051"/>
              <a:ext cx="15345807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HAI MẶT PHẲNG VUÔNG GÓC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6" y="5796143"/>
            <a:ext cx="16409398" cy="1661236"/>
            <a:chOff x="7459670" y="7086600"/>
            <a:chExt cx="16411304" cy="166142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778518" cy="15698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LĂNG TRỤ ĐỨNG, HÌNH HỘP CHỮ NHẬT,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LẬP PHƯƠNG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751317" y="7688759"/>
                  <a:ext cx="922492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62200" y="8077200"/>
            <a:ext cx="12964544" cy="929775"/>
            <a:chOff x="7459670" y="8524495"/>
            <a:chExt cx="1296604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133326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CHÓP CỤT, HÌNH CHÓP CỤT ĐỀU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26046" y="7688759"/>
                  <a:ext cx="773036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96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6">
            <a:extLst>
              <a:ext uri="{FF2B5EF4-FFF2-40B4-BE49-F238E27FC236}">
                <a16:creationId xmlns:a16="http://schemas.microsoft.com/office/drawing/2014/main" id="{B9E30CBA-A739-407A-98D7-97BDFED7AA01}"/>
              </a:ext>
            </a:extLst>
          </p:cNvPr>
          <p:cNvSpPr/>
          <p:nvPr/>
        </p:nvSpPr>
        <p:spPr>
          <a:xfrm>
            <a:off x="1393048" y="4399732"/>
            <a:ext cx="13236409" cy="4548392"/>
          </a:xfrm>
          <a:prstGeom prst="roundRect">
            <a:avLst>
              <a:gd name="adj" fmla="val 8959"/>
            </a:avLst>
          </a:prstGeom>
          <a:solidFill>
            <a:srgbClr val="E2E2E2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0" name="Group 65">
            <a:extLst>
              <a:ext uri="{FF2B5EF4-FFF2-40B4-BE49-F238E27FC236}">
                <a16:creationId xmlns:a16="http://schemas.microsoft.com/office/drawing/2014/main" id="{51182F9F-C3C2-4209-BCBD-BB27701CF8ED}"/>
              </a:ext>
            </a:extLst>
          </p:cNvPr>
          <p:cNvGrpSpPr/>
          <p:nvPr/>
        </p:nvGrpSpPr>
        <p:grpSpPr>
          <a:xfrm>
            <a:off x="1136541" y="3996031"/>
            <a:ext cx="3741417" cy="800219"/>
            <a:chOff x="166396" y="8635967"/>
            <a:chExt cx="3708381" cy="1183294"/>
          </a:xfrm>
        </p:grpSpPr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13A66FF8-AED5-484D-97DF-369CF95F8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2"/>
              <a:ext cx="3324665" cy="1064179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2" name="Group 7">
              <a:extLst>
                <a:ext uri="{FF2B5EF4-FFF2-40B4-BE49-F238E27FC236}">
                  <a16:creationId xmlns:a16="http://schemas.microsoft.com/office/drawing/2014/main" id="{57655D50-8091-4A59-AF9D-67930B5593A9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84" name="Freeform 45">
                <a:extLst>
                  <a:ext uri="{FF2B5EF4-FFF2-40B4-BE49-F238E27FC236}">
                    <a16:creationId xmlns:a16="http://schemas.microsoft.com/office/drawing/2014/main" id="{030FAD27-9A76-4DB9-8AF9-DC9843A9A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Freeform 46">
                <a:extLst>
                  <a:ext uri="{FF2B5EF4-FFF2-40B4-BE49-F238E27FC236}">
                    <a16:creationId xmlns:a16="http://schemas.microsoft.com/office/drawing/2014/main" id="{D88C5013-35ED-4912-BD8D-B2ED9D9CC0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6" name="Freeform 47">
                <a:extLst>
                  <a:ext uri="{FF2B5EF4-FFF2-40B4-BE49-F238E27FC236}">
                    <a16:creationId xmlns:a16="http://schemas.microsoft.com/office/drawing/2014/main" id="{DC6B0CD2-0E6B-42DA-A7E4-AB4B45333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Freeform 48">
                <a:extLst>
                  <a:ext uri="{FF2B5EF4-FFF2-40B4-BE49-F238E27FC236}">
                    <a16:creationId xmlns:a16="http://schemas.microsoft.com/office/drawing/2014/main" id="{05C9ACE4-55E5-46DF-841F-EA52F023AB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Freeform 49">
                <a:extLst>
                  <a:ext uri="{FF2B5EF4-FFF2-40B4-BE49-F238E27FC236}">
                    <a16:creationId xmlns:a16="http://schemas.microsoft.com/office/drawing/2014/main" id="{8B390696-E108-4AB4-8A7E-E49BF1AD2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Freeform 50">
                <a:extLst>
                  <a:ext uri="{FF2B5EF4-FFF2-40B4-BE49-F238E27FC236}">
                    <a16:creationId xmlns:a16="http://schemas.microsoft.com/office/drawing/2014/main" id="{DC86C619-8264-4854-813F-47C9CB6106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Freeform 51">
                <a:extLst>
                  <a:ext uri="{FF2B5EF4-FFF2-40B4-BE49-F238E27FC236}">
                    <a16:creationId xmlns:a16="http://schemas.microsoft.com/office/drawing/2014/main" id="{E874E168-C506-4CF9-93BE-FB6202759D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Freeform 52">
                <a:extLst>
                  <a:ext uri="{FF2B5EF4-FFF2-40B4-BE49-F238E27FC236}">
                    <a16:creationId xmlns:a16="http://schemas.microsoft.com/office/drawing/2014/main" id="{A550B8B2-E455-4E8B-895D-730117BB25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ectangle 53">
                <a:extLst>
                  <a:ext uri="{FF2B5EF4-FFF2-40B4-BE49-F238E27FC236}">
                    <a16:creationId xmlns:a16="http://schemas.microsoft.com/office/drawing/2014/main" id="{0317D05D-D2A7-47FD-B8A7-9728356D0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Rectangle 54">
                <a:extLst>
                  <a:ext uri="{FF2B5EF4-FFF2-40B4-BE49-F238E27FC236}">
                    <a16:creationId xmlns:a16="http://schemas.microsoft.com/office/drawing/2014/main" id="{3A6B1BF7-D15F-4404-9EDC-9257DCC23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Freeform 55">
                <a:extLst>
                  <a:ext uri="{FF2B5EF4-FFF2-40B4-BE49-F238E27FC236}">
                    <a16:creationId xmlns:a16="http://schemas.microsoft.com/office/drawing/2014/main" id="{8C09E0EE-8FD9-4488-9C8E-D40220475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Freeform 56">
                <a:extLst>
                  <a:ext uri="{FF2B5EF4-FFF2-40B4-BE49-F238E27FC236}">
                    <a16:creationId xmlns:a16="http://schemas.microsoft.com/office/drawing/2014/main" id="{2540F85F-C6DA-4810-80A4-EAB7EB0B7A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C945E4E-2F1D-4D0D-8188-935EC82A0AF8}"/>
                </a:ext>
              </a:extLst>
            </p:cNvPr>
            <p:cNvSpPr txBox="1"/>
            <p:nvPr/>
          </p:nvSpPr>
          <p:spPr>
            <a:xfrm>
              <a:off x="912844" y="8635967"/>
              <a:ext cx="2961933" cy="1183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9928DB-C0EB-41FB-A188-D6CA08245BB3}"/>
                  </a:ext>
                </a:extLst>
              </p:cNvPr>
              <p:cNvSpPr txBox="1"/>
              <p:nvPr/>
            </p:nvSpPr>
            <p:spPr>
              <a:xfrm>
                <a:off x="2446002" y="5721635"/>
                <a:ext cx="10896600" cy="274530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0" smtClean="0"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</m:e>
                              </m:d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ctrlP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0" smtClean="0"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</m:d>
                              <m:r>
                                <a:rPr lang="en-US" sz="54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sz="5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0" smtClean="0">
                                          <a:latin typeface="Cambria Math" panose="02040503050406030204" pitchFamily="18" charset="0"/>
                                        </a:rPr>
                                        <m:t>𝐏</m:t>
                                      </m:r>
                                    </m:e>
                                  </m:d>
                                  <m:r>
                                    <a:rPr lang="en-US" sz="5400" b="1" i="0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5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0" smtClean="0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0" smtClean="0">
                                          <a:latin typeface="Cambria Math" panose="02040503050406030204" pitchFamily="18" charset="0"/>
                                        </a:rPr>
                                        <m:t>𝐐</m:t>
                                      </m:r>
                                    </m:e>
                                  </m:d>
                                  <m:r>
                                    <a:rPr lang="en-US" sz="5400" b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eqArr>
                          <m:r>
                            <a:rPr lang="en-US" sz="5400" b="1" i="0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5400" b="1" i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5400" b="1" i="0" smtClean="0">
                              <a:latin typeface="Cambria Math" panose="02040503050406030204" pitchFamily="18" charset="0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  <m:r>
                            <a:rPr lang="en-US" sz="5400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9928DB-C0EB-41FB-A188-D6CA08245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002" y="5721635"/>
                <a:ext cx="10896600" cy="27453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33888"/>
            <a:ext cx="10406060" cy="887909"/>
            <a:chOff x="644526" y="2795826"/>
            <a:chExt cx="10406060" cy="887909"/>
          </a:xfrm>
        </p:grpSpPr>
        <p:sp>
          <p:nvSpPr>
            <p:cNvPr id="7" name="TextBox 6"/>
            <p:cNvSpPr txBox="1"/>
            <p:nvPr/>
          </p:nvSpPr>
          <p:spPr>
            <a:xfrm>
              <a:off x="2058986" y="2852738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76F61D0-8911-409B-972A-497F8F48F191}"/>
              </a:ext>
            </a:extLst>
          </p:cNvPr>
          <p:cNvSpPr txBox="1"/>
          <p:nvPr/>
        </p:nvSpPr>
        <p:spPr>
          <a:xfrm>
            <a:off x="1447800" y="10134600"/>
            <a:ext cx="2209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i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thứ ba đó</a:t>
            </a:r>
            <a:r>
              <a:rPr lang="en-US" sz="4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0F34A1-5988-4DB2-B979-5722144025D7}"/>
              </a:ext>
            </a:extLst>
          </p:cNvPr>
          <p:cNvGrpSpPr/>
          <p:nvPr/>
        </p:nvGrpSpPr>
        <p:grpSpPr>
          <a:xfrm>
            <a:off x="15697200" y="4800600"/>
            <a:ext cx="6934200" cy="4724400"/>
            <a:chOff x="11963400" y="2895600"/>
            <a:chExt cx="6934200" cy="47244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D366AD8-54CA-49CF-A699-34639558C0C1}"/>
                </a:ext>
              </a:extLst>
            </p:cNvPr>
            <p:cNvGrpSpPr/>
            <p:nvPr/>
          </p:nvGrpSpPr>
          <p:grpSpPr>
            <a:xfrm>
              <a:off x="11963400" y="2895600"/>
              <a:ext cx="6934200" cy="4724400"/>
              <a:chOff x="15697200" y="3352800"/>
              <a:chExt cx="6934200" cy="472440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5B90FA3-AE93-4D1A-AAC2-C3E315CDE5D7}"/>
                  </a:ext>
                </a:extLst>
              </p:cNvPr>
              <p:cNvGrpSpPr/>
              <p:nvPr/>
            </p:nvGrpSpPr>
            <p:grpSpPr>
              <a:xfrm>
                <a:off x="15697200" y="3352800"/>
                <a:ext cx="6934200" cy="4724400"/>
                <a:chOff x="4477430" y="1058452"/>
                <a:chExt cx="4419600" cy="2628612"/>
              </a:xfrm>
            </p:grpSpPr>
            <p:sp>
              <p:nvSpPr>
                <p:cNvPr id="37" name="AutoShape 34">
                  <a:extLst>
                    <a:ext uri="{FF2B5EF4-FFF2-40B4-BE49-F238E27FC236}">
                      <a16:creationId xmlns:a16="http://schemas.microsoft.com/office/drawing/2014/main" id="{AB44C407-196B-49F8-BEB7-AC48762C90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7430" y="2715363"/>
                  <a:ext cx="4419600" cy="971701"/>
                </a:xfrm>
                <a:prstGeom prst="parallelogram">
                  <a:avLst>
                    <a:gd name="adj" fmla="val 124018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7A1E92AC-1841-4067-9CFF-3F0080A34A99}"/>
                    </a:ext>
                  </a:extLst>
                </p:cNvPr>
                <p:cNvGrpSpPr/>
                <p:nvPr/>
              </p:nvGrpSpPr>
              <p:grpSpPr>
                <a:xfrm>
                  <a:off x="5102304" y="1058452"/>
                  <a:ext cx="3499253" cy="2263619"/>
                  <a:chOff x="5102304" y="1058452"/>
                  <a:chExt cx="3499253" cy="2263619"/>
                </a:xfrm>
              </p:grpSpPr>
              <p:sp>
                <p:nvSpPr>
                  <p:cNvPr id="39" name="Flowchart: Data 38">
                    <a:extLst>
                      <a:ext uri="{FF2B5EF4-FFF2-40B4-BE49-F238E27FC236}">
                        <a16:creationId xmlns:a16="http://schemas.microsoft.com/office/drawing/2014/main" id="{23673B2D-EB59-49E4-823B-6E4107FA8861}"/>
                      </a:ext>
                    </a:extLst>
                  </p:cNvPr>
                  <p:cNvSpPr/>
                  <p:nvPr/>
                </p:nvSpPr>
                <p:spPr>
                  <a:xfrm rot="21210096">
                    <a:off x="5102304" y="1128170"/>
                    <a:ext cx="1545308" cy="2060323"/>
                  </a:xfrm>
                  <a:prstGeom prst="flowChartInputOutput">
                    <a:avLst/>
                  </a:prstGeom>
                  <a:gradFill>
                    <a:gsLst>
                      <a:gs pos="0">
                        <a:schemeClr val="accent1">
                          <a:tint val="50000"/>
                          <a:satMod val="300000"/>
                          <a:alpha val="32000"/>
                        </a:schemeClr>
                      </a:gs>
                      <a:gs pos="35000">
                        <a:schemeClr val="accent1">
                          <a:tint val="37000"/>
                          <a:satMod val="300000"/>
                        </a:schemeClr>
                      </a:gs>
                      <a:gs pos="100000">
                        <a:schemeClr val="accent1">
                          <a:tint val="15000"/>
                          <a:satMod val="350000"/>
                        </a:schemeClr>
                      </a:gs>
                    </a:gsLst>
                  </a:gradFill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Freeform 21">
                    <a:extLst>
                      <a:ext uri="{FF2B5EF4-FFF2-40B4-BE49-F238E27FC236}">
                        <a16:creationId xmlns:a16="http://schemas.microsoft.com/office/drawing/2014/main" id="{E112B269-728C-4DEF-9EA5-1436E4C746D2}"/>
                      </a:ext>
                    </a:extLst>
                  </p:cNvPr>
                  <p:cNvSpPr/>
                  <p:nvPr/>
                </p:nvSpPr>
                <p:spPr>
                  <a:xfrm>
                    <a:off x="7565539" y="3075662"/>
                    <a:ext cx="279979" cy="246409"/>
                  </a:xfrm>
                  <a:custGeom>
                    <a:avLst/>
                    <a:gdLst>
                      <a:gd name="connsiteX0" fmla="*/ 279979 w 279979"/>
                      <a:gd name="connsiteY0" fmla="*/ 19408 h 246409"/>
                      <a:gd name="connsiteX1" fmla="*/ 36992 w 279979"/>
                      <a:gd name="connsiteY1" fmla="*/ 22605 h 246409"/>
                      <a:gd name="connsiteX2" fmla="*/ 5020 w 279979"/>
                      <a:gd name="connsiteY2" fmla="*/ 246409 h 24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79979" h="246409">
                        <a:moveTo>
                          <a:pt x="279979" y="19408"/>
                        </a:moveTo>
                        <a:cubicBezTo>
                          <a:pt x="181398" y="2090"/>
                          <a:pt x="82818" y="-15228"/>
                          <a:pt x="36992" y="22605"/>
                        </a:cubicBezTo>
                        <a:cubicBezTo>
                          <a:pt x="-8834" y="60438"/>
                          <a:pt x="-1907" y="153423"/>
                          <a:pt x="5020" y="246409"/>
                        </a:cubicBezTo>
                      </a:path>
                    </a:pathLst>
                  </a:custGeom>
                  <a:ln w="127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ym typeface="Symbol"/>
                      </a:rPr>
                      <a:t>Q</a:t>
                    </a:r>
                    <a:endParaRPr lang="en-US" b="1" dirty="0"/>
                  </a:p>
                </p:txBody>
              </p:sp>
              <p:sp>
                <p:nvSpPr>
                  <p:cNvPr id="41" name="Freeform 22">
                    <a:extLst>
                      <a:ext uri="{FF2B5EF4-FFF2-40B4-BE49-F238E27FC236}">
                        <a16:creationId xmlns:a16="http://schemas.microsoft.com/office/drawing/2014/main" id="{5ADBDFE8-AAE5-453D-9231-96E358154678}"/>
                      </a:ext>
                    </a:extLst>
                  </p:cNvPr>
                  <p:cNvSpPr/>
                  <p:nvPr/>
                </p:nvSpPr>
                <p:spPr>
                  <a:xfrm>
                    <a:off x="5265375" y="2966315"/>
                    <a:ext cx="377664" cy="211985"/>
                  </a:xfrm>
                  <a:custGeom>
                    <a:avLst/>
                    <a:gdLst>
                      <a:gd name="connsiteX0" fmla="*/ 0 w 247827"/>
                      <a:gd name="connsiteY0" fmla="*/ 46350 h 250971"/>
                      <a:gd name="connsiteX1" fmla="*/ 227002 w 247827"/>
                      <a:gd name="connsiteY1" fmla="*/ 14378 h 250971"/>
                      <a:gd name="connsiteX2" fmla="*/ 223805 w 247827"/>
                      <a:gd name="connsiteY2" fmla="*/ 250971 h 250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7827" h="250971">
                        <a:moveTo>
                          <a:pt x="0" y="46350"/>
                        </a:moveTo>
                        <a:cubicBezTo>
                          <a:pt x="94850" y="13312"/>
                          <a:pt x="189701" y="-19726"/>
                          <a:pt x="227002" y="14378"/>
                        </a:cubicBezTo>
                        <a:cubicBezTo>
                          <a:pt x="264303" y="48482"/>
                          <a:pt x="244054" y="149726"/>
                          <a:pt x="223805" y="250971"/>
                        </a:cubicBezTo>
                      </a:path>
                    </a:pathLst>
                  </a:custGeom>
                  <a:ln w="1905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>
                        <a:sym typeface="Symbol"/>
                      </a:rPr>
                      <a:t>P</a:t>
                    </a:r>
                    <a:endParaRPr lang="en-US" b="1" dirty="0"/>
                  </a:p>
                </p:txBody>
              </p:sp>
              <p:sp>
                <p:nvSpPr>
                  <p:cNvPr id="42" name="Freeform 23">
                    <a:extLst>
                      <a:ext uri="{FF2B5EF4-FFF2-40B4-BE49-F238E27FC236}">
                        <a16:creationId xmlns:a16="http://schemas.microsoft.com/office/drawing/2014/main" id="{4A347914-B69F-4262-BE37-F40D656107BE}"/>
                      </a:ext>
                    </a:extLst>
                  </p:cNvPr>
                  <p:cNvSpPr/>
                  <p:nvPr/>
                </p:nvSpPr>
                <p:spPr>
                  <a:xfrm>
                    <a:off x="8124657" y="2709198"/>
                    <a:ext cx="476900" cy="235480"/>
                  </a:xfrm>
                  <a:custGeom>
                    <a:avLst/>
                    <a:gdLst>
                      <a:gd name="connsiteX0" fmla="*/ 88608 w 226088"/>
                      <a:gd name="connsiteY0" fmla="*/ 0 h 220607"/>
                      <a:gd name="connsiteX1" fmla="*/ 5481 w 226088"/>
                      <a:gd name="connsiteY1" fmla="*/ 163058 h 220607"/>
                      <a:gd name="connsiteX2" fmla="*/ 226088 w 226088"/>
                      <a:gd name="connsiteY2" fmla="*/ 220607 h 220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6088" h="220607">
                        <a:moveTo>
                          <a:pt x="88608" y="0"/>
                        </a:moveTo>
                        <a:cubicBezTo>
                          <a:pt x="35588" y="63145"/>
                          <a:pt x="-17432" y="126290"/>
                          <a:pt x="5481" y="163058"/>
                        </a:cubicBezTo>
                        <a:cubicBezTo>
                          <a:pt x="28394" y="199826"/>
                          <a:pt x="127241" y="210216"/>
                          <a:pt x="226088" y="220607"/>
                        </a:cubicBezTo>
                      </a:path>
                    </a:pathLst>
                  </a:cu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b="1" dirty="0">
                        <a:sym typeface="Symbol"/>
                      </a:rPr>
                      <a:t>R</a:t>
                    </a:r>
                    <a:endParaRPr lang="en-US" sz="2400" b="1" dirty="0"/>
                  </a:p>
                </p:txBody>
              </p: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EED7A696-A07B-49C5-9786-AC59103A2537}"/>
                      </a:ext>
                    </a:extLst>
                  </p:cNvPr>
                  <p:cNvGrpSpPr/>
                  <p:nvPr/>
                </p:nvGrpSpPr>
                <p:grpSpPr>
                  <a:xfrm>
                    <a:off x="6499211" y="3000001"/>
                    <a:ext cx="57626" cy="161653"/>
                    <a:chOff x="5754114" y="4485080"/>
                    <a:chExt cx="201655" cy="250330"/>
                  </a:xfrm>
                </p:grpSpPr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103CC4C0-180E-4A3A-8330-6F2F183521D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54114" y="4485080"/>
                      <a:ext cx="201655" cy="31291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5F03E543-FF04-4D6A-A22A-D52D324A321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952292" y="4516371"/>
                      <a:ext cx="3476" cy="219039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D50037FB-67B4-4A67-833C-592BA1A82366}"/>
                      </a:ext>
                    </a:extLst>
                  </p:cNvPr>
                  <p:cNvGrpSpPr/>
                  <p:nvPr/>
                </p:nvGrpSpPr>
                <p:grpSpPr>
                  <a:xfrm>
                    <a:off x="5298305" y="2711933"/>
                    <a:ext cx="2524291" cy="408846"/>
                    <a:chOff x="5303373" y="2711924"/>
                    <a:chExt cx="2524291" cy="408846"/>
                  </a:xfrm>
                </p:grpSpPr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DA5F876C-A5CE-46FC-A8B9-40CCA68470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303373" y="2711924"/>
                      <a:ext cx="587569" cy="40884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226B6107-13F7-4333-9D29-0741A608BD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88076" y="2713055"/>
                      <a:ext cx="1839588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8A2AF8AA-E854-480D-85A1-F339A03BE089}"/>
                      </a:ext>
                    </a:extLst>
                  </p:cNvPr>
                  <p:cNvGrpSpPr/>
                  <p:nvPr/>
                </p:nvGrpSpPr>
                <p:grpSpPr>
                  <a:xfrm>
                    <a:off x="6320205" y="1058452"/>
                    <a:ext cx="1724782" cy="2172291"/>
                    <a:chOff x="6320205" y="1058452"/>
                    <a:chExt cx="1724782" cy="2172291"/>
                  </a:xfrm>
                </p:grpSpPr>
                <p:sp>
                  <p:nvSpPr>
                    <p:cNvPr id="46" name="Flowchart: Data 45">
                      <a:extLst>
                        <a:ext uri="{FF2B5EF4-FFF2-40B4-BE49-F238E27FC236}">
                          <a16:creationId xmlns:a16="http://schemas.microsoft.com/office/drawing/2014/main" id="{FA0E0C43-BAC9-408B-AD8A-D95025CB00DB}"/>
                        </a:ext>
                      </a:extLst>
                    </p:cNvPr>
                    <p:cNvSpPr/>
                    <p:nvPr/>
                  </p:nvSpPr>
                  <p:spPr>
                    <a:xfrm rot="583726" flipH="1">
                      <a:off x="6320205" y="1185928"/>
                      <a:ext cx="1724782" cy="2044815"/>
                    </a:xfrm>
                    <a:prstGeom prst="flowChartInputOutput">
                      <a:avLst/>
                    </a:prstGeom>
                    <a:gradFill>
                      <a:gsLst>
                        <a:gs pos="0">
                          <a:schemeClr val="accent6">
                            <a:tint val="50000"/>
                            <a:satMod val="300000"/>
                            <a:alpha val="22000"/>
                          </a:schemeClr>
                        </a:gs>
                        <a:gs pos="35000">
                          <a:schemeClr val="accent6">
                            <a:tint val="37000"/>
                            <a:satMod val="300000"/>
                          </a:schemeClr>
                        </a:gs>
                        <a:gs pos="100000">
                          <a:schemeClr val="accent6">
                            <a:tint val="15000"/>
                            <a:satMod val="350000"/>
                          </a:schemeClr>
                        </a:gs>
                      </a:gsLst>
                    </a:gradFill>
                    <a:ln w="28575"/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4022FEDC-2F4C-45EE-B648-577333BFE3F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493101" y="1058452"/>
                      <a:ext cx="3197" cy="2084576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28620478-FD3D-4BAE-B185-4C2F62BC2A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63860" y="1576552"/>
                      <a:ext cx="277083" cy="428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44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27096B6-DA63-47E0-BC83-9DF3C5E70A00}"/>
                  </a:ext>
                </a:extLst>
              </p:cNvPr>
              <p:cNvCxnSpPr/>
              <p:nvPr/>
            </p:nvCxnSpPr>
            <p:spPr>
              <a:xfrm>
                <a:off x="18821400" y="6324600"/>
                <a:ext cx="2209800" cy="0"/>
              </a:xfrm>
              <a:prstGeom prst="line">
                <a:avLst/>
              </a:prstGeom>
              <a:ln w="19050">
                <a:solidFill>
                  <a:srgbClr val="270F6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14D0480D-AB94-4171-8374-7FEFE4E08F04}"/>
                </a:ext>
              </a:extLst>
            </p:cNvPr>
            <p:cNvSpPr/>
            <p:nvPr/>
          </p:nvSpPr>
          <p:spPr>
            <a:xfrm rot="16200000">
              <a:off x="16578430" y="6205369"/>
              <a:ext cx="440141" cy="831002"/>
            </a:xfrm>
            <a:custGeom>
              <a:avLst/>
              <a:gdLst>
                <a:gd name="connsiteX0" fmla="*/ 0 w 247827"/>
                <a:gd name="connsiteY0" fmla="*/ 46350 h 250971"/>
                <a:gd name="connsiteX1" fmla="*/ 227002 w 247827"/>
                <a:gd name="connsiteY1" fmla="*/ 14378 h 250971"/>
                <a:gd name="connsiteX2" fmla="*/ 223805 w 247827"/>
                <a:gd name="connsiteY2" fmla="*/ 250971 h 25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827" h="250971">
                  <a:moveTo>
                    <a:pt x="0" y="46350"/>
                  </a:moveTo>
                  <a:cubicBezTo>
                    <a:pt x="94850" y="13312"/>
                    <a:pt x="189701" y="-19726"/>
                    <a:pt x="227002" y="14378"/>
                  </a:cubicBezTo>
                  <a:cubicBezTo>
                    <a:pt x="264303" y="48482"/>
                    <a:pt x="244054" y="149726"/>
                    <a:pt x="223805" y="250971"/>
                  </a:cubicBezTo>
                </a:path>
              </a:pathLst>
            </a:cu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2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FA8DA998-6892-4F35-B180-AE425A4E22CA}"/>
              </a:ext>
            </a:extLst>
          </p:cNvPr>
          <p:cNvGrpSpPr/>
          <p:nvPr/>
        </p:nvGrpSpPr>
        <p:grpSpPr>
          <a:xfrm>
            <a:off x="699019" y="6678999"/>
            <a:ext cx="22059472" cy="6988690"/>
            <a:chOff x="1270511" y="5867400"/>
            <a:chExt cx="22062025" cy="7422948"/>
          </a:xfrm>
        </p:grpSpPr>
        <p:sp>
          <p:nvSpPr>
            <p:cNvPr id="45" name="Rounded Rectangle 41">
              <a:extLst>
                <a:ext uri="{FF2B5EF4-FFF2-40B4-BE49-F238E27FC236}">
                  <a16:creationId xmlns:a16="http://schemas.microsoft.com/office/drawing/2014/main" id="{C34AE1F4-67F1-4C69-B5AF-97A9E3C0FB66}"/>
                </a:ext>
              </a:extLst>
            </p:cNvPr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60">
              <a:extLst>
                <a:ext uri="{FF2B5EF4-FFF2-40B4-BE49-F238E27FC236}">
                  <a16:creationId xmlns:a16="http://schemas.microsoft.com/office/drawing/2014/main" id="{419A7DDD-6622-47E9-8678-E0F19D9328B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E49111A3-23DE-4B38-9043-BA8DBCC6734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77A8F7E-870F-4250-A44A-D9F92E38C66E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ound Diagonal Corner Rectangle 45">
                <a:extLst>
                  <a:ext uri="{FF2B5EF4-FFF2-40B4-BE49-F238E27FC236}">
                    <a16:creationId xmlns:a16="http://schemas.microsoft.com/office/drawing/2014/main" id="{5FD42771-C742-4FAC-906A-B7800CDD2A3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id="{D0521986-0B01-474E-8611-0CFC13CE68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33888"/>
            <a:ext cx="10406060" cy="887909"/>
            <a:chOff x="644526" y="2795826"/>
            <a:chExt cx="10406060" cy="887909"/>
          </a:xfrm>
        </p:grpSpPr>
        <p:sp>
          <p:nvSpPr>
            <p:cNvPr id="7" name="TextBox 6"/>
            <p:cNvSpPr txBox="1"/>
            <p:nvPr/>
          </p:nvSpPr>
          <p:spPr>
            <a:xfrm>
              <a:off x="2058986" y="2852738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ví dụ.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0384326-BA61-4AE5-971B-B950977EFE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3438" y="8082365"/>
                <a:ext cx="10740232" cy="268433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5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en-US" alt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4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altLang="en-US" sz="4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altLang="en-US" sz="44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4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𝑨𝑩𝑪</m:t>
                          </m:r>
                        </m:e>
                      </m:d>
                      <m:r>
                        <a:rPr lang="en-US" altLang="en-US" sz="4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4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𝑺𝑨𝑩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)⊥(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𝑨𝑩𝑪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𝑺𝑨𝑪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)⊥(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𝑨𝑩𝑪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𝑺𝑨𝑯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)⊥(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𝑨𝑩𝑪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altLang="en-US" sz="4400" b="1" dirty="0">
                                  <a:solidFill>
                                    <a:srgbClr val="000000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en-US" altLang="en-US" sz="4400" b="1" i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4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altLang="en-US" sz="4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altLang="en-US" sz="4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𝑺𝑨𝑯</m:t>
                          </m:r>
                        </m:e>
                      </m:d>
                      <m:r>
                        <a:rPr lang="en-US" altLang="en-US" sz="4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4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𝑺𝑩𝑪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)⊥(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𝑺𝑨𝑯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altLang="en-US" sz="4400" b="1" dirty="0">
                                  <a:solidFill>
                                    <a:srgbClr val="000000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44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)⊥(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𝑺𝑨𝑯</m:t>
                              </m:r>
                              <m:r>
                                <a:rPr lang="en-US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altLang="en-US" sz="4400" b="1" dirty="0">
                                  <a:solidFill>
                                    <a:srgbClr val="000000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0384326-BA61-4AE5-971B-B950977EF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38" y="8082365"/>
                <a:ext cx="10740232" cy="2684334"/>
              </a:xfrm>
              <a:prstGeom prst="rect">
                <a:avLst/>
              </a:prstGeom>
              <a:blipFill>
                <a:blip r:embed="rId3"/>
                <a:stretch>
                  <a:fillRect b="-8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282">
            <a:extLst>
              <a:ext uri="{FF2B5EF4-FFF2-40B4-BE49-F238E27FC236}">
                <a16:creationId xmlns:a16="http://schemas.microsoft.com/office/drawing/2014/main" id="{E6E7D46D-02D5-4D1C-BCB1-8E6648A32DBF}"/>
              </a:ext>
            </a:extLst>
          </p:cNvPr>
          <p:cNvGrpSpPr>
            <a:grpSpLocks/>
          </p:cNvGrpSpPr>
          <p:nvPr/>
        </p:nvGrpSpPr>
        <p:grpSpPr bwMode="auto">
          <a:xfrm>
            <a:off x="17500691" y="7553566"/>
            <a:ext cx="5257800" cy="5495275"/>
            <a:chOff x="3408" y="1968"/>
            <a:chExt cx="1872" cy="2135"/>
          </a:xfrm>
        </p:grpSpPr>
        <p:sp>
          <p:nvSpPr>
            <p:cNvPr id="12" name="Line 283">
              <a:extLst>
                <a:ext uri="{FF2B5EF4-FFF2-40B4-BE49-F238E27FC236}">
                  <a16:creationId xmlns:a16="http://schemas.microsoft.com/office/drawing/2014/main" id="{57E4C603-20E4-4744-BA42-3A86D4BB7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1" y="3269"/>
              <a:ext cx="852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 Box 284">
              <a:extLst>
                <a:ext uri="{FF2B5EF4-FFF2-40B4-BE49-F238E27FC236}">
                  <a16:creationId xmlns:a16="http://schemas.microsoft.com/office/drawing/2014/main" id="{E2E4F0E3-B8A0-4A2E-8D59-88F35918C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3605"/>
              <a:ext cx="2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4" name="Line 285">
              <a:extLst>
                <a:ext uri="{FF2B5EF4-FFF2-40B4-BE49-F238E27FC236}">
                  <a16:creationId xmlns:a16="http://schemas.microsoft.com/office/drawing/2014/main" id="{92614694-295E-4DF0-8D30-B60717AF5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1" y="2147"/>
              <a:ext cx="883" cy="147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" name="Group 286">
              <a:extLst>
                <a:ext uri="{FF2B5EF4-FFF2-40B4-BE49-F238E27FC236}">
                  <a16:creationId xmlns:a16="http://schemas.microsoft.com/office/drawing/2014/main" id="{2FE03957-B014-420A-B1F3-997B66B61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2" y="2142"/>
              <a:ext cx="1474" cy="1712"/>
              <a:chOff x="3504" y="576"/>
              <a:chExt cx="2016" cy="2208"/>
            </a:xfrm>
          </p:grpSpPr>
          <p:sp>
            <p:nvSpPr>
              <p:cNvPr id="20" name="Line 287">
                <a:extLst>
                  <a:ext uri="{FF2B5EF4-FFF2-40B4-BE49-F238E27FC236}">
                    <a16:creationId xmlns:a16="http://schemas.microsoft.com/office/drawing/2014/main" id="{7A6E3B78-F410-42DE-8DE7-502CF89CA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017"/>
                <a:ext cx="201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1" name="Group 288">
                <a:extLst>
                  <a:ext uri="{FF2B5EF4-FFF2-40B4-BE49-F238E27FC236}">
                    <a16:creationId xmlns:a16="http://schemas.microsoft.com/office/drawing/2014/main" id="{548B98E5-FF14-4F9B-A630-13657B58B2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576"/>
                <a:ext cx="2016" cy="2208"/>
                <a:chOff x="2880" y="576"/>
                <a:chExt cx="2016" cy="2208"/>
              </a:xfrm>
            </p:grpSpPr>
            <p:sp>
              <p:nvSpPr>
                <p:cNvPr id="22" name="Line 289">
                  <a:extLst>
                    <a:ext uri="{FF2B5EF4-FFF2-40B4-BE49-F238E27FC236}">
                      <a16:creationId xmlns:a16="http://schemas.microsoft.com/office/drawing/2014/main" id="{BCC1D3BC-E359-4B26-B144-929030A43D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2017"/>
                  <a:ext cx="624" cy="76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Line 290">
                  <a:extLst>
                    <a:ext uri="{FF2B5EF4-FFF2-40B4-BE49-F238E27FC236}">
                      <a16:creationId xmlns:a16="http://schemas.microsoft.com/office/drawing/2014/main" id="{17593733-DA26-43D3-A0A4-739C6AD31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4" y="2017"/>
                  <a:ext cx="1392" cy="76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4" name="Group 291">
                  <a:extLst>
                    <a:ext uri="{FF2B5EF4-FFF2-40B4-BE49-F238E27FC236}">
                      <a16:creationId xmlns:a16="http://schemas.microsoft.com/office/drawing/2014/main" id="{01C34A7C-6579-4554-90E7-EBC1164F87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0" y="576"/>
                  <a:ext cx="2016" cy="2208"/>
                  <a:chOff x="2880" y="576"/>
                  <a:chExt cx="2016" cy="2208"/>
                </a:xfrm>
              </p:grpSpPr>
              <p:sp>
                <p:nvSpPr>
                  <p:cNvPr id="25" name="Line 292">
                    <a:extLst>
                      <a:ext uri="{FF2B5EF4-FFF2-40B4-BE49-F238E27FC236}">
                        <a16:creationId xmlns:a16="http://schemas.microsoft.com/office/drawing/2014/main" id="{69E7C5A3-019A-4861-9C19-E986545EB7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80" y="576"/>
                    <a:ext cx="0" cy="144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" name="Line 293">
                    <a:extLst>
                      <a:ext uri="{FF2B5EF4-FFF2-40B4-BE49-F238E27FC236}">
                        <a16:creationId xmlns:a16="http://schemas.microsoft.com/office/drawing/2014/main" id="{73C5171C-49AF-4261-844C-5C66275675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80" y="576"/>
                    <a:ext cx="624" cy="220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" name="Line 294">
                    <a:extLst>
                      <a:ext uri="{FF2B5EF4-FFF2-40B4-BE49-F238E27FC236}">
                        <a16:creationId xmlns:a16="http://schemas.microsoft.com/office/drawing/2014/main" id="{266551DA-F1C1-48C1-9ED6-D1557F2CDD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80" y="576"/>
                    <a:ext cx="2016" cy="144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sp>
          <p:nvSpPr>
            <p:cNvPr id="16" name="Text Box 295">
              <a:extLst>
                <a:ext uri="{FF2B5EF4-FFF2-40B4-BE49-F238E27FC236}">
                  <a16:creationId xmlns:a16="http://schemas.microsoft.com/office/drawing/2014/main" id="{BDB68B3D-62BB-4F85-92ED-D6F3E8764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968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7" name="Text Box 296">
              <a:extLst>
                <a:ext uri="{FF2B5EF4-FFF2-40B4-BE49-F238E27FC236}">
                  <a16:creationId xmlns:a16="http://schemas.microsoft.com/office/drawing/2014/main" id="{61B50AF0-904D-4443-9557-561647A11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097"/>
              <a:ext cx="1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8" name="Text Box 297">
              <a:extLst>
                <a:ext uri="{FF2B5EF4-FFF2-40B4-BE49-F238E27FC236}">
                  <a16:creationId xmlns:a16="http://schemas.microsoft.com/office/drawing/2014/main" id="{4EAB6E42-D1F5-4675-AF76-A978BEC4C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3815"/>
              <a:ext cx="2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9" name="Text Box 298">
              <a:extLst>
                <a:ext uri="{FF2B5EF4-FFF2-40B4-BE49-F238E27FC236}">
                  <a16:creationId xmlns:a16="http://schemas.microsoft.com/office/drawing/2014/main" id="{B0F4018F-FDDB-4EBF-AC46-9563A8449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6" y="3218"/>
              <a:ext cx="2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30" name="Group 9">
            <a:extLst>
              <a:ext uri="{FF2B5EF4-FFF2-40B4-BE49-F238E27FC236}">
                <a16:creationId xmlns:a16="http://schemas.microsoft.com/office/drawing/2014/main" id="{B73B76B1-0D5F-4976-8407-34E5F2BA16F4}"/>
              </a:ext>
            </a:extLst>
          </p:cNvPr>
          <p:cNvGrpSpPr/>
          <p:nvPr/>
        </p:nvGrpSpPr>
        <p:grpSpPr>
          <a:xfrm>
            <a:off x="699019" y="3596309"/>
            <a:ext cx="22122428" cy="2690024"/>
            <a:chOff x="1175570" y="3048677"/>
            <a:chExt cx="22124988" cy="2690335"/>
          </a:xfrm>
        </p:grpSpPr>
        <p:sp>
          <p:nvSpPr>
            <p:cNvPr id="31" name="Rounded Rectangle 4">
              <a:extLst>
                <a:ext uri="{FF2B5EF4-FFF2-40B4-BE49-F238E27FC236}">
                  <a16:creationId xmlns:a16="http://schemas.microsoft.com/office/drawing/2014/main" id="{BF7BFEFD-C120-4075-879B-ADC985BE446B}"/>
                </a:ext>
              </a:extLst>
            </p:cNvPr>
            <p:cNvSpPr/>
            <p:nvPr/>
          </p:nvSpPr>
          <p:spPr>
            <a:xfrm>
              <a:off x="1175570" y="3533429"/>
              <a:ext cx="22124988" cy="2205583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en-US" sz="4400" b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Cho hình chóp S.ABC có SA vuông góc với đáy, AH là đường cao của tam giác ABC. Nêu các cặp mặt phẳng vuông góc với nhau trong hình bên?</a:t>
              </a:r>
            </a:p>
          </p:txBody>
        </p:sp>
        <p:grpSp>
          <p:nvGrpSpPr>
            <p:cNvPr id="32" name="Group 2">
              <a:extLst>
                <a:ext uri="{FF2B5EF4-FFF2-40B4-BE49-F238E27FC236}">
                  <a16:creationId xmlns:a16="http://schemas.microsoft.com/office/drawing/2014/main" id="{0AF24978-8E57-430D-9555-C075A66756E5}"/>
                </a:ext>
              </a:extLst>
            </p:cNvPr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A70285A6-1C06-41DA-B8E2-04E4E38B70E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6D4504-76B3-4DC0-A208-73915951437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23195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8">
                <a:extLst>
                  <a:ext uri="{FF2B5EF4-FFF2-40B4-BE49-F238E27FC236}">
                    <a16:creationId xmlns:a16="http://schemas.microsoft.com/office/drawing/2014/main" id="{2DB31FD1-4362-4A01-BE81-08AC77E7F71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">
                <a:extLst>
                  <a:ext uri="{FF2B5EF4-FFF2-40B4-BE49-F238E27FC236}">
                    <a16:creationId xmlns:a16="http://schemas.microsoft.com/office/drawing/2014/main" id="{4667D14A-75B6-4369-B02F-3E00649CCD3E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CC80F3EB-5F85-4314-871E-49BC5C8A28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6">
                  <a:extLst>
                    <a:ext uri="{FF2B5EF4-FFF2-40B4-BE49-F238E27FC236}">
                      <a16:creationId xmlns:a16="http://schemas.microsoft.com/office/drawing/2014/main" id="{24BDE33C-1674-40CA-BE0B-A589A9CE9F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7">
                  <a:extLst>
                    <a:ext uri="{FF2B5EF4-FFF2-40B4-BE49-F238E27FC236}">
                      <a16:creationId xmlns:a16="http://schemas.microsoft.com/office/drawing/2014/main" id="{5C62EA55-5AA3-4C15-9868-E52C63AD3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18">
                  <a:extLst>
                    <a:ext uri="{FF2B5EF4-FFF2-40B4-BE49-F238E27FC236}">
                      <a16:creationId xmlns:a16="http://schemas.microsoft.com/office/drawing/2014/main" id="{9B904E04-2CA4-4CD6-803E-3D0114795D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19">
                  <a:extLst>
                    <a:ext uri="{FF2B5EF4-FFF2-40B4-BE49-F238E27FC236}">
                      <a16:creationId xmlns:a16="http://schemas.microsoft.com/office/drawing/2014/main" id="{7F29D135-5504-450C-A81D-4E5DFBB357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20">
                  <a:extLst>
                    <a:ext uri="{FF2B5EF4-FFF2-40B4-BE49-F238E27FC236}">
                      <a16:creationId xmlns:a16="http://schemas.microsoft.com/office/drawing/2014/main" id="{5BB8459E-3EB7-4E9D-AC05-B3D58952A5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21">
                  <a:extLst>
                    <a:ext uri="{FF2B5EF4-FFF2-40B4-BE49-F238E27FC236}">
                      <a16:creationId xmlns:a16="http://schemas.microsoft.com/office/drawing/2014/main" id="{E7C99EBB-37E7-48D1-AD2B-5A00BBEF7B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0118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FA8DA998-6892-4F35-B180-AE425A4E22CA}"/>
              </a:ext>
            </a:extLst>
          </p:cNvPr>
          <p:cNvGrpSpPr/>
          <p:nvPr/>
        </p:nvGrpSpPr>
        <p:grpSpPr>
          <a:xfrm>
            <a:off x="699019" y="6678999"/>
            <a:ext cx="22059472" cy="6656002"/>
            <a:chOff x="1270511" y="5867400"/>
            <a:chExt cx="22062025" cy="7069588"/>
          </a:xfrm>
        </p:grpSpPr>
        <p:sp>
          <p:nvSpPr>
            <p:cNvPr id="45" name="Rounded Rectangle 41">
              <a:extLst>
                <a:ext uri="{FF2B5EF4-FFF2-40B4-BE49-F238E27FC236}">
                  <a16:creationId xmlns:a16="http://schemas.microsoft.com/office/drawing/2014/main" id="{C34AE1F4-67F1-4C69-B5AF-97A9E3C0FB66}"/>
                </a:ext>
              </a:extLst>
            </p:cNvPr>
            <p:cNvSpPr/>
            <p:nvPr/>
          </p:nvSpPr>
          <p:spPr>
            <a:xfrm>
              <a:off x="1272210" y="6139012"/>
              <a:ext cx="22060326" cy="679797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60">
              <a:extLst>
                <a:ext uri="{FF2B5EF4-FFF2-40B4-BE49-F238E27FC236}">
                  <a16:creationId xmlns:a16="http://schemas.microsoft.com/office/drawing/2014/main" id="{419A7DDD-6622-47E9-8678-E0F19D9328B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E49111A3-23DE-4B38-9043-BA8DBCC6734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77A8F7E-870F-4250-A44A-D9F92E38C66E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ound Diagonal Corner Rectangle 45">
                <a:extLst>
                  <a:ext uri="{FF2B5EF4-FFF2-40B4-BE49-F238E27FC236}">
                    <a16:creationId xmlns:a16="http://schemas.microsoft.com/office/drawing/2014/main" id="{5FD42771-C742-4FAC-906A-B7800CDD2A3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id="{D0521986-0B01-474E-8611-0CFC13CE68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33888"/>
            <a:ext cx="10406060" cy="887909"/>
            <a:chOff x="644526" y="2795826"/>
            <a:chExt cx="10406060" cy="887909"/>
          </a:xfrm>
        </p:grpSpPr>
        <p:sp>
          <p:nvSpPr>
            <p:cNvPr id="7" name="TextBox 6"/>
            <p:cNvSpPr txBox="1"/>
            <p:nvPr/>
          </p:nvSpPr>
          <p:spPr>
            <a:xfrm>
              <a:off x="2058986" y="2852738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ví dụ.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0384326-BA61-4AE5-971B-B950977EFE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5485" y="7575336"/>
                <a:ext cx="14734530" cy="268433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5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ct val="50000"/>
                  </a:spcBef>
                  <a:buNone/>
                </a:pPr>
                <a:r>
                  <a:rPr lang="en-US" alt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sz="4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44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4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𝑩𝑪</m:t>
                            </m:r>
                            <m:r>
                              <a:rPr lang="en-US" altLang="en-US" sz="44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r>
                              <m:rPr>
                                <m:nor/>
                              </m:rPr>
                              <a:rPr lang="en-US" altLang="en-US" sz="4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SA</m:t>
                            </m:r>
                            <m:r>
                              <m:rPr>
                                <m:nor/>
                              </m:rPr>
                              <a:rPr lang="en-US" altLang="en-US" sz="4400" b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altLang="en-US" sz="4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 (</m:t>
                            </m:r>
                            <m:r>
                              <a:rPr lang="en-US" altLang="en-US" sz="4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𝒅𝒐</m:t>
                            </m:r>
                            <m:r>
                              <a:rPr lang="en-US" altLang="en-US" sz="4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altLang="en-US" sz="4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𝑺𝑨</m:t>
                            </m:r>
                            <m:r>
                              <a:rPr lang="en-US" altLang="en-US" sz="44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altLang="en-US" sz="4400" b="1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4400" b="1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𝑨𝑩𝑪𝑫</m:t>
                                </m:r>
                              </m:e>
                            </m:d>
                            <m:r>
                              <a:rPr lang="en-US" altLang="en-US" sz="4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altLang="en-US" sz="44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𝑩𝑪</m:t>
                            </m:r>
                            <m:r>
                              <a:rPr lang="en-US" altLang="en-US" sz="44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r>
                              <m:rPr>
                                <m:nor/>
                              </m:rPr>
                              <a:rPr lang="en-US" altLang="en-US" sz="4400" b="1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AB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en-US" sz="44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en-US" sz="4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𝑩𝑪</m:t>
                    </m:r>
                    <m:r>
                      <a:rPr lang="en-US" altLang="en-US" sz="4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altLang="en-US" sz="4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𝑺𝑨</m:t>
                        </m:r>
                        <m:r>
                          <a:rPr lang="en-US" altLang="en-US" sz="4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endParaRPr lang="en-US" sz="4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indent="0">
                  <a:spcBef>
                    <a:spcPct val="50000"/>
                  </a:spcBef>
                  <a:buNone/>
                </a:pPr>
                <a:r>
                  <a:rPr lang="en-US" sz="4400" b="1" i="1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𝑺𝑩𝑪</m:t>
                        </m:r>
                      </m:e>
                    </m:d>
                  </m:oMath>
                </a14:m>
                <a:r>
                  <a:rPr lang="en-US" sz="4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altLang="en-US" sz="4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sz="4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  <m:r>
                      <a:rPr lang="en-US" altLang="en-US" sz="4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𝑩𝑪</m:t>
                    </m:r>
                    <m:r>
                      <a:rPr lang="en-US" altLang="en-US" sz="4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en-US" sz="4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altLang="en-US" sz="4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𝑺𝑨𝑩</m:t>
                        </m:r>
                      </m:e>
                    </m:d>
                  </m:oMath>
                </a14:m>
                <a:endParaRPr lang="en-US" sz="44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ct val="50000"/>
                  </a:spcBef>
                  <a:buNone/>
                </a:pPr>
                <a:endParaRPr lang="en-US" sz="4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0384326-BA61-4AE5-971B-B950977EF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485" y="7575336"/>
                <a:ext cx="14734530" cy="2684334"/>
              </a:xfrm>
              <a:prstGeom prst="rect">
                <a:avLst/>
              </a:prstGeom>
              <a:blipFill>
                <a:blip r:embed="rId3"/>
                <a:stretch>
                  <a:fillRect l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9">
            <a:extLst>
              <a:ext uri="{FF2B5EF4-FFF2-40B4-BE49-F238E27FC236}">
                <a16:creationId xmlns:a16="http://schemas.microsoft.com/office/drawing/2014/main" id="{B73B76B1-0D5F-4976-8407-34E5F2BA16F4}"/>
              </a:ext>
            </a:extLst>
          </p:cNvPr>
          <p:cNvGrpSpPr/>
          <p:nvPr/>
        </p:nvGrpSpPr>
        <p:grpSpPr>
          <a:xfrm>
            <a:off x="699019" y="3596309"/>
            <a:ext cx="22122428" cy="2690024"/>
            <a:chOff x="1175570" y="3048677"/>
            <a:chExt cx="22124988" cy="26903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4">
                  <a:extLst>
                    <a:ext uri="{FF2B5EF4-FFF2-40B4-BE49-F238E27FC236}">
                      <a16:creationId xmlns:a16="http://schemas.microsoft.com/office/drawing/2014/main" id="{BF7BFEFD-C120-4075-879B-ADC985BE446B}"/>
                    </a:ext>
                  </a:extLst>
                </p:cNvPr>
                <p:cNvSpPr/>
                <p:nvPr/>
              </p:nvSpPr>
              <p:spPr>
                <a:xfrm>
                  <a:off x="1175570" y="3533429"/>
                  <a:ext cx="22124988" cy="2205583"/>
                </a:xfrm>
                <a:prstGeom prst="roundRect">
                  <a:avLst>
                    <a:gd name="adj" fmla="val 7013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altLang="en-US" sz="4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Cho hình chóp </a:t>
                  </a:r>
                  <a14:m>
                    <m:oMath xmlns:m="http://schemas.openxmlformats.org/officeDocument/2006/math">
                      <m:r>
                        <a:rPr lang="en-US" altLang="en-US" sz="4400" b="1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𝐒</m:t>
                      </m:r>
                      <m:r>
                        <a:rPr lang="en-US" altLang="en-US" sz="4400" b="1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altLang="en-US" sz="4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𝑨𝑩𝑪𝑫</m:t>
                      </m:r>
                      <m:r>
                        <a:rPr lang="en-US" altLang="en-US" sz="4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</m:oMath>
                  </a14:m>
                  <a:r>
                    <a:rPr lang="en-US" altLang="en-US" sz="4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</a:t>
                  </a:r>
                  <a14:m>
                    <m:oMath xmlns:m="http://schemas.openxmlformats.org/officeDocument/2006/math">
                      <m:r>
                        <a:rPr lang="en-US" altLang="en-US" sz="4400" b="1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𝐒</m:t>
                      </m:r>
                      <m:r>
                        <a:rPr lang="en-US" altLang="en-US" sz="4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𝑨</m:t>
                      </m:r>
                    </m:oMath>
                  </a14:m>
                  <a:r>
                    <a:rPr lang="en-US" altLang="en-US" sz="4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vuông góc với đáy , </a:t>
                  </a:r>
                  <a14:m>
                    <m:oMath xmlns:m="http://schemas.openxmlformats.org/officeDocument/2006/math">
                      <m:r>
                        <a:rPr lang="en-US" altLang="en-US" sz="4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𝑨𝑩𝑪</m:t>
                      </m:r>
                      <m:r>
                        <a:rPr lang="en-US" altLang="en-US" sz="4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𝑫</m:t>
                      </m:r>
                    </m:oMath>
                  </a14:m>
                  <a:r>
                    <a:rPr lang="en-US" altLang="en-US" sz="4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hình vuông. Chứng minh: 	a) </a:t>
                  </a:r>
                  <a14:m>
                    <m:oMath xmlns:m="http://schemas.openxmlformats.org/officeDocument/2006/math">
                      <m:r>
                        <a:rPr lang="en-US" altLang="en-US" sz="4400" b="1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en-US" sz="4400" b="1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</m:t>
                      </m:r>
                      <m:r>
                        <a:rPr lang="en-US" altLang="en-US" sz="4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𝑩𝑪</m:t>
                      </m:r>
                      <m:r>
                        <a:rPr lang="en-US" altLang="en-US" sz="4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en-US" sz="4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altLang="en-US" sz="44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4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𝑺𝑨𝑩</m:t>
                          </m:r>
                        </m:e>
                      </m:d>
                      <m:r>
                        <a:rPr lang="en-US" altLang="en-US" sz="4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en-US" sz="4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b) </a:t>
                  </a:r>
                  <a14:m>
                    <m:oMath xmlns:m="http://schemas.openxmlformats.org/officeDocument/2006/math">
                      <m:r>
                        <a:rPr lang="en-US" altLang="en-US" sz="4400" b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en-US" sz="4400" b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</m:t>
                      </m:r>
                      <m:r>
                        <a:rPr lang="en-US" altLang="en-US" sz="4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𝑩𝑫</m:t>
                      </m:r>
                      <m:r>
                        <a:rPr lang="en-US" altLang="en-US" sz="4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)⊥</m:t>
                      </m:r>
                      <m:d>
                        <m:dPr>
                          <m:ctrlPr>
                            <a:rPr lang="en-US" altLang="en-US" sz="44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4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𝑺𝑨𝑪</m:t>
                          </m:r>
                        </m:e>
                      </m:d>
                    </m:oMath>
                  </a14:m>
                  <a:endParaRPr lang="en-US" alt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Rounded Rectangle 4">
                  <a:extLst>
                    <a:ext uri="{FF2B5EF4-FFF2-40B4-BE49-F238E27FC236}">
                      <a16:creationId xmlns:a16="http://schemas.microsoft.com/office/drawing/2014/main" id="{BF7BFEFD-C120-4075-879B-ADC985BE44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570" y="3533429"/>
                  <a:ext cx="22124988" cy="2205583"/>
                </a:xfrm>
                <a:prstGeom prst="roundRect">
                  <a:avLst>
                    <a:gd name="adj" fmla="val 7013"/>
                  </a:avLst>
                </a:prstGeom>
                <a:blipFill>
                  <a:blip r:embed="rId4"/>
                  <a:stretch>
                    <a:fillRect l="-881" r="-881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2">
              <a:extLst>
                <a:ext uri="{FF2B5EF4-FFF2-40B4-BE49-F238E27FC236}">
                  <a16:creationId xmlns:a16="http://schemas.microsoft.com/office/drawing/2014/main" id="{0AF24978-8E57-430D-9555-C075A66756E5}"/>
                </a:ext>
              </a:extLst>
            </p:cNvPr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A70285A6-1C06-41DA-B8E2-04E4E38B70E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6D4504-76B3-4DC0-A208-73915951437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23195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8">
                <a:extLst>
                  <a:ext uri="{FF2B5EF4-FFF2-40B4-BE49-F238E27FC236}">
                    <a16:creationId xmlns:a16="http://schemas.microsoft.com/office/drawing/2014/main" id="{2DB31FD1-4362-4A01-BE81-08AC77E7F71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">
                <a:extLst>
                  <a:ext uri="{FF2B5EF4-FFF2-40B4-BE49-F238E27FC236}">
                    <a16:creationId xmlns:a16="http://schemas.microsoft.com/office/drawing/2014/main" id="{4667D14A-75B6-4369-B02F-3E00649CCD3E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CC80F3EB-5F85-4314-871E-49BC5C8A28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6">
                  <a:extLst>
                    <a:ext uri="{FF2B5EF4-FFF2-40B4-BE49-F238E27FC236}">
                      <a16:creationId xmlns:a16="http://schemas.microsoft.com/office/drawing/2014/main" id="{24BDE33C-1674-40CA-BE0B-A589A9CE9F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7">
                  <a:extLst>
                    <a:ext uri="{FF2B5EF4-FFF2-40B4-BE49-F238E27FC236}">
                      <a16:creationId xmlns:a16="http://schemas.microsoft.com/office/drawing/2014/main" id="{5C62EA55-5AA3-4C15-9868-E52C63AD3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18">
                  <a:extLst>
                    <a:ext uri="{FF2B5EF4-FFF2-40B4-BE49-F238E27FC236}">
                      <a16:creationId xmlns:a16="http://schemas.microsoft.com/office/drawing/2014/main" id="{9B904E04-2CA4-4CD6-803E-3D0114795D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19">
                  <a:extLst>
                    <a:ext uri="{FF2B5EF4-FFF2-40B4-BE49-F238E27FC236}">
                      <a16:creationId xmlns:a16="http://schemas.microsoft.com/office/drawing/2014/main" id="{7F29D135-5504-450C-A81D-4E5DFBB357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20">
                  <a:extLst>
                    <a:ext uri="{FF2B5EF4-FFF2-40B4-BE49-F238E27FC236}">
                      <a16:creationId xmlns:a16="http://schemas.microsoft.com/office/drawing/2014/main" id="{5BB8459E-3EB7-4E9D-AC05-B3D58952A5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21">
                  <a:extLst>
                    <a:ext uri="{FF2B5EF4-FFF2-40B4-BE49-F238E27FC236}">
                      <a16:creationId xmlns:a16="http://schemas.microsoft.com/office/drawing/2014/main" id="{E7C99EBB-37E7-48D1-AD2B-5A00BBEF7B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Text Box 133">
            <a:extLst>
              <a:ext uri="{FF2B5EF4-FFF2-40B4-BE49-F238E27FC236}">
                <a16:creationId xmlns:a16="http://schemas.microsoft.com/office/drawing/2014/main" id="{497634EB-BD69-47D4-84AE-0D385F363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2493" y="10082523"/>
            <a:ext cx="612775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2" name="Line 134">
            <a:extLst>
              <a:ext uri="{FF2B5EF4-FFF2-40B4-BE49-F238E27FC236}">
                <a16:creationId xmlns:a16="http://schemas.microsoft.com/office/drawing/2014/main" id="{0FA0642E-959D-4C88-96C6-050C54B1F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7800" y="11223899"/>
            <a:ext cx="27432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Line 135">
            <a:extLst>
              <a:ext uri="{FF2B5EF4-FFF2-40B4-BE49-F238E27FC236}">
                <a16:creationId xmlns:a16="http://schemas.microsoft.com/office/drawing/2014/main" id="{DFB9703B-323B-4E8A-84FB-57BCC4F50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99200" y="10309499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136">
            <a:extLst>
              <a:ext uri="{FF2B5EF4-FFF2-40B4-BE49-F238E27FC236}">
                <a16:creationId xmlns:a16="http://schemas.microsoft.com/office/drawing/2014/main" id="{573B8213-EC12-432E-AD75-7780687E80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32400" y="10309499"/>
            <a:ext cx="1066800" cy="9144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137">
            <a:extLst>
              <a:ext uri="{FF2B5EF4-FFF2-40B4-BE49-F238E27FC236}">
                <a16:creationId xmlns:a16="http://schemas.microsoft.com/office/drawing/2014/main" id="{806D18DA-D571-438B-8B23-A80AB0E508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75600" y="10309499"/>
            <a:ext cx="1066800" cy="914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Line 138">
            <a:extLst>
              <a:ext uri="{FF2B5EF4-FFF2-40B4-BE49-F238E27FC236}">
                <a16:creationId xmlns:a16="http://schemas.microsoft.com/office/drawing/2014/main" id="{0F32E472-08B9-4083-9F6A-BFBD5B2ABF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24600" y="8556899"/>
            <a:ext cx="0" cy="1735138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Line 139">
            <a:extLst>
              <a:ext uri="{FF2B5EF4-FFF2-40B4-BE49-F238E27FC236}">
                <a16:creationId xmlns:a16="http://schemas.microsoft.com/office/drawing/2014/main" id="{7927E868-44BD-4F57-8979-D5546E19EC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32400" y="8574362"/>
            <a:ext cx="1066800" cy="2649537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Line 140">
            <a:extLst>
              <a:ext uri="{FF2B5EF4-FFF2-40B4-BE49-F238E27FC236}">
                <a16:creationId xmlns:a16="http://schemas.microsoft.com/office/drawing/2014/main" id="{0C0DE051-3823-4ECC-BE3C-4DB481482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99200" y="8574362"/>
            <a:ext cx="1676400" cy="2649537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Line 141">
            <a:extLst>
              <a:ext uri="{FF2B5EF4-FFF2-40B4-BE49-F238E27FC236}">
                <a16:creationId xmlns:a16="http://schemas.microsoft.com/office/drawing/2014/main" id="{8E2C9C43-171A-4936-8BCB-A37B8425A1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99200" y="8574362"/>
            <a:ext cx="2743200" cy="1735137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42">
            <a:extLst>
              <a:ext uri="{FF2B5EF4-FFF2-40B4-BE49-F238E27FC236}">
                <a16:creationId xmlns:a16="http://schemas.microsoft.com/office/drawing/2014/main" id="{1FB72634-4DB4-4B53-9800-985DB02D5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9848" y="8344164"/>
            <a:ext cx="304800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61" name="Text Box 143">
            <a:extLst>
              <a:ext uri="{FF2B5EF4-FFF2-40B4-BE49-F238E27FC236}">
                <a16:creationId xmlns:a16="http://schemas.microsoft.com/office/drawing/2014/main" id="{BCF2498D-9A93-49CF-BDF5-F54F6E194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9882" y="10040551"/>
            <a:ext cx="457200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2" name="Text Box 144">
            <a:extLst>
              <a:ext uri="{FF2B5EF4-FFF2-40B4-BE49-F238E27FC236}">
                <a16:creationId xmlns:a16="http://schemas.microsoft.com/office/drawing/2014/main" id="{7D56AECF-F87C-439A-82A6-929258A0F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6800" y="11223992"/>
            <a:ext cx="457200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3" name="Text Box 145">
            <a:extLst>
              <a:ext uri="{FF2B5EF4-FFF2-40B4-BE49-F238E27FC236}">
                <a16:creationId xmlns:a16="http://schemas.microsoft.com/office/drawing/2014/main" id="{D60F276D-74E9-4FC2-A629-075283409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3700" y="11182812"/>
            <a:ext cx="457200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4" name="Line 146">
            <a:extLst>
              <a:ext uri="{FF2B5EF4-FFF2-40B4-BE49-F238E27FC236}">
                <a16:creationId xmlns:a16="http://schemas.microsoft.com/office/drawing/2014/main" id="{549CD6F6-1366-48D5-B908-5B892B9B9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99200" y="10309499"/>
            <a:ext cx="1676400" cy="914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Line 147">
            <a:extLst>
              <a:ext uri="{FF2B5EF4-FFF2-40B4-BE49-F238E27FC236}">
                <a16:creationId xmlns:a16="http://schemas.microsoft.com/office/drawing/2014/main" id="{3240E7F7-BE54-43B9-B71E-1BA2DBC626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932400" y="10309499"/>
            <a:ext cx="3810000" cy="914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oup 148">
            <a:extLst>
              <a:ext uri="{FF2B5EF4-FFF2-40B4-BE49-F238E27FC236}">
                <a16:creationId xmlns:a16="http://schemas.microsoft.com/office/drawing/2014/main" id="{CBDEAC49-7286-474A-A740-E4E1E801A897}"/>
              </a:ext>
            </a:extLst>
          </p:cNvPr>
          <p:cNvGrpSpPr>
            <a:grpSpLocks/>
          </p:cNvGrpSpPr>
          <p:nvPr/>
        </p:nvGrpSpPr>
        <p:grpSpPr bwMode="auto">
          <a:xfrm>
            <a:off x="18999200" y="10107887"/>
            <a:ext cx="228600" cy="201612"/>
            <a:chOff x="848" y="1217"/>
            <a:chExt cx="144" cy="127"/>
          </a:xfrm>
        </p:grpSpPr>
        <p:sp>
          <p:nvSpPr>
            <p:cNvPr id="67" name="Line 149">
              <a:extLst>
                <a:ext uri="{FF2B5EF4-FFF2-40B4-BE49-F238E27FC236}">
                  <a16:creationId xmlns:a16="http://schemas.microsoft.com/office/drawing/2014/main" id="{E011588C-A967-49A3-B019-58EA270C9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" y="1217"/>
              <a:ext cx="14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Line 150">
              <a:extLst>
                <a:ext uri="{FF2B5EF4-FFF2-40B4-BE49-F238E27FC236}">
                  <a16:creationId xmlns:a16="http://schemas.microsoft.com/office/drawing/2014/main" id="{3D8D0E57-933E-4178-B883-CC7C8155B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2" y="1217"/>
              <a:ext cx="0" cy="1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" name="Line 151">
            <a:extLst>
              <a:ext uri="{FF2B5EF4-FFF2-40B4-BE49-F238E27FC236}">
                <a16:creationId xmlns:a16="http://schemas.microsoft.com/office/drawing/2014/main" id="{3DB76A30-181B-4AE5-B44F-E469B2BE5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94400" y="10309499"/>
            <a:ext cx="0" cy="2016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Group 161">
            <a:extLst>
              <a:ext uri="{FF2B5EF4-FFF2-40B4-BE49-F238E27FC236}">
                <a16:creationId xmlns:a16="http://schemas.microsoft.com/office/drawing/2014/main" id="{2F4DA13C-DB6F-48FE-B94F-73BF4015525D}"/>
              </a:ext>
            </a:extLst>
          </p:cNvPr>
          <p:cNvGrpSpPr>
            <a:grpSpLocks/>
          </p:cNvGrpSpPr>
          <p:nvPr/>
        </p:nvGrpSpPr>
        <p:grpSpPr bwMode="auto">
          <a:xfrm>
            <a:off x="18986889" y="8578641"/>
            <a:ext cx="1701800" cy="2654300"/>
            <a:chOff x="840" y="248"/>
            <a:chExt cx="1072" cy="1672"/>
          </a:xfrm>
        </p:grpSpPr>
        <p:sp>
          <p:nvSpPr>
            <p:cNvPr id="80" name="Line 162">
              <a:extLst>
                <a:ext uri="{FF2B5EF4-FFF2-40B4-BE49-F238E27FC236}">
                  <a16:creationId xmlns:a16="http://schemas.microsoft.com/office/drawing/2014/main" id="{F2259DBD-844F-418A-9BD7-9F4138267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248"/>
              <a:ext cx="0" cy="109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Line 163">
              <a:extLst>
                <a:ext uri="{FF2B5EF4-FFF2-40B4-BE49-F238E27FC236}">
                  <a16:creationId xmlns:a16="http://schemas.microsoft.com/office/drawing/2014/main" id="{A6A6CAFB-E39C-4B85-8FE9-592270E8C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" y="251"/>
              <a:ext cx="1056" cy="1669"/>
            </a:xfrm>
            <a:prstGeom prst="line">
              <a:avLst/>
            </a:prstGeom>
            <a:noFill/>
            <a:ln w="38100" cap="sq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Line 164">
              <a:extLst>
                <a:ext uri="{FF2B5EF4-FFF2-40B4-BE49-F238E27FC236}">
                  <a16:creationId xmlns:a16="http://schemas.microsoft.com/office/drawing/2014/main" id="{27838058-FE0D-4BF8-8384-8F802BFEE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" y="1336"/>
              <a:ext cx="1056" cy="576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oup 165">
            <a:extLst>
              <a:ext uri="{FF2B5EF4-FFF2-40B4-BE49-F238E27FC236}">
                <a16:creationId xmlns:a16="http://schemas.microsoft.com/office/drawing/2014/main" id="{A13F23F9-93D7-4C31-B6BB-FE131A809B92}"/>
              </a:ext>
            </a:extLst>
          </p:cNvPr>
          <p:cNvGrpSpPr>
            <a:grpSpLocks/>
          </p:cNvGrpSpPr>
          <p:nvPr/>
        </p:nvGrpSpPr>
        <p:grpSpPr bwMode="auto">
          <a:xfrm>
            <a:off x="17932400" y="8574362"/>
            <a:ext cx="3810000" cy="2649537"/>
            <a:chOff x="176" y="251"/>
            <a:chExt cx="2400" cy="1669"/>
          </a:xfrm>
        </p:grpSpPr>
        <p:sp>
          <p:nvSpPr>
            <p:cNvPr id="84" name="Line 166">
              <a:extLst>
                <a:ext uri="{FF2B5EF4-FFF2-40B4-BE49-F238E27FC236}">
                  <a16:creationId xmlns:a16="http://schemas.microsoft.com/office/drawing/2014/main" id="{7F845AA5-4B85-4B2F-9FDC-FB3F8DB62F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" y="251"/>
              <a:ext cx="672" cy="1669"/>
            </a:xfrm>
            <a:prstGeom prst="line">
              <a:avLst/>
            </a:prstGeom>
            <a:noFill/>
            <a:ln w="38100" cap="sq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Line 167">
              <a:extLst>
                <a:ext uri="{FF2B5EF4-FFF2-40B4-BE49-F238E27FC236}">
                  <a16:creationId xmlns:a16="http://schemas.microsoft.com/office/drawing/2014/main" id="{731CC074-E3A2-4FD3-AC4A-7DD5C5E5F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" y="251"/>
              <a:ext cx="1728" cy="1093"/>
            </a:xfrm>
            <a:prstGeom prst="line">
              <a:avLst/>
            </a:prstGeom>
            <a:noFill/>
            <a:ln w="38100" cap="sq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Line 168">
              <a:extLst>
                <a:ext uri="{FF2B5EF4-FFF2-40B4-BE49-F238E27FC236}">
                  <a16:creationId xmlns:a16="http://schemas.microsoft.com/office/drawing/2014/main" id="{F2414DC2-81DE-4922-B8AA-6765970455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" y="1344"/>
              <a:ext cx="2400" cy="576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5F52EA78-FFAA-4F65-9F20-5E2E0D0112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648" y="10435408"/>
                <a:ext cx="14734530" cy="268433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5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ct val="50000"/>
                  </a:spcBef>
                  <a:buNone/>
                </a:pPr>
                <a:r>
                  <a:rPr lang="en-US" alt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sz="4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44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4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𝑩𝑫</m:t>
                            </m:r>
                            <m:r>
                              <a:rPr lang="en-US" altLang="en-US" sz="44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r>
                              <m:rPr>
                                <m:nor/>
                              </m:rPr>
                              <a:rPr lang="en-US" altLang="en-US" sz="4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SA</m:t>
                            </m:r>
                            <m:r>
                              <m:rPr>
                                <m:nor/>
                              </m:rPr>
                              <a:rPr lang="en-US" altLang="en-US" sz="4400" b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altLang="en-US" sz="4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 (</m:t>
                            </m:r>
                            <m:r>
                              <a:rPr lang="en-US" altLang="en-US" sz="4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𝒅𝒐</m:t>
                            </m:r>
                            <m:r>
                              <a:rPr lang="en-US" altLang="en-US" sz="4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altLang="en-US" sz="4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𝑺𝑨</m:t>
                            </m:r>
                            <m:r>
                              <a:rPr lang="en-US" altLang="en-US" sz="44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altLang="en-US" sz="4400" b="1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4400" b="1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𝑨𝑩𝑪𝑫</m:t>
                                </m:r>
                              </m:e>
                            </m:d>
                            <m:r>
                              <a:rPr lang="en-US" altLang="en-US" sz="4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altLang="en-US" sz="4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𝑩𝑫</m:t>
                            </m:r>
                            <m:r>
                              <a:rPr lang="en-US" altLang="en-US" sz="44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r>
                              <m:rPr>
                                <m:nor/>
                              </m:rPr>
                              <a:rPr lang="en-US" altLang="en-US" sz="4400" b="1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A</m:t>
                            </m:r>
                            <m:r>
                              <a:rPr lang="en-US" altLang="en-US" sz="4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en-US" sz="44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en-US" sz="4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𝑩𝑫</m:t>
                    </m:r>
                    <m:r>
                      <a:rPr lang="en-US" altLang="en-US" sz="4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altLang="en-US" sz="4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𝑺𝑨</m:t>
                        </m:r>
                        <m:r>
                          <a:rPr lang="en-US" altLang="en-US" sz="4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endParaRPr lang="en-US" sz="4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indent="0">
                  <a:spcBef>
                    <a:spcPct val="50000"/>
                  </a:spcBef>
                  <a:buNone/>
                </a:pPr>
                <a:r>
                  <a:rPr lang="en-US" sz="4400" b="1" i="1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𝑺𝑩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en-US" sz="4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altLang="en-US" sz="4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sz="4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  <m:r>
                      <a:rPr lang="en-US" altLang="en-US" sz="4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altLang="en-US" sz="4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altLang="en-US" sz="4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)⊥</m:t>
                    </m:r>
                    <m:d>
                      <m:dPr>
                        <m:ctrlPr>
                          <a:rPr lang="en-US" altLang="en-US" sz="4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𝑺𝑨</m:t>
                        </m:r>
                        <m:r>
                          <a:rPr lang="en-US" altLang="en-US" sz="4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endParaRPr lang="en-US" sz="44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ct val="50000"/>
                  </a:spcBef>
                  <a:buNone/>
                </a:pPr>
                <a:endParaRPr lang="en-US" sz="4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5F52EA78-FFAA-4F65-9F20-5E2E0D011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48" y="10435408"/>
                <a:ext cx="14734530" cy="2684334"/>
              </a:xfrm>
              <a:prstGeom prst="rect">
                <a:avLst/>
              </a:prstGeom>
              <a:blipFill>
                <a:blip r:embed="rId5"/>
                <a:stretch>
                  <a:fillRect l="-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2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51" grpId="0"/>
      <p:bldP spid="60" grpId="0"/>
      <p:bldP spid="61" grpId="0"/>
      <p:bldP spid="62" grpId="0"/>
      <p:bldP spid="63" grpId="0"/>
      <p:bldP spid="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lăng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hộp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chữ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lăng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2000" y="3696543"/>
            <a:ext cx="22325581" cy="1789858"/>
            <a:chOff x="1076414" y="4260201"/>
            <a:chExt cx="22325581" cy="2646686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2235796"/>
              <a:chOff x="637542" y="1083939"/>
              <a:chExt cx="8611674" cy="88024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88024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84550" y="1383146"/>
                <a:ext cx="8311871" cy="447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260201"/>
              <a:ext cx="4411602" cy="1181872"/>
              <a:chOff x="166396" y="8637388"/>
              <a:chExt cx="4411602" cy="118187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106417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6568" y="8637388"/>
                <a:ext cx="3581430" cy="800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B87C0EC-CFDD-4D85-A8A1-497AFCF4D047}"/>
              </a:ext>
            </a:extLst>
          </p:cNvPr>
          <p:cNvSpPr txBox="1"/>
          <p:nvPr/>
        </p:nvSpPr>
        <p:spPr>
          <a:xfrm>
            <a:off x="1676399" y="5863441"/>
            <a:ext cx="16687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lăng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“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Lăng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”+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đáy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55" name="Picture 48">
            <a:extLst>
              <a:ext uri="{FF2B5EF4-FFF2-40B4-BE49-F238E27FC236}">
                <a16:creationId xmlns:a16="http://schemas.microsoft.com/office/drawing/2014/main" id="{2E484DAE-9062-463B-81E9-E0812C18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02429" y="5410200"/>
            <a:ext cx="6257771" cy="792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335B9FCA-07C7-45A5-899A-E27908EEADEE}"/>
              </a:ext>
            </a:extLst>
          </p:cNvPr>
          <p:cNvGrpSpPr/>
          <p:nvPr/>
        </p:nvGrpSpPr>
        <p:grpSpPr>
          <a:xfrm>
            <a:off x="1066800" y="8305800"/>
            <a:ext cx="16611600" cy="2895600"/>
            <a:chOff x="1120323" y="10988402"/>
            <a:chExt cx="21678504" cy="2895937"/>
          </a:xfrm>
        </p:grpSpPr>
        <p:sp>
          <p:nvSpPr>
            <p:cNvPr id="57" name="Rounded Rectangle 6">
              <a:extLst>
                <a:ext uri="{FF2B5EF4-FFF2-40B4-BE49-F238E27FC236}">
                  <a16:creationId xmlns:a16="http://schemas.microsoft.com/office/drawing/2014/main" id="{539157B1-AB3B-43B4-9275-783471868FAA}"/>
                </a:ext>
              </a:extLst>
            </p:cNvPr>
            <p:cNvSpPr/>
            <p:nvPr/>
          </p:nvSpPr>
          <p:spPr>
            <a:xfrm>
              <a:off x="1272740" y="11393061"/>
              <a:ext cx="21526087" cy="2491278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lăng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đứng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chữ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nhật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luôn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đáy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58" name="Group 2">
              <a:extLst>
                <a:ext uri="{FF2B5EF4-FFF2-40B4-BE49-F238E27FC236}">
                  <a16:creationId xmlns:a16="http://schemas.microsoft.com/office/drawing/2014/main" id="{4A01907C-4219-448C-A715-FC9E551CCDEA}"/>
                </a:ext>
              </a:extLst>
            </p:cNvPr>
            <p:cNvGrpSpPr/>
            <p:nvPr/>
          </p:nvGrpSpPr>
          <p:grpSpPr>
            <a:xfrm>
              <a:off x="1120323" y="10988402"/>
              <a:ext cx="3837062" cy="956588"/>
              <a:chOff x="1120323" y="10988402"/>
              <a:chExt cx="3837062" cy="956588"/>
            </a:xfrm>
          </p:grpSpPr>
          <p:sp>
            <p:nvSpPr>
              <p:cNvPr id="59" name="Right Triangle 58">
                <a:extLst>
                  <a:ext uri="{FF2B5EF4-FFF2-40B4-BE49-F238E27FC236}">
                    <a16:creationId xmlns:a16="http://schemas.microsoft.com/office/drawing/2014/main" id="{3493B613-F8F1-43EA-AF37-94F6730920BB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9BA1BF7B-593E-4DF6-B4B4-C898165126E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9BCF0E2-6B20-48B0-9F6B-70DEBBD79A5E}"/>
                  </a:ext>
                </a:extLst>
              </p:cNvPr>
              <p:cNvSpPr txBox="1"/>
              <p:nvPr/>
            </p:nvSpPr>
            <p:spPr>
              <a:xfrm>
                <a:off x="1120323" y="10988402"/>
                <a:ext cx="3837062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5942099-DA85-4FD9-9F09-66D089E840C2}"/>
              </a:ext>
            </a:extLst>
          </p:cNvPr>
          <p:cNvSpPr txBox="1"/>
          <p:nvPr/>
        </p:nvSpPr>
        <p:spPr>
          <a:xfrm>
            <a:off x="17830800" y="12946559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Lăng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sz="44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615CA19-5D6D-49A2-82B7-EE1519367D29}"/>
              </a:ext>
            </a:extLst>
          </p:cNvPr>
          <p:cNvGrpSpPr/>
          <p:nvPr/>
        </p:nvGrpSpPr>
        <p:grpSpPr>
          <a:xfrm>
            <a:off x="533400" y="11658600"/>
            <a:ext cx="19320875" cy="1708142"/>
            <a:chOff x="1171868" y="10318525"/>
            <a:chExt cx="19320875" cy="1708142"/>
          </a:xfrm>
        </p:grpSpPr>
        <p:sp>
          <p:nvSpPr>
            <p:cNvPr id="53" name="Text Box 26">
              <a:extLst>
                <a:ext uri="{FF2B5EF4-FFF2-40B4-BE49-F238E27FC236}">
                  <a16:creationId xmlns:a16="http://schemas.microsoft.com/office/drawing/2014/main" id="{21A050B1-9CB1-4F4E-BF43-F1C253464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706" y="10580117"/>
              <a:ext cx="16290037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chữ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nhật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đáy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vì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chứa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ít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eaLnBrk="1" hangingPunct="1"/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cạnh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đáy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4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2" name="Picture 3">
              <a:extLst>
                <a:ext uri="{FF2B5EF4-FFF2-40B4-BE49-F238E27FC236}">
                  <a16:creationId xmlns:a16="http://schemas.microsoft.com/office/drawing/2014/main" id="{EEFBF581-0A11-4086-945D-7C4C7639A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868" y="10318525"/>
              <a:ext cx="284638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4558F69-5780-481A-B9FD-1B19AC72C035}"/>
              </a:ext>
            </a:extLst>
          </p:cNvPr>
          <p:cNvGrpSpPr/>
          <p:nvPr/>
        </p:nvGrpSpPr>
        <p:grpSpPr>
          <a:xfrm>
            <a:off x="533400" y="11430000"/>
            <a:ext cx="18516600" cy="1703278"/>
            <a:chOff x="1085760" y="8184729"/>
            <a:chExt cx="18516600" cy="170327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E40C026-E6A3-4770-B5EA-5D131FF79DCF}"/>
                </a:ext>
              </a:extLst>
            </p:cNvPr>
            <p:cNvSpPr/>
            <p:nvPr/>
          </p:nvSpPr>
          <p:spPr>
            <a:xfrm>
              <a:off x="4202014" y="8441457"/>
              <a:ext cx="1540034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Theo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lăng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đứng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đáy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  <p:pic>
          <p:nvPicPr>
            <p:cNvPr id="65" name="Picture 2">
              <a:extLst>
                <a:ext uri="{FF2B5EF4-FFF2-40B4-BE49-F238E27FC236}">
                  <a16:creationId xmlns:a16="http://schemas.microsoft.com/office/drawing/2014/main" id="{229D9625-4FC3-4755-A69F-6FDC2F5FA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60" y="8184729"/>
              <a:ext cx="2789237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2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lăng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hộp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chữ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lăng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696543"/>
            <a:ext cx="22325581" cy="1789858"/>
            <a:chOff x="1076414" y="4260201"/>
            <a:chExt cx="22325581" cy="2646686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2235796"/>
              <a:chOff x="637542" y="1083939"/>
              <a:chExt cx="8611674" cy="88024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88024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84550" y="1383146"/>
                <a:ext cx="8311871" cy="447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260201"/>
              <a:ext cx="4411602" cy="1181872"/>
              <a:chOff x="166396" y="8637388"/>
              <a:chExt cx="4411602" cy="118187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106417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6568" y="8637388"/>
                <a:ext cx="3581430" cy="800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B87C0EC-CFDD-4D85-A8A1-497AFCF4D047}"/>
              </a:ext>
            </a:extLst>
          </p:cNvPr>
          <p:cNvSpPr txBox="1"/>
          <p:nvPr/>
        </p:nvSpPr>
        <p:spPr>
          <a:xfrm>
            <a:off x="1676400" y="5863441"/>
            <a:ext cx="1569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lăng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lăng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000" b="1" i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….</a:t>
            </a:r>
            <a:endParaRPr lang="en-US" dirty="0">
              <a:solidFill>
                <a:srgbClr val="3333FF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35B9FCA-07C7-45A5-899A-E27908EEADEE}"/>
              </a:ext>
            </a:extLst>
          </p:cNvPr>
          <p:cNvGrpSpPr/>
          <p:nvPr/>
        </p:nvGrpSpPr>
        <p:grpSpPr>
          <a:xfrm>
            <a:off x="1600200" y="7010400"/>
            <a:ext cx="16611600" cy="2895600"/>
            <a:chOff x="1120323" y="10988402"/>
            <a:chExt cx="21678504" cy="2895937"/>
          </a:xfrm>
        </p:grpSpPr>
        <p:sp>
          <p:nvSpPr>
            <p:cNvPr id="57" name="Rounded Rectangle 6">
              <a:extLst>
                <a:ext uri="{FF2B5EF4-FFF2-40B4-BE49-F238E27FC236}">
                  <a16:creationId xmlns:a16="http://schemas.microsoft.com/office/drawing/2014/main" id="{539157B1-AB3B-43B4-9275-783471868FAA}"/>
                </a:ext>
              </a:extLst>
            </p:cNvPr>
            <p:cNvSpPr/>
            <p:nvPr/>
          </p:nvSpPr>
          <p:spPr>
            <a:xfrm>
              <a:off x="1272740" y="11393061"/>
              <a:ext cx="21526087" cy="2491278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lăng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chữ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nhật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nhau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58" name="Group 2">
              <a:extLst>
                <a:ext uri="{FF2B5EF4-FFF2-40B4-BE49-F238E27FC236}">
                  <a16:creationId xmlns:a16="http://schemas.microsoft.com/office/drawing/2014/main" id="{4A01907C-4219-448C-A715-FC9E551CCDEA}"/>
                </a:ext>
              </a:extLst>
            </p:cNvPr>
            <p:cNvGrpSpPr/>
            <p:nvPr/>
          </p:nvGrpSpPr>
          <p:grpSpPr>
            <a:xfrm>
              <a:off x="1120323" y="10988402"/>
              <a:ext cx="3837062" cy="956588"/>
              <a:chOff x="1120323" y="10988402"/>
              <a:chExt cx="3837062" cy="956588"/>
            </a:xfrm>
          </p:grpSpPr>
          <p:sp>
            <p:nvSpPr>
              <p:cNvPr id="59" name="Right Triangle 58">
                <a:extLst>
                  <a:ext uri="{FF2B5EF4-FFF2-40B4-BE49-F238E27FC236}">
                    <a16:creationId xmlns:a16="http://schemas.microsoft.com/office/drawing/2014/main" id="{3493B613-F8F1-43EA-AF37-94F6730920BB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9BA1BF7B-593E-4DF6-B4B4-C898165126E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9BCF0E2-6B20-48B0-9F6B-70DEBBD79A5E}"/>
                  </a:ext>
                </a:extLst>
              </p:cNvPr>
              <p:cNvSpPr txBox="1"/>
              <p:nvPr/>
            </p:nvSpPr>
            <p:spPr>
              <a:xfrm>
                <a:off x="1120323" y="10988402"/>
                <a:ext cx="3837062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5942099-DA85-4FD9-9F09-66D089E840C2}"/>
              </a:ext>
            </a:extLst>
          </p:cNvPr>
          <p:cNvSpPr txBox="1"/>
          <p:nvPr/>
        </p:nvSpPr>
        <p:spPr>
          <a:xfrm>
            <a:off x="18211800" y="127254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Lăng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endParaRPr lang="en-US" sz="44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Picture 108">
            <a:extLst>
              <a:ext uri="{FF2B5EF4-FFF2-40B4-BE49-F238E27FC236}">
                <a16:creationId xmlns:a16="http://schemas.microsoft.com/office/drawing/2014/main" id="{BCBCB2C5-8A69-4787-A523-35F1D951F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92800" y="6019799"/>
            <a:ext cx="5486400" cy="69301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D2AEDD01-7D31-4A68-B224-5A99BA4B5B45}"/>
              </a:ext>
            </a:extLst>
          </p:cNvPr>
          <p:cNvGrpSpPr/>
          <p:nvPr/>
        </p:nvGrpSpPr>
        <p:grpSpPr>
          <a:xfrm>
            <a:off x="838200" y="10515600"/>
            <a:ext cx="17830800" cy="2380386"/>
            <a:chOff x="1085760" y="8184729"/>
            <a:chExt cx="18516600" cy="238038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DF5D999-21BD-4BFE-A62A-49C75A0B6F38}"/>
                </a:ext>
              </a:extLst>
            </p:cNvPr>
            <p:cNvSpPr/>
            <p:nvPr/>
          </p:nvSpPr>
          <p:spPr>
            <a:xfrm>
              <a:off x="4202014" y="8441457"/>
              <a:ext cx="15400346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Theo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lăng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lăng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đứng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08A63D47-C08B-4847-B925-DBBE92C82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60" y="8184729"/>
              <a:ext cx="2789237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3185466-B1B6-40D4-81EF-8BB3E7634819}"/>
              </a:ext>
            </a:extLst>
          </p:cNvPr>
          <p:cNvGrpSpPr/>
          <p:nvPr/>
        </p:nvGrpSpPr>
        <p:grpSpPr>
          <a:xfrm>
            <a:off x="1066800" y="11582400"/>
            <a:ext cx="16929195" cy="1708142"/>
            <a:chOff x="1171868" y="10318525"/>
            <a:chExt cx="16929195" cy="1708142"/>
          </a:xfrm>
        </p:grpSpPr>
        <p:sp>
          <p:nvSpPr>
            <p:cNvPr id="48" name="Text Box 26">
              <a:extLst>
                <a:ext uri="{FF2B5EF4-FFF2-40B4-BE49-F238E27FC236}">
                  <a16:creationId xmlns:a16="http://schemas.microsoft.com/office/drawing/2014/main" id="{1443A770-E190-43DE-A39D-95EF6132A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706" y="10580117"/>
              <a:ext cx="13898357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chữ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nhật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nhau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lăng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trụ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đứng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eaLnBrk="1" hangingPunct="1"/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thì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thiết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nhau</a:t>
              </a:r>
              <a:endParaRPr lang="en-US" sz="4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49" name="Picture 3">
              <a:extLst>
                <a:ext uri="{FF2B5EF4-FFF2-40B4-BE49-F238E27FC236}">
                  <a16:creationId xmlns:a16="http://schemas.microsoft.com/office/drawing/2014/main" id="{BFD287F2-54F8-4682-ABBD-D3A3FA70A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868" y="10318525"/>
              <a:ext cx="284638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29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lăng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hộp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chữ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14600"/>
            <a:ext cx="19426894" cy="1524000"/>
            <a:chOff x="644526" y="2776538"/>
            <a:chExt cx="9697682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350608" y="2776538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hộp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hộp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chữ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66804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969364" y="2852738"/>
              <a:ext cx="22822" cy="792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04800" y="3581400"/>
            <a:ext cx="23393400" cy="3733800"/>
            <a:chOff x="1076414" y="4260201"/>
            <a:chExt cx="22325581" cy="5521218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5110328"/>
              <a:chOff x="637542" y="1083939"/>
              <a:chExt cx="8611674" cy="201195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201195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84550" y="1383146"/>
                <a:ext cx="8311871" cy="16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spcBef>
                    <a:spcPct val="50000"/>
                  </a:spcBef>
                  <a:buFont typeface="Wingdings" panose="05000000000000000000" pitchFamily="2" charset="2"/>
                  <a:buChar char="ü"/>
                </a:pP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71500" indent="-571500">
                  <a:spcBef>
                    <a:spcPct val="50000"/>
                  </a:spcBef>
                  <a:buFont typeface="Wingdings" panose="05000000000000000000" pitchFamily="2" charset="2"/>
                  <a:buChar char="ü"/>
                </a:pP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71500" indent="-571500">
                  <a:spcBef>
                    <a:spcPct val="50000"/>
                  </a:spcBef>
                  <a:buFont typeface="Wingdings" panose="05000000000000000000" pitchFamily="2" charset="2"/>
                  <a:buChar char="ü"/>
                </a:pP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260201"/>
              <a:ext cx="4411602" cy="1181872"/>
              <a:chOff x="166396" y="8637388"/>
              <a:chExt cx="4411602" cy="118187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106417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6568" y="8637388"/>
                <a:ext cx="3581430" cy="800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5942099-DA85-4FD9-9F09-66D089E840C2}"/>
              </a:ext>
            </a:extLst>
          </p:cNvPr>
          <p:cNvSpPr txBox="1"/>
          <p:nvPr/>
        </p:nvSpPr>
        <p:spPr>
          <a:xfrm>
            <a:off x="685800" y="125730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endParaRPr lang="en-US" sz="44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AB07A3-04BD-4EC9-A92E-31F05C38B93C}"/>
              </a:ext>
            </a:extLst>
          </p:cNvPr>
          <p:cNvSpPr txBox="1"/>
          <p:nvPr/>
        </p:nvSpPr>
        <p:spPr>
          <a:xfrm>
            <a:off x="7848600" y="125730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298EC2-F9D6-4494-ACBC-7B13117C04B6}"/>
              </a:ext>
            </a:extLst>
          </p:cNvPr>
          <p:cNvSpPr txBox="1"/>
          <p:nvPr/>
        </p:nvSpPr>
        <p:spPr>
          <a:xfrm>
            <a:off x="17297400" y="125730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endParaRPr lang="en-US" sz="44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D7C7F78A-62A2-4363-8CC0-D0B9FF584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518888"/>
            <a:ext cx="4343400" cy="5074261"/>
          </a:xfrm>
          <a:prstGeom prst="rect">
            <a:avLst/>
          </a:prstGeom>
        </p:spPr>
      </p:pic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0AAF08F7-8EA5-4C18-A2F4-FCB684388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8305800"/>
            <a:ext cx="7239000" cy="4303598"/>
          </a:xfrm>
          <a:prstGeom prst="rect">
            <a:avLst/>
          </a:prstGeom>
        </p:spPr>
      </p:pic>
      <p:pic>
        <p:nvPicPr>
          <p:cNvPr id="17" name="Picture 16" descr="Rectangle&#10;&#10;Description automatically generated">
            <a:extLst>
              <a:ext uri="{FF2B5EF4-FFF2-40B4-BE49-F238E27FC236}">
                <a16:creationId xmlns:a16="http://schemas.microsoft.com/office/drawing/2014/main" id="{A97A87DC-372B-42D2-BF85-8AE3994C9A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0" t="8432" r="23076" b="13046"/>
          <a:stretch/>
        </p:blipFill>
        <p:spPr>
          <a:xfrm>
            <a:off x="17526000" y="7635139"/>
            <a:ext cx="4800600" cy="49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3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4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lăng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hộp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chữ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14600"/>
            <a:ext cx="19426894" cy="1524000"/>
            <a:chOff x="644526" y="2776538"/>
            <a:chExt cx="9697682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350608" y="2776538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hộp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hộp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chữ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66804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969364" y="2852738"/>
              <a:ext cx="228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96192" y="3579377"/>
            <a:ext cx="23248226" cy="3760620"/>
            <a:chOff x="1076414" y="4260201"/>
            <a:chExt cx="23248226" cy="5560877"/>
          </a:xfrm>
        </p:grpSpPr>
        <p:grpSp>
          <p:nvGrpSpPr>
            <p:cNvPr id="22" name="Group 5"/>
            <p:cNvGrpSpPr/>
            <p:nvPr/>
          </p:nvGrpSpPr>
          <p:grpSpPr>
            <a:xfrm>
              <a:off x="1464641" y="4710750"/>
              <a:ext cx="22859999" cy="5110328"/>
              <a:chOff x="610517" y="1099553"/>
              <a:chExt cx="9002027" cy="201195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10517" y="1099553"/>
                <a:ext cx="9002027" cy="201195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84550" y="1383146"/>
                <a:ext cx="8311871" cy="16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spcBef>
                    <a:spcPct val="50000"/>
                  </a:spcBef>
                  <a:buFont typeface="Wingdings" panose="05000000000000000000" pitchFamily="2" charset="2"/>
                  <a:buChar char="ü"/>
                </a:pP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71500" indent="-571500">
                  <a:spcBef>
                    <a:spcPct val="50000"/>
                  </a:spcBef>
                  <a:buFont typeface="Wingdings" panose="05000000000000000000" pitchFamily="2" charset="2"/>
                  <a:buChar char="ü"/>
                </a:pP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71500" indent="-571500">
                  <a:spcBef>
                    <a:spcPct val="50000"/>
                  </a:spcBef>
                  <a:buFont typeface="Wingdings" panose="05000000000000000000" pitchFamily="2" charset="2"/>
                  <a:buChar char="ü"/>
                </a:pP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504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260201"/>
              <a:ext cx="4411602" cy="1181872"/>
              <a:chOff x="166396" y="8637388"/>
              <a:chExt cx="4411602" cy="118187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106417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6568" y="8637388"/>
                <a:ext cx="3581430" cy="800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7BDD6-430C-477D-8A00-E6D6254EB14B}"/>
              </a:ext>
            </a:extLst>
          </p:cNvPr>
          <p:cNvSpPr/>
          <p:nvPr/>
        </p:nvSpPr>
        <p:spPr>
          <a:xfrm>
            <a:off x="1066800" y="8001000"/>
            <a:ext cx="22860000" cy="3200400"/>
          </a:xfrm>
          <a:prstGeom prst="rect">
            <a:avLst/>
          </a:prstGeom>
          <a:solidFill>
            <a:srgbClr val="D2EE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lăng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chắc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947C07F4-18E2-488D-91D9-53089F2942BD}"/>
              </a:ext>
            </a:extLst>
          </p:cNvPr>
          <p:cNvGrpSpPr/>
          <p:nvPr/>
        </p:nvGrpSpPr>
        <p:grpSpPr>
          <a:xfrm>
            <a:off x="914400" y="7600893"/>
            <a:ext cx="4038600" cy="819234"/>
            <a:chOff x="1147594" y="10969290"/>
            <a:chExt cx="3700383" cy="819329"/>
          </a:xfrm>
        </p:grpSpPr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72CBCE71-F879-424E-B489-53EBDF6C40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07591" y="9548233"/>
              <a:ext cx="780389" cy="3700383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DFFBB4-B284-4166-9364-53B45293A332}"/>
                </a:ext>
              </a:extLst>
            </p:cNvPr>
            <p:cNvSpPr txBox="1"/>
            <p:nvPr/>
          </p:nvSpPr>
          <p:spPr>
            <a:xfrm>
              <a:off x="2055236" y="10969290"/>
              <a:ext cx="1848797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58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chóp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chóp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chóp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0" y="7010400"/>
            <a:ext cx="16535402" cy="2514601"/>
            <a:chOff x="1076414" y="4260201"/>
            <a:chExt cx="17113633" cy="3359256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16656778" cy="2948366"/>
              <a:chOff x="637542" y="1083939"/>
              <a:chExt cx="6559264" cy="116078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6435039" cy="116078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84551" y="1383146"/>
                <a:ext cx="6412255" cy="760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260201"/>
              <a:ext cx="4411602" cy="1181872"/>
              <a:chOff x="166396" y="8637388"/>
              <a:chExt cx="4411602" cy="118187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106417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6568" y="8637388"/>
                <a:ext cx="3581430" cy="800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87C0EC-CFDD-4D85-A8A1-497AFCF4D047}"/>
                  </a:ext>
                </a:extLst>
              </p:cNvPr>
              <p:cNvSpPr txBox="1"/>
              <p:nvPr/>
            </p:nvSpPr>
            <p:spPr>
              <a:xfrm>
                <a:off x="533400" y="3657600"/>
                <a:ext cx="156972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𝐒</m:t>
                    </m:r>
                    <m:r>
                      <a:rPr lang="en-US" sz="4400" b="1" i="0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b>
                      <m:sSubPr>
                        <m:ctrlPr>
                          <a:rPr lang="en-US" sz="4400" b="1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𝐀</m:t>
                        </m:r>
                      </m:e>
                      <m:sub>
                        <m:r>
                          <a:rPr lang="en-US" sz="4400" b="1" i="0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 dirty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4400" b="1" i="1" dirty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 dirty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sz="4400" b="1" i="0" dirty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0" dirty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𝐀</m:t>
                        </m:r>
                      </m:e>
                      <m:sub>
                        <m:r>
                          <a:rPr lang="en-US" sz="4400" b="1" i="0" dirty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b>
                    </m:sSub>
                    <m:r>
                      <a:rPr lang="en-US" sz="4400" b="1" i="0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…</m:t>
                    </m:r>
                    <m:sSub>
                      <m:sSubPr>
                        <m:ctrlPr>
                          <a:rPr lang="en-US" sz="4400" b="1" i="1" dirty="0" err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 dirty="0" err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𝐀</m:t>
                        </m:r>
                      </m:e>
                      <m:sub>
                        <m:r>
                          <a:rPr lang="en-US" sz="4400" b="1" i="0" dirty="0" err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ọi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𝐇</m:t>
                    </m:r>
                  </m:oMath>
                </a14:m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𝐒</m:t>
                    </m:r>
                  </m:oMath>
                </a14:m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𝐒𝐇</m:t>
                    </m:r>
                  </m:oMath>
                </a14:m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cao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𝐇</m:t>
                    </m:r>
                  </m:oMath>
                </a14:m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chân </a:t>
                </a:r>
                <a:r>
                  <a:rPr lang="vi-VN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vi-VN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cao.</a:t>
                </a:r>
                <a:endParaRPr lang="en-US" sz="4400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87C0EC-CFDD-4D85-A8A1-497AFCF4D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657600"/>
                <a:ext cx="15697200" cy="2800767"/>
              </a:xfrm>
              <a:prstGeom prst="rect">
                <a:avLst/>
              </a:prstGeom>
              <a:blipFill>
                <a:blip r:embed="rId3"/>
                <a:stretch>
                  <a:fillRect l="-1592" t="-4575" r="-1903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5942099-DA85-4FD9-9F09-66D089E840C2}"/>
              </a:ext>
            </a:extLst>
          </p:cNvPr>
          <p:cNvSpPr txBox="1"/>
          <p:nvPr/>
        </p:nvSpPr>
        <p:spPr>
          <a:xfrm>
            <a:off x="11430000" y="127254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endParaRPr lang="en-US" sz="44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598A99-6F12-4C98-80E5-148995191C10}"/>
              </a:ext>
            </a:extLst>
          </p:cNvPr>
          <p:cNvSpPr/>
          <p:nvPr/>
        </p:nvSpPr>
        <p:spPr>
          <a:xfrm>
            <a:off x="441419" y="10743222"/>
            <a:ext cx="16154400" cy="1676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46" name="Picture 45" descr="Chart, radar chart&#10;&#10;Description automatically generated">
            <a:extLst>
              <a:ext uri="{FF2B5EF4-FFF2-40B4-BE49-F238E27FC236}">
                <a16:creationId xmlns:a16="http://schemas.microsoft.com/office/drawing/2014/main" id="{A5ED97FF-4582-4369-A86B-3D5500A7E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781" y="1981200"/>
            <a:ext cx="7014714" cy="6248400"/>
          </a:xfrm>
          <a:prstGeom prst="rect">
            <a:avLst/>
          </a:prstGeom>
        </p:spPr>
      </p:pic>
      <p:pic>
        <p:nvPicPr>
          <p:cNvPr id="48" name="Picture 47" descr="Chart, radar chart&#10;&#10;Description automatically generated">
            <a:extLst>
              <a:ext uri="{FF2B5EF4-FFF2-40B4-BE49-F238E27FC236}">
                <a16:creationId xmlns:a16="http://schemas.microsoft.com/office/drawing/2014/main" id="{F4E820C9-30BC-44FF-BAA6-8469E5520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900" y="8229011"/>
            <a:ext cx="7658100" cy="5486989"/>
          </a:xfrm>
          <a:prstGeom prst="rect">
            <a:avLst/>
          </a:prstGeom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DAF6707C-024D-4D22-934B-985F5D6C0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56" y="9730621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6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chóp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chóp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chóp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198" y="3581400"/>
            <a:ext cx="16535402" cy="2514601"/>
            <a:chOff x="1076414" y="4260201"/>
            <a:chExt cx="17113633" cy="3359256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16656778" cy="2948366"/>
              <a:chOff x="637542" y="1083939"/>
              <a:chExt cx="6559264" cy="116078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6435039" cy="116078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84551" y="1383146"/>
                <a:ext cx="6412255" cy="760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260201"/>
              <a:ext cx="4411602" cy="1181872"/>
              <a:chOff x="166396" y="8637388"/>
              <a:chExt cx="4411602" cy="118187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106417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6568" y="8637388"/>
                <a:ext cx="3581430" cy="800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598A99-6F12-4C98-80E5-148995191C10}"/>
              </a:ext>
            </a:extLst>
          </p:cNvPr>
          <p:cNvSpPr/>
          <p:nvPr/>
        </p:nvSpPr>
        <p:spPr>
          <a:xfrm>
            <a:off x="685800" y="12053455"/>
            <a:ext cx="23012400" cy="1676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đáy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8" name="Picture 47" descr="Chart, radar chart&#10;&#10;Description automatically generated">
            <a:extLst>
              <a:ext uri="{FF2B5EF4-FFF2-40B4-BE49-F238E27FC236}">
                <a16:creationId xmlns:a16="http://schemas.microsoft.com/office/drawing/2014/main" id="{F4E820C9-30BC-44FF-BAA6-8469E5520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442" y="2286000"/>
            <a:ext cx="7658100" cy="548698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C2DE8C94-7BB7-41B8-887F-A2FF3C093F97}"/>
              </a:ext>
            </a:extLst>
          </p:cNvPr>
          <p:cNvGrpSpPr/>
          <p:nvPr/>
        </p:nvGrpSpPr>
        <p:grpSpPr>
          <a:xfrm>
            <a:off x="381000" y="7772400"/>
            <a:ext cx="23088600" cy="3505200"/>
            <a:chOff x="1120323" y="10988402"/>
            <a:chExt cx="21678504" cy="3505608"/>
          </a:xfrm>
        </p:grpSpPr>
        <p:sp>
          <p:nvSpPr>
            <p:cNvPr id="42" name="Rounded Rectangle 6">
              <a:extLst>
                <a:ext uri="{FF2B5EF4-FFF2-40B4-BE49-F238E27FC236}">
                  <a16:creationId xmlns:a16="http://schemas.microsoft.com/office/drawing/2014/main" id="{6AC732AD-73C3-45DA-9F77-47BFC49DBAE6}"/>
                </a:ext>
              </a:extLst>
            </p:cNvPr>
            <p:cNvSpPr/>
            <p:nvPr/>
          </p:nvSpPr>
          <p:spPr>
            <a:xfrm>
              <a:off x="1272740" y="11393061"/>
              <a:ext cx="21526087" cy="3100949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chóp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cân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nhau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tạo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đáy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những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nhau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vi-VN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cạnh</a:t>
              </a:r>
              <a:r>
                <a: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bên </a:t>
              </a:r>
              <a:r>
                <a:rPr lang="vi-VN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chóp</a:t>
              </a:r>
              <a:r>
                <a: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tạo</a:t>
              </a:r>
              <a:r>
                <a: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đáy</a:t>
              </a:r>
              <a:r>
                <a: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nhau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44" name="Group 2">
              <a:extLst>
                <a:ext uri="{FF2B5EF4-FFF2-40B4-BE49-F238E27FC236}">
                  <a16:creationId xmlns:a16="http://schemas.microsoft.com/office/drawing/2014/main" id="{5BE371CE-A854-4D10-AB11-AF1604505046}"/>
                </a:ext>
              </a:extLst>
            </p:cNvPr>
            <p:cNvGrpSpPr/>
            <p:nvPr/>
          </p:nvGrpSpPr>
          <p:grpSpPr>
            <a:xfrm>
              <a:off x="1120323" y="10988402"/>
              <a:ext cx="3751292" cy="956588"/>
              <a:chOff x="1120323" y="10988402"/>
              <a:chExt cx="3751292" cy="956588"/>
            </a:xfrm>
          </p:grpSpPr>
          <p:sp>
            <p:nvSpPr>
              <p:cNvPr id="45" name="Right Triangle 44">
                <a:extLst>
                  <a:ext uri="{FF2B5EF4-FFF2-40B4-BE49-F238E27FC236}">
                    <a16:creationId xmlns:a16="http://schemas.microsoft.com/office/drawing/2014/main" id="{2A2B09FD-B8A8-4EB0-B9D1-1E1C8795EA46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0BF310F3-B081-43AD-B8AD-AF2A2D7A819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2B6D1E9-88FF-4406-8B20-75C56717E48B}"/>
                  </a:ext>
                </a:extLst>
              </p:cNvPr>
              <p:cNvSpPr txBox="1"/>
              <p:nvPr/>
            </p:nvSpPr>
            <p:spPr>
              <a:xfrm>
                <a:off x="1120323" y="10988402"/>
                <a:ext cx="3751292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46" name="Picture 2">
            <a:extLst>
              <a:ext uri="{FF2B5EF4-FFF2-40B4-BE49-F238E27FC236}">
                <a16:creationId xmlns:a16="http://schemas.microsoft.com/office/drawing/2014/main" id="{36C4018D-33EE-451E-B71A-25C0A7FB4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0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0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art, radar chart&#10;&#10;Description automatically generated">
            <a:extLst>
              <a:ext uri="{FF2B5EF4-FFF2-40B4-BE49-F238E27FC236}">
                <a16:creationId xmlns:a16="http://schemas.microsoft.com/office/drawing/2014/main" id="{78285883-0F61-4956-9D72-597E2B998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 r="4533"/>
          <a:stretch/>
        </p:blipFill>
        <p:spPr>
          <a:xfrm>
            <a:off x="14364929" y="2438400"/>
            <a:ext cx="10019072" cy="6934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chóp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chóp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chóp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8600" y="3733800"/>
            <a:ext cx="16535402" cy="3124200"/>
            <a:chOff x="1076414" y="4260201"/>
            <a:chExt cx="17113633" cy="4352488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88"/>
              <a:ext cx="16656778" cy="3941601"/>
              <a:chOff x="637542" y="1083938"/>
              <a:chExt cx="6559264" cy="1551826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8"/>
                <a:ext cx="6435039" cy="155182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84551" y="1383146"/>
                <a:ext cx="6412255" cy="1164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Phần của hình chóp đều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nằm giữa đáy và một thiết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diện song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với đáy cắt các cạnh bên của hình chóp đều được gọi là hình chóp cụt đều.</a:t>
                </a: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260201"/>
              <a:ext cx="4411602" cy="1181872"/>
              <a:chOff x="166396" y="8637388"/>
              <a:chExt cx="4411602" cy="118187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106417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6568" y="8637388"/>
                <a:ext cx="3581430" cy="800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598A99-6F12-4C98-80E5-148995191C10}"/>
              </a:ext>
            </a:extLst>
          </p:cNvPr>
          <p:cNvSpPr/>
          <p:nvPr/>
        </p:nvSpPr>
        <p:spPr>
          <a:xfrm>
            <a:off x="491482" y="7630775"/>
            <a:ext cx="16078200" cy="2057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Theo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cụt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Hai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đáy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20" name="Picture 19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E16FB3BD-5B24-4431-9736-3D6D321E1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735" y="8901683"/>
            <a:ext cx="5943600" cy="481431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AECDA24-9F14-4128-ADA0-A64B0189ED2B}"/>
              </a:ext>
            </a:extLst>
          </p:cNvPr>
          <p:cNvGrpSpPr/>
          <p:nvPr/>
        </p:nvGrpSpPr>
        <p:grpSpPr>
          <a:xfrm>
            <a:off x="439356" y="9783661"/>
            <a:ext cx="17830800" cy="3886200"/>
            <a:chOff x="1120323" y="10988402"/>
            <a:chExt cx="21678504" cy="3886652"/>
          </a:xfrm>
        </p:grpSpPr>
        <p:sp>
          <p:nvSpPr>
            <p:cNvPr id="45" name="Rounded Rectangle 6">
              <a:extLst>
                <a:ext uri="{FF2B5EF4-FFF2-40B4-BE49-F238E27FC236}">
                  <a16:creationId xmlns:a16="http://schemas.microsoft.com/office/drawing/2014/main" id="{305CF4C5-C80A-4508-AE2B-A85D13CCFB4D}"/>
                </a:ext>
              </a:extLst>
            </p:cNvPr>
            <p:cNvSpPr/>
            <p:nvPr/>
          </p:nvSpPr>
          <p:spPr>
            <a:xfrm>
              <a:off x="1272740" y="11393061"/>
              <a:ext cx="21526087" cy="3481993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chóp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cụt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thang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cân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nhau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đáy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chóp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cụt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đa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đồng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47" name="Group 2">
              <a:extLst>
                <a:ext uri="{FF2B5EF4-FFF2-40B4-BE49-F238E27FC236}">
                  <a16:creationId xmlns:a16="http://schemas.microsoft.com/office/drawing/2014/main" id="{8AA63FFD-AD85-4EFC-9EF6-1E64807381A9}"/>
                </a:ext>
              </a:extLst>
            </p:cNvPr>
            <p:cNvGrpSpPr/>
            <p:nvPr/>
          </p:nvGrpSpPr>
          <p:grpSpPr>
            <a:xfrm>
              <a:off x="1120323" y="10988402"/>
              <a:ext cx="3751292" cy="956588"/>
              <a:chOff x="1120323" y="10988402"/>
              <a:chExt cx="3751292" cy="956588"/>
            </a:xfrm>
          </p:grpSpPr>
          <p:sp>
            <p:nvSpPr>
              <p:cNvPr id="49" name="Right Triangle 48">
                <a:extLst>
                  <a:ext uri="{FF2B5EF4-FFF2-40B4-BE49-F238E27FC236}">
                    <a16:creationId xmlns:a16="http://schemas.microsoft.com/office/drawing/2014/main" id="{11867EBA-20A3-4D66-A466-7C3D58222796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FE85C978-F860-4C00-BD31-21ED70A18C4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1E6CB02-F530-4175-9759-1F0D116FF3A4}"/>
                  </a:ext>
                </a:extLst>
              </p:cNvPr>
              <p:cNvSpPr txBox="1"/>
              <p:nvPr/>
            </p:nvSpPr>
            <p:spPr>
              <a:xfrm>
                <a:off x="1120323" y="10988402"/>
                <a:ext cx="3751292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A2E9E13D-D5C8-4343-B8E8-8572EA807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17" y="7191375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0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EB758D-B53C-4C0A-B104-CAFA91092F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3828529"/>
            <a:ext cx="9144000" cy="87244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1319CF9-57D4-45E1-B690-0886A7AE8A27}"/>
              </a:ext>
            </a:extLst>
          </p:cNvPr>
          <p:cNvGrpSpPr/>
          <p:nvPr/>
        </p:nvGrpSpPr>
        <p:grpSpPr>
          <a:xfrm>
            <a:off x="1066800" y="1905000"/>
            <a:ext cx="22021799" cy="1784134"/>
            <a:chOff x="1085760" y="8184729"/>
            <a:chExt cx="22021799" cy="17841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78606D-8CD1-4009-A83C-A3A72B5148B2}"/>
                </a:ext>
              </a:extLst>
            </p:cNvPr>
            <p:cNvSpPr/>
            <p:nvPr/>
          </p:nvSpPr>
          <p:spPr>
            <a:xfrm>
              <a:off x="4202014" y="8441457"/>
              <a:ext cx="18905545" cy="1527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em </a:t>
              </a:r>
              <a:r>
                <a:rPr 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quan </a:t>
              </a:r>
              <a:r>
                <a:rPr 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trả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câu </a:t>
              </a:r>
              <a:r>
                <a:rPr 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07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Làm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thế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nào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được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nghiêng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mái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nhà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đất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?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59A7FDD-615B-43CC-B2E3-0A350801E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60" y="8184729"/>
              <a:ext cx="2789237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914400" y="3581400"/>
            <a:ext cx="22122428" cy="9421040"/>
            <a:chOff x="1175570" y="3048677"/>
            <a:chExt cx="22124988" cy="9422130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893737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243556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HOẠT ĐỘNG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71600" y="4572000"/>
                <a:ext cx="21323952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chóp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𝐀𝐁𝐂𝐃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𝐁𝐂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𝐒𝐀𝐁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𝐒𝐀𝐃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dirty="0">
                            <a:latin typeface="Cambria Math" panose="02040503050406030204" pitchFamily="18" charset="0"/>
                          </a:rPr>
                          <m:t>𝐀𝐁𝐂𝐃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𝐒𝐂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30</a:t>
                </a:r>
                <a:r>
                  <a:rPr lang="en-US" sz="44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572000"/>
                <a:ext cx="21323952" cy="2123658"/>
              </a:xfrm>
              <a:prstGeom prst="rect">
                <a:avLst/>
              </a:prstGeom>
              <a:blipFill>
                <a:blip r:embed="rId2"/>
                <a:stretch>
                  <a:fillRect l="-1144" t="-6034" b="-1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286000" y="6705600"/>
                <a:ext cx="14348481" cy="76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𝐒𝐀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dirty="0">
                            <a:latin typeface="Cambria Math" panose="02040503050406030204" pitchFamily="18" charset="0"/>
                          </a:rPr>
                          <m:t>𝐀𝐁𝐂𝐃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6705600"/>
                <a:ext cx="14348481" cy="769352"/>
              </a:xfrm>
              <a:prstGeom prst="rect">
                <a:avLst/>
              </a:prstGeom>
              <a:blipFill>
                <a:blip r:embed="rId3"/>
                <a:stretch>
                  <a:fillRect l="-1699" t="-16667" r="-21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2286000" y="7696200"/>
            <a:ext cx="14348481" cy="769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minh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vuông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286000" y="8763000"/>
                <a:ext cx="9287957" cy="76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𝐒𝐀𝐂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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𝐒𝐁𝐃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8763000"/>
                <a:ext cx="9287957" cy="769352"/>
              </a:xfrm>
              <a:prstGeom prst="rect">
                <a:avLst/>
              </a:prstGeom>
              <a:blipFill>
                <a:blip r:embed="rId4"/>
                <a:stretch>
                  <a:fillRect l="-262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86000" y="9906000"/>
                <a:ext cx="15938153" cy="76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:r>
                  <a:rPr lang="en-US" sz="44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𝐒𝐁𝐃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dirty="0">
                            <a:latin typeface="Cambria Math" panose="02040503050406030204" pitchFamily="18" charset="0"/>
                          </a:rPr>
                          <m:t>𝐀𝐁𝐂𝐃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906000"/>
                <a:ext cx="15938153" cy="769352"/>
              </a:xfrm>
              <a:prstGeom prst="rect">
                <a:avLst/>
              </a:prstGeom>
              <a:blipFill>
                <a:blip r:embed="rId5"/>
                <a:stretch>
                  <a:fillRect l="-1530" t="-16667" r="-172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36FF6038-8DB7-4B13-8ED5-08360DB74001}"/>
              </a:ext>
            </a:extLst>
          </p:cNvPr>
          <p:cNvGrpSpPr/>
          <p:nvPr/>
        </p:nvGrpSpPr>
        <p:grpSpPr>
          <a:xfrm>
            <a:off x="533400" y="2514600"/>
            <a:ext cx="10253661" cy="861774"/>
            <a:chOff x="644526" y="2766774"/>
            <a:chExt cx="10253661" cy="8617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226583-4C2E-462C-9C24-16DA9C9B49E8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luận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F7C5F172-874C-4562-B731-086E1148B17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4979DF-62E7-4CB4-8082-382A6D8C1305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117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7" grpId="0" build="p"/>
      <p:bldP spid="78" grpId="0"/>
      <p:bldP spid="79" grpId="0"/>
      <p:bldP spid="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43556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6268576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luận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089615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Cho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chóp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𝐀𝐁𝐂𝐃</m:t>
                    </m:r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𝐁𝐂</m:t>
                    </m:r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𝐒𝐀𝐁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𝐒𝐀𝐃</m:t>
                    </m:r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dirty="0">
                            <a:latin typeface="Cambria Math" panose="02040503050406030204" pitchFamily="18" charset="0"/>
                          </a:rPr>
                          <m:t>𝐀𝐁𝐂𝐃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𝐒𝐂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30</a:t>
                </a:r>
                <a:r>
                  <a: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0896153" cy="1938992"/>
              </a:xfrm>
              <a:prstGeom prst="rect">
                <a:avLst/>
              </a:prstGeom>
              <a:blipFill>
                <a:blip r:embed="rId2"/>
                <a:stretch>
                  <a:fillRect l="-1050" t="-5975" r="-963" b="-1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eft Brace 35"/>
          <p:cNvSpPr/>
          <p:nvPr/>
        </p:nvSpPr>
        <p:spPr>
          <a:xfrm>
            <a:off x="1745575" y="7218491"/>
            <a:ext cx="347646" cy="2611308"/>
          </a:xfrm>
          <a:prstGeom prst="leftBrace">
            <a:avLst>
              <a:gd name="adj1" fmla="val 39150"/>
              <a:gd name="adj2" fmla="val 50789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035237" y="7162799"/>
            <a:ext cx="5254312" cy="769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()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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(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)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86033" y="8118859"/>
            <a:ext cx="2755528" cy="769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(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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)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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(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)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86034" y="9074919"/>
            <a:ext cx="3907523" cy="769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()</a:t>
            </a:r>
            <a:r>
              <a:rPr lang="vi-VN" sz="44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 </a:t>
            </a: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(</a:t>
            </a:r>
            <a:r>
              <a:rPr lang="vi-VN" sz="44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</a:t>
            </a: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)</a:t>
            </a:r>
            <a:r>
              <a:rPr lang="vi-VN" sz="44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= d</a:t>
            </a:r>
            <a:endParaRPr lang="en-US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61557" y="7941972"/>
            <a:ext cx="3527984" cy="769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</a:t>
            </a:r>
            <a:r>
              <a:rPr lang="vi-VN" sz="440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vi-VN" sz="44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d  </a:t>
            </a: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(</a:t>
            </a:r>
            <a:r>
              <a:rPr lang="vi-VN" sz="44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P</a:t>
            </a: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)</a:t>
            </a:r>
            <a:endParaRPr lang="en-US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880016" y="9054136"/>
            <a:ext cx="6199882" cy="2112762"/>
            <a:chOff x="14215492" y="9595098"/>
            <a:chExt cx="8490470" cy="2723161"/>
          </a:xfrm>
        </p:grpSpPr>
        <p:sp>
          <p:nvSpPr>
            <p:cNvPr id="32" name="Parallelogram 31"/>
            <p:cNvSpPr/>
            <p:nvPr/>
          </p:nvSpPr>
          <p:spPr>
            <a:xfrm>
              <a:off x="14497050" y="9595098"/>
              <a:ext cx="8208912" cy="2520280"/>
            </a:xfrm>
            <a:prstGeom prst="parallelogram">
              <a:avLst>
                <a:gd name="adj" fmla="val 54016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77"/>
            <p:cNvGrpSpPr/>
            <p:nvPr/>
          </p:nvGrpSpPr>
          <p:grpSpPr>
            <a:xfrm>
              <a:off x="14215492" y="11376248"/>
              <a:ext cx="1440160" cy="942011"/>
              <a:chOff x="14234542" y="11376248"/>
              <a:chExt cx="1440160" cy="942011"/>
            </a:xfrm>
          </p:grpSpPr>
          <p:sp>
            <p:nvSpPr>
              <p:cNvPr id="34" name="Arc 33"/>
              <p:cNvSpPr/>
              <p:nvPr/>
            </p:nvSpPr>
            <p:spPr>
              <a:xfrm>
                <a:off x="14234542" y="11376248"/>
                <a:ext cx="1440160" cy="936104"/>
              </a:xfrm>
              <a:prstGeom prst="arc">
                <a:avLst>
                  <a:gd name="adj1" fmla="val 16200000"/>
                  <a:gd name="adj2" fmla="val 140372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833848" y="11405964"/>
                <a:ext cx="432048" cy="912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</a:t>
                </a:r>
                <a:endParaRPr lang="en-US" sz="40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0488941" y="7255721"/>
            <a:ext cx="1815271" cy="2625544"/>
            <a:chOff x="16676395" y="7853164"/>
            <a:chExt cx="2485935" cy="3384090"/>
          </a:xfrm>
        </p:grpSpPr>
        <p:sp>
          <p:nvSpPr>
            <p:cNvPr id="42" name="Freeform 41"/>
            <p:cNvSpPr/>
            <p:nvPr/>
          </p:nvSpPr>
          <p:spPr>
            <a:xfrm>
              <a:off x="16964402" y="7853164"/>
              <a:ext cx="2197928" cy="3330342"/>
            </a:xfrm>
            <a:custGeom>
              <a:avLst/>
              <a:gdLst>
                <a:gd name="connsiteX0" fmla="*/ 0 w 1470660"/>
                <a:gd name="connsiteY0" fmla="*/ 228600 h 2956560"/>
                <a:gd name="connsiteX1" fmla="*/ 1470660 w 1470660"/>
                <a:gd name="connsiteY1" fmla="*/ 0 h 2956560"/>
                <a:gd name="connsiteX2" fmla="*/ 1470660 w 1470660"/>
                <a:gd name="connsiteY2" fmla="*/ 2735580 h 2956560"/>
                <a:gd name="connsiteX3" fmla="*/ 0 w 1470660"/>
                <a:gd name="connsiteY3" fmla="*/ 2956560 h 2956560"/>
                <a:gd name="connsiteX4" fmla="*/ 0 w 1470660"/>
                <a:gd name="connsiteY4" fmla="*/ 228600 h 295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0660" h="2956560">
                  <a:moveTo>
                    <a:pt x="0" y="228600"/>
                  </a:moveTo>
                  <a:lnTo>
                    <a:pt x="1470660" y="0"/>
                  </a:lnTo>
                  <a:lnTo>
                    <a:pt x="1470660" y="2735580"/>
                  </a:lnTo>
                  <a:lnTo>
                    <a:pt x="0" y="295656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>
              <a:off x="16676395" y="10661190"/>
              <a:ext cx="962696" cy="576064"/>
            </a:xfrm>
            <a:prstGeom prst="arc">
              <a:avLst>
                <a:gd name="adj1" fmla="val 14197832"/>
                <a:gd name="adj2" fmla="val 146517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914842" y="10402427"/>
              <a:ext cx="576064" cy="832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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309774" y="7266382"/>
            <a:ext cx="1570632" cy="3128572"/>
            <a:chOff x="19169950" y="7866906"/>
            <a:chExt cx="2150913" cy="4032448"/>
          </a:xfrm>
        </p:grpSpPr>
        <p:sp>
          <p:nvSpPr>
            <p:cNvPr id="46" name="Freeform 45"/>
            <p:cNvSpPr/>
            <p:nvPr/>
          </p:nvSpPr>
          <p:spPr>
            <a:xfrm>
              <a:off x="19169950" y="7866906"/>
              <a:ext cx="1879828" cy="4032448"/>
            </a:xfrm>
            <a:custGeom>
              <a:avLst/>
              <a:gdLst>
                <a:gd name="connsiteX0" fmla="*/ 0 w 1310640"/>
                <a:gd name="connsiteY0" fmla="*/ 0 h 3596640"/>
                <a:gd name="connsiteX1" fmla="*/ 7620 w 1310640"/>
                <a:gd name="connsiteY1" fmla="*/ 2735580 h 3596640"/>
                <a:gd name="connsiteX2" fmla="*/ 1310640 w 1310640"/>
                <a:gd name="connsiteY2" fmla="*/ 3596640 h 3596640"/>
                <a:gd name="connsiteX3" fmla="*/ 1303020 w 1310640"/>
                <a:gd name="connsiteY3" fmla="*/ 876300 h 3596640"/>
                <a:gd name="connsiteX4" fmla="*/ 0 w 1310640"/>
                <a:gd name="connsiteY4" fmla="*/ 0 h 359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640" h="3596640">
                  <a:moveTo>
                    <a:pt x="0" y="0"/>
                  </a:moveTo>
                  <a:lnTo>
                    <a:pt x="7620" y="2735580"/>
                  </a:lnTo>
                  <a:lnTo>
                    <a:pt x="1310640" y="3596640"/>
                  </a:lnTo>
                  <a:lnTo>
                    <a:pt x="1303020" y="876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20456767" y="11168895"/>
              <a:ext cx="864096" cy="576065"/>
            </a:xfrm>
            <a:prstGeom prst="arc">
              <a:avLst>
                <a:gd name="adj1" fmla="val 9755064"/>
                <a:gd name="adj2" fmla="val 17862805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544934" y="11022574"/>
              <a:ext cx="576064" cy="832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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310099" y="6553200"/>
            <a:ext cx="465811" cy="3356996"/>
            <a:chOff x="12310905" y="6858794"/>
            <a:chExt cx="465865" cy="3357385"/>
          </a:xfrm>
        </p:grpSpPr>
        <p:grpSp>
          <p:nvGrpSpPr>
            <p:cNvPr id="49" name="Group 48"/>
            <p:cNvGrpSpPr/>
            <p:nvPr/>
          </p:nvGrpSpPr>
          <p:grpSpPr>
            <a:xfrm>
              <a:off x="12310905" y="9654477"/>
              <a:ext cx="211466" cy="561702"/>
              <a:chOff x="18912840" y="9974580"/>
              <a:chExt cx="289560" cy="723900"/>
            </a:xfrm>
          </p:grpSpPr>
          <p:sp>
            <p:nvSpPr>
              <p:cNvPr id="50" name="Freeform 49"/>
              <p:cNvSpPr/>
              <p:nvPr/>
            </p:nvSpPr>
            <p:spPr>
              <a:xfrm>
                <a:off x="18912840" y="9974580"/>
                <a:ext cx="289560" cy="723900"/>
              </a:xfrm>
              <a:custGeom>
                <a:avLst/>
                <a:gdLst>
                  <a:gd name="connsiteX0" fmla="*/ 0 w 289560"/>
                  <a:gd name="connsiteY0" fmla="*/ 396240 h 723900"/>
                  <a:gd name="connsiteX1" fmla="*/ 0 w 289560"/>
                  <a:gd name="connsiteY1" fmla="*/ 0 h 723900"/>
                  <a:gd name="connsiteX2" fmla="*/ 289560 w 289560"/>
                  <a:gd name="connsiteY2" fmla="*/ 342900 h 723900"/>
                  <a:gd name="connsiteX3" fmla="*/ 281940 w 289560"/>
                  <a:gd name="connsiteY3" fmla="*/ 72390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60" h="723900">
                    <a:moveTo>
                      <a:pt x="0" y="396240"/>
                    </a:moveTo>
                    <a:lnTo>
                      <a:pt x="0" y="0"/>
                    </a:lnTo>
                    <a:lnTo>
                      <a:pt x="289560" y="342900"/>
                    </a:lnTo>
                    <a:lnTo>
                      <a:pt x="281940" y="723900"/>
                    </a:ln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>
                <a:stCxn id="50" idx="0"/>
              </p:cNvCxnSpPr>
              <p:nvPr/>
            </p:nvCxnSpPr>
            <p:spPr>
              <a:xfrm>
                <a:off x="18912840" y="10370820"/>
                <a:ext cx="265748" cy="30272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12316147" y="6858794"/>
              <a:ext cx="460623" cy="3111182"/>
              <a:chOff x="19177570" y="6947677"/>
              <a:chExt cx="630730" cy="4009569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19177570" y="7161057"/>
                <a:ext cx="0" cy="379618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19186529" y="6947677"/>
                <a:ext cx="621771" cy="912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0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4301122" y="6657659"/>
            <a:ext cx="10562820" cy="7254438"/>
            <a:chOff x="14152123" y="5442858"/>
            <a:chExt cx="10564043" cy="7255278"/>
          </a:xfrm>
        </p:grpSpPr>
        <p:pic>
          <p:nvPicPr>
            <p:cNvPr id="58" name="Picture 5" descr="D:\ISS\Lich Su\link\Shadow 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123" y="10959976"/>
              <a:ext cx="10564043" cy="173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ounded Rectangle 58"/>
            <p:cNvSpPr/>
            <p:nvPr/>
          </p:nvSpPr>
          <p:spPr>
            <a:xfrm>
              <a:off x="15676170" y="5442858"/>
              <a:ext cx="7445088" cy="6379028"/>
            </a:xfrm>
            <a:prstGeom prst="roundRect">
              <a:avLst>
                <a:gd name="adj" fmla="val 317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EAEAEA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9" tIns="45715" rIns="91429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18317991" y="10953418"/>
            <a:ext cx="2663988" cy="1655992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6662000" y="11025953"/>
            <a:ext cx="5809025" cy="158345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6722091" y="12603283"/>
            <a:ext cx="4206945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0884892" y="11010961"/>
            <a:ext cx="1546671" cy="160853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18268761" y="7153764"/>
            <a:ext cx="4162800" cy="385719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18276809" y="7126072"/>
            <a:ext cx="2652227" cy="549342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6722091" y="7153765"/>
            <a:ext cx="1546671" cy="5449519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100"/>
          <p:cNvGrpSpPr/>
          <p:nvPr/>
        </p:nvGrpSpPr>
        <p:grpSpPr>
          <a:xfrm>
            <a:off x="22180450" y="9611554"/>
            <a:ext cx="1155044" cy="1861705"/>
            <a:chOff x="19066718" y="10069438"/>
            <a:chExt cx="1344378" cy="2166873"/>
          </a:xfrm>
        </p:grpSpPr>
        <p:sp>
          <p:nvSpPr>
            <p:cNvPr id="70" name="TextBox 69"/>
            <p:cNvSpPr txBox="1"/>
            <p:nvPr/>
          </p:nvSpPr>
          <p:spPr>
            <a:xfrm>
              <a:off x="19456474" y="1077466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9066718" y="10069438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2" name="Group 103"/>
          <p:cNvGrpSpPr/>
          <p:nvPr/>
        </p:nvGrpSpPr>
        <p:grpSpPr>
          <a:xfrm>
            <a:off x="20651906" y="11182844"/>
            <a:ext cx="1296198" cy="1861705"/>
            <a:chOff x="19066718" y="10069438"/>
            <a:chExt cx="1508670" cy="2166874"/>
          </a:xfrm>
        </p:grpSpPr>
        <p:sp>
          <p:nvSpPr>
            <p:cNvPr id="73" name="TextBox 72"/>
            <p:cNvSpPr txBox="1"/>
            <p:nvPr/>
          </p:nvSpPr>
          <p:spPr>
            <a:xfrm>
              <a:off x="19620766" y="1122485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9066718" y="10069438"/>
              <a:ext cx="504056" cy="216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18268762" y="10994745"/>
            <a:ext cx="408920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8268761" y="7115160"/>
            <a:ext cx="0" cy="3879587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6722091" y="10994748"/>
            <a:ext cx="1546671" cy="1608537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110"/>
          <p:cNvGrpSpPr/>
          <p:nvPr/>
        </p:nvGrpSpPr>
        <p:grpSpPr>
          <a:xfrm>
            <a:off x="16118031" y="11204054"/>
            <a:ext cx="820179" cy="1861705"/>
            <a:chOff x="18715062" y="10069438"/>
            <a:chExt cx="954622" cy="2166873"/>
          </a:xfrm>
        </p:grpSpPr>
        <p:sp>
          <p:nvSpPr>
            <p:cNvPr id="80" name="TextBox 79"/>
            <p:cNvSpPr txBox="1"/>
            <p:nvPr/>
          </p:nvSpPr>
          <p:spPr>
            <a:xfrm>
              <a:off x="18715062" y="1092071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9066718" y="10069438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2" name="Group 116"/>
          <p:cNvGrpSpPr/>
          <p:nvPr/>
        </p:nvGrpSpPr>
        <p:grpSpPr>
          <a:xfrm>
            <a:off x="17597993" y="9556440"/>
            <a:ext cx="854036" cy="1861705"/>
            <a:chOff x="18576745" y="10069438"/>
            <a:chExt cx="994029" cy="2166874"/>
          </a:xfrm>
        </p:grpSpPr>
        <p:sp>
          <p:nvSpPr>
            <p:cNvPr id="83" name="TextBox 82"/>
            <p:cNvSpPr txBox="1"/>
            <p:nvPr/>
          </p:nvSpPr>
          <p:spPr>
            <a:xfrm>
              <a:off x="18576745" y="11322728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066718" y="10069438"/>
              <a:ext cx="504056" cy="216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S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3"/>
            <a:ext cx="1000548" cy="1861705"/>
            <a:chOff x="19066718" y="10069438"/>
            <a:chExt cx="1164557" cy="2166873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O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578715" y="10626868"/>
                <a:ext cx="13335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0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𝐒𝐀𝐁</m:t>
                        </m:r>
                      </m:e>
                    </m:d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0" dirty="0" smtClean="0">
                            <a:latin typeface="Cambria Math" panose="02040503050406030204" pitchFamily="18" charset="0"/>
                          </a:rPr>
                          <m:t>𝐀𝐁𝐂𝐃</m:t>
                        </m:r>
                      </m:e>
                    </m:d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400" b="1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𝐒𝐀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</m:t>
                        </m:r>
                      </m:e>
                    </m:d>
                    <m:r>
                      <a:rPr lang="en-US" sz="4400" b="1" dirty="0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dirty="0">
                            <a:latin typeface="Cambria Math" panose="02040503050406030204" pitchFamily="18" charset="0"/>
                          </a:rPr>
                          <m:t>𝐀𝐁𝐂𝐃</m:t>
                        </m:r>
                      </m:e>
                    </m:d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𝐒𝐀𝐁</m:t>
                        </m:r>
                      </m:e>
                    </m:d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0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𝐒𝐀𝐃</m:t>
                        </m:r>
                      </m:e>
                    </m:d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𝐒𝐀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dirty="0">
                            <a:latin typeface="Cambria Math" panose="02040503050406030204" pitchFamily="18" charset="0"/>
                          </a:rPr>
                          <m:t>𝐀𝐁𝐂𝐃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15" y="10626868"/>
                <a:ext cx="13335000" cy="2123658"/>
              </a:xfrm>
              <a:prstGeom prst="rect">
                <a:avLst/>
              </a:prstGeom>
              <a:blipFill>
                <a:blip r:embed="rId4"/>
                <a:stretch>
                  <a:fillRect l="-1875" t="-601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CF62134-CC85-4036-A95C-EACAB88C0617}"/>
                  </a:ext>
                </a:extLst>
              </p:cNvPr>
              <p:cNvSpPr txBox="1"/>
              <p:nvPr/>
            </p:nvSpPr>
            <p:spPr>
              <a:xfrm>
                <a:off x="2244639" y="5253090"/>
                <a:ext cx="14348481" cy="76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𝐒𝐀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dirty="0">
                            <a:latin typeface="Cambria Math" panose="02040503050406030204" pitchFamily="18" charset="0"/>
                          </a:rPr>
                          <m:t>𝐀𝐁𝐂𝐃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CF62134-CC85-4036-A95C-EACAB88C0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639" y="5253090"/>
                <a:ext cx="14348481" cy="769352"/>
              </a:xfrm>
              <a:prstGeom prst="rect">
                <a:avLst/>
              </a:prstGeom>
              <a:blipFill>
                <a:blip r:embed="rId5"/>
                <a:stretch>
                  <a:fillRect l="-169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7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3C3838DB-CB99-4121-8982-4A08EA76DFFC}"/>
              </a:ext>
            </a:extLst>
          </p:cNvPr>
          <p:cNvGrpSpPr/>
          <p:nvPr/>
        </p:nvGrpSpPr>
        <p:grpSpPr>
          <a:xfrm>
            <a:off x="1221263" y="6268576"/>
            <a:ext cx="22059472" cy="6988690"/>
            <a:chOff x="1270511" y="5867400"/>
            <a:chExt cx="22062025" cy="7422948"/>
          </a:xfrm>
        </p:grpSpPr>
        <p:sp>
          <p:nvSpPr>
            <p:cNvPr id="93" name="Rounded Rectangle 41">
              <a:extLst>
                <a:ext uri="{FF2B5EF4-FFF2-40B4-BE49-F238E27FC236}">
                  <a16:creationId xmlns:a16="http://schemas.microsoft.com/office/drawing/2014/main" id="{C50ED715-73F6-416E-8074-2E49CE47520E}"/>
                </a:ext>
              </a:extLst>
            </p:cNvPr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60">
              <a:extLst>
                <a:ext uri="{FF2B5EF4-FFF2-40B4-BE49-F238E27FC236}">
                  <a16:creationId xmlns:a16="http://schemas.microsoft.com/office/drawing/2014/main" id="{E0F3CAFB-05E1-446F-999D-A03E2DDB07A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95" name="Freeform 20">
                <a:extLst>
                  <a:ext uri="{FF2B5EF4-FFF2-40B4-BE49-F238E27FC236}">
                    <a16:creationId xmlns:a16="http://schemas.microsoft.com/office/drawing/2014/main" id="{4D54615B-605B-4EF4-930E-4419285B53C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3C56718-AE8F-4A8B-A991-01E6C1CA46D4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Diagonal Corner Rectangle 45">
                <a:extLst>
                  <a:ext uri="{FF2B5EF4-FFF2-40B4-BE49-F238E27FC236}">
                    <a16:creationId xmlns:a16="http://schemas.microsoft.com/office/drawing/2014/main" id="{18952060-DE02-49D5-AB2D-CBBA747B3A5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15">
                <a:extLst>
                  <a:ext uri="{FF2B5EF4-FFF2-40B4-BE49-F238E27FC236}">
                    <a16:creationId xmlns:a16="http://schemas.microsoft.com/office/drawing/2014/main" id="{CFF2A65B-43CD-4ACC-9CBA-D00256BC8B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43556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luận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089615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Cho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chóp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𝐀𝐁𝐂𝐃</m:t>
                    </m:r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𝐁𝐂</m:t>
                    </m:r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𝐒𝐀𝐁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𝐒𝐀𝐃</m:t>
                    </m:r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dirty="0">
                            <a:latin typeface="Cambria Math" panose="02040503050406030204" pitchFamily="18" charset="0"/>
                          </a:rPr>
                          <m:t>𝐀𝐁𝐂𝐃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𝐒𝐂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30</a:t>
                </a:r>
                <a:r>
                  <a: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0896153" cy="1938992"/>
              </a:xfrm>
              <a:prstGeom prst="rect">
                <a:avLst/>
              </a:prstGeom>
              <a:blipFill>
                <a:blip r:embed="rId2"/>
                <a:stretch>
                  <a:fillRect l="-1050" t="-5975" r="-963" b="-1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209800" y="5334000"/>
            <a:ext cx="13175939" cy="7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minh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bên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vuông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4301122" y="6657659"/>
            <a:ext cx="10562820" cy="7254438"/>
            <a:chOff x="14152123" y="5442858"/>
            <a:chExt cx="10564043" cy="7255278"/>
          </a:xfrm>
        </p:grpSpPr>
        <p:pic>
          <p:nvPicPr>
            <p:cNvPr id="58" name="Picture 5" descr="D:\ISS\Lich Su\link\Shadow 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123" y="10959976"/>
              <a:ext cx="10564043" cy="173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ounded Rectangle 58"/>
            <p:cNvSpPr/>
            <p:nvPr/>
          </p:nvSpPr>
          <p:spPr>
            <a:xfrm>
              <a:off x="15676170" y="5442858"/>
              <a:ext cx="7445088" cy="6379028"/>
            </a:xfrm>
            <a:prstGeom prst="roundRect">
              <a:avLst>
                <a:gd name="adj" fmla="val 317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EAEAEA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9" tIns="45715" rIns="91429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18317991" y="10953418"/>
            <a:ext cx="2663988" cy="1655992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6662000" y="11025953"/>
            <a:ext cx="5809025" cy="158345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6722091" y="12603283"/>
            <a:ext cx="4206945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0884892" y="11010961"/>
            <a:ext cx="1546671" cy="160853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18268761" y="7153764"/>
            <a:ext cx="4162800" cy="385719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18276809" y="7126072"/>
            <a:ext cx="2652227" cy="549342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6722091" y="7153765"/>
            <a:ext cx="1546671" cy="5449519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100"/>
          <p:cNvGrpSpPr/>
          <p:nvPr/>
        </p:nvGrpSpPr>
        <p:grpSpPr>
          <a:xfrm>
            <a:off x="22180450" y="9611554"/>
            <a:ext cx="1155044" cy="1861705"/>
            <a:chOff x="19066718" y="10069438"/>
            <a:chExt cx="1344378" cy="2166873"/>
          </a:xfrm>
        </p:grpSpPr>
        <p:sp>
          <p:nvSpPr>
            <p:cNvPr id="70" name="TextBox 69"/>
            <p:cNvSpPr txBox="1"/>
            <p:nvPr/>
          </p:nvSpPr>
          <p:spPr>
            <a:xfrm>
              <a:off x="19456474" y="1077466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9066718" y="10069438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2" name="Group 103"/>
          <p:cNvGrpSpPr/>
          <p:nvPr/>
        </p:nvGrpSpPr>
        <p:grpSpPr>
          <a:xfrm>
            <a:off x="20651906" y="11182844"/>
            <a:ext cx="1296198" cy="1861705"/>
            <a:chOff x="19066718" y="10069438"/>
            <a:chExt cx="1508670" cy="2166874"/>
          </a:xfrm>
        </p:grpSpPr>
        <p:sp>
          <p:nvSpPr>
            <p:cNvPr id="73" name="TextBox 72"/>
            <p:cNvSpPr txBox="1"/>
            <p:nvPr/>
          </p:nvSpPr>
          <p:spPr>
            <a:xfrm>
              <a:off x="19620766" y="1122485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9066718" y="10069438"/>
              <a:ext cx="504056" cy="216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18268762" y="10994745"/>
            <a:ext cx="408920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8268761" y="7115160"/>
            <a:ext cx="0" cy="3879587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6722091" y="10994748"/>
            <a:ext cx="1546671" cy="1608537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110"/>
          <p:cNvGrpSpPr/>
          <p:nvPr/>
        </p:nvGrpSpPr>
        <p:grpSpPr>
          <a:xfrm>
            <a:off x="16118031" y="11204054"/>
            <a:ext cx="820179" cy="1861705"/>
            <a:chOff x="18715062" y="10069438"/>
            <a:chExt cx="954622" cy="2166873"/>
          </a:xfrm>
        </p:grpSpPr>
        <p:sp>
          <p:nvSpPr>
            <p:cNvPr id="80" name="TextBox 79"/>
            <p:cNvSpPr txBox="1"/>
            <p:nvPr/>
          </p:nvSpPr>
          <p:spPr>
            <a:xfrm>
              <a:off x="18715062" y="1092071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9066718" y="10069438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2" name="Group 116"/>
          <p:cNvGrpSpPr/>
          <p:nvPr/>
        </p:nvGrpSpPr>
        <p:grpSpPr>
          <a:xfrm>
            <a:off x="17597993" y="9556440"/>
            <a:ext cx="854036" cy="1861705"/>
            <a:chOff x="18576745" y="10069438"/>
            <a:chExt cx="994029" cy="2166874"/>
          </a:xfrm>
        </p:grpSpPr>
        <p:sp>
          <p:nvSpPr>
            <p:cNvPr id="83" name="TextBox 82"/>
            <p:cNvSpPr txBox="1"/>
            <p:nvPr/>
          </p:nvSpPr>
          <p:spPr>
            <a:xfrm>
              <a:off x="18576745" y="11322728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066718" y="10069438"/>
              <a:ext cx="504056" cy="216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S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3"/>
            <a:ext cx="1000548" cy="1861705"/>
            <a:chOff x="19066718" y="10069438"/>
            <a:chExt cx="1164557" cy="2166873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O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E5A43F-5534-4A72-B0EE-2B659E6175E8}"/>
                  </a:ext>
                </a:extLst>
              </p:cNvPr>
              <p:cNvSpPr txBox="1"/>
              <p:nvPr/>
            </p:nvSpPr>
            <p:spPr>
              <a:xfrm>
                <a:off x="1524000" y="8610600"/>
                <a:ext cx="13563600" cy="1898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𝐒𝐀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</a:rPr>
                              <m:t>𝐂𝐃</m:t>
                            </m:r>
                          </m:e>
                          <m:e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𝐂𝐃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</a:rPr>
                              <m:t>𝐃𝐀</m:t>
                            </m:r>
                          </m:e>
                        </m:eqAr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𝐂𝐃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𝐒𝐀𝐃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)⇒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𝐂𝐃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𝐒𝐃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𝐒𝐂𝐃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E5A43F-5534-4A72-B0EE-2B659E617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610600"/>
                <a:ext cx="13563600" cy="1898533"/>
              </a:xfrm>
              <a:prstGeom prst="rect">
                <a:avLst/>
              </a:prstGeom>
              <a:blipFill>
                <a:blip r:embed="rId4"/>
                <a:stretch>
                  <a:fillRect l="-1798" r="-225" b="-13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4AE0BE-7529-41CB-9ED4-8921AC024A68}"/>
                  </a:ext>
                </a:extLst>
              </p:cNvPr>
              <p:cNvSpPr txBox="1"/>
              <p:nvPr/>
            </p:nvSpPr>
            <p:spPr>
              <a:xfrm>
                <a:off x="1600200" y="7162800"/>
                <a:ext cx="135636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𝐒𝐀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dirty="0">
                            <a:latin typeface="Cambria Math" panose="02040503050406030204" pitchFamily="18" charset="0"/>
                          </a:rPr>
                          <m:t>𝐀𝐁𝐂𝐃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𝐒𝐀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𝐀𝐁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𝐒𝐀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𝐒𝐀𝐁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𝐒𝐀𝐃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4AE0BE-7529-41CB-9ED4-8921AC024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7162800"/>
                <a:ext cx="13563600" cy="1446550"/>
              </a:xfrm>
              <a:prstGeom prst="rect">
                <a:avLst/>
              </a:prstGeom>
              <a:blipFill>
                <a:blip r:embed="rId5"/>
                <a:stretch>
                  <a:fillRect l="-1843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9235723-7F21-4224-B09A-8BC3814367EC}"/>
                  </a:ext>
                </a:extLst>
              </p:cNvPr>
              <p:cNvSpPr txBox="1"/>
              <p:nvPr/>
            </p:nvSpPr>
            <p:spPr>
              <a:xfrm>
                <a:off x="1447800" y="10668000"/>
                <a:ext cx="13563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𝐒𝐁𝐂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9235723-7F21-4224-B09A-8BC381436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0668000"/>
                <a:ext cx="13563600" cy="769441"/>
              </a:xfrm>
              <a:prstGeom prst="rect">
                <a:avLst/>
              </a:prstGeom>
              <a:blipFill>
                <a:blip r:embed="rId6"/>
                <a:stretch>
                  <a:fillRect l="-184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A7A49926-6275-49A7-B04E-A6E231F237D6}"/>
              </a:ext>
            </a:extLst>
          </p:cNvPr>
          <p:cNvSpPr txBox="1"/>
          <p:nvPr/>
        </p:nvSpPr>
        <p:spPr>
          <a:xfrm>
            <a:off x="1447800" y="11658600"/>
            <a:ext cx="1356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67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  <p:bldP spid="89" grpId="0"/>
      <p:bldP spid="90" grpId="0"/>
      <p:bldP spid="9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221263" y="6268576"/>
            <a:ext cx="22059472" cy="6988690"/>
            <a:chOff x="1270511" y="5867400"/>
            <a:chExt cx="22062025" cy="742294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4301122" y="6657659"/>
            <a:ext cx="10562820" cy="7254438"/>
            <a:chOff x="14152123" y="5442858"/>
            <a:chExt cx="10564043" cy="7255278"/>
          </a:xfrm>
        </p:grpSpPr>
        <p:pic>
          <p:nvPicPr>
            <p:cNvPr id="49" name="Picture 5" descr="D:\ISS\Lich Su\link\Shadow 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123" y="10959976"/>
              <a:ext cx="10564043" cy="173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ounded Rectangle 3"/>
            <p:cNvSpPr/>
            <p:nvPr/>
          </p:nvSpPr>
          <p:spPr>
            <a:xfrm>
              <a:off x="15676170" y="5442858"/>
              <a:ext cx="7445088" cy="6379028"/>
            </a:xfrm>
            <a:prstGeom prst="roundRect">
              <a:avLst>
                <a:gd name="adj" fmla="val 317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EAEAEA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9" tIns="45715" rIns="91429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9" name="Freeform 78"/>
          <p:cNvSpPr/>
          <p:nvPr/>
        </p:nvSpPr>
        <p:spPr>
          <a:xfrm>
            <a:off x="18271988" y="7125689"/>
            <a:ext cx="2641294" cy="5456740"/>
          </a:xfrm>
          <a:custGeom>
            <a:avLst/>
            <a:gdLst>
              <a:gd name="connsiteX0" fmla="*/ 0 w 2641600"/>
              <a:gd name="connsiteY0" fmla="*/ 0 h 5457372"/>
              <a:gd name="connsiteX1" fmla="*/ 14514 w 2641600"/>
              <a:gd name="connsiteY1" fmla="*/ 3846286 h 5457372"/>
              <a:gd name="connsiteX2" fmla="*/ 2641600 w 2641600"/>
              <a:gd name="connsiteY2" fmla="*/ 5457372 h 5457372"/>
              <a:gd name="connsiteX3" fmla="*/ 0 w 2641600"/>
              <a:gd name="connsiteY3" fmla="*/ 0 h 545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600" h="5457372">
                <a:moveTo>
                  <a:pt x="0" y="0"/>
                </a:moveTo>
                <a:lnTo>
                  <a:pt x="14514" y="3846286"/>
                </a:lnTo>
                <a:lnTo>
                  <a:pt x="2641600" y="545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16727980" y="7159951"/>
            <a:ext cx="5703455" cy="5456739"/>
          </a:xfrm>
          <a:custGeom>
            <a:avLst/>
            <a:gdLst>
              <a:gd name="connsiteX0" fmla="*/ 1553029 w 5704115"/>
              <a:gd name="connsiteY0" fmla="*/ 0 h 5457371"/>
              <a:gd name="connsiteX1" fmla="*/ 5704115 w 5704115"/>
              <a:gd name="connsiteY1" fmla="*/ 3918857 h 5457371"/>
              <a:gd name="connsiteX2" fmla="*/ 0 w 5704115"/>
              <a:gd name="connsiteY2" fmla="*/ 5457371 h 5457371"/>
              <a:gd name="connsiteX3" fmla="*/ 1553029 w 5704115"/>
              <a:gd name="connsiteY3" fmla="*/ 0 h 545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4115" h="5457371">
                <a:moveTo>
                  <a:pt x="1553029" y="0"/>
                </a:moveTo>
                <a:lnTo>
                  <a:pt x="5704115" y="3918857"/>
                </a:lnTo>
                <a:lnTo>
                  <a:pt x="0" y="5457371"/>
                </a:lnTo>
                <a:lnTo>
                  <a:pt x="1553029" y="0"/>
                </a:lnTo>
                <a:close/>
              </a:path>
            </a:pathLst>
          </a:custGeom>
          <a:solidFill>
            <a:schemeClr val="accent1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4"/>
          <p:cNvCxnSpPr/>
          <p:nvPr/>
        </p:nvCxnSpPr>
        <p:spPr>
          <a:xfrm>
            <a:off x="18317991" y="10953418"/>
            <a:ext cx="2663988" cy="1655992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"/>
          <p:cNvCxnSpPr/>
          <p:nvPr/>
        </p:nvCxnSpPr>
        <p:spPr>
          <a:xfrm flipV="1">
            <a:off x="16662000" y="11025953"/>
            <a:ext cx="5809025" cy="158345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/>
          <p:nvPr/>
        </p:nvSpPr>
        <p:spPr>
          <a:xfrm>
            <a:off x="18082872" y="11004247"/>
            <a:ext cx="564666" cy="192313"/>
          </a:xfrm>
          <a:custGeom>
            <a:avLst/>
            <a:gdLst>
              <a:gd name="connsiteX0" fmla="*/ 0 w 657225"/>
              <a:gd name="connsiteY0" fmla="*/ 214312 h 223837"/>
              <a:gd name="connsiteX1" fmla="*/ 442913 w 657225"/>
              <a:gd name="connsiteY1" fmla="*/ 223837 h 223837"/>
              <a:gd name="connsiteX2" fmla="*/ 657225 w 657225"/>
              <a:gd name="connsiteY2" fmla="*/ 4762 h 223837"/>
              <a:gd name="connsiteX3" fmla="*/ 195263 w 657225"/>
              <a:gd name="connsiteY3" fmla="*/ 0 h 22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" h="223837">
                <a:moveTo>
                  <a:pt x="0" y="214312"/>
                </a:moveTo>
                <a:lnTo>
                  <a:pt x="442913" y="223837"/>
                </a:lnTo>
                <a:lnTo>
                  <a:pt x="657225" y="4762"/>
                </a:lnTo>
                <a:lnTo>
                  <a:pt x="195263" y="0"/>
                </a:lnTo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7"/>
          <p:cNvSpPr/>
          <p:nvPr/>
        </p:nvSpPr>
        <p:spPr>
          <a:xfrm>
            <a:off x="18086145" y="10713732"/>
            <a:ext cx="188222" cy="454187"/>
          </a:xfrm>
          <a:custGeom>
            <a:avLst/>
            <a:gdLst>
              <a:gd name="connsiteX0" fmla="*/ 219075 w 219075"/>
              <a:gd name="connsiteY0" fmla="*/ 357187 h 528637"/>
              <a:gd name="connsiteX1" fmla="*/ 209550 w 219075"/>
              <a:gd name="connsiteY1" fmla="*/ 0 h 528637"/>
              <a:gd name="connsiteX2" fmla="*/ 0 w 219075"/>
              <a:gd name="connsiteY2" fmla="*/ 209550 h 528637"/>
              <a:gd name="connsiteX3" fmla="*/ 9525 w 219075"/>
              <a:gd name="connsiteY3" fmla="*/ 528637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" h="528637">
                <a:moveTo>
                  <a:pt x="219075" y="357187"/>
                </a:moveTo>
                <a:lnTo>
                  <a:pt x="209550" y="0"/>
                </a:lnTo>
                <a:lnTo>
                  <a:pt x="0" y="209550"/>
                </a:lnTo>
                <a:lnTo>
                  <a:pt x="9525" y="528637"/>
                </a:lnTo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8"/>
          <p:cNvCxnSpPr/>
          <p:nvPr/>
        </p:nvCxnSpPr>
        <p:spPr>
          <a:xfrm>
            <a:off x="16722091" y="12603283"/>
            <a:ext cx="4206945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9"/>
          <p:cNvCxnSpPr/>
          <p:nvPr/>
        </p:nvCxnSpPr>
        <p:spPr>
          <a:xfrm flipV="1">
            <a:off x="20884892" y="11010961"/>
            <a:ext cx="1546671" cy="160853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0"/>
          <p:cNvCxnSpPr/>
          <p:nvPr/>
        </p:nvCxnSpPr>
        <p:spPr>
          <a:xfrm flipH="1" flipV="1">
            <a:off x="18268761" y="7153764"/>
            <a:ext cx="4162800" cy="385719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1"/>
          <p:cNvCxnSpPr/>
          <p:nvPr/>
        </p:nvCxnSpPr>
        <p:spPr>
          <a:xfrm flipH="1" flipV="1">
            <a:off x="18276809" y="7126072"/>
            <a:ext cx="2652227" cy="549342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2"/>
          <p:cNvCxnSpPr/>
          <p:nvPr/>
        </p:nvCxnSpPr>
        <p:spPr>
          <a:xfrm flipV="1">
            <a:off x="16722091" y="7153765"/>
            <a:ext cx="1546671" cy="5449519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100"/>
          <p:cNvGrpSpPr/>
          <p:nvPr/>
        </p:nvGrpSpPr>
        <p:grpSpPr>
          <a:xfrm>
            <a:off x="22180450" y="9611554"/>
            <a:ext cx="1155044" cy="1861705"/>
            <a:chOff x="19066718" y="10069438"/>
            <a:chExt cx="1344378" cy="2166873"/>
          </a:xfrm>
        </p:grpSpPr>
        <p:sp>
          <p:nvSpPr>
            <p:cNvPr id="61" name="TextBox 14"/>
            <p:cNvSpPr txBox="1"/>
            <p:nvPr/>
          </p:nvSpPr>
          <p:spPr>
            <a:xfrm>
              <a:off x="19456474" y="1077466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TextBox 15"/>
            <p:cNvSpPr txBox="1"/>
            <p:nvPr/>
          </p:nvSpPr>
          <p:spPr>
            <a:xfrm>
              <a:off x="19066718" y="10069438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3" name="Group 103"/>
          <p:cNvGrpSpPr/>
          <p:nvPr/>
        </p:nvGrpSpPr>
        <p:grpSpPr>
          <a:xfrm>
            <a:off x="20651906" y="11182844"/>
            <a:ext cx="1296198" cy="1861705"/>
            <a:chOff x="19066718" y="10069438"/>
            <a:chExt cx="1508670" cy="2166874"/>
          </a:xfrm>
        </p:grpSpPr>
        <p:sp>
          <p:nvSpPr>
            <p:cNvPr id="64" name="TextBox 17"/>
            <p:cNvSpPr txBox="1"/>
            <p:nvPr/>
          </p:nvSpPr>
          <p:spPr>
            <a:xfrm>
              <a:off x="19620766" y="1122485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65" name="TextBox 18"/>
            <p:cNvSpPr txBox="1"/>
            <p:nvPr/>
          </p:nvSpPr>
          <p:spPr>
            <a:xfrm>
              <a:off x="19066718" y="10069438"/>
              <a:ext cx="504056" cy="216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6" name="Freeform 19"/>
          <p:cNvSpPr/>
          <p:nvPr/>
        </p:nvSpPr>
        <p:spPr>
          <a:xfrm rot="5400000">
            <a:off x="18260182" y="10719730"/>
            <a:ext cx="294608" cy="261874"/>
          </a:xfrm>
          <a:custGeom>
            <a:avLst/>
            <a:gdLst>
              <a:gd name="connsiteX0" fmla="*/ 342900 w 342900"/>
              <a:gd name="connsiteY0" fmla="*/ 304800 h 304800"/>
              <a:gd name="connsiteX1" fmla="*/ 342900 w 342900"/>
              <a:gd name="connsiteY1" fmla="*/ 0 h 304800"/>
              <a:gd name="connsiteX2" fmla="*/ 0 w 342900"/>
              <a:gd name="connsiteY2" fmla="*/ 0 h 304800"/>
              <a:gd name="connsiteX3" fmla="*/ 0 w 342900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304800">
                <a:moveTo>
                  <a:pt x="342900" y="304800"/>
                </a:moveTo>
                <a:lnTo>
                  <a:pt x="342900" y="0"/>
                </a:lnTo>
                <a:lnTo>
                  <a:pt x="0" y="0"/>
                </a:lnTo>
                <a:lnTo>
                  <a:pt x="0" y="304800"/>
                </a:lnTo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20"/>
          <p:cNvCxnSpPr/>
          <p:nvPr/>
        </p:nvCxnSpPr>
        <p:spPr>
          <a:xfrm>
            <a:off x="18268762" y="10994745"/>
            <a:ext cx="408920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21"/>
          <p:cNvCxnSpPr/>
          <p:nvPr/>
        </p:nvCxnSpPr>
        <p:spPr>
          <a:xfrm flipV="1">
            <a:off x="18268761" y="7115160"/>
            <a:ext cx="0" cy="3879587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22"/>
          <p:cNvCxnSpPr/>
          <p:nvPr/>
        </p:nvCxnSpPr>
        <p:spPr>
          <a:xfrm flipV="1">
            <a:off x="16722091" y="10994748"/>
            <a:ext cx="1546671" cy="1608537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110"/>
          <p:cNvGrpSpPr/>
          <p:nvPr/>
        </p:nvGrpSpPr>
        <p:grpSpPr>
          <a:xfrm>
            <a:off x="16118031" y="11204054"/>
            <a:ext cx="820179" cy="1861705"/>
            <a:chOff x="18715062" y="10069438"/>
            <a:chExt cx="954622" cy="2166873"/>
          </a:xfrm>
        </p:grpSpPr>
        <p:sp>
          <p:nvSpPr>
            <p:cNvPr id="71" name="TextBox 24"/>
            <p:cNvSpPr txBox="1"/>
            <p:nvPr/>
          </p:nvSpPr>
          <p:spPr>
            <a:xfrm>
              <a:off x="18715062" y="1092071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TextBox 25"/>
            <p:cNvSpPr txBox="1"/>
            <p:nvPr/>
          </p:nvSpPr>
          <p:spPr>
            <a:xfrm>
              <a:off x="19066718" y="10069438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116"/>
          <p:cNvGrpSpPr/>
          <p:nvPr/>
        </p:nvGrpSpPr>
        <p:grpSpPr>
          <a:xfrm>
            <a:off x="17597993" y="9556440"/>
            <a:ext cx="854036" cy="1861705"/>
            <a:chOff x="18576745" y="10069438"/>
            <a:chExt cx="994029" cy="2166874"/>
          </a:xfrm>
        </p:grpSpPr>
        <p:sp>
          <p:nvSpPr>
            <p:cNvPr id="74" name="TextBox 27"/>
            <p:cNvSpPr txBox="1"/>
            <p:nvPr/>
          </p:nvSpPr>
          <p:spPr>
            <a:xfrm>
              <a:off x="18576745" y="11322728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75" name="TextBox 28"/>
            <p:cNvSpPr txBox="1"/>
            <p:nvPr/>
          </p:nvSpPr>
          <p:spPr>
            <a:xfrm>
              <a:off x="19066718" y="10069438"/>
              <a:ext cx="504056" cy="216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6" name="TextBox 29"/>
          <p:cNvSpPr txBox="1"/>
          <p:nvPr/>
        </p:nvSpPr>
        <p:spPr>
          <a:xfrm>
            <a:off x="17620853" y="6695517"/>
            <a:ext cx="820179" cy="7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endParaRPr lang="en-US" sz="4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TextBox 30"/>
          <p:cNvSpPr txBox="1"/>
          <p:nvPr/>
        </p:nvSpPr>
        <p:spPr>
          <a:xfrm>
            <a:off x="17994034" y="5719722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1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82" name="Rounded Rectangle 81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43556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luận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1447800" y="3429000"/>
                <a:ext cx="2089615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Cho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chóp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𝐀𝐁𝐂𝐃</m:t>
                    </m:r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𝐁𝐂</m:t>
                    </m:r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𝐒𝐀𝐁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𝐒𝐀𝐃</m:t>
                    </m:r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dirty="0">
                            <a:latin typeface="Cambria Math" panose="02040503050406030204" pitchFamily="18" charset="0"/>
                          </a:rPr>
                          <m:t>𝐀𝐁𝐂𝐃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𝐒𝐂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30</a:t>
                </a:r>
                <a:r>
                  <a: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429000"/>
                <a:ext cx="20896153" cy="1938992"/>
              </a:xfrm>
              <a:prstGeom prst="rect">
                <a:avLst/>
              </a:prstGeom>
              <a:blipFill>
                <a:blip r:embed="rId3"/>
                <a:stretch>
                  <a:fillRect l="-1050" t="-5975" r="-963" b="-1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676400" y="5257800"/>
                <a:ext cx="82079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𝐒𝐀𝐂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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𝐒𝐁𝐃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57800"/>
                <a:ext cx="8207962" cy="707886"/>
              </a:xfrm>
              <a:prstGeom prst="rect">
                <a:avLst/>
              </a:prstGeom>
              <a:blipFill>
                <a:blip r:embed="rId4"/>
                <a:stretch>
                  <a:fillRect l="-2600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19399421" y="10382813"/>
            <a:ext cx="1000548" cy="1861705"/>
            <a:chOff x="19066718" y="10069438"/>
            <a:chExt cx="1164557" cy="2166873"/>
          </a:xfrm>
        </p:grpSpPr>
        <p:sp>
          <p:nvSpPr>
            <p:cNvPr id="114" name="TextBox 113"/>
            <p:cNvSpPr txBox="1"/>
            <p:nvPr/>
          </p:nvSpPr>
          <p:spPr>
            <a:xfrm>
              <a:off x="19276653" y="1079270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O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9066718" y="10069438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5B72E28-CB2F-444B-A2B2-294618132386}"/>
                  </a:ext>
                </a:extLst>
              </p:cNvPr>
              <p:cNvSpPr txBox="1"/>
              <p:nvPr/>
            </p:nvSpPr>
            <p:spPr>
              <a:xfrm>
                <a:off x="1548888" y="7450768"/>
                <a:ext cx="13563600" cy="3634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𝐁𝐃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</a:rPr>
                              <m:t>𝐒𝐀</m:t>
                            </m:r>
                          </m:e>
                          <m:e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𝐁𝐃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eqAr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𝐁𝐃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𝑺𝑨</m:t>
                          </m:r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𝑺𝑩𝑫</m:t>
                        </m: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𝑺𝑨𝑪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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𝑺𝑩𝑫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5B72E28-CB2F-444B-A2B2-294618132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888" y="7450768"/>
                <a:ext cx="13563600" cy="3634008"/>
              </a:xfrm>
              <a:prstGeom prst="rect">
                <a:avLst/>
              </a:prstGeom>
              <a:blipFill>
                <a:blip r:embed="rId5"/>
                <a:stretch>
                  <a:fillRect l="-1798" b="-7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2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17" grpId="0" animBg="1"/>
      <p:bldP spid="100" grpId="0"/>
      <p:bldP spid="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1263" y="6268576"/>
            <a:ext cx="22059472" cy="6988690"/>
            <a:chOff x="1270511" y="5867400"/>
            <a:chExt cx="22062025" cy="7422948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4301122" y="6657659"/>
            <a:ext cx="10562820" cy="7254438"/>
            <a:chOff x="14152123" y="5442858"/>
            <a:chExt cx="10564043" cy="7255278"/>
          </a:xfrm>
        </p:grpSpPr>
        <p:pic>
          <p:nvPicPr>
            <p:cNvPr id="10" name="Picture 5" descr="D:\ISS\Lich Su\link\Shadow 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123" y="10959976"/>
              <a:ext cx="10564043" cy="173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ounded Rectangle 3"/>
            <p:cNvSpPr/>
            <p:nvPr/>
          </p:nvSpPr>
          <p:spPr>
            <a:xfrm>
              <a:off x="15676170" y="5442858"/>
              <a:ext cx="7445088" cy="6379028"/>
            </a:xfrm>
            <a:prstGeom prst="roundRect">
              <a:avLst>
                <a:gd name="adj" fmla="val 317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EAEAEA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9" tIns="45715" rIns="91429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1" name="Freeform 130"/>
          <p:cNvSpPr/>
          <p:nvPr/>
        </p:nvSpPr>
        <p:spPr>
          <a:xfrm>
            <a:off x="16699185" y="7123875"/>
            <a:ext cx="5777831" cy="5498464"/>
          </a:xfrm>
          <a:custGeom>
            <a:avLst/>
            <a:gdLst>
              <a:gd name="connsiteX0" fmla="*/ 1574800 w 5778500"/>
              <a:gd name="connsiteY0" fmla="*/ 0 h 5499100"/>
              <a:gd name="connsiteX1" fmla="*/ 0 w 5778500"/>
              <a:gd name="connsiteY1" fmla="*/ 5499100 h 5499100"/>
              <a:gd name="connsiteX2" fmla="*/ 5778500 w 5778500"/>
              <a:gd name="connsiteY2" fmla="*/ 3911600 h 5499100"/>
              <a:gd name="connsiteX3" fmla="*/ 1574800 w 5778500"/>
              <a:gd name="connsiteY3" fmla="*/ 0 h 549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500" h="5499100">
                <a:moveTo>
                  <a:pt x="1574800" y="0"/>
                </a:moveTo>
                <a:lnTo>
                  <a:pt x="0" y="5499100"/>
                </a:lnTo>
                <a:lnTo>
                  <a:pt x="5778500" y="3911600"/>
                </a:lnTo>
                <a:lnTo>
                  <a:pt x="157480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4"/>
          <p:cNvCxnSpPr/>
          <p:nvPr/>
        </p:nvCxnSpPr>
        <p:spPr>
          <a:xfrm>
            <a:off x="18317991" y="10953418"/>
            <a:ext cx="2663988" cy="1655992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"/>
          <p:cNvCxnSpPr/>
          <p:nvPr/>
        </p:nvCxnSpPr>
        <p:spPr>
          <a:xfrm flipV="1">
            <a:off x="16662000" y="11025953"/>
            <a:ext cx="5809025" cy="158345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/>
          <p:cNvSpPr/>
          <p:nvPr/>
        </p:nvSpPr>
        <p:spPr>
          <a:xfrm>
            <a:off x="18082872" y="11004247"/>
            <a:ext cx="564666" cy="192313"/>
          </a:xfrm>
          <a:custGeom>
            <a:avLst/>
            <a:gdLst>
              <a:gd name="connsiteX0" fmla="*/ 0 w 657225"/>
              <a:gd name="connsiteY0" fmla="*/ 214312 h 223837"/>
              <a:gd name="connsiteX1" fmla="*/ 442913 w 657225"/>
              <a:gd name="connsiteY1" fmla="*/ 223837 h 223837"/>
              <a:gd name="connsiteX2" fmla="*/ 657225 w 657225"/>
              <a:gd name="connsiteY2" fmla="*/ 4762 h 223837"/>
              <a:gd name="connsiteX3" fmla="*/ 195263 w 657225"/>
              <a:gd name="connsiteY3" fmla="*/ 0 h 22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" h="223837">
                <a:moveTo>
                  <a:pt x="0" y="214312"/>
                </a:moveTo>
                <a:lnTo>
                  <a:pt x="442913" y="223837"/>
                </a:lnTo>
                <a:lnTo>
                  <a:pt x="657225" y="4762"/>
                </a:lnTo>
                <a:lnTo>
                  <a:pt x="195263" y="0"/>
                </a:lnTo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/>
          <p:cNvSpPr/>
          <p:nvPr/>
        </p:nvSpPr>
        <p:spPr>
          <a:xfrm>
            <a:off x="18086145" y="10713732"/>
            <a:ext cx="188222" cy="454187"/>
          </a:xfrm>
          <a:custGeom>
            <a:avLst/>
            <a:gdLst>
              <a:gd name="connsiteX0" fmla="*/ 219075 w 219075"/>
              <a:gd name="connsiteY0" fmla="*/ 357187 h 528637"/>
              <a:gd name="connsiteX1" fmla="*/ 209550 w 219075"/>
              <a:gd name="connsiteY1" fmla="*/ 0 h 528637"/>
              <a:gd name="connsiteX2" fmla="*/ 0 w 219075"/>
              <a:gd name="connsiteY2" fmla="*/ 209550 h 528637"/>
              <a:gd name="connsiteX3" fmla="*/ 9525 w 219075"/>
              <a:gd name="connsiteY3" fmla="*/ 528637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" h="528637">
                <a:moveTo>
                  <a:pt x="219075" y="357187"/>
                </a:moveTo>
                <a:lnTo>
                  <a:pt x="209550" y="0"/>
                </a:lnTo>
                <a:lnTo>
                  <a:pt x="0" y="209550"/>
                </a:lnTo>
                <a:lnTo>
                  <a:pt x="9525" y="528637"/>
                </a:lnTo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8"/>
          <p:cNvCxnSpPr/>
          <p:nvPr/>
        </p:nvCxnSpPr>
        <p:spPr>
          <a:xfrm>
            <a:off x="16722091" y="12603283"/>
            <a:ext cx="4206945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9"/>
          <p:cNvCxnSpPr/>
          <p:nvPr/>
        </p:nvCxnSpPr>
        <p:spPr>
          <a:xfrm flipV="1">
            <a:off x="20884892" y="11010961"/>
            <a:ext cx="1546671" cy="160853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0"/>
          <p:cNvCxnSpPr/>
          <p:nvPr/>
        </p:nvCxnSpPr>
        <p:spPr>
          <a:xfrm flipH="1" flipV="1">
            <a:off x="18268761" y="7153764"/>
            <a:ext cx="4162800" cy="385719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/>
        </p:nvCxnSpPr>
        <p:spPr>
          <a:xfrm flipH="1" flipV="1">
            <a:off x="18276809" y="7126072"/>
            <a:ext cx="2652227" cy="549342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2"/>
          <p:cNvCxnSpPr/>
          <p:nvPr/>
        </p:nvCxnSpPr>
        <p:spPr>
          <a:xfrm flipV="1">
            <a:off x="16722091" y="7153765"/>
            <a:ext cx="1546671" cy="5449519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100"/>
          <p:cNvGrpSpPr/>
          <p:nvPr/>
        </p:nvGrpSpPr>
        <p:grpSpPr>
          <a:xfrm>
            <a:off x="22180450" y="9611554"/>
            <a:ext cx="1155044" cy="1861705"/>
            <a:chOff x="19066718" y="10069438"/>
            <a:chExt cx="1344378" cy="2166873"/>
          </a:xfrm>
        </p:grpSpPr>
        <p:sp>
          <p:nvSpPr>
            <p:cNvPr id="22" name="TextBox 14"/>
            <p:cNvSpPr txBox="1"/>
            <p:nvPr/>
          </p:nvSpPr>
          <p:spPr>
            <a:xfrm>
              <a:off x="19456474" y="1077466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TextBox 15"/>
            <p:cNvSpPr txBox="1"/>
            <p:nvPr/>
          </p:nvSpPr>
          <p:spPr>
            <a:xfrm>
              <a:off x="19066718" y="10069438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4" name="Group 103"/>
          <p:cNvGrpSpPr/>
          <p:nvPr/>
        </p:nvGrpSpPr>
        <p:grpSpPr>
          <a:xfrm>
            <a:off x="20651906" y="11182844"/>
            <a:ext cx="1296198" cy="1861705"/>
            <a:chOff x="19066718" y="10069438"/>
            <a:chExt cx="1508670" cy="2166874"/>
          </a:xfrm>
        </p:grpSpPr>
        <p:sp>
          <p:nvSpPr>
            <p:cNvPr id="25" name="TextBox 17"/>
            <p:cNvSpPr txBox="1"/>
            <p:nvPr/>
          </p:nvSpPr>
          <p:spPr>
            <a:xfrm>
              <a:off x="19620766" y="1122485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26" name="TextBox 18"/>
            <p:cNvSpPr txBox="1"/>
            <p:nvPr/>
          </p:nvSpPr>
          <p:spPr>
            <a:xfrm>
              <a:off x="19066718" y="10069438"/>
              <a:ext cx="504056" cy="216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7" name="Freeform 19"/>
          <p:cNvSpPr/>
          <p:nvPr/>
        </p:nvSpPr>
        <p:spPr>
          <a:xfrm rot="5400000">
            <a:off x="18260182" y="10719730"/>
            <a:ext cx="294608" cy="261874"/>
          </a:xfrm>
          <a:custGeom>
            <a:avLst/>
            <a:gdLst>
              <a:gd name="connsiteX0" fmla="*/ 342900 w 342900"/>
              <a:gd name="connsiteY0" fmla="*/ 304800 h 304800"/>
              <a:gd name="connsiteX1" fmla="*/ 342900 w 342900"/>
              <a:gd name="connsiteY1" fmla="*/ 0 h 304800"/>
              <a:gd name="connsiteX2" fmla="*/ 0 w 342900"/>
              <a:gd name="connsiteY2" fmla="*/ 0 h 304800"/>
              <a:gd name="connsiteX3" fmla="*/ 0 w 342900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304800">
                <a:moveTo>
                  <a:pt x="342900" y="304800"/>
                </a:moveTo>
                <a:lnTo>
                  <a:pt x="342900" y="0"/>
                </a:lnTo>
                <a:lnTo>
                  <a:pt x="0" y="0"/>
                </a:lnTo>
                <a:lnTo>
                  <a:pt x="0" y="304800"/>
                </a:lnTo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0"/>
          <p:cNvCxnSpPr/>
          <p:nvPr/>
        </p:nvCxnSpPr>
        <p:spPr>
          <a:xfrm>
            <a:off x="18268762" y="10994745"/>
            <a:ext cx="408920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1"/>
          <p:cNvCxnSpPr/>
          <p:nvPr/>
        </p:nvCxnSpPr>
        <p:spPr>
          <a:xfrm flipV="1">
            <a:off x="18268761" y="7115160"/>
            <a:ext cx="0" cy="3879587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2"/>
          <p:cNvCxnSpPr/>
          <p:nvPr/>
        </p:nvCxnSpPr>
        <p:spPr>
          <a:xfrm flipV="1">
            <a:off x="16722091" y="10994748"/>
            <a:ext cx="1546671" cy="1608537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110"/>
          <p:cNvGrpSpPr/>
          <p:nvPr/>
        </p:nvGrpSpPr>
        <p:grpSpPr>
          <a:xfrm>
            <a:off x="16118031" y="11204054"/>
            <a:ext cx="820179" cy="1861705"/>
            <a:chOff x="18715062" y="10069438"/>
            <a:chExt cx="954622" cy="2166873"/>
          </a:xfrm>
        </p:grpSpPr>
        <p:sp>
          <p:nvSpPr>
            <p:cNvPr id="32" name="TextBox 24"/>
            <p:cNvSpPr txBox="1"/>
            <p:nvPr/>
          </p:nvSpPr>
          <p:spPr>
            <a:xfrm>
              <a:off x="18715062" y="1092071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25"/>
            <p:cNvSpPr txBox="1"/>
            <p:nvPr/>
          </p:nvSpPr>
          <p:spPr>
            <a:xfrm>
              <a:off x="19066718" y="10069438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4" name="Group 116"/>
          <p:cNvGrpSpPr/>
          <p:nvPr/>
        </p:nvGrpSpPr>
        <p:grpSpPr>
          <a:xfrm>
            <a:off x="17597993" y="9556440"/>
            <a:ext cx="854036" cy="1861705"/>
            <a:chOff x="18576745" y="10069438"/>
            <a:chExt cx="994029" cy="2166874"/>
          </a:xfrm>
        </p:grpSpPr>
        <p:sp>
          <p:nvSpPr>
            <p:cNvPr id="35" name="TextBox 27"/>
            <p:cNvSpPr txBox="1"/>
            <p:nvPr/>
          </p:nvSpPr>
          <p:spPr>
            <a:xfrm>
              <a:off x="18576745" y="11322728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36" name="TextBox 28"/>
            <p:cNvSpPr txBox="1"/>
            <p:nvPr/>
          </p:nvSpPr>
          <p:spPr>
            <a:xfrm>
              <a:off x="19066718" y="10069438"/>
              <a:ext cx="504056" cy="216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7" name="TextBox 29"/>
          <p:cNvSpPr txBox="1"/>
          <p:nvPr/>
        </p:nvSpPr>
        <p:spPr>
          <a:xfrm>
            <a:off x="17620853" y="6695517"/>
            <a:ext cx="820179" cy="7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endParaRPr lang="en-US" sz="4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0"/>
          <p:cNvSpPr txBox="1"/>
          <p:nvPr/>
        </p:nvSpPr>
        <p:spPr>
          <a:xfrm>
            <a:off x="17994034" y="5719722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9399421" y="10382813"/>
            <a:ext cx="1000548" cy="1861705"/>
            <a:chOff x="19066718" y="10069438"/>
            <a:chExt cx="1164557" cy="2166873"/>
          </a:xfrm>
        </p:grpSpPr>
        <p:sp>
          <p:nvSpPr>
            <p:cNvPr id="40" name="TextBox 39"/>
            <p:cNvSpPr txBox="1"/>
            <p:nvPr/>
          </p:nvSpPr>
          <p:spPr>
            <a:xfrm>
              <a:off x="19276653" y="1079270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O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066718" y="10069438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2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0" y="1958752"/>
                <a:ext cx="243556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53582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luận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600200" y="3505200"/>
                <a:ext cx="2074375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Cho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chóp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𝐀𝐁𝐂𝐃</m:t>
                    </m:r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𝐁𝐂</m:t>
                    </m:r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𝐒𝐀𝐁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𝐒𝐀𝐃</m:t>
                    </m:r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dirty="0">
                            <a:latin typeface="Cambria Math" panose="02040503050406030204" pitchFamily="18" charset="0"/>
                          </a:rPr>
                          <m:t>𝐀𝐁𝐂𝐃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𝐒𝐂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30</a:t>
                </a:r>
                <a:r>
                  <a: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505200"/>
                <a:ext cx="20743753" cy="1938992"/>
              </a:xfrm>
              <a:prstGeom prst="rect">
                <a:avLst/>
              </a:prstGeom>
              <a:blipFill>
                <a:blip r:embed="rId3"/>
                <a:stretch>
                  <a:fillRect l="-1058" t="-5975" r="-970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209800" y="5410200"/>
                <a:ext cx="164879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:r>
                  <a:rPr lang="en-US" sz="40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tang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𝐒𝐁𝐃</m:t>
                    </m:r>
                    <m:r>
                      <a:rPr lang="en-US" sz="4000" b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dirty="0">
                            <a:latin typeface="Cambria Math" panose="02040503050406030204" pitchFamily="18" charset="0"/>
                          </a:rPr>
                          <m:t>𝐀𝐁𝐂𝐃</m:t>
                        </m:r>
                      </m:e>
                    </m:d>
                  </m:oMath>
                </a14:m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410200"/>
                <a:ext cx="16487924" cy="707886"/>
              </a:xfrm>
              <a:prstGeom prst="rect">
                <a:avLst/>
              </a:prstGeom>
              <a:blipFill>
                <a:blip r:embed="rId4"/>
                <a:stretch>
                  <a:fillRect l="-1331" t="-16379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Left Brace 68"/>
          <p:cNvSpPr/>
          <p:nvPr/>
        </p:nvSpPr>
        <p:spPr>
          <a:xfrm>
            <a:off x="1782171" y="7173520"/>
            <a:ext cx="347646" cy="1880532"/>
          </a:xfrm>
          <a:prstGeom prst="leftBrace">
            <a:avLst>
              <a:gd name="adj1" fmla="val 39150"/>
              <a:gd name="adj2" fmla="val 50789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70" name="TextBox 69"/>
          <p:cNvSpPr txBox="1"/>
          <p:nvPr/>
        </p:nvSpPr>
        <p:spPr>
          <a:xfrm>
            <a:off x="2071833" y="7071956"/>
            <a:ext cx="6378258" cy="646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(SBD)</a:t>
            </a:r>
            <a:r>
              <a:rPr lang="vi-VN" sz="36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 </a:t>
            </a: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(ABCD) = BD</a:t>
            </a:r>
            <a:endParaRPr lang="en-US" sz="3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22629" y="7748277"/>
            <a:ext cx="2511480" cy="646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SO </a:t>
            </a:r>
            <a:r>
              <a:rPr lang="vi-VN" sz="36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 </a:t>
            </a: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BD</a:t>
            </a:r>
            <a:endParaRPr lang="en-US" sz="3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73941" y="8420276"/>
            <a:ext cx="2511480" cy="646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OA </a:t>
            </a:r>
            <a:r>
              <a:rPr lang="vi-VN" sz="36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 </a:t>
            </a: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BD</a:t>
            </a:r>
            <a:endParaRPr lang="en-US" sz="3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29057" y="9066532"/>
            <a:ext cx="11303948" cy="1430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err="1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vi-VN" sz="3600" b="1">
                <a:latin typeface="Tahoma" pitchFamily="34" charset="0"/>
                <a:ea typeface="Tahoma" pitchFamily="34" charset="0"/>
                <a:cs typeface="Tahoma" pitchFamily="34" charset="0"/>
              </a:rPr>
              <a:t>SA </a:t>
            </a:r>
            <a:r>
              <a:rPr lang="vi-VN" sz="3600" b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</a:t>
            </a: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600" b="1">
                <a:latin typeface="Tahoma" pitchFamily="34" charset="0"/>
                <a:ea typeface="Tahoma" pitchFamily="34" charset="0"/>
                <a:cs typeface="Tahoma" pitchFamily="34" charset="0"/>
              </a:rPr>
              <a:t>(ABCD) </a:t>
            </a: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nên </a:t>
            </a:r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AC </a:t>
            </a:r>
            <a:r>
              <a:rPr lang="en-US" sz="3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 chiếu</a:t>
            </a:r>
            <a:r>
              <a:rPr lang="vi-VN" sz="36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vuông góc</a:t>
            </a:r>
            <a:endParaRPr lang="vi-VN" sz="3600" b="1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của </a:t>
            </a:r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SC </a:t>
            </a:r>
            <a:r>
              <a:rPr lang="en-US" sz="3600" b="1" err="1"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 m</a:t>
            </a:r>
            <a:r>
              <a:rPr lang="vi-VN" sz="3600" b="1">
                <a:latin typeface="Tahoma" pitchFamily="34" charset="0"/>
                <a:ea typeface="Tahoma" pitchFamily="34" charset="0"/>
                <a:cs typeface="Tahoma" pitchFamily="34" charset="0"/>
              </a:rPr>
              <a:t>ặt </a:t>
            </a: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vi-VN" sz="3600" b="1">
                <a:latin typeface="Tahoma" pitchFamily="34" charset="0"/>
                <a:ea typeface="Tahoma" pitchFamily="34" charset="0"/>
                <a:cs typeface="Tahoma" pitchFamily="34" charset="0"/>
              </a:rPr>
              <a:t>hẳng </a:t>
            </a: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(ABCD)</a:t>
            </a:r>
            <a:r>
              <a:rPr lang="vi-VN" sz="3600" b="1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9024014" y="9770346"/>
            <a:ext cx="5255976" cy="743369"/>
            <a:chOff x="8706284" y="10027146"/>
            <a:chExt cx="5256584" cy="743455"/>
          </a:xfrm>
        </p:grpSpPr>
        <p:sp>
          <p:nvSpPr>
            <p:cNvPr id="85" name="TextBox 84"/>
            <p:cNvSpPr txBox="1"/>
            <p:nvPr/>
          </p:nvSpPr>
          <p:spPr>
            <a:xfrm>
              <a:off x="8706284" y="10124270"/>
              <a:ext cx="52565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Suy ra góc  SCA = 30</a:t>
              </a:r>
              <a:r>
                <a:rPr lang="vi-VN" sz="3600" b="1" baseline="3000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1386192" y="10027146"/>
              <a:ext cx="957943" cy="191667"/>
              <a:chOff x="11583450" y="10130984"/>
              <a:chExt cx="957943" cy="191667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V="1">
                <a:off x="11583450" y="10130984"/>
                <a:ext cx="487419" cy="1903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H="1" flipV="1">
                <a:off x="12053457" y="10132150"/>
                <a:ext cx="487936" cy="19050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7224024" y="7606461"/>
            <a:ext cx="8423961" cy="763463"/>
            <a:chOff x="7224242" y="7607340"/>
            <a:chExt cx="8424936" cy="763551"/>
          </a:xfrm>
        </p:grpSpPr>
        <p:sp>
          <p:nvSpPr>
            <p:cNvPr id="73" name="TextBox 72"/>
            <p:cNvSpPr txBox="1"/>
            <p:nvPr/>
          </p:nvSpPr>
          <p:spPr>
            <a:xfrm>
              <a:off x="7224242" y="7724560"/>
              <a:ext cx="8424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 góc giữa (SBD) và (ABCD) là SOA</a:t>
              </a:r>
              <a:endParaRPr lang="en-US" sz="3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14482536" y="7607340"/>
              <a:ext cx="957943" cy="191667"/>
              <a:chOff x="11583450" y="10130984"/>
              <a:chExt cx="957943" cy="191667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 flipV="1">
                <a:off x="11583450" y="10130984"/>
                <a:ext cx="487419" cy="1903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 flipV="1">
                <a:off x="12053457" y="10132150"/>
                <a:ext cx="487936" cy="19050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Object 125"/>
              <p:cNvSpPr txBox="1"/>
              <p:nvPr/>
            </p:nvSpPr>
            <p:spPr bwMode="auto">
              <a:xfrm>
                <a:off x="2667000" y="11582400"/>
                <a:ext cx="10303569" cy="135874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𝑺𝑶𝑨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𝑺𝑨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6" name="Object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0" y="11582400"/>
                <a:ext cx="10303569" cy="1358743"/>
              </a:xfrm>
              <a:prstGeom prst="rect">
                <a:avLst/>
              </a:prstGeom>
              <a:blipFill>
                <a:blip r:embed="rId5"/>
                <a:stretch>
                  <a:fillRect b="-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Object 126"/>
              <p:cNvSpPr txBox="1"/>
              <p:nvPr/>
            </p:nvSpPr>
            <p:spPr bwMode="auto">
              <a:xfrm>
                <a:off x="20039965" y="7217999"/>
                <a:ext cx="2082559" cy="584132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27" name="Object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39965" y="7217999"/>
                <a:ext cx="2082559" cy="5841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Connector 128"/>
          <p:cNvCxnSpPr/>
          <p:nvPr/>
        </p:nvCxnSpPr>
        <p:spPr>
          <a:xfrm>
            <a:off x="18257476" y="7111178"/>
            <a:ext cx="1422235" cy="4673059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Freeform 129"/>
          <p:cNvSpPr/>
          <p:nvPr/>
        </p:nvSpPr>
        <p:spPr>
          <a:xfrm>
            <a:off x="19232991" y="11240035"/>
            <a:ext cx="415429" cy="550550"/>
          </a:xfrm>
          <a:custGeom>
            <a:avLst/>
            <a:gdLst>
              <a:gd name="connsiteX0" fmla="*/ 409575 w 409575"/>
              <a:gd name="connsiteY0" fmla="*/ 539750 h 539750"/>
              <a:gd name="connsiteX1" fmla="*/ 57150 w 409575"/>
              <a:gd name="connsiteY1" fmla="*/ 301625 h 539750"/>
              <a:gd name="connsiteX2" fmla="*/ 66675 w 409575"/>
              <a:gd name="connsiteY2" fmla="*/ 44450 h 539750"/>
              <a:gd name="connsiteX3" fmla="*/ 285750 w 409575"/>
              <a:gd name="connsiteY3" fmla="*/ 34925 h 539750"/>
              <a:gd name="connsiteX4" fmla="*/ 409575 w 409575"/>
              <a:gd name="connsiteY4" fmla="*/ 539750 h 539750"/>
              <a:gd name="connsiteX0" fmla="*/ 409575 w 409575"/>
              <a:gd name="connsiteY0" fmla="*/ 551532 h 551532"/>
              <a:gd name="connsiteX1" fmla="*/ 57150 w 409575"/>
              <a:gd name="connsiteY1" fmla="*/ 313407 h 551532"/>
              <a:gd name="connsiteX2" fmla="*/ 66675 w 409575"/>
              <a:gd name="connsiteY2" fmla="*/ 56232 h 551532"/>
              <a:gd name="connsiteX3" fmla="*/ 285750 w 409575"/>
              <a:gd name="connsiteY3" fmla="*/ 46707 h 551532"/>
              <a:gd name="connsiteX4" fmla="*/ 409575 w 409575"/>
              <a:gd name="connsiteY4" fmla="*/ 551532 h 551532"/>
              <a:gd name="connsiteX0" fmla="*/ 415477 w 415477"/>
              <a:gd name="connsiteY0" fmla="*/ 551532 h 551532"/>
              <a:gd name="connsiteX1" fmla="*/ 63052 w 415477"/>
              <a:gd name="connsiteY1" fmla="*/ 313407 h 551532"/>
              <a:gd name="connsiteX2" fmla="*/ 72577 w 415477"/>
              <a:gd name="connsiteY2" fmla="*/ 56232 h 551532"/>
              <a:gd name="connsiteX3" fmla="*/ 291652 w 415477"/>
              <a:gd name="connsiteY3" fmla="*/ 46707 h 551532"/>
              <a:gd name="connsiteX4" fmla="*/ 415477 w 415477"/>
              <a:gd name="connsiteY4" fmla="*/ 551532 h 551532"/>
              <a:gd name="connsiteX0" fmla="*/ 415477 w 415477"/>
              <a:gd name="connsiteY0" fmla="*/ 550614 h 550614"/>
              <a:gd name="connsiteX1" fmla="*/ 63052 w 415477"/>
              <a:gd name="connsiteY1" fmla="*/ 312489 h 550614"/>
              <a:gd name="connsiteX2" fmla="*/ 72577 w 415477"/>
              <a:gd name="connsiteY2" fmla="*/ 55314 h 550614"/>
              <a:gd name="connsiteX3" fmla="*/ 291652 w 415477"/>
              <a:gd name="connsiteY3" fmla="*/ 45789 h 550614"/>
              <a:gd name="connsiteX4" fmla="*/ 415477 w 415477"/>
              <a:gd name="connsiteY4" fmla="*/ 550614 h 550614"/>
              <a:gd name="connsiteX0" fmla="*/ 415477 w 415477"/>
              <a:gd name="connsiteY0" fmla="*/ 550614 h 550614"/>
              <a:gd name="connsiteX1" fmla="*/ 63052 w 415477"/>
              <a:gd name="connsiteY1" fmla="*/ 312489 h 550614"/>
              <a:gd name="connsiteX2" fmla="*/ 72577 w 415477"/>
              <a:gd name="connsiteY2" fmla="*/ 55314 h 550614"/>
              <a:gd name="connsiteX3" fmla="*/ 291652 w 415477"/>
              <a:gd name="connsiteY3" fmla="*/ 45789 h 550614"/>
              <a:gd name="connsiteX4" fmla="*/ 415477 w 415477"/>
              <a:gd name="connsiteY4" fmla="*/ 550614 h 550614"/>
              <a:gd name="connsiteX0" fmla="*/ 415477 w 415477"/>
              <a:gd name="connsiteY0" fmla="*/ 550614 h 550614"/>
              <a:gd name="connsiteX1" fmla="*/ 63052 w 415477"/>
              <a:gd name="connsiteY1" fmla="*/ 312489 h 550614"/>
              <a:gd name="connsiteX2" fmla="*/ 72577 w 415477"/>
              <a:gd name="connsiteY2" fmla="*/ 55314 h 550614"/>
              <a:gd name="connsiteX3" fmla="*/ 291652 w 415477"/>
              <a:gd name="connsiteY3" fmla="*/ 45789 h 550614"/>
              <a:gd name="connsiteX4" fmla="*/ 415477 w 415477"/>
              <a:gd name="connsiteY4" fmla="*/ 550614 h 550614"/>
              <a:gd name="connsiteX0" fmla="*/ 415477 w 415477"/>
              <a:gd name="connsiteY0" fmla="*/ 550614 h 550614"/>
              <a:gd name="connsiteX1" fmla="*/ 63052 w 415477"/>
              <a:gd name="connsiteY1" fmla="*/ 312489 h 550614"/>
              <a:gd name="connsiteX2" fmla="*/ 72577 w 415477"/>
              <a:gd name="connsiteY2" fmla="*/ 55314 h 550614"/>
              <a:gd name="connsiteX3" fmla="*/ 291652 w 415477"/>
              <a:gd name="connsiteY3" fmla="*/ 45789 h 550614"/>
              <a:gd name="connsiteX4" fmla="*/ 415477 w 415477"/>
              <a:gd name="connsiteY4" fmla="*/ 550614 h 55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77" h="550614">
                <a:moveTo>
                  <a:pt x="415477" y="550614"/>
                </a:moveTo>
                <a:cubicBezTo>
                  <a:pt x="301250" y="478358"/>
                  <a:pt x="160783" y="407392"/>
                  <a:pt x="63052" y="312489"/>
                </a:cubicBezTo>
                <a:cubicBezTo>
                  <a:pt x="5902" y="229939"/>
                  <a:pt x="0" y="127099"/>
                  <a:pt x="72577" y="55314"/>
                </a:cubicBezTo>
                <a:cubicBezTo>
                  <a:pt x="206699" y="0"/>
                  <a:pt x="255140" y="34677"/>
                  <a:pt x="291652" y="45789"/>
                </a:cubicBezTo>
                <a:lnTo>
                  <a:pt x="415477" y="550614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5D64DAE-7D61-47B0-B20C-A4739CFF00F4}"/>
                  </a:ext>
                </a:extLst>
              </p:cNvPr>
              <p:cNvSpPr txBox="1"/>
              <p:nvPr/>
            </p:nvSpPr>
            <p:spPr>
              <a:xfrm>
                <a:off x="5029200" y="10250483"/>
                <a:ext cx="10881406" cy="148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5D64DAE-7D61-47B0-B20C-A4739CFF0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0250483"/>
                <a:ext cx="10881406" cy="148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482BA0F-F14E-416D-8C37-83AF4855F00D}"/>
                  </a:ext>
                </a:extLst>
              </p:cNvPr>
              <p:cNvSpPr txBox="1"/>
              <p:nvPr/>
            </p:nvSpPr>
            <p:spPr>
              <a:xfrm>
                <a:off x="855870" y="10399306"/>
                <a:ext cx="4629267" cy="1335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𝑺𝑨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den>
                      </m:f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482BA0F-F14E-416D-8C37-83AF4855F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70" y="10399306"/>
                <a:ext cx="4629267" cy="13354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0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61" grpId="0"/>
      <p:bldP spid="69" grpId="0" animBg="1"/>
      <p:bldP spid="70" grpId="0"/>
      <p:bldP spid="71" grpId="0"/>
      <p:bldP spid="74" grpId="0"/>
      <p:bldP spid="84" grpId="0"/>
      <p:bldP spid="126" grpId="0"/>
      <p:bldP spid="130" grpId="0" animBg="1"/>
      <p:bldP spid="104" grpId="0"/>
      <p:bldP spid="1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18531" y="10504451"/>
            <a:ext cx="23129546" cy="2767148"/>
            <a:chOff x="184495" y="3682149"/>
            <a:chExt cx="11564773" cy="138375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564773" cy="120068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9"/>
              <a:ext cx="2342698" cy="456056"/>
              <a:chOff x="1275608" y="6322796"/>
              <a:chExt cx="4592537" cy="82863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8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82670" y="6385375"/>
                <a:ext cx="2344595" cy="755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398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8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64811" y="2309176"/>
            <a:ext cx="23550406" cy="1826492"/>
            <a:chOff x="534987" y="1869705"/>
            <a:chExt cx="22794788" cy="169476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2794788" cy="1694762"/>
              <a:chOff x="534987" y="1647866"/>
              <a:chExt cx="22794788" cy="169476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534988" y="1827005"/>
                <a:ext cx="22794787" cy="151562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 dirty="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3904"/>
                  <a:endParaRPr lang="en-US" sz="6398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3904"/>
                  <a:endParaRPr lang="en-US" sz="6398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3904">
                    <a:defRPr/>
                  </a:pPr>
                  <a:endParaRPr lang="en-US" sz="6398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801987" y="1764281"/>
                  <a:ext cx="1685315" cy="771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13115" y="1920987"/>
                  <a:ext cx="19316658" cy="1543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66" tIns="91434" rIns="182866" bIns="91434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652" algn="l"/>
                    </a:tabLst>
                  </a:pPr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các đường thẳng. Hãy chọn mệnh đề đúng trong các mệnh đề sau đây?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3115" y="1920987"/>
                  <a:ext cx="19316658" cy="1543247"/>
                </a:xfrm>
                <a:prstGeom prst="rect">
                  <a:avLst/>
                </a:prstGeom>
                <a:blipFill>
                  <a:blip r:embed="rId2"/>
                  <a:stretch>
                    <a:fillRect l="-764" t="-3297" r="-794" b="-1355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990600" y="10820400"/>
                <a:ext cx="19471304" cy="2284716"/>
              </a:xfrm>
              <a:prstGeom prst="rect">
                <a:avLst/>
              </a:prstGeom>
              <a:noFill/>
            </p:spPr>
            <p:txBody>
              <a:bodyPr wrap="square" lIns="182866" tIns="91434" rIns="182866" bIns="91434" rtlCol="0">
                <a:spAutoFit/>
              </a:bodyPr>
              <a:lstStyle/>
              <a:p>
                <a:pPr marL="1259652" algn="just">
                  <a:lnSpc>
                    <a:spcPct val="115000"/>
                  </a:lnSpc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>
                          <a:latin typeface="+mj-lt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80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>
                          <a:latin typeface="+mj-lt"/>
                        </a:rPr>
                        <m:t>ó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m:rPr>
                          <m:nor/>
                        </m:rPr>
                        <a:rPr lang="vi-VN" sz="48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0820400"/>
                <a:ext cx="19471304" cy="2284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447987" y="4268877"/>
            <a:ext cx="23062558" cy="6018123"/>
            <a:chOff x="223992" y="2635281"/>
            <a:chExt cx="11531279" cy="3009454"/>
          </a:xfrm>
        </p:grpSpPr>
        <p:sp>
          <p:nvSpPr>
            <p:cNvPr id="51" name="Rectangle 50"/>
            <p:cNvSpPr/>
            <p:nvPr/>
          </p:nvSpPr>
          <p:spPr>
            <a:xfrm>
              <a:off x="531850" y="3385080"/>
              <a:ext cx="1122342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41305" y="3444335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398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398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844406" y="3486107"/>
                  <a:ext cx="10449201" cy="4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vi-VN" sz="4800" dirty="0">
                      <a:latin typeface="+mj-lt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vi-VN" sz="480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⊂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r>
                    <a:rPr lang="vi-VN" sz="4800" dirty="0">
                      <a:latin typeface="+mj-lt"/>
                    </a:rPr>
                    <a:t>. Mọi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a14:m>
                  <a:r>
                    <a:rPr lang="vi-VN" sz="4800" dirty="0">
                      <a:latin typeface="+mj-lt"/>
                    </a:rPr>
                    <a:t> chứa </a:t>
                  </a:r>
                  <a14:m>
                    <m:oMath xmlns:m="http://schemas.openxmlformats.org/officeDocument/2006/math">
                      <m:r>
                        <a:rPr lang="vi-VN" sz="480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vi-VN" sz="4800" dirty="0">
                      <a:latin typeface="+mj-lt"/>
                    </a:rPr>
                    <a:t> và vuông góc với </a:t>
                  </a:r>
                  <a14:m>
                    <m:oMath xmlns:m="http://schemas.openxmlformats.org/officeDocument/2006/math">
                      <m:r>
                        <a:rPr lang="vi-VN" sz="480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vi-VN" sz="4800" dirty="0">
                      <a:latin typeface="+mj-lt"/>
                    </a:rPr>
                    <a:t> thì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vi-VN" sz="4800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r>
                    <a:rPr lang="vi-VN" sz="4800" dirty="0">
                      <a:latin typeface="+mj-lt"/>
                    </a:rPr>
                    <a:t>.</a:t>
                  </a:r>
                  <a:endParaRPr lang="en-US" sz="4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406" y="3486107"/>
                  <a:ext cx="10449201" cy="415553"/>
                </a:xfrm>
                <a:prstGeom prst="rect">
                  <a:avLst/>
                </a:prstGeom>
                <a:blipFill>
                  <a:blip r:embed="rId4"/>
                  <a:stretch>
                    <a:fillRect l="-1313" t="-18382" b="-36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514537" y="2635281"/>
              <a:ext cx="112234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398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23992" y="269453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398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398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98180" y="2704178"/>
                  <a:ext cx="10666191" cy="4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vi-VN" sz="4800" dirty="0">
                      <a:latin typeface="+mj-lt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vi-VN" sz="480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vi-VN" sz="4800" dirty="0">
                      <a:latin typeface="+mj-lt"/>
                    </a:rPr>
                    <a:t> và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r>
                    <a:rPr lang="vi-VN" sz="4800" dirty="0">
                      <a:latin typeface="+mj-lt"/>
                    </a:rPr>
                    <a:t> chứa </a:t>
                  </a:r>
                  <a14:m>
                    <m:oMath xmlns:m="http://schemas.openxmlformats.org/officeDocument/2006/math">
                      <m:r>
                        <a:rPr lang="vi-VN" sz="480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vi-VN" sz="4800" dirty="0">
                      <a:latin typeface="+mj-lt"/>
                    </a:rPr>
                    <a:t>,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a14:m>
                  <a:r>
                    <a:rPr lang="vi-VN" sz="4800" dirty="0">
                      <a:latin typeface="+mj-lt"/>
                    </a:rPr>
                    <a:t> chứa </a:t>
                  </a:r>
                  <a14:m>
                    <m:oMath xmlns:m="http://schemas.openxmlformats.org/officeDocument/2006/math">
                      <m:r>
                        <a:rPr lang="vi-VN" sz="480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vi-VN" sz="4800" dirty="0">
                      <a:latin typeface="+mj-lt"/>
                    </a:rPr>
                    <a:t> thì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vi-VN" sz="4800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a14:m>
                  <a:r>
                    <a:rPr lang="vi-VN" sz="4800" dirty="0">
                      <a:latin typeface="+mj-lt"/>
                    </a:rPr>
                    <a:t>.</a:t>
                  </a:r>
                  <a:endParaRPr lang="en-US" sz="4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180" y="2704178"/>
                  <a:ext cx="10666191" cy="415553"/>
                </a:xfrm>
                <a:prstGeom prst="rect">
                  <a:avLst/>
                </a:prstGeom>
                <a:blipFill>
                  <a:blip r:embed="rId5"/>
                  <a:stretch>
                    <a:fillRect l="-1315" t="-18382" b="-36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535132" y="4088410"/>
              <a:ext cx="11220139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44588" y="4147665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398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398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915494" y="4141237"/>
                  <a:ext cx="10293538" cy="4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vi-VN" sz="4800" dirty="0">
                      <a:latin typeface="+mj-lt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vi-VN" sz="480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vi-VN" sz="4800" dirty="0">
                      <a:latin typeface="+mj-lt"/>
                    </a:rPr>
                    <a:t>. Mọi mặt phẳng chứa </a:t>
                  </a:r>
                  <a14:m>
                    <m:oMath xmlns:m="http://schemas.openxmlformats.org/officeDocument/2006/math">
                      <m:r>
                        <a:rPr lang="vi-VN" sz="480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vi-VN" sz="4800" dirty="0">
                      <a:latin typeface="+mj-lt"/>
                    </a:rPr>
                    <a:t> đều vuông góc với </a:t>
                  </a:r>
                  <a14:m>
                    <m:oMath xmlns:m="http://schemas.openxmlformats.org/officeDocument/2006/math">
                      <m:r>
                        <a:rPr lang="vi-VN" sz="480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vi-VN" sz="4800" dirty="0">
                      <a:latin typeface="+mj-lt"/>
                    </a:rPr>
                    <a:t>.</a:t>
                  </a:r>
                  <a:endParaRPr lang="en-US" sz="4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494" y="4141237"/>
                  <a:ext cx="10293538" cy="415553"/>
                </a:xfrm>
                <a:prstGeom prst="rect">
                  <a:avLst/>
                </a:prstGeom>
                <a:blipFill>
                  <a:blip r:embed="rId6"/>
                  <a:stretch>
                    <a:fillRect l="-1332" t="-18382" b="-36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539160" y="4856021"/>
              <a:ext cx="11216111" cy="7722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31636" y="49647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398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398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835034" y="4859803"/>
                  <a:ext cx="10746651" cy="784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vi-VN" sz="4800" dirty="0">
                      <a:latin typeface="+mj-lt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vi-VN" sz="480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vi-VN" sz="4800" dirty="0">
                      <a:latin typeface="+mj-lt"/>
                    </a:rPr>
                    <a:t>. Mọi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r>
                    <a:rPr lang="vi-VN" sz="4800" dirty="0">
                      <a:latin typeface="+mj-lt"/>
                    </a:rPr>
                    <a:t> chứa </a:t>
                  </a:r>
                  <a14:m>
                    <m:oMath xmlns:m="http://schemas.openxmlformats.org/officeDocument/2006/math">
                      <m:r>
                        <a:rPr lang="vi-VN" sz="480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vi-VN" sz="4800" dirty="0">
                      <a:latin typeface="+mj-lt"/>
                    </a:rPr>
                    <a:t> trong đó </a:t>
                  </a:r>
                  <a14:m>
                    <m:oMath xmlns:m="http://schemas.openxmlformats.org/officeDocument/2006/math">
                      <m:r>
                        <a:rPr lang="vi-VN" sz="480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vi-VN" sz="4800" dirty="0">
                      <a:latin typeface="+mj-lt"/>
                    </a:rPr>
                    <a:t> thì đều vuông góc với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vi-VN" sz="4800" dirty="0">
                      <a:latin typeface="+mj-lt"/>
                    </a:rPr>
                    <a:t>.</a:t>
                  </a:r>
                  <a:endParaRPr lang="en-US" sz="4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34" y="4859803"/>
                  <a:ext cx="10746651" cy="784932"/>
                </a:xfrm>
                <a:prstGeom prst="rect">
                  <a:avLst/>
                </a:prstGeom>
                <a:blipFill>
                  <a:blip r:embed="rId7"/>
                  <a:stretch>
                    <a:fillRect l="-1305" t="-8560" b="-19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457200" y="5845075"/>
            <a:ext cx="1088530" cy="100040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/>
            <a:r>
              <a:rPr lang="vi-VN" sz="6398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398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5578F0A-3DFE-4837-8BAD-2C4EE0A1CE23}"/>
              </a:ext>
            </a:extLst>
          </p:cNvPr>
          <p:cNvGrpSpPr/>
          <p:nvPr/>
        </p:nvGrpSpPr>
        <p:grpSpPr>
          <a:xfrm>
            <a:off x="0" y="1371600"/>
            <a:ext cx="10253661" cy="861774"/>
            <a:chOff x="644526" y="2766774"/>
            <a:chExt cx="10253661" cy="86177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D22B127-2238-473A-AB1D-61D86AECCB8C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47" name="Rounded Rectangle 7">
              <a:extLst>
                <a:ext uri="{FF2B5EF4-FFF2-40B4-BE49-F238E27FC236}">
                  <a16:creationId xmlns:a16="http://schemas.microsoft.com/office/drawing/2014/main" id="{DB93DD12-A33E-4C61-9308-C6B0049DED6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F6D76C1-4A2A-439B-8751-C03495A005A0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82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6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HOẠT ĐỘNG LUYỆN TẬP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FF6038-8DB7-4B13-8ED5-08360DB74001}"/>
              </a:ext>
            </a:extLst>
          </p:cNvPr>
          <p:cNvGrpSpPr/>
          <p:nvPr/>
        </p:nvGrpSpPr>
        <p:grpSpPr>
          <a:xfrm>
            <a:off x="533400" y="2514600"/>
            <a:ext cx="10253661" cy="861774"/>
            <a:chOff x="644526" y="2766774"/>
            <a:chExt cx="10253661" cy="8617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226583-4C2E-462C-9C24-16DA9C9B49E8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F7C5F172-874C-4562-B731-086E1148B17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4979DF-62E7-4CB4-8082-382A6D8C1305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EF03E1-D079-4F79-81A1-7C3E7D9068B5}"/>
              </a:ext>
            </a:extLst>
          </p:cNvPr>
          <p:cNvGrpSpPr/>
          <p:nvPr/>
        </p:nvGrpSpPr>
        <p:grpSpPr>
          <a:xfrm>
            <a:off x="381000" y="10668000"/>
            <a:ext cx="23053418" cy="2767148"/>
            <a:chOff x="184495" y="3682149"/>
            <a:chExt cx="11526709" cy="1383754"/>
          </a:xfrm>
        </p:grpSpPr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1D99838F-FD9B-4823-9A45-D41E07411916}"/>
                </a:ext>
              </a:extLst>
            </p:cNvPr>
            <p:cNvSpPr/>
            <p:nvPr/>
          </p:nvSpPr>
          <p:spPr>
            <a:xfrm>
              <a:off x="184495" y="3865218"/>
              <a:ext cx="11526709" cy="120068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 err="1">
                  <a:solidFill>
                    <a:srgbClr val="C0504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400" b="1" dirty="0">
                  <a:solidFill>
                    <a:srgbClr val="C0504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C0504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400" b="1" dirty="0">
                  <a:solidFill>
                    <a:srgbClr val="C0504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C0504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400" b="1" dirty="0">
                  <a:solidFill>
                    <a:srgbClr val="C0504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C0504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400" b="1" dirty="0">
                  <a:solidFill>
                    <a:srgbClr val="C0504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C0504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US" sz="4400" b="1" dirty="0">
                  <a:solidFill>
                    <a:srgbClr val="C0504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vi-VN" sz="4400" b="1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vi-VN" sz="4400" b="1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 </a:t>
              </a:r>
              <a:r>
                <a:rPr lang="vi-VN" sz="4400" b="1" i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vi-VN" sz="4400" b="1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vi-VN" sz="4400" b="1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lần</a:t>
              </a:r>
              <a:r>
                <a:rPr lang="vi-VN" sz="4400" b="1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lượt</a:t>
              </a:r>
              <a:r>
                <a:rPr lang="vi-VN" sz="4400" b="1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 </a:t>
              </a:r>
              <a:r>
                <a:rPr lang="vi-VN" sz="4400" b="1" i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vi-VN" sz="4400" b="1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vi-VN" sz="4400" b="1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 </a:t>
              </a:r>
              <a:r>
                <a:rPr lang="vi-VN" sz="4400" b="1" i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vi-VN" sz="4400" b="1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vi-VN" sz="4400" b="1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đó</a:t>
              </a:r>
              <a:r>
                <a:rPr lang="vi-VN" sz="4400" b="1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4400" b="1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D1D7688-1528-4215-97A2-A1AFB066823A}"/>
                </a:ext>
              </a:extLst>
            </p:cNvPr>
            <p:cNvGrpSpPr/>
            <p:nvPr/>
          </p:nvGrpSpPr>
          <p:grpSpPr>
            <a:xfrm>
              <a:off x="203200" y="3682149"/>
              <a:ext cx="2342698" cy="456056"/>
              <a:chOff x="1275608" y="6322796"/>
              <a:chExt cx="4592537" cy="828631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404C639A-87D3-44F8-AF44-667DDE380C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8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264EA0-43C3-47DA-AD48-67AF343352D8}"/>
                  </a:ext>
                </a:extLst>
              </p:cNvPr>
              <p:cNvSpPr txBox="1"/>
              <p:nvPr/>
            </p:nvSpPr>
            <p:spPr>
              <a:xfrm>
                <a:off x="2682670" y="6385375"/>
                <a:ext cx="2344595" cy="755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ound Diagonal Corner Rectangle 8">
                <a:extLst>
                  <a:ext uri="{FF2B5EF4-FFF2-40B4-BE49-F238E27FC236}">
                    <a16:creationId xmlns:a16="http://schemas.microsoft.com/office/drawing/2014/main" id="{36EF3740-C6BD-4922-97FC-ACA6B9F0119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398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3C010440-EB5F-4A64-AFFA-F114D14C95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8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7378A4-E472-4CB2-A85B-852EF218015D}"/>
              </a:ext>
            </a:extLst>
          </p:cNvPr>
          <p:cNvGrpSpPr/>
          <p:nvPr/>
        </p:nvGrpSpPr>
        <p:grpSpPr>
          <a:xfrm>
            <a:off x="213007" y="3450869"/>
            <a:ext cx="23841470" cy="1308475"/>
            <a:chOff x="534987" y="1831936"/>
            <a:chExt cx="23076513" cy="12141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7B14DC6-8523-4558-9485-A1436D8C083F}"/>
                </a:ext>
              </a:extLst>
            </p:cNvPr>
            <p:cNvGrpSpPr/>
            <p:nvPr/>
          </p:nvGrpSpPr>
          <p:grpSpPr>
            <a:xfrm>
              <a:off x="534987" y="1831936"/>
              <a:ext cx="22525435" cy="1214106"/>
              <a:chOff x="534987" y="1610097"/>
              <a:chExt cx="22525435" cy="1214106"/>
            </a:xfrm>
          </p:grpSpPr>
          <p:sp>
            <p:nvSpPr>
              <p:cNvPr id="20" name="Rounded Rectangle 24">
                <a:extLst>
                  <a:ext uri="{FF2B5EF4-FFF2-40B4-BE49-F238E27FC236}">
                    <a16:creationId xmlns:a16="http://schemas.microsoft.com/office/drawing/2014/main" id="{CAC0C72C-D479-4E8A-8674-82DB4F8F7209}"/>
                  </a:ext>
                </a:extLst>
              </p:cNvPr>
              <p:cNvSpPr/>
              <p:nvPr/>
            </p:nvSpPr>
            <p:spPr bwMode="auto">
              <a:xfrm>
                <a:off x="534989" y="1610097"/>
                <a:ext cx="22525433" cy="98986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BC10CAB-1DF3-49E4-B57E-1C0D6A2077C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2" name="Isosceles Triangle 44">
                  <a:extLst>
                    <a:ext uri="{FF2B5EF4-FFF2-40B4-BE49-F238E27FC236}">
                      <a16:creationId xmlns:a16="http://schemas.microsoft.com/office/drawing/2014/main" id="{A8974F3D-7735-4BC0-B5C1-BC27C1915EDF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3904"/>
                  <a:endParaRPr lang="en-US" sz="6398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Pentagon 27">
                  <a:extLst>
                    <a:ext uri="{FF2B5EF4-FFF2-40B4-BE49-F238E27FC236}">
                      <a16:creationId xmlns:a16="http://schemas.microsoft.com/office/drawing/2014/main" id="{6B6F334F-2B11-4EFA-BD37-A98D46D97BA9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3904"/>
                  <a:endParaRPr lang="en-US" sz="6398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4" name="Group 11">
                  <a:extLst>
                    <a:ext uri="{FF2B5EF4-FFF2-40B4-BE49-F238E27FC236}">
                      <a16:creationId xmlns:a16="http://schemas.microsoft.com/office/drawing/2014/main" id="{99F350DA-EA70-40B7-85D3-C4FF9397D397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1" name="Freeform 31">
                    <a:extLst>
                      <a:ext uri="{FF2B5EF4-FFF2-40B4-BE49-F238E27FC236}">
                        <a16:creationId xmlns:a16="http://schemas.microsoft.com/office/drawing/2014/main" id="{3EE3FFFB-8679-433C-BC0A-0CFDCF459C7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  <p:sp>
                <p:nvSpPr>
                  <p:cNvPr id="32" name="Freeform 32">
                    <a:extLst>
                      <a:ext uri="{FF2B5EF4-FFF2-40B4-BE49-F238E27FC236}">
                        <a16:creationId xmlns:a16="http://schemas.microsoft.com/office/drawing/2014/main" id="{E77DA594-478C-43CF-BC9F-48E7C96B6E6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  <p:sp>
                <p:nvSpPr>
                  <p:cNvPr id="33" name="Freeform 33">
                    <a:extLst>
                      <a:ext uri="{FF2B5EF4-FFF2-40B4-BE49-F238E27FC236}">
                        <a16:creationId xmlns:a16="http://schemas.microsoft.com/office/drawing/2014/main" id="{73A050B0-BD50-4A7F-8F31-BADD833FB5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07D5CA6-B402-4160-9CD4-9F0D719E98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36ACEFBF-5914-4EF5-913F-3C29386098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231B0B1A-68E1-4E87-B7F8-0C97F71C68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29F4B033-B665-41B1-BFD7-834777E923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</p:grpSp>
            <p:sp>
              <p:nvSpPr>
                <p:cNvPr id="25" name="Chevron 29">
                  <a:extLst>
                    <a:ext uri="{FF2B5EF4-FFF2-40B4-BE49-F238E27FC236}">
                      <a16:creationId xmlns:a16="http://schemas.microsoft.com/office/drawing/2014/main" id="{1D9A3A99-6C03-4E78-BB90-864D4C6872E6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3904">
                    <a:defRPr/>
                  </a:pPr>
                  <a:endParaRPr lang="en-US" sz="6398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TextBox 13">
                  <a:extLst>
                    <a:ext uri="{FF2B5EF4-FFF2-40B4-BE49-F238E27FC236}">
                      <a16:creationId xmlns:a16="http://schemas.microsoft.com/office/drawing/2014/main" id="{AAFCA116-CF75-4A68-9250-21F07F44EB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1987" y="1764281"/>
                  <a:ext cx="1685316" cy="77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</a:p>
              </p:txBody>
            </p:sp>
          </p:grp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046673-E891-4E68-994D-65F3993D7CED}"/>
                </a:ext>
              </a:extLst>
            </p:cNvPr>
            <p:cNvSpPr/>
            <p:nvPr/>
          </p:nvSpPr>
          <p:spPr>
            <a:xfrm>
              <a:off x="4294842" y="1831936"/>
              <a:ext cx="19316658" cy="820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6" tIns="91434" rIns="182866" bIns="91434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652" algn="l"/>
                </a:tabLst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9FE589A-DEE1-4E03-BF82-57E6C1298741}"/>
              </a:ext>
            </a:extLst>
          </p:cNvPr>
          <p:cNvGrpSpPr/>
          <p:nvPr/>
        </p:nvGrpSpPr>
        <p:grpSpPr>
          <a:xfrm>
            <a:off x="457200" y="4953000"/>
            <a:ext cx="23062558" cy="5715001"/>
            <a:chOff x="223992" y="2635281"/>
            <a:chExt cx="11531279" cy="285787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D263435-2612-4D3B-904A-6FBE9B74E895}"/>
                </a:ext>
              </a:extLst>
            </p:cNvPr>
            <p:cNvSpPr/>
            <p:nvPr/>
          </p:nvSpPr>
          <p:spPr>
            <a:xfrm>
              <a:off x="531850" y="3385080"/>
              <a:ext cx="1122342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01979AF-7E8A-4E9C-A5F4-111734D9ED5D}"/>
                </a:ext>
              </a:extLst>
            </p:cNvPr>
            <p:cNvSpPr/>
            <p:nvPr/>
          </p:nvSpPr>
          <p:spPr>
            <a:xfrm>
              <a:off x="241305" y="3444335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398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398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9042B8-F264-49B9-A346-FA0471280493}"/>
                </a:ext>
              </a:extLst>
            </p:cNvPr>
            <p:cNvSpPr txBox="1"/>
            <p:nvPr/>
          </p:nvSpPr>
          <p:spPr>
            <a:xfrm>
              <a:off x="844406" y="3486107"/>
              <a:ext cx="10449201" cy="384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3200" i="1">
                  <a:solidFill>
                    <a:schemeClr val="bg1"/>
                  </a:solidFill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en-US" sz="4400" b="1" i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góc giữa 2 đường thẳng lần lượt </a:t>
              </a:r>
              <a:r>
                <a:rPr lang="en-US" sz="4400" b="1" i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 </a:t>
              </a:r>
              <a:r>
                <a:rPr lang="en-US" sz="4400" b="1" i="0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r>
                <a:rPr lang="en-US" sz="4400" b="1" i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400" b="1" i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 </a:t>
              </a:r>
              <a:r>
                <a:rPr lang="en-US" sz="4400" b="1" i="0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400" b="1" i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US" sz="4400" b="1" i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đó</a:t>
              </a:r>
              <a:r>
                <a:rPr lang="en-US" sz="4400" b="1" i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it-IT" altLang="en-US" sz="4400" b="1" i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endParaRPr lang="en-US" altLang="en-US" sz="4400" b="1" i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2A348F-1665-4422-8164-0DF4F5A4AAB4}"/>
                </a:ext>
              </a:extLst>
            </p:cNvPr>
            <p:cNvSpPr/>
            <p:nvPr/>
          </p:nvSpPr>
          <p:spPr>
            <a:xfrm>
              <a:off x="514537" y="2635281"/>
              <a:ext cx="112234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1B8A5C7-55DE-49D8-AE62-45968B846B4A}"/>
                </a:ext>
              </a:extLst>
            </p:cNvPr>
            <p:cNvSpPr/>
            <p:nvPr/>
          </p:nvSpPr>
          <p:spPr>
            <a:xfrm>
              <a:off x="223992" y="269453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398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398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EF027A-CEAB-4EF6-9E8B-307C34910322}"/>
                </a:ext>
              </a:extLst>
            </p:cNvPr>
            <p:cNvSpPr txBox="1"/>
            <p:nvPr/>
          </p:nvSpPr>
          <p:spPr>
            <a:xfrm>
              <a:off x="898180" y="2704178"/>
              <a:ext cx="10666191" cy="384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3200" i="1">
                  <a:solidFill>
                    <a:schemeClr val="bg1"/>
                  </a:solidFill>
                </a:defRPr>
              </a:lvl1pPr>
            </a:lstStyle>
            <a:p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lần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lượt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cắt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đó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.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631D7A-B3BA-4E15-940E-1B3995C953A5}"/>
                </a:ext>
              </a:extLst>
            </p:cNvPr>
            <p:cNvSpPr/>
            <p:nvPr/>
          </p:nvSpPr>
          <p:spPr>
            <a:xfrm>
              <a:off x="535132" y="4088410"/>
              <a:ext cx="11220139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6A0BB4F-1169-4DA1-9C2B-2B0ECA244162}"/>
                </a:ext>
              </a:extLst>
            </p:cNvPr>
            <p:cNvSpPr/>
            <p:nvPr/>
          </p:nvSpPr>
          <p:spPr>
            <a:xfrm>
              <a:off x="244588" y="4147665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398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398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E462549-E7FF-4723-BCD9-3B69CA6297F6}"/>
                </a:ext>
              </a:extLst>
            </p:cNvPr>
            <p:cNvSpPr txBox="1"/>
            <p:nvPr/>
          </p:nvSpPr>
          <p:spPr>
            <a:xfrm>
              <a:off x="915494" y="4141237"/>
              <a:ext cx="10293538" cy="384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3200" i="1">
                  <a:solidFill>
                    <a:schemeClr val="bg1"/>
                  </a:solidFill>
                </a:defRPr>
              </a:lvl1pPr>
            </a:lstStyle>
            <a:p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lần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lượt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nằm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trong 2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đó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E5D707E-0D46-478D-827A-C44A063F1160}"/>
                </a:ext>
              </a:extLst>
            </p:cNvPr>
            <p:cNvSpPr/>
            <p:nvPr/>
          </p:nvSpPr>
          <p:spPr>
            <a:xfrm>
              <a:off x="528792" y="4845369"/>
              <a:ext cx="11216111" cy="6477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37D1AF2-4D58-4ACC-A836-E3E3FFB09538}"/>
                </a:ext>
              </a:extLst>
            </p:cNvPr>
            <p:cNvSpPr/>
            <p:nvPr/>
          </p:nvSpPr>
          <p:spPr>
            <a:xfrm>
              <a:off x="231636" y="49647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398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398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CDBEDE0-5A62-44FD-B05B-CC4CAE75135B}"/>
                </a:ext>
              </a:extLst>
            </p:cNvPr>
            <p:cNvSpPr txBox="1"/>
            <p:nvPr/>
          </p:nvSpPr>
          <p:spPr>
            <a:xfrm>
              <a:off x="833592" y="4959684"/>
              <a:ext cx="10746651" cy="384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3200" i="1">
                  <a:solidFill>
                    <a:schemeClr val="bg1"/>
                  </a:solidFill>
                </a:defRPr>
              </a:lvl1pPr>
            </a:lstStyle>
            <a:p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lần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lượt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đó</a:t>
              </a:r>
              <a:r>
                <a:rPr lang="vi-VN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E6D71939-9E74-4361-B702-DAFDF8824530}"/>
              </a:ext>
            </a:extLst>
          </p:cNvPr>
          <p:cNvSpPr/>
          <p:nvPr/>
        </p:nvSpPr>
        <p:spPr>
          <a:xfrm>
            <a:off x="457200" y="9601200"/>
            <a:ext cx="1088530" cy="100040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/>
            <a:r>
              <a:rPr lang="en-US" sz="6398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398" dirty="0"/>
          </a:p>
        </p:txBody>
      </p:sp>
    </p:spTree>
    <p:extLst>
      <p:ext uri="{BB962C8B-B14F-4D97-AF65-F5344CB8AC3E}">
        <p14:creationId xmlns:p14="http://schemas.microsoft.com/office/powerpoint/2010/main" val="203281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HOẠT ĐỘNG LUYỆN TẬP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FF6038-8DB7-4B13-8ED5-08360DB74001}"/>
              </a:ext>
            </a:extLst>
          </p:cNvPr>
          <p:cNvGrpSpPr/>
          <p:nvPr/>
        </p:nvGrpSpPr>
        <p:grpSpPr>
          <a:xfrm>
            <a:off x="533400" y="2514600"/>
            <a:ext cx="10253661" cy="861774"/>
            <a:chOff x="644526" y="2766774"/>
            <a:chExt cx="10253661" cy="8617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226583-4C2E-462C-9C24-16DA9C9B49E8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F7C5F172-874C-4562-B731-086E1148B17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4979DF-62E7-4CB4-8082-382A6D8C1305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EF03E1-D079-4F79-81A1-7C3E7D9068B5}"/>
              </a:ext>
            </a:extLst>
          </p:cNvPr>
          <p:cNvGrpSpPr/>
          <p:nvPr/>
        </p:nvGrpSpPr>
        <p:grpSpPr>
          <a:xfrm>
            <a:off x="381000" y="10668000"/>
            <a:ext cx="23104130" cy="2767148"/>
            <a:chOff x="184495" y="3682149"/>
            <a:chExt cx="11552065" cy="13837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4">
                  <a:extLst>
                    <a:ext uri="{FF2B5EF4-FFF2-40B4-BE49-F238E27FC236}">
                      <a16:creationId xmlns:a16="http://schemas.microsoft.com/office/drawing/2014/main" id="{1D99838F-FD9B-4823-9A45-D41E07411916}"/>
                    </a:ext>
                  </a:extLst>
                </p:cNvPr>
                <p:cNvSpPr/>
                <p:nvPr/>
              </p:nvSpPr>
              <p:spPr>
                <a:xfrm>
                  <a:off x="184495" y="3865218"/>
                  <a:ext cx="11552065" cy="1200685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srgbClr val="C0504D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Ta </a:t>
                  </a:r>
                  <a:r>
                    <a:rPr lang="en-US" sz="4400" b="1" dirty="0" err="1">
                      <a:solidFill>
                        <a:srgbClr val="C0504D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solidFill>
                        <a:srgbClr val="C0504D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BR" alt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alt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tx1"/>
                          </a:solidFill>
                        </a:rPr>
                        <m:t>//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alt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pt-BR" alt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𝑸</m:t>
                      </m:r>
                      <m:r>
                        <a:rPr lang="pt-BR" alt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),</m:t>
                      </m:r>
                      <m:d>
                        <m:dPr>
                          <m:ctrlPr>
                            <a:rPr lang="pt-BR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𝑹</m:t>
                          </m:r>
                        </m:e>
                      </m:d>
                      <m:r>
                        <a:rPr lang="pt-BR" sz="4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pt-BR" sz="4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pt-BR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𝑷</m:t>
                          </m:r>
                        </m:e>
                      </m:d>
                      <m:r>
                        <a:rPr lang="pt-BR" alt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⇒</m:t>
                      </m:r>
                      <m:r>
                        <a:rPr lang="en-US" alt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alt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𝑹</m:t>
                      </m:r>
                      <m:r>
                        <a:rPr lang="en-US" alt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pt-BR" sz="4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). </m:t>
                      </m:r>
                    </m:oMath>
                  </a14:m>
                  <a:endParaRPr lang="en-US" sz="4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ounded Rectangle 4">
                  <a:extLst>
                    <a:ext uri="{FF2B5EF4-FFF2-40B4-BE49-F238E27FC236}">
                      <a16:creationId xmlns:a16="http://schemas.microsoft.com/office/drawing/2014/main" id="{1D99838F-FD9B-4823-9A45-D41E074119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495" y="3865218"/>
                  <a:ext cx="11552065" cy="1200685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2"/>
                  <a:stretch>
                    <a:fillRect l="-869"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D1D7688-1528-4215-97A2-A1AFB066823A}"/>
                </a:ext>
              </a:extLst>
            </p:cNvPr>
            <p:cNvGrpSpPr/>
            <p:nvPr/>
          </p:nvGrpSpPr>
          <p:grpSpPr>
            <a:xfrm>
              <a:off x="203200" y="3682149"/>
              <a:ext cx="2342698" cy="456056"/>
              <a:chOff x="1275608" y="6322796"/>
              <a:chExt cx="4592537" cy="828631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404C639A-87D3-44F8-AF44-667DDE380C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8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264EA0-43C3-47DA-AD48-67AF343352D8}"/>
                  </a:ext>
                </a:extLst>
              </p:cNvPr>
              <p:cNvSpPr txBox="1"/>
              <p:nvPr/>
            </p:nvSpPr>
            <p:spPr>
              <a:xfrm>
                <a:off x="2682670" y="6385375"/>
                <a:ext cx="2344595" cy="755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ound Diagonal Corner Rectangle 8">
                <a:extLst>
                  <a:ext uri="{FF2B5EF4-FFF2-40B4-BE49-F238E27FC236}">
                    <a16:creationId xmlns:a16="http://schemas.microsoft.com/office/drawing/2014/main" id="{36EF3740-C6BD-4922-97FC-ACA6B9F0119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398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3C010440-EB5F-4A64-AFFA-F114D14C95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8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7378A4-E472-4CB2-A85B-852EF218015D}"/>
              </a:ext>
            </a:extLst>
          </p:cNvPr>
          <p:cNvGrpSpPr/>
          <p:nvPr/>
        </p:nvGrpSpPr>
        <p:grpSpPr>
          <a:xfrm>
            <a:off x="340975" y="3532801"/>
            <a:ext cx="23841470" cy="1308475"/>
            <a:chOff x="534987" y="1831936"/>
            <a:chExt cx="23076513" cy="12141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7B14DC6-8523-4558-9485-A1436D8C083F}"/>
                </a:ext>
              </a:extLst>
            </p:cNvPr>
            <p:cNvGrpSpPr/>
            <p:nvPr/>
          </p:nvGrpSpPr>
          <p:grpSpPr>
            <a:xfrm>
              <a:off x="534987" y="1831936"/>
              <a:ext cx="22435090" cy="1214106"/>
              <a:chOff x="534987" y="1610097"/>
              <a:chExt cx="22435090" cy="1214106"/>
            </a:xfrm>
          </p:grpSpPr>
          <p:sp>
            <p:nvSpPr>
              <p:cNvPr id="20" name="Rounded Rectangle 24">
                <a:extLst>
                  <a:ext uri="{FF2B5EF4-FFF2-40B4-BE49-F238E27FC236}">
                    <a16:creationId xmlns:a16="http://schemas.microsoft.com/office/drawing/2014/main" id="{CAC0C72C-D479-4E8A-8674-82DB4F8F7209}"/>
                  </a:ext>
                </a:extLst>
              </p:cNvPr>
              <p:cNvSpPr/>
              <p:nvPr/>
            </p:nvSpPr>
            <p:spPr bwMode="auto">
              <a:xfrm>
                <a:off x="534989" y="1610097"/>
                <a:ext cx="22435088" cy="98986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 dirty="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BC10CAB-1DF3-49E4-B57E-1C0D6A2077C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2" name="Isosceles Triangle 44">
                  <a:extLst>
                    <a:ext uri="{FF2B5EF4-FFF2-40B4-BE49-F238E27FC236}">
                      <a16:creationId xmlns:a16="http://schemas.microsoft.com/office/drawing/2014/main" id="{A8974F3D-7735-4BC0-B5C1-BC27C1915EDF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3904"/>
                  <a:endParaRPr lang="en-US" sz="6398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Pentagon 27">
                  <a:extLst>
                    <a:ext uri="{FF2B5EF4-FFF2-40B4-BE49-F238E27FC236}">
                      <a16:creationId xmlns:a16="http://schemas.microsoft.com/office/drawing/2014/main" id="{6B6F334F-2B11-4EFA-BD37-A98D46D97BA9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3904"/>
                  <a:endParaRPr lang="en-US" sz="6398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4" name="Group 11">
                  <a:extLst>
                    <a:ext uri="{FF2B5EF4-FFF2-40B4-BE49-F238E27FC236}">
                      <a16:creationId xmlns:a16="http://schemas.microsoft.com/office/drawing/2014/main" id="{99F350DA-EA70-40B7-85D3-C4FF9397D397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1" name="Freeform 31">
                    <a:extLst>
                      <a:ext uri="{FF2B5EF4-FFF2-40B4-BE49-F238E27FC236}">
                        <a16:creationId xmlns:a16="http://schemas.microsoft.com/office/drawing/2014/main" id="{3EE3FFFB-8679-433C-BC0A-0CFDCF459C7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  <p:sp>
                <p:nvSpPr>
                  <p:cNvPr id="32" name="Freeform 32">
                    <a:extLst>
                      <a:ext uri="{FF2B5EF4-FFF2-40B4-BE49-F238E27FC236}">
                        <a16:creationId xmlns:a16="http://schemas.microsoft.com/office/drawing/2014/main" id="{E77DA594-478C-43CF-BC9F-48E7C96B6E6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  <p:sp>
                <p:nvSpPr>
                  <p:cNvPr id="33" name="Freeform 33">
                    <a:extLst>
                      <a:ext uri="{FF2B5EF4-FFF2-40B4-BE49-F238E27FC236}">
                        <a16:creationId xmlns:a16="http://schemas.microsoft.com/office/drawing/2014/main" id="{73A050B0-BD50-4A7F-8F31-BADD833FB5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07D5CA6-B402-4160-9CD4-9F0D719E98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36ACEFBF-5914-4EF5-913F-3C29386098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231B0B1A-68E1-4E87-B7F8-0C97F71C68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29F4B033-B665-41B1-BFD7-834777E923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6398"/>
                  </a:p>
                </p:txBody>
              </p:sp>
            </p:grpSp>
            <p:sp>
              <p:nvSpPr>
                <p:cNvPr id="25" name="Chevron 29">
                  <a:extLst>
                    <a:ext uri="{FF2B5EF4-FFF2-40B4-BE49-F238E27FC236}">
                      <a16:creationId xmlns:a16="http://schemas.microsoft.com/office/drawing/2014/main" id="{1D9A3A99-6C03-4E78-BB90-864D4C6872E6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3904">
                    <a:defRPr/>
                  </a:pPr>
                  <a:endParaRPr lang="en-US" sz="6398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TextBox 13">
                  <a:extLst>
                    <a:ext uri="{FF2B5EF4-FFF2-40B4-BE49-F238E27FC236}">
                      <a16:creationId xmlns:a16="http://schemas.microsoft.com/office/drawing/2014/main" id="{AAFCA116-CF75-4A68-9250-21F07F44EB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1987" y="1764281"/>
                  <a:ext cx="1685316" cy="77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</p:grp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046673-E891-4E68-994D-65F3993D7CED}"/>
                </a:ext>
              </a:extLst>
            </p:cNvPr>
            <p:cNvSpPr/>
            <p:nvPr/>
          </p:nvSpPr>
          <p:spPr>
            <a:xfrm>
              <a:off x="4294842" y="1831936"/>
              <a:ext cx="19316658" cy="820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6" tIns="91434" rIns="182866" bIns="91434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652" algn="l"/>
                </a:tabLst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Mệnh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đây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9FE589A-DEE1-4E03-BF82-57E6C1298741}"/>
              </a:ext>
            </a:extLst>
          </p:cNvPr>
          <p:cNvGrpSpPr/>
          <p:nvPr/>
        </p:nvGrpSpPr>
        <p:grpSpPr>
          <a:xfrm>
            <a:off x="457200" y="4953000"/>
            <a:ext cx="23062558" cy="5715001"/>
            <a:chOff x="223992" y="2635281"/>
            <a:chExt cx="11531279" cy="285787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D263435-2612-4D3B-904A-6FBE9B74E895}"/>
                </a:ext>
              </a:extLst>
            </p:cNvPr>
            <p:cNvSpPr/>
            <p:nvPr/>
          </p:nvSpPr>
          <p:spPr>
            <a:xfrm>
              <a:off x="531850" y="3385080"/>
              <a:ext cx="1122342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01979AF-7E8A-4E9C-A5F4-111734D9ED5D}"/>
                </a:ext>
              </a:extLst>
            </p:cNvPr>
            <p:cNvSpPr/>
            <p:nvPr/>
          </p:nvSpPr>
          <p:spPr>
            <a:xfrm>
              <a:off x="241305" y="3444335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398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398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39042B8-F264-49B9-A346-FA0471280493}"/>
                    </a:ext>
                  </a:extLst>
                </p:cNvPr>
                <p:cNvSpPr txBox="1"/>
                <p:nvPr/>
              </p:nvSpPr>
              <p:spPr>
                <a:xfrm>
                  <a:off x="844406" y="3486107"/>
                  <a:ext cx="10449201" cy="384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𝑷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 </m:t>
                        </m:r>
                        <m:r>
                          <a:rPr lang="pt-BR" sz="4400" b="1" dirty="0" smtClean="0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𝑸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), 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⊂ (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𝑷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), 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  <m:r>
                          <a:rPr lang="pt-BR" altLang="en-US" sz="4400" b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⊂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(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𝑸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 ⇒ 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 dirty="0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 </m:t>
                        </m:r>
                      </m:oMath>
                    </m:oMathPara>
                  </a14:m>
                  <a:endParaRPr lang="pt-BR" altLang="en-US" sz="44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39042B8-F264-49B9-A346-FA04712804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406" y="3486107"/>
                  <a:ext cx="10449201" cy="38477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2A348F-1665-4422-8164-0DF4F5A4AAB4}"/>
                </a:ext>
              </a:extLst>
            </p:cNvPr>
            <p:cNvSpPr/>
            <p:nvPr/>
          </p:nvSpPr>
          <p:spPr>
            <a:xfrm>
              <a:off x="514537" y="2635281"/>
              <a:ext cx="112234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1B8A5C7-55DE-49D8-AE62-45968B846B4A}"/>
                </a:ext>
              </a:extLst>
            </p:cNvPr>
            <p:cNvSpPr/>
            <p:nvPr/>
          </p:nvSpPr>
          <p:spPr>
            <a:xfrm>
              <a:off x="223992" y="269453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398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398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3EF027A-CEAB-4EF6-9E8B-307C34910322}"/>
                    </a:ext>
                  </a:extLst>
                </p:cNvPr>
                <p:cNvSpPr txBox="1"/>
                <p:nvPr/>
              </p:nvSpPr>
              <p:spPr>
                <a:xfrm>
                  <a:off x="898180" y="2704178"/>
                  <a:ext cx="10666191" cy="384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BR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pt-BR" sz="4400" b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𝑷</m:t>
                            </m:r>
                          </m:e>
                        </m:d>
                        <m:r>
                          <a:rPr lang="pt-BR" sz="4400" b="1" dirty="0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pt-BR" sz="4400" b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pt-BR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pt-BR" sz="4400" b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𝑹</m:t>
                            </m:r>
                          </m:e>
                        </m:d>
                        <m:r>
                          <a:rPr lang="pt-BR" sz="4400" b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d>
                          <m:dPr>
                            <m:ctrlPr>
                              <a:rPr lang="pt-BR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pt-BR" sz="4400" b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𝑸</m:t>
                            </m:r>
                          </m:e>
                        </m:d>
                        <m:r>
                          <a:rPr lang="pt-BR" sz="4400" b="1" dirty="0">
                            <a:latin typeface="Cambria Math" panose="02040503050406030204" pitchFamily="18" charset="0"/>
                          </a:rPr>
                          <m:t>⊥</m:t>
                        </m:r>
                        <m:d>
                          <m:dPr>
                            <m:ctrlPr>
                              <a:rPr lang="pt-BR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pt-BR" sz="4400" b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𝑹</m:t>
                            </m:r>
                          </m:e>
                        </m:d>
                        <m:r>
                          <a:rPr lang="pt-BR" sz="4400" b="1" dirty="0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pt-BR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pt-BR" sz="4400" b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𝑷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4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//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𝑸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).</m:t>
                        </m:r>
                      </m:oMath>
                    </m:oMathPara>
                  </a14:m>
                  <a:endParaRPr lang="pt-BR" sz="4400" b="1" i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3EF027A-CEAB-4EF6-9E8B-307C34910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180" y="2704178"/>
                  <a:ext cx="10666191" cy="38477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631D7A-B3BA-4E15-940E-1B3995C953A5}"/>
                </a:ext>
              </a:extLst>
            </p:cNvPr>
            <p:cNvSpPr/>
            <p:nvPr/>
          </p:nvSpPr>
          <p:spPr>
            <a:xfrm>
              <a:off x="535132" y="4088410"/>
              <a:ext cx="11220139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6A0BB4F-1169-4DA1-9C2B-2B0ECA244162}"/>
                </a:ext>
              </a:extLst>
            </p:cNvPr>
            <p:cNvSpPr/>
            <p:nvPr/>
          </p:nvSpPr>
          <p:spPr>
            <a:xfrm>
              <a:off x="244588" y="4147665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398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398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E462549-E7FF-4723-BCD9-3B69CA6297F6}"/>
                    </a:ext>
                  </a:extLst>
                </p:cNvPr>
                <p:cNvSpPr txBox="1"/>
                <p:nvPr/>
              </p:nvSpPr>
              <p:spPr>
                <a:xfrm>
                  <a:off x="915494" y="4141237"/>
                  <a:ext cx="10293538" cy="384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BR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pt-BR" sz="4400" b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𝑷</m:t>
                            </m:r>
                          </m:e>
                        </m:d>
                        <m:r>
                          <a:rPr lang="pt-BR" sz="4400" b="1" dirty="0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pt-BR" sz="4400" b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pt-BR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pt-BR" sz="4400" b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𝑹</m:t>
                            </m:r>
                          </m:e>
                        </m:d>
                        <m:r>
                          <a:rPr lang="pt-BR" sz="4400" b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d>
                          <m:dPr>
                            <m:ctrlPr>
                              <a:rPr lang="pt-BR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pt-BR" sz="4400" b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𝑸</m:t>
                            </m:r>
                          </m:e>
                        </m:d>
                        <m:r>
                          <a:rPr lang="pt-BR" sz="4400" b="1" dirty="0">
                            <a:latin typeface="Cambria Math" panose="02040503050406030204" pitchFamily="18" charset="0"/>
                          </a:rPr>
                          <m:t>⊥</m:t>
                        </m:r>
                        <m:d>
                          <m:dPr>
                            <m:ctrlPr>
                              <a:rPr lang="pt-BR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pt-BR" sz="4400" b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𝑹</m:t>
                            </m:r>
                          </m:e>
                        </m:d>
                        <m:r>
                          <a:rPr lang="pt-BR" sz="4400" b="1" dirty="0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pt-BR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pt-BR" sz="4400" b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𝑷</m:t>
                            </m:r>
                          </m:e>
                        </m:d>
                        <m:r>
                          <a:rPr lang="pt-BR" sz="4400" b="1" dirty="0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𝑸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).</m:t>
                        </m:r>
                      </m:oMath>
                    </m:oMathPara>
                  </a14:m>
                  <a:endParaRPr lang="pt-BR" sz="4400" b="1" i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E462549-E7FF-4723-BCD9-3B69CA6297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494" y="4141237"/>
                  <a:ext cx="10293538" cy="38477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E5D707E-0D46-478D-827A-C44A063F1160}"/>
                </a:ext>
              </a:extLst>
            </p:cNvPr>
            <p:cNvSpPr/>
            <p:nvPr/>
          </p:nvSpPr>
          <p:spPr>
            <a:xfrm>
              <a:off x="528792" y="4845369"/>
              <a:ext cx="11216111" cy="6477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37D1AF2-4D58-4ACC-A836-E3E3FFB09538}"/>
                </a:ext>
              </a:extLst>
            </p:cNvPr>
            <p:cNvSpPr/>
            <p:nvPr/>
          </p:nvSpPr>
          <p:spPr>
            <a:xfrm>
              <a:off x="231636" y="49647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398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398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CDBEDE0-5A62-44FD-B05B-CC4CAE75135B}"/>
                    </a:ext>
                  </a:extLst>
                </p:cNvPr>
                <p:cNvSpPr txBox="1"/>
                <p:nvPr/>
              </p:nvSpPr>
              <p:spPr>
                <a:xfrm>
                  <a:off x="833592" y="4959684"/>
                  <a:ext cx="10746651" cy="384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BR" altLang="en-US" sz="4400" b="1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pt-BR" altLang="en-US" sz="4400" b="1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𝑷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en-US" sz="44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/>
                          <m:t>//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𝑸</m:t>
                        </m:r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),</m:t>
                        </m:r>
                        <m:d>
                          <m:dPr>
                            <m:ctrlPr>
                              <a:rPr lang="pt-BR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𝑹</m:t>
                            </m:r>
                          </m:e>
                        </m:d>
                        <m:r>
                          <a:rPr lang="pt-BR" sz="4400" b="1" dirty="0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pt-BR" sz="4400" b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pt-BR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𝑷</m:t>
                            </m:r>
                          </m:e>
                        </m:d>
                        <m:r>
                          <a:rPr lang="pt-BR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⇒</m:t>
                        </m:r>
                        <m:r>
                          <a:rPr lang="en-US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  <m:r>
                          <a:rPr lang="en-US" altLang="en-US" sz="44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  <m:r>
                          <a:rPr lang="pt-BR" sz="4400" b="1" dirty="0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). </m:t>
                        </m:r>
                      </m:oMath>
                    </m:oMathPara>
                  </a14:m>
                  <a:endParaRPr lang="pt-BR" altLang="en-US" sz="44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CDBEDE0-5A62-44FD-B05B-CC4CAE7513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592" y="4959684"/>
                  <a:ext cx="10746651" cy="38477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E6D71939-9E74-4361-B702-DAFDF8824530}"/>
              </a:ext>
            </a:extLst>
          </p:cNvPr>
          <p:cNvSpPr/>
          <p:nvPr/>
        </p:nvSpPr>
        <p:spPr>
          <a:xfrm>
            <a:off x="457200" y="9601200"/>
            <a:ext cx="1088530" cy="100040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/>
            <a:r>
              <a:rPr lang="en-US" sz="6398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398" dirty="0"/>
          </a:p>
        </p:txBody>
      </p:sp>
    </p:spTree>
    <p:extLst>
      <p:ext uri="{BB962C8B-B14F-4D97-AF65-F5344CB8AC3E}">
        <p14:creationId xmlns:p14="http://schemas.microsoft.com/office/powerpoint/2010/main" val="23869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211589" y="7187545"/>
            <a:ext cx="4329174" cy="1042055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097573" y="7108650"/>
            <a:ext cx="4423546" cy="1042055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037212" y="7187545"/>
            <a:ext cx="4304927" cy="1042055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57200" y="3733800"/>
            <a:ext cx="21971315" cy="3200400"/>
            <a:chOff x="534987" y="1869705"/>
            <a:chExt cx="21974176" cy="392647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15394405" cy="3926470"/>
              <a:chOff x="534987" y="1647866"/>
              <a:chExt cx="15394405" cy="392647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0"/>
                <a:ext cx="15173741" cy="385344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072" y="1700171"/>
                  <a:ext cx="1784695" cy="944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p:sp>
          <p:nvSpPr>
            <p:cNvPr id="89" name="Rectangle 88"/>
            <p:cNvSpPr/>
            <p:nvPr/>
          </p:nvSpPr>
          <p:spPr>
            <a:xfrm>
              <a:off x="4040187" y="1945905"/>
              <a:ext cx="18468976" cy="1225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066800" y="7187545"/>
            <a:ext cx="4245964" cy="1042055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184477" y="7306448"/>
            <a:ext cx="918812" cy="8445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3020102" y="7252701"/>
                <a:ext cx="1342034" cy="776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𝐒𝐁𝐀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102" y="7252701"/>
                <a:ext cx="1342034" cy="7763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9073737" y="7331594"/>
                <a:ext cx="1366079" cy="776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  <m:r>
                            <a:rPr lang="en-US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  <m:r>
                            <a:rPr lang="en-US" b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737" y="7331594"/>
                <a:ext cx="1366079" cy="7763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540723" y="7271681"/>
                <a:ext cx="1370888" cy="776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  <m:r>
                            <a:rPr lang="en-US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en-US" b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0723" y="7271681"/>
                <a:ext cx="1370888" cy="7763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882704" y="7271681"/>
                <a:ext cx="1298753" cy="775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  <m:r>
                            <a:rPr lang="en-US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en-US" b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704" y="7271681"/>
                <a:ext cx="1298753" cy="7757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571737" y="8610599"/>
            <a:ext cx="22614818" cy="4266417"/>
            <a:chOff x="1270510" y="5267367"/>
            <a:chExt cx="22617763" cy="3784309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4128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53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143000" y="9677400"/>
                <a:ext cx="21412200" cy="2915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65" tIns="91433" rIns="182865" bIns="91433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xét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𝐒𝐁𝐃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)∩(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𝐀𝐁𝐂𝐃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𝐁𝐃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𝐀𝐎</m:t>
                    </m:r>
                    <m:r>
                      <a:rPr lang="vi-VN" sz="4400" b="1" dirty="0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𝐁𝐃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𝐒𝐎</m:t>
                    </m:r>
                    <m:r>
                      <a:rPr lang="vi-VN" sz="4400" b="1" dirty="0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𝐁𝐃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𝐦𝐩</m:t>
                    </m:r>
                    <m:r>
                      <a:rPr lang="nl-NL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nl-NL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𝐒𝐁𝐃</m:t>
                    </m:r>
                    <m:r>
                      <a:rPr lang="nl-NL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nl-NL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𝐦𝐩</m:t>
                    </m:r>
                    <m:r>
                      <a:rPr lang="nl-NL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nl-NL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𝐀𝐁𝐂𝐃</m:t>
                    </m:r>
                    <m:r>
                      <a:rPr lang="nl-NL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góc giữa </a:t>
                </a:r>
                <a14:m>
                  <m:oMath xmlns:m="http://schemas.openxmlformats.org/officeDocument/2006/math">
                    <m:r>
                      <a:rPr lang="nl-NL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𝐒𝐎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𝐎𝐀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là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𝑺𝑶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9677400"/>
                <a:ext cx="21412200" cy="2915784"/>
              </a:xfrm>
              <a:prstGeom prst="rect">
                <a:avLst/>
              </a:prstGeom>
              <a:blipFill>
                <a:blip r:embed="rId7"/>
                <a:stretch>
                  <a:fillRect l="-740" t="-3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4648200"/>
                <a:ext cx="1501140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nl-NL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𝐒</m:t>
                    </m:r>
                    <m:r>
                      <a:rPr lang="nl-NL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nl-NL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𝐀𝐁𝐂𝐃</m:t>
                    </m:r>
                    <m:r>
                      <a:rPr lang="nl-NL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đáy </a:t>
                </a:r>
                <a14:m>
                  <m:oMath xmlns:m="http://schemas.openxmlformats.org/officeDocument/2006/math">
                    <m:r>
                      <a:rPr lang="nl-NL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𝐀𝐁𝐂𝐃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vuông tâm O, cạnh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𝐒𝐀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nl-NL" sz="4400" b="1" i="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nl-NL" sz="4400" b="1" i="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𝐀𝐁𝐂𝐃</m:t>
                    </m:r>
                    <m:r>
                      <a:rPr lang="nl-NL" sz="4400" b="1" i="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nl-NL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 hình vẽ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Khi đó góc giữa </a:t>
                </a:r>
                <a14:m>
                  <m:oMath xmlns:m="http://schemas.openxmlformats.org/officeDocument/2006/math">
                    <m:r>
                      <a:rPr lang="nl-NL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𝐦𝐩</m:t>
                    </m:r>
                    <m:r>
                      <a:rPr lang="nl-NL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nl-NL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𝐒𝐁𝐃</m:t>
                    </m:r>
                    <m:r>
                      <a:rPr lang="nl-NL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nl-NL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𝐦𝐩</m:t>
                    </m:r>
                    <m:r>
                      <a:rPr lang="nl-NL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nl-NL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𝐀𝐁𝐂𝐃</m:t>
                    </m:r>
                    <m:r>
                      <a:rPr lang="nl-NL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8200"/>
                <a:ext cx="15011400" cy="2123658"/>
              </a:xfrm>
              <a:prstGeom prst="rect">
                <a:avLst/>
              </a:prstGeom>
              <a:blipFill>
                <a:blip r:embed="rId8"/>
                <a:stretch>
                  <a:fillRect l="-1665" t="-6322" b="-1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141066" y="1970948"/>
            <a:ext cx="184707" cy="753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9EEA9C9-DEEA-4F2C-9944-3E4DFAD5DD7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64" name="Rounded Rectangle 2">
              <a:extLst>
                <a:ext uri="{FF2B5EF4-FFF2-40B4-BE49-F238E27FC236}">
                  <a16:creationId xmlns:a16="http://schemas.microsoft.com/office/drawing/2014/main" id="{B5A98E91-80AD-40F5-90B2-87D8C028F1B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9F0D68-1CA7-4920-881C-07613B1B3C94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22F2C3E-3A58-4678-AD0A-417F7C3D018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HOẠT ĐỘNG LUYỆN TẬP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2C9E164-432D-420C-B6FC-3420C8E53782}"/>
              </a:ext>
            </a:extLst>
          </p:cNvPr>
          <p:cNvGrpSpPr/>
          <p:nvPr/>
        </p:nvGrpSpPr>
        <p:grpSpPr>
          <a:xfrm>
            <a:off x="533400" y="2514600"/>
            <a:ext cx="10253661" cy="861774"/>
            <a:chOff x="644526" y="2766774"/>
            <a:chExt cx="10253661" cy="86177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363F120-C662-4629-9ED8-71A8C18092D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id="{D9244A9E-2664-4FF6-8715-C22A38010C5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65E3200-B57D-4AC1-BC25-5125D70B3AFD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pic>
        <p:nvPicPr>
          <p:cNvPr id="71" name="Picture 141">
            <a:extLst>
              <a:ext uri="{FF2B5EF4-FFF2-40B4-BE49-F238E27FC236}">
                <a16:creationId xmlns:a16="http://schemas.microsoft.com/office/drawing/2014/main" id="{9604288E-2905-4EB0-BC87-BB7A916FF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5000" y="1828800"/>
            <a:ext cx="6699682" cy="388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1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09" grpId="0"/>
      <p:bldP spid="110" grpId="0"/>
      <p:bldP spid="111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355904" y="3675469"/>
            <a:ext cx="23415855" cy="1734403"/>
            <a:chOff x="534987" y="1869705"/>
            <a:chExt cx="22664057" cy="1869748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0" y="1720891"/>
                <a:ext cx="22443394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801920" y="1700171"/>
                  <a:ext cx="1743002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p:sp>
          <p:nvSpPr>
            <p:cNvPr id="89" name="Rectangle 88"/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32594" y="7501205"/>
            <a:ext cx="11559407" cy="5661313"/>
            <a:chOff x="1270510" y="5267367"/>
            <a:chExt cx="11269296" cy="5182556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10" y="5638800"/>
              <a:ext cx="11254896" cy="481112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4" name="Rectangle 113"/>
          <p:cNvSpPr/>
          <p:nvPr/>
        </p:nvSpPr>
        <p:spPr>
          <a:xfrm>
            <a:off x="612240" y="8706482"/>
            <a:ext cx="22620603" cy="86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5" tIns="91433" rIns="182865" bIns="91433">
            <a:spAutoFit/>
          </a:bodyPr>
          <a:lstStyle/>
          <a:p>
            <a:pPr algn="just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5927" y="3590935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14801" y="3810000"/>
                <a:ext cx="19018452" cy="1446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𝐒</m:t>
                    </m:r>
                    <m:r>
                      <a:rPr lang="en-US" sz="4400" b="1" i="0">
                        <a:latin typeface="Cambria Math"/>
                      </a:rPr>
                      <m:t>.</m:t>
                    </m:r>
                    <m:r>
                      <a:rPr lang="en-US" sz="4400" b="1" i="0">
                        <a:latin typeface="Cambria Math"/>
                      </a:rPr>
                      <m:t>𝐀𝐁𝐂𝐃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𝐀𝐁𝐂𝐃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𝐒𝐀</m:t>
                    </m:r>
                    <m:r>
                      <a:rPr lang="en-US" sz="4400" b="1" i="0">
                        <a:latin typeface="Cambria Math"/>
                      </a:rPr>
                      <m:t>=</m:t>
                    </m:r>
                    <m:r>
                      <a:rPr lang="en-US" sz="4400" b="1" i="0">
                        <a:latin typeface="Cambria Math"/>
                      </a:rPr>
                      <m:t>𝐒𝐂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𝐒𝐁</m:t>
                    </m:r>
                    <m:r>
                      <a:rPr lang="en-US" sz="4400" b="1" i="0">
                        <a:latin typeface="Cambria Math"/>
                      </a:rPr>
                      <m:t>=</m:t>
                    </m:r>
                    <m:r>
                      <a:rPr lang="en-US" sz="4400" b="1" i="0">
                        <a:latin typeface="Cambria Math"/>
                      </a:rPr>
                      <m:t>𝐒𝐃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1" y="3810000"/>
                <a:ext cx="19018452" cy="1446362"/>
              </a:xfrm>
              <a:prstGeom prst="rect">
                <a:avLst/>
              </a:prstGeom>
              <a:blipFill>
                <a:blip r:embed="rId3"/>
                <a:stretch>
                  <a:fillRect l="-1282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7180399" y="5739745"/>
            <a:ext cx="4329174" cy="1042055"/>
            <a:chOff x="1380347" y="3163074"/>
            <a:chExt cx="3397215" cy="817728"/>
          </a:xfrm>
        </p:grpSpPr>
        <p:sp>
          <p:nvSpPr>
            <p:cNvPr id="54" name="Rectangle 53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3325188" y="5739745"/>
            <a:ext cx="4423546" cy="1042055"/>
            <a:chOff x="1380347" y="3163074"/>
            <a:chExt cx="3471271" cy="817728"/>
          </a:xfrm>
        </p:grpSpPr>
        <p:sp>
          <p:nvSpPr>
            <p:cNvPr id="58" name="Rectangle 57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9469980" y="5739745"/>
            <a:ext cx="4304927" cy="1042055"/>
            <a:chOff x="1380347" y="3163074"/>
            <a:chExt cx="3378188" cy="817728"/>
          </a:xfrm>
        </p:grpSpPr>
        <p:sp>
          <p:nvSpPr>
            <p:cNvPr id="64" name="Rectangle 63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35609" y="5739745"/>
            <a:ext cx="4245964" cy="1042055"/>
            <a:chOff x="1380347" y="3163074"/>
            <a:chExt cx="3331918" cy="817728"/>
          </a:xfrm>
        </p:grpSpPr>
        <p:sp>
          <p:nvSpPr>
            <p:cNvPr id="67" name="Rectangle 66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69" name="Oval 68"/>
          <p:cNvSpPr/>
          <p:nvPr/>
        </p:nvSpPr>
        <p:spPr>
          <a:xfrm>
            <a:off x="1028733" y="5873527"/>
            <a:ext cx="918812" cy="8445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883969" y="5825248"/>
                <a:ext cx="358245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chemeClr val="bg1"/>
                          </a:solidFill>
                          <a:latin typeface="Cambria Math"/>
                        </a:rPr>
                        <m:t>𝐒𝐎</m:t>
                      </m:r>
                      <m:r>
                        <a:rPr lang="en-US" b="1" i="0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𝐀𝐁𝐂𝐃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69" y="5825248"/>
                <a:ext cx="3582456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8099211" y="5859281"/>
                <a:ext cx="321376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chemeClr val="bg1"/>
                          </a:solidFill>
                          <a:latin typeface="Cambria Math"/>
                        </a:rPr>
                        <m:t>𝐂𝐃</m:t>
                      </m:r>
                      <m:r>
                        <a:rPr lang="en-US" b="1" i="0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𝐒𝐁𝐃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211" y="5859281"/>
                <a:ext cx="3213765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4509533" y="5823881"/>
                <a:ext cx="3298871" cy="753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chemeClr val="bg1"/>
                          </a:solidFill>
                          <a:latin typeface="Cambria Math"/>
                        </a:rPr>
                        <m:t>𝐀𝐁</m:t>
                      </m:r>
                      <m:r>
                        <a:rPr lang="en-US" b="1" i="0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𝐒𝐀𝐂</m:t>
                          </m:r>
                        </m:e>
                      </m:d>
                      <m:r>
                        <m:rPr>
                          <m:nor/>
                        </m:rPr>
                        <a:rPr lang="en-US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9533" y="5823881"/>
                <a:ext cx="3298871" cy="7539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20350120" y="5825248"/>
                <a:ext cx="320895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chemeClr val="bg1"/>
                          </a:solidFill>
                          <a:latin typeface="Cambria Math"/>
                        </a:rPr>
                        <m:t>𝐁𝐂</m:t>
                      </m:r>
                      <m:r>
                        <a:rPr lang="en-US" b="1" i="0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𝐒𝐀𝐂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0120" y="5825248"/>
                <a:ext cx="3208955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75597" y="9729168"/>
                <a:ext cx="10445110" cy="1324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0">
                                <a:latin typeface="Cambria Math"/>
                              </a:rPr>
                              <m:t>𝐒𝐎</m:t>
                            </m:r>
                            <m:r>
                              <a:rPr lang="en-US" sz="4800" b="1" i="0">
                                <a:latin typeface="Cambria Math"/>
                              </a:rPr>
                              <m:t>⊥</m:t>
                            </m:r>
                            <m:r>
                              <a:rPr lang="en-US" sz="4800" b="1" i="0">
                                <a:latin typeface="Cambria Math"/>
                              </a:rPr>
                              <m:t>𝐀𝐂</m:t>
                            </m:r>
                            <m:r>
                              <m:rPr>
                                <m:nor/>
                              </m:rPr>
                              <a:rPr lang="en-US" sz="4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4800" b="1" i="0">
                                <a:latin typeface="Cambria Math"/>
                              </a:rPr>
                              <m:t>𝐒𝐎</m:t>
                            </m:r>
                            <m:r>
                              <a:rPr lang="en-US" sz="4800" b="1" i="0">
                                <a:latin typeface="Cambria Math"/>
                              </a:rPr>
                              <m:t>⊥</m:t>
                            </m:r>
                            <m:r>
                              <m:rPr>
                                <m:nor/>
                              </m:rPr>
                              <a:rPr lang="en-US" sz="4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4800" b="1" i="0" dirty="0">
                                <a:latin typeface="Cambria Math"/>
                              </a:rPr>
                              <m:t>𝐁𝐃</m:t>
                            </m:r>
                            <m:r>
                              <m:rPr>
                                <m:nor/>
                              </m:rPr>
                              <a:rPr lang="en-US" sz="4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  <m:r>
                          <a:rPr lang="en-US" sz="48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⇒</m:t>
                        </m:r>
                        <m:r>
                          <a:rPr lang="en-US" sz="4800" b="1" i="0">
                            <a:latin typeface="Cambria Math"/>
                          </a:rPr>
                          <m:t>𝐒𝐎</m:t>
                        </m:r>
                        <m:r>
                          <a:rPr lang="en-US" sz="4800" b="1" i="0">
                            <a:latin typeface="Cambria Math"/>
                          </a:rPr>
                          <m:t>⊥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0">
                                <a:latin typeface="Cambria Math"/>
                              </a:rPr>
                              <m:t>𝐀𝐁𝐂𝐃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sz="48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597" y="9729168"/>
                <a:ext cx="10445110" cy="1324165"/>
              </a:xfrm>
              <a:prstGeom prst="rect">
                <a:avLst/>
              </a:prstGeom>
              <a:blipFill>
                <a:blip r:embed="rId8"/>
                <a:stretch>
                  <a:fillRect l="-2685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06399" y="7211705"/>
            <a:ext cx="9828401" cy="665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474B01B3-080C-4C82-8B2E-37B9498053BD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id="{2B3EDF2D-8850-49B7-BED7-4915087B60C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6BF33E8-2B03-4BF0-A2D4-2C9BEBD50550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26F01CB-87BE-403E-BE89-29C751E0352E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HOẠT ĐỘNG LUYỆN TẬP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EFCAAB6-1D34-48DC-91AB-E623578D4AAF}"/>
              </a:ext>
            </a:extLst>
          </p:cNvPr>
          <p:cNvGrpSpPr/>
          <p:nvPr/>
        </p:nvGrpSpPr>
        <p:grpSpPr>
          <a:xfrm>
            <a:off x="533400" y="2514600"/>
            <a:ext cx="10253661" cy="861774"/>
            <a:chOff x="644526" y="2766774"/>
            <a:chExt cx="10253661" cy="861774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4E395D0-5716-4814-BC70-66EDD66DD08A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76" name="Rounded Rectangle 7">
              <a:extLst>
                <a:ext uri="{FF2B5EF4-FFF2-40B4-BE49-F238E27FC236}">
                  <a16:creationId xmlns:a16="http://schemas.microsoft.com/office/drawing/2014/main" id="{42ED0EE6-F766-4B8F-AC22-65746E963F3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645E28A-36CA-462B-B217-E607935D434D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9" grpId="0"/>
      <p:bldP spid="69" grpId="0" animBg="1"/>
      <p:bldP spid="70" grpId="0"/>
      <p:bldP spid="71" grpId="0"/>
      <p:bldP spid="72" grpId="0"/>
      <p:bldP spid="7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83202-A25E-4B36-8BB0-1B48DD68DC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29000" y="3048000"/>
            <a:ext cx="17145000" cy="961629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D0FF3D5-5F1F-4148-98C8-854E7554A071}"/>
              </a:ext>
            </a:extLst>
          </p:cNvPr>
          <p:cNvGrpSpPr/>
          <p:nvPr/>
        </p:nvGrpSpPr>
        <p:grpSpPr>
          <a:xfrm>
            <a:off x="914400" y="1752600"/>
            <a:ext cx="21763851" cy="1103313"/>
            <a:chOff x="1171868" y="10318525"/>
            <a:chExt cx="21763851" cy="1103313"/>
          </a:xfrm>
        </p:grpSpPr>
        <p:sp>
          <p:nvSpPr>
            <p:cNvPr id="6" name="Text Box 26">
              <a:extLst>
                <a:ext uri="{FF2B5EF4-FFF2-40B4-BE49-F238E27FC236}">
                  <a16:creationId xmlns:a16="http://schemas.microsoft.com/office/drawing/2014/main" id="{5AD782A6-A52B-4377-81D8-CAACE3271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706" y="10580117"/>
              <a:ext cx="1873301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chứa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mái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nhà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đất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19E851DB-225F-437C-A274-B14DEB10F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868" y="10318525"/>
              <a:ext cx="284638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30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71736" y="3391873"/>
            <a:ext cx="23203171" cy="2475527"/>
            <a:chOff x="534987" y="1869705"/>
            <a:chExt cx="22664057" cy="2668706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668706"/>
              <a:chOff x="534987" y="1647866"/>
              <a:chExt cx="22664057" cy="2668706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0" y="1720891"/>
                <a:ext cx="22443394" cy="2595681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801920" y="1700171"/>
                  <a:ext cx="1743002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</p:grpSp>
        </p:grpSp>
        <p:sp>
          <p:nvSpPr>
            <p:cNvPr id="89" name="Rectangle 88"/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71736" y="8153400"/>
            <a:ext cx="15201664" cy="4685160"/>
            <a:chOff x="1270510" y="5267367"/>
            <a:chExt cx="15203644" cy="3782708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15189245" cy="341127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4" name="Rectangle 113"/>
          <p:cNvSpPr/>
          <p:nvPr/>
        </p:nvSpPr>
        <p:spPr>
          <a:xfrm>
            <a:off x="612240" y="8506011"/>
            <a:ext cx="22620603" cy="86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5" tIns="91433" rIns="182865" bIns="91433">
            <a:spAutoFit/>
          </a:bodyPr>
          <a:lstStyle/>
          <a:p>
            <a:pPr algn="just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5927" y="3590935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66800" y="3733800"/>
                <a:ext cx="22307550" cy="2251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20040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𝑨𝑩𝑪</m:t>
                        </m:r>
                      </m:e>
                    </m:d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∆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∆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𝑺𝑩𝑪</m:t>
                        </m:r>
                      </m:sub>
                    </m:sSub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𝒎𝒑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𝒎𝒑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𝑺𝑩𝑪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733800"/>
                <a:ext cx="22307550" cy="2251001"/>
              </a:xfrm>
              <a:prstGeom prst="rect">
                <a:avLst/>
              </a:prstGeom>
              <a:blipFill>
                <a:blip r:embed="rId3"/>
                <a:stretch>
                  <a:fillRect t="-5962" b="-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7180399" y="6577945"/>
            <a:ext cx="4329174" cy="1042055"/>
            <a:chOff x="1380347" y="3163074"/>
            <a:chExt cx="3397215" cy="817728"/>
          </a:xfrm>
        </p:grpSpPr>
        <p:sp>
          <p:nvSpPr>
            <p:cNvPr id="54" name="Rectangle 53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3325188" y="6577945"/>
            <a:ext cx="4423546" cy="1042055"/>
            <a:chOff x="1380347" y="3163074"/>
            <a:chExt cx="3471271" cy="817728"/>
          </a:xfrm>
        </p:grpSpPr>
        <p:sp>
          <p:nvSpPr>
            <p:cNvPr id="58" name="Rectangle 57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9469980" y="6577945"/>
            <a:ext cx="4304927" cy="1042055"/>
            <a:chOff x="1380347" y="3163074"/>
            <a:chExt cx="3378188" cy="817728"/>
          </a:xfrm>
        </p:grpSpPr>
        <p:sp>
          <p:nvSpPr>
            <p:cNvPr id="64" name="Rectangle 63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35609" y="6577945"/>
            <a:ext cx="4245964" cy="1042055"/>
            <a:chOff x="1380347" y="3163074"/>
            <a:chExt cx="3331918" cy="817728"/>
          </a:xfrm>
        </p:grpSpPr>
        <p:sp>
          <p:nvSpPr>
            <p:cNvPr id="67" name="Rectangle 66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69" name="Oval 68"/>
          <p:cNvSpPr/>
          <p:nvPr/>
        </p:nvSpPr>
        <p:spPr>
          <a:xfrm>
            <a:off x="7180399" y="6714190"/>
            <a:ext cx="918812" cy="8445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B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883969" y="6663448"/>
                <a:ext cx="112562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69" y="6663448"/>
                <a:ext cx="1125629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8099211" y="6697481"/>
                <a:ext cx="112562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211" y="6697481"/>
                <a:ext cx="1125629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4509533" y="6662081"/>
                <a:ext cx="112562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9533" y="6662081"/>
                <a:ext cx="1125629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20350120" y="6663448"/>
                <a:ext cx="112562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0120" y="6663448"/>
                <a:ext cx="1125629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0908" y="9476929"/>
                <a:ext cx="14521492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  <m:r>
                      <a:rPr lang="en-US" sz="4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của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𝜽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𝑺𝑩𝑪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08" y="9476929"/>
                <a:ext cx="14521492" cy="2123658"/>
              </a:xfrm>
              <a:prstGeom prst="rect">
                <a:avLst/>
              </a:prstGeom>
              <a:blipFill>
                <a:blip r:embed="rId8"/>
                <a:stretch>
                  <a:fillRect l="-1721" t="-6322" r="-1679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98D9DD1-243B-4C72-A0E2-A484345E2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7731200"/>
            <a:ext cx="6400800" cy="5984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F02B4C5-E452-4F71-9DCD-6950F9192322}"/>
                  </a:ext>
                </a:extLst>
              </p:cNvPr>
              <p:cNvSpPr/>
              <p:nvPr/>
            </p:nvSpPr>
            <p:spPr>
              <a:xfrm>
                <a:off x="1066800" y="11504050"/>
                <a:ext cx="16731292" cy="1830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∆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∆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𝑺𝑩𝑪</m:t>
                        </m:r>
                      </m:sub>
                    </m:sSub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𝜽</m:t>
                    </m:r>
                    <m:r>
                      <a:rPr lang="en-US" sz="4400" b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𝜽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∆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𝑨𝑩𝑪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∆</m:t>
                            </m:r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𝑺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𝑩𝑪</m:t>
                            </m:r>
                          </m:sub>
                        </m:sSub>
                      </m:den>
                    </m:f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𝜽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𝟔𝟎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F02B4C5-E452-4F71-9DCD-6950F9192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1504050"/>
                <a:ext cx="16731292" cy="18309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0FA46551-0759-4EC2-8FDB-D94C9F840290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84" name="Rounded Rectangle 2">
              <a:extLst>
                <a:ext uri="{FF2B5EF4-FFF2-40B4-BE49-F238E27FC236}">
                  <a16:creationId xmlns:a16="http://schemas.microsoft.com/office/drawing/2014/main" id="{C02682F9-5F64-4ECD-A1C3-A74E6D76B1EE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CEC56FE-E0C8-4FE3-A927-E298A5CDCC33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D167D1D-B2E3-430B-A4A9-B8646B4FE7E9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HOẠT ĐỘNG LUYỆN TẬP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72351B9-D72B-4371-B23C-8596EB3FD35D}"/>
              </a:ext>
            </a:extLst>
          </p:cNvPr>
          <p:cNvGrpSpPr/>
          <p:nvPr/>
        </p:nvGrpSpPr>
        <p:grpSpPr>
          <a:xfrm>
            <a:off x="533400" y="2514600"/>
            <a:ext cx="10253661" cy="861774"/>
            <a:chOff x="644526" y="2766774"/>
            <a:chExt cx="10253661" cy="86177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E1380AA-14FB-4768-8142-AB4A67566B97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03644E-ABE7-44E4-9FEA-13B3F339C3B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F96044E-4FD1-424E-825B-5068C52E6EFD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6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9" grpId="0"/>
      <p:bldP spid="69" grpId="0" animBg="1"/>
      <p:bldP spid="70" grpId="0"/>
      <p:bldP spid="71" grpId="0"/>
      <p:bldP spid="72" grpId="0"/>
      <p:bldP spid="73" grpId="0"/>
      <p:bldP spid="10" grpId="0"/>
      <p:bldP spid="8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71736" y="2438400"/>
            <a:ext cx="23203171" cy="2475527"/>
            <a:chOff x="534987" y="1869705"/>
            <a:chExt cx="22664057" cy="2668706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668706"/>
              <a:chOff x="534987" y="1647866"/>
              <a:chExt cx="22664057" cy="2668706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0" y="1720891"/>
                <a:ext cx="22443394" cy="2595681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801920" y="1700171"/>
                  <a:ext cx="1743002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</p:grpSp>
        </p:grpSp>
        <p:sp>
          <p:nvSpPr>
            <p:cNvPr id="89" name="Rectangle 88"/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85800" y="6553200"/>
            <a:ext cx="14554200" cy="6707424"/>
            <a:chOff x="1270510" y="5267367"/>
            <a:chExt cx="14556095" cy="5923920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10" y="5638800"/>
              <a:ext cx="14541695" cy="555248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4" name="Rectangle 113"/>
          <p:cNvSpPr/>
          <p:nvPr/>
        </p:nvSpPr>
        <p:spPr>
          <a:xfrm>
            <a:off x="612240" y="7753009"/>
            <a:ext cx="22620603" cy="86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5" tIns="91433" rIns="182865" bIns="91433">
            <a:spAutoFit/>
          </a:bodyPr>
          <a:lstStyle/>
          <a:p>
            <a:pPr algn="just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5927" y="2637462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95400" y="3237527"/>
                <a:ext cx="2230755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145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Khi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bên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đáy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𝑩𝑪𝑫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𝜽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đây?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237527"/>
                <a:ext cx="22307550" cy="1446550"/>
              </a:xfrm>
              <a:prstGeom prst="rect">
                <a:avLst/>
              </a:prstGeom>
              <a:blipFill>
                <a:blip r:embed="rId3"/>
                <a:stretch>
                  <a:fillRect l="-1121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7180399" y="5052973"/>
            <a:ext cx="4329174" cy="1308756"/>
            <a:chOff x="1380347" y="3163074"/>
            <a:chExt cx="3397215" cy="1027015"/>
          </a:xfrm>
        </p:grpSpPr>
        <p:sp>
          <p:nvSpPr>
            <p:cNvPr id="54" name="Rectangle 53"/>
            <p:cNvSpPr/>
            <p:nvPr/>
          </p:nvSpPr>
          <p:spPr>
            <a:xfrm>
              <a:off x="1765249" y="3163074"/>
              <a:ext cx="3012313" cy="10270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3325188" y="5052973"/>
            <a:ext cx="4423546" cy="1308756"/>
            <a:chOff x="1380347" y="3163074"/>
            <a:chExt cx="3471271" cy="1027015"/>
          </a:xfrm>
        </p:grpSpPr>
        <p:sp>
          <p:nvSpPr>
            <p:cNvPr id="58" name="Rectangle 57"/>
            <p:cNvSpPr/>
            <p:nvPr/>
          </p:nvSpPr>
          <p:spPr>
            <a:xfrm>
              <a:off x="1765249" y="3163074"/>
              <a:ext cx="3086369" cy="10270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9469980" y="5015847"/>
            <a:ext cx="4304927" cy="1384953"/>
            <a:chOff x="1380347" y="2994166"/>
            <a:chExt cx="3378188" cy="1086809"/>
          </a:xfrm>
        </p:grpSpPr>
        <p:sp>
          <p:nvSpPr>
            <p:cNvPr id="64" name="Rectangle 63"/>
            <p:cNvSpPr/>
            <p:nvPr/>
          </p:nvSpPr>
          <p:spPr>
            <a:xfrm>
              <a:off x="1765249" y="2994166"/>
              <a:ext cx="2993286" cy="108680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35609" y="5052973"/>
            <a:ext cx="4245964" cy="1308756"/>
            <a:chOff x="1380347" y="3163074"/>
            <a:chExt cx="3331918" cy="1027015"/>
          </a:xfrm>
        </p:grpSpPr>
        <p:sp>
          <p:nvSpPr>
            <p:cNvPr id="67" name="Rectangle 66"/>
            <p:cNvSpPr/>
            <p:nvPr/>
          </p:nvSpPr>
          <p:spPr>
            <a:xfrm>
              <a:off x="1765249" y="3163074"/>
              <a:ext cx="2947016" cy="10270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69" name="Oval 68"/>
          <p:cNvSpPr/>
          <p:nvPr/>
        </p:nvSpPr>
        <p:spPr>
          <a:xfrm>
            <a:off x="7162800" y="5142527"/>
            <a:ext cx="918812" cy="8445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905000" y="4990127"/>
                <a:ext cx="2461251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990127"/>
                <a:ext cx="2461251" cy="13311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8099211" y="4990127"/>
                <a:ext cx="2461251" cy="1335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211" y="4990127"/>
                <a:ext cx="2461251" cy="13354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4509533" y="4990127"/>
                <a:ext cx="2461251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9533" y="4990127"/>
                <a:ext cx="2461251" cy="13311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20350120" y="4761527"/>
                <a:ext cx="2823402" cy="1482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0120" y="4761527"/>
                <a:ext cx="2823402" cy="14822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38200" y="7391400"/>
                <a:ext cx="14401800" cy="5859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buFont typeface="Wingdings" panose="05000000000000000000" pitchFamily="2" charset="2"/>
                  <a:buChar char="ü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𝑨𝑯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i="1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tứ diện đều nên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𝑩𝑪𝑫</m:t>
                    </m:r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𝑫𝑯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⊥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𝑩𝑪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𝑨𝑴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𝜽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𝑨𝑴𝑯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𝑨𝑴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𝑫𝑴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𝑯𝑴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𝑫𝑴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𝜽</m:t>
                          </m:r>
                        </m:e>
                      </m:func>
                      <m:r>
                        <a:rPr lang="en-US" sz="44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𝑯𝑴</m:t>
                          </m:r>
                        </m:num>
                        <m:den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𝑨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𝑴</m:t>
                          </m:r>
                        </m:den>
                      </m:f>
                      <m:r>
                        <a:rPr lang="en-US" sz="44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𝑯𝑴</m:t>
                          </m:r>
                        </m:num>
                        <m:den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𝑫𝑴</m:t>
                          </m:r>
                        </m:den>
                      </m:f>
                      <m:r>
                        <a:rPr lang="en-US" sz="44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391400"/>
                <a:ext cx="14401800" cy="5859361"/>
              </a:xfrm>
              <a:prstGeom prst="rect">
                <a:avLst/>
              </a:prstGeom>
              <a:blipFill>
                <a:blip r:embed="rId8"/>
                <a:stretch>
                  <a:fillRect l="-1736" t="-2289" r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72351B9-D72B-4371-B23C-8596EB3FD35D}"/>
              </a:ext>
            </a:extLst>
          </p:cNvPr>
          <p:cNvGrpSpPr/>
          <p:nvPr/>
        </p:nvGrpSpPr>
        <p:grpSpPr>
          <a:xfrm>
            <a:off x="0" y="1524000"/>
            <a:ext cx="10253661" cy="861774"/>
            <a:chOff x="644526" y="2766774"/>
            <a:chExt cx="10253661" cy="86177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E1380AA-14FB-4768-8142-AB4A67566B97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03644E-ABE7-44E4-9FEA-13B3F339C3B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F96044E-4FD1-424E-825B-5068C52E6EFD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13A84261-7A5B-4C42-8E48-48DC5F227DA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7138595"/>
            <a:ext cx="8106561" cy="6122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67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9" grpId="0"/>
      <p:bldP spid="69" grpId="0" animBg="1"/>
      <p:bldP spid="70" grpId="0"/>
      <p:bldP spid="71" grpId="0"/>
      <p:bldP spid="72" grpId="0"/>
      <p:bldP spid="73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71736" y="2438400"/>
            <a:ext cx="23203171" cy="2475527"/>
            <a:chOff x="534987" y="1869705"/>
            <a:chExt cx="22664057" cy="2668706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668706"/>
              <a:chOff x="534987" y="1647866"/>
              <a:chExt cx="22664057" cy="2668706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0" y="1720891"/>
                <a:ext cx="22443394" cy="2595681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801920" y="1700171"/>
                  <a:ext cx="1743002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</a:p>
              </p:txBody>
            </p:sp>
          </p:grpSp>
        </p:grpSp>
        <p:sp>
          <p:nvSpPr>
            <p:cNvPr id="89" name="Rectangle 88"/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85800" y="6553200"/>
            <a:ext cx="23393401" cy="6858001"/>
            <a:chOff x="1270510" y="5267367"/>
            <a:chExt cx="22992230" cy="6572251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977831" cy="62008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4" name="Rectangle 113"/>
          <p:cNvSpPr/>
          <p:nvPr/>
        </p:nvSpPr>
        <p:spPr>
          <a:xfrm>
            <a:off x="612240" y="7753009"/>
            <a:ext cx="22620603" cy="86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5" tIns="91433" rIns="182865" bIns="91433">
            <a:spAutoFit/>
          </a:bodyPr>
          <a:lstStyle/>
          <a:p>
            <a:pPr algn="just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5927" y="2637462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14400" y="2438400"/>
                <a:ext cx="22631400" cy="2570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00450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 i="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S.ABCD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tâm 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𝑺𝑶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𝑨𝑩𝑪𝑫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𝑺𝑶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vi-VN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</m:oMath>
                </a14:m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𝑺𝑩𝑪</m:t>
                            </m:r>
                          </m:e>
                        </m:d>
                      </m:e>
                    </m:d>
                  </m:oMath>
                </a14:m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𝑨𝑩𝑪𝑫</m:t>
                            </m:r>
                          </m:e>
                        </m:d>
                      </m:e>
                    </m:d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438400"/>
                <a:ext cx="22631400" cy="2570384"/>
              </a:xfrm>
              <a:prstGeom prst="rect">
                <a:avLst/>
              </a:prstGeom>
              <a:blipFill>
                <a:blip r:embed="rId3"/>
                <a:stretch>
                  <a:fillRect l="-1077" t="-5213" r="-1023" b="-8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7180399" y="5052973"/>
            <a:ext cx="4329174" cy="1308756"/>
            <a:chOff x="1380347" y="3163074"/>
            <a:chExt cx="3397215" cy="1027015"/>
          </a:xfrm>
        </p:grpSpPr>
        <p:sp>
          <p:nvSpPr>
            <p:cNvPr id="54" name="Rectangle 53"/>
            <p:cNvSpPr/>
            <p:nvPr/>
          </p:nvSpPr>
          <p:spPr>
            <a:xfrm>
              <a:off x="1765249" y="3163074"/>
              <a:ext cx="3012313" cy="10270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3325188" y="5052973"/>
            <a:ext cx="4423546" cy="1308756"/>
            <a:chOff x="1380347" y="3163074"/>
            <a:chExt cx="3471271" cy="1027015"/>
          </a:xfrm>
        </p:grpSpPr>
        <p:sp>
          <p:nvSpPr>
            <p:cNvPr id="58" name="Rectangle 57"/>
            <p:cNvSpPr/>
            <p:nvPr/>
          </p:nvSpPr>
          <p:spPr>
            <a:xfrm>
              <a:off x="1765249" y="3163074"/>
              <a:ext cx="3086369" cy="10270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9469980" y="4837727"/>
            <a:ext cx="4304927" cy="1384953"/>
            <a:chOff x="1380347" y="2994166"/>
            <a:chExt cx="3378188" cy="1086809"/>
          </a:xfrm>
        </p:grpSpPr>
        <p:sp>
          <p:nvSpPr>
            <p:cNvPr id="64" name="Rectangle 63"/>
            <p:cNvSpPr/>
            <p:nvPr/>
          </p:nvSpPr>
          <p:spPr>
            <a:xfrm>
              <a:off x="1765249" y="2994166"/>
              <a:ext cx="2993286" cy="108680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66800" y="5029200"/>
            <a:ext cx="4245964" cy="1308756"/>
            <a:chOff x="1380347" y="3163074"/>
            <a:chExt cx="3331918" cy="1027015"/>
          </a:xfrm>
        </p:grpSpPr>
        <p:sp>
          <p:nvSpPr>
            <p:cNvPr id="67" name="Rectangle 66"/>
            <p:cNvSpPr/>
            <p:nvPr/>
          </p:nvSpPr>
          <p:spPr>
            <a:xfrm>
              <a:off x="1765249" y="3163074"/>
              <a:ext cx="2947016" cy="10270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69" name="Oval 68"/>
          <p:cNvSpPr/>
          <p:nvPr/>
        </p:nvSpPr>
        <p:spPr>
          <a:xfrm>
            <a:off x="13406788" y="5146690"/>
            <a:ext cx="918812" cy="8445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2438400" y="5257800"/>
                <a:ext cx="117416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257800"/>
                <a:ext cx="1174168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8382000" y="5257800"/>
                <a:ext cx="117416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5257800"/>
                <a:ext cx="1174168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4554200" y="5257800"/>
                <a:ext cx="117416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4200" y="5257800"/>
                <a:ext cx="1174168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20497800" y="5181600"/>
                <a:ext cx="117416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7800" y="5181600"/>
                <a:ext cx="1174168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38800" y="7086600"/>
                <a:ext cx="16611600" cy="792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buFont typeface="Wingdings" panose="05000000000000000000" pitchFamily="2" charset="2"/>
                  <a:buChar char="ü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7086600"/>
                <a:ext cx="16611600" cy="792140"/>
              </a:xfrm>
              <a:prstGeom prst="rect">
                <a:avLst/>
              </a:prstGeom>
              <a:blipFill>
                <a:blip r:embed="rId8"/>
                <a:stretch>
                  <a:fillRect l="-1321" t="-1705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72351B9-D72B-4371-B23C-8596EB3FD35D}"/>
              </a:ext>
            </a:extLst>
          </p:cNvPr>
          <p:cNvGrpSpPr/>
          <p:nvPr/>
        </p:nvGrpSpPr>
        <p:grpSpPr>
          <a:xfrm>
            <a:off x="0" y="1524000"/>
            <a:ext cx="10253661" cy="861774"/>
            <a:chOff x="644526" y="2766774"/>
            <a:chExt cx="10253661" cy="86177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E1380AA-14FB-4768-8142-AB4A67566B97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03644E-ABE7-44E4-9FEA-13B3F339C3B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F96044E-4FD1-424E-825B-5068C52E6EFD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095D0961-55F1-42CA-9F4B-4557732A706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526" y="7086600"/>
            <a:ext cx="6809100" cy="6019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CA9EB67-419A-4A63-AF4B-0A352A1B4BF2}"/>
                  </a:ext>
                </a:extLst>
              </p:cNvPr>
              <p:cNvSpPr/>
              <p:nvPr/>
            </p:nvSpPr>
            <p:spPr>
              <a:xfrm>
                <a:off x="914400" y="10439400"/>
                <a:ext cx="16611600" cy="2498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𝑺𝑶𝑸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𝐭𝐚𝐧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𝑺𝑸𝑶</m:t>
                        </m:r>
                      </m:e>
                    </m:acc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𝑺𝑶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𝑶𝑸</m:t>
                        </m:r>
                      </m:den>
                    </m:f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𝑺𝑩𝑪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𝑨𝑩𝑪𝑫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𝟔𝟎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CA9EB67-419A-4A63-AF4B-0A352A1B4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439400"/>
                <a:ext cx="16611600" cy="2498376"/>
              </a:xfrm>
              <a:prstGeom prst="rect">
                <a:avLst/>
              </a:prstGeom>
              <a:blipFill>
                <a:blip r:embed="rId10"/>
                <a:stretch>
                  <a:fillRect l="-1468" b="-1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4A6EE07-C976-4B30-9BD1-F89E5C35F736}"/>
                  </a:ext>
                </a:extLst>
              </p:cNvPr>
              <p:cNvSpPr/>
              <p:nvPr/>
            </p:nvSpPr>
            <p:spPr>
              <a:xfrm>
                <a:off x="1066800" y="8077200"/>
                <a:ext cx="16611600" cy="2041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buFont typeface="Wingdings" panose="05000000000000000000" pitchFamily="2" charset="2"/>
                  <a:buChar char="ü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0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𝑩𝑪</m:t>
                            </m:r>
                            <m:r>
                              <a:rPr lang="en-US" sz="40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r>
                              <a:rPr lang="en-US" sz="40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𝑶𝑸</m:t>
                            </m:r>
                          </m:e>
                          <m:e>
                            <m:r>
                              <a:rPr lang="en-US" sz="40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𝑩𝑪</m:t>
                            </m:r>
                            <m:r>
                              <a:rPr lang="en-US" sz="40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r>
                              <a:rPr lang="en-US" sz="40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𝑺𝑶</m:t>
                            </m:r>
                          </m:e>
                        </m:eqAr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begChr m:val=""/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𝑺𝑶𝑸</m:t>
                            </m:r>
                          </m:e>
                        </m:d>
                      </m:e>
                    </m:d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d>
                          <m:dPr>
                            <m:begChr m:val=""/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d>
                              <m:dPr>
                                <m:endChr m:val=""/>
                                <m:ctrlPr>
                                  <a:rPr lang="en-US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𝑺𝑩𝑪</m:t>
                                </m:r>
                              </m:e>
                            </m:d>
                          </m:e>
                        </m:d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begChr m:val=""/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endChr m:val=""/>
                                <m:ctrlPr>
                                  <a:rPr lang="en-US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𝑨𝑩𝑪𝑫</m:t>
                                </m:r>
                              </m:e>
                            </m:d>
                          </m:e>
                        </m:d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</m:acc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𝑺𝑸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𝑶𝑸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</m:acc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𝑺𝑸𝑶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4A6EE07-C976-4B30-9BD1-F89E5C35F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8077200"/>
                <a:ext cx="16611600" cy="2041456"/>
              </a:xfrm>
              <a:prstGeom prst="rect">
                <a:avLst/>
              </a:prstGeom>
              <a:blipFill>
                <a:blip r:embed="rId11"/>
                <a:stretch>
                  <a:fillRect l="-1468" b="-1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2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9" grpId="0"/>
      <p:bldP spid="69" grpId="0" animBg="1"/>
      <p:bldP spid="70" grpId="0"/>
      <p:bldP spid="71" grpId="0"/>
      <p:bldP spid="72" grpId="0"/>
      <p:bldP spid="73" grpId="0"/>
      <p:bldP spid="10" grpId="0"/>
      <p:bldP spid="62" grpId="0"/>
      <p:bldP spid="6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71736" y="2438400"/>
            <a:ext cx="23203171" cy="2475527"/>
            <a:chOff x="534987" y="1869705"/>
            <a:chExt cx="22664057" cy="2668706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668706"/>
              <a:chOff x="534987" y="1647866"/>
              <a:chExt cx="22664057" cy="2668706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0" y="1720891"/>
                <a:ext cx="22443394" cy="2595681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801920" y="1700171"/>
                  <a:ext cx="1743002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9</a:t>
                  </a:r>
                </a:p>
              </p:txBody>
            </p:sp>
          </p:grpSp>
        </p:grpSp>
        <p:sp>
          <p:nvSpPr>
            <p:cNvPr id="89" name="Rectangle 88"/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85800" y="6553200"/>
            <a:ext cx="15925799" cy="6934200"/>
            <a:chOff x="1270510" y="5267367"/>
            <a:chExt cx="15652689" cy="6348200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15638290" cy="59767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4" name="Rectangle 113"/>
          <p:cNvSpPr/>
          <p:nvPr/>
        </p:nvSpPr>
        <p:spPr>
          <a:xfrm>
            <a:off x="612240" y="7753009"/>
            <a:ext cx="22620603" cy="86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5" tIns="91433" rIns="182865" bIns="91433">
            <a:spAutoFit/>
          </a:bodyPr>
          <a:lstStyle/>
          <a:p>
            <a:pPr algn="just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5927" y="2637462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2590800"/>
                <a:ext cx="23012400" cy="2138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00450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Tam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𝑺𝑨𝑫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phẳng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đáy.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bên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𝑺𝑨𝑫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𝑺𝑩𝑪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𝟑𝟎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𝑺𝑩𝑪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0800"/>
                <a:ext cx="23012400" cy="2138983"/>
              </a:xfrm>
              <a:prstGeom prst="rect">
                <a:avLst/>
              </a:prstGeom>
              <a:blipFill>
                <a:blip r:embed="rId3"/>
                <a:stretch>
                  <a:fillRect l="-1086" t="-5983" b="-1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7180399" y="5052974"/>
            <a:ext cx="4329174" cy="1043028"/>
            <a:chOff x="1380347" y="3163074"/>
            <a:chExt cx="3397215" cy="818491"/>
          </a:xfrm>
        </p:grpSpPr>
        <p:sp>
          <p:nvSpPr>
            <p:cNvPr id="54" name="Rectangle 53"/>
            <p:cNvSpPr/>
            <p:nvPr/>
          </p:nvSpPr>
          <p:spPr>
            <a:xfrm>
              <a:off x="1765249" y="3163074"/>
              <a:ext cx="3012313" cy="81849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3325188" y="4876800"/>
            <a:ext cx="4400065" cy="1500229"/>
            <a:chOff x="1380347" y="3024827"/>
            <a:chExt cx="3452845" cy="1177269"/>
          </a:xfrm>
        </p:grpSpPr>
        <p:sp>
          <p:nvSpPr>
            <p:cNvPr id="58" name="Rectangle 57"/>
            <p:cNvSpPr/>
            <p:nvPr/>
          </p:nvSpPr>
          <p:spPr>
            <a:xfrm>
              <a:off x="1746823" y="3024827"/>
              <a:ext cx="3086369" cy="117726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9469980" y="4837727"/>
            <a:ext cx="4304927" cy="1384953"/>
            <a:chOff x="1380347" y="2994166"/>
            <a:chExt cx="3378188" cy="1086809"/>
          </a:xfrm>
        </p:grpSpPr>
        <p:sp>
          <p:nvSpPr>
            <p:cNvPr id="64" name="Rectangle 63"/>
            <p:cNvSpPr/>
            <p:nvPr/>
          </p:nvSpPr>
          <p:spPr>
            <a:xfrm>
              <a:off x="1765249" y="2994166"/>
              <a:ext cx="2993286" cy="108680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66800" y="5029199"/>
            <a:ext cx="4245964" cy="1066800"/>
            <a:chOff x="1380347" y="3163074"/>
            <a:chExt cx="3331918" cy="837146"/>
          </a:xfrm>
        </p:grpSpPr>
        <p:sp>
          <p:nvSpPr>
            <p:cNvPr id="67" name="Rectangle 66"/>
            <p:cNvSpPr/>
            <p:nvPr/>
          </p:nvSpPr>
          <p:spPr>
            <a:xfrm>
              <a:off x="1765249" y="3163074"/>
              <a:ext cx="2947016" cy="83714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69" name="Oval 68"/>
          <p:cNvSpPr/>
          <p:nvPr/>
        </p:nvSpPr>
        <p:spPr>
          <a:xfrm>
            <a:off x="13349638" y="5146690"/>
            <a:ext cx="918812" cy="8445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2438400" y="5181600"/>
                <a:ext cx="119083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81600"/>
                <a:ext cx="1190839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8382000" y="5105400"/>
                <a:ext cx="1857560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5105400"/>
                <a:ext cx="1857560" cy="8319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4554200" y="4800600"/>
                <a:ext cx="1857560" cy="148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4200" y="4800600"/>
                <a:ext cx="1857560" cy="148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20574000" y="4724400"/>
                <a:ext cx="1552989" cy="148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0" y="4724400"/>
                <a:ext cx="1552989" cy="148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0600" y="7696200"/>
                <a:ext cx="152400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buFont typeface="Wingdings" panose="05000000000000000000" pitchFamily="2" charset="2"/>
                  <a:buChar char="ü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𝑺𝑨𝑫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⊥ (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𝑺𝑨𝑫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∩ 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𝑨𝑫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⊥ 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𝑨𝑫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⊥ 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như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⊥ 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𝑺𝑨𝑫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7696200"/>
                <a:ext cx="15240000" cy="1446550"/>
              </a:xfrm>
              <a:prstGeom prst="rect">
                <a:avLst/>
              </a:prstGeom>
              <a:blipFill>
                <a:blip r:embed="rId8"/>
                <a:stretch>
                  <a:fillRect l="-1480" t="-9283" r="-1600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72351B9-D72B-4371-B23C-8596EB3FD35D}"/>
              </a:ext>
            </a:extLst>
          </p:cNvPr>
          <p:cNvGrpSpPr/>
          <p:nvPr/>
        </p:nvGrpSpPr>
        <p:grpSpPr>
          <a:xfrm>
            <a:off x="0" y="1524000"/>
            <a:ext cx="10253661" cy="861774"/>
            <a:chOff x="644526" y="2766774"/>
            <a:chExt cx="10253661" cy="86177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E1380AA-14FB-4768-8142-AB4A67566B97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03644E-ABE7-44E4-9FEA-13B3F339C3B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F96044E-4FD1-424E-825B-5068C52E6EFD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CA9EB67-419A-4A63-AF4B-0A352A1B4BF2}"/>
                  </a:ext>
                </a:extLst>
              </p:cNvPr>
              <p:cNvSpPr/>
              <p:nvPr/>
            </p:nvSpPr>
            <p:spPr>
              <a:xfrm>
                <a:off x="1038956" y="11856728"/>
                <a:ext cx="16611600" cy="1280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buFont typeface="Wingdings" panose="05000000000000000000" pitchFamily="2" charset="2"/>
                  <a:buChar char="ü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  <m:sub>
                        <m:r>
                          <a:rPr lang="vi-VN" sz="4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∆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𝑺𝑩𝑪</m:t>
                        </m:r>
                      </m:sub>
                    </m:sSub>
                    <m:r>
                      <a:rPr lang="vi-VN" sz="4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8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∆</m:t>
                            </m:r>
                            <m:r>
                              <a:rPr lang="en-US" sz="48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𝑺𝑨𝑫</m:t>
                            </m:r>
                          </m:sub>
                        </m:sSub>
                      </m:num>
                      <m:den>
                        <m:r>
                          <a:rPr lang="en-US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𝒄𝒐𝒔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𝟑𝟎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°</m:t>
                        </m:r>
                      </m:den>
                    </m:f>
                    <m:r>
                      <a:rPr lang="vi-VN" sz="4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CA9EB67-419A-4A63-AF4B-0A352A1B4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56" y="11856728"/>
                <a:ext cx="16611600" cy="1280607"/>
              </a:xfrm>
              <a:prstGeom prst="rect">
                <a:avLst/>
              </a:prstGeom>
              <a:blipFill>
                <a:blip r:embed="rId9"/>
                <a:stretch>
                  <a:fillRect l="-13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4A6EE07-C976-4B30-9BD1-F89E5C35F736}"/>
                  </a:ext>
                </a:extLst>
              </p:cNvPr>
              <p:cNvSpPr/>
              <p:nvPr/>
            </p:nvSpPr>
            <p:spPr>
              <a:xfrm>
                <a:off x="990600" y="10115018"/>
                <a:ext cx="152400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buFont typeface="Wingdings" panose="05000000000000000000" pitchFamily="2" charset="2"/>
                  <a:buChar char="ü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𝑺𝑩𝑪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𝒎𝒑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𝑺𝑨𝑫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𝑺𝑨𝑫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4A6EE07-C976-4B30-9BD1-F89E5C35F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0115018"/>
                <a:ext cx="15240000" cy="1446550"/>
              </a:xfrm>
              <a:prstGeom prst="rect">
                <a:avLst/>
              </a:prstGeom>
              <a:blipFill>
                <a:blip r:embed="rId10"/>
                <a:stretch>
                  <a:fillRect l="-1480" t="-8824" r="-1600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>
            <a:extLst>
              <a:ext uri="{FF2B5EF4-FFF2-40B4-BE49-F238E27FC236}">
                <a16:creationId xmlns:a16="http://schemas.microsoft.com/office/drawing/2014/main" id="{3F2E2F7D-F6AF-4312-B012-E404F50D6067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199" y="6546786"/>
            <a:ext cx="7391401" cy="6590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6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9" grpId="0"/>
      <p:bldP spid="69" grpId="0" animBg="1"/>
      <p:bldP spid="70" grpId="0"/>
      <p:bldP spid="71" grpId="0"/>
      <p:bldP spid="72" grpId="0"/>
      <p:bldP spid="73" grpId="0"/>
      <p:bldP spid="10" grpId="0"/>
      <p:bldP spid="62" grpId="0"/>
      <p:bldP spid="6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381000" y="2590800"/>
            <a:ext cx="23203171" cy="2475527"/>
            <a:chOff x="534987" y="1869705"/>
            <a:chExt cx="22664057" cy="2668706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668706"/>
              <a:chOff x="534987" y="1647866"/>
              <a:chExt cx="22664057" cy="2668706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0" y="1720891"/>
                <a:ext cx="22443394" cy="2595681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6555" y="1700171"/>
                  <a:ext cx="2093732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10</a:t>
                  </a:r>
                </a:p>
              </p:txBody>
            </p:sp>
          </p:grpSp>
        </p:grpSp>
        <p:sp>
          <p:nvSpPr>
            <p:cNvPr id="89" name="Rectangle 88"/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71737" y="6376055"/>
            <a:ext cx="15795356" cy="6958944"/>
            <a:chOff x="1270510" y="5267367"/>
            <a:chExt cx="15797413" cy="6583424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15783014" cy="62119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4" name="Rectangle 113"/>
          <p:cNvSpPr/>
          <p:nvPr/>
        </p:nvSpPr>
        <p:spPr>
          <a:xfrm>
            <a:off x="612240" y="7310137"/>
            <a:ext cx="22620603" cy="86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5" tIns="91433" rIns="182865" bIns="91433">
            <a:spAutoFit/>
          </a:bodyPr>
          <a:lstStyle/>
          <a:p>
            <a:pPr algn="just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5927" y="3590935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2667000"/>
                <a:ext cx="22307550" cy="2535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20040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lăng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𝑬𝑭𝑮𝑯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cân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𝑨𝑫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𝑱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𝑲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trung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𝑬𝑭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𝑮𝑯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𝑰𝑱𝑲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𝑪𝑫𝑬𝑭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67000"/>
                <a:ext cx="22307550" cy="2535566"/>
              </a:xfrm>
              <a:prstGeom prst="rect">
                <a:avLst/>
              </a:prstGeom>
              <a:blipFill>
                <a:blip r:embed="rId3"/>
                <a:stretch>
                  <a:fillRect l="-1121" t="-5301" b="-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7180399" y="5181600"/>
            <a:ext cx="4329174" cy="1042055"/>
            <a:chOff x="1380347" y="3163074"/>
            <a:chExt cx="3397215" cy="817728"/>
          </a:xfrm>
        </p:grpSpPr>
        <p:sp>
          <p:nvSpPr>
            <p:cNvPr id="54" name="Rectangle 53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3325188" y="5181600"/>
            <a:ext cx="4423546" cy="1042055"/>
            <a:chOff x="1380347" y="3163074"/>
            <a:chExt cx="3471271" cy="817728"/>
          </a:xfrm>
        </p:grpSpPr>
        <p:sp>
          <p:nvSpPr>
            <p:cNvPr id="58" name="Rectangle 57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9469980" y="5181600"/>
            <a:ext cx="4304927" cy="1042055"/>
            <a:chOff x="1380347" y="3163074"/>
            <a:chExt cx="3378188" cy="817728"/>
          </a:xfrm>
        </p:grpSpPr>
        <p:sp>
          <p:nvSpPr>
            <p:cNvPr id="64" name="Rectangle 63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35609" y="5181600"/>
            <a:ext cx="4245964" cy="1042055"/>
            <a:chOff x="1380347" y="3163074"/>
            <a:chExt cx="3331918" cy="817728"/>
          </a:xfrm>
        </p:grpSpPr>
        <p:sp>
          <p:nvSpPr>
            <p:cNvPr id="67" name="Rectangle 66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883969" y="5267103"/>
                <a:ext cx="119083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69" y="5267103"/>
                <a:ext cx="1190839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8099211" y="5301136"/>
                <a:ext cx="119083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211" y="5301136"/>
                <a:ext cx="1190839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4509533" y="5265736"/>
                <a:ext cx="1857560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9533" y="5265736"/>
                <a:ext cx="1857560" cy="8319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20350120" y="5267103"/>
                <a:ext cx="1857560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0120" y="5267103"/>
                <a:ext cx="1857560" cy="8319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88797" y="7307445"/>
                <a:ext cx="15027782" cy="2141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hình thang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𝑰𝑱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𝑲𝑱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⊥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𝑬𝑭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𝑪𝑫𝑬𝑭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∩ 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𝑬𝑭𝑮𝑯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𝑪𝑫𝑬𝑭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𝑬𝑭𝑮𝑯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𝑰𝑱𝑲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97" y="7307445"/>
                <a:ext cx="15027782" cy="2141355"/>
              </a:xfrm>
              <a:prstGeom prst="rect">
                <a:avLst/>
              </a:prstGeom>
              <a:blipFill>
                <a:blip r:embed="rId8"/>
                <a:stretch>
                  <a:fillRect l="-1623" t="-6268" r="-1663" b="-1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F02B4C5-E452-4F71-9DCD-6950F9192322}"/>
                  </a:ext>
                </a:extLst>
              </p:cNvPr>
              <p:cNvSpPr/>
              <p:nvPr/>
            </p:nvSpPr>
            <p:spPr>
              <a:xfrm>
                <a:off x="990599" y="9777938"/>
                <a:ext cx="15163801" cy="3176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𝑬𝑭𝑮𝑯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𝑬𝑭𝑮𝑯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𝑬𝑭𝑪𝑫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𝑬𝑭𝑮𝑯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𝑬𝑭𝑪𝑫</m:t>
                        </m:r>
                      </m:sub>
                    </m:sSub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𝑬𝑭𝑮𝑯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𝑰𝑱𝑲</m:t>
                            </m:r>
                          </m:e>
                        </m:acc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F02B4C5-E452-4F71-9DCD-6950F9192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9777938"/>
                <a:ext cx="15163801" cy="3176062"/>
              </a:xfrm>
              <a:prstGeom prst="rect">
                <a:avLst/>
              </a:prstGeom>
              <a:blipFill>
                <a:blip r:embed="rId9"/>
                <a:stretch>
                  <a:fillRect l="-1608" t="-4223" b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72351B9-D72B-4371-B23C-8596EB3FD35D}"/>
              </a:ext>
            </a:extLst>
          </p:cNvPr>
          <p:cNvGrpSpPr/>
          <p:nvPr/>
        </p:nvGrpSpPr>
        <p:grpSpPr>
          <a:xfrm>
            <a:off x="0" y="1524000"/>
            <a:ext cx="10253661" cy="861774"/>
            <a:chOff x="644526" y="2766774"/>
            <a:chExt cx="10253661" cy="86177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E1380AA-14FB-4768-8142-AB4A67566B97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03644E-ABE7-44E4-9FEA-13B3F339C3B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F96044E-4FD1-424E-825B-5068C52E6EFD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D7578FEC-6F22-4349-BBB3-B2D105361C21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30" y="6629400"/>
            <a:ext cx="7216264" cy="6705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6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9" grpId="0"/>
      <p:bldP spid="70" grpId="0"/>
      <p:bldP spid="71" grpId="0"/>
      <p:bldP spid="72" grpId="0"/>
      <p:bldP spid="73" grpId="0"/>
      <p:bldP spid="10" grpId="0"/>
      <p:bldP spid="8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381000" y="2590800"/>
            <a:ext cx="23203171" cy="2475527"/>
            <a:chOff x="534987" y="1869705"/>
            <a:chExt cx="22664057" cy="2668706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668706"/>
              <a:chOff x="534987" y="1647866"/>
              <a:chExt cx="22664057" cy="2668706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0" y="1720891"/>
                <a:ext cx="22443394" cy="2595681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6555" y="1700171"/>
                  <a:ext cx="2093732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10</a:t>
                  </a:r>
                </a:p>
              </p:txBody>
            </p:sp>
          </p:grpSp>
        </p:grpSp>
        <p:sp>
          <p:nvSpPr>
            <p:cNvPr id="89" name="Rectangle 88"/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71737" y="6376055"/>
            <a:ext cx="15795356" cy="6688061"/>
            <a:chOff x="1270510" y="5267367"/>
            <a:chExt cx="15797413" cy="6834754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15783014" cy="646332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4" name="Rectangle 113"/>
          <p:cNvSpPr/>
          <p:nvPr/>
        </p:nvSpPr>
        <p:spPr>
          <a:xfrm>
            <a:off x="612240" y="7310137"/>
            <a:ext cx="22620603" cy="86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5" tIns="91433" rIns="182865" bIns="91433">
            <a:spAutoFit/>
          </a:bodyPr>
          <a:lstStyle/>
          <a:p>
            <a:pPr algn="just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5927" y="3590935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2667000"/>
                <a:ext cx="22307550" cy="2535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20040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lăng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𝑬𝑭𝑮𝑯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cân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𝑨𝑫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𝑱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𝑲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trung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𝑬𝑭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𝑮𝑯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𝑰𝑱𝑲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𝑪𝑫𝑬𝑭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67000"/>
                <a:ext cx="22307550" cy="2535566"/>
              </a:xfrm>
              <a:prstGeom prst="rect">
                <a:avLst/>
              </a:prstGeom>
              <a:blipFill>
                <a:blip r:embed="rId3"/>
                <a:stretch>
                  <a:fillRect l="-1121" t="-5301" b="-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7180399" y="5181600"/>
            <a:ext cx="4329174" cy="1042055"/>
            <a:chOff x="1380347" y="3163074"/>
            <a:chExt cx="3397215" cy="817728"/>
          </a:xfrm>
        </p:grpSpPr>
        <p:sp>
          <p:nvSpPr>
            <p:cNvPr id="54" name="Rectangle 53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3325188" y="5181600"/>
            <a:ext cx="4423546" cy="1042055"/>
            <a:chOff x="1380347" y="3163074"/>
            <a:chExt cx="3471271" cy="817728"/>
          </a:xfrm>
        </p:grpSpPr>
        <p:sp>
          <p:nvSpPr>
            <p:cNvPr id="58" name="Rectangle 57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9469980" y="5181600"/>
            <a:ext cx="4304927" cy="1042055"/>
            <a:chOff x="1380347" y="3163074"/>
            <a:chExt cx="3378188" cy="817728"/>
          </a:xfrm>
        </p:grpSpPr>
        <p:sp>
          <p:nvSpPr>
            <p:cNvPr id="64" name="Rectangle 63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35609" y="5181600"/>
            <a:ext cx="4245964" cy="1042055"/>
            <a:chOff x="1380347" y="3163074"/>
            <a:chExt cx="3331918" cy="817728"/>
          </a:xfrm>
        </p:grpSpPr>
        <p:sp>
          <p:nvSpPr>
            <p:cNvPr id="67" name="Rectangle 66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69" name="Oval 68"/>
          <p:cNvSpPr/>
          <p:nvPr/>
        </p:nvSpPr>
        <p:spPr>
          <a:xfrm>
            <a:off x="1066800" y="5257800"/>
            <a:ext cx="918812" cy="8445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883969" y="5267103"/>
                <a:ext cx="119083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69" y="5267103"/>
                <a:ext cx="1190839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8099211" y="5301136"/>
                <a:ext cx="119083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211" y="5301136"/>
                <a:ext cx="1190839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4509533" y="5265736"/>
                <a:ext cx="1857560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9533" y="5265736"/>
                <a:ext cx="1857560" cy="8319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20350120" y="5267103"/>
                <a:ext cx="1857560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0120" y="5267103"/>
                <a:ext cx="1857560" cy="8319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F02B4C5-E452-4F71-9DCD-6950F9192322}"/>
                  </a:ext>
                </a:extLst>
              </p:cNvPr>
              <p:cNvSpPr/>
              <p:nvPr/>
            </p:nvSpPr>
            <p:spPr>
              <a:xfrm>
                <a:off x="1763908" y="8066981"/>
                <a:ext cx="14249400" cy="3444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𝑨𝑫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𝒉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𝑬𝑭𝑮𝑯</m:t>
                        </m:r>
                      </m:sub>
                    </m:sSub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d>
                      <m:dPr>
                        <m:begChr m:val=""/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𝑨𝑩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𝑪𝑫</m:t>
                            </m:r>
                          </m:e>
                        </m:d>
                      </m:e>
                    </m:d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𝒉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𝑬𝑭𝑪𝑫</m:t>
                        </m:r>
                      </m:sub>
                    </m:sSub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F02B4C5-E452-4F71-9DCD-6950F9192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908" y="8066981"/>
                <a:ext cx="14249400" cy="3444597"/>
              </a:xfrm>
              <a:prstGeom prst="rect">
                <a:avLst/>
              </a:prstGeom>
              <a:blipFill>
                <a:blip r:embed="rId8"/>
                <a:stretch>
                  <a:fillRect l="-1711" b="-7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72351B9-D72B-4371-B23C-8596EB3FD35D}"/>
              </a:ext>
            </a:extLst>
          </p:cNvPr>
          <p:cNvGrpSpPr/>
          <p:nvPr/>
        </p:nvGrpSpPr>
        <p:grpSpPr>
          <a:xfrm>
            <a:off x="0" y="1524000"/>
            <a:ext cx="10253661" cy="861774"/>
            <a:chOff x="644526" y="2766774"/>
            <a:chExt cx="10253661" cy="86177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E1380AA-14FB-4768-8142-AB4A67566B97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03644E-ABE7-44E4-9FEA-13B3F339C3B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F96044E-4FD1-424E-825B-5068C52E6EFD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D7578FEC-6F22-4349-BBB3-B2D105361C2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959" y="7010400"/>
            <a:ext cx="7219535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00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69" grpId="0" animBg="1"/>
      <p:bldP spid="71" grpId="0"/>
      <p:bldP spid="72" grpId="0"/>
      <p:bldP spid="73" grpId="0"/>
      <p:bldP spid="8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198707" cy="969507"/>
              <a:chOff x="1175570" y="1834705"/>
              <a:chExt cx="319870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40781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0896153" cy="295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Cho ba mặt phẳng </a:t>
                </a:r>
                <a14:m>
                  <m:oMath xmlns:m="http://schemas.openxmlformats.org/officeDocument/2006/math">
                    <m:r>
                      <a:rPr lang="en-US" sz="4400" b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những mệnh đề nào sau đây đúng?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Nếu </a:t>
                </a:r>
                <a14:m>
                  <m:oMath xmlns:m="http://schemas.openxmlformats.org/officeDocument/2006/math">
                    <m:r>
                      <a:rPr lang="en-US" sz="4400" b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)//(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Nếu </a:t>
                </a:r>
                <a14:m>
                  <m:oMath xmlns:m="http://schemas.openxmlformats.org/officeDocument/2006/math">
                    <m:r>
                      <a:rPr lang="en-US" sz="4400" b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)//(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0896153" cy="2954655"/>
              </a:xfrm>
              <a:prstGeom prst="rect">
                <a:avLst/>
              </a:prstGeom>
              <a:blipFill>
                <a:blip r:embed="rId2"/>
                <a:stretch>
                  <a:fillRect l="-1196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360523" y="7354325"/>
                <a:ext cx="21729632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Đúng.</a:t>
                </a:r>
              </a:p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Sai, vì hai mặt phẳng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vuông góc với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thể song song hoặc cắt nhau.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523" y="7354325"/>
                <a:ext cx="21729632" cy="3477875"/>
              </a:xfrm>
              <a:prstGeom prst="rect">
                <a:avLst/>
              </a:prstGeom>
              <a:blipFill>
                <a:blip r:embed="rId4"/>
                <a:stretch>
                  <a:fillRect l="-1150" t="-3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48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194772" y="2438400"/>
            <a:ext cx="22122428" cy="4190031"/>
            <a:chOff x="1175570" y="3048677"/>
            <a:chExt cx="22124988" cy="4190516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705765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198707" cy="969507"/>
              <a:chOff x="1175570" y="1834705"/>
              <a:chExt cx="319870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40781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368436" y="6877844"/>
            <a:ext cx="22059472" cy="6533356"/>
            <a:chOff x="1270511" y="5867400"/>
            <a:chExt cx="22062025" cy="6735764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2"/>
              <a:ext cx="22060326" cy="64641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090869" y="3070300"/>
                <a:ext cx="20896153" cy="4308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Cho hai mặt phẳng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nhau. Người ta lấy trên giao tuyến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hai mặt phẳng đó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điểm trên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điểm trên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𝐀𝐂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𝐁𝐃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vuông góc với cùng vuông góc với giao tuyến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𝐜𝐦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độ dài đoạn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𝐂𝐃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869" y="3070300"/>
                <a:ext cx="20896153" cy="4308872"/>
              </a:xfrm>
              <a:prstGeom prst="rect">
                <a:avLst/>
              </a:prstGeom>
              <a:blipFill>
                <a:blip r:embed="rId2"/>
                <a:stretch>
                  <a:fillRect l="-1196" t="-3116" r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795216" y="7696200"/>
                <a:ext cx="16568984" cy="5742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𝐀𝐁𝐃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suy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𝐁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4400" b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  <m:r>
                                        <a:rPr lang="en-US" sz="4400" b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  <m:r>
                                        <a:rPr lang="en-US" sz="4400" b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  <m:r>
                                        <a:rPr lang="en-US" sz="4400" b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4400" b="1">
                                          <a:latin typeface="Cambria Math" panose="02040503050406030204" pitchFamily="18" charset="0"/>
                                        </a:rPr>
                                        <m:t> (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  <m:r>
                                        <a:rPr lang="en-US" sz="4400" b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∩</m:t>
                                      </m:r>
                                      <m:r>
                                        <a:rPr lang="en-US" sz="4400" b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  <m:r>
                                        <a:rPr lang="en-US" sz="4400" b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b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𝜟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⊂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à 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AC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𝐀𝐃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𝐀𝐂𝐃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𝐂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𝐀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𝐁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i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𝟔𝟕𝟔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216" y="7696200"/>
                <a:ext cx="16568984" cy="5742021"/>
              </a:xfrm>
              <a:prstGeom prst="rect">
                <a:avLst/>
              </a:prstGeom>
              <a:blipFill>
                <a:blip r:embed="rId4"/>
                <a:stretch>
                  <a:fillRect l="-1471" t="-2125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Shape, rectangleDescription automatically generated">
            <a:extLst>
              <a:ext uri="{FF2B5EF4-FFF2-40B4-BE49-F238E27FC236}">
                <a16:creationId xmlns:a16="http://schemas.microsoft.com/office/drawing/2014/main" id="{D1C16F28-C833-4B9C-AB7B-401F133DC5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507" y="7300509"/>
            <a:ext cx="5093970" cy="5589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2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198707" cy="969507"/>
              <a:chOff x="1175570" y="1834705"/>
              <a:chExt cx="319870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40781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0896153" cy="295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Trong mặt phẳng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ở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Một đoạn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𝐀𝐃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rằng: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𝐀𝐁𝐃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góc giữa hai mặt phẳng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𝐀𝐁𝐂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𝐃𝐁𝐂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0896153" cy="2954655"/>
              </a:xfrm>
              <a:prstGeom prst="rect">
                <a:avLst/>
              </a:prstGeom>
              <a:blipFill>
                <a:blip r:embed="rId2"/>
                <a:stretch>
                  <a:fillRect l="-1196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360523" y="7354325"/>
                <a:ext cx="16089278" cy="5141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Ta có: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𝑨𝑫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𝑨𝑩𝑫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𝑨𝑩𝑪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𝑫𝑩𝑪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góc giữa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𝑫𝑩𝑪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𝑨𝑩𝑫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523" y="7354325"/>
                <a:ext cx="16089278" cy="5141279"/>
              </a:xfrm>
              <a:prstGeom prst="rect">
                <a:avLst/>
              </a:prstGeom>
              <a:blipFill>
                <a:blip r:embed="rId4"/>
                <a:stretch>
                  <a:fillRect l="-1515" t="-2488" b="-4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8D076A40-2D48-4404-BEF4-72CDEA1DE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9801" y="6987412"/>
            <a:ext cx="5414968" cy="59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198707" cy="969507"/>
              <a:chOff x="1175570" y="1834705"/>
              <a:chExt cx="319870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40781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1489955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Trong mặt phẳng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ở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Một đoạn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𝐀𝐃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rằng:</a:t>
                </a:r>
              </a:p>
              <a:p>
                <a:pPr algn="just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𝐁𝐂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giao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𝐃𝐁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𝐃𝐂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𝐦𝐩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A và vuông góc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𝐃𝐁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1489955" cy="2800767"/>
              </a:xfrm>
              <a:prstGeom prst="rect">
                <a:avLst/>
              </a:prstGeom>
              <a:blipFill>
                <a:blip r:embed="rId2"/>
                <a:stretch>
                  <a:fillRect l="-1163" t="-4793" b="-9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427163" y="7353346"/>
                <a:ext cx="14651037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Chứng minh: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𝐁𝐂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𝐀𝐇𝐊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Theo giả thiết, ta có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𝐀𝐇𝐊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𝑯𝑲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𝐃𝐁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(1)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Theo chứng minh ở câu a), 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𝐃𝐁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(2)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𝐇𝐊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𝐁𝐂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𝐃𝐁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thuộc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𝐃𝐁𝐂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              (3)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(1), (2) và (3) suy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𝐁𝐂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163" y="7353346"/>
                <a:ext cx="14651037" cy="4154984"/>
              </a:xfrm>
              <a:prstGeom prst="rect">
                <a:avLst/>
              </a:prstGeom>
              <a:blipFill>
                <a:blip r:embed="rId4"/>
                <a:stretch>
                  <a:fillRect l="-1664" t="-3079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A picture containing text, antennaDescription automatically generated">
            <a:extLst>
              <a:ext uri="{FF2B5EF4-FFF2-40B4-BE49-F238E27FC236}">
                <a16:creationId xmlns:a16="http://schemas.microsoft.com/office/drawing/2014/main" id="{7D18FA96-35B6-4DC4-AD92-D9FE65565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150" y="6803812"/>
            <a:ext cx="6238196" cy="602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5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F6A15A-5AF1-47F7-B853-00FF3741A52D}"/>
              </a:ext>
            </a:extLst>
          </p:cNvPr>
          <p:cNvSpPr txBox="1"/>
          <p:nvPr/>
        </p:nvSpPr>
        <p:spPr>
          <a:xfrm>
            <a:off x="1981200" y="1676400"/>
            <a:ext cx="21412200" cy="1476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thực tế còn có rất nhiều tình huống chúng ta cần phải xác định góc giữa hai mặt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phẳng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nhất là trong lĩnh vực xây dựng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Đảm bảo an toàn đập thủy điện và hệ thống đê trước diễn biến thiên tai dị  thường | baotintuc.vn">
            <a:extLst>
              <a:ext uri="{FF2B5EF4-FFF2-40B4-BE49-F238E27FC236}">
                <a16:creationId xmlns:a16="http://schemas.microsoft.com/office/drawing/2014/main" id="{9F974781-6FAD-4ECC-96F2-61DC5E05A2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15621000" cy="99037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2C2F35-A71B-4F55-9EFF-4DF60DFE87F6}"/>
              </a:ext>
            </a:extLst>
          </p:cNvPr>
          <p:cNvSpPr txBox="1"/>
          <p:nvPr/>
        </p:nvSpPr>
        <p:spPr>
          <a:xfrm>
            <a:off x="15087600" y="3962400"/>
            <a:ext cx="121969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Đập</a:t>
            </a:r>
            <a:r>
              <a:rPr lang="en-US" sz="44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thủy</a:t>
            </a:r>
            <a:r>
              <a:rPr lang="en-US" sz="44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điện</a:t>
            </a:r>
            <a:endParaRPr lang="en-US" sz="4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8500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198707" cy="969507"/>
              <a:chOff x="1175570" y="1834705"/>
              <a:chExt cx="319870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40781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0896153" cy="2754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	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mặt phẳng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nhau và một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thuộc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 qua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một và chỉ một mặt phẳng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/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Nếu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//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kết quả trên sẽ thay đổi như thế nào?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0896153" cy="2754600"/>
              </a:xfrm>
              <a:prstGeom prst="rect">
                <a:avLst/>
              </a:prstGeom>
              <a:blipFill>
                <a:blip r:embed="rId2"/>
                <a:stretch>
                  <a:fillRect l="-1196" t="-4878" r="-1926" b="-9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360523" y="7354325"/>
                <a:ext cx="16241677" cy="3955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kẻ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tuyến của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𝑴𝑯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𝑴𝑯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(1)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tự ta có: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(2)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(1) và (2) suy ra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𝑴𝑯𝑲</m:t>
                        </m:r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523" y="7354325"/>
                <a:ext cx="16241677" cy="3955698"/>
              </a:xfrm>
              <a:prstGeom prst="rect">
                <a:avLst/>
              </a:prstGeom>
              <a:blipFill>
                <a:blip r:embed="rId4"/>
                <a:stretch>
                  <a:fillRect l="-1463" t="-3236" b="-6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ShapeDescription automatically generated with low confidence">
            <a:extLst>
              <a:ext uri="{FF2B5EF4-FFF2-40B4-BE49-F238E27FC236}">
                <a16:creationId xmlns:a16="http://schemas.microsoft.com/office/drawing/2014/main" id="{8EE02B51-665B-40F0-95A2-94BE03C97D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179" y="7189460"/>
            <a:ext cx="5169298" cy="364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9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198707" cy="969507"/>
              <a:chOff x="1175570" y="1834705"/>
              <a:chExt cx="319870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40781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0896153" cy="2754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	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mặt phẳng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nhau và một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thuộc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 qua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một và chỉ một mặt phẳng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/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Nếu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//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kết quả trên sẽ thay đổi như thế nào?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0896153" cy="2754600"/>
              </a:xfrm>
              <a:prstGeom prst="rect">
                <a:avLst/>
              </a:prstGeom>
              <a:blipFill>
                <a:blip r:embed="rId2"/>
                <a:stretch>
                  <a:fillRect l="-1196" t="-4878" r="-1926" b="-9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360523" y="7354325"/>
                <a:ext cx="16241677" cy="600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𝑴𝑯𝑲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𝑴𝑯𝑲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tương tự, ta có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𝐌𝐇𝐊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(MHK) chính là mặt phẳng đi qua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vuông góc với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 quả: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phẳng (P) cần dựng (hay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𝐌𝐇𝐊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là mặt phẳng đi qua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vuông góc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qua một điểm chỉ có duy nhất một mặt phẳng vuông góc với một đường thẳng cho trước nên (P) là duy nhất.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523" y="7354325"/>
                <a:ext cx="16241677" cy="6002541"/>
              </a:xfrm>
              <a:prstGeom prst="rect">
                <a:avLst/>
              </a:prstGeom>
              <a:blipFill>
                <a:blip r:embed="rId4"/>
                <a:stretch>
                  <a:fillRect l="-1463" b="-3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ShapeDescription automatically generated with low confidence">
            <a:extLst>
              <a:ext uri="{FF2B5EF4-FFF2-40B4-BE49-F238E27FC236}">
                <a16:creationId xmlns:a16="http://schemas.microsoft.com/office/drawing/2014/main" id="{8EE02B51-665B-40F0-95A2-94BE03C97D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179" y="7189460"/>
            <a:ext cx="5169298" cy="364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11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198707" cy="969507"/>
              <a:chOff x="1175570" y="1834705"/>
              <a:chExt cx="319870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40781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0896153" cy="2754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	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mặt phẳng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nhau và một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thuộc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 qua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một và chỉ một mặt phẳng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/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Nếu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//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kết quả trên sẽ thay đổi như thế nào?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0896153" cy="2754600"/>
              </a:xfrm>
              <a:prstGeom prst="rect">
                <a:avLst/>
              </a:prstGeom>
              <a:blipFill>
                <a:blip r:embed="rId2"/>
                <a:stretch>
                  <a:fillRect l="-1196" t="-4878" r="-1926" b="-9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600200" y="7354325"/>
                <a:ext cx="16002000" cy="406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)//(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qua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chỉ có thể vẽ một đường thẳng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/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 kì mặt phẳng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nào chứa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cũng đều vuông góc với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/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hợp này, qua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vô số mặt phẳng vuông góc với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7354325"/>
                <a:ext cx="16002000" cy="4062651"/>
              </a:xfrm>
              <a:prstGeom prst="rect">
                <a:avLst/>
              </a:prstGeom>
              <a:blipFill>
                <a:blip r:embed="rId4"/>
                <a:stretch>
                  <a:fillRect l="-1524" t="-3148" r="-1486" b="-5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Shape, rectangle, polygonDescription automatically generated">
            <a:extLst>
              <a:ext uri="{FF2B5EF4-FFF2-40B4-BE49-F238E27FC236}">
                <a16:creationId xmlns:a16="http://schemas.microsoft.com/office/drawing/2014/main" id="{FA3DD578-552C-452F-8CD5-E2D3C4F75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139" y="6982949"/>
            <a:ext cx="5016915" cy="4062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9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198707" cy="969507"/>
              <a:chOff x="1175570" y="1834705"/>
              <a:chExt cx="319870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40781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0896153" cy="2144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lập phương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rằng: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𝑩𝑪𝑫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Đường thẳng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0896153" cy="2144626"/>
              </a:xfrm>
              <a:prstGeom prst="rect">
                <a:avLst/>
              </a:prstGeom>
              <a:blipFill>
                <a:blip r:embed="rId2"/>
                <a:stretch>
                  <a:fillRect t="-5413" b="-1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600199" y="7354325"/>
                <a:ext cx="15849601" cy="6438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Chứng minh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𝑩𝑪𝑫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lập phương nên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/>
                  <a:t>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vuông nên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mr>
                        </m: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⊥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7354325"/>
                <a:ext cx="15849601" cy="6438750"/>
              </a:xfrm>
              <a:prstGeom prst="rect">
                <a:avLst/>
              </a:prstGeom>
              <a:blipFill>
                <a:blip r:embed="rId4"/>
                <a:stretch>
                  <a:fillRect l="-1499" t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ShapeDescription automatically generated">
            <a:extLst>
              <a:ext uri="{FF2B5EF4-FFF2-40B4-BE49-F238E27FC236}">
                <a16:creationId xmlns:a16="http://schemas.microsoft.com/office/drawing/2014/main" id="{511E92D6-D44F-472F-A466-A226B15F3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584" y="6798006"/>
            <a:ext cx="5385428" cy="4985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0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198707" cy="969507"/>
              <a:chOff x="1175570" y="1834705"/>
              <a:chExt cx="319870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40781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7062455"/>
            <a:chOff x="1270511" y="5867400"/>
            <a:chExt cx="22062025" cy="7501297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2296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0896153" cy="2144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lập phương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rằng: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𝑩𝑪𝑫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Đường thẳng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0896153" cy="2144626"/>
              </a:xfrm>
              <a:prstGeom prst="rect">
                <a:avLst/>
              </a:prstGeom>
              <a:blipFill>
                <a:blip r:embed="rId2"/>
                <a:stretch>
                  <a:fillRect l="-1196" t="-6268" b="-1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600199" y="7354325"/>
                <a:ext cx="15849601" cy="6066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Chứng minh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vuông)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(1)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𝐀𝐂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𝐀𝐁𝐂𝐃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hình vuông)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𝑨𝑩𝑪𝑫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𝐀𝐂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(2)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(1) và (2)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7354325"/>
                <a:ext cx="15849601" cy="6066469"/>
              </a:xfrm>
              <a:prstGeom prst="rect">
                <a:avLst/>
              </a:prstGeom>
              <a:blipFill>
                <a:blip r:embed="rId3"/>
                <a:stretch>
                  <a:fillRect l="-1499" t="-1305" b="-2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ShapeDescription automatically generated">
            <a:extLst>
              <a:ext uri="{FF2B5EF4-FFF2-40B4-BE49-F238E27FC236}">
                <a16:creationId xmlns:a16="http://schemas.microsoft.com/office/drawing/2014/main" id="{511E92D6-D44F-472F-A466-A226B15F3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584" y="6798006"/>
            <a:ext cx="5385428" cy="4985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33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198707" cy="969507"/>
              <a:chOff x="1175570" y="1834705"/>
              <a:chExt cx="319870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40781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0896153" cy="2754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𝐀𝐁𝐂𝐃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hình thoi cạnh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rằng: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mặt phẳng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𝐒𝐁𝐃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tam giác vuông.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0896153" cy="2754600"/>
              </a:xfrm>
              <a:prstGeom prst="rect">
                <a:avLst/>
              </a:prstGeom>
              <a:blipFill>
                <a:blip r:embed="rId2"/>
                <a:stretch>
                  <a:fillRect l="-1196" t="-4878" b="-9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600200" y="7354325"/>
                <a:ext cx="15885868" cy="5166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𝐀𝐁𝐂𝐃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thoi nên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𝐀𝐂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𝐁𝐃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tam giác SAC là tam giác cân. 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𝐀𝐂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vậy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𝑺𝑶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</m:e>
                          </m:mr>
                        </m: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𝑺𝑩𝑫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𝑺𝑩𝑫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7354325"/>
                <a:ext cx="15885868" cy="5166030"/>
              </a:xfrm>
              <a:prstGeom prst="rect">
                <a:avLst/>
              </a:prstGeom>
              <a:blipFill>
                <a:blip r:embed="rId4"/>
                <a:stretch>
                  <a:fillRect l="-1536" t="-2476" b="-4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Chart, radar chartDescription automatically generated">
            <a:extLst>
              <a:ext uri="{FF2B5EF4-FFF2-40B4-BE49-F238E27FC236}">
                <a16:creationId xmlns:a16="http://schemas.microsoft.com/office/drawing/2014/main" id="{0F235F34-6179-4330-BFA8-D3393BE28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531" y="6858000"/>
            <a:ext cx="5342623" cy="4971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5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198707" cy="969507"/>
              <a:chOff x="1175570" y="1834705"/>
              <a:chExt cx="319870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40781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0896153" cy="2754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𝐀𝐁𝐂𝐃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hình thoi cạnh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rằng: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mặt phẳng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𝐒𝐁𝐃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tam giác vuông.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0896153" cy="2754600"/>
              </a:xfrm>
              <a:prstGeom prst="rect">
                <a:avLst/>
              </a:prstGeom>
              <a:blipFill>
                <a:blip r:embed="rId2"/>
                <a:stretch>
                  <a:fillRect l="-1196" t="-4878" b="-9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600200" y="7354325"/>
                <a:ext cx="15885868" cy="406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Xét hai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𝑺𝑨𝑪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𝑩𝑨𝑪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cạnh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𝑺𝑨𝑪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𝑩𝑨𝑪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𝑩𝑶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(tính chất hình thoi)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𝑺𝑫𝑩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7354325"/>
                <a:ext cx="15885868" cy="4062651"/>
              </a:xfrm>
              <a:prstGeom prst="rect">
                <a:avLst/>
              </a:prstGeom>
              <a:blipFill>
                <a:blip r:embed="rId4"/>
                <a:stretch>
                  <a:fillRect l="-1536" t="-3148" b="-5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Chart, radar chartDescription automatically generated">
            <a:extLst>
              <a:ext uri="{FF2B5EF4-FFF2-40B4-BE49-F238E27FC236}">
                <a16:creationId xmlns:a16="http://schemas.microsoft.com/office/drawing/2014/main" id="{0F235F34-6179-4330-BFA8-D3393BE28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531" y="6858000"/>
            <a:ext cx="5342623" cy="4971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9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198707" cy="969507"/>
              <a:chOff x="1175570" y="1834705"/>
              <a:chExt cx="319870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40781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0896153" cy="2285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hình hộp chữ nhật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Chứng minh rằng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𝐀𝐃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𝐀𝐁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Tính độ dài đường chéo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0896153" cy="2285754"/>
              </a:xfrm>
              <a:prstGeom prst="rect">
                <a:avLst/>
              </a:prstGeom>
              <a:blipFill>
                <a:blip r:embed="rId2"/>
                <a:stretch>
                  <a:fillRect l="-1167" t="-3476" r="-846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600200" y="7539036"/>
                <a:ext cx="14981668" cy="4195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Vì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hộp chữ nhật 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𝑨𝑫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𝑨𝑫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𝑨𝑫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⊥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𝑨𝑫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𝑨𝑫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7539036"/>
                <a:ext cx="14981668" cy="4195764"/>
              </a:xfrm>
              <a:prstGeom prst="rect">
                <a:avLst/>
              </a:prstGeom>
              <a:blipFill>
                <a:blip r:embed="rId4"/>
                <a:stretch>
                  <a:fillRect l="-1628" t="-1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A picture containing text, antennaDescription automatically generated">
            <a:extLst>
              <a:ext uri="{FF2B5EF4-FFF2-40B4-BE49-F238E27FC236}">
                <a16:creationId xmlns:a16="http://schemas.microsoft.com/office/drawing/2014/main" id="{AA528A95-D86F-4719-A4B5-F3C135695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489" y="6770231"/>
            <a:ext cx="6360507" cy="3910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75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198707" cy="969507"/>
              <a:chOff x="1175570" y="1834705"/>
              <a:chExt cx="319870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40781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0896153" cy="2285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hình hộp chữ nhật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Chứng minh rằng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𝐀𝐃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𝐀𝐁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Tính độ dài đường chéo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0896153" cy="2285754"/>
              </a:xfrm>
              <a:prstGeom prst="rect">
                <a:avLst/>
              </a:prstGeom>
              <a:blipFill>
                <a:blip r:embed="rId2"/>
                <a:stretch>
                  <a:fillRect l="-1167" t="-3476" r="-846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600200" y="7354325"/>
                <a:ext cx="14981668" cy="5091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Tính độ dài đường chéo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tam giác A B C vuông tại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có: </a:t>
                </a:r>
                <a:endParaRPr lang="en-US" b="1" i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tam giác ACC' vuông tại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</a:t>
                </a:r>
                <a:endParaRPr lang="en-US" b="1" i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7354325"/>
                <a:ext cx="14981668" cy="5091266"/>
              </a:xfrm>
              <a:prstGeom prst="rect">
                <a:avLst/>
              </a:prstGeom>
              <a:blipFill>
                <a:blip r:embed="rId4"/>
                <a:stretch>
                  <a:fillRect l="-1628" t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A picture containing text, antennaDescription automatically generated">
            <a:extLst>
              <a:ext uri="{FF2B5EF4-FFF2-40B4-BE49-F238E27FC236}">
                <a16:creationId xmlns:a16="http://schemas.microsoft.com/office/drawing/2014/main" id="{AA528A95-D86F-4719-A4B5-F3C135695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489" y="6770231"/>
            <a:ext cx="6360507" cy="3910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6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198707" cy="969507"/>
              <a:chOff x="1175570" y="1834705"/>
              <a:chExt cx="319870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667637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0896153" cy="1431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 tam giác đều 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𝑺𝑯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đường cao. Chứng minh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0896153" cy="1431161"/>
              </a:xfrm>
              <a:prstGeom prst="rect">
                <a:avLst/>
              </a:prstGeom>
              <a:blipFill>
                <a:blip r:embed="rId2"/>
                <a:stretch>
                  <a:fillRect l="-1196" t="-9402" r="-1926" b="-18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600199" y="7354325"/>
                <a:ext cx="16992601" cy="5691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 có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đều có tâm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𝑨𝑯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𝑺𝑯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</a:endParaRPr>
              </a:p>
              <a:p>
                <a:r>
                  <a:rPr lang="en-US" b="1"/>
                  <a:t>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𝑺𝑨𝑯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𝑺𝑨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tự 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𝑺𝑯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𝑩𝑯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</a:endParaRPr>
              </a:p>
              <a:p>
                <a:r>
                  <a:rPr lang="en-US" b="1"/>
                  <a:t>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𝑺𝑯𝑩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𝑺𝑩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7354325"/>
                <a:ext cx="16992601" cy="5691302"/>
              </a:xfrm>
              <a:prstGeom prst="rect">
                <a:avLst/>
              </a:prstGeom>
              <a:blipFill>
                <a:blip r:embed="rId4"/>
                <a:stretch>
                  <a:fillRect l="-1399" t="-2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A picture containing antennaDescription automatically generated">
            <a:extLst>
              <a:ext uri="{FF2B5EF4-FFF2-40B4-BE49-F238E27FC236}">
                <a16:creationId xmlns:a16="http://schemas.microsoft.com/office/drawing/2014/main" id="{C34F41AB-F2F8-4C12-A433-1994751D5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1" y="6857999"/>
            <a:ext cx="4300472" cy="4736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2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176339-26BF-403A-8BF0-B6BB8471D5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20497800" cy="115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2C2F35-A71B-4F55-9EFF-4DF60DFE87F6}"/>
              </a:ext>
            </a:extLst>
          </p:cNvPr>
          <p:cNvSpPr txBox="1"/>
          <p:nvPr/>
        </p:nvSpPr>
        <p:spPr>
          <a:xfrm>
            <a:off x="18440400" y="2133600"/>
            <a:ext cx="4114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</a:rPr>
              <a:t>thất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</a:rPr>
              <a:t>nhà</a:t>
            </a:r>
            <a:endParaRPr lang="en-US" sz="4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9435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275787" cy="969507"/>
              <a:chOff x="1175570" y="1834705"/>
              <a:chExt cx="327578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215927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10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561308"/>
                <a:ext cx="20896153" cy="207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561308"/>
                <a:ext cx="20896153" cy="2077492"/>
              </a:xfrm>
              <a:prstGeom prst="rect">
                <a:avLst/>
              </a:prstGeom>
              <a:blipFill>
                <a:blip r:embed="rId2"/>
                <a:stretch>
                  <a:fillRect l="-1167" t="-6158" r="-1926" b="-12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600199" y="7354325"/>
                <a:ext cx="15857959" cy="5811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Tính độ dài đoạn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𝑺𝑶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vuông có cạnh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tâm nên: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𝑨𝑶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tam giác SOA vuông tại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i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7354325"/>
                <a:ext cx="15857959" cy="5811719"/>
              </a:xfrm>
              <a:prstGeom prst="rect">
                <a:avLst/>
              </a:prstGeom>
              <a:blipFill>
                <a:blip r:embed="rId4"/>
                <a:stretch>
                  <a:fillRect l="-1499" t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419CDB36-FABC-4E30-B37D-A79912E4D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8159" y="6835839"/>
            <a:ext cx="5484334" cy="52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9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275787" cy="969507"/>
              <a:chOff x="1175570" y="1834705"/>
              <a:chExt cx="327578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215927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10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0896153" cy="2739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Cho hình chóp tứ giác đều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các cạnh bên và các cạnh đáy đều bằng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tâm của hình vuông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đoạn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𝐒𝐂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hai mặt phẳng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𝐌𝐁𝐃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nhau.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0896153" cy="2739211"/>
              </a:xfrm>
              <a:prstGeom prst="rect">
                <a:avLst/>
              </a:prstGeom>
              <a:blipFill>
                <a:blip r:embed="rId2"/>
                <a:stretch>
                  <a:fillRect l="-1167" t="-4677" r="-1167" b="-9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600199" y="7354325"/>
                <a:ext cx="15857959" cy="406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Chứng minh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𝐌𝐁𝐃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vuông nên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𝑺𝑨𝑪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𝑴𝑩𝑫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𝑴𝑩𝑫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𝑺𝑨𝑪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7354325"/>
                <a:ext cx="15857959" cy="4062651"/>
              </a:xfrm>
              <a:prstGeom prst="rect">
                <a:avLst/>
              </a:prstGeom>
              <a:blipFill>
                <a:blip r:embed="rId4"/>
                <a:stretch>
                  <a:fillRect l="-1499" t="-3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ShapeDescription automatically generated with low confidence">
            <a:extLst>
              <a:ext uri="{FF2B5EF4-FFF2-40B4-BE49-F238E27FC236}">
                <a16:creationId xmlns:a16="http://schemas.microsoft.com/office/drawing/2014/main" id="{4DD76113-7530-455A-AEB3-CF8CCC9D9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259" y="6829935"/>
            <a:ext cx="5050342" cy="4158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74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275787" cy="969507"/>
              <a:chOff x="1175570" y="1834705"/>
              <a:chExt cx="327578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215927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10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0896153" cy="2739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Cho hình chóp tứ giác đều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các cạnh bên và các cạnh đáy đều bằng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tâm của hình vuông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c) Tính độ dài đoạn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𝐎𝐌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tính góc giữa hai mặt phẳng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𝐌𝐁𝐃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𝐀𝐁𝐂𝐃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0896153" cy="2739211"/>
              </a:xfrm>
              <a:prstGeom prst="rect">
                <a:avLst/>
              </a:prstGeom>
              <a:blipFill>
                <a:blip r:embed="rId2"/>
                <a:stretch>
                  <a:fillRect l="-1167" t="-4677" r="-1955" b="-9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600199" y="7354325"/>
                <a:ext cx="15857959" cy="377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Tính độ dài đoạn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𝐎𝐌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tam giác SAC,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𝑺𝑴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𝑴𝑪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𝑶𝑨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𝑶𝑪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OM là đường trung bình của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𝐒𝐀𝐂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7354325"/>
                <a:ext cx="15857959" cy="3771161"/>
              </a:xfrm>
              <a:prstGeom prst="rect">
                <a:avLst/>
              </a:prstGeom>
              <a:blipFill>
                <a:blip r:embed="rId4"/>
                <a:stretch>
                  <a:fillRect l="-1499" t="-3393" b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ShapeDescription automatically generated with low confidence">
            <a:extLst>
              <a:ext uri="{FF2B5EF4-FFF2-40B4-BE49-F238E27FC236}">
                <a16:creationId xmlns:a16="http://schemas.microsoft.com/office/drawing/2014/main" id="{4DD76113-7530-455A-AEB3-CF8CCC9D9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259" y="6829935"/>
            <a:ext cx="5050342" cy="4158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3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275787" cy="969507"/>
              <a:chOff x="1175570" y="1834705"/>
              <a:chExt cx="327578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215927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10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0896153" cy="2739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Cho hình chóp tứ giác đều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các cạnh bên và các cạnh đáy đều bằng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tâm của hình vuông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c) Tính độ dài đoạn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𝐎𝐌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tính góc giữa hai mặt phẳng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𝐌𝐁𝐃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𝐀𝐁𝐂𝐃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0896153" cy="2739211"/>
              </a:xfrm>
              <a:prstGeom prst="rect">
                <a:avLst/>
              </a:prstGeom>
              <a:blipFill>
                <a:blip r:embed="rId2"/>
                <a:stretch>
                  <a:fillRect l="-1167" t="-4677" r="-1955" b="-9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625297" y="6721996"/>
                <a:ext cx="16061043" cy="6585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c) Tính góc giữa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𝑴𝑩𝑫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𝑴𝑩𝑫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𝑺𝑨𝑪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𝑴𝑶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𝑴𝑩𝑫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),(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𝑨𝑩𝑪𝑫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𝑴𝑶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𝑶𝑪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𝑴𝑶𝑪</m:t>
                        </m:r>
                      </m:e>
                    </m:acc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𝐒𝐎𝐂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𝑺𝑶𝑪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tam giác SOC vuông cân tại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Suy ra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𝐎𝐌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thời là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𝑺𝑶𝑪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𝑴𝑶𝑪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297" y="6721996"/>
                <a:ext cx="16061043" cy="6585905"/>
              </a:xfrm>
              <a:prstGeom prst="rect">
                <a:avLst/>
              </a:prstGeom>
              <a:blipFill>
                <a:blip r:embed="rId4"/>
                <a:stretch>
                  <a:fillRect l="-1519" t="-1944" r="-2202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ShapeDescription automatically generated with low confidence">
            <a:extLst>
              <a:ext uri="{FF2B5EF4-FFF2-40B4-BE49-F238E27FC236}">
                <a16:creationId xmlns:a16="http://schemas.microsoft.com/office/drawing/2014/main" id="{4DD76113-7530-455A-AEB3-CF8CCC9D9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259" y="6829935"/>
            <a:ext cx="5050342" cy="4158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50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275787" cy="969507"/>
              <a:chOff x="1175570" y="1834705"/>
              <a:chExt cx="327578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215927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11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237975"/>
                <a:ext cx="20896153" cy="2477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Cho hình chóp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hình thoi tâm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cạnh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SC vuông góc với mặt phẳng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Chứng minh mặt phẳng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𝑺𝑩𝑫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mặt phẳng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𝑺𝑨𝑪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237975"/>
                <a:ext cx="20896153" cy="2477025"/>
              </a:xfrm>
              <a:prstGeom prst="rect">
                <a:avLst/>
              </a:prstGeom>
              <a:blipFill>
                <a:blip r:embed="rId2"/>
                <a:stretch>
                  <a:fillRect l="-1167" t="-5160" r="-1809" b="-10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600200" y="7354325"/>
                <a:ext cx="14981668" cy="340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Chứng minh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𝑺𝑩𝑫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𝑺𝑨𝑪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ABCD là hình thoi nên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𝑺𝑪𝑨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𝑺𝑩𝑫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𝑺𝑨𝑪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7354325"/>
                <a:ext cx="14981668" cy="3400931"/>
              </a:xfrm>
              <a:prstGeom prst="rect">
                <a:avLst/>
              </a:prstGeom>
              <a:blipFill>
                <a:blip r:embed="rId4"/>
                <a:stretch>
                  <a:fillRect l="-1628" t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A picture containing radar chartDescription automatically generated">
            <a:extLst>
              <a:ext uri="{FF2B5EF4-FFF2-40B4-BE49-F238E27FC236}">
                <a16:creationId xmlns:a16="http://schemas.microsoft.com/office/drawing/2014/main" id="{2996F1CC-A2EA-437C-9E52-1F72AF9AF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6795510"/>
            <a:ext cx="6300242" cy="5548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8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4384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275787" cy="969507"/>
              <a:chOff x="1175570" y="1834705"/>
              <a:chExt cx="327578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215927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11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100125"/>
            <a:ext cx="22059472" cy="7707442"/>
            <a:chOff x="1270511" y="5867400"/>
            <a:chExt cx="22062025" cy="8186361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914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104180"/>
                <a:ext cx="20896153" cy="2477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Cho hình chóp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hình thoi tâm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cạnh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SC vuông góc với mặt phẳng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Trong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𝑺𝑪𝑨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kẻ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𝑰𝑲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độ dài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𝑰𝑲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104180"/>
                <a:ext cx="20896153" cy="2477025"/>
              </a:xfrm>
              <a:prstGeom prst="rect">
                <a:avLst/>
              </a:prstGeom>
              <a:blipFill>
                <a:blip r:embed="rId2"/>
                <a:stretch>
                  <a:fillRect l="-1167" t="-5160" b="-10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600200" y="6416680"/>
                <a:ext cx="21751418" cy="745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b) Tính độ dài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𝑰𝑲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𝑨𝑲𝑰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𝑨𝑪𝑺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𝑰𝑲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𝑺𝑪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𝑨𝑰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𝑨𝑺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𝑰𝑲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𝑨𝑰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𝑨𝑺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𝐜𝐨𝐬𝟏𝟐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𝑰𝑨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tam giác SCA vuông tại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6416680"/>
                <a:ext cx="21751418" cy="7451720"/>
              </a:xfrm>
              <a:prstGeom prst="rect">
                <a:avLst/>
              </a:prstGeom>
              <a:blipFill>
                <a:blip r:embed="rId3"/>
                <a:stretch>
                  <a:fillRect l="-1121" t="-1718" b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A picture containing radar chartDescription automatically generated">
            <a:extLst>
              <a:ext uri="{FF2B5EF4-FFF2-40B4-BE49-F238E27FC236}">
                <a16:creationId xmlns:a16="http://schemas.microsoft.com/office/drawing/2014/main" id="{2996F1CC-A2EA-437C-9E52-1F72AF9AF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701" y="6477762"/>
            <a:ext cx="5435063" cy="478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39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275787" cy="969507"/>
              <a:chOff x="1175570" y="1834705"/>
              <a:chExt cx="3275787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86209" y="1016143"/>
                <a:ext cx="828635" cy="2747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215927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11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92146" y="6272545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0897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trang 113+114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429000"/>
                <a:ext cx="20896153" cy="2494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hình chóp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hình thoi tâm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cạnh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SC vuông góc với mặt phẳng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Cm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𝑩𝑲𝑫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từ đó suy ra mặt phẳng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𝑺𝑨𝑩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mp(SAD)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0896153" cy="2494978"/>
              </a:xfrm>
              <a:prstGeom prst="rect">
                <a:avLst/>
              </a:prstGeom>
              <a:blipFill>
                <a:blip r:embed="rId2"/>
                <a:stretch>
                  <a:fillRect l="-1167" t="-5134" r="-496" b="-10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600200" y="7354325"/>
                <a:ext cx="14981668" cy="6343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có: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𝑰𝑩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𝑰𝑫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𝑩𝑫𝑲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𝑫𝑲𝑩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𝑫𝑩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(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𝐯𝐢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𝑫𝑩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𝑺𝑨𝑪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𝑰𝑲</m:t>
                              </m:r>
                            </m:e>
                          </m:mr>
                        </m: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𝑫𝑲𝑩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𝑫𝑲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𝑩𝑲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𝑫𝑲𝑩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góc giữa hai mặt phẳng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𝑺𝑨𝑩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𝑺𝑨𝑫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𝑫𝑲𝑩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 suy ra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𝑺𝑨𝑩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𝑺𝑨𝑫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7354325"/>
                <a:ext cx="14981668" cy="6343724"/>
              </a:xfrm>
              <a:prstGeom prst="rect">
                <a:avLst/>
              </a:prstGeom>
              <a:blipFill>
                <a:blip r:embed="rId4"/>
                <a:stretch>
                  <a:fillRect l="-1628" t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A picture containing radar chartDescription automatically generated">
            <a:extLst>
              <a:ext uri="{FF2B5EF4-FFF2-40B4-BE49-F238E27FC236}">
                <a16:creationId xmlns:a16="http://schemas.microsoft.com/office/drawing/2014/main" id="{2996F1CC-A2EA-437C-9E52-1F72AF9AF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6795510"/>
            <a:ext cx="6300242" cy="5548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1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457200" y="3048000"/>
            <a:ext cx="23203171" cy="2514599"/>
            <a:chOff x="534987" y="1869705"/>
            <a:chExt cx="22664057" cy="271082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710827"/>
              <a:chOff x="534987" y="1647866"/>
              <a:chExt cx="22664057" cy="2710827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0" y="1720890"/>
                <a:ext cx="22443394" cy="2637803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801920" y="1700171"/>
                  <a:ext cx="1743002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p:sp>
          <p:nvSpPr>
            <p:cNvPr id="89" name="Rectangle 88"/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145927" y="3590935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1066800" y="4114800"/>
            <a:ext cx="2247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phương,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trong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đời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74B01B3-080C-4C82-8B2E-37B9498053BD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id="{2B3EDF2D-8850-49B7-BED7-4915087B60C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6BF33E8-2B03-4BF0-A2D4-2C9BEBD50550}"/>
                </a:ext>
              </a:extLst>
            </p:cNvPr>
            <p:cNvSpPr txBox="1"/>
            <p:nvPr/>
          </p:nvSpPr>
          <p:spPr>
            <a:xfrm>
              <a:off x="1082675" y="1922269"/>
              <a:ext cx="108895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26F01CB-87BE-403E-BE89-29C751E0352E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HOẠT ĐỘNG VẬN DỤNG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F19223C-2844-474B-8721-634A2D05960D}"/>
              </a:ext>
            </a:extLst>
          </p:cNvPr>
          <p:cNvGrpSpPr/>
          <p:nvPr/>
        </p:nvGrpSpPr>
        <p:grpSpPr>
          <a:xfrm>
            <a:off x="557374" y="6903476"/>
            <a:ext cx="23203171" cy="3352799"/>
            <a:chOff x="534987" y="1869705"/>
            <a:chExt cx="22664057" cy="3614436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C0D9222-47B9-4543-8F37-6C5C41C72D23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3614436"/>
              <a:chOff x="534987" y="1647866"/>
              <a:chExt cx="22664057" cy="3614436"/>
            </a:xfrm>
          </p:grpSpPr>
          <p:sp>
            <p:nvSpPr>
              <p:cNvPr id="81" name="Rounded Rectangle 89">
                <a:extLst>
                  <a:ext uri="{FF2B5EF4-FFF2-40B4-BE49-F238E27FC236}">
                    <a16:creationId xmlns:a16="http://schemas.microsoft.com/office/drawing/2014/main" id="{AF5B6FE6-6D1E-479A-B14F-CA9292BDE0BC}"/>
                  </a:ext>
                </a:extLst>
              </p:cNvPr>
              <p:cNvSpPr/>
              <p:nvPr/>
            </p:nvSpPr>
            <p:spPr bwMode="auto">
              <a:xfrm>
                <a:off x="755650" y="1720890"/>
                <a:ext cx="22443394" cy="3541412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263A96F5-9332-4F73-8BBD-88966F367322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83" name="Isosceles Triangle 44">
                  <a:extLst>
                    <a:ext uri="{FF2B5EF4-FFF2-40B4-BE49-F238E27FC236}">
                      <a16:creationId xmlns:a16="http://schemas.microsoft.com/office/drawing/2014/main" id="{413583A5-B834-4968-B9B1-43032FC85B2C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" name="Pentagon 92">
                  <a:extLst>
                    <a:ext uri="{FF2B5EF4-FFF2-40B4-BE49-F238E27FC236}">
                      <a16:creationId xmlns:a16="http://schemas.microsoft.com/office/drawing/2014/main" id="{81CCA1D2-2DFE-4A1A-BF83-9A2F01ECC8B8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85" name="Group 11">
                  <a:extLst>
                    <a:ext uri="{FF2B5EF4-FFF2-40B4-BE49-F238E27FC236}">
                      <a16:creationId xmlns:a16="http://schemas.microsoft.com/office/drawing/2014/main" id="{FAC34265-A3D1-4DF1-84B6-B94F8A4AC0A1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5" name="Freeform 96">
                    <a:extLst>
                      <a:ext uri="{FF2B5EF4-FFF2-40B4-BE49-F238E27FC236}">
                        <a16:creationId xmlns:a16="http://schemas.microsoft.com/office/drawing/2014/main" id="{E7B458FF-D3BA-4F97-A00B-16808475A61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6" name="Freeform 97">
                    <a:extLst>
                      <a:ext uri="{FF2B5EF4-FFF2-40B4-BE49-F238E27FC236}">
                        <a16:creationId xmlns:a16="http://schemas.microsoft.com/office/drawing/2014/main" id="{5141E1A3-79EB-40CC-B7B2-239C26DC4E3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7" name="Freeform 98">
                    <a:extLst>
                      <a:ext uri="{FF2B5EF4-FFF2-40B4-BE49-F238E27FC236}">
                        <a16:creationId xmlns:a16="http://schemas.microsoft.com/office/drawing/2014/main" id="{D809ECF8-526D-4412-96B5-DD7DF6B145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FE75C915-DB62-413D-8975-457F5596AC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28B9F162-5D24-4E04-8CC7-8077B210ED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84859907-29AB-4ACE-8265-4DF4BC4B7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2613C811-472A-4C60-AEDD-A61CA16A2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86" name="Chevron 94">
                  <a:extLst>
                    <a:ext uri="{FF2B5EF4-FFF2-40B4-BE49-F238E27FC236}">
                      <a16:creationId xmlns:a16="http://schemas.microsoft.com/office/drawing/2014/main" id="{60DC33DA-2D68-407B-A067-56C538612333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TextBox 13">
                  <a:extLst>
                    <a:ext uri="{FF2B5EF4-FFF2-40B4-BE49-F238E27FC236}">
                      <a16:creationId xmlns:a16="http://schemas.microsoft.com/office/drawing/2014/main" id="{ADD087DD-2D35-4842-955A-5E1AA6FD0B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1920" y="1700171"/>
                  <a:ext cx="1743002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880CE99-F780-48B5-BA46-CE1FA4F1CF30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3FBB88B-2DE4-4778-9319-F85FF59D2F45}"/>
              </a:ext>
            </a:extLst>
          </p:cNvPr>
          <p:cNvSpPr/>
          <p:nvPr/>
        </p:nvSpPr>
        <p:spPr>
          <a:xfrm>
            <a:off x="1295400" y="8001000"/>
            <a:ext cx="2247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quan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 m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</a:t>
            </a:r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(P)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(Q).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hai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(P)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(Q)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gấp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(P)</a:t>
            </a:r>
          </a:p>
        </p:txBody>
      </p:sp>
    </p:spTree>
    <p:extLst>
      <p:ext uri="{BB962C8B-B14F-4D97-AF65-F5344CB8AC3E}">
        <p14:creationId xmlns:p14="http://schemas.microsoft.com/office/powerpoint/2010/main" val="226588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63202" y="3276599"/>
            <a:ext cx="15697201" cy="1600200"/>
            <a:chOff x="1000258" y="3219992"/>
            <a:chExt cx="16393616" cy="1600385"/>
          </a:xfrm>
        </p:grpSpPr>
        <p:sp>
          <p:nvSpPr>
            <p:cNvPr id="217089" name="Rounded Rectangle 217088"/>
            <p:cNvSpPr/>
            <p:nvPr/>
          </p:nvSpPr>
          <p:spPr>
            <a:xfrm>
              <a:off x="6093421" y="3219992"/>
              <a:ext cx="11300453" cy="1600385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lần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lượt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đó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7088" name="Pentagon 217087"/>
            <p:cNvSpPr/>
            <p:nvPr/>
          </p:nvSpPr>
          <p:spPr>
            <a:xfrm>
              <a:off x="1000258" y="3232969"/>
              <a:ext cx="5071856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66305" y="3353188"/>
              <a:ext cx="4621115" cy="132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76525DC-8BCC-4D00-B34F-360C2608686A}"/>
              </a:ext>
            </a:extLst>
          </p:cNvPr>
          <p:cNvGrpSpPr/>
          <p:nvPr/>
        </p:nvGrpSpPr>
        <p:grpSpPr>
          <a:xfrm>
            <a:off x="4063202" y="5410200"/>
            <a:ext cx="15773401" cy="1600200"/>
            <a:chOff x="920677" y="3219992"/>
            <a:chExt cx="16473197" cy="1600385"/>
          </a:xfrm>
        </p:grpSpPr>
        <p:sp>
          <p:nvSpPr>
            <p:cNvPr id="58" name="Rounded Rectangle 217088">
              <a:extLst>
                <a:ext uri="{FF2B5EF4-FFF2-40B4-BE49-F238E27FC236}">
                  <a16:creationId xmlns:a16="http://schemas.microsoft.com/office/drawing/2014/main" id="{7EE17B18-9DA4-45D7-95F4-38DDFC262F99}"/>
                </a:ext>
              </a:extLst>
            </p:cNvPr>
            <p:cNvSpPr/>
            <p:nvPr/>
          </p:nvSpPr>
          <p:spPr>
            <a:xfrm>
              <a:off x="6093421" y="3219992"/>
              <a:ext cx="11300453" cy="1600385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chúng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59" name="Pentagon 217087">
              <a:extLst>
                <a:ext uri="{FF2B5EF4-FFF2-40B4-BE49-F238E27FC236}">
                  <a16:creationId xmlns:a16="http://schemas.microsoft.com/office/drawing/2014/main" id="{C38AE81A-4AD3-4DC9-8358-20106D733A01}"/>
                </a:ext>
              </a:extLst>
            </p:cNvPr>
            <p:cNvSpPr/>
            <p:nvPr/>
          </p:nvSpPr>
          <p:spPr>
            <a:xfrm>
              <a:off x="920677" y="3232969"/>
              <a:ext cx="5151437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EA0A119-A800-493F-AE78-90E686E4A1F9}"/>
                </a:ext>
              </a:extLst>
            </p:cNvPr>
            <p:cNvSpPr txBox="1"/>
            <p:nvPr/>
          </p:nvSpPr>
          <p:spPr>
            <a:xfrm>
              <a:off x="1066305" y="3353188"/>
              <a:ext cx="4621115" cy="132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8B5490B-2BE2-4AA0-BB74-9C1D268D7BED}"/>
              </a:ext>
            </a:extLst>
          </p:cNvPr>
          <p:cNvGrpSpPr/>
          <p:nvPr/>
        </p:nvGrpSpPr>
        <p:grpSpPr>
          <a:xfrm>
            <a:off x="4063202" y="7467599"/>
            <a:ext cx="15773401" cy="2514602"/>
            <a:chOff x="920677" y="3219992"/>
            <a:chExt cx="16473197" cy="2514893"/>
          </a:xfrm>
        </p:grpSpPr>
        <p:sp>
          <p:nvSpPr>
            <p:cNvPr id="62" name="Rounded Rectangle 217088">
              <a:extLst>
                <a:ext uri="{FF2B5EF4-FFF2-40B4-BE49-F238E27FC236}">
                  <a16:creationId xmlns:a16="http://schemas.microsoft.com/office/drawing/2014/main" id="{FA365A46-EC49-4F17-BE64-A3D32571F6B5}"/>
                </a:ext>
              </a:extLst>
            </p:cNvPr>
            <p:cNvSpPr/>
            <p:nvPr/>
          </p:nvSpPr>
          <p:spPr>
            <a:xfrm>
              <a:off x="6093421" y="3219992"/>
              <a:ext cx="11300453" cy="2514893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 phẳng này chứa một đường thẳng </a:t>
              </a:r>
              <a:endPara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vi-VN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 góc với mặt phẳng kia</a:t>
              </a:r>
              <a:r>
                <a: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vi-VN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Pentagon 217087">
              <a:extLst>
                <a:ext uri="{FF2B5EF4-FFF2-40B4-BE49-F238E27FC236}">
                  <a16:creationId xmlns:a16="http://schemas.microsoft.com/office/drawing/2014/main" id="{0E3826C4-B934-491A-AF04-3E75BABDF674}"/>
                </a:ext>
              </a:extLst>
            </p:cNvPr>
            <p:cNvSpPr/>
            <p:nvPr/>
          </p:nvSpPr>
          <p:spPr>
            <a:xfrm>
              <a:off x="920677" y="3232970"/>
              <a:ext cx="5151437" cy="2273289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96D4ECE-3EEF-443B-A0B7-9224515A0CD5}"/>
                </a:ext>
              </a:extLst>
            </p:cNvPr>
            <p:cNvSpPr txBox="1"/>
            <p:nvPr/>
          </p:nvSpPr>
          <p:spPr>
            <a:xfrm>
              <a:off x="1066305" y="3353188"/>
              <a:ext cx="4621115" cy="193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kiện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3FB2D17-D37E-4705-8E59-761B7867F0E6}"/>
              </a:ext>
            </a:extLst>
          </p:cNvPr>
          <p:cNvGrpSpPr/>
          <p:nvPr/>
        </p:nvGrpSpPr>
        <p:grpSpPr>
          <a:xfrm>
            <a:off x="4085131" y="10439400"/>
            <a:ext cx="15751472" cy="1752600"/>
            <a:chOff x="1023159" y="3219992"/>
            <a:chExt cx="16450295" cy="1752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ounded Rectangle 217088">
                  <a:extLst>
                    <a:ext uri="{FF2B5EF4-FFF2-40B4-BE49-F238E27FC236}">
                      <a16:creationId xmlns:a16="http://schemas.microsoft.com/office/drawing/2014/main" id="{6106D612-89AA-4E8E-9EC9-97AA3E9AABBC}"/>
                    </a:ext>
                  </a:extLst>
                </p:cNvPr>
                <p:cNvSpPr/>
                <p:nvPr/>
              </p:nvSpPr>
              <p:spPr>
                <a:xfrm>
                  <a:off x="6224341" y="3219992"/>
                  <a:ext cx="11249113" cy="1752803"/>
                </a:xfrm>
                <a:prstGeom prst="roundRect">
                  <a:avLst>
                    <a:gd name="adj" fmla="val 6384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5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𝐒</m:t>
                        </m:r>
                        <m:r>
                          <a:rPr lang="en-US" sz="5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’=</m:t>
                        </m:r>
                        <m:r>
                          <a:rPr lang="en-US" sz="5400" b="1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𝐒</m:t>
                        </m:r>
                        <m:r>
                          <a:rPr lang="en-US" sz="5400" b="1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5400" b="1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𝐜𝐨𝐬</m:t>
                        </m:r>
                        <m:r>
                          <a:rPr lang="en-US" sz="5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𝛂</m:t>
                        </m:r>
                        <m:r>
                          <a:rPr lang="en-US" sz="5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⁡.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6" name="Rounded Rectangle 217088">
                  <a:extLst>
                    <a:ext uri="{FF2B5EF4-FFF2-40B4-BE49-F238E27FC236}">
                      <a16:creationId xmlns:a16="http://schemas.microsoft.com/office/drawing/2014/main" id="{6106D612-89AA-4E8E-9EC9-97AA3E9AAB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4341" y="3219992"/>
                  <a:ext cx="11249113" cy="1752803"/>
                </a:xfrm>
                <a:prstGeom prst="roundRect">
                  <a:avLst>
                    <a:gd name="adj" fmla="val 6384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Pentagon 217087">
              <a:extLst>
                <a:ext uri="{FF2B5EF4-FFF2-40B4-BE49-F238E27FC236}">
                  <a16:creationId xmlns:a16="http://schemas.microsoft.com/office/drawing/2014/main" id="{5865A335-E69A-414B-85EA-D9AB080CBAAD}"/>
                </a:ext>
              </a:extLst>
            </p:cNvPr>
            <p:cNvSpPr/>
            <p:nvPr/>
          </p:nvSpPr>
          <p:spPr>
            <a:xfrm>
              <a:off x="1023159" y="3232970"/>
              <a:ext cx="5048955" cy="1511199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DF1FCF1-8996-4370-A8E1-F5BE354D0B27}"/>
                </a:ext>
              </a:extLst>
            </p:cNvPr>
            <p:cNvSpPr txBox="1"/>
            <p:nvPr/>
          </p:nvSpPr>
          <p:spPr>
            <a:xfrm>
              <a:off x="1066305" y="3353188"/>
              <a:ext cx="4621115" cy="132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Diện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chiếu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838200" y="2667000"/>
            <a:ext cx="22707600" cy="10287000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794C38C-4B3C-4A48-A983-9A0A528A6F50}"/>
              </a:ext>
            </a:extLst>
          </p:cNvPr>
          <p:cNvGrpSpPr/>
          <p:nvPr/>
        </p:nvGrpSpPr>
        <p:grpSpPr>
          <a:xfrm>
            <a:off x="1371600" y="3124200"/>
            <a:ext cx="21587807" cy="9067800"/>
            <a:chOff x="76200" y="1295400"/>
            <a:chExt cx="8934450" cy="3752850"/>
          </a:xfrm>
        </p:grpSpPr>
        <p:sp>
          <p:nvSpPr>
            <p:cNvPr id="33" name="AutoShape 24">
              <a:extLst>
                <a:ext uri="{FF2B5EF4-FFF2-40B4-BE49-F238E27FC236}">
                  <a16:creationId xmlns:a16="http://schemas.microsoft.com/office/drawing/2014/main" id="{F1416680-BCED-4157-A187-3F67A7CC8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" y="1447800"/>
              <a:ext cx="3581400" cy="381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lăng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đứng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099F1CF-706F-47EE-A0DF-5E65F0CA6A0D}"/>
                </a:ext>
              </a:extLst>
            </p:cNvPr>
            <p:cNvGrpSpPr/>
            <p:nvPr/>
          </p:nvGrpSpPr>
          <p:grpSpPr>
            <a:xfrm>
              <a:off x="457200" y="1295400"/>
              <a:ext cx="8553450" cy="3752850"/>
              <a:chOff x="457200" y="1295400"/>
              <a:chExt cx="8553450" cy="3752850"/>
            </a:xfrm>
          </p:grpSpPr>
          <p:sp>
            <p:nvSpPr>
              <p:cNvPr id="35" name="AutoShape 29">
                <a:extLst>
                  <a:ext uri="{FF2B5EF4-FFF2-40B4-BE49-F238E27FC236}">
                    <a16:creationId xmlns:a16="http://schemas.microsoft.com/office/drawing/2014/main" id="{3BA7052E-748D-4B3D-8062-7477D15EA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2171700"/>
                <a:ext cx="4038600" cy="36195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,…</a:t>
                </a:r>
              </a:p>
            </p:txBody>
          </p:sp>
          <p:grpSp>
            <p:nvGrpSpPr>
              <p:cNvPr id="36" name="Group 31">
                <a:extLst>
                  <a:ext uri="{FF2B5EF4-FFF2-40B4-BE49-F238E27FC236}">
                    <a16:creationId xmlns:a16="http://schemas.microsoft.com/office/drawing/2014/main" id="{CD421A08-D975-4F3A-8ABE-98311927F5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" y="1847850"/>
                <a:ext cx="304800" cy="533400"/>
                <a:chOff x="432" y="1164"/>
                <a:chExt cx="192" cy="336"/>
              </a:xfrm>
            </p:grpSpPr>
            <p:sp>
              <p:nvSpPr>
                <p:cNvPr id="63" name="Line 28">
                  <a:extLst>
                    <a:ext uri="{FF2B5EF4-FFF2-40B4-BE49-F238E27FC236}">
                      <a16:creationId xmlns:a16="http://schemas.microsoft.com/office/drawing/2014/main" id="{50D3356C-3174-409C-9184-9D1F594A2B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1500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4" name="Line 30">
                  <a:extLst>
                    <a:ext uri="{FF2B5EF4-FFF2-40B4-BE49-F238E27FC236}">
                      <a16:creationId xmlns:a16="http://schemas.microsoft.com/office/drawing/2014/main" id="{FC651C49-B8F9-486B-9840-E25F8C6514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2" y="116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37" name="Group 32">
                <a:extLst>
                  <a:ext uri="{FF2B5EF4-FFF2-40B4-BE49-F238E27FC236}">
                    <a16:creationId xmlns:a16="http://schemas.microsoft.com/office/drawing/2014/main" id="{8F9F6550-2C4B-4273-B59B-60C41966B4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" y="1828800"/>
                <a:ext cx="304800" cy="1219200"/>
                <a:chOff x="432" y="1164"/>
                <a:chExt cx="192" cy="336"/>
              </a:xfrm>
            </p:grpSpPr>
            <p:sp>
              <p:nvSpPr>
                <p:cNvPr id="61" name="Line 33">
                  <a:extLst>
                    <a:ext uri="{FF2B5EF4-FFF2-40B4-BE49-F238E27FC236}">
                      <a16:creationId xmlns:a16="http://schemas.microsoft.com/office/drawing/2014/main" id="{51035269-DB2A-41C9-87D7-599449A7EA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1500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2" name="Line 34">
                  <a:extLst>
                    <a:ext uri="{FF2B5EF4-FFF2-40B4-BE49-F238E27FC236}">
                      <a16:creationId xmlns:a16="http://schemas.microsoft.com/office/drawing/2014/main" id="{D8C49D8B-851F-42E0-BFED-04F8F89506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2" y="116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38" name="AutoShape 35">
                <a:extLst>
                  <a:ext uri="{FF2B5EF4-FFF2-40B4-BE49-F238E27FC236}">
                    <a16:creationId xmlns:a16="http://schemas.microsoft.com/office/drawing/2014/main" id="{EE929004-29B3-420C-8D7B-900A3BBB1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2857500"/>
                <a:ext cx="4038600" cy="36195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9" name="Group 36">
                <a:extLst>
                  <a:ext uri="{FF2B5EF4-FFF2-40B4-BE49-F238E27FC236}">
                    <a16:creationId xmlns:a16="http://schemas.microsoft.com/office/drawing/2014/main" id="{A494D31C-0BAB-487E-9B6F-4AF3985F4A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" y="2419350"/>
                <a:ext cx="304800" cy="1219200"/>
                <a:chOff x="432" y="1164"/>
                <a:chExt cx="192" cy="336"/>
              </a:xfrm>
            </p:grpSpPr>
            <p:sp>
              <p:nvSpPr>
                <p:cNvPr id="59" name="Line 37">
                  <a:extLst>
                    <a:ext uri="{FF2B5EF4-FFF2-40B4-BE49-F238E27FC236}">
                      <a16:creationId xmlns:a16="http://schemas.microsoft.com/office/drawing/2014/main" id="{5DB78714-54DF-4FD9-986C-1848B9EEE1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1500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0" name="Line 38">
                  <a:extLst>
                    <a:ext uri="{FF2B5EF4-FFF2-40B4-BE49-F238E27FC236}">
                      <a16:creationId xmlns:a16="http://schemas.microsoft.com/office/drawing/2014/main" id="{9DD3C547-4760-428A-9ACA-3AB8775AE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2" y="116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0" name="AutoShape 39">
                <a:extLst>
                  <a:ext uri="{FF2B5EF4-FFF2-40B4-BE49-F238E27FC236}">
                    <a16:creationId xmlns:a16="http://schemas.microsoft.com/office/drawing/2014/main" id="{D9E71A96-BC94-482B-BC0D-C3B255FB4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448050"/>
                <a:ext cx="4038600" cy="36195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1" name="Group 41">
                <a:extLst>
                  <a:ext uri="{FF2B5EF4-FFF2-40B4-BE49-F238E27FC236}">
                    <a16:creationId xmlns:a16="http://schemas.microsoft.com/office/drawing/2014/main" id="{AC22A6F3-FB35-4B7B-B522-8817578B2D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" y="3009900"/>
                <a:ext cx="304800" cy="1219200"/>
                <a:chOff x="432" y="1164"/>
                <a:chExt cx="192" cy="336"/>
              </a:xfrm>
            </p:grpSpPr>
            <p:sp>
              <p:nvSpPr>
                <p:cNvPr id="57" name="Line 42">
                  <a:extLst>
                    <a:ext uri="{FF2B5EF4-FFF2-40B4-BE49-F238E27FC236}">
                      <a16:creationId xmlns:a16="http://schemas.microsoft.com/office/drawing/2014/main" id="{0BA8F957-C3D2-45BF-98EA-ECBA811F26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1500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8" name="Line 43">
                  <a:extLst>
                    <a:ext uri="{FF2B5EF4-FFF2-40B4-BE49-F238E27FC236}">
                      <a16:creationId xmlns:a16="http://schemas.microsoft.com/office/drawing/2014/main" id="{ED42216E-BE36-4977-A511-527CB372A2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2" y="116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2" name="AutoShape 44">
                <a:extLst>
                  <a:ext uri="{FF2B5EF4-FFF2-40B4-BE49-F238E27FC236}">
                    <a16:creationId xmlns:a16="http://schemas.microsoft.com/office/drawing/2014/main" id="{81BBCC58-A80F-4155-9E7C-29F4FEF2CC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4057650"/>
                <a:ext cx="4038600" cy="36195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" name="Group 45">
                <a:extLst>
                  <a:ext uri="{FF2B5EF4-FFF2-40B4-BE49-F238E27FC236}">
                    <a16:creationId xmlns:a16="http://schemas.microsoft.com/office/drawing/2014/main" id="{AA9CD23F-D8BC-402B-94C3-96E5F48F8F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" y="3619500"/>
                <a:ext cx="304800" cy="1219200"/>
                <a:chOff x="432" y="1164"/>
                <a:chExt cx="192" cy="336"/>
              </a:xfrm>
            </p:grpSpPr>
            <p:sp>
              <p:nvSpPr>
                <p:cNvPr id="55" name="Line 46">
                  <a:extLst>
                    <a:ext uri="{FF2B5EF4-FFF2-40B4-BE49-F238E27FC236}">
                      <a16:creationId xmlns:a16="http://schemas.microsoft.com/office/drawing/2014/main" id="{F98C5ECF-0F02-4187-B67C-C6D39F724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1500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6" name="Line 47">
                  <a:extLst>
                    <a:ext uri="{FF2B5EF4-FFF2-40B4-BE49-F238E27FC236}">
                      <a16:creationId xmlns:a16="http://schemas.microsoft.com/office/drawing/2014/main" id="{C30D2F84-3DE3-4BDC-B99B-64C97DDACC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2" y="116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4" name="AutoShape 48">
                <a:extLst>
                  <a:ext uri="{FF2B5EF4-FFF2-40B4-BE49-F238E27FC236}">
                    <a16:creationId xmlns:a16="http://schemas.microsoft.com/office/drawing/2014/main" id="{330480F8-F58E-45B2-902D-4BB4CCCD0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4648200"/>
                <a:ext cx="4038600" cy="36195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AutoShape 49">
                <a:extLst>
                  <a:ext uri="{FF2B5EF4-FFF2-40B4-BE49-F238E27FC236}">
                    <a16:creationId xmlns:a16="http://schemas.microsoft.com/office/drawing/2014/main" id="{258A473B-2FF6-4540-9186-5541924DB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1295400"/>
                <a:ext cx="3733800" cy="1219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….</a:t>
                </a:r>
              </a:p>
            </p:txBody>
          </p:sp>
          <p:sp>
            <p:nvSpPr>
              <p:cNvPr id="46" name="Line 50">
                <a:extLst>
                  <a:ext uri="{FF2B5EF4-FFF2-40B4-BE49-F238E27FC236}">
                    <a16:creationId xmlns:a16="http://schemas.microsoft.com/office/drawing/2014/main" id="{24531616-22E2-4BB9-ACCF-34390D9331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0600" y="1828800"/>
                <a:ext cx="457200" cy="533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7" name="AutoShape 51">
                <a:extLst>
                  <a:ext uri="{FF2B5EF4-FFF2-40B4-BE49-F238E27FC236}">
                    <a16:creationId xmlns:a16="http://schemas.microsoft.com/office/drawing/2014/main" id="{38B2E685-BD82-462C-86D5-80A7E1482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2800350"/>
                <a:ext cx="3733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  <p:sp>
            <p:nvSpPr>
              <p:cNvPr id="48" name="Line 53">
                <a:extLst>
                  <a:ext uri="{FF2B5EF4-FFF2-40B4-BE49-F238E27FC236}">
                    <a16:creationId xmlns:a16="http://schemas.microsoft.com/office/drawing/2014/main" id="{13D700B2-24C5-4A66-BB8F-6C6AF20E8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0600" y="3048000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9" name="AutoShape 54">
                <a:extLst>
                  <a:ext uri="{FF2B5EF4-FFF2-40B4-BE49-F238E27FC236}">
                    <a16:creationId xmlns:a16="http://schemas.microsoft.com/office/drawing/2014/main" id="{BDEF2299-911E-4526-95AB-E28122F01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3390900"/>
                <a:ext cx="3733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  <p:sp>
            <p:nvSpPr>
              <p:cNvPr id="50" name="Line 55">
                <a:extLst>
                  <a:ext uri="{FF2B5EF4-FFF2-40B4-BE49-F238E27FC236}">
                    <a16:creationId xmlns:a16="http://schemas.microsoft.com/office/drawing/2014/main" id="{B636560E-80F5-4C8F-BCFE-6FFE38166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0600" y="3638550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" name="AutoShape 56">
                <a:extLst>
                  <a:ext uri="{FF2B5EF4-FFF2-40B4-BE49-F238E27FC236}">
                    <a16:creationId xmlns:a16="http://schemas.microsoft.com/office/drawing/2014/main" id="{1D17D96F-718D-4DC1-8C95-14E9B1E57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4019550"/>
                <a:ext cx="3733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  <p:sp>
            <p:nvSpPr>
              <p:cNvPr id="52" name="Line 57">
                <a:extLst>
                  <a:ext uri="{FF2B5EF4-FFF2-40B4-BE49-F238E27FC236}">
                    <a16:creationId xmlns:a16="http://schemas.microsoft.com/office/drawing/2014/main" id="{213BD535-8A40-413F-94B3-8825F3F7D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0600" y="4267200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" name="AutoShape 58">
                <a:extLst>
                  <a:ext uri="{FF2B5EF4-FFF2-40B4-BE49-F238E27FC236}">
                    <a16:creationId xmlns:a16="http://schemas.microsoft.com/office/drawing/2014/main" id="{CA36950C-DA32-4BF7-9BEE-38287D1A8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6850" y="4591050"/>
                <a:ext cx="3733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  <p:sp>
            <p:nvSpPr>
              <p:cNvPr id="54" name="Line 59">
                <a:extLst>
                  <a:ext uri="{FF2B5EF4-FFF2-40B4-BE49-F238E27FC236}">
                    <a16:creationId xmlns:a16="http://schemas.microsoft.com/office/drawing/2014/main" id="{6EEB5AA2-13CB-48F8-B184-16CB27C06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9650" y="4838700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303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hững thông tin không thể bỏ qua khi lợp tôn giả ngói cho nhà dân dụng">
            <a:extLst>
              <a:ext uri="{FF2B5EF4-FFF2-40B4-BE49-F238E27FC236}">
                <a16:creationId xmlns:a16="http://schemas.microsoft.com/office/drawing/2014/main" id="{599C7DB1-BB31-439D-B5E9-6C76970F76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20497800" cy="113508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2C2F35-A71B-4F55-9EFF-4DF60DFE87F6}"/>
              </a:ext>
            </a:extLst>
          </p:cNvPr>
          <p:cNvSpPr txBox="1"/>
          <p:nvPr/>
        </p:nvSpPr>
        <p:spPr>
          <a:xfrm>
            <a:off x="13030200" y="9296400"/>
            <a:ext cx="5410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Thiết</a:t>
            </a:r>
            <a:r>
              <a:rPr lang="en-US" sz="44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kế</a:t>
            </a:r>
            <a:r>
              <a:rPr lang="en-US" sz="44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mái</a:t>
            </a:r>
            <a:r>
              <a:rPr lang="en-US" sz="44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nhà</a:t>
            </a:r>
            <a:endParaRPr lang="en-US" sz="4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6EC14-5D2B-4A41-8404-8832D4F6A7A5}"/>
              </a:ext>
            </a:extLst>
          </p:cNvPr>
          <p:cNvSpPr txBox="1"/>
          <p:nvPr/>
        </p:nvSpPr>
        <p:spPr>
          <a:xfrm>
            <a:off x="990600" y="59436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Thiết kế các cánh cửa mở của ngôi nhà.</a:t>
            </a:r>
            <a:endParaRPr lang="en-US" sz="4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73A5AD9B-3433-45EC-A3F1-2ADFF7C70550}"/>
              </a:ext>
            </a:extLst>
          </p:cNvPr>
          <p:cNvCxnSpPr>
            <a:cxnSpLocks/>
          </p:cNvCxnSpPr>
          <p:nvPr/>
        </p:nvCxnSpPr>
        <p:spPr>
          <a:xfrm>
            <a:off x="12115800" y="6324600"/>
            <a:ext cx="1447800" cy="12700"/>
          </a:xfrm>
          <a:prstGeom prst="bentConnector3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64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1305790" y="3492858"/>
            <a:ext cx="22122428" cy="8936345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CBBCA24-0D90-4E5A-AFF5-FA6DF55308ED}"/>
              </a:ext>
            </a:extLst>
          </p:cNvPr>
          <p:cNvGrpSpPr/>
          <p:nvPr/>
        </p:nvGrpSpPr>
        <p:grpSpPr>
          <a:xfrm>
            <a:off x="1524000" y="3886200"/>
            <a:ext cx="20116800" cy="8106770"/>
            <a:chOff x="76200" y="1447800"/>
            <a:chExt cx="8934450" cy="3600450"/>
          </a:xfrm>
        </p:grpSpPr>
        <p:sp>
          <p:nvSpPr>
            <p:cNvPr id="33" name="AutoShape 24">
              <a:extLst>
                <a:ext uri="{FF2B5EF4-FFF2-40B4-BE49-F238E27FC236}">
                  <a16:creationId xmlns:a16="http://schemas.microsoft.com/office/drawing/2014/main" id="{F2B13641-E47A-44BE-8E98-B6540EC04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" y="1447800"/>
              <a:ext cx="3581400" cy="381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chóp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D0BEC54-706B-40DB-A87D-13BF77A3F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828800"/>
              <a:ext cx="304800" cy="1219200"/>
              <a:chOff x="432" y="1164"/>
              <a:chExt cx="192" cy="336"/>
            </a:xfrm>
          </p:grpSpPr>
          <p:sp>
            <p:nvSpPr>
              <p:cNvPr id="46" name="Line 33">
                <a:extLst>
                  <a:ext uri="{FF2B5EF4-FFF2-40B4-BE49-F238E27FC236}">
                    <a16:creationId xmlns:a16="http://schemas.microsoft.com/office/drawing/2014/main" id="{92A59D74-CE91-4566-92F8-5C39D9572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500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7" name="Line 34">
                <a:extLst>
                  <a:ext uri="{FF2B5EF4-FFF2-40B4-BE49-F238E27FC236}">
                    <a16:creationId xmlns:a16="http://schemas.microsoft.com/office/drawing/2014/main" id="{92B3E05D-76FF-461B-AB59-732D375BF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" y="1164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5" name="AutoShape 35">
              <a:extLst>
                <a:ext uri="{FF2B5EF4-FFF2-40B4-BE49-F238E27FC236}">
                  <a16:creationId xmlns:a16="http://schemas.microsoft.com/office/drawing/2014/main" id="{B0902D99-BDAE-443B-A514-B61F03510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86" y="2500306"/>
              <a:ext cx="4038600" cy="107633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Đáy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</a:p>
            <a:p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Chân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cao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trùng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b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đáy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Line 38">
              <a:extLst>
                <a:ext uri="{FF2B5EF4-FFF2-40B4-BE49-F238E27FC236}">
                  <a16:creationId xmlns:a16="http://schemas.microsoft.com/office/drawing/2014/main" id="{D0D84E97-4031-4282-B3B8-3633BDE2F3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00" y="2419350"/>
              <a:ext cx="0" cy="1219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grpSp>
          <p:nvGrpSpPr>
            <p:cNvPr id="37" name="Group 45">
              <a:extLst>
                <a:ext uri="{FF2B5EF4-FFF2-40B4-BE49-F238E27FC236}">
                  <a16:creationId xmlns:a16="http://schemas.microsoft.com/office/drawing/2014/main" id="{85058B37-9FFA-4D81-8BB6-F98D6BEA5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3619500"/>
              <a:ext cx="304800" cy="1219200"/>
              <a:chOff x="432" y="1164"/>
              <a:chExt cx="192" cy="336"/>
            </a:xfrm>
          </p:grpSpPr>
          <p:sp>
            <p:nvSpPr>
              <p:cNvPr id="44" name="Line 46">
                <a:extLst>
                  <a:ext uri="{FF2B5EF4-FFF2-40B4-BE49-F238E27FC236}">
                    <a16:creationId xmlns:a16="http://schemas.microsoft.com/office/drawing/2014/main" id="{38A54E62-826D-4594-A45C-D1EB41327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500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5" name="Line 47">
                <a:extLst>
                  <a:ext uri="{FF2B5EF4-FFF2-40B4-BE49-F238E27FC236}">
                    <a16:creationId xmlns:a16="http://schemas.microsoft.com/office/drawing/2014/main" id="{5B8998FE-E933-47CD-895A-5FA15BBEA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" y="1164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8" name="AutoShape 48">
              <a:extLst>
                <a:ext uri="{FF2B5EF4-FFF2-40B4-BE49-F238E27FC236}">
                  <a16:creationId xmlns:a16="http://schemas.microsoft.com/office/drawing/2014/main" id="{2E10C07A-4EDA-46A2-9957-2C9F078B8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3857628"/>
              <a:ext cx="4095752" cy="115252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  <a:buClr>
                  <a:srgbClr val="0000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400" dirty="0"/>
            </a:p>
          </p:txBody>
        </p:sp>
        <p:sp>
          <p:nvSpPr>
            <p:cNvPr id="39" name="AutoShape 51">
              <a:extLst>
                <a:ext uri="{FF2B5EF4-FFF2-40B4-BE49-F238E27FC236}">
                  <a16:creationId xmlns:a16="http://schemas.microsoft.com/office/drawing/2014/main" id="{2C9D85A5-44E8-40B9-BA99-B44B5A2FB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2598449"/>
              <a:ext cx="3685165" cy="659101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chóp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53">
              <a:extLst>
                <a:ext uri="{FF2B5EF4-FFF2-40B4-BE49-F238E27FC236}">
                  <a16:creationId xmlns:a16="http://schemas.microsoft.com/office/drawing/2014/main" id="{03028A10-4AAA-4976-AE12-E06A3C2DC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600" y="3048000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41" name="AutoShape 58">
              <a:extLst>
                <a:ext uri="{FF2B5EF4-FFF2-40B4-BE49-F238E27FC236}">
                  <a16:creationId xmlns:a16="http://schemas.microsoft.com/office/drawing/2014/main" id="{C89558E1-C060-4043-8848-F9BE0564A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850" y="3857628"/>
              <a:ext cx="3733800" cy="1190622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chóp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cụt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59">
              <a:extLst>
                <a:ext uri="{FF2B5EF4-FFF2-40B4-BE49-F238E27FC236}">
                  <a16:creationId xmlns:a16="http://schemas.microsoft.com/office/drawing/2014/main" id="{401E746C-FFDD-4770-8EB1-46952CA99F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7752" y="4429132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11E741F-7E54-49D6-BBB0-D842B707D95A}"/>
                </a:ext>
              </a:extLst>
            </p:cNvPr>
            <p:cNvSpPr/>
            <p:nvPr/>
          </p:nvSpPr>
          <p:spPr>
            <a:xfrm>
              <a:off x="785786" y="4071942"/>
              <a:ext cx="4071966" cy="642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Khi</a:t>
              </a:r>
              <a:r>
                <a: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cắt</a:t>
              </a:r>
              <a:r>
                <a: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chóp</a:t>
              </a:r>
              <a:r>
                <a: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r>
                <a: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bởi</a:t>
              </a:r>
              <a:r>
                <a: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br>
                <a: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GB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song </a:t>
              </a:r>
              <a:r>
                <a:rPr lang="en-GB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r>
                <a: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đáy</a:t>
              </a:r>
              <a:r>
                <a: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9866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3602064"/>
            <a:chOff x="1076414" y="4334859"/>
            <a:chExt cx="22325581" cy="458018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4243952"/>
              <a:chOff x="637542" y="1083939"/>
              <a:chExt cx="8611674" cy="167086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501308"/>
              </a:xfrm>
              <a:prstGeom prst="roundRect">
                <a:avLst>
                  <a:gd name="adj" fmla="val 411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84550" y="1396358"/>
                <a:ext cx="8311871" cy="1358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hai </a:t>
                </a:r>
                <a:r>
                  <a:rPr lang="vi-VN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vuông </a:t>
                </a:r>
                <a:r>
                  <a:rPr lang="vi-VN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hai </a:t>
                </a:r>
                <a:r>
                  <a:rPr lang="vi-VN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DD6967F1-ED37-4AD7-803B-6EC8B13022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0" y="7086600"/>
            <a:ext cx="11125200" cy="632488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46E55D-B6F9-4713-92B3-5F2F5B505BE3}"/>
                  </a:ext>
                </a:extLst>
              </p:cNvPr>
              <p:cNvSpPr txBox="1"/>
              <p:nvPr/>
            </p:nvSpPr>
            <p:spPr>
              <a:xfrm>
                <a:off x="1447800" y="7924800"/>
                <a:ext cx="11582400" cy="4284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𝜶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(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𝜷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))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(</m:t>
                        </m:r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𝜶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,(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𝜷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))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𝒃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46E55D-B6F9-4713-92B3-5F2F5B505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7924800"/>
                <a:ext cx="11582400" cy="4284378"/>
              </a:xfrm>
              <a:prstGeom prst="rect">
                <a:avLst/>
              </a:prstGeom>
              <a:blipFill>
                <a:blip r:embed="rId4"/>
                <a:stretch>
                  <a:fillRect l="-2158" t="-2987" r="-421" b="-5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90600" y="3657600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1232452" y="2858285"/>
                    <a:ext cx="21948825" cy="3562290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571500" indent="-571500">
                      <a:buFont typeface="Arial" panose="020B0604020202020204" pitchFamily="34" charset="0"/>
                      <a:buChar char="•"/>
                    </a:pPr>
                    <a:endParaRPr lang="en-US" sz="4400" b="1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marL="571500" indent="-571500">
                      <a:buFont typeface="Arial" panose="020B0604020202020204" pitchFamily="34" charset="0"/>
                      <a:buChar char="•"/>
                    </a:pP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°≤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 (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𝜷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))≤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𝟗𝟎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acc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marL="571500" indent="-571500">
                      <a:buFont typeface="Arial" panose="020B0604020202020204" pitchFamily="34" charset="0"/>
                      <a:buChar char="•"/>
                    </a:pPr>
                    <a:endParaRPr lang="en-US" sz="20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marL="571500" indent="-571500">
                      <a:buFont typeface="Arial" panose="020B0604020202020204" pitchFamily="34" charset="0"/>
                      <a:buChar char="•"/>
                    </a:pPr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≡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𝜷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//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eqAr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d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d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oMath>
                    </a14:m>
                    <a:endParaRPr lang="en-US"/>
                  </a:p>
                  <a:p>
                    <a:pPr marL="571500" indent="-571500">
                      <a:buFont typeface="Arial" panose="020B0604020202020204" pitchFamily="34" charset="0"/>
                      <a:buChar char="•"/>
                    </a:pPr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ounded 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32452" y="2858285"/>
                    <a:ext cx="21948825" cy="3562290"/>
                  </a:xfrm>
                  <a:prstGeom prst="roundRect">
                    <a:avLst>
                      <a:gd name="adj" fmla="val 4611"/>
                    </a:avLst>
                  </a:prstGeom>
                  <a:blipFill>
                    <a:blip r:embed="rId3"/>
                    <a:stretch>
                      <a:fillRect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7450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F16579-781B-41DF-A426-27AB6D7C7766}"/>
              </a:ext>
            </a:extLst>
          </p:cNvPr>
          <p:cNvGrpSpPr/>
          <p:nvPr/>
        </p:nvGrpSpPr>
        <p:grpSpPr>
          <a:xfrm>
            <a:off x="7162800" y="7849088"/>
            <a:ext cx="9454520" cy="5562605"/>
            <a:chOff x="11277600" y="9582894"/>
            <a:chExt cx="2730565" cy="2622550"/>
          </a:xfrm>
        </p:grpSpPr>
        <p:sp>
          <p:nvSpPr>
            <p:cNvPr id="41" name="AutoShape 192">
              <a:extLst>
                <a:ext uri="{FF2B5EF4-FFF2-40B4-BE49-F238E27FC236}">
                  <a16:creationId xmlns:a16="http://schemas.microsoft.com/office/drawing/2014/main" id="{870D53F0-3B22-4DF1-80EA-CD27FAA6D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7600" y="10996995"/>
              <a:ext cx="2576513" cy="633412"/>
            </a:xfrm>
            <a:prstGeom prst="parallelogram">
              <a:avLst>
                <a:gd name="adj" fmla="val 101692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2" name="AutoShape 193">
              <a:extLst>
                <a:ext uri="{FF2B5EF4-FFF2-40B4-BE49-F238E27FC236}">
                  <a16:creationId xmlns:a16="http://schemas.microsoft.com/office/drawing/2014/main" id="{BF3CCAD1-571F-4A38-A27F-5BC643B89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1652" y="10157477"/>
              <a:ext cx="2576513" cy="633412"/>
            </a:xfrm>
            <a:prstGeom prst="parallelogram">
              <a:avLst>
                <a:gd name="adj" fmla="val 101692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grpSp>
          <p:nvGrpSpPr>
            <p:cNvPr id="44" name="Group 194">
              <a:extLst>
                <a:ext uri="{FF2B5EF4-FFF2-40B4-BE49-F238E27FC236}">
                  <a16:creationId xmlns:a16="http://schemas.microsoft.com/office/drawing/2014/main" id="{04645FAF-470E-49A4-8C43-808FF93AE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68200" y="9582894"/>
              <a:ext cx="0" cy="2622550"/>
              <a:chOff x="2496" y="809"/>
              <a:chExt cx="0" cy="2784"/>
            </a:xfrm>
          </p:grpSpPr>
          <p:sp>
            <p:nvSpPr>
              <p:cNvPr id="50" name="Line 195">
                <a:extLst>
                  <a:ext uri="{FF2B5EF4-FFF2-40B4-BE49-F238E27FC236}">
                    <a16:creationId xmlns:a16="http://schemas.microsoft.com/office/drawing/2014/main" id="{23848ABE-491A-4A2F-BB97-ED0D0B096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809"/>
                <a:ext cx="0" cy="96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1" name="Line 196">
                <a:extLst>
                  <a:ext uri="{FF2B5EF4-FFF2-40B4-BE49-F238E27FC236}">
                    <a16:creationId xmlns:a16="http://schemas.microsoft.com/office/drawing/2014/main" id="{0C1A7A0C-230B-4A43-A1C2-6C10262A0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1799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2" name="Line 197">
                <a:extLst>
                  <a:ext uri="{FF2B5EF4-FFF2-40B4-BE49-F238E27FC236}">
                    <a16:creationId xmlns:a16="http://schemas.microsoft.com/office/drawing/2014/main" id="{91E6E543-7A5B-440D-BF03-A51B65621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153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3" name="Line 198">
                <a:extLst>
                  <a:ext uri="{FF2B5EF4-FFF2-40B4-BE49-F238E27FC236}">
                    <a16:creationId xmlns:a16="http://schemas.microsoft.com/office/drawing/2014/main" id="{9306596C-37F4-44FE-9D1E-9BE982AE5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681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4" name="Line 199">
                <a:extLst>
                  <a:ext uri="{FF2B5EF4-FFF2-40B4-BE49-F238E27FC236}">
                    <a16:creationId xmlns:a16="http://schemas.microsoft.com/office/drawing/2014/main" id="{9CB9136C-6DE5-43BC-9F06-102CF8562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3017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55" name="Group 200">
              <a:extLst>
                <a:ext uri="{FF2B5EF4-FFF2-40B4-BE49-F238E27FC236}">
                  <a16:creationId xmlns:a16="http://schemas.microsoft.com/office/drawing/2014/main" id="{ABDFA72E-B101-4C1B-9A27-5F30755B80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0" y="9582994"/>
              <a:ext cx="0" cy="2576512"/>
              <a:chOff x="2976" y="809"/>
              <a:chExt cx="0" cy="2736"/>
            </a:xfrm>
          </p:grpSpPr>
          <p:sp>
            <p:nvSpPr>
              <p:cNvPr id="56" name="Line 201">
                <a:extLst>
                  <a:ext uri="{FF2B5EF4-FFF2-40B4-BE49-F238E27FC236}">
                    <a16:creationId xmlns:a16="http://schemas.microsoft.com/office/drawing/2014/main" id="{40F9F325-69FC-4667-8886-3657540B5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6" y="2153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7" name="Line 202">
                <a:extLst>
                  <a:ext uri="{FF2B5EF4-FFF2-40B4-BE49-F238E27FC236}">
                    <a16:creationId xmlns:a16="http://schemas.microsoft.com/office/drawing/2014/main" id="{4A76F384-9066-4168-961F-CA238DB82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6" y="1769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8" name="Line 203">
                <a:extLst>
                  <a:ext uri="{FF2B5EF4-FFF2-40B4-BE49-F238E27FC236}">
                    <a16:creationId xmlns:a16="http://schemas.microsoft.com/office/drawing/2014/main" id="{45CBDE8D-9203-4BB2-A77A-D721490CC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6" y="809"/>
                <a:ext cx="0" cy="96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9" name="Line 204">
                <a:extLst>
                  <a:ext uri="{FF2B5EF4-FFF2-40B4-BE49-F238E27FC236}">
                    <a16:creationId xmlns:a16="http://schemas.microsoft.com/office/drawing/2014/main" id="{65D0FA7D-89A5-49D6-9FDD-94CE64EB0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729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0" name="Line 205">
                <a:extLst>
                  <a:ext uri="{FF2B5EF4-FFF2-40B4-BE49-F238E27FC236}">
                    <a16:creationId xmlns:a16="http://schemas.microsoft.com/office/drawing/2014/main" id="{1E0038C5-6915-4C75-85F8-1B1F9FC24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3017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492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2374</TotalTime>
  <Words>7582</Words>
  <PresentationFormat>Custom</PresentationFormat>
  <Paragraphs>961</Paragraphs>
  <Slides>70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1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2021-10-10T04:25:05Z</dcterms:modified>
</cp:coreProperties>
</file>