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27"/>
  </p:notesMasterIdLst>
  <p:sldIdLst>
    <p:sldId id="322" r:id="rId6"/>
    <p:sldId id="324" r:id="rId7"/>
    <p:sldId id="325" r:id="rId8"/>
    <p:sldId id="308" r:id="rId9"/>
    <p:sldId id="315" r:id="rId10"/>
    <p:sldId id="529" r:id="rId11"/>
    <p:sldId id="331" r:id="rId12"/>
    <p:sldId id="374" r:id="rId13"/>
    <p:sldId id="530" r:id="rId14"/>
    <p:sldId id="531" r:id="rId15"/>
    <p:sldId id="320" r:id="rId16"/>
    <p:sldId id="348" r:id="rId17"/>
    <p:sldId id="532" r:id="rId18"/>
    <p:sldId id="533" r:id="rId19"/>
    <p:sldId id="535" r:id="rId20"/>
    <p:sldId id="534" r:id="rId21"/>
    <p:sldId id="361" r:id="rId22"/>
    <p:sldId id="339" r:id="rId23"/>
    <p:sldId id="536" r:id="rId24"/>
    <p:sldId id="537" r:id="rId25"/>
    <p:sldId id="53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7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70" y="102"/>
      </p:cViewPr>
      <p:guideLst>
        <p:guide orient="horz" pos="224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149414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38061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4487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7281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8995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539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4095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19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6869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4130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4739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7975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5601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4D015A-D5F7-4D2B-9B2B-D522C62AC942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570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40A02-DA36-4B21-B6B4-42E3FFE9F25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2667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66ABF6-2DA2-4804-BD9E-C4390940A4CC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045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0725AE-4C79-43D6-8A16-03E604CCBAD0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7111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1F4F4E-D223-48FB-9B4C-9BD9215CEA46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483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5FC1F1-BECF-4497-A0C4-89C4CCCB8AB4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7349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59BD2F-5CA5-4829-8E33-353AD330281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4043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E8FA84-EFFF-4A37-B6C4-2C76C933B1E6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8337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D8567-487C-4EDB-A477-5D1905BABCAE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2552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FA1EFB-3CB5-408A-BE3A-D27761DE9F9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9063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FA8AD0-DEB6-47F9-8313-2B11CFFA030E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6436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A4462C91-C9F4-4663-9D80-EA0557A55656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272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20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8E98BAE-DC07-40DF-9073-893C7A0D8E22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062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3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0.png"/><Relationship Id="rId5" Type="http://schemas.openxmlformats.org/officeDocument/2006/relationships/image" Target="../media/image24.jpe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6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GIF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6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6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/>
          <p:nvPr/>
        </p:nvSpPr>
        <p:spPr>
          <a:xfrm>
            <a:off x="1454398" y="2683217"/>
            <a:ext cx="9283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defRPr/>
            </a:pPr>
            <a:r>
              <a:rPr lang="en-US" sz="5400" b="1" kern="0" cap="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ÂM NHẠC LỚP 3 - CD </a:t>
            </a:r>
          </a:p>
        </p:txBody>
      </p:sp>
      <p:pic>
        <p:nvPicPr>
          <p:cNvPr id="2" name="khanqua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92092" y="4021147"/>
            <a:ext cx="619125" cy="61912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6626AC3-E98F-5870-13D0-472735E105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4841" y="2057400"/>
            <a:ext cx="3507867" cy="480060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6DD1169-2357-3948-284A-7422FF02BE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200000" flipH="1">
            <a:off x="7896626" y="194416"/>
            <a:ext cx="4306268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800" y="76200"/>
            <a:ext cx="12053570" cy="6766137"/>
          </a:xfrm>
          <a:prstGeom prst="rect">
            <a:avLst/>
          </a:prstGeom>
        </p:spPr>
      </p:pic>
      <p:sp>
        <p:nvSpPr>
          <p:cNvPr id="2" name="TextBox 8">
            <a:extLst>
              <a:ext uri="{FF2B5EF4-FFF2-40B4-BE49-F238E27FC236}">
                <a16:creationId xmlns:a16="http://schemas.microsoft.com/office/drawing/2014/main" id="{0E3E89B3-C5CD-DBE9-56B8-5A6C3F79BE2D}"/>
              </a:ext>
            </a:extLst>
          </p:cNvPr>
          <p:cNvSpPr txBox="1"/>
          <p:nvPr/>
        </p:nvSpPr>
        <p:spPr>
          <a:xfrm>
            <a:off x="2549770" y="2105672"/>
            <a:ext cx="7815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VỖ ĐỆM THEO MẪU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E0B3AC8F-F61E-877E-6266-8FE84E9D0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769" y="2690447"/>
            <a:ext cx="8581294" cy="176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VoTay">
            <a:extLst>
              <a:ext uri="{FF2B5EF4-FFF2-40B4-BE49-F238E27FC236}">
                <a16:creationId xmlns:a16="http://schemas.microsoft.com/office/drawing/2014/main" id="{618A5827-BC6C-6895-BFB3-D7466942D1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45423" y="4564979"/>
            <a:ext cx="521628" cy="483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VoTay">
            <a:extLst>
              <a:ext uri="{FF2B5EF4-FFF2-40B4-BE49-F238E27FC236}">
                <a16:creationId xmlns:a16="http://schemas.microsoft.com/office/drawing/2014/main" id="{B7F4DF46-36C8-DC2D-2320-D6E5DE54CC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8592" y="4602685"/>
            <a:ext cx="521628" cy="483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VoTay">
            <a:extLst>
              <a:ext uri="{FF2B5EF4-FFF2-40B4-BE49-F238E27FC236}">
                <a16:creationId xmlns:a16="http://schemas.microsoft.com/office/drawing/2014/main" id="{5984BBCE-E7AE-0FE3-12C9-994C0B41E81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91782" y="4602685"/>
            <a:ext cx="521628" cy="483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 descr="Giải mã ý nghĩa 50 emoji biểu tượng khuôn mặt chúng ta thường dùng ...">
            <a:extLst>
              <a:ext uri="{FF2B5EF4-FFF2-40B4-BE49-F238E27FC236}">
                <a16:creationId xmlns:a16="http://schemas.microsoft.com/office/drawing/2014/main" id="{7ACD6A6C-CB1A-8234-1419-D76D78701F4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8486307" y="4485145"/>
            <a:ext cx="899688" cy="757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277" y="0"/>
            <a:ext cx="126160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 OI LAG NGHE B'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3840" y="96044"/>
            <a:ext cx="8128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pic>
        <p:nvPicPr>
          <p:cNvPr id="14" name="B OI LAG NGHE B'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281" y="139"/>
            <a:ext cx="609600" cy="609600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783570" y="5502910"/>
            <a:ext cx="1749425" cy="145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73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800" y="76200"/>
            <a:ext cx="12053570" cy="6766137"/>
          </a:xfrm>
          <a:prstGeom prst="rect">
            <a:avLst/>
          </a:prstGeom>
        </p:spPr>
      </p:pic>
      <p:sp>
        <p:nvSpPr>
          <p:cNvPr id="2" name="TextBox 8">
            <a:extLst>
              <a:ext uri="{FF2B5EF4-FFF2-40B4-BE49-F238E27FC236}">
                <a16:creationId xmlns:a16="http://schemas.microsoft.com/office/drawing/2014/main" id="{0E3E89B3-C5CD-DBE9-56B8-5A6C3F79BE2D}"/>
              </a:ext>
            </a:extLst>
          </p:cNvPr>
          <p:cNvSpPr txBox="1"/>
          <p:nvPr/>
        </p:nvSpPr>
        <p:spPr>
          <a:xfrm>
            <a:off x="2549770" y="2105672"/>
            <a:ext cx="7815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VẬN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E0B3AC8F-F61E-877E-6266-8FE84E9D0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769" y="2690447"/>
            <a:ext cx="8581294" cy="176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VoTay">
            <a:extLst>
              <a:ext uri="{FF2B5EF4-FFF2-40B4-BE49-F238E27FC236}">
                <a16:creationId xmlns:a16="http://schemas.microsoft.com/office/drawing/2014/main" id="{618A5827-BC6C-6895-BFB3-D7466942D1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45423" y="4564979"/>
            <a:ext cx="521628" cy="483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VoTay">
            <a:extLst>
              <a:ext uri="{FF2B5EF4-FFF2-40B4-BE49-F238E27FC236}">
                <a16:creationId xmlns:a16="http://schemas.microsoft.com/office/drawing/2014/main" id="{B7F4DF46-36C8-DC2D-2320-D6E5DE54CC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8592" y="4602685"/>
            <a:ext cx="521628" cy="483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8B9DA96C-8E90-0A19-49A3-761BE7385E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56785" y="4602685"/>
            <a:ext cx="448932" cy="485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97F0F3A7-47FA-EC44-8907-07BA6438CD1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4535159" y="4608267"/>
            <a:ext cx="521626" cy="48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EF7A9EF-02AF-A58F-A004-8A0B628F0D0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867459" y="4555201"/>
            <a:ext cx="448932" cy="485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452E055D-5450-CBBD-2367-7D968C0C217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8345833" y="4560783"/>
            <a:ext cx="521626" cy="48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0613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1BCB58A5-95F5-C9DF-1196-04DAE2052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923" y="606669"/>
            <a:ext cx="11254154" cy="4762501"/>
          </a:xfrm>
          <a:prstGeom prst="rect">
            <a:avLst/>
          </a:prstGeom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FAEC2964-3E0C-1DDC-8C34-DFC44019AAEB}"/>
              </a:ext>
            </a:extLst>
          </p:cNvPr>
          <p:cNvSpPr txBox="1"/>
          <p:nvPr/>
        </p:nvSpPr>
        <p:spPr>
          <a:xfrm>
            <a:off x="318188" y="21894"/>
            <a:ext cx="6881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KẾT HỢP VẬN ĐỘNG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B OI LAG NGHE B'dur.mp3">
            <a:hlinkClick r:id="" action="ppaction://media"/>
            <a:extLst>
              <a:ext uri="{FF2B5EF4-FFF2-40B4-BE49-F238E27FC236}">
                <a16:creationId xmlns:a16="http://schemas.microsoft.com/office/drawing/2014/main" id="{656BE8C0-1E90-302C-C43D-B96C89FAD4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30602" y="301869"/>
            <a:ext cx="812800" cy="6096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16A77A0D-EE58-844D-124B-2C41C17350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820508"/>
            <a:ext cx="6096000" cy="1037492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905681EF-EE1B-748A-E61D-47E82A90A8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972908" y="5824991"/>
            <a:ext cx="6219091" cy="103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32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738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40650C31-D8D0-D981-12A5-96A692436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9278" y="0"/>
            <a:ext cx="11395374" cy="6815297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DEECB091-4F21-3D18-F674-5C87F00C87E1}"/>
              </a:ext>
            </a:extLst>
          </p:cNvPr>
          <p:cNvSpPr txBox="1"/>
          <p:nvPr/>
        </p:nvSpPr>
        <p:spPr>
          <a:xfrm>
            <a:off x="3209193" y="3429000"/>
            <a:ext cx="78152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NHẠC: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CÒ LẢ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88080456-4171-F888-8FE3-9923204C66C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55072" y="1945005"/>
            <a:ext cx="2573655" cy="435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2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B6FB3432-BE22-4055-BAF4-A997D8FB3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816"/>
            <a:ext cx="12192000" cy="639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1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90000"/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2" name="Text Box 50"/>
          <p:cNvSpPr txBox="1">
            <a:spLocks noChangeArrowheads="1"/>
          </p:cNvSpPr>
          <p:nvPr/>
        </p:nvSpPr>
        <p:spPr bwMode="auto">
          <a:xfrm>
            <a:off x="1204044" y="3172086"/>
            <a:ext cx="9001000" cy="1753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 lả là 1 điệu dân ca rất phổ biến ở nhiều tỉnh đồng bằng Bắc Bộ. nhân dân đã dựa vào câu thơ lục bát để sáng tác ra bài hát này.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hát ngợi ca tinh thần lạc quan trong lao động của người nông dân, ca ngợi cuộc sống thanh bình êm ả.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53210" y="340995"/>
            <a:ext cx="8895715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 ca Việt Nam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nói chung và dân ca Đồng Bắc Bắc Bộ nói riếng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là một thể loại âm nhạc cổ truyền của Việt Na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m, được lưu truyền từ đời này sang đời khác.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+Dân ca Đồng Bằng Bắc Bộ là dân ca của vùng Bắc Bộ như: Dân ca quan họ Bắc Ninh, Cò lả, trống cơm, lý giao duyên..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92075" y="-151765"/>
            <a:ext cx="2183130" cy="2330450"/>
            <a:chOff x="40066" y="61911"/>
            <a:chExt cx="2183394" cy="2243139"/>
          </a:xfrm>
        </p:grpSpPr>
        <p:pic>
          <p:nvPicPr>
            <p:cNvPr id="10" name="Picture 9" descr="C:\Users\Public\Pictures\Sample Pictures\878031oq6iuoirb6.gif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200" y="76200"/>
              <a:ext cx="752475" cy="2228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 descr="C:\Users\Public\Pictures\Sample Pictures\878031oq6iuoirb6.gif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6200000">
              <a:off x="755525" y="-653548"/>
              <a:ext cx="752475" cy="218339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" name="Group 14"/>
          <p:cNvGrpSpPr/>
          <p:nvPr/>
        </p:nvGrpSpPr>
        <p:grpSpPr>
          <a:xfrm rot="5400000">
            <a:off x="10132060" y="-100965"/>
            <a:ext cx="2213610" cy="2286000"/>
            <a:chOff x="40066" y="61911"/>
            <a:chExt cx="2116138" cy="2286001"/>
          </a:xfrm>
        </p:grpSpPr>
        <p:pic>
          <p:nvPicPr>
            <p:cNvPr id="16" name="Picture 15" descr="C:\Users\Public\Pictures\Sample Pictures\878031oq6iuoirb6.gif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201" y="138112"/>
              <a:ext cx="752475" cy="2209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Picture 16" descr="C:\Users\Public\Pictures\Sample Pictures\878031oq6iuoirb6.gif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6200000">
              <a:off x="721897" y="-619920"/>
              <a:ext cx="752475" cy="211613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Content Placeholder 7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82417" y="2403158"/>
            <a:ext cx="2573655" cy="4351655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A592109F-71CA-BDE9-E0D1-1CDE81E4E1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5820508"/>
            <a:ext cx="6096000" cy="1037492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479B1EBD-F981-21F6-51B1-6FF4424312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001066" y="5830968"/>
            <a:ext cx="6304597" cy="10374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42" grpId="0" bldLvl="0" animBg="1"/>
      <p:bldP spid="8242" grpId="1" animBg="1"/>
      <p:bldP spid="3" grpId="0"/>
      <p:bldP spid="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635" y="-635"/>
            <a:ext cx="12193270" cy="6858635"/>
          </a:xfrm>
          <a:prstGeom prst="rect">
            <a:avLst/>
          </a:prstGeom>
        </p:spPr>
      </p:pic>
      <p:pic>
        <p:nvPicPr>
          <p:cNvPr id="7" name="Ảnh 2"/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13"/>
          <a:stretch>
            <a:fillRect/>
          </a:stretch>
        </p:blipFill>
        <p:spPr bwMode="auto">
          <a:xfrm>
            <a:off x="0" y="0"/>
            <a:ext cx="10414635" cy="6858000"/>
          </a:xfrm>
          <a:prstGeom prst="rect">
            <a:avLst/>
          </a:prstGeom>
          <a:noFill/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7"/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44735" y="2839085"/>
            <a:ext cx="2247265" cy="4098290"/>
          </a:xfrm>
          <a:prstGeom prst="rect">
            <a:avLst/>
          </a:prstGeom>
        </p:spPr>
      </p:pic>
      <p:pic>
        <p:nvPicPr>
          <p:cNvPr id="3" name="Bài 5 - Cò Lả - Âm Nhạc Lớp 4 -- Tập Hát Theo Lời - CD Bộ Giáo Dục">
            <a:hlinkClick r:id="" action="ppaction://media"/>
            <a:extLst>
              <a:ext uri="{FF2B5EF4-FFF2-40B4-BE49-F238E27FC236}">
                <a16:creationId xmlns:a16="http://schemas.microsoft.com/office/drawing/2014/main" id="{74F10050-F369-8AB6-97EC-46EBCC8E85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58466" y="36512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7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40650C31-D8D0-D981-12A5-96A692436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9278" y="0"/>
            <a:ext cx="11395374" cy="6815297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DEECB091-4F21-3D18-F674-5C87F00C87E1}"/>
              </a:ext>
            </a:extLst>
          </p:cNvPr>
          <p:cNvSpPr txBox="1"/>
          <p:nvPr/>
        </p:nvSpPr>
        <p:spPr>
          <a:xfrm>
            <a:off x="2734354" y="3651814"/>
            <a:ext cx="78152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6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kumimoji="0" lang="en-US" sz="26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kumimoji="0" lang="en-US" sz="26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6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26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kumimoji="0" lang="en-US" sz="26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6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kumimoji="0" lang="en-US" sz="26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6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6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6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88080456-4171-F888-8FE3-9923204C66C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55072" y="1945005"/>
            <a:ext cx="2573655" cy="435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9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5" y="0"/>
            <a:ext cx="12191365" cy="6857365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2833172" y="998726"/>
            <a:ext cx="6192688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cho biết giai điệu sau đây là của bài hát nào đã học?</a:t>
            </a:r>
          </a:p>
        </p:txBody>
      </p:sp>
      <p:pic>
        <p:nvPicPr>
          <p:cNvPr id="6" name="C1+2+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25860" y="1990538"/>
            <a:ext cx="609600" cy="609600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2833370" y="2829560"/>
            <a:ext cx="6525260" cy="9531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en-GB" sz="28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Giai điệu của bài hát “ Bạn ơi lắng nghe ”</a:t>
            </a:r>
          </a:p>
          <a:p>
            <a:pPr algn="ctr"/>
            <a:r>
              <a:rPr lang="en-US" altLang="en-GB" sz="28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Dân ca Ba-Na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3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5" grpId="1"/>
      <p:bldP spid="8" grpId="0"/>
      <p:bldP spid="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635" y="-635"/>
            <a:ext cx="12193270" cy="6858635"/>
          </a:xfrm>
          <a:prstGeom prst="rect">
            <a:avLst/>
          </a:prstGeom>
        </p:spPr>
      </p:pic>
      <p:pic>
        <p:nvPicPr>
          <p:cNvPr id="7" name="Ảnh 2"/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13"/>
          <a:stretch>
            <a:fillRect/>
          </a:stretch>
        </p:blipFill>
        <p:spPr bwMode="auto">
          <a:xfrm>
            <a:off x="0" y="0"/>
            <a:ext cx="10414635" cy="6858000"/>
          </a:xfrm>
          <a:prstGeom prst="rect">
            <a:avLst/>
          </a:prstGeom>
          <a:noFill/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7"/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44735" y="2839085"/>
            <a:ext cx="2247265" cy="4098290"/>
          </a:xfrm>
          <a:prstGeom prst="rect">
            <a:avLst/>
          </a:prstGeom>
        </p:spPr>
      </p:pic>
      <p:pic>
        <p:nvPicPr>
          <p:cNvPr id="3" name="Bài 5 - Cò Lả - Âm Nhạc Lớp 4 -- Tập Hát Theo Lời - CD Bộ Giáo Dục">
            <a:hlinkClick r:id="" action="ppaction://media"/>
            <a:extLst>
              <a:ext uri="{FF2B5EF4-FFF2-40B4-BE49-F238E27FC236}">
                <a16:creationId xmlns:a16="http://schemas.microsoft.com/office/drawing/2014/main" id="{74F10050-F369-8AB6-97EC-46EBCC8E85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58466" y="3651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9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7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12290" name="Picture 6" descr="C:\Users\admin\Desktop\nen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92130" y="1122505"/>
            <a:ext cx="187220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 28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44281" y="1846242"/>
            <a:ext cx="5161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ÔN TẬP BÀI HÁT: BẠN ƠI LẮNG NGHE</a:t>
            </a:r>
          </a:p>
        </p:txBody>
      </p:sp>
      <p:sp>
        <p:nvSpPr>
          <p:cNvPr id="4" name="Rectangle 2"/>
          <p:cNvSpPr/>
          <p:nvPr/>
        </p:nvSpPr>
        <p:spPr>
          <a:xfrm>
            <a:off x="5053460" y="2307320"/>
            <a:ext cx="28093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NGHE NHẠC: CÒ LẢ</a:t>
            </a:r>
          </a:p>
        </p:txBody>
      </p:sp>
      <p:pic>
        <p:nvPicPr>
          <p:cNvPr id="10" name="Picture 5" descr="Description: 6_Nha_rong_1">
            <a:extLst>
              <a:ext uri="{FF2B5EF4-FFF2-40B4-BE49-F238E27FC236}">
                <a16:creationId xmlns:a16="http://schemas.microsoft.com/office/drawing/2014/main" id="{EDC6AD31-88B5-F288-4005-A844BD6BF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259" y="4614428"/>
            <a:ext cx="5143500" cy="278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438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99820" y="71755"/>
            <a:ext cx="981900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thể hiện lại giai điệu của bài hát “Bạn ơi lắng nghe ”</a:t>
            </a:r>
          </a:p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để khởi động giọng nhé !</a:t>
            </a:r>
          </a:p>
        </p:txBody>
      </p:sp>
      <p:pic>
        <p:nvPicPr>
          <p:cNvPr id="6" name="B OI LAG NGHE B'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14041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73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12290" name="Picture 6" descr="C:\Users\admin\Desktop\nen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92130" y="1122505"/>
            <a:ext cx="187220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</a:rPr>
              <a:t>TIẾT 28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44281" y="1846242"/>
            <a:ext cx="5161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- ÔN TẬP BÀI HÁT: BẠN ƠI LẮNG NGHE</a:t>
            </a:r>
          </a:p>
        </p:txBody>
      </p:sp>
      <p:sp>
        <p:nvSpPr>
          <p:cNvPr id="4" name="Rectangle 2"/>
          <p:cNvSpPr/>
          <p:nvPr/>
        </p:nvSpPr>
        <p:spPr>
          <a:xfrm>
            <a:off x="5053460" y="2307320"/>
            <a:ext cx="28093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chemeClr val="accent1"/>
                </a:solidFill>
              </a:rPr>
              <a:t>- NGHE NHẠC: CÒ LẢ</a:t>
            </a:r>
          </a:p>
        </p:txBody>
      </p:sp>
      <p:pic>
        <p:nvPicPr>
          <p:cNvPr id="10" name="Picture 5" descr="Description: 6_Nha_rong_1">
            <a:extLst>
              <a:ext uri="{FF2B5EF4-FFF2-40B4-BE49-F238E27FC236}">
                <a16:creationId xmlns:a16="http://schemas.microsoft.com/office/drawing/2014/main" id="{EDC6AD31-88B5-F288-4005-A844BD6BF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259" y="4614428"/>
            <a:ext cx="5143500" cy="278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3420"/>
          </a:xfrm>
        </p:spPr>
      </p:pic>
      <p:pic>
        <p:nvPicPr>
          <p:cNvPr id="5" name="Picture 21" descr="0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5400" y="2307131"/>
            <a:ext cx="1373335" cy="1348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6" descr="Bauernba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078855"/>
            <a:ext cx="5943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4"/>
          <p:cNvSpPr txBox="1"/>
          <p:nvPr/>
        </p:nvSpPr>
        <p:spPr>
          <a:xfrm>
            <a:off x="4788068" y="1083102"/>
            <a:ext cx="6565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ÔN TẬP BÀI HÁT: </a:t>
            </a:r>
          </a:p>
          <a:p>
            <a:r>
              <a:rPr lang="en-US" sz="3600" b="1" dirty="0">
                <a:solidFill>
                  <a:srgbClr val="002060"/>
                </a:solidFill>
              </a:rPr>
              <a:t>                  BẠN ƠI LẮNG NGHE</a:t>
            </a:r>
          </a:p>
        </p:txBody>
      </p:sp>
      <p:pic>
        <p:nvPicPr>
          <p:cNvPr id="7" name="B OI LAG NGHE B'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21886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73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1BCB58A5-95F5-C9DF-1196-04DAE2052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923" y="606669"/>
            <a:ext cx="11254154" cy="4762501"/>
          </a:xfrm>
          <a:prstGeom prst="rect">
            <a:avLst/>
          </a:prstGeom>
        </p:spPr>
      </p:pic>
      <p:pic>
        <p:nvPicPr>
          <p:cNvPr id="11" name="B OI LAG NGHE B'dur.mp3">
            <a:hlinkClick r:id="" action="ppaction://media"/>
            <a:extLst>
              <a:ext uri="{FF2B5EF4-FFF2-40B4-BE49-F238E27FC236}">
                <a16:creationId xmlns:a16="http://schemas.microsoft.com/office/drawing/2014/main" id="{656BE8C0-1E90-302C-C43D-B96C89FAD4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30602" y="301869"/>
            <a:ext cx="812800" cy="6096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16A77A0D-EE58-844D-124B-2C41C17350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820508"/>
            <a:ext cx="6096000" cy="1037492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905681EF-EE1B-748A-E61D-47E82A90A8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972908" y="5824991"/>
            <a:ext cx="6219091" cy="103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7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8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2765"/>
            <a:ext cx="1245704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2" y="62932"/>
            <a:ext cx="6889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053003" y="394916"/>
            <a:ext cx="8756492" cy="3291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trai: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Hỡi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gái: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thào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trai: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gái: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80523" y="3226551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Hỡi bạn ơi dừng chân chút đi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nhìn thấy đàn chim câu xanh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gọi nắng bay về rẫy lúa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 mừng nắng lúa reo rì rào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6"/>
          <p:cNvSpPr/>
          <p:nvPr/>
        </p:nvSpPr>
        <p:spPr>
          <a:xfrm>
            <a:off x="3303784" y="62805"/>
            <a:ext cx="9082461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</a:t>
            </a:r>
            <a:r>
              <a:rPr lang="en-US" sz="4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nối tiếp - hòa giọng</a:t>
            </a:r>
          </a:p>
        </p:txBody>
      </p:sp>
      <p:sp>
        <p:nvSpPr>
          <p:cNvPr id="5" name="Rectangles 4"/>
          <p:cNvSpPr/>
          <p:nvPr/>
        </p:nvSpPr>
        <p:spPr>
          <a:xfrm>
            <a:off x="4346893" y="3106420"/>
            <a:ext cx="3496945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en-GB" sz="36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 lớp hòa giọng</a:t>
            </a:r>
          </a:p>
        </p:txBody>
      </p:sp>
      <p:pic>
        <p:nvPicPr>
          <p:cNvPr id="6" name="B OI LAG NGHE B'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47397" y="-9294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73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  <p:bldP spid="10" grpId="1"/>
      <p:bldP spid="2" grpId="0"/>
      <p:bldP spid="2" grpId="1"/>
      <p:bldP spid="3" grpId="0"/>
      <p:bldP spid="3" grpId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800" y="76200"/>
            <a:ext cx="12053570" cy="6766137"/>
          </a:xfrm>
          <a:prstGeom prst="rect">
            <a:avLst/>
          </a:prstGeom>
        </p:spPr>
      </p:pic>
      <p:sp>
        <p:nvSpPr>
          <p:cNvPr id="2" name="TextBox 8">
            <a:extLst>
              <a:ext uri="{FF2B5EF4-FFF2-40B4-BE49-F238E27FC236}">
                <a16:creationId xmlns:a16="http://schemas.microsoft.com/office/drawing/2014/main" id="{0E3E89B3-C5CD-DBE9-56B8-5A6C3F79BE2D}"/>
              </a:ext>
            </a:extLst>
          </p:cNvPr>
          <p:cNvSpPr txBox="1"/>
          <p:nvPr/>
        </p:nvSpPr>
        <p:spPr>
          <a:xfrm>
            <a:off x="2549770" y="2105672"/>
            <a:ext cx="7815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GÕ ĐỆM THEO PHÁCH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E0B3AC8F-F61E-877E-6266-8FE84E9D0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769" y="2690447"/>
            <a:ext cx="8581294" cy="176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37C48929-96F1-CB6A-7688-CA153F587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2893254" y="4594714"/>
            <a:ext cx="715645" cy="56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6E0E9A50-2E53-8671-7A49-55AD415EF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4610503" y="4569176"/>
            <a:ext cx="715645" cy="56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43609972-193B-D664-2256-FCB8D6D50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8458209" y="4534984"/>
            <a:ext cx="715645" cy="56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BD529EEF-B46E-E45A-1140-FFB0117CE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6685874" y="4569176"/>
            <a:ext cx="715645" cy="56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1BCB58A5-95F5-C9DF-1196-04DAE2052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923" y="606669"/>
            <a:ext cx="11254154" cy="4762501"/>
          </a:xfrm>
          <a:prstGeom prst="rect">
            <a:avLst/>
          </a:prstGeom>
        </p:spPr>
      </p:pic>
      <p:pic>
        <p:nvPicPr>
          <p:cNvPr id="11" name="B OI LAG NGHE B'dur.mp3">
            <a:hlinkClick r:id="" action="ppaction://media"/>
            <a:extLst>
              <a:ext uri="{FF2B5EF4-FFF2-40B4-BE49-F238E27FC236}">
                <a16:creationId xmlns:a16="http://schemas.microsoft.com/office/drawing/2014/main" id="{656BE8C0-1E90-302C-C43D-B96C89FAD4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30602" y="301869"/>
            <a:ext cx="812800" cy="6096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16A77A0D-EE58-844D-124B-2C41C17350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820508"/>
            <a:ext cx="6096000" cy="1037492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905681EF-EE1B-748A-E61D-47E82A90A8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972908" y="5824991"/>
            <a:ext cx="6219091" cy="1037492"/>
          </a:xfrm>
          <a:prstGeom prst="rect">
            <a:avLst/>
          </a:prstGeom>
        </p:spPr>
      </p:pic>
      <p:pic>
        <p:nvPicPr>
          <p:cNvPr id="3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6F63E098-4BE6-8DB9-D0A3-87B1CC2D8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1775764" y="2510545"/>
            <a:ext cx="260622" cy="20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0CA59D8F-93FB-C579-3C62-554BDEBE9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4445120" y="2524185"/>
            <a:ext cx="260622" cy="20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3C5C3CB3-DED5-4A69-13E1-8B97B466F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7159085" y="2510545"/>
            <a:ext cx="260622" cy="20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BBD0A088-518A-41A8-44D7-20E85093D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9294132" y="2510545"/>
            <a:ext cx="260622" cy="20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DED9370B-83D4-BB9F-7698-ADCAC50FB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1448589" y="3424849"/>
            <a:ext cx="260622" cy="20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78762413-83AE-8E14-F3C8-DA727CD27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3999962" y="3478077"/>
            <a:ext cx="260622" cy="20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9A8BC382-88E9-F696-2DE8-ABC7C4CDB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7223260" y="3478077"/>
            <a:ext cx="260622" cy="20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90AB0F50-441F-9058-5F64-9F366702F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9294131" y="3424849"/>
            <a:ext cx="260622" cy="20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0DC246A9-CE5C-6562-0F45-030985072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1497607" y="4365344"/>
            <a:ext cx="260622" cy="20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B4330576-2C29-242A-9950-5219A46DF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4341377" y="4365343"/>
            <a:ext cx="260622" cy="20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9C788F4A-3D6C-1FCE-D336-93D8E97D5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7148466" y="4383697"/>
            <a:ext cx="260622" cy="20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744A60EC-113F-0459-470D-3E2A2A3F7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9294133" y="4385268"/>
            <a:ext cx="260622" cy="20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8DD0A203-DD88-0141-E35F-D5812EE66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1334020" y="5431151"/>
            <a:ext cx="260622" cy="20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95C422A7-C872-5222-08A5-EEC59FB9D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4221781" y="5583599"/>
            <a:ext cx="260622" cy="20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97F9A3B2-6233-4420-7566-B87693CC9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7192981" y="5495060"/>
            <a:ext cx="260622" cy="20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8C150197-6D55-ACF8-DAC6-718C1674C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9294130" y="5469386"/>
            <a:ext cx="260622" cy="20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8">
            <a:extLst>
              <a:ext uri="{FF2B5EF4-FFF2-40B4-BE49-F238E27FC236}">
                <a16:creationId xmlns:a16="http://schemas.microsoft.com/office/drawing/2014/main" id="{F4303F91-7644-D8F5-6BC8-E39A7B81F3DD}"/>
              </a:ext>
            </a:extLst>
          </p:cNvPr>
          <p:cNvSpPr txBox="1"/>
          <p:nvPr/>
        </p:nvSpPr>
        <p:spPr>
          <a:xfrm>
            <a:off x="1995855" y="186780"/>
            <a:ext cx="7815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GÕ ĐỆM THEO PHÁCH</a:t>
            </a:r>
          </a:p>
        </p:txBody>
      </p:sp>
    </p:spTree>
    <p:extLst>
      <p:ext uri="{BB962C8B-B14F-4D97-AF65-F5344CB8AC3E}">
        <p14:creationId xmlns:p14="http://schemas.microsoft.com/office/powerpoint/2010/main" val="274727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8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392</Words>
  <PresentationFormat>Màn hình rộng</PresentationFormat>
  <Paragraphs>40</Paragraphs>
  <Slides>21</Slides>
  <Notes>5</Notes>
  <HiddenSlides>0</HiddenSlides>
  <MMClips>12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9_Office Theme</vt:lpstr>
      <vt:lpstr>1_Office Theme</vt:lpstr>
      <vt:lpstr>2_Office Theme</vt:lpstr>
      <vt:lpstr>3_Office Theme</vt:lpstr>
      <vt:lpstr>1_Default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2020-08-11T21:22:00Z</dcterms:created>
  <dcterms:modified xsi:type="dcterms:W3CDTF">2022-08-12T10:48:59Z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0667146B1DF8415F8AD3017559828A92</vt:lpwstr>
  </property>
  <property fmtid="{D5CDD505-2E9C-101B-9397-08002B2CF9AE}" pid="3" name="KSOProductBuildVer">
    <vt:lpwstr>2057-11.2.0.10351</vt:lpwstr>
  </property>
</Properties>
</file>