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47" r:id="rId3"/>
    <p:sldId id="257" r:id="rId4"/>
    <p:sldId id="362" r:id="rId5"/>
    <p:sldId id="327" r:id="rId6"/>
    <p:sldId id="350" r:id="rId7"/>
    <p:sldId id="356" r:id="rId8"/>
    <p:sldId id="353" r:id="rId9"/>
    <p:sldId id="354" r:id="rId10"/>
    <p:sldId id="357" r:id="rId11"/>
    <p:sldId id="352" r:id="rId12"/>
    <p:sldId id="344" r:id="rId13"/>
    <p:sldId id="363" r:id="rId14"/>
    <p:sldId id="358" r:id="rId15"/>
    <p:sldId id="364" r:id="rId16"/>
    <p:sldId id="359" r:id="rId17"/>
    <p:sldId id="360" r:id="rId18"/>
    <p:sldId id="361" r:id="rId19"/>
    <p:sldId id="334" r:id="rId20"/>
    <p:sldId id="303" r:id="rId21"/>
    <p:sldId id="3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BCFCD4"/>
    <a:srgbClr val="0D3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107" d="100"/>
          <a:sy n="107" d="100"/>
        </p:scale>
        <p:origin x="177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7EE16-CD43-4660-91C4-AF5A537D5497}" type="doc">
      <dgm:prSet loTypeId="urn:microsoft.com/office/officeart/2005/8/layout/pyramid2" loCatId="list" qsTypeId="urn:microsoft.com/office/officeart/2005/8/quickstyle/simple1" qsCatId="simple" csTypeId="urn:microsoft.com/office/officeart/2005/8/colors/accent1_2" csCatId="accent1" phldr="1"/>
      <dgm:spPr/>
    </dgm:pt>
    <dgm:pt modelId="{06332215-8B40-4E80-BE76-3E81DC3BF7DA}">
      <dgm:prSet phldrT="[Text]" custT="1"/>
      <dgm:spPr/>
      <dgm:t>
        <a:bodyPr/>
        <a:lstStyle/>
        <a:p>
          <a:pPr algn="just"/>
          <a:r>
            <a:rPr lang="vi-VN" sz="1700" dirty="0">
              <a:latin typeface="Cambria" panose="02040503050406030204" pitchFamily="18" charset="0"/>
              <a:ea typeface="Cambria" panose="02040503050406030204" pitchFamily="18" charset="0"/>
            </a:rPr>
            <a:t>Núi là một dạng địa hình nhô cao rõ rệt trên mặt đất</a:t>
          </a:r>
          <a:r>
            <a:rPr lang="en-US" sz="1700" dirty="0">
              <a:latin typeface="Cambria" panose="02040503050406030204" pitchFamily="18" charset="0"/>
              <a:ea typeface="Cambria" panose="02040503050406030204" pitchFamily="18" charset="0"/>
            </a:rPr>
            <a:t> </a:t>
          </a:r>
          <a:r>
            <a:rPr lang="en-US" sz="1700" dirty="0" err="1">
              <a:latin typeface="Cambria" panose="02040503050406030204" pitchFamily="18" charset="0"/>
              <a:ea typeface="Cambria" panose="02040503050406030204" pitchFamily="18" charset="0"/>
            </a:rPr>
            <a:t>gồm</a:t>
          </a:r>
          <a:r>
            <a:rPr lang="en-US" sz="1700" dirty="0">
              <a:latin typeface="Cambria" panose="02040503050406030204" pitchFamily="18" charset="0"/>
              <a:ea typeface="Cambria" panose="02040503050406030204" pitchFamily="18" charset="0"/>
            </a:rPr>
            <a:t> </a:t>
          </a:r>
          <a:r>
            <a:rPr lang="vi-VN" sz="1700" dirty="0">
              <a:latin typeface="Cambria" panose="02040503050406030204" pitchFamily="18" charset="0"/>
              <a:ea typeface="Cambria" panose="02040503050406030204" pitchFamily="18" charset="0"/>
            </a:rPr>
            <a:t>đỉnh, sườn và chân núi.</a:t>
          </a:r>
          <a:endParaRPr lang="en-US" sz="1700" dirty="0">
            <a:latin typeface="Cambria" panose="02040503050406030204" pitchFamily="18" charset="0"/>
            <a:ea typeface="Cambria" panose="02040503050406030204" pitchFamily="18" charset="0"/>
          </a:endParaRPr>
        </a:p>
      </dgm:t>
    </dgm:pt>
    <dgm:pt modelId="{B745D8FC-C703-48F3-8963-D1D15A898FA6}" type="parTrans" cxnId="{2A5B76B9-AE44-41A0-A750-3D995F405FDB}">
      <dgm:prSet/>
      <dgm:spPr/>
      <dgm:t>
        <a:bodyPr/>
        <a:lstStyle/>
        <a:p>
          <a:endParaRPr lang="en-US"/>
        </a:p>
      </dgm:t>
    </dgm:pt>
    <dgm:pt modelId="{F33D4069-B4D6-4B4D-ABB0-EABF44F30FFF}" type="sibTrans" cxnId="{2A5B76B9-AE44-41A0-A750-3D995F405FDB}">
      <dgm:prSet/>
      <dgm:spPr/>
      <dgm:t>
        <a:bodyPr/>
        <a:lstStyle/>
        <a:p>
          <a:endParaRPr lang="en-US"/>
        </a:p>
      </dgm:t>
    </dgm:pt>
    <dgm:pt modelId="{4E18D21D-DC4D-4318-B045-4AEFEBA7EEC5}">
      <dgm:prSet phldrT="[Text]" custT="1"/>
      <dgm:spPr/>
      <dgm:t>
        <a:bodyPr/>
        <a:lstStyle/>
        <a:p>
          <a:pPr algn="just"/>
          <a:r>
            <a:rPr lang="vi-VN" sz="1700" dirty="0">
              <a:latin typeface="Cambria" panose="02040503050406030204" pitchFamily="18" charset="0"/>
              <a:ea typeface="Cambria" panose="02040503050406030204" pitchFamily="18" charset="0"/>
            </a:rPr>
            <a:t>Cao nguyên là dạng địa hình tương đối bằng phẳng hoặc gợn sóng nhưng có sườn dốc.</a:t>
          </a:r>
          <a:endParaRPr lang="en-US" sz="1700" dirty="0">
            <a:latin typeface="Cambria" panose="02040503050406030204" pitchFamily="18" charset="0"/>
            <a:ea typeface="Cambria" panose="02040503050406030204" pitchFamily="18" charset="0"/>
          </a:endParaRPr>
        </a:p>
      </dgm:t>
    </dgm:pt>
    <dgm:pt modelId="{A1EC74A5-3791-47D3-BF8A-FF839E2E7A8C}" type="parTrans" cxnId="{40FDCEB1-87C1-43EB-853F-61CC2CCB11F8}">
      <dgm:prSet/>
      <dgm:spPr/>
      <dgm:t>
        <a:bodyPr/>
        <a:lstStyle/>
        <a:p>
          <a:endParaRPr lang="en-US"/>
        </a:p>
      </dgm:t>
    </dgm:pt>
    <dgm:pt modelId="{045F10B9-9D5B-4D6D-A1C5-3890D4991C12}" type="sibTrans" cxnId="{40FDCEB1-87C1-43EB-853F-61CC2CCB11F8}">
      <dgm:prSet/>
      <dgm:spPr/>
      <dgm:t>
        <a:bodyPr/>
        <a:lstStyle/>
        <a:p>
          <a:endParaRPr lang="en-US"/>
        </a:p>
      </dgm:t>
    </dgm:pt>
    <dgm:pt modelId="{087134C5-A876-4C2A-8DA9-84FB489CE450}">
      <dgm:prSet phldrT="[Text]" custT="1"/>
      <dgm:spPr/>
      <dgm:t>
        <a:bodyPr/>
        <a:lstStyle/>
        <a:p>
          <a:pPr algn="just"/>
          <a:r>
            <a:rPr lang="vi-VN" sz="1700" dirty="0">
              <a:latin typeface="Cambria" panose="02040503050406030204" pitchFamily="18" charset="0"/>
              <a:ea typeface="Cambria" panose="02040503050406030204" pitchFamily="18" charset="0"/>
            </a:rPr>
            <a:t>Đồi là dạng địa hình nhô cao, có đỉnh tròn, sườn thoải.</a:t>
          </a:r>
          <a:endParaRPr lang="en-US" sz="1700" dirty="0">
            <a:latin typeface="Cambria" panose="02040503050406030204" pitchFamily="18" charset="0"/>
            <a:ea typeface="Cambria" panose="02040503050406030204" pitchFamily="18" charset="0"/>
          </a:endParaRPr>
        </a:p>
      </dgm:t>
    </dgm:pt>
    <dgm:pt modelId="{A14BBC48-EC7A-49BB-A7A8-79D3B00826BE}" type="parTrans" cxnId="{EF52DB4B-A6B1-4A9E-82A3-5F362F251CA0}">
      <dgm:prSet/>
      <dgm:spPr/>
      <dgm:t>
        <a:bodyPr/>
        <a:lstStyle/>
        <a:p>
          <a:endParaRPr lang="en-US"/>
        </a:p>
      </dgm:t>
    </dgm:pt>
    <dgm:pt modelId="{5A869E58-6CED-4DD6-BD10-C4D4FF22B8D9}" type="sibTrans" cxnId="{EF52DB4B-A6B1-4A9E-82A3-5F362F251CA0}">
      <dgm:prSet/>
      <dgm:spPr/>
      <dgm:t>
        <a:bodyPr/>
        <a:lstStyle/>
        <a:p>
          <a:endParaRPr lang="en-US"/>
        </a:p>
      </dgm:t>
    </dgm:pt>
    <dgm:pt modelId="{4B51E47F-AAB1-4941-8BC5-D0D65FF7B880}">
      <dgm:prSet phldrT="[Text]" custT="1"/>
      <dgm:spPr/>
      <dgm:t>
        <a:bodyPr/>
        <a:lstStyle/>
        <a:p>
          <a:pPr algn="just"/>
          <a:r>
            <a:rPr lang="vi-VN" sz="1700" dirty="0">
              <a:latin typeface="Cambria" panose="02040503050406030204" pitchFamily="18" charset="0"/>
              <a:ea typeface="Cambria" panose="02040503050406030204" pitchFamily="18" charset="0"/>
            </a:rPr>
            <a:t>Đồng bằng là dạng địa hình thấp, có bề mặt tương đối bằng phẳng hoặc gợn sóng.</a:t>
          </a:r>
          <a:endParaRPr lang="en-US" sz="1700" dirty="0">
            <a:latin typeface="Cambria" panose="02040503050406030204" pitchFamily="18" charset="0"/>
            <a:ea typeface="Cambria" panose="02040503050406030204" pitchFamily="18" charset="0"/>
          </a:endParaRPr>
        </a:p>
      </dgm:t>
    </dgm:pt>
    <dgm:pt modelId="{4A668281-ACE5-4975-B002-C167EB86A629}" type="parTrans" cxnId="{A4D6EE24-BE58-48FE-B19B-7617E28148D9}">
      <dgm:prSet/>
      <dgm:spPr/>
      <dgm:t>
        <a:bodyPr/>
        <a:lstStyle/>
        <a:p>
          <a:endParaRPr lang="en-US"/>
        </a:p>
      </dgm:t>
    </dgm:pt>
    <dgm:pt modelId="{13853D48-EBFC-47D4-A85A-E2979BA98960}" type="sibTrans" cxnId="{A4D6EE24-BE58-48FE-B19B-7617E28148D9}">
      <dgm:prSet/>
      <dgm:spPr/>
      <dgm:t>
        <a:bodyPr/>
        <a:lstStyle/>
        <a:p>
          <a:endParaRPr lang="en-US"/>
        </a:p>
      </dgm:t>
    </dgm:pt>
    <dgm:pt modelId="{6C1D6DD9-34E5-498A-9193-851C4717BFD0}" type="pres">
      <dgm:prSet presAssocID="{32B7EE16-CD43-4660-91C4-AF5A537D5497}" presName="compositeShape" presStyleCnt="0">
        <dgm:presLayoutVars>
          <dgm:dir/>
          <dgm:resizeHandles/>
        </dgm:presLayoutVars>
      </dgm:prSet>
      <dgm:spPr/>
    </dgm:pt>
    <dgm:pt modelId="{E780D2E5-B471-4BF7-B142-E0F74CEB040C}" type="pres">
      <dgm:prSet presAssocID="{32B7EE16-CD43-4660-91C4-AF5A537D5497}" presName="pyramid" presStyleLbl="node1" presStyleIdx="0" presStyleCnt="1"/>
      <dgm:spPr/>
    </dgm:pt>
    <dgm:pt modelId="{14046E79-2A9E-4722-A5C7-C3A685FFA6A1}" type="pres">
      <dgm:prSet presAssocID="{32B7EE16-CD43-4660-91C4-AF5A537D5497}" presName="theList" presStyleCnt="0"/>
      <dgm:spPr/>
    </dgm:pt>
    <dgm:pt modelId="{E5C2B7BF-8FEA-4F10-BB8F-B420CD7977D2}" type="pres">
      <dgm:prSet presAssocID="{06332215-8B40-4E80-BE76-3E81DC3BF7DA}" presName="aNode" presStyleLbl="fgAcc1" presStyleIdx="0" presStyleCnt="4" custScaleY="158980">
        <dgm:presLayoutVars>
          <dgm:bulletEnabled val="1"/>
        </dgm:presLayoutVars>
      </dgm:prSet>
      <dgm:spPr/>
    </dgm:pt>
    <dgm:pt modelId="{EE9CED3B-5ECB-4A50-99E3-DA644832D4CE}" type="pres">
      <dgm:prSet presAssocID="{06332215-8B40-4E80-BE76-3E81DC3BF7DA}" presName="aSpace" presStyleCnt="0"/>
      <dgm:spPr/>
    </dgm:pt>
    <dgm:pt modelId="{50CCBFF1-BB54-4C52-A3D8-8B3ED945F119}" type="pres">
      <dgm:prSet presAssocID="{4E18D21D-DC4D-4318-B045-4AEFEBA7EEC5}" presName="aNode" presStyleLbl="fgAcc1" presStyleIdx="1" presStyleCnt="4" custScaleY="164061">
        <dgm:presLayoutVars>
          <dgm:bulletEnabled val="1"/>
        </dgm:presLayoutVars>
      </dgm:prSet>
      <dgm:spPr/>
    </dgm:pt>
    <dgm:pt modelId="{8ECE6EFC-3C0E-4EBD-873F-56CC66D1BC9E}" type="pres">
      <dgm:prSet presAssocID="{4E18D21D-DC4D-4318-B045-4AEFEBA7EEC5}" presName="aSpace" presStyleCnt="0"/>
      <dgm:spPr/>
    </dgm:pt>
    <dgm:pt modelId="{184054A6-965A-4A0E-87C8-481038959234}" type="pres">
      <dgm:prSet presAssocID="{087134C5-A876-4C2A-8DA9-84FB489CE450}" presName="aNode" presStyleLbl="fgAcc1" presStyleIdx="2" presStyleCnt="4" custScaleY="109035">
        <dgm:presLayoutVars>
          <dgm:bulletEnabled val="1"/>
        </dgm:presLayoutVars>
      </dgm:prSet>
      <dgm:spPr/>
    </dgm:pt>
    <dgm:pt modelId="{CA8278E8-2BF0-4FDA-B295-8FB11D404DF5}" type="pres">
      <dgm:prSet presAssocID="{087134C5-A876-4C2A-8DA9-84FB489CE450}" presName="aSpace" presStyleCnt="0"/>
      <dgm:spPr/>
    </dgm:pt>
    <dgm:pt modelId="{E788FF2B-3BCF-4846-9B4F-BFD4F0B4F8DD}" type="pres">
      <dgm:prSet presAssocID="{4B51E47F-AAB1-4941-8BC5-D0D65FF7B880}" presName="aNode" presStyleLbl="fgAcc1" presStyleIdx="3" presStyleCnt="4" custScaleY="130987">
        <dgm:presLayoutVars>
          <dgm:bulletEnabled val="1"/>
        </dgm:presLayoutVars>
      </dgm:prSet>
      <dgm:spPr/>
    </dgm:pt>
    <dgm:pt modelId="{844458C1-787B-4C3C-9BF2-BE18F889688D}" type="pres">
      <dgm:prSet presAssocID="{4B51E47F-AAB1-4941-8BC5-D0D65FF7B880}" presName="aSpace" presStyleCnt="0"/>
      <dgm:spPr/>
    </dgm:pt>
  </dgm:ptLst>
  <dgm:cxnLst>
    <dgm:cxn modelId="{A4D6EE24-BE58-48FE-B19B-7617E28148D9}" srcId="{32B7EE16-CD43-4660-91C4-AF5A537D5497}" destId="{4B51E47F-AAB1-4941-8BC5-D0D65FF7B880}" srcOrd="3" destOrd="0" parTransId="{4A668281-ACE5-4975-B002-C167EB86A629}" sibTransId="{13853D48-EBFC-47D4-A85A-E2979BA98960}"/>
    <dgm:cxn modelId="{2D636368-6DB5-45A2-B08B-219FACC0DB81}" type="presOf" srcId="{06332215-8B40-4E80-BE76-3E81DC3BF7DA}" destId="{E5C2B7BF-8FEA-4F10-BB8F-B420CD7977D2}" srcOrd="0" destOrd="0" presId="urn:microsoft.com/office/officeart/2005/8/layout/pyramid2"/>
    <dgm:cxn modelId="{EF52DB4B-A6B1-4A9E-82A3-5F362F251CA0}" srcId="{32B7EE16-CD43-4660-91C4-AF5A537D5497}" destId="{087134C5-A876-4C2A-8DA9-84FB489CE450}" srcOrd="2" destOrd="0" parTransId="{A14BBC48-EC7A-49BB-A7A8-79D3B00826BE}" sibTransId="{5A869E58-6CED-4DD6-BD10-C4D4FF22B8D9}"/>
    <dgm:cxn modelId="{6906498E-F07F-432B-9673-6E0F9AE0ECA9}" type="presOf" srcId="{4B51E47F-AAB1-4941-8BC5-D0D65FF7B880}" destId="{E788FF2B-3BCF-4846-9B4F-BFD4F0B4F8DD}" srcOrd="0" destOrd="0" presId="urn:microsoft.com/office/officeart/2005/8/layout/pyramid2"/>
    <dgm:cxn modelId="{40FDCEB1-87C1-43EB-853F-61CC2CCB11F8}" srcId="{32B7EE16-CD43-4660-91C4-AF5A537D5497}" destId="{4E18D21D-DC4D-4318-B045-4AEFEBA7EEC5}" srcOrd="1" destOrd="0" parTransId="{A1EC74A5-3791-47D3-BF8A-FF839E2E7A8C}" sibTransId="{045F10B9-9D5B-4D6D-A1C5-3890D4991C12}"/>
    <dgm:cxn modelId="{2A5B76B9-AE44-41A0-A750-3D995F405FDB}" srcId="{32B7EE16-CD43-4660-91C4-AF5A537D5497}" destId="{06332215-8B40-4E80-BE76-3E81DC3BF7DA}" srcOrd="0" destOrd="0" parTransId="{B745D8FC-C703-48F3-8963-D1D15A898FA6}" sibTransId="{F33D4069-B4D6-4B4D-ABB0-EABF44F30FFF}"/>
    <dgm:cxn modelId="{EF53BABB-BADE-4787-9B84-2330F78E66F3}" type="presOf" srcId="{32B7EE16-CD43-4660-91C4-AF5A537D5497}" destId="{6C1D6DD9-34E5-498A-9193-851C4717BFD0}" srcOrd="0" destOrd="0" presId="urn:microsoft.com/office/officeart/2005/8/layout/pyramid2"/>
    <dgm:cxn modelId="{2C2075DA-1F57-4DDF-B5AA-F808331EBBC3}" type="presOf" srcId="{087134C5-A876-4C2A-8DA9-84FB489CE450}" destId="{184054A6-965A-4A0E-87C8-481038959234}" srcOrd="0" destOrd="0" presId="urn:microsoft.com/office/officeart/2005/8/layout/pyramid2"/>
    <dgm:cxn modelId="{C1E0D4FC-460F-41DB-9677-7EA4C58272C7}" type="presOf" srcId="{4E18D21D-DC4D-4318-B045-4AEFEBA7EEC5}" destId="{50CCBFF1-BB54-4C52-A3D8-8B3ED945F119}" srcOrd="0" destOrd="0" presId="urn:microsoft.com/office/officeart/2005/8/layout/pyramid2"/>
    <dgm:cxn modelId="{FAE4FD69-319D-49B6-A229-6816531D7588}" type="presParOf" srcId="{6C1D6DD9-34E5-498A-9193-851C4717BFD0}" destId="{E780D2E5-B471-4BF7-B142-E0F74CEB040C}" srcOrd="0" destOrd="0" presId="urn:microsoft.com/office/officeart/2005/8/layout/pyramid2"/>
    <dgm:cxn modelId="{8A1FD2C3-C245-45C7-A83C-BEE1477D0852}" type="presParOf" srcId="{6C1D6DD9-34E5-498A-9193-851C4717BFD0}" destId="{14046E79-2A9E-4722-A5C7-C3A685FFA6A1}" srcOrd="1" destOrd="0" presId="urn:microsoft.com/office/officeart/2005/8/layout/pyramid2"/>
    <dgm:cxn modelId="{E9CFABDB-FD0B-4925-A686-888700AFBD84}" type="presParOf" srcId="{14046E79-2A9E-4722-A5C7-C3A685FFA6A1}" destId="{E5C2B7BF-8FEA-4F10-BB8F-B420CD7977D2}" srcOrd="0" destOrd="0" presId="urn:microsoft.com/office/officeart/2005/8/layout/pyramid2"/>
    <dgm:cxn modelId="{C755BD19-787B-4E38-A0DE-A139EE954517}" type="presParOf" srcId="{14046E79-2A9E-4722-A5C7-C3A685FFA6A1}" destId="{EE9CED3B-5ECB-4A50-99E3-DA644832D4CE}" srcOrd="1" destOrd="0" presId="urn:microsoft.com/office/officeart/2005/8/layout/pyramid2"/>
    <dgm:cxn modelId="{C1E15B92-89EF-4E7E-9247-E081338611C9}" type="presParOf" srcId="{14046E79-2A9E-4722-A5C7-C3A685FFA6A1}" destId="{50CCBFF1-BB54-4C52-A3D8-8B3ED945F119}" srcOrd="2" destOrd="0" presId="urn:microsoft.com/office/officeart/2005/8/layout/pyramid2"/>
    <dgm:cxn modelId="{982D7DE1-E63C-432E-92B4-BB67B609E519}" type="presParOf" srcId="{14046E79-2A9E-4722-A5C7-C3A685FFA6A1}" destId="{8ECE6EFC-3C0E-4EBD-873F-56CC66D1BC9E}" srcOrd="3" destOrd="0" presId="urn:microsoft.com/office/officeart/2005/8/layout/pyramid2"/>
    <dgm:cxn modelId="{87060340-4243-4918-8520-F739B70EAD8D}" type="presParOf" srcId="{14046E79-2A9E-4722-A5C7-C3A685FFA6A1}" destId="{184054A6-965A-4A0E-87C8-481038959234}" srcOrd="4" destOrd="0" presId="urn:microsoft.com/office/officeart/2005/8/layout/pyramid2"/>
    <dgm:cxn modelId="{33C22157-3288-4116-8D10-74A31E32FA34}" type="presParOf" srcId="{14046E79-2A9E-4722-A5C7-C3A685FFA6A1}" destId="{CA8278E8-2BF0-4FDA-B295-8FB11D404DF5}" srcOrd="5" destOrd="0" presId="urn:microsoft.com/office/officeart/2005/8/layout/pyramid2"/>
    <dgm:cxn modelId="{B54657D1-E25A-4E9C-A049-9BE7E5BE809C}" type="presParOf" srcId="{14046E79-2A9E-4722-A5C7-C3A685FFA6A1}" destId="{E788FF2B-3BCF-4846-9B4F-BFD4F0B4F8DD}" srcOrd="6" destOrd="0" presId="urn:microsoft.com/office/officeart/2005/8/layout/pyramid2"/>
    <dgm:cxn modelId="{CC039F51-D9FD-4964-9325-7E9465761376}" type="presParOf" srcId="{14046E79-2A9E-4722-A5C7-C3A685FFA6A1}" destId="{844458C1-787B-4C3C-9BF2-BE18F889688D}"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0D2E5-B471-4BF7-B142-E0F74CEB040C}">
      <dsp:nvSpPr>
        <dsp:cNvPr id="0" name=""/>
        <dsp:cNvSpPr/>
      </dsp:nvSpPr>
      <dsp:spPr>
        <a:xfrm>
          <a:off x="659130" y="0"/>
          <a:ext cx="4419600" cy="44196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2B7BF-8FEA-4F10-BB8F-B420CD7977D2}">
      <dsp:nvSpPr>
        <dsp:cNvPr id="0" name=""/>
        <dsp:cNvSpPr/>
      </dsp:nvSpPr>
      <dsp:spPr>
        <a:xfrm>
          <a:off x="2868930" y="442279"/>
          <a:ext cx="2872740" cy="9167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vi-VN" sz="1700" kern="1200" dirty="0">
              <a:latin typeface="Cambria" panose="02040503050406030204" pitchFamily="18" charset="0"/>
              <a:ea typeface="Cambria" panose="02040503050406030204" pitchFamily="18" charset="0"/>
            </a:rPr>
            <a:t>Núi là một dạng địa hình nhô cao rõ rệt trên mặt đất</a:t>
          </a:r>
          <a:r>
            <a:rPr lang="en-US" sz="1700" kern="1200" dirty="0">
              <a:latin typeface="Cambria" panose="02040503050406030204" pitchFamily="18" charset="0"/>
              <a:ea typeface="Cambria" panose="02040503050406030204" pitchFamily="18" charset="0"/>
            </a:rPr>
            <a:t> </a:t>
          </a:r>
          <a:r>
            <a:rPr lang="en-US" sz="1700" kern="1200" dirty="0" err="1">
              <a:latin typeface="Cambria" panose="02040503050406030204" pitchFamily="18" charset="0"/>
              <a:ea typeface="Cambria" panose="02040503050406030204" pitchFamily="18" charset="0"/>
            </a:rPr>
            <a:t>gồm</a:t>
          </a:r>
          <a:r>
            <a:rPr lang="en-US" sz="1700" kern="1200" dirty="0">
              <a:latin typeface="Cambria" panose="02040503050406030204" pitchFamily="18" charset="0"/>
              <a:ea typeface="Cambria" panose="02040503050406030204" pitchFamily="18" charset="0"/>
            </a:rPr>
            <a:t> </a:t>
          </a:r>
          <a:r>
            <a:rPr lang="vi-VN" sz="1700" kern="1200" dirty="0">
              <a:latin typeface="Cambria" panose="02040503050406030204" pitchFamily="18" charset="0"/>
              <a:ea typeface="Cambria" panose="02040503050406030204" pitchFamily="18" charset="0"/>
            </a:rPr>
            <a:t>đỉnh, sườn và chân núi.</a:t>
          </a:r>
          <a:endParaRPr lang="en-US" sz="1700" kern="1200" dirty="0">
            <a:latin typeface="Cambria" panose="02040503050406030204" pitchFamily="18" charset="0"/>
            <a:ea typeface="Cambria" panose="02040503050406030204" pitchFamily="18" charset="0"/>
          </a:endParaRPr>
        </a:p>
      </dsp:txBody>
      <dsp:txXfrm>
        <a:off x="2913680" y="487029"/>
        <a:ext cx="2783240" cy="827209"/>
      </dsp:txXfrm>
    </dsp:sp>
    <dsp:sp modelId="{50CCBFF1-BB54-4C52-A3D8-8B3ED945F119}">
      <dsp:nvSpPr>
        <dsp:cNvPr id="0" name=""/>
        <dsp:cNvSpPr/>
      </dsp:nvSpPr>
      <dsp:spPr>
        <a:xfrm>
          <a:off x="2868930" y="1431066"/>
          <a:ext cx="2872740" cy="9460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vi-VN" sz="1700" kern="1200" dirty="0">
              <a:latin typeface="Cambria" panose="02040503050406030204" pitchFamily="18" charset="0"/>
              <a:ea typeface="Cambria" panose="02040503050406030204" pitchFamily="18" charset="0"/>
            </a:rPr>
            <a:t>Cao nguyên là dạng địa hình tương đối bằng phẳng hoặc gợn sóng nhưng có sườn dốc.</a:t>
          </a:r>
          <a:endParaRPr lang="en-US" sz="1700" kern="1200" dirty="0">
            <a:latin typeface="Cambria" panose="02040503050406030204" pitchFamily="18" charset="0"/>
            <a:ea typeface="Cambria" panose="02040503050406030204" pitchFamily="18" charset="0"/>
          </a:endParaRPr>
        </a:p>
      </dsp:txBody>
      <dsp:txXfrm>
        <a:off x="2915110" y="1477246"/>
        <a:ext cx="2780380" cy="853648"/>
      </dsp:txXfrm>
    </dsp:sp>
    <dsp:sp modelId="{184054A6-965A-4A0E-87C8-481038959234}">
      <dsp:nvSpPr>
        <dsp:cNvPr id="0" name=""/>
        <dsp:cNvSpPr/>
      </dsp:nvSpPr>
      <dsp:spPr>
        <a:xfrm>
          <a:off x="2868930" y="2449151"/>
          <a:ext cx="2872740" cy="62871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vi-VN" sz="1700" kern="1200" dirty="0">
              <a:latin typeface="Cambria" panose="02040503050406030204" pitchFamily="18" charset="0"/>
              <a:ea typeface="Cambria" panose="02040503050406030204" pitchFamily="18" charset="0"/>
            </a:rPr>
            <a:t>Đồi là dạng địa hình nhô cao, có đỉnh tròn, sườn thoải.</a:t>
          </a:r>
          <a:endParaRPr lang="en-US" sz="1700" kern="1200" dirty="0">
            <a:latin typeface="Cambria" panose="02040503050406030204" pitchFamily="18" charset="0"/>
            <a:ea typeface="Cambria" panose="02040503050406030204" pitchFamily="18" charset="0"/>
          </a:endParaRPr>
        </a:p>
      </dsp:txBody>
      <dsp:txXfrm>
        <a:off x="2899621" y="2479842"/>
        <a:ext cx="2811358" cy="567335"/>
      </dsp:txXfrm>
    </dsp:sp>
    <dsp:sp modelId="{E788FF2B-3BCF-4846-9B4F-BFD4F0B4F8DD}">
      <dsp:nvSpPr>
        <dsp:cNvPr id="0" name=""/>
        <dsp:cNvSpPr/>
      </dsp:nvSpPr>
      <dsp:spPr>
        <a:xfrm>
          <a:off x="2868930" y="3149946"/>
          <a:ext cx="2872740" cy="7552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vi-VN" sz="1700" kern="1200" dirty="0">
              <a:latin typeface="Cambria" panose="02040503050406030204" pitchFamily="18" charset="0"/>
              <a:ea typeface="Cambria" panose="02040503050406030204" pitchFamily="18" charset="0"/>
            </a:rPr>
            <a:t>Đồng bằng là dạng địa hình thấp, có bề mặt tương đối bằng phẳng hoặc gợn sóng.</a:t>
          </a:r>
          <a:endParaRPr lang="en-US" sz="1700" kern="1200" dirty="0">
            <a:latin typeface="Cambria" panose="02040503050406030204" pitchFamily="18" charset="0"/>
            <a:ea typeface="Cambria" panose="02040503050406030204" pitchFamily="18" charset="0"/>
          </a:endParaRPr>
        </a:p>
      </dsp:txBody>
      <dsp:txXfrm>
        <a:off x="2905801" y="3186817"/>
        <a:ext cx="2798998" cy="6815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4/2/2024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417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346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64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03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32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262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08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08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302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89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205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1625"/>
            <a:ext cx="7772400" cy="579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17"/>
          <p:cNvSpPr>
            <a:spLocks noGrp="1"/>
          </p:cNvSpPr>
          <p:nvPr>
            <p:ph type="sldNum" sz="quarter" idx="12"/>
          </p:nvPr>
        </p:nvSpPr>
        <p:spPr/>
        <p:txBody>
          <a:bodyPr/>
          <a:lstStyle>
            <a:lvl1pPr>
              <a:defRPr/>
            </a:lvl1pPr>
          </a:lstStyle>
          <a:p>
            <a:pPr>
              <a:defRPr/>
            </a:pPr>
            <a:fld id="{1F49B518-22F0-4266-A97E-A066E13D1C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1488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CC5CE35-F0B8-41AC-A34B-56B6E8A3A87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660076"/>
      </p:ext>
    </p:extLst>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208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gif"/><Relationship Id="rId10" Type="http://schemas.microsoft.com/office/2007/relationships/hdphoto" Target="../media/hdphoto5.wdp"/><Relationship Id="rId4" Type="http://schemas.openxmlformats.org/officeDocument/2006/relationships/image" Target="../media/image12.jpe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gif"/><Relationship Id="rId10" Type="http://schemas.microsoft.com/office/2007/relationships/hdphoto" Target="../media/hdphoto6.wdp"/><Relationship Id="rId4" Type="http://schemas.openxmlformats.org/officeDocument/2006/relationships/image" Target="../media/image12.jpe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gif"/><Relationship Id="rId10" Type="http://schemas.microsoft.com/office/2007/relationships/hdphoto" Target="../media/hdphoto7.wdp"/><Relationship Id="rId4" Type="http://schemas.openxmlformats.org/officeDocument/2006/relationships/image" Target="../media/image12.jpe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gif"/><Relationship Id="rId10" Type="http://schemas.microsoft.com/office/2007/relationships/hdphoto" Target="../media/hdphoto6.wdp"/><Relationship Id="rId4" Type="http://schemas.openxmlformats.org/officeDocument/2006/relationships/image" Target="../media/image12.jpe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12.jpe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png"/><Relationship Id="rId7" Type="http://schemas.openxmlformats.org/officeDocument/2006/relationships/diagramData" Target="../diagrams/data1.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5.jpeg"/><Relationship Id="rId11" Type="http://schemas.microsoft.com/office/2007/relationships/diagramDrawing" Target="../diagrams/drawing1.xml"/><Relationship Id="rId5" Type="http://schemas.openxmlformats.org/officeDocument/2006/relationships/image" Target="../media/image24.gif"/><Relationship Id="rId10" Type="http://schemas.openxmlformats.org/officeDocument/2006/relationships/diagramColors" Target="../diagrams/colors1.xml"/><Relationship Id="rId4" Type="http://schemas.openxmlformats.org/officeDocument/2006/relationships/image" Target="../media/image12.jpeg"/><Relationship Id="rId9"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12.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12.jpe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4.wdp"/><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11" Type="http://schemas.microsoft.com/office/2007/relationships/hdphoto" Target="../media/hdphoto3.wdp"/><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12.jpe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_190182.jpg"/>
          <p:cNvPicPr>
            <a:picLocks noGrp="1" noChangeAspect="1"/>
          </p:cNvPicPr>
          <p:nvPr>
            <p:ph idx="1"/>
          </p:nvPr>
        </p:nvPicPr>
        <p:blipFill>
          <a:blip r:embed="rId2"/>
          <a:stretch>
            <a:fillRect/>
          </a:stretch>
        </p:blipFill>
        <p:spPr>
          <a:xfrm>
            <a:off x="0" y="0"/>
            <a:ext cx="4800600" cy="2971800"/>
          </a:xfrm>
          <a:scene3d>
            <a:camera prst="orthographicFront"/>
            <a:lightRig rig="threePt" dir="t"/>
          </a:scene3d>
          <a:sp3d>
            <a:bevelT w="114300" prst="artDeco"/>
          </a:sp3d>
        </p:spPr>
      </p:pic>
      <p:pic>
        <p:nvPicPr>
          <p:cNvPr id="5" name="Picture 4" descr="dinh-nui-1.jpg"/>
          <p:cNvPicPr>
            <a:picLocks noChangeAspect="1"/>
          </p:cNvPicPr>
          <p:nvPr/>
        </p:nvPicPr>
        <p:blipFill>
          <a:blip r:embed="rId3"/>
          <a:stretch>
            <a:fillRect/>
          </a:stretch>
        </p:blipFill>
        <p:spPr>
          <a:xfrm>
            <a:off x="4800600" y="0"/>
            <a:ext cx="4343400" cy="2971800"/>
          </a:xfrm>
          <a:prstGeom prst="rect">
            <a:avLst/>
          </a:prstGeom>
          <a:scene3d>
            <a:camera prst="orthographicFront"/>
            <a:lightRig rig="threePt" dir="t"/>
          </a:scene3d>
          <a:sp3d>
            <a:bevelT w="114300" prst="artDeco"/>
          </a:sp3d>
        </p:spPr>
      </p:pic>
      <p:pic>
        <p:nvPicPr>
          <p:cNvPr id="8" name="Picture 7" descr="d9(13)"/>
          <p:cNvPicPr>
            <a:picLocks noChangeAspect="1" noChangeArrowheads="1"/>
          </p:cNvPicPr>
          <p:nvPr/>
        </p:nvPicPr>
        <p:blipFill>
          <a:blip r:embed="rId4"/>
          <a:srcRect/>
          <a:stretch>
            <a:fillRect/>
          </a:stretch>
        </p:blipFill>
        <p:spPr bwMode="auto">
          <a:xfrm>
            <a:off x="0" y="2971800"/>
            <a:ext cx="4800600" cy="2971800"/>
          </a:xfrm>
          <a:prstGeom prst="rect">
            <a:avLst/>
          </a:prstGeom>
          <a:noFill/>
          <a:ln w="9525">
            <a:solidFill>
              <a:srgbClr val="E818F8"/>
            </a:solidFill>
            <a:miter lim="800000"/>
            <a:headEnd/>
            <a:tailEnd/>
          </a:ln>
          <a:scene3d>
            <a:camera prst="orthographicFront"/>
            <a:lightRig rig="threePt" dir="t"/>
          </a:scene3d>
          <a:sp3d>
            <a:bevelT w="114300" prst="artDeco"/>
          </a:sp3d>
        </p:spPr>
      </p:pic>
      <p:pic>
        <p:nvPicPr>
          <p:cNvPr id="9" name="Picture 6"/>
          <p:cNvPicPr>
            <a:picLocks noChangeAspect="1" noChangeArrowheads="1"/>
          </p:cNvPicPr>
          <p:nvPr/>
        </p:nvPicPr>
        <p:blipFill>
          <a:blip r:embed="rId5"/>
          <a:srcRect/>
          <a:stretch>
            <a:fillRect/>
          </a:stretch>
        </p:blipFill>
        <p:spPr bwMode="auto">
          <a:xfrm>
            <a:off x="4800600" y="2971800"/>
            <a:ext cx="4343400" cy="2971800"/>
          </a:xfrm>
          <a:prstGeom prst="rect">
            <a:avLst/>
          </a:prstGeom>
          <a:noFill/>
          <a:ln w="9525">
            <a:noFill/>
            <a:miter lim="800000"/>
            <a:headEnd/>
            <a:tailEnd/>
          </a:ln>
          <a:effectLst/>
          <a:scene3d>
            <a:camera prst="orthographicFront"/>
            <a:lightRig rig="threePt" dir="t"/>
          </a:scene3d>
          <a:sp3d>
            <a:bevelT w="114300" prst="artDeco"/>
          </a:sp3d>
        </p:spPr>
      </p:pic>
      <p:sp>
        <p:nvSpPr>
          <p:cNvPr id="11" name="Rectangle 2"/>
          <p:cNvSpPr txBox="1">
            <a:spLocks noChangeArrowheads="1"/>
          </p:cNvSpPr>
          <p:nvPr/>
        </p:nvSpPr>
        <p:spPr>
          <a:xfrm>
            <a:off x="0" y="5791200"/>
            <a:ext cx="9144000" cy="1066800"/>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85000" lnSpcReduction="20000"/>
          </a:bodyPr>
          <a:lstStyle/>
          <a:p>
            <a:pPr algn="ctr">
              <a:spcBef>
                <a:spcPct val="0"/>
              </a:spcBef>
              <a:defRPr/>
            </a:pPr>
            <a:r>
              <a:rPr lang="en-US" sz="4400" b="1" dirty="0">
                <a:solidFill>
                  <a:srgbClr val="FF9933"/>
                </a:solidFill>
                <a:latin typeface="Times New Roman" pitchFamily="18" charset="0"/>
              </a:rPr>
              <a:t>      </a:t>
            </a:r>
            <a:r>
              <a:rPr lang="en-US" sz="4400" b="1" dirty="0" err="1">
                <a:solidFill>
                  <a:prstClr val="white"/>
                </a:solidFill>
                <a:latin typeface="Times New Roman" pitchFamily="18" charset="0"/>
              </a:rPr>
              <a:t>Bề</a:t>
            </a:r>
            <a:r>
              <a:rPr lang="en-US" sz="4400" b="1" dirty="0">
                <a:solidFill>
                  <a:prstClr val="white"/>
                </a:solidFill>
                <a:latin typeface="Times New Roman" pitchFamily="18" charset="0"/>
              </a:rPr>
              <a:t> </a:t>
            </a:r>
            <a:r>
              <a:rPr lang="en-US" sz="4400" b="1" dirty="0" err="1">
                <a:solidFill>
                  <a:prstClr val="white"/>
                </a:solidFill>
                <a:latin typeface="Times New Roman" pitchFamily="18" charset="0"/>
              </a:rPr>
              <a:t>mặt</a:t>
            </a:r>
            <a:r>
              <a:rPr lang="en-US" sz="4400" b="1" dirty="0">
                <a:solidFill>
                  <a:prstClr val="white"/>
                </a:solidFill>
                <a:latin typeface="Times New Roman" pitchFamily="18" charset="0"/>
              </a:rPr>
              <a:t> </a:t>
            </a:r>
            <a:r>
              <a:rPr lang="en-US" sz="4400" b="1" dirty="0" err="1">
                <a:solidFill>
                  <a:prstClr val="white"/>
                </a:solidFill>
                <a:latin typeface="Times New Roman" pitchFamily="18" charset="0"/>
              </a:rPr>
              <a:t>Trái</a:t>
            </a:r>
            <a:r>
              <a:rPr lang="en-US" sz="4400" b="1" dirty="0">
                <a:solidFill>
                  <a:prstClr val="white"/>
                </a:solidFill>
                <a:latin typeface="Times New Roman" pitchFamily="18" charset="0"/>
              </a:rPr>
              <a:t> </a:t>
            </a:r>
            <a:r>
              <a:rPr lang="en-US" sz="4400" b="1" dirty="0" err="1">
                <a:solidFill>
                  <a:prstClr val="white"/>
                </a:solidFill>
                <a:latin typeface="Times New Roman" pitchFamily="18" charset="0"/>
              </a:rPr>
              <a:t>Đất</a:t>
            </a:r>
            <a:r>
              <a:rPr lang="en-US" sz="4400" b="1" dirty="0">
                <a:solidFill>
                  <a:prstClr val="white"/>
                </a:solidFill>
                <a:latin typeface="Times New Roman" pitchFamily="18" charset="0"/>
              </a:rPr>
              <a:t> </a:t>
            </a:r>
            <a:r>
              <a:rPr lang="en-US" sz="4400" b="1" dirty="0" err="1">
                <a:solidFill>
                  <a:prstClr val="white"/>
                </a:solidFill>
                <a:latin typeface="Times New Roman" pitchFamily="18" charset="0"/>
              </a:rPr>
              <a:t>có</a:t>
            </a:r>
            <a:r>
              <a:rPr lang="en-US" sz="4400" b="1" dirty="0">
                <a:solidFill>
                  <a:prstClr val="white"/>
                </a:solidFill>
                <a:latin typeface="Times New Roman" pitchFamily="18" charset="0"/>
              </a:rPr>
              <a:t> </a:t>
            </a:r>
            <a:r>
              <a:rPr lang="en-US" sz="4400" b="1" dirty="0" err="1">
                <a:solidFill>
                  <a:prstClr val="white"/>
                </a:solidFill>
                <a:latin typeface="Times New Roman" pitchFamily="18" charset="0"/>
              </a:rPr>
              <a:t>giống</a:t>
            </a:r>
            <a:r>
              <a:rPr lang="en-US" sz="4400" b="1" dirty="0">
                <a:solidFill>
                  <a:prstClr val="white"/>
                </a:solidFill>
                <a:latin typeface="Times New Roman" pitchFamily="18" charset="0"/>
              </a:rPr>
              <a:t> </a:t>
            </a:r>
            <a:r>
              <a:rPr lang="en-US" sz="4400" b="1" dirty="0" err="1">
                <a:solidFill>
                  <a:prstClr val="white"/>
                </a:solidFill>
                <a:latin typeface="Times New Roman" pitchFamily="18" charset="0"/>
              </a:rPr>
              <a:t>nhau</a:t>
            </a:r>
            <a:r>
              <a:rPr lang="en-US" sz="4400" b="1" dirty="0">
                <a:solidFill>
                  <a:prstClr val="white"/>
                </a:solidFill>
                <a:latin typeface="Times New Roman" pitchFamily="18" charset="0"/>
              </a:rPr>
              <a:t> ở</a:t>
            </a:r>
          </a:p>
          <a:p>
            <a:pPr algn="ctr">
              <a:spcBef>
                <a:spcPct val="0"/>
              </a:spcBef>
              <a:defRPr/>
            </a:pPr>
            <a:r>
              <a:rPr lang="en-US" sz="4400" b="1" dirty="0">
                <a:solidFill>
                  <a:prstClr val="white"/>
                </a:solidFill>
                <a:latin typeface="Times New Roman" pitchFamily="18" charset="0"/>
              </a:rPr>
              <a:t> </a:t>
            </a:r>
            <a:r>
              <a:rPr lang="en-US" sz="4400" b="1" dirty="0" err="1">
                <a:solidFill>
                  <a:prstClr val="white"/>
                </a:solidFill>
                <a:latin typeface="Times New Roman" pitchFamily="18" charset="0"/>
              </a:rPr>
              <a:t>khắp</a:t>
            </a:r>
            <a:r>
              <a:rPr lang="en-US" sz="4400" b="1" dirty="0">
                <a:solidFill>
                  <a:prstClr val="white"/>
                </a:solidFill>
                <a:latin typeface="Times New Roman" pitchFamily="18" charset="0"/>
              </a:rPr>
              <a:t> </a:t>
            </a:r>
            <a:r>
              <a:rPr lang="en-US" sz="4400" b="1" dirty="0" err="1">
                <a:solidFill>
                  <a:prstClr val="white"/>
                </a:solidFill>
                <a:latin typeface="Times New Roman" pitchFamily="18" charset="0"/>
              </a:rPr>
              <a:t>mọi</a:t>
            </a:r>
            <a:r>
              <a:rPr lang="en-US" sz="4400" b="1" dirty="0">
                <a:solidFill>
                  <a:prstClr val="white"/>
                </a:solidFill>
                <a:latin typeface="Times New Roman" pitchFamily="18" charset="0"/>
              </a:rPr>
              <a:t> </a:t>
            </a:r>
            <a:r>
              <a:rPr lang="en-US" sz="4400" b="1" dirty="0" err="1">
                <a:solidFill>
                  <a:prstClr val="white"/>
                </a:solidFill>
                <a:latin typeface="Times New Roman" pitchFamily="18" charset="0"/>
              </a:rPr>
              <a:t>nơi</a:t>
            </a:r>
            <a:r>
              <a:rPr lang="en-US" sz="4400" b="1" dirty="0">
                <a:solidFill>
                  <a:prstClr val="white"/>
                </a:solidFill>
                <a:latin typeface="Times New Roman" pitchFamily="18" charset="0"/>
              </a:rPr>
              <a:t> </a:t>
            </a:r>
            <a:r>
              <a:rPr lang="en-US" sz="4400" b="1" dirty="0" err="1">
                <a:solidFill>
                  <a:prstClr val="white"/>
                </a:solidFill>
                <a:latin typeface="Times New Roman" pitchFamily="18" charset="0"/>
              </a:rPr>
              <a:t>không</a:t>
            </a:r>
            <a:r>
              <a:rPr lang="en-US" sz="4400" b="1" dirty="0">
                <a:solidFill>
                  <a:prstClr val="white"/>
                </a:solidFill>
                <a:latin typeface="Times New Roman" pitchFamily="18" charset="0"/>
              </a:rPr>
              <a:t>?</a:t>
            </a:r>
          </a:p>
        </p:txBody>
      </p:sp>
    </p:spTree>
    <p:extLst>
      <p:ext uri="{BB962C8B-B14F-4D97-AF65-F5344CB8AC3E}">
        <p14:creationId xmlns:p14="http://schemas.microsoft.com/office/powerpoint/2010/main" val="377353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dạng</a:t>
            </a:r>
            <a:r>
              <a:rPr lang="en-US" sz="2400" b="1" dirty="0">
                <a:solidFill>
                  <a:srgbClr val="0D30DD"/>
                </a:solidFill>
                <a:latin typeface="Cambria" pitchFamily="18" charset="0"/>
              </a:rPr>
              <a:t> </a:t>
            </a:r>
            <a:r>
              <a:rPr lang="en-US" sz="2400" b="1" dirty="0" err="1">
                <a:solidFill>
                  <a:srgbClr val="0D30DD"/>
                </a:solidFill>
                <a:latin typeface="Cambria" pitchFamily="18" charset="0"/>
              </a:rPr>
              <a:t>địa</a:t>
            </a:r>
            <a:r>
              <a:rPr lang="en-US" sz="2400" b="1" dirty="0">
                <a:solidFill>
                  <a:srgbClr val="0D30DD"/>
                </a:solidFill>
                <a:latin typeface="Cambria" pitchFamily="18" charset="0"/>
              </a:rPr>
              <a:t> </a:t>
            </a:r>
            <a:r>
              <a:rPr lang="en-US" sz="2400" b="1" dirty="0" err="1">
                <a:solidFill>
                  <a:srgbClr val="0D30DD"/>
                </a:solidFill>
                <a:latin typeface="Cambria" pitchFamily="18" charset="0"/>
              </a:rPr>
              <a:t>hình</a:t>
            </a:r>
            <a:r>
              <a:rPr lang="en-US" sz="2400" b="1" dirty="0">
                <a:solidFill>
                  <a:srgbClr val="0D30DD"/>
                </a:solidFill>
                <a:latin typeface="Cambria" pitchFamily="18" charset="0"/>
              </a:rPr>
              <a:t> </a:t>
            </a:r>
            <a:r>
              <a:rPr lang="en-US" sz="2400" b="1" dirty="0" err="1">
                <a:solidFill>
                  <a:srgbClr val="0D30DD"/>
                </a:solidFill>
                <a:latin typeface="Cambria" pitchFamily="18" charset="0"/>
              </a:rPr>
              <a:t>chính</a:t>
            </a:r>
            <a:endParaRPr lang="en-US" sz="2400" b="1" dirty="0">
              <a:solidFill>
                <a:srgbClr val="0D30DD"/>
              </a:solidFill>
              <a:latin typeface="Cambria" pitchFamily="18" charset="0"/>
            </a:endParaRPr>
          </a:p>
        </p:txBody>
      </p:sp>
      <p:sp>
        <p:nvSpPr>
          <p:cNvPr id="26" name="Rounded Rectangular Callout 25"/>
          <p:cNvSpPr/>
          <p:nvPr/>
        </p:nvSpPr>
        <p:spPr>
          <a:xfrm>
            <a:off x="362186" y="1676400"/>
            <a:ext cx="6876814" cy="3733800"/>
          </a:xfrm>
          <a:prstGeom prst="wedgeRoundRectCallout">
            <a:avLst>
              <a:gd name="adj1" fmla="val 47849"/>
              <a:gd name="adj2" fmla="val 6072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27" name="Rectangle 26"/>
          <p:cNvSpPr/>
          <p:nvPr/>
        </p:nvSpPr>
        <p:spPr>
          <a:xfrm>
            <a:off x="457200" y="1765280"/>
            <a:ext cx="6705600" cy="3416320"/>
          </a:xfrm>
          <a:prstGeom prst="rect">
            <a:avLst/>
          </a:prstGeom>
        </p:spPr>
        <p:txBody>
          <a:bodyPr wrap="square">
            <a:spAutoFit/>
          </a:bodyPr>
          <a:lstStyle/>
          <a:p>
            <a:pPr algn="just"/>
            <a:r>
              <a:rPr lang="vi-VN" sz="2400" b="1" dirty="0">
                <a:solidFill>
                  <a:srgbClr val="FF0000"/>
                </a:solidFill>
                <a:latin typeface="Cambria" panose="02040503050406030204" pitchFamily="18" charset="0"/>
                <a:ea typeface="Cambria" panose="02040503050406030204" pitchFamily="18" charset="0"/>
              </a:rPr>
              <a:t>c. </a:t>
            </a:r>
            <a:r>
              <a:rPr lang="en-US" sz="2400" b="1" dirty="0">
                <a:solidFill>
                  <a:srgbClr val="FF0000"/>
                </a:solidFill>
                <a:latin typeface="Cambria" panose="02040503050406030204" pitchFamily="18" charset="0"/>
                <a:ea typeface="Cambria" panose="02040503050406030204" pitchFamily="18" charset="0"/>
              </a:rPr>
              <a:t>Cao </a:t>
            </a:r>
            <a:r>
              <a:rPr lang="en-US" sz="2400" b="1" dirty="0" err="1">
                <a:solidFill>
                  <a:srgbClr val="FF0000"/>
                </a:solidFill>
                <a:latin typeface="Cambria" panose="02040503050406030204" pitchFamily="18" charset="0"/>
                <a:ea typeface="Cambria" panose="02040503050406030204" pitchFamily="18" charset="0"/>
              </a:rPr>
              <a:t>nguyên</a:t>
            </a:r>
            <a:endParaRPr lang="vi-VN" sz="2400" b="1" dirty="0">
              <a:solidFill>
                <a:srgbClr val="FF0000"/>
              </a:solidFill>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Cao nguyên là dạng địa hình tương đối bằng phẳng hoặc gợn sóng nhưng có sườn dốc.</a:t>
            </a:r>
          </a:p>
          <a:p>
            <a:pPr algn="just"/>
            <a:r>
              <a:rPr lang="vi-VN" sz="2400" dirty="0">
                <a:latin typeface="Cambria" panose="02040503050406030204" pitchFamily="18" charset="0"/>
                <a:ea typeface="Cambria" panose="02040503050406030204" pitchFamily="18" charset="0"/>
              </a:rPr>
              <a:t>- Độ cao tuyệt đối của cao nguyên trên 500m.</a:t>
            </a:r>
          </a:p>
          <a:p>
            <a:pPr algn="just"/>
            <a:r>
              <a:rPr lang="vi-VN" sz="2400" b="1" dirty="0">
                <a:solidFill>
                  <a:srgbClr val="FF0000"/>
                </a:solidFill>
                <a:latin typeface="Cambria" panose="02040503050406030204" pitchFamily="18" charset="0"/>
                <a:ea typeface="Cambria" panose="02040503050406030204" pitchFamily="18" charset="0"/>
              </a:rPr>
              <a:t>d. Đồng bằng</a:t>
            </a:r>
          </a:p>
          <a:p>
            <a:pPr algn="just"/>
            <a:r>
              <a:rPr lang="vi-VN" sz="2400" dirty="0">
                <a:latin typeface="Cambria" panose="02040503050406030204" pitchFamily="18" charset="0"/>
                <a:ea typeface="Cambria" panose="02040503050406030204" pitchFamily="18" charset="0"/>
              </a:rPr>
              <a:t>- Là dạng địa hình thấp, có bề mặt tương đối bằng phẳng hoặc gợn sóng.</a:t>
            </a:r>
          </a:p>
          <a:p>
            <a:pPr algn="just"/>
            <a:r>
              <a:rPr lang="vi-VN" sz="2400" dirty="0">
                <a:latin typeface="Cambria" panose="02040503050406030204" pitchFamily="18" charset="0"/>
                <a:ea typeface="Cambria" panose="02040503050406030204" pitchFamily="18" charset="0"/>
              </a:rPr>
              <a:t>- Độ cao tuyệt đối thường dưới 200m, có nơi gần 500m.</a:t>
            </a:r>
          </a:p>
        </p:txBody>
      </p:sp>
    </p:spTree>
    <p:extLst>
      <p:ext uri="{BB962C8B-B14F-4D97-AF65-F5344CB8AC3E}">
        <p14:creationId xmlns:p14="http://schemas.microsoft.com/office/powerpoint/2010/main" val="193703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9" dur="500"/>
                                        <p:tgtEl>
                                          <p:spTgt spid="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34" dur="500"/>
                                        <p:tgtEl>
                                          <p:spTgt spid="2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39" dur="500"/>
                                        <p:tgtEl>
                                          <p:spTgt spid="27">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44" dur="500"/>
                                        <p:tgtEl>
                                          <p:spTgt spid="27">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7">
                                            <p:txEl>
                                              <p:pRg st="4" end="4"/>
                                            </p:txEl>
                                          </p:spTgt>
                                        </p:tgtEl>
                                        <p:attrNameLst>
                                          <p:attrName>style.visibility</p:attrName>
                                        </p:attrNameLst>
                                      </p:cBhvr>
                                      <p:to>
                                        <p:strVal val="visible"/>
                                      </p:to>
                                    </p:set>
                                    <p:animEffect transition="in" filter="randombar(horizontal)">
                                      <p:cBhvr>
                                        <p:cTn id="49" dur="500"/>
                                        <p:tgtEl>
                                          <p:spTgt spid="2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7">
                                            <p:txEl>
                                              <p:pRg st="5" end="5"/>
                                            </p:txEl>
                                          </p:spTgt>
                                        </p:tgtEl>
                                        <p:attrNameLst>
                                          <p:attrName>style.visibility</p:attrName>
                                        </p:attrNameLst>
                                      </p:cBhvr>
                                      <p:to>
                                        <p:strVal val="visible"/>
                                      </p:to>
                                    </p:set>
                                    <p:animEffect transition="in" filter="randombar(horizontal)">
                                      <p:cBhvr>
                                        <p:cTn id="54"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439710"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các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ảnh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sau</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biết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khoáng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sản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là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gì</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 b, c, d </a:t>
            </a:r>
            <a:r>
              <a:rPr lang="en-US" sz="2300" i="1" dirty="0" err="1">
                <a:solidFill>
                  <a:srgbClr val="FF0000"/>
                </a:solidFill>
                <a:latin typeface="Cambria" panose="02040503050406030204" pitchFamily="18" charset="0"/>
                <a:ea typeface="Cambria" panose="02040503050406030204" pitchFamily="18" charset="0"/>
              </a:rPr>
              <a:t>là</a:t>
            </a:r>
            <a:r>
              <a:rPr lang="en-US" sz="2300" i="1" dirty="0">
                <a:solidFill>
                  <a:srgbClr val="FF0000"/>
                </a:solidFill>
                <a:latin typeface="Cambria" panose="02040503050406030204" pitchFamily="18" charset="0"/>
                <a:ea typeface="Cambria" panose="02040503050406030204" pitchFamily="18" charset="0"/>
              </a:rPr>
              <a:t> </a:t>
            </a:r>
          </a:p>
          <a:p>
            <a:pPr algn="ctr"/>
            <a:r>
              <a:rPr lang="en-US" sz="2300" i="1" dirty="0" err="1">
                <a:solidFill>
                  <a:srgbClr val="FF0000"/>
                </a:solidFill>
                <a:latin typeface="Cambria" panose="02040503050406030204" pitchFamily="18" charset="0"/>
                <a:ea typeface="Cambria" panose="02040503050406030204" pitchFamily="18" charset="0"/>
              </a:rPr>
              <a:t>khoáng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sản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nào</a:t>
            </a:r>
            <a:r>
              <a:rPr lang="en-US" sz="2300" i="1" dirty="0">
                <a:solidFill>
                  <a:srgbClr val="FF0000"/>
                </a:solidFill>
                <a:latin typeface="Cambria" panose="02040503050406030204" pitchFamily="18" charset="0"/>
                <a:ea typeface="Cambria" panose="02040503050406030204" pitchFamily="18" charset="0"/>
              </a:rPr>
              <a:t>?</a:t>
            </a:r>
          </a:p>
        </p:txBody>
      </p:sp>
      <p:sp>
        <p:nvSpPr>
          <p:cNvPr id="31" name="Title 1"/>
          <p:cNvSpPr txBox="1">
            <a:spLocks/>
          </p:cNvSpPr>
          <p:nvPr/>
        </p:nvSpPr>
        <p:spPr>
          <a:xfrm>
            <a:off x="24384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Khoáng</a:t>
            </a:r>
            <a:r>
              <a:rPr lang="en-US" sz="2400" b="1" dirty="0">
                <a:solidFill>
                  <a:srgbClr val="0D30DD"/>
                </a:solidFill>
                <a:latin typeface="Cambria" pitchFamily="18" charset="0"/>
              </a:rPr>
              <a:t> </a:t>
            </a:r>
            <a:r>
              <a:rPr lang="en-US" sz="2400" b="1" dirty="0" err="1">
                <a:solidFill>
                  <a:srgbClr val="0D30DD"/>
                </a:solidFill>
                <a:latin typeface="Cambria" pitchFamily="18" charset="0"/>
              </a:rPr>
              <a:t>sản</a:t>
            </a:r>
            <a:endParaRPr lang="en-US" sz="2400" b="1" dirty="0">
              <a:solidFill>
                <a:srgbClr val="0D30DD"/>
              </a:solidFill>
              <a:latin typeface="Cambria" pitchFamily="18" charset="0"/>
            </a:endParaRPr>
          </a:p>
        </p:txBody>
      </p:sp>
      <p:sp>
        <p:nvSpPr>
          <p:cNvPr id="2" name="Rectangle 1"/>
          <p:cNvSpPr/>
          <p:nvPr/>
        </p:nvSpPr>
        <p:spPr>
          <a:xfrm>
            <a:off x="4343400" y="1524000"/>
            <a:ext cx="4520479" cy="1785104"/>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Khoáng sản là các khoáng vật và đá có ích được con người khai thác và sửdụng.</a:t>
            </a:r>
            <a:endParaRPr lang="en-US"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H</a:t>
            </a:r>
            <a:r>
              <a:rPr lang="vi-VN" sz="2200" dirty="0">
                <a:latin typeface="Cambria" panose="02040503050406030204" pitchFamily="18" charset="0"/>
                <a:ea typeface="Cambria" panose="02040503050406030204" pitchFamily="18" charset="0"/>
              </a:rPr>
              <a:t>ình a là đá vôi, hình b là than, hình c là vàng, hình d là kim cương.</a:t>
            </a:r>
          </a:p>
        </p:txBody>
      </p:sp>
      <p:pic>
        <p:nvPicPr>
          <p:cNvPr id="26" name="Picture 25"/>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7049"/>
          <a:stretch/>
        </p:blipFill>
        <p:spPr bwMode="auto">
          <a:xfrm>
            <a:off x="2743200" y="3815881"/>
            <a:ext cx="3512503" cy="2661119"/>
          </a:xfrm>
          <a:prstGeom prst="rect">
            <a:avLst/>
          </a:prstGeom>
          <a:noFill/>
          <a:ln>
            <a:solidFill>
              <a:srgbClr val="00FF00"/>
            </a:solidFill>
          </a:ln>
        </p:spPr>
      </p:pic>
    </p:spTree>
    <p:extLst>
      <p:ext uri="{BB962C8B-B14F-4D97-AF65-F5344CB8AC3E}">
        <p14:creationId xmlns:p14="http://schemas.microsoft.com/office/powerpoint/2010/main" val="2612424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24000"/>
            <a:ext cx="34397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5,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cho</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trong các đối tượng sau, đâu là khoáng sản: nhựa, than đá, gỗ, cát, xi măng, </a:t>
            </a:r>
            <a:endParaRPr lang="en-US" sz="2000" i="1" dirty="0">
              <a:solidFill>
                <a:srgbClr val="FF0000"/>
              </a:solidFill>
              <a:latin typeface="Cambria" panose="02040503050406030204" pitchFamily="18" charset="0"/>
              <a:ea typeface="Cambria" panose="02040503050406030204" pitchFamily="18" charset="0"/>
            </a:endParaRPr>
          </a:p>
          <a:p>
            <a:pPr algn="ctr"/>
            <a:r>
              <a:rPr lang="vi-VN" sz="2000" i="1" dirty="0">
                <a:solidFill>
                  <a:srgbClr val="FF0000"/>
                </a:solidFill>
                <a:latin typeface="Cambria" panose="02040503050406030204" pitchFamily="18" charset="0"/>
                <a:ea typeface="Cambria" panose="02040503050406030204" pitchFamily="18" charset="0"/>
              </a:rPr>
              <a:t>thép, đá vôi. Vì sao?</a:t>
            </a:r>
            <a:endParaRPr lang="en-US" sz="20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4384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Khoáng</a:t>
            </a:r>
            <a:r>
              <a:rPr lang="en-US" sz="2400" b="1" dirty="0">
                <a:solidFill>
                  <a:srgbClr val="0D30DD"/>
                </a:solidFill>
                <a:latin typeface="Cambria" pitchFamily="18" charset="0"/>
              </a:rPr>
              <a:t> </a:t>
            </a:r>
            <a:r>
              <a:rPr lang="en-US" sz="2400" b="1" dirty="0" err="1">
                <a:solidFill>
                  <a:srgbClr val="0D30DD"/>
                </a:solidFill>
                <a:latin typeface="Cambria" pitchFamily="18" charset="0"/>
              </a:rPr>
              <a:t>sản</a:t>
            </a:r>
            <a:endParaRPr lang="en-US" sz="2400" b="1" dirty="0">
              <a:solidFill>
                <a:srgbClr val="0D30DD"/>
              </a:solidFill>
              <a:latin typeface="Cambria" pitchFamily="18" charset="0"/>
            </a:endParaRPr>
          </a:p>
        </p:txBody>
      </p:sp>
      <p:sp>
        <p:nvSpPr>
          <p:cNvPr id="2" name="Rectangle 1"/>
          <p:cNvSpPr/>
          <p:nvPr/>
        </p:nvSpPr>
        <p:spPr>
          <a:xfrm>
            <a:off x="4343400" y="1676400"/>
            <a:ext cx="4520479" cy="1200329"/>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Than đá, cát, xi măng, thép, đá vôi là khoáng sản vì nó là các khoáng vật và đá có ích.</a:t>
            </a: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76220" y="3724910"/>
            <a:ext cx="3395980" cy="2828290"/>
          </a:xfrm>
          <a:prstGeom prst="rect">
            <a:avLst/>
          </a:prstGeom>
          <a:noFill/>
          <a:ln>
            <a:solidFill>
              <a:srgbClr val="00FF00"/>
            </a:solidFill>
          </a:ln>
        </p:spPr>
      </p:pic>
    </p:spTree>
    <p:extLst>
      <p:ext uri="{BB962C8B-B14F-4D97-AF65-F5344CB8AC3E}">
        <p14:creationId xmlns:p14="http://schemas.microsoft.com/office/powerpoint/2010/main" val="1222061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741438"/>
            <a:ext cx="3439710" cy="1154162"/>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ảnh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sau</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nêu</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ví</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dụ</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về</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các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loại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khoáng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sản</a:t>
            </a:r>
            <a:r>
              <a:rPr lang="en-US" sz="2300" i="1" dirty="0">
                <a:solidFill>
                  <a:srgbClr val="FF0000"/>
                </a:solidFill>
                <a:latin typeface="Cambria" panose="02040503050406030204" pitchFamily="18" charset="0"/>
                <a:ea typeface="Cambria" panose="02040503050406030204" pitchFamily="18" charset="0"/>
              </a:rPr>
              <a:t>.</a:t>
            </a:r>
          </a:p>
        </p:txBody>
      </p:sp>
      <p:sp>
        <p:nvSpPr>
          <p:cNvPr id="31" name="Title 1"/>
          <p:cNvSpPr txBox="1">
            <a:spLocks/>
          </p:cNvSpPr>
          <p:nvPr/>
        </p:nvSpPr>
        <p:spPr>
          <a:xfrm>
            <a:off x="24384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Khoáng</a:t>
            </a:r>
            <a:r>
              <a:rPr lang="en-US" sz="2400" b="1" dirty="0">
                <a:solidFill>
                  <a:srgbClr val="0D30DD"/>
                </a:solidFill>
                <a:latin typeface="Cambria" pitchFamily="18" charset="0"/>
              </a:rPr>
              <a:t> </a:t>
            </a:r>
            <a:r>
              <a:rPr lang="en-US" sz="2400" b="1" dirty="0" err="1">
                <a:solidFill>
                  <a:srgbClr val="0D30DD"/>
                </a:solidFill>
                <a:latin typeface="Cambria" pitchFamily="18" charset="0"/>
              </a:rPr>
              <a:t>sản</a:t>
            </a:r>
            <a:endParaRPr lang="en-US" sz="2400" b="1" dirty="0">
              <a:solidFill>
                <a:srgbClr val="0D30DD"/>
              </a:solidFill>
              <a:latin typeface="Cambria" pitchFamily="18" charset="0"/>
            </a:endParaRPr>
          </a:p>
        </p:txBody>
      </p:sp>
      <p:sp>
        <p:nvSpPr>
          <p:cNvPr id="2" name="Rectangle 1"/>
          <p:cNvSpPr/>
          <p:nvPr/>
        </p:nvSpPr>
        <p:spPr>
          <a:xfrm>
            <a:off x="4343400" y="1371600"/>
            <a:ext cx="4520479" cy="2031325"/>
          </a:xfrm>
          <a:prstGeom prst="rect">
            <a:avLst/>
          </a:prstGeom>
        </p:spPr>
        <p:txBody>
          <a:bodyPr wrap="square">
            <a:spAutoFit/>
          </a:bodyPr>
          <a:lstStyle/>
          <a:p>
            <a:pPr algn="just"/>
            <a:r>
              <a:rPr lang="en-US" dirty="0">
                <a:latin typeface="Cambria" panose="02040503050406030204" pitchFamily="18" charset="0"/>
                <a:ea typeface="Cambria" panose="02040503050406030204" pitchFamily="18" charset="0"/>
              </a:rPr>
              <a:t>-</a:t>
            </a:r>
            <a:r>
              <a:rPr lang="vi-VN" dirty="0">
                <a:latin typeface="Cambria" panose="02040503050406030204" pitchFamily="18" charset="0"/>
                <a:ea typeface="Cambria" panose="02040503050406030204" pitchFamily="18" charset="0"/>
              </a:rPr>
              <a:t> Khoáng sản nhiên liệu: than, dầu mỏ, khí đốt...</a:t>
            </a:r>
          </a:p>
          <a:p>
            <a:pPr algn="just"/>
            <a:r>
              <a:rPr lang="en-US" dirty="0">
                <a:latin typeface="Cambria" panose="02040503050406030204" pitchFamily="18" charset="0"/>
                <a:ea typeface="Cambria" panose="02040503050406030204" pitchFamily="18" charset="0"/>
              </a:rPr>
              <a:t>-</a:t>
            </a:r>
            <a:r>
              <a:rPr lang="vi-VN" dirty="0">
                <a:latin typeface="Cambria" panose="02040503050406030204" pitchFamily="18" charset="0"/>
                <a:ea typeface="Cambria" panose="02040503050406030204" pitchFamily="18" charset="0"/>
              </a:rPr>
              <a:t> Khoáng sản kim loại: sắt, man gan, đồng, chì, kẽm...</a:t>
            </a:r>
          </a:p>
          <a:p>
            <a:pPr algn="just"/>
            <a:r>
              <a:rPr lang="en-US" dirty="0">
                <a:latin typeface="Cambria" panose="02040503050406030204" pitchFamily="18" charset="0"/>
                <a:ea typeface="Cambria" panose="02040503050406030204" pitchFamily="18" charset="0"/>
              </a:rPr>
              <a:t>-</a:t>
            </a:r>
            <a:r>
              <a:rPr lang="vi-VN" dirty="0">
                <a:latin typeface="Cambria" panose="02040503050406030204" pitchFamily="18" charset="0"/>
                <a:ea typeface="Cambria" panose="02040503050406030204" pitchFamily="18" charset="0"/>
              </a:rPr>
              <a:t> Khoáng sản phi kim loại: muối mỏ, a-pa-tít, đá vôi...</a:t>
            </a:r>
          </a:p>
          <a:p>
            <a:pPr algn="just"/>
            <a:r>
              <a:rPr lang="en-US" dirty="0">
                <a:latin typeface="Cambria" panose="02040503050406030204" pitchFamily="18" charset="0"/>
                <a:ea typeface="Cambria" panose="02040503050406030204" pitchFamily="18" charset="0"/>
              </a:rPr>
              <a:t>-</a:t>
            </a:r>
            <a:r>
              <a:rPr lang="vi-VN" dirty="0">
                <a:latin typeface="Cambria" panose="02040503050406030204" pitchFamily="18" charset="0"/>
                <a:ea typeface="Cambria" panose="02040503050406030204" pitchFamily="18" charset="0"/>
              </a:rPr>
              <a:t> Nước ngầm: nước khoáng, nước ngầm...</a:t>
            </a:r>
          </a:p>
        </p:txBody>
      </p:sp>
      <p:pic>
        <p:nvPicPr>
          <p:cNvPr id="25" name="Picture 24"/>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2679" t="52534" b="3772"/>
          <a:stretch/>
        </p:blipFill>
        <p:spPr bwMode="auto">
          <a:xfrm>
            <a:off x="2334620" y="3828536"/>
            <a:ext cx="4142380" cy="2724664"/>
          </a:xfrm>
          <a:prstGeom prst="rect">
            <a:avLst/>
          </a:prstGeom>
          <a:noFill/>
          <a:ln>
            <a:solidFill>
              <a:srgbClr val="00FF00"/>
            </a:solidFill>
          </a:ln>
        </p:spPr>
      </p:pic>
    </p:spTree>
    <p:extLst>
      <p:ext uri="{BB962C8B-B14F-4D97-AF65-F5344CB8AC3E}">
        <p14:creationId xmlns:p14="http://schemas.microsoft.com/office/powerpoint/2010/main" val="3777963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62" dur="500"/>
                                        <p:tgtEl>
                                          <p:spTgt spid="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6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24000"/>
            <a:ext cx="34397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5,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sắp</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xếp</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loại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khoáng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5 </a:t>
            </a:r>
            <a:r>
              <a:rPr lang="en-US" sz="2000" i="1" dirty="0" err="1">
                <a:solidFill>
                  <a:srgbClr val="FF0000"/>
                </a:solidFill>
                <a:latin typeface="Cambria" panose="02040503050406030204" pitchFamily="18" charset="0"/>
                <a:ea typeface="Cambria" panose="02040503050406030204" pitchFamily="18" charset="0"/>
              </a:rPr>
              <a:t>theo</a:t>
            </a:r>
            <a:r>
              <a:rPr lang="en-US" sz="2000" i="1" dirty="0">
                <a:solidFill>
                  <a:srgbClr val="FF0000"/>
                </a:solidFill>
                <a:latin typeface="Cambria" panose="02040503050406030204" pitchFamily="18" charset="0"/>
                <a:ea typeface="Cambria" panose="02040503050406030204" pitchFamily="18" charset="0"/>
              </a:rPr>
              <a:t> 3 </a:t>
            </a:r>
            <a:r>
              <a:rPr lang="en-US" sz="2000" i="1" dirty="0" err="1">
                <a:solidFill>
                  <a:srgbClr val="FF0000"/>
                </a:solidFill>
                <a:latin typeface="Cambria" panose="02040503050406030204" pitchFamily="18" charset="0"/>
                <a:ea typeface="Cambria" panose="02040503050406030204" pitchFamily="18" charset="0"/>
              </a:rPr>
              <a:t>nhóm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khoáng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năng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lượng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kim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loại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phi </a:t>
            </a:r>
            <a:r>
              <a:rPr lang="en-US" sz="2000" i="1" dirty="0" err="1">
                <a:solidFill>
                  <a:srgbClr val="FF0000"/>
                </a:solidFill>
                <a:latin typeface="Cambria" panose="02040503050406030204" pitchFamily="18" charset="0"/>
                <a:ea typeface="Cambria" panose="02040503050406030204" pitchFamily="18" charset="0"/>
              </a:rPr>
              <a:t>kim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loai</a:t>
            </a:r>
            <a:r>
              <a:rPr lang="en-US" sz="2000" i="1" dirty="0">
                <a:solidFill>
                  <a:srgbClr val="FF0000"/>
                </a:solidFill>
                <a:latin typeface="Cambria" panose="02040503050406030204" pitchFamily="18" charset="0"/>
                <a:ea typeface="Cambria" panose="02040503050406030204" pitchFamily="18" charset="0"/>
              </a:rPr>
              <a:t>.</a:t>
            </a:r>
          </a:p>
        </p:txBody>
      </p:sp>
      <p:sp>
        <p:nvSpPr>
          <p:cNvPr id="31" name="Title 1"/>
          <p:cNvSpPr txBox="1">
            <a:spLocks/>
          </p:cNvSpPr>
          <p:nvPr/>
        </p:nvSpPr>
        <p:spPr>
          <a:xfrm>
            <a:off x="24384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Khoáng</a:t>
            </a:r>
            <a:r>
              <a:rPr lang="en-US" sz="2400" b="1" dirty="0">
                <a:solidFill>
                  <a:srgbClr val="0D30DD"/>
                </a:solidFill>
                <a:latin typeface="Cambria" pitchFamily="18" charset="0"/>
              </a:rPr>
              <a:t> </a:t>
            </a:r>
            <a:r>
              <a:rPr lang="en-US" sz="2400" b="1" dirty="0" err="1">
                <a:solidFill>
                  <a:srgbClr val="0D30DD"/>
                </a:solidFill>
                <a:latin typeface="Cambria" pitchFamily="18" charset="0"/>
              </a:rPr>
              <a:t>sản</a:t>
            </a:r>
            <a:endParaRPr lang="en-US" sz="2400" b="1" dirty="0">
              <a:solidFill>
                <a:srgbClr val="0D30DD"/>
              </a:solidFill>
              <a:latin typeface="Cambria" pitchFamily="18" charset="0"/>
            </a:endParaRPr>
          </a:p>
        </p:txBody>
      </p:sp>
      <p:sp>
        <p:nvSpPr>
          <p:cNvPr id="2" name="Rectangle 1"/>
          <p:cNvSpPr/>
          <p:nvPr/>
        </p:nvSpPr>
        <p:spPr>
          <a:xfrm>
            <a:off x="4343400" y="1600200"/>
            <a:ext cx="4520479" cy="1569660"/>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 T</a:t>
            </a:r>
            <a:r>
              <a:rPr lang="vi-VN" sz="2400" dirty="0">
                <a:latin typeface="Cambria" panose="02040503050406030204" pitchFamily="18" charset="0"/>
                <a:ea typeface="Cambria" panose="02040503050406030204" pitchFamily="18" charset="0"/>
              </a:rPr>
              <a:t>han là khoáng sản năng lượng</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N</a:t>
            </a:r>
            <a:r>
              <a:rPr lang="vi-VN" sz="2400" dirty="0">
                <a:latin typeface="Cambria" panose="02040503050406030204" pitchFamily="18" charset="0"/>
                <a:ea typeface="Cambria" panose="02040503050406030204" pitchFamily="18" charset="0"/>
              </a:rPr>
              <a:t>i-ken, vàng là k</a:t>
            </a:r>
            <a:r>
              <a:rPr lang="en-US" sz="2400" dirty="0" err="1">
                <a:latin typeface="Cambria" panose="02040503050406030204" pitchFamily="18" charset="0"/>
                <a:ea typeface="Cambria" panose="02040503050406030204" pitchFamily="18" charset="0"/>
              </a:rPr>
              <a:t>i</a:t>
            </a:r>
            <a:r>
              <a:rPr lang="vi-VN" sz="2400" dirty="0">
                <a:latin typeface="Cambria" panose="02040503050406030204" pitchFamily="18" charset="0"/>
                <a:ea typeface="Cambria" panose="02040503050406030204" pitchFamily="18" charset="0"/>
              </a:rPr>
              <a:t>m loại</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K</a:t>
            </a:r>
            <a:r>
              <a:rPr lang="vi-VN" sz="2400" dirty="0">
                <a:latin typeface="Cambria" panose="02040503050406030204" pitchFamily="18" charset="0"/>
                <a:ea typeface="Cambria" panose="02040503050406030204" pitchFamily="18" charset="0"/>
              </a:rPr>
              <a:t>im cương, đá vôi, muối mỏ là phi kim loại.</a:t>
            </a: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76220" y="3724910"/>
            <a:ext cx="3395980" cy="2828290"/>
          </a:xfrm>
          <a:prstGeom prst="rect">
            <a:avLst/>
          </a:prstGeom>
          <a:noFill/>
          <a:ln>
            <a:solidFill>
              <a:srgbClr val="00FF00"/>
            </a:solidFill>
          </a:ln>
        </p:spPr>
      </p:pic>
    </p:spTree>
    <p:extLst>
      <p:ext uri="{BB962C8B-B14F-4D97-AF65-F5344CB8AC3E}">
        <p14:creationId xmlns:p14="http://schemas.microsoft.com/office/powerpoint/2010/main" val="4254996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6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3388"/>
              <a:gd name="adj2" fmla="val 9304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vi-VN" dirty="0">
              <a:latin typeface="Cambria" panose="02040503050406030204" pitchFamily="18" charset="0"/>
              <a:ea typeface="Cambria" panose="02040503050406030204" pitchFamily="18" charset="0"/>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600200"/>
            <a:ext cx="34397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sau</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mỏ</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khoáng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sản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là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gì</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Vì</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sao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cần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phải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sử</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dụng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khoáng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sản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tiết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kiệm</a:t>
            </a:r>
            <a:r>
              <a:rPr lang="en-US" sz="2200" i="1" dirty="0">
                <a:solidFill>
                  <a:srgbClr val="FF0000"/>
                </a:solidFill>
                <a:latin typeface="Cambria" panose="02040503050406030204" pitchFamily="18" charset="0"/>
                <a:ea typeface="Cambria" panose="02040503050406030204" pitchFamily="18" charset="0"/>
              </a:rPr>
              <a:t>?</a:t>
            </a:r>
          </a:p>
        </p:txBody>
      </p:sp>
      <p:sp>
        <p:nvSpPr>
          <p:cNvPr id="31" name="Title 1"/>
          <p:cNvSpPr txBox="1">
            <a:spLocks/>
          </p:cNvSpPr>
          <p:nvPr/>
        </p:nvSpPr>
        <p:spPr>
          <a:xfrm>
            <a:off x="24384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Khoáng</a:t>
            </a:r>
            <a:r>
              <a:rPr lang="en-US" sz="2400" b="1" dirty="0">
                <a:solidFill>
                  <a:srgbClr val="0D30DD"/>
                </a:solidFill>
                <a:latin typeface="Cambria" pitchFamily="18" charset="0"/>
              </a:rPr>
              <a:t> </a:t>
            </a:r>
            <a:r>
              <a:rPr lang="en-US" sz="2400" b="1" dirty="0" err="1">
                <a:solidFill>
                  <a:srgbClr val="0D30DD"/>
                </a:solidFill>
                <a:latin typeface="Cambria" pitchFamily="18" charset="0"/>
              </a:rPr>
              <a:t>sản</a:t>
            </a:r>
            <a:endParaRPr lang="en-US" sz="2400" b="1" dirty="0">
              <a:solidFill>
                <a:srgbClr val="0D30DD"/>
              </a:solidFill>
              <a:latin typeface="Cambria" pitchFamily="18" charset="0"/>
            </a:endParaRPr>
          </a:p>
        </p:txBody>
      </p:sp>
      <p:sp>
        <p:nvSpPr>
          <p:cNvPr id="2" name="Rectangle 1"/>
          <p:cNvSpPr/>
          <p:nvPr/>
        </p:nvSpPr>
        <p:spPr>
          <a:xfrm>
            <a:off x="4343400" y="1524000"/>
            <a:ext cx="4520479" cy="1785104"/>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Những nơi tập trung khoáng sản gọi là mỏ khoáng sản.</a:t>
            </a:r>
            <a:endParaRPr lang="en-US"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Vì</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khoáng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sản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là</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nguồn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tài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nguyên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quý</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giá</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và</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không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thể</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phục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hồi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nên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khai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thác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quá</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mức</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sẽ</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bị</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cạn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kiệt</a:t>
            </a:r>
            <a:r>
              <a:rPr lang="en-US" sz="2200" dirty="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pic>
        <p:nvPicPr>
          <p:cNvPr id="25" name="Picture 4" descr="Các mỏ quặng sắt lớn nhất ở Việt Nam | Giá Sắt Thép Pomin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1387" y="3743193"/>
            <a:ext cx="4161813" cy="2810007"/>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6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5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Khoáng</a:t>
            </a:r>
            <a:r>
              <a:rPr lang="en-US" sz="2400" b="1" dirty="0">
                <a:solidFill>
                  <a:srgbClr val="0D30DD"/>
                </a:solidFill>
                <a:latin typeface="Cambria" pitchFamily="18" charset="0"/>
              </a:rPr>
              <a:t> </a:t>
            </a:r>
            <a:r>
              <a:rPr lang="en-US" sz="2400" b="1" dirty="0" err="1">
                <a:solidFill>
                  <a:srgbClr val="0D30DD"/>
                </a:solidFill>
                <a:latin typeface="Cambria" pitchFamily="18" charset="0"/>
              </a:rPr>
              <a:t>sản</a:t>
            </a:r>
            <a:endParaRPr lang="en-US" sz="2400" b="1" dirty="0">
              <a:solidFill>
                <a:srgbClr val="0D30DD"/>
              </a:solidFill>
              <a:latin typeface="Cambria" pitchFamily="18" charset="0"/>
            </a:endParaRPr>
          </a:p>
        </p:txBody>
      </p:sp>
      <p:sp>
        <p:nvSpPr>
          <p:cNvPr id="26" name="Rounded Rectangular Callout 25"/>
          <p:cNvSpPr/>
          <p:nvPr/>
        </p:nvSpPr>
        <p:spPr>
          <a:xfrm>
            <a:off x="362186" y="1676400"/>
            <a:ext cx="6876814" cy="3733800"/>
          </a:xfrm>
          <a:prstGeom prst="wedgeRoundRectCallout">
            <a:avLst>
              <a:gd name="adj1" fmla="val 47849"/>
              <a:gd name="adj2" fmla="val 6072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27" name="Rectangle 26"/>
          <p:cNvSpPr/>
          <p:nvPr/>
        </p:nvSpPr>
        <p:spPr>
          <a:xfrm>
            <a:off x="457200" y="1853148"/>
            <a:ext cx="6705600" cy="3785652"/>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Khoáng sản là các khoáng vật và đá có ích được con người khai thác và sửdụng.</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Dựa theo tính chất và công dụng, các khoáng sản được chia thành </a:t>
            </a:r>
            <a:r>
              <a:rPr lang="en-US" sz="2400" dirty="0" err="1">
                <a:latin typeface="Cambria" panose="02040503050406030204" pitchFamily="18" charset="0"/>
                <a:ea typeface="Cambria" panose="02040503050406030204" pitchFamily="18" charset="0"/>
              </a:rPr>
              <a:t>khoáng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kim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loại</a:t>
            </a:r>
            <a:r>
              <a:rPr lang="en-US" sz="2400" dirty="0">
                <a:latin typeface="Cambria" panose="02040503050406030204" pitchFamily="18" charset="0"/>
                <a:ea typeface="Cambria" panose="02040503050406030204" pitchFamily="18" charset="0"/>
              </a:rPr>
              <a:t>, phi </a:t>
            </a:r>
            <a:r>
              <a:rPr lang="en-US" sz="2400" dirty="0" err="1">
                <a:latin typeface="Cambria" panose="02040503050406030204" pitchFamily="18" charset="0"/>
                <a:ea typeface="Cambria" panose="02040503050406030204" pitchFamily="18" charset="0"/>
              </a:rPr>
              <a:t>kim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năng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lượng</a:t>
            </a:r>
            <a:r>
              <a:rPr lang="en-US" sz="2400" dirty="0">
                <a:latin typeface="Cambria" panose="02040503050406030204" pitchFamily="18" charset="0"/>
                <a:ea typeface="Cambria" panose="02040503050406030204" pitchFamily="18" charset="0"/>
              </a:rPr>
              <a:t>…</a:t>
            </a:r>
          </a:p>
          <a:p>
            <a:pPr algn="just"/>
            <a:r>
              <a:rPr lang="vi-VN" sz="2400" dirty="0">
                <a:latin typeface="Cambria" panose="02040503050406030204" pitchFamily="18" charset="0"/>
                <a:ea typeface="Cambria" panose="02040503050406030204" pitchFamily="18" charset="0"/>
              </a:rPr>
              <a:t>- Những nơi tập trung khoáng sản gọi là mỏ khoáng sản.</a:t>
            </a:r>
          </a:p>
          <a:p>
            <a:pPr algn="just"/>
            <a:r>
              <a:rPr lang="vi-VN" sz="2400" dirty="0">
                <a:latin typeface="Cambria" panose="02040503050406030204" pitchFamily="18" charset="0"/>
                <a:ea typeface="Cambria" panose="02040503050406030204" pitchFamily="18" charset="0"/>
              </a:rPr>
              <a:t>- Các khoáng sản là những tài nguyên có hạn  nên việc khai thác và sử dụng phải hợp lí và tiết kiệm.</a:t>
            </a:r>
          </a:p>
          <a:p>
            <a:pPr algn="just"/>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8323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9" dur="500"/>
                                        <p:tgtEl>
                                          <p:spTgt spid="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34" dur="500"/>
                                        <p:tgtEl>
                                          <p:spTgt spid="2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39" dur="500"/>
                                        <p:tgtEl>
                                          <p:spTgt spid="2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44"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 EM CÓ BIẾT?</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3" name="Rectangle 2"/>
          <p:cNvSpPr/>
          <p:nvPr/>
        </p:nvSpPr>
        <p:spPr>
          <a:xfrm>
            <a:off x="523114" y="1295400"/>
            <a:ext cx="6085703" cy="2246769"/>
          </a:xfrm>
          <a:prstGeom prst="rect">
            <a:avLst/>
          </a:prstGeom>
        </p:spPr>
        <p:txBody>
          <a:bodyPr wrap="square">
            <a:spAutoFit/>
          </a:bodyPr>
          <a:lstStyle/>
          <a:p>
            <a:pPr algn="just"/>
            <a:r>
              <a:rPr lang="vi-VN" sz="2000" b="1" dirty="0">
                <a:solidFill>
                  <a:srgbClr val="0D30DD"/>
                </a:solidFill>
                <a:latin typeface="Cambria" panose="02040503050406030204" pitchFamily="18" charset="0"/>
                <a:ea typeface="Cambria" panose="02040503050406030204" pitchFamily="18" charset="0"/>
              </a:rPr>
              <a:t>Phong Nha </a:t>
            </a:r>
            <a:r>
              <a:rPr lang="vi-VN" sz="2000" dirty="0">
                <a:solidFill>
                  <a:srgbClr val="0D30DD"/>
                </a:solidFill>
                <a:latin typeface="Cambria" panose="02040503050406030204" pitchFamily="18" charset="0"/>
                <a:ea typeface="Cambria" panose="02040503050406030204" pitchFamily="18" charset="0"/>
              </a:rPr>
              <a:t>là hang động duy nhất ở Việt Nam đạt 7 tiêu chí: Hang có con sông ngầm đẹp nhất; Có cửa hang cao và rộng; Có bãi cát, bãi đá ngầm đẹp; Có hồ nước ngầm đẹp; Có hang khô rộng và đẹp; Có hệ thống thạch nhũ kỳ ảo và tráng lệ; Là hang nước dài nhất. Và cũng từ đó, động Phong Nha được nhiều người biết đến như một Đệ nhất kỳ quan.</a:t>
            </a:r>
          </a:p>
        </p:txBody>
      </p:sp>
      <p:pic>
        <p:nvPicPr>
          <p:cNvPr id="2050" name="Picture 2" descr="Phong Nha - Kỳ quan đệ nhất độ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114" y="3604940"/>
            <a:ext cx="6096000" cy="2934627"/>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05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horizontal)">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196405"/>
            <a:ext cx="3429000" cy="1384995"/>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Dựa</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vào</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kiến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thức</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đã</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học</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n</a:t>
            </a:r>
            <a:r>
              <a:rPr lang="vi-VN" sz="2100" i="1" dirty="0">
                <a:solidFill>
                  <a:srgbClr val="FF0000"/>
                </a:solidFill>
                <a:latin typeface="Cambria" panose="02040503050406030204" pitchFamily="18" charset="0"/>
                <a:ea typeface="Cambria" panose="02040503050406030204" pitchFamily="18" charset="0"/>
              </a:rPr>
              <a:t>êu đặc điểm của các dạng địa hình chính: núi, đồi, cao nguyên, đồng bằng.</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 name="AutoShape 2" descr="TỤC NGỮ - GIÁO DỤC Khúc sông... - Tục Ngữ Ca Dao Việt Nam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Diagram 2"/>
          <p:cNvGraphicFramePr/>
          <p:nvPr>
            <p:extLst>
              <p:ext uri="{D42A27DB-BD31-4B8C-83A1-F6EECF244321}">
                <p14:modId xmlns:p14="http://schemas.microsoft.com/office/powerpoint/2010/main" val="860546951"/>
              </p:ext>
            </p:extLst>
          </p:nvPr>
        </p:nvGraphicFramePr>
        <p:xfrm>
          <a:off x="2819400" y="2133600"/>
          <a:ext cx="6400800"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3692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solidFill>
              <a:srgbClr val="00FF00"/>
            </a:solid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133600"/>
            <a:ext cx="3429000" cy="1477328"/>
          </a:xfrm>
          <a:prstGeom prst="rect">
            <a:avLst/>
          </a:prstGeom>
        </p:spPr>
        <p:txBody>
          <a:bodyPr wrap="square">
            <a:spAutoFit/>
          </a:bodyPr>
          <a:lstStyle/>
          <a:p>
            <a:pPr algn="ctr"/>
            <a:r>
              <a:rPr lang="en-US" i="1" dirty="0" err="1">
                <a:solidFill>
                  <a:srgbClr val="FF0000"/>
                </a:solidFill>
                <a:latin typeface="Cambria" panose="02040503050406030204" pitchFamily="18" charset="0"/>
                <a:ea typeface="Cambria" panose="02040503050406030204" pitchFamily="18" charset="0"/>
              </a:rPr>
              <a:t>Dựa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ảnh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sau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kiến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thức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đã</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học</a:t>
            </a:r>
            <a:r>
              <a:rPr lang="en-US" i="1" dirty="0">
                <a:solidFill>
                  <a:srgbClr val="FF0000"/>
                </a:solidFill>
                <a:latin typeface="Cambria" panose="02040503050406030204" pitchFamily="18" charset="0"/>
                <a:ea typeface="Cambria" panose="02040503050406030204" pitchFamily="18" charset="0"/>
              </a:rPr>
              <a:t> </a:t>
            </a:r>
            <a:r>
              <a:rPr lang="vi-VN" i="1" dirty="0">
                <a:solidFill>
                  <a:srgbClr val="FF0000"/>
                </a:solidFill>
                <a:latin typeface="Cambria" panose="02040503050406030204" pitchFamily="18" charset="0"/>
                <a:ea typeface="Cambria" panose="02040503050406030204" pitchFamily="18" charset="0"/>
              </a:rPr>
              <a:t>em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biết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nơi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em</a:t>
            </a:r>
            <a:r>
              <a:rPr lang="vi-VN" i="1" dirty="0">
                <a:solidFill>
                  <a:srgbClr val="FF0000"/>
                </a:solidFill>
                <a:latin typeface="Cambria" panose="02040503050406030204" pitchFamily="18" charset="0"/>
                <a:ea typeface="Cambria" panose="02040503050406030204" pitchFamily="18" charset="0"/>
              </a:rPr>
              <a:t> đang sống thuộc dạng địa hình nào? </a:t>
            </a:r>
            <a:r>
              <a:rPr lang="en-US" i="1" dirty="0">
                <a:solidFill>
                  <a:srgbClr val="FF0000"/>
                </a:solidFill>
                <a:latin typeface="Cambria" panose="02040503050406030204" pitchFamily="18" charset="0"/>
                <a:ea typeface="Cambria" panose="02040503050406030204" pitchFamily="18" charset="0"/>
              </a:rPr>
              <a:t>Đ</a:t>
            </a:r>
            <a:r>
              <a:rPr lang="vi-VN" i="1" dirty="0">
                <a:solidFill>
                  <a:srgbClr val="FF0000"/>
                </a:solidFill>
                <a:latin typeface="Cambria" panose="02040503050406030204" pitchFamily="18" charset="0"/>
                <a:ea typeface="Cambria" panose="02040503050406030204" pitchFamily="18" charset="0"/>
              </a:rPr>
              <a:t>ịa hình này phù hợp với hoạt động kinh tế nào?</a:t>
            </a:r>
          </a:p>
        </p:txBody>
      </p:sp>
      <p:sp>
        <p:nvSpPr>
          <p:cNvPr id="17" name="Rectangle 16"/>
          <p:cNvSpPr/>
          <p:nvPr/>
        </p:nvSpPr>
        <p:spPr>
          <a:xfrm>
            <a:off x="4419600" y="2103328"/>
            <a:ext cx="4284662" cy="1554272"/>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TPHCM thuộc dạng địa hình đồng bằng, phù hợp với việc trồng các loại cây lương thực, thực phẩm, xây dựng khu công nghiệp, các tuyến đường giao thông, các khu đô thị lớn…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8" name="Picture 2" descr="Thành phố Hồ Chí Minh đổi thay và cần sự đột phá - VOV Giao thô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6027" y="4131308"/>
            <a:ext cx="4133780" cy="230505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574344" y="838200"/>
            <a:ext cx="6365544" cy="1143000"/>
          </a:xfrm>
        </p:spPr>
        <p:txBody>
          <a:bodyPr>
            <a:noAutofit/>
          </a:bodyPr>
          <a:lstStyle/>
          <a:p>
            <a:br>
              <a:rPr lang="vi-VN"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CÁC DẠNG ĐỊA HÌNH CHÍNH</a:t>
            </a:r>
            <a:r>
              <a:rPr lang="en-US" sz="2700" b="1" dirty="0">
                <a:ln w="10541" cmpd="sng">
                  <a:solidFill>
                    <a:schemeClr val="accent1">
                      <a:shade val="88000"/>
                      <a:satMod val="110000"/>
                    </a:schemeClr>
                  </a:solidFill>
                  <a:prstDash val="solid"/>
                </a:ln>
                <a:solidFill>
                  <a:srgbClr val="FF0000"/>
                </a:solidFill>
                <a:latin typeface="Cambria" pitchFamily="18" charset="0"/>
              </a:rPr>
              <a:t> </a:t>
            </a:r>
            <a:br>
              <a:rPr lang="en-US" sz="2700" b="1" dirty="0">
                <a:ln w="10541" cmpd="sng">
                  <a:solidFill>
                    <a:schemeClr val="accent1">
                      <a:shade val="88000"/>
                      <a:satMod val="110000"/>
                    </a:schemeClr>
                  </a:solidFill>
                  <a:prstDash val="solid"/>
                </a:ln>
                <a:solidFill>
                  <a:srgbClr val="FF0000"/>
                </a:solidFill>
                <a:latin typeface="Cambria" pitchFamily="18" charset="0"/>
              </a:rPr>
            </a:br>
            <a:r>
              <a:rPr lang="en-US" sz="2700" b="1" dirty="0">
                <a:ln w="10541" cmpd="sng">
                  <a:solidFill>
                    <a:schemeClr val="accent1">
                      <a:shade val="88000"/>
                      <a:satMod val="110000"/>
                    </a:schemeClr>
                  </a:solidFill>
                  <a:prstDash val="solid"/>
                </a:ln>
                <a:solidFill>
                  <a:srgbClr val="FF0000"/>
                </a:solidFill>
                <a:latin typeface="Cambria" pitchFamily="18" charset="0"/>
              </a:rPr>
              <a:t>TRÊN TRÁI ĐẤT</a:t>
            </a:r>
            <a:r>
              <a:rPr lang="vi-VN" sz="2700" b="1" dirty="0">
                <a:ln w="10541" cmpd="sng">
                  <a:solidFill>
                    <a:schemeClr val="accent1">
                      <a:shade val="88000"/>
                      <a:satMod val="110000"/>
                    </a:schemeClr>
                  </a:solidFill>
                  <a:prstDash val="solid"/>
                </a:ln>
                <a:solidFill>
                  <a:srgbClr val="FF0000"/>
                </a:solidFill>
                <a:latin typeface="Cambria" pitchFamily="18" charset="0"/>
              </a:rPr>
              <a:t>. </a:t>
            </a:r>
            <a:br>
              <a:rPr lang="en-US"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KHOÁNG SẢN</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13:</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solidFill>
              <a:srgbClr val="00FF00"/>
            </a:solid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133600"/>
            <a:ext cx="3429000" cy="1477328"/>
          </a:xfrm>
          <a:prstGeom prst="rect">
            <a:avLst/>
          </a:prstGeom>
        </p:spPr>
        <p:txBody>
          <a:bodyPr wrap="square">
            <a:spAutoFit/>
          </a:bodyPr>
          <a:lstStyle/>
          <a:p>
            <a:pPr algn="ctr"/>
            <a:r>
              <a:rPr lang="en-US" i="1" dirty="0" err="1">
                <a:solidFill>
                  <a:srgbClr val="FF0000"/>
                </a:solidFill>
                <a:latin typeface="Cambria" panose="02040503050406030204" pitchFamily="18" charset="0"/>
                <a:ea typeface="Cambria" panose="02040503050406030204" pitchFamily="18" charset="0"/>
              </a:rPr>
              <a:t>Dựa</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ảnh</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sau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kiến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thức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đã</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học</a:t>
            </a:r>
            <a:r>
              <a:rPr lang="en-US" i="1" dirty="0">
                <a:solidFill>
                  <a:srgbClr val="FF0000"/>
                </a:solidFill>
                <a:latin typeface="Cambria" panose="02040503050406030204" pitchFamily="18" charset="0"/>
                <a:ea typeface="Cambria" panose="02040503050406030204" pitchFamily="18" charset="0"/>
              </a:rPr>
              <a:t> </a:t>
            </a:r>
            <a:r>
              <a:rPr lang="vi-VN" i="1" dirty="0">
                <a:solidFill>
                  <a:srgbClr val="FF0000"/>
                </a:solidFill>
                <a:latin typeface="Cambria" panose="02040503050406030204" pitchFamily="18" charset="0"/>
                <a:ea typeface="Cambria" panose="02040503050406030204" pitchFamily="18" charset="0"/>
              </a:rPr>
              <a:t>em</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cho</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biết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khi</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xây</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nhà</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chúng</a:t>
            </a:r>
            <a:r>
              <a:rPr lang="en-US" i="1" dirty="0">
                <a:solidFill>
                  <a:srgbClr val="FF0000"/>
                </a:solidFill>
                <a:latin typeface="Cambria" panose="02040503050406030204" pitchFamily="18" charset="0"/>
                <a:ea typeface="Cambria" panose="02040503050406030204" pitchFamily="18" charset="0"/>
              </a:rPr>
              <a:t> ta </a:t>
            </a:r>
            <a:r>
              <a:rPr lang="en-US" i="1" dirty="0" err="1">
                <a:solidFill>
                  <a:srgbClr val="FF0000"/>
                </a:solidFill>
                <a:latin typeface="Cambria" panose="02040503050406030204" pitchFamily="18" charset="0"/>
                <a:ea typeface="Cambria" panose="02040503050406030204" pitchFamily="18" charset="0"/>
              </a:rPr>
              <a:t>sử</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dụng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những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vật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liệu</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gì</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có</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nguồn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gốc</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từ</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khoáng</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sản</a:t>
            </a:r>
            <a:r>
              <a:rPr lang="en-US" i="1" dirty="0">
                <a:solidFill>
                  <a:srgbClr val="FF0000"/>
                </a:solidFill>
                <a:latin typeface="Cambria" panose="02040503050406030204" pitchFamily="18" charset="0"/>
                <a:ea typeface="Cambria" panose="02040503050406030204" pitchFamily="18" charset="0"/>
              </a:rPr>
              <a:t>?</a:t>
            </a:r>
            <a:endParaRPr lang="vi-VN"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2209800"/>
            <a:ext cx="4284662" cy="1200329"/>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K</a:t>
            </a:r>
            <a:r>
              <a:rPr lang="vi-VN" sz="2400" dirty="0">
                <a:latin typeface="Cambria" panose="02040503050406030204" pitchFamily="18" charset="0"/>
                <a:ea typeface="Cambria" panose="02040503050406030204" pitchFamily="18" charset="0"/>
              </a:rPr>
              <a:t>hi xây nhà, chúng ta sử dụng những vật liệu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như</a:t>
            </a:r>
            <a:r>
              <a:rPr lang="en-US" sz="2400" dirty="0">
                <a:latin typeface="Cambria" panose="02040503050406030204" pitchFamily="18" charset="0"/>
                <a:ea typeface="Cambria" panose="02040503050406030204" pitchFamily="18" charset="0"/>
              </a:rPr>
              <a:t> c</a:t>
            </a:r>
            <a:r>
              <a:rPr lang="vi-VN" sz="2400" dirty="0">
                <a:latin typeface="Cambria" panose="02040503050406030204" pitchFamily="18" charset="0"/>
                <a:ea typeface="Cambria" panose="02040503050406030204" pitchFamily="18" charset="0"/>
              </a:rPr>
              <a:t>át, đá, xi măng, sắt, thiếc, đồng, gạch…</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 name="Picture 2" descr="Bảng dự trù vật liệu xây nhà đầy đủ chi tiết chính xác nhất | ROM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4131308"/>
            <a:ext cx="4019550" cy="2336168"/>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6BB0D4E-9D59-AEB0-4EA5-6A1043C53087}"/>
              </a:ext>
            </a:extLst>
          </p:cNvPr>
          <p:cNvSpPr txBox="1"/>
          <p:nvPr/>
        </p:nvSpPr>
        <p:spPr>
          <a:xfrm>
            <a:off x="4294780" y="1187638"/>
            <a:ext cx="4572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145474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8600" y="43090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30136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5621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effectLst>
                  <a:outerShdw blurRad="38100" dist="38100" dir="2700000" algn="tl">
                    <a:srgbClr val="000000">
                      <a:alpha val="43137"/>
                    </a:srgbClr>
                  </a:outerShdw>
                </a:effectLst>
                <a:latin typeface="Cambria" pitchFamily="18" charset="0"/>
              </a:rPr>
              <a:t>BÀI 13. CÁC DẠNG ĐỊA HÌNH CHÍNH </a:t>
            </a:r>
          </a:p>
          <a:p>
            <a:r>
              <a:rPr lang="en-US" sz="2800" b="1" dirty="0">
                <a:solidFill>
                  <a:srgbClr val="FF0000"/>
                </a:solidFill>
                <a:effectLst>
                  <a:outerShdw blurRad="38100" dist="38100" dir="2700000" algn="tl">
                    <a:srgbClr val="000000">
                      <a:alpha val="43137"/>
                    </a:srgbClr>
                  </a:outerShdw>
                </a:effectLst>
                <a:latin typeface="Cambria" pitchFamily="18" charset="0"/>
              </a:rPr>
              <a:t>TRÊN TRÁI ĐẤT. KHOÁNG SẢN</a:t>
            </a:r>
          </a:p>
        </p:txBody>
      </p:sp>
      <p:sp>
        <p:nvSpPr>
          <p:cNvPr id="26" name="Title 1"/>
          <p:cNvSpPr txBox="1">
            <a:spLocks/>
          </p:cNvSpPr>
          <p:nvPr/>
        </p:nvSpPr>
        <p:spPr>
          <a:xfrm>
            <a:off x="1062340" y="3220876"/>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CÁC DẠNG ĐỊA HÌNH CHÍNH</a:t>
            </a:r>
          </a:p>
        </p:txBody>
      </p:sp>
      <p:sp>
        <p:nvSpPr>
          <p:cNvPr id="27" name="Title 1"/>
          <p:cNvSpPr txBox="1">
            <a:spLocks/>
          </p:cNvSpPr>
          <p:nvPr/>
        </p:nvSpPr>
        <p:spPr>
          <a:xfrm>
            <a:off x="1035640" y="44995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KHOÁNG SẢN</a:t>
            </a:r>
          </a:p>
        </p:txBody>
      </p:sp>
      <p:sp>
        <p:nvSpPr>
          <p:cNvPr id="24" name="Rectangle 23"/>
          <p:cNvSpPr/>
          <p:nvPr/>
        </p:nvSpPr>
        <p:spPr>
          <a:xfrm>
            <a:off x="210665" y="5486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6769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667000"/>
            <a:ext cx="8102831" cy="3953782"/>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31136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44090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217402"/>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44995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8" name="Round Same Side Corner Rectangle 47"/>
          <p:cNvSpPr/>
          <p:nvPr/>
        </p:nvSpPr>
        <p:spPr>
          <a:xfrm rot="5400000">
            <a:off x="321357" y="557314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6769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Tree>
    <p:extLst>
      <p:ext uri="{BB962C8B-B14F-4D97-AF65-F5344CB8AC3E}">
        <p14:creationId xmlns:p14="http://schemas.microsoft.com/office/powerpoint/2010/main" val="187062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100"/>
                                        <p:tgtEl>
                                          <p:spTgt spid="24"/>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250"/>
                                        <p:tgtEl>
                                          <p:spTgt spid="4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20" grpId="0"/>
      <p:bldP spid="26" grpId="0"/>
      <p:bldP spid="27" grpId="0"/>
      <p:bldP spid="24" grpId="0" animBg="1"/>
      <p:bldP spid="25" grpId="0"/>
      <p:bldP spid="37" grpId="0" animBg="1"/>
      <p:bldP spid="42" grpId="0" animBg="1"/>
      <p:bldP spid="43" grpId="0" animBg="1"/>
      <p:bldP spid="44" grpId="0"/>
      <p:bldP spid="45"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dạng</a:t>
            </a:r>
            <a:r>
              <a:rPr lang="en-US" sz="2400" b="1" dirty="0">
                <a:solidFill>
                  <a:srgbClr val="0D30DD"/>
                </a:solidFill>
                <a:latin typeface="Cambria" pitchFamily="18" charset="0"/>
              </a:rPr>
              <a:t> </a:t>
            </a:r>
            <a:r>
              <a:rPr lang="en-US" sz="2400" b="1" dirty="0" err="1">
                <a:solidFill>
                  <a:srgbClr val="0D30DD"/>
                </a:solidFill>
                <a:latin typeface="Cambria" pitchFamily="18" charset="0"/>
              </a:rPr>
              <a:t>địa</a:t>
            </a:r>
            <a:r>
              <a:rPr lang="en-US" sz="2400" b="1" dirty="0">
                <a:solidFill>
                  <a:srgbClr val="0D30DD"/>
                </a:solidFill>
                <a:latin typeface="Cambria" pitchFamily="18" charset="0"/>
              </a:rPr>
              <a:t> </a:t>
            </a:r>
            <a:r>
              <a:rPr lang="en-US" sz="2400" b="1" dirty="0" err="1">
                <a:solidFill>
                  <a:srgbClr val="0D30DD"/>
                </a:solidFill>
                <a:latin typeface="Cambria" pitchFamily="18" charset="0"/>
              </a:rPr>
              <a:t>hình</a:t>
            </a:r>
            <a:r>
              <a:rPr lang="en-US" sz="2400" b="1" dirty="0">
                <a:solidFill>
                  <a:srgbClr val="0D30DD"/>
                </a:solidFill>
                <a:latin typeface="Cambria" pitchFamily="18" charset="0"/>
              </a:rPr>
              <a:t> </a:t>
            </a:r>
            <a:r>
              <a:rPr lang="en-US" sz="2400" b="1" dirty="0" err="1">
                <a:solidFill>
                  <a:srgbClr val="0D30DD"/>
                </a:solidFill>
                <a:latin typeface="Cambria" pitchFamily="18" charset="0"/>
              </a:rPr>
              <a:t>chính</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22" name="AutoShape 3"/>
          <p:cNvSpPr>
            <a:spLocks noChangeArrowheads="1"/>
          </p:cNvSpPr>
          <p:nvPr/>
        </p:nvSpPr>
        <p:spPr bwMode="auto">
          <a:xfrm>
            <a:off x="6400800" y="2514600"/>
            <a:ext cx="2469774" cy="396240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23" name="AutoShape 5"/>
          <p:cNvSpPr>
            <a:spLocks noChangeArrowheads="1"/>
          </p:cNvSpPr>
          <p:nvPr/>
        </p:nvSpPr>
        <p:spPr bwMode="auto">
          <a:xfrm>
            <a:off x="208801" y="2558801"/>
            <a:ext cx="2458199" cy="3918199"/>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24" name="Text Box 6"/>
          <p:cNvSpPr txBox="1">
            <a:spLocks noChangeArrowheads="1"/>
          </p:cNvSpPr>
          <p:nvPr/>
        </p:nvSpPr>
        <p:spPr bwMode="auto">
          <a:xfrm>
            <a:off x="228600" y="2514600"/>
            <a:ext cx="2458199"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700" b="1" dirty="0">
                <a:solidFill>
                  <a:srgbClr val="FF0000"/>
                </a:solidFill>
                <a:latin typeface="Cambria" panose="02040503050406030204" pitchFamily="18" charset="0"/>
                <a:ea typeface="Cambria" panose="02040503050406030204" pitchFamily="18" charset="0"/>
              </a:rPr>
              <a:t>* </a:t>
            </a:r>
            <a:r>
              <a:rPr lang="en-US" sz="1700" b="1" dirty="0" err="1">
                <a:solidFill>
                  <a:srgbClr val="FF0000"/>
                </a:solidFill>
                <a:latin typeface="Cambria" panose="02040503050406030204" pitchFamily="18" charset="0"/>
                <a:ea typeface="Cambria" panose="02040503050406030204" pitchFamily="18" charset="0"/>
              </a:rPr>
              <a:t>Nhóm</a:t>
            </a:r>
            <a:r>
              <a:rPr lang="en-US" sz="1700" b="1" dirty="0">
                <a:solidFill>
                  <a:srgbClr val="FF0000"/>
                </a:solidFill>
                <a:latin typeface="Cambria" panose="02040503050406030204" pitchFamily="18" charset="0"/>
                <a:ea typeface="Cambria" panose="02040503050406030204" pitchFamily="18" charset="0"/>
              </a:rPr>
              <a:t> 1, 2, 3, 4:</a:t>
            </a:r>
          </a:p>
          <a:p>
            <a:pPr algn="just"/>
            <a:r>
              <a:rPr lang="en-US" sz="1700" b="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Quan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sát</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1, 2 </a:t>
            </a:r>
            <a:r>
              <a:rPr lang="en-US" sz="1700" i="1" dirty="0" err="1">
                <a:solidFill>
                  <a:srgbClr val="FF0000"/>
                </a:solidFill>
                <a:latin typeface="Cambria" panose="02040503050406030204" pitchFamily="18" charset="0"/>
                <a:ea typeface="Cambria" panose="02040503050406030204" pitchFamily="18" charset="0"/>
              </a:rPr>
              <a:t>và</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thông</a:t>
            </a:r>
            <a:r>
              <a:rPr lang="en-US" sz="1700" i="1" dirty="0">
                <a:solidFill>
                  <a:srgbClr val="FF0000"/>
                </a:solidFill>
                <a:latin typeface="Cambria" panose="02040503050406030204" pitchFamily="18" charset="0"/>
                <a:ea typeface="Cambria" panose="02040503050406030204" pitchFamily="18" charset="0"/>
              </a:rPr>
              <a:t> tin </a:t>
            </a:r>
            <a:r>
              <a:rPr lang="en-US" sz="1700" i="1" dirty="0" err="1">
                <a:solidFill>
                  <a:srgbClr val="FF0000"/>
                </a:solidFill>
                <a:latin typeface="Cambria" panose="02040503050406030204" pitchFamily="18" charset="0"/>
                <a:ea typeface="Cambria" panose="02040503050406030204" pitchFamily="18" charset="0"/>
              </a:rPr>
              <a:t>trong</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bài</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hãy</a:t>
            </a:r>
            <a:r>
              <a:rPr lang="en-US" sz="1700" i="1" dirty="0">
                <a:solidFill>
                  <a:srgbClr val="FF0000"/>
                </a:solidFill>
                <a:latin typeface="Cambria" panose="02040503050406030204" pitchFamily="18" charset="0"/>
                <a:ea typeface="Cambria" panose="02040503050406030204" pitchFamily="18" charset="0"/>
              </a:rPr>
              <a:t>: </a:t>
            </a:r>
          </a:p>
          <a:p>
            <a:pPr algn="just"/>
            <a:r>
              <a:rPr lang="en-US" sz="1700" i="1" dirty="0">
                <a:solidFill>
                  <a:srgbClr val="002060"/>
                </a:solidFill>
                <a:latin typeface="Cambria" panose="02040503050406030204" pitchFamily="18" charset="0"/>
                <a:ea typeface="Cambria" panose="02040503050406030204" pitchFamily="18" charset="0"/>
              </a:rPr>
              <a:t>1. </a:t>
            </a:r>
            <a:r>
              <a:rPr lang="vi-VN" sz="1700" i="1" dirty="0">
                <a:solidFill>
                  <a:srgbClr val="002060"/>
                </a:solidFill>
                <a:latin typeface="Cambria" panose="02040503050406030204" pitchFamily="18" charset="0"/>
                <a:ea typeface="Cambria" panose="02040503050406030204" pitchFamily="18" charset="0"/>
              </a:rPr>
              <a:t>Xác định độ cao và đặc điểm chính của địa hình núi. </a:t>
            </a:r>
            <a:endParaRPr lang="en-US" sz="1700" i="1" dirty="0">
              <a:solidFill>
                <a:srgbClr val="002060"/>
              </a:solidFill>
              <a:latin typeface="Cambria" panose="02040503050406030204" pitchFamily="18" charset="0"/>
              <a:ea typeface="Cambria" panose="02040503050406030204" pitchFamily="18" charset="0"/>
            </a:endParaRPr>
          </a:p>
          <a:p>
            <a:pPr algn="just"/>
            <a:r>
              <a:rPr lang="en-US" sz="1700" i="1" dirty="0">
                <a:solidFill>
                  <a:srgbClr val="002060"/>
                </a:solidFill>
                <a:latin typeface="Cambria" panose="02040503050406030204" pitchFamily="18" charset="0"/>
                <a:ea typeface="Cambria" panose="02040503050406030204" pitchFamily="18" charset="0"/>
              </a:rPr>
              <a:t>2. Cho </a:t>
            </a:r>
            <a:r>
              <a:rPr lang="en-US" sz="1700" i="1" dirty="0" err="1">
                <a:solidFill>
                  <a:srgbClr val="002060"/>
                </a:solidFill>
                <a:latin typeface="Cambria" panose="02040503050406030204" pitchFamily="18" charset="0"/>
                <a:ea typeface="Cambria" panose="02040503050406030204" pitchFamily="18" charset="0"/>
              </a:rPr>
              <a:t>biết</a:t>
            </a:r>
            <a:r>
              <a:rPr lang="en-US" sz="1700" i="1" dirty="0">
                <a:solidFill>
                  <a:srgbClr val="002060"/>
                </a:solidFill>
                <a:latin typeface="Cambria" panose="02040503050406030204" pitchFamily="18" charset="0"/>
                <a:ea typeface="Cambria" panose="02040503050406030204" pitchFamily="18" charset="0"/>
              </a:rPr>
              <a:t> đ</a:t>
            </a:r>
            <a:r>
              <a:rPr lang="vi-VN" sz="1700" i="1" dirty="0">
                <a:solidFill>
                  <a:srgbClr val="002060"/>
                </a:solidFill>
                <a:latin typeface="Cambria" panose="02040503050406030204" pitchFamily="18" charset="0"/>
                <a:ea typeface="Cambria" panose="02040503050406030204" pitchFamily="18" charset="0"/>
              </a:rPr>
              <a:t>ịa hình núi đem lại những thuận lợi gì?</a:t>
            </a:r>
          </a:p>
          <a:p>
            <a:pPr algn="just"/>
            <a:r>
              <a:rPr lang="en-US" sz="1700" i="1" dirty="0">
                <a:solidFill>
                  <a:srgbClr val="002060"/>
                </a:solidFill>
                <a:latin typeface="Cambria" panose="02040503050406030204" pitchFamily="18" charset="0"/>
                <a:ea typeface="Cambria" panose="02040503050406030204" pitchFamily="18" charset="0"/>
              </a:rPr>
              <a:t>3. </a:t>
            </a:r>
            <a:r>
              <a:rPr lang="vi-VN" sz="1700" i="1" dirty="0">
                <a:solidFill>
                  <a:srgbClr val="002060"/>
                </a:solidFill>
                <a:latin typeface="Cambria" panose="02040503050406030204" pitchFamily="18" charset="0"/>
                <a:ea typeface="Cambria" panose="02040503050406030204" pitchFamily="18" charset="0"/>
              </a:rPr>
              <a:t>Xác định độ cao và đặc điểm chính của địa hình </a:t>
            </a:r>
            <a:r>
              <a:rPr lang="en-US" sz="1700" i="1" dirty="0" err="1">
                <a:solidFill>
                  <a:srgbClr val="002060"/>
                </a:solidFill>
                <a:latin typeface="Cambria" panose="02040503050406030204" pitchFamily="18" charset="0"/>
                <a:ea typeface="Cambria" panose="02040503050406030204" pitchFamily="18" charset="0"/>
              </a:rPr>
              <a:t>đồi</a:t>
            </a:r>
            <a:r>
              <a:rPr lang="vi-VN" sz="1700" i="1" dirty="0">
                <a:solidFill>
                  <a:srgbClr val="002060"/>
                </a:solidFill>
                <a:latin typeface="Cambria" panose="02040503050406030204" pitchFamily="18" charset="0"/>
                <a:ea typeface="Cambria" panose="02040503050406030204" pitchFamily="18" charset="0"/>
              </a:rPr>
              <a:t>.</a:t>
            </a:r>
            <a:endParaRPr lang="en-US" sz="1700" i="1" dirty="0">
              <a:solidFill>
                <a:srgbClr val="002060"/>
              </a:solidFill>
              <a:latin typeface="Cambria" panose="02040503050406030204" pitchFamily="18" charset="0"/>
              <a:ea typeface="Cambria" panose="02040503050406030204" pitchFamily="18" charset="0"/>
            </a:endParaRPr>
          </a:p>
          <a:p>
            <a:pPr algn="just"/>
            <a:r>
              <a:rPr lang="en-US" sz="1700" i="1" dirty="0">
                <a:solidFill>
                  <a:srgbClr val="002060"/>
                </a:solidFill>
                <a:latin typeface="Cambria" panose="02040503050406030204" pitchFamily="18" charset="0"/>
                <a:ea typeface="Cambria" panose="02040503050406030204" pitchFamily="18" charset="0"/>
              </a:rPr>
              <a:t>4.</a:t>
            </a:r>
            <a:r>
              <a:rPr lang="vi-VN" sz="1700" i="1" dirty="0">
                <a:solidFill>
                  <a:srgbClr val="002060"/>
                </a:solidFill>
                <a:latin typeface="Cambria" panose="02040503050406030204" pitchFamily="18" charset="0"/>
                <a:ea typeface="Cambria" panose="02040503050406030204" pitchFamily="18" charset="0"/>
              </a:rPr>
              <a:t> </a:t>
            </a:r>
            <a:r>
              <a:rPr lang="en-US" sz="1700" i="1" dirty="0">
                <a:solidFill>
                  <a:srgbClr val="002060"/>
                </a:solidFill>
                <a:latin typeface="Cambria" panose="02040503050406030204" pitchFamily="18" charset="0"/>
                <a:ea typeface="Cambria" panose="02040503050406030204" pitchFamily="18" charset="0"/>
              </a:rPr>
              <a:t>Cho </a:t>
            </a:r>
            <a:r>
              <a:rPr lang="en-US" sz="1700" i="1" dirty="0" err="1">
                <a:solidFill>
                  <a:srgbClr val="002060"/>
                </a:solidFill>
                <a:latin typeface="Cambria" panose="02040503050406030204" pitchFamily="18" charset="0"/>
                <a:ea typeface="Cambria" panose="02040503050406030204" pitchFamily="18" charset="0"/>
              </a:rPr>
              <a:t>biết</a:t>
            </a:r>
            <a:r>
              <a:rPr lang="en-US" sz="1700" i="1" dirty="0">
                <a:solidFill>
                  <a:srgbClr val="002060"/>
                </a:solidFill>
                <a:latin typeface="Cambria" panose="02040503050406030204" pitchFamily="18" charset="0"/>
                <a:ea typeface="Cambria" panose="02040503050406030204" pitchFamily="18" charset="0"/>
              </a:rPr>
              <a:t> đ</a:t>
            </a:r>
            <a:r>
              <a:rPr lang="vi-VN" sz="1700" i="1" dirty="0">
                <a:solidFill>
                  <a:srgbClr val="002060"/>
                </a:solidFill>
                <a:latin typeface="Cambria" panose="02040503050406030204" pitchFamily="18" charset="0"/>
                <a:ea typeface="Cambria" panose="02040503050406030204" pitchFamily="18" charset="0"/>
              </a:rPr>
              <a:t>ịa hình </a:t>
            </a:r>
            <a:r>
              <a:rPr lang="en-US" sz="1700" i="1" dirty="0" err="1">
                <a:solidFill>
                  <a:srgbClr val="002060"/>
                </a:solidFill>
                <a:latin typeface="Cambria" panose="02040503050406030204" pitchFamily="18" charset="0"/>
                <a:ea typeface="Cambria" panose="02040503050406030204" pitchFamily="18" charset="0"/>
              </a:rPr>
              <a:t>đồi</a:t>
            </a:r>
            <a:r>
              <a:rPr lang="en-US" sz="1700" i="1" dirty="0">
                <a:solidFill>
                  <a:srgbClr val="002060"/>
                </a:solidFill>
                <a:latin typeface="Cambria" panose="02040503050406030204" pitchFamily="18" charset="0"/>
                <a:ea typeface="Cambria" panose="02040503050406030204" pitchFamily="18" charset="0"/>
              </a:rPr>
              <a:t> </a:t>
            </a:r>
            <a:r>
              <a:rPr lang="vi-VN" sz="1700" i="1" dirty="0">
                <a:solidFill>
                  <a:srgbClr val="002060"/>
                </a:solidFill>
                <a:latin typeface="Cambria" panose="02040503050406030204" pitchFamily="18" charset="0"/>
                <a:ea typeface="Cambria" panose="02040503050406030204" pitchFamily="18" charset="0"/>
              </a:rPr>
              <a:t>đem lại những thuận lợi gì?</a:t>
            </a:r>
          </a:p>
        </p:txBody>
      </p:sp>
      <p:sp>
        <p:nvSpPr>
          <p:cNvPr id="27" name="Freeform 8"/>
          <p:cNvSpPr>
            <a:spLocks/>
          </p:cNvSpPr>
          <p:nvPr/>
        </p:nvSpPr>
        <p:spPr bwMode="gray">
          <a:xfrm>
            <a:off x="2667000" y="2199103"/>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Freeform 10"/>
          <p:cNvSpPr>
            <a:spLocks/>
          </p:cNvSpPr>
          <p:nvPr/>
        </p:nvSpPr>
        <p:spPr bwMode="gray">
          <a:xfrm flipH="1">
            <a:off x="5601036" y="2250138"/>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chemeClr val="tx2">
                <a:lumMod val="40000"/>
                <a:lumOff val="60000"/>
              </a:schemeClr>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nvGrpSpPr>
          <p:cNvPr id="35" name="Group 11"/>
          <p:cNvGrpSpPr>
            <a:grpSpLocks/>
          </p:cNvGrpSpPr>
          <p:nvPr/>
        </p:nvGrpSpPr>
        <p:grpSpPr bwMode="auto">
          <a:xfrm>
            <a:off x="3048000" y="1357619"/>
            <a:ext cx="2998788" cy="1040977"/>
            <a:chOff x="1997" y="1314"/>
            <a:chExt cx="1889" cy="1009"/>
          </a:xfrm>
        </p:grpSpPr>
        <p:grpSp>
          <p:nvGrpSpPr>
            <p:cNvPr id="36" name="Group 12"/>
            <p:cNvGrpSpPr>
              <a:grpSpLocks/>
            </p:cNvGrpSpPr>
            <p:nvPr/>
          </p:nvGrpSpPr>
          <p:grpSpPr bwMode="auto">
            <a:xfrm>
              <a:off x="1997" y="1404"/>
              <a:ext cx="1889" cy="919"/>
              <a:chOff x="1973" y="1027"/>
              <a:chExt cx="1926" cy="937"/>
            </a:xfrm>
          </p:grpSpPr>
          <p:sp>
            <p:nvSpPr>
              <p:cNvPr id="41"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42"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7"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8"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9"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40"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43" name="Text Box 19"/>
          <p:cNvSpPr txBox="1">
            <a:spLocks noChangeArrowheads="1"/>
          </p:cNvSpPr>
          <p:nvPr/>
        </p:nvSpPr>
        <p:spPr bwMode="auto">
          <a:xfrm>
            <a:off x="3244566" y="153213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400800" y="2521327"/>
            <a:ext cx="2438400" cy="4016484"/>
          </a:xfrm>
          <a:prstGeom prst="rect">
            <a:avLst/>
          </a:prstGeom>
        </p:spPr>
        <p:txBody>
          <a:bodyPr wrap="square">
            <a:spAutoFit/>
          </a:bodyPr>
          <a:lstStyle/>
          <a:p>
            <a:pPr algn="ctr"/>
            <a:r>
              <a:rPr lang="en-US" sz="1700" b="1" dirty="0">
                <a:solidFill>
                  <a:srgbClr val="FF0000"/>
                </a:solidFill>
                <a:latin typeface="Cambria" panose="02040503050406030204" pitchFamily="18" charset="0"/>
                <a:ea typeface="Cambria" panose="02040503050406030204" pitchFamily="18" charset="0"/>
              </a:rPr>
              <a:t>* </a:t>
            </a:r>
            <a:r>
              <a:rPr lang="en-US" sz="1700" b="1" dirty="0" err="1">
                <a:solidFill>
                  <a:srgbClr val="FF0000"/>
                </a:solidFill>
                <a:latin typeface="Cambria" panose="02040503050406030204" pitchFamily="18" charset="0"/>
                <a:ea typeface="Cambria" panose="02040503050406030204" pitchFamily="18" charset="0"/>
              </a:rPr>
              <a:t>Nhóm</a:t>
            </a:r>
            <a:r>
              <a:rPr lang="en-US" sz="1700" b="1" dirty="0">
                <a:solidFill>
                  <a:srgbClr val="FF0000"/>
                </a:solidFill>
                <a:latin typeface="Cambria" panose="02040503050406030204" pitchFamily="18" charset="0"/>
                <a:ea typeface="Cambria" panose="02040503050406030204" pitchFamily="18" charset="0"/>
              </a:rPr>
              <a:t> 5, 6, 7, 8:</a:t>
            </a:r>
          </a:p>
          <a:p>
            <a:pPr algn="just"/>
            <a:r>
              <a:rPr lang="en-US" sz="1700" b="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Quan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sát</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3, 4 </a:t>
            </a:r>
            <a:r>
              <a:rPr lang="en-US" sz="1700" i="1" dirty="0" err="1">
                <a:solidFill>
                  <a:srgbClr val="FF0000"/>
                </a:solidFill>
                <a:latin typeface="Cambria" panose="02040503050406030204" pitchFamily="18" charset="0"/>
                <a:ea typeface="Cambria" panose="02040503050406030204" pitchFamily="18" charset="0"/>
              </a:rPr>
              <a:t>và</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thông</a:t>
            </a:r>
            <a:r>
              <a:rPr lang="en-US" sz="1700" i="1" dirty="0">
                <a:solidFill>
                  <a:srgbClr val="FF0000"/>
                </a:solidFill>
                <a:latin typeface="Cambria" panose="02040503050406030204" pitchFamily="18" charset="0"/>
                <a:ea typeface="Cambria" panose="02040503050406030204" pitchFamily="18" charset="0"/>
              </a:rPr>
              <a:t> tin </a:t>
            </a:r>
            <a:r>
              <a:rPr lang="en-US" sz="1700" i="1" dirty="0" err="1">
                <a:solidFill>
                  <a:srgbClr val="FF0000"/>
                </a:solidFill>
                <a:latin typeface="Cambria" panose="02040503050406030204" pitchFamily="18" charset="0"/>
                <a:ea typeface="Cambria" panose="02040503050406030204" pitchFamily="18" charset="0"/>
              </a:rPr>
              <a:t>trong</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bài</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hãy</a:t>
            </a:r>
            <a:r>
              <a:rPr lang="en-US" sz="1700" i="1" dirty="0">
                <a:solidFill>
                  <a:srgbClr val="FF0000"/>
                </a:solidFill>
                <a:latin typeface="Cambria" panose="02040503050406030204" pitchFamily="18" charset="0"/>
                <a:ea typeface="Cambria" panose="02040503050406030204" pitchFamily="18" charset="0"/>
              </a:rPr>
              <a:t>: </a:t>
            </a:r>
          </a:p>
          <a:p>
            <a:pPr algn="just"/>
            <a:r>
              <a:rPr lang="en-US" sz="1700" i="1" dirty="0">
                <a:solidFill>
                  <a:srgbClr val="002060"/>
                </a:solidFill>
                <a:latin typeface="Cambria" panose="02040503050406030204" pitchFamily="18" charset="0"/>
                <a:ea typeface="Cambria" panose="02040503050406030204" pitchFamily="18" charset="0"/>
              </a:rPr>
              <a:t>1. </a:t>
            </a:r>
            <a:r>
              <a:rPr lang="vi-VN" sz="1700" i="1" dirty="0">
                <a:solidFill>
                  <a:srgbClr val="002060"/>
                </a:solidFill>
                <a:latin typeface="Cambria" panose="02040503050406030204" pitchFamily="18" charset="0"/>
                <a:ea typeface="Cambria" panose="02040503050406030204" pitchFamily="18" charset="0"/>
              </a:rPr>
              <a:t>Xác định độ cao và đặc điểm chính của địa hình </a:t>
            </a:r>
            <a:r>
              <a:rPr lang="en-US" sz="1700" i="1" dirty="0" err="1">
                <a:solidFill>
                  <a:srgbClr val="002060"/>
                </a:solidFill>
                <a:latin typeface="Cambria" panose="02040503050406030204" pitchFamily="18" charset="0"/>
                <a:ea typeface="Cambria" panose="02040503050406030204" pitchFamily="18" charset="0"/>
              </a:rPr>
              <a:t>cao</a:t>
            </a:r>
            <a:r>
              <a:rPr lang="en-US" sz="1700" i="1" dirty="0">
                <a:solidFill>
                  <a:srgbClr val="002060"/>
                </a:solidFill>
                <a:latin typeface="Cambria" panose="02040503050406030204" pitchFamily="18" charset="0"/>
                <a:ea typeface="Cambria" panose="02040503050406030204" pitchFamily="18" charset="0"/>
              </a:rPr>
              <a:t> </a:t>
            </a:r>
            <a:r>
              <a:rPr lang="en-US" sz="1700" i="1" dirty="0" err="1">
                <a:solidFill>
                  <a:srgbClr val="002060"/>
                </a:solidFill>
                <a:latin typeface="Cambria" panose="02040503050406030204" pitchFamily="18" charset="0"/>
                <a:ea typeface="Cambria" panose="02040503050406030204" pitchFamily="18" charset="0"/>
              </a:rPr>
              <a:t>nguyên</a:t>
            </a:r>
            <a:r>
              <a:rPr lang="en-US" sz="1700" i="1" dirty="0">
                <a:solidFill>
                  <a:srgbClr val="002060"/>
                </a:solidFill>
                <a:latin typeface="Cambria" panose="02040503050406030204" pitchFamily="18" charset="0"/>
                <a:ea typeface="Cambria" panose="02040503050406030204" pitchFamily="18" charset="0"/>
              </a:rPr>
              <a:t>.</a:t>
            </a:r>
          </a:p>
          <a:p>
            <a:pPr algn="just"/>
            <a:r>
              <a:rPr lang="en-US" sz="1700" i="1" dirty="0">
                <a:solidFill>
                  <a:srgbClr val="002060"/>
                </a:solidFill>
                <a:latin typeface="Cambria" panose="02040503050406030204" pitchFamily="18" charset="0"/>
                <a:ea typeface="Cambria" panose="02040503050406030204" pitchFamily="18" charset="0"/>
              </a:rPr>
              <a:t>2. Cho </a:t>
            </a:r>
            <a:r>
              <a:rPr lang="en-US" sz="1700" i="1" dirty="0" err="1">
                <a:solidFill>
                  <a:srgbClr val="002060"/>
                </a:solidFill>
                <a:latin typeface="Cambria" panose="02040503050406030204" pitchFamily="18" charset="0"/>
                <a:ea typeface="Cambria" panose="02040503050406030204" pitchFamily="18" charset="0"/>
              </a:rPr>
              <a:t>biết</a:t>
            </a:r>
            <a:r>
              <a:rPr lang="en-US" sz="1700" i="1" dirty="0">
                <a:solidFill>
                  <a:srgbClr val="002060"/>
                </a:solidFill>
                <a:latin typeface="Cambria" panose="02040503050406030204" pitchFamily="18" charset="0"/>
                <a:ea typeface="Cambria" panose="02040503050406030204" pitchFamily="18" charset="0"/>
              </a:rPr>
              <a:t> đ</a:t>
            </a:r>
            <a:r>
              <a:rPr lang="vi-VN" sz="1700" i="1" dirty="0">
                <a:solidFill>
                  <a:srgbClr val="002060"/>
                </a:solidFill>
                <a:latin typeface="Cambria" panose="02040503050406030204" pitchFamily="18" charset="0"/>
                <a:ea typeface="Cambria" panose="02040503050406030204" pitchFamily="18" charset="0"/>
              </a:rPr>
              <a:t>ịa hình </a:t>
            </a:r>
            <a:r>
              <a:rPr lang="en-US" sz="1700" i="1" dirty="0" err="1">
                <a:solidFill>
                  <a:srgbClr val="002060"/>
                </a:solidFill>
                <a:latin typeface="Cambria" panose="02040503050406030204" pitchFamily="18" charset="0"/>
                <a:ea typeface="Cambria" panose="02040503050406030204" pitchFamily="18" charset="0"/>
              </a:rPr>
              <a:t>cao</a:t>
            </a:r>
            <a:r>
              <a:rPr lang="en-US" sz="1700" i="1" dirty="0">
                <a:solidFill>
                  <a:srgbClr val="002060"/>
                </a:solidFill>
                <a:latin typeface="Cambria" panose="02040503050406030204" pitchFamily="18" charset="0"/>
                <a:ea typeface="Cambria" panose="02040503050406030204" pitchFamily="18" charset="0"/>
              </a:rPr>
              <a:t> </a:t>
            </a:r>
            <a:r>
              <a:rPr lang="en-US" sz="1700" i="1" dirty="0" err="1">
                <a:solidFill>
                  <a:srgbClr val="002060"/>
                </a:solidFill>
                <a:latin typeface="Cambria" panose="02040503050406030204" pitchFamily="18" charset="0"/>
                <a:ea typeface="Cambria" panose="02040503050406030204" pitchFamily="18" charset="0"/>
              </a:rPr>
              <a:t>nguyên</a:t>
            </a:r>
            <a:r>
              <a:rPr lang="vi-VN" sz="1700" i="1" dirty="0">
                <a:solidFill>
                  <a:srgbClr val="002060"/>
                </a:solidFill>
                <a:latin typeface="Cambria" panose="02040503050406030204" pitchFamily="18" charset="0"/>
                <a:ea typeface="Cambria" panose="02040503050406030204" pitchFamily="18" charset="0"/>
              </a:rPr>
              <a:t> đem lại những thuận lợi gì?</a:t>
            </a:r>
          </a:p>
          <a:p>
            <a:pPr algn="just"/>
            <a:r>
              <a:rPr lang="en-US" sz="1700" i="1" dirty="0">
                <a:solidFill>
                  <a:srgbClr val="002060"/>
                </a:solidFill>
                <a:latin typeface="Cambria" panose="02040503050406030204" pitchFamily="18" charset="0"/>
                <a:ea typeface="Cambria" panose="02040503050406030204" pitchFamily="18" charset="0"/>
              </a:rPr>
              <a:t>3. </a:t>
            </a:r>
            <a:r>
              <a:rPr lang="vi-VN" sz="1700" i="1" dirty="0">
                <a:solidFill>
                  <a:srgbClr val="002060"/>
                </a:solidFill>
                <a:latin typeface="Cambria" panose="02040503050406030204" pitchFamily="18" charset="0"/>
                <a:ea typeface="Cambria" panose="02040503050406030204" pitchFamily="18" charset="0"/>
              </a:rPr>
              <a:t>Xác định độ cao và đặc điểm chính của địa hình </a:t>
            </a:r>
            <a:r>
              <a:rPr lang="en-US" sz="1700" i="1" dirty="0" err="1">
                <a:solidFill>
                  <a:srgbClr val="002060"/>
                </a:solidFill>
                <a:latin typeface="Cambria" panose="02040503050406030204" pitchFamily="18" charset="0"/>
                <a:ea typeface="Cambria" panose="02040503050406030204" pitchFamily="18" charset="0"/>
              </a:rPr>
              <a:t>đồng</a:t>
            </a:r>
            <a:r>
              <a:rPr lang="en-US" sz="1700" i="1" dirty="0">
                <a:solidFill>
                  <a:srgbClr val="002060"/>
                </a:solidFill>
                <a:latin typeface="Cambria" panose="02040503050406030204" pitchFamily="18" charset="0"/>
                <a:ea typeface="Cambria" panose="02040503050406030204" pitchFamily="18" charset="0"/>
              </a:rPr>
              <a:t> </a:t>
            </a:r>
            <a:r>
              <a:rPr lang="en-US" sz="1700" i="1" dirty="0" err="1">
                <a:solidFill>
                  <a:srgbClr val="002060"/>
                </a:solidFill>
                <a:latin typeface="Cambria" panose="02040503050406030204" pitchFamily="18" charset="0"/>
                <a:ea typeface="Cambria" panose="02040503050406030204" pitchFamily="18" charset="0"/>
              </a:rPr>
              <a:t>bằng</a:t>
            </a:r>
            <a:r>
              <a:rPr lang="vi-VN" sz="1700" i="1" dirty="0">
                <a:solidFill>
                  <a:srgbClr val="002060"/>
                </a:solidFill>
                <a:latin typeface="Cambria" panose="02040503050406030204" pitchFamily="18" charset="0"/>
                <a:ea typeface="Cambria" panose="02040503050406030204" pitchFamily="18" charset="0"/>
              </a:rPr>
              <a:t>.</a:t>
            </a:r>
            <a:endParaRPr lang="en-US" sz="1700" i="1" dirty="0">
              <a:solidFill>
                <a:srgbClr val="002060"/>
              </a:solidFill>
              <a:latin typeface="Cambria" panose="02040503050406030204" pitchFamily="18" charset="0"/>
              <a:ea typeface="Cambria" panose="02040503050406030204" pitchFamily="18" charset="0"/>
            </a:endParaRPr>
          </a:p>
          <a:p>
            <a:pPr algn="just"/>
            <a:r>
              <a:rPr lang="en-US" sz="1700" i="1" dirty="0">
                <a:solidFill>
                  <a:srgbClr val="002060"/>
                </a:solidFill>
                <a:latin typeface="Cambria" panose="02040503050406030204" pitchFamily="18" charset="0"/>
                <a:ea typeface="Cambria" panose="02040503050406030204" pitchFamily="18" charset="0"/>
              </a:rPr>
              <a:t>4.</a:t>
            </a:r>
            <a:r>
              <a:rPr lang="vi-VN" sz="1700" i="1" dirty="0">
                <a:solidFill>
                  <a:srgbClr val="002060"/>
                </a:solidFill>
                <a:latin typeface="Cambria" panose="02040503050406030204" pitchFamily="18" charset="0"/>
                <a:ea typeface="Cambria" panose="02040503050406030204" pitchFamily="18" charset="0"/>
              </a:rPr>
              <a:t> </a:t>
            </a:r>
            <a:r>
              <a:rPr lang="en-US" sz="1700" i="1" dirty="0">
                <a:solidFill>
                  <a:srgbClr val="002060"/>
                </a:solidFill>
                <a:latin typeface="Cambria" panose="02040503050406030204" pitchFamily="18" charset="0"/>
                <a:ea typeface="Cambria" panose="02040503050406030204" pitchFamily="18" charset="0"/>
              </a:rPr>
              <a:t>Cho </a:t>
            </a:r>
            <a:r>
              <a:rPr lang="en-US" sz="1700" i="1" dirty="0" err="1">
                <a:solidFill>
                  <a:srgbClr val="002060"/>
                </a:solidFill>
                <a:latin typeface="Cambria" panose="02040503050406030204" pitchFamily="18" charset="0"/>
                <a:ea typeface="Cambria" panose="02040503050406030204" pitchFamily="18" charset="0"/>
              </a:rPr>
              <a:t>biết</a:t>
            </a:r>
            <a:r>
              <a:rPr lang="en-US" sz="1700" i="1" dirty="0">
                <a:solidFill>
                  <a:srgbClr val="002060"/>
                </a:solidFill>
                <a:latin typeface="Cambria" panose="02040503050406030204" pitchFamily="18" charset="0"/>
                <a:ea typeface="Cambria" panose="02040503050406030204" pitchFamily="18" charset="0"/>
              </a:rPr>
              <a:t> đ</a:t>
            </a:r>
            <a:r>
              <a:rPr lang="vi-VN" sz="1700" i="1" dirty="0">
                <a:solidFill>
                  <a:srgbClr val="002060"/>
                </a:solidFill>
                <a:latin typeface="Cambria" panose="02040503050406030204" pitchFamily="18" charset="0"/>
                <a:ea typeface="Cambria" panose="02040503050406030204" pitchFamily="18" charset="0"/>
              </a:rPr>
              <a:t>ịa hình </a:t>
            </a:r>
            <a:r>
              <a:rPr lang="en-US" sz="1700" i="1" dirty="0" err="1">
                <a:solidFill>
                  <a:srgbClr val="002060"/>
                </a:solidFill>
                <a:latin typeface="Cambria" panose="02040503050406030204" pitchFamily="18" charset="0"/>
                <a:ea typeface="Cambria" panose="02040503050406030204" pitchFamily="18" charset="0"/>
              </a:rPr>
              <a:t>đồng</a:t>
            </a:r>
            <a:r>
              <a:rPr lang="en-US" sz="1700" i="1" dirty="0">
                <a:solidFill>
                  <a:srgbClr val="002060"/>
                </a:solidFill>
                <a:latin typeface="Cambria" panose="02040503050406030204" pitchFamily="18" charset="0"/>
                <a:ea typeface="Cambria" panose="02040503050406030204" pitchFamily="18" charset="0"/>
              </a:rPr>
              <a:t> </a:t>
            </a:r>
            <a:r>
              <a:rPr lang="en-US" sz="1700" i="1" dirty="0" err="1">
                <a:solidFill>
                  <a:srgbClr val="002060"/>
                </a:solidFill>
                <a:latin typeface="Cambria" panose="02040503050406030204" pitchFamily="18" charset="0"/>
                <a:ea typeface="Cambria" panose="02040503050406030204" pitchFamily="18" charset="0"/>
              </a:rPr>
              <a:t>bằng</a:t>
            </a:r>
            <a:r>
              <a:rPr lang="en-US" sz="1700" i="1" dirty="0">
                <a:solidFill>
                  <a:srgbClr val="002060"/>
                </a:solidFill>
                <a:latin typeface="Cambria" panose="02040503050406030204" pitchFamily="18" charset="0"/>
                <a:ea typeface="Cambria" panose="02040503050406030204" pitchFamily="18" charset="0"/>
              </a:rPr>
              <a:t> </a:t>
            </a:r>
            <a:r>
              <a:rPr lang="vi-VN" sz="1700" i="1" dirty="0">
                <a:solidFill>
                  <a:srgbClr val="002060"/>
                </a:solidFill>
                <a:latin typeface="Cambria" panose="02040503050406030204" pitchFamily="18" charset="0"/>
                <a:ea typeface="Cambria" panose="02040503050406030204" pitchFamily="18" charset="0"/>
              </a:rPr>
              <a:t>đem lại những thuận lợi gì?</a:t>
            </a:r>
          </a:p>
        </p:txBody>
      </p:sp>
      <p:pic>
        <p:nvPicPr>
          <p:cNvPr id="45"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19" y="1433819"/>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357619"/>
            <a:ext cx="1833481" cy="1031333"/>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2794720" y="3429000"/>
            <a:ext cx="3484438" cy="2742280"/>
            <a:chOff x="0" y="0"/>
            <a:chExt cx="6217920" cy="3931920"/>
          </a:xfrm>
        </p:grpSpPr>
        <p:pic>
          <p:nvPicPr>
            <p:cNvPr id="48" name="Picture 47"/>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3030583" cy="1802674"/>
            </a:xfrm>
            <a:prstGeom prst="rect">
              <a:avLst/>
            </a:prstGeom>
            <a:noFill/>
            <a:ln>
              <a:noFill/>
            </a:ln>
          </p:spPr>
        </p:pic>
        <p:pic>
          <p:nvPicPr>
            <p:cNvPr id="49" name="Picture 48"/>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04903" y="0"/>
              <a:ext cx="2913017" cy="1789611"/>
            </a:xfrm>
            <a:prstGeom prst="rect">
              <a:avLst/>
            </a:prstGeom>
            <a:noFill/>
            <a:ln>
              <a:noFill/>
            </a:ln>
          </p:spPr>
        </p:pic>
        <p:pic>
          <p:nvPicPr>
            <p:cNvPr id="50" name="Picture 49"/>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251" y="2103120"/>
              <a:ext cx="2978332" cy="1828800"/>
            </a:xfrm>
            <a:prstGeom prst="rect">
              <a:avLst/>
            </a:prstGeom>
            <a:noFill/>
            <a:ln>
              <a:noFill/>
            </a:ln>
          </p:spPr>
        </p:pic>
        <p:pic>
          <p:nvPicPr>
            <p:cNvPr id="52" name="Picture 51"/>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57155" y="2103120"/>
              <a:ext cx="2860765" cy="1828800"/>
            </a:xfrm>
            <a:prstGeom prst="rect">
              <a:avLst/>
            </a:prstGeom>
            <a:noFill/>
            <a:ln>
              <a:noFill/>
            </a:ln>
          </p:spPr>
        </p:pic>
      </p:grpSp>
    </p:spTree>
    <p:extLst>
      <p:ext uri="{BB962C8B-B14F-4D97-AF65-F5344CB8AC3E}">
        <p14:creationId xmlns:p14="http://schemas.microsoft.com/office/powerpoint/2010/main" val="693956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randombar(horizontal)">
                                      <p:cBhvr>
                                        <p:cTn id="20" dur="500"/>
                                        <p:tgtEl>
                                          <p:spTgt spid="4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randombar(horizontal)">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randombar(horizontal)">
                                      <p:cBhvr>
                                        <p:cTn id="33" dur="500"/>
                                        <p:tgtEl>
                                          <p:spTgt spid="4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7" grpId="0" animBg="1"/>
      <p:bldP spid="34" grpId="0" animBg="1"/>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dạng</a:t>
            </a:r>
            <a:r>
              <a:rPr lang="en-US" sz="2400" b="1" dirty="0">
                <a:solidFill>
                  <a:srgbClr val="0D30DD"/>
                </a:solidFill>
                <a:latin typeface="Cambria" pitchFamily="18" charset="0"/>
              </a:rPr>
              <a:t> </a:t>
            </a:r>
            <a:r>
              <a:rPr lang="en-US" sz="2400" b="1" dirty="0" err="1">
                <a:solidFill>
                  <a:srgbClr val="0D30DD"/>
                </a:solidFill>
                <a:latin typeface="Cambria" pitchFamily="18" charset="0"/>
              </a:rPr>
              <a:t>địa</a:t>
            </a:r>
            <a:r>
              <a:rPr lang="en-US" sz="2400" b="1" dirty="0">
                <a:solidFill>
                  <a:srgbClr val="0D30DD"/>
                </a:solidFill>
                <a:latin typeface="Cambria" pitchFamily="18" charset="0"/>
              </a:rPr>
              <a:t> </a:t>
            </a:r>
            <a:r>
              <a:rPr lang="en-US" sz="2400" b="1" dirty="0" err="1">
                <a:solidFill>
                  <a:srgbClr val="0D30DD"/>
                </a:solidFill>
                <a:latin typeface="Cambria" pitchFamily="18" charset="0"/>
              </a:rPr>
              <a:t>hình</a:t>
            </a:r>
            <a:r>
              <a:rPr lang="en-US" sz="2400" b="1" dirty="0">
                <a:solidFill>
                  <a:srgbClr val="0D30DD"/>
                </a:solidFill>
                <a:latin typeface="Cambria" pitchFamily="18" charset="0"/>
              </a:rPr>
              <a:t> </a:t>
            </a:r>
            <a:r>
              <a:rPr lang="en-US" sz="2400" b="1" dirty="0" err="1">
                <a:solidFill>
                  <a:srgbClr val="0D30DD"/>
                </a:solidFill>
                <a:latin typeface="Cambria" pitchFamily="18" charset="0"/>
              </a:rPr>
              <a:t>chính</a:t>
            </a:r>
            <a:endParaRPr lang="en-US" sz="2400" b="1" dirty="0">
              <a:solidFill>
                <a:srgbClr val="0D30DD"/>
              </a:solidFill>
              <a:latin typeface="Cambria" pitchFamily="18" charset="0"/>
            </a:endParaRPr>
          </a:p>
        </p:txBody>
      </p:sp>
      <p:cxnSp>
        <p:nvCxnSpPr>
          <p:cNvPr id="34" name="Straight Connector 33"/>
          <p:cNvCxnSpPr/>
          <p:nvPr/>
        </p:nvCxnSpPr>
        <p:spPr>
          <a:xfrm flipH="1">
            <a:off x="1628083" y="1548070"/>
            <a:ext cx="20781" cy="500513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02549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1, 2, 3, 4</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8" name="Straight Connector 37"/>
          <p:cNvCxnSpPr/>
          <p:nvPr/>
        </p:nvCxnSpPr>
        <p:spPr>
          <a:xfrm>
            <a:off x="1676400" y="1937866"/>
            <a:ext cx="851652" cy="289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38300" y="4745369"/>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3271182"/>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3077830"/>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p>
        </p:txBody>
      </p:sp>
      <p:sp>
        <p:nvSpPr>
          <p:cNvPr id="42" name="Rectangle 41"/>
          <p:cNvSpPr/>
          <p:nvPr/>
        </p:nvSpPr>
        <p:spPr>
          <a:xfrm>
            <a:off x="1828801" y="1769339"/>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p>
        </p:txBody>
      </p:sp>
      <p:sp>
        <p:nvSpPr>
          <p:cNvPr id="43" name="Rectangle 42"/>
          <p:cNvSpPr/>
          <p:nvPr/>
        </p:nvSpPr>
        <p:spPr>
          <a:xfrm>
            <a:off x="1861712" y="4558708"/>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p>
        </p:txBody>
      </p:sp>
      <p:sp>
        <p:nvSpPr>
          <p:cNvPr id="44" name="TextBox 43"/>
          <p:cNvSpPr txBox="1"/>
          <p:nvPr/>
        </p:nvSpPr>
        <p:spPr>
          <a:xfrm>
            <a:off x="2595880" y="4397514"/>
            <a:ext cx="6243320" cy="707886"/>
          </a:xfrm>
          <a:prstGeom prst="rect">
            <a:avLst/>
          </a:prstGeom>
          <a:solidFill>
            <a:schemeClr val="accent5">
              <a:lumMod val="20000"/>
              <a:lumOff val="80000"/>
            </a:schemeClr>
          </a:solidFill>
        </p:spPr>
        <p:txBody>
          <a:bodyPr wrap="square" rtlCol="0">
            <a:spAutoFit/>
          </a:bodyPr>
          <a:lstStyle/>
          <a:p>
            <a:r>
              <a:rPr lang="vi-VN" sz="2000" dirty="0">
                <a:latin typeface="Cambria" panose="02040503050406030204" pitchFamily="18" charset="0"/>
                <a:ea typeface="Cambria" panose="02040503050406030204" pitchFamily="18" charset="0"/>
              </a:rPr>
              <a:t>- Đồi là dạng địa hình nhô cao, có đỉnh tròn, sườn thoải.</a:t>
            </a:r>
          </a:p>
          <a:p>
            <a:r>
              <a:rPr lang="vi-VN" sz="2000" dirty="0">
                <a:latin typeface="Cambria" panose="02040503050406030204" pitchFamily="18" charset="0"/>
                <a:ea typeface="Cambria" panose="02040503050406030204" pitchFamily="18" charset="0"/>
              </a:rPr>
              <a:t>- Độ cao tương đối không quá 200m.</a:t>
            </a:r>
          </a:p>
        </p:txBody>
      </p:sp>
      <p:sp>
        <p:nvSpPr>
          <p:cNvPr id="45" name="TextBox 44"/>
          <p:cNvSpPr txBox="1"/>
          <p:nvPr/>
        </p:nvSpPr>
        <p:spPr>
          <a:xfrm>
            <a:off x="2590800" y="5769114"/>
            <a:ext cx="6248400" cy="707886"/>
          </a:xfrm>
          <a:prstGeom prst="rect">
            <a:avLst/>
          </a:prstGeom>
          <a:solidFill>
            <a:schemeClr val="accent4">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Đồi thuận lợi trồng cây công nghiệp và cây màu lương thực</a:t>
            </a:r>
            <a:r>
              <a:rPr lang="en-US" sz="2000" dirty="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46" name="Straight Connector 45"/>
          <p:cNvCxnSpPr/>
          <p:nvPr/>
        </p:nvCxnSpPr>
        <p:spPr>
          <a:xfrm>
            <a:off x="1628083" y="6154882"/>
            <a:ext cx="9677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28801" y="6002482"/>
            <a:ext cx="546852"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4</a:t>
            </a:r>
          </a:p>
        </p:txBody>
      </p:sp>
      <p:sp>
        <p:nvSpPr>
          <p:cNvPr id="48" name="TextBox 47"/>
          <p:cNvSpPr txBox="1"/>
          <p:nvPr/>
        </p:nvSpPr>
        <p:spPr>
          <a:xfrm>
            <a:off x="2514600" y="1468904"/>
            <a:ext cx="6324600" cy="969496"/>
          </a:xfrm>
          <a:prstGeom prst="rect">
            <a:avLst/>
          </a:prstGeom>
          <a:solidFill>
            <a:schemeClr val="accent3">
              <a:lumMod val="20000"/>
              <a:lumOff val="80000"/>
            </a:schemeClr>
          </a:solidFill>
        </p:spPr>
        <p:txBody>
          <a:bodyPr wrap="square" rtlCol="0">
            <a:spAutoFit/>
          </a:bodyPr>
          <a:lstStyle/>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Núi là một dạng địa hình nhô cao rõ rệt trên mặt đất. Núi gồm các bộ phận: đỉnh, sườn và chân núi.</a:t>
            </a:r>
          </a:p>
          <a:p>
            <a:pPr algn="just"/>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Độ cao của núi thường trên 500m so với mực nước biể</a:t>
            </a:r>
            <a:r>
              <a:rPr lang="en-US" sz="1900" dirty="0">
                <a:latin typeface="Cambria" panose="02040503050406030204" pitchFamily="18" charset="0"/>
                <a:ea typeface="Cambria" panose="02040503050406030204" pitchFamily="18" charset="0"/>
              </a:rPr>
              <a:t>n. </a:t>
            </a:r>
          </a:p>
        </p:txBody>
      </p:sp>
      <p:sp>
        <p:nvSpPr>
          <p:cNvPr id="49" name="Text Box 2"/>
          <p:cNvSpPr txBox="1"/>
          <p:nvPr/>
        </p:nvSpPr>
        <p:spPr>
          <a:xfrm>
            <a:off x="2533132" y="2949714"/>
            <a:ext cx="6306068" cy="707886"/>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vi-VN" sz="2000" dirty="0">
                <a:latin typeface="Cambria" panose="02040503050406030204" pitchFamily="18" charset="0"/>
                <a:ea typeface="Cambria" panose="02040503050406030204" pitchFamily="18" charset="0"/>
              </a:rPr>
              <a:t>Núi</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thích hợp trồng cây công nghiệp, phát triển thủy điện, du lịch…</a:t>
            </a:r>
            <a:endParaRPr lang="en-US" sz="2000" dirty="0">
              <a:latin typeface="Cambria" panose="02040503050406030204" pitchFamily="18" charset="0"/>
              <a:ea typeface="Cambria" panose="02040503050406030204" pitchFamily="18" charset="0"/>
              <a:cs typeface="Times New Roman" panose="02020603050405020304" pitchFamily="18" charset="0"/>
              <a:sym typeface="+mn-ea"/>
            </a:endParaRPr>
          </a:p>
        </p:txBody>
      </p:sp>
    </p:spTree>
    <p:extLst>
      <p:ext uri="{BB962C8B-B14F-4D97-AF65-F5344CB8AC3E}">
        <p14:creationId xmlns:p14="http://schemas.microsoft.com/office/powerpoint/2010/main" val="38169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
                                            <p:txEl>
                                              <p:pRg st="1" end="1"/>
                                            </p:txEl>
                                          </p:spTgt>
                                        </p:tgtEl>
                                        <p:attrNameLst>
                                          <p:attrName>style.visibility</p:attrName>
                                        </p:attrNameLst>
                                      </p:cBhvr>
                                      <p:to>
                                        <p:strVal val="visible"/>
                                      </p:to>
                                    </p:set>
                                    <p:animEffect transition="in" filter="randombar(horizontal)">
                                      <p:cBhvr>
                                        <p:cTn id="12" dur="500"/>
                                        <p:tgtEl>
                                          <p:spTgt spid="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17" dur="500"/>
                                        <p:tgtEl>
                                          <p:spTgt spid="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4">
                                            <p:txEl>
                                              <p:pRg st="1" end="1"/>
                                            </p:txEl>
                                          </p:spTgt>
                                        </p:tgtEl>
                                        <p:attrNameLst>
                                          <p:attrName>style.visibility</p:attrName>
                                        </p:attrNameLst>
                                      </p:cBhvr>
                                      <p:to>
                                        <p:strVal val="visible"/>
                                      </p:to>
                                    </p:set>
                                    <p:animEffect transition="in" filter="randombar(horizontal)">
                                      <p:cBhvr>
                                        <p:cTn id="27" dur="500"/>
                                        <p:tgtEl>
                                          <p:spTgt spid="4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3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dạng</a:t>
            </a:r>
            <a:r>
              <a:rPr lang="en-US" sz="2400" b="1" dirty="0">
                <a:solidFill>
                  <a:srgbClr val="0D30DD"/>
                </a:solidFill>
                <a:latin typeface="Cambria" pitchFamily="18" charset="0"/>
              </a:rPr>
              <a:t> </a:t>
            </a:r>
            <a:r>
              <a:rPr lang="en-US" sz="2400" b="1" dirty="0" err="1">
                <a:solidFill>
                  <a:srgbClr val="0D30DD"/>
                </a:solidFill>
                <a:latin typeface="Cambria" pitchFamily="18" charset="0"/>
              </a:rPr>
              <a:t>địa</a:t>
            </a:r>
            <a:r>
              <a:rPr lang="en-US" sz="2400" b="1" dirty="0">
                <a:solidFill>
                  <a:srgbClr val="0D30DD"/>
                </a:solidFill>
                <a:latin typeface="Cambria" pitchFamily="18" charset="0"/>
              </a:rPr>
              <a:t> </a:t>
            </a:r>
            <a:r>
              <a:rPr lang="en-US" sz="2400" b="1" dirty="0" err="1">
                <a:solidFill>
                  <a:srgbClr val="0D30DD"/>
                </a:solidFill>
                <a:latin typeface="Cambria" pitchFamily="18" charset="0"/>
              </a:rPr>
              <a:t>hình</a:t>
            </a:r>
            <a:r>
              <a:rPr lang="en-US" sz="2400" b="1" dirty="0">
                <a:solidFill>
                  <a:srgbClr val="0D30DD"/>
                </a:solidFill>
                <a:latin typeface="Cambria" pitchFamily="18" charset="0"/>
              </a:rPr>
              <a:t> </a:t>
            </a:r>
            <a:r>
              <a:rPr lang="en-US" sz="2400" b="1" dirty="0" err="1">
                <a:solidFill>
                  <a:srgbClr val="0D30DD"/>
                </a:solidFill>
                <a:latin typeface="Cambria" pitchFamily="18" charset="0"/>
              </a:rPr>
              <a:t>chính</a:t>
            </a:r>
            <a:endParaRPr lang="en-US" sz="2400" b="1" dirty="0">
              <a:solidFill>
                <a:srgbClr val="0D30DD"/>
              </a:solidFill>
              <a:latin typeface="Cambria" pitchFamily="18" charset="0"/>
            </a:endParaRPr>
          </a:p>
        </p:txBody>
      </p:sp>
      <p:pic>
        <p:nvPicPr>
          <p:cNvPr id="2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79" y="2149875"/>
            <a:ext cx="3931921" cy="30480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800099" y="5410200"/>
            <a:ext cx="7810501" cy="430887"/>
          </a:xfrm>
          <a:prstGeom prst="rect">
            <a:avLst/>
          </a:prstGeom>
          <a:noFill/>
        </p:spPr>
        <p:txBody>
          <a:bodyPr wrap="square" rtlCol="0">
            <a:spAutoFit/>
          </a:bodyPr>
          <a:lstStyle/>
          <a:p>
            <a:r>
              <a:rPr lang="en-US" sz="2200" b="1" dirty="0" err="1">
                <a:solidFill>
                  <a:srgbClr val="FF0000"/>
                </a:solidFill>
                <a:latin typeface="Cambria" panose="02040503050406030204" pitchFamily="18" charset="0"/>
                <a:ea typeface="Cambria" panose="02040503050406030204" pitchFamily="18" charset="0"/>
              </a:rPr>
              <a:t>Thủy</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điện</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Hòa</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Bình</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Đồi</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chè</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Phú</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Thọ</a:t>
            </a:r>
            <a:endParaRPr lang="en-US" sz="2200" b="1" dirty="0">
              <a:solidFill>
                <a:srgbClr val="FF0000"/>
              </a:solidFill>
              <a:latin typeface="Cambria" panose="02040503050406030204" pitchFamily="18" charset="0"/>
              <a:ea typeface="Cambria" panose="02040503050406030204" pitchFamily="18" charset="0"/>
            </a:endParaRPr>
          </a:p>
        </p:txBody>
      </p:sp>
      <p:pic>
        <p:nvPicPr>
          <p:cNvPr id="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149875"/>
            <a:ext cx="4001248" cy="30480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787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dạng</a:t>
            </a:r>
            <a:r>
              <a:rPr lang="en-US" sz="2400" b="1" dirty="0">
                <a:solidFill>
                  <a:srgbClr val="0D30DD"/>
                </a:solidFill>
                <a:latin typeface="Cambria" pitchFamily="18" charset="0"/>
              </a:rPr>
              <a:t> </a:t>
            </a:r>
            <a:r>
              <a:rPr lang="en-US" sz="2400" b="1" dirty="0" err="1">
                <a:solidFill>
                  <a:srgbClr val="0D30DD"/>
                </a:solidFill>
                <a:latin typeface="Cambria" pitchFamily="18" charset="0"/>
              </a:rPr>
              <a:t>địa</a:t>
            </a:r>
            <a:r>
              <a:rPr lang="en-US" sz="2400" b="1" dirty="0">
                <a:solidFill>
                  <a:srgbClr val="0D30DD"/>
                </a:solidFill>
                <a:latin typeface="Cambria" pitchFamily="18" charset="0"/>
              </a:rPr>
              <a:t> </a:t>
            </a:r>
            <a:r>
              <a:rPr lang="en-US" sz="2400" b="1" dirty="0" err="1">
                <a:solidFill>
                  <a:srgbClr val="0D30DD"/>
                </a:solidFill>
                <a:latin typeface="Cambria" pitchFamily="18" charset="0"/>
              </a:rPr>
              <a:t>hình</a:t>
            </a:r>
            <a:r>
              <a:rPr lang="en-US" sz="2400" b="1" dirty="0">
                <a:solidFill>
                  <a:srgbClr val="0D30DD"/>
                </a:solidFill>
                <a:latin typeface="Cambria" pitchFamily="18" charset="0"/>
              </a:rPr>
              <a:t> </a:t>
            </a:r>
            <a:r>
              <a:rPr lang="en-US" sz="2400" b="1" dirty="0" err="1">
                <a:solidFill>
                  <a:srgbClr val="0D30DD"/>
                </a:solidFill>
                <a:latin typeface="Cambria" pitchFamily="18" charset="0"/>
              </a:rPr>
              <a:t>chính</a:t>
            </a:r>
            <a:endParaRPr lang="en-US" sz="2400" b="1" dirty="0">
              <a:solidFill>
                <a:srgbClr val="0D30DD"/>
              </a:solidFill>
              <a:latin typeface="Cambria" pitchFamily="18" charset="0"/>
            </a:endParaRPr>
          </a:p>
        </p:txBody>
      </p:sp>
      <p:sp>
        <p:nvSpPr>
          <p:cNvPr id="26" name="Rounded Rectangular Callout 25"/>
          <p:cNvSpPr/>
          <p:nvPr/>
        </p:nvSpPr>
        <p:spPr>
          <a:xfrm>
            <a:off x="362186" y="1676400"/>
            <a:ext cx="6876814" cy="3733800"/>
          </a:xfrm>
          <a:prstGeom prst="wedgeRoundRectCallout">
            <a:avLst>
              <a:gd name="adj1" fmla="val 47849"/>
              <a:gd name="adj2" fmla="val 6072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27" name="Rectangle 26"/>
          <p:cNvSpPr/>
          <p:nvPr/>
        </p:nvSpPr>
        <p:spPr>
          <a:xfrm>
            <a:off x="457200" y="1765280"/>
            <a:ext cx="6705600" cy="3416320"/>
          </a:xfrm>
          <a:prstGeom prst="rect">
            <a:avLst/>
          </a:prstGeom>
        </p:spPr>
        <p:txBody>
          <a:bodyPr wrap="square">
            <a:spAutoFit/>
          </a:bodyPr>
          <a:lstStyle/>
          <a:p>
            <a:pPr algn="just"/>
            <a:r>
              <a:rPr lang="vi-VN" sz="2400" b="1" dirty="0">
                <a:solidFill>
                  <a:srgbClr val="FF0000"/>
                </a:solidFill>
                <a:latin typeface="Cambria" panose="02040503050406030204" pitchFamily="18" charset="0"/>
                <a:ea typeface="Cambria" panose="02040503050406030204" pitchFamily="18" charset="0"/>
              </a:rPr>
              <a:t>a. Núi</a:t>
            </a:r>
          </a:p>
          <a:p>
            <a:pPr algn="just"/>
            <a:r>
              <a:rPr lang="vi-VN" sz="2400" dirty="0">
                <a:latin typeface="Cambria" panose="02040503050406030204" pitchFamily="18" charset="0"/>
                <a:ea typeface="Cambria" panose="02040503050406030204" pitchFamily="18" charset="0"/>
              </a:rPr>
              <a:t>- Núi là một dạng địa hình nhô cao rõ rệt trên mặt đất. Núi gồm các bộ phận: đỉnh, sườn và chân núi.</a:t>
            </a:r>
          </a:p>
          <a:p>
            <a:pPr algn="just"/>
            <a:r>
              <a:rPr lang="vi-VN" sz="2400" dirty="0">
                <a:latin typeface="Cambria" panose="02040503050406030204" pitchFamily="18" charset="0"/>
                <a:ea typeface="Cambria" panose="02040503050406030204" pitchFamily="18" charset="0"/>
              </a:rPr>
              <a:t>- Độ cao của núi thường trên 500m so với mực nước biển.</a:t>
            </a:r>
          </a:p>
          <a:p>
            <a:pPr algn="just"/>
            <a:r>
              <a:rPr lang="vi-VN" sz="2400" b="1" dirty="0">
                <a:solidFill>
                  <a:srgbClr val="FF0000"/>
                </a:solidFill>
                <a:latin typeface="Cambria" panose="02040503050406030204" pitchFamily="18" charset="0"/>
                <a:ea typeface="Cambria" panose="02040503050406030204" pitchFamily="18" charset="0"/>
              </a:rPr>
              <a:t>b. </a:t>
            </a:r>
            <a:r>
              <a:rPr lang="en-US" sz="2400" b="1" dirty="0" err="1">
                <a:solidFill>
                  <a:srgbClr val="FF0000"/>
                </a:solidFill>
                <a:latin typeface="Cambria" panose="02040503050406030204" pitchFamily="18" charset="0"/>
                <a:ea typeface="Cambria" panose="02040503050406030204" pitchFamily="18" charset="0"/>
              </a:rPr>
              <a:t>Đồi</a:t>
            </a:r>
            <a:endParaRPr lang="vi-VN" sz="2400" b="1" dirty="0">
              <a:solidFill>
                <a:srgbClr val="FF0000"/>
              </a:solidFill>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Đồi là dạng địa hình nhô cao, có đỉnh tròn, sườn thoải.</a:t>
            </a:r>
          </a:p>
          <a:p>
            <a:pPr algn="just"/>
            <a:r>
              <a:rPr lang="vi-VN" sz="2400" dirty="0">
                <a:latin typeface="Cambria" panose="02040503050406030204" pitchFamily="18" charset="0"/>
                <a:ea typeface="Cambria" panose="02040503050406030204" pitchFamily="18" charset="0"/>
              </a:rPr>
              <a:t>- Độ cao tương đối không quá 200m.</a:t>
            </a:r>
          </a:p>
        </p:txBody>
      </p:sp>
    </p:spTree>
    <p:extLst>
      <p:ext uri="{BB962C8B-B14F-4D97-AF65-F5344CB8AC3E}">
        <p14:creationId xmlns:p14="http://schemas.microsoft.com/office/powerpoint/2010/main" val="3252257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29" dur="500"/>
                                        <p:tgtEl>
                                          <p:spTgt spid="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34" dur="500"/>
                                        <p:tgtEl>
                                          <p:spTgt spid="2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39" dur="500"/>
                                        <p:tgtEl>
                                          <p:spTgt spid="2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44"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555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dạng</a:t>
            </a:r>
            <a:r>
              <a:rPr lang="en-US" sz="2400" b="1" dirty="0">
                <a:solidFill>
                  <a:srgbClr val="0D30DD"/>
                </a:solidFill>
                <a:latin typeface="Cambria" pitchFamily="18" charset="0"/>
              </a:rPr>
              <a:t> </a:t>
            </a:r>
            <a:r>
              <a:rPr lang="en-US" sz="2400" b="1" dirty="0" err="1">
                <a:solidFill>
                  <a:srgbClr val="0D30DD"/>
                </a:solidFill>
                <a:latin typeface="Cambria" pitchFamily="18" charset="0"/>
              </a:rPr>
              <a:t>địa</a:t>
            </a:r>
            <a:r>
              <a:rPr lang="en-US" sz="2400" b="1" dirty="0">
                <a:solidFill>
                  <a:srgbClr val="0D30DD"/>
                </a:solidFill>
                <a:latin typeface="Cambria" pitchFamily="18" charset="0"/>
              </a:rPr>
              <a:t> </a:t>
            </a:r>
            <a:r>
              <a:rPr lang="en-US" sz="2400" b="1" dirty="0" err="1">
                <a:solidFill>
                  <a:srgbClr val="0D30DD"/>
                </a:solidFill>
                <a:latin typeface="Cambria" pitchFamily="18" charset="0"/>
              </a:rPr>
              <a:t>hình</a:t>
            </a:r>
            <a:r>
              <a:rPr lang="en-US" sz="2400" b="1" dirty="0">
                <a:solidFill>
                  <a:srgbClr val="0D30DD"/>
                </a:solidFill>
                <a:latin typeface="Cambria" pitchFamily="18" charset="0"/>
              </a:rPr>
              <a:t> </a:t>
            </a:r>
            <a:r>
              <a:rPr lang="en-US" sz="2400" b="1" dirty="0" err="1">
                <a:solidFill>
                  <a:srgbClr val="0D30DD"/>
                </a:solidFill>
                <a:latin typeface="Cambria" pitchFamily="18" charset="0"/>
              </a:rPr>
              <a:t>chính</a:t>
            </a:r>
            <a:endParaRPr lang="en-US" sz="2400" b="1" dirty="0">
              <a:solidFill>
                <a:srgbClr val="0D30DD"/>
              </a:solidFill>
              <a:latin typeface="Cambria" pitchFamily="18" charset="0"/>
            </a:endParaRPr>
          </a:p>
        </p:txBody>
      </p:sp>
      <p:cxnSp>
        <p:nvCxnSpPr>
          <p:cNvPr id="34" name="Straight Connector 33"/>
          <p:cNvCxnSpPr/>
          <p:nvPr/>
        </p:nvCxnSpPr>
        <p:spPr>
          <a:xfrm flipH="1">
            <a:off x="1628083" y="1548070"/>
            <a:ext cx="20781" cy="500513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02549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5, 6, 7, 8</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8" name="Straight Connector 37"/>
          <p:cNvCxnSpPr/>
          <p:nvPr/>
        </p:nvCxnSpPr>
        <p:spPr>
          <a:xfrm>
            <a:off x="1676400" y="1937866"/>
            <a:ext cx="851652" cy="289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38300" y="4745369"/>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3271182"/>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3077830"/>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p>
        </p:txBody>
      </p:sp>
      <p:sp>
        <p:nvSpPr>
          <p:cNvPr id="42" name="Rectangle 41"/>
          <p:cNvSpPr/>
          <p:nvPr/>
        </p:nvSpPr>
        <p:spPr>
          <a:xfrm>
            <a:off x="1828801" y="1769339"/>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p>
        </p:txBody>
      </p:sp>
      <p:sp>
        <p:nvSpPr>
          <p:cNvPr id="43" name="Rectangle 42"/>
          <p:cNvSpPr/>
          <p:nvPr/>
        </p:nvSpPr>
        <p:spPr>
          <a:xfrm>
            <a:off x="1861712" y="4558708"/>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p>
        </p:txBody>
      </p:sp>
      <p:sp>
        <p:nvSpPr>
          <p:cNvPr id="44" name="TextBox 43"/>
          <p:cNvSpPr txBox="1"/>
          <p:nvPr/>
        </p:nvSpPr>
        <p:spPr>
          <a:xfrm>
            <a:off x="2595880" y="4242137"/>
            <a:ext cx="6243320" cy="1015663"/>
          </a:xfrm>
          <a:prstGeom prst="rect">
            <a:avLst/>
          </a:prstGeom>
          <a:solidFill>
            <a:schemeClr val="accent5">
              <a:lumMod val="20000"/>
              <a:lumOff val="80000"/>
            </a:schemeClr>
          </a:solidFill>
        </p:spPr>
        <p:txBody>
          <a:bodyPr wrap="square" rtlCol="0">
            <a:spAutoFit/>
          </a:bodyPr>
          <a:lstStyle/>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Đồng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bằng</a:t>
            </a:r>
            <a:r>
              <a:rPr lang="en-US" sz="2000" dirty="0">
                <a:latin typeface="Cambria" panose="02040503050406030204" pitchFamily="18" charset="0"/>
                <a:ea typeface="Cambria" panose="02040503050406030204" pitchFamily="18" charset="0"/>
              </a:rPr>
              <a:t> l</a:t>
            </a:r>
            <a:r>
              <a:rPr lang="vi-VN" sz="2000" dirty="0">
                <a:latin typeface="Cambria" panose="02040503050406030204" pitchFamily="18" charset="0"/>
                <a:ea typeface="Cambria" panose="02040503050406030204" pitchFamily="18" charset="0"/>
              </a:rPr>
              <a:t>à dạng địa hình thấp, có bề mặt tương đối bằng phẳng hoặc gợn sóng.</a:t>
            </a:r>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Độ cao tuyệt đối thường dưới 200m, có nơi gần 500m.</a:t>
            </a:r>
            <a:endParaRPr lang="en-US" sz="2000" dirty="0">
              <a:effectLst/>
              <a:latin typeface="Cambria" panose="02040503050406030204" pitchFamily="18" charset="0"/>
              <a:ea typeface="Cambria" panose="02040503050406030204" pitchFamily="18" charset="0"/>
            </a:endParaRPr>
          </a:p>
        </p:txBody>
      </p:sp>
      <p:sp>
        <p:nvSpPr>
          <p:cNvPr id="45" name="TextBox 44"/>
          <p:cNvSpPr txBox="1"/>
          <p:nvPr/>
        </p:nvSpPr>
        <p:spPr>
          <a:xfrm>
            <a:off x="2590800" y="5924490"/>
            <a:ext cx="6248400" cy="400110"/>
          </a:xfrm>
          <a:prstGeom prst="rect">
            <a:avLst/>
          </a:prstGeom>
          <a:solidFill>
            <a:schemeClr val="accent4">
              <a:lumMod val="20000"/>
              <a:lumOff val="80000"/>
            </a:schemeClr>
          </a:solidFill>
        </p:spPr>
        <p:txBody>
          <a:bodyPr wrap="square" rtlCol="0">
            <a:spAutoFit/>
          </a:bodyPr>
          <a:lstStyle/>
          <a:p>
            <a:pPr algn="just"/>
            <a:r>
              <a:rPr lang="en-US" sz="2000" dirty="0">
                <a:latin typeface="Cambria" panose="02040503050406030204" pitchFamily="18" charset="0"/>
                <a:ea typeface="Cambria" panose="02040503050406030204" pitchFamily="18" charset="0"/>
              </a:rPr>
              <a:t>Đ</a:t>
            </a:r>
            <a:r>
              <a:rPr lang="vi-VN" sz="2000" dirty="0">
                <a:latin typeface="Cambria" panose="02040503050406030204" pitchFamily="18" charset="0"/>
                <a:ea typeface="Cambria" panose="02040503050406030204" pitchFamily="18" charset="0"/>
              </a:rPr>
              <a:t>ồng bằng thuận lợi trồng cây lương thực, thực phẩm.</a:t>
            </a:r>
            <a:endParaRPr lang="en-US" sz="2000"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46" name="Straight Connector 45"/>
          <p:cNvCxnSpPr/>
          <p:nvPr/>
        </p:nvCxnSpPr>
        <p:spPr>
          <a:xfrm>
            <a:off x="1628083" y="6154882"/>
            <a:ext cx="96779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828801" y="6002482"/>
            <a:ext cx="546852"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4</a:t>
            </a:r>
          </a:p>
        </p:txBody>
      </p:sp>
      <p:sp>
        <p:nvSpPr>
          <p:cNvPr id="48" name="TextBox 47"/>
          <p:cNvSpPr txBox="1"/>
          <p:nvPr/>
        </p:nvSpPr>
        <p:spPr>
          <a:xfrm>
            <a:off x="2514600" y="1468904"/>
            <a:ext cx="6324600" cy="1015663"/>
          </a:xfrm>
          <a:prstGeom prst="rect">
            <a:avLst/>
          </a:prstGeom>
          <a:solidFill>
            <a:schemeClr val="accent3">
              <a:lumMod val="20000"/>
              <a:lumOff val="80000"/>
            </a:schemeClr>
          </a:solidFill>
        </p:spPr>
        <p:txBody>
          <a:bodyPr wrap="square" rtlCol="0">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Cao nguyên là dạng địa hình tương đối bằng phẳng hoặc gợn sóng nhưng có sườn dốc.</a:t>
            </a:r>
            <a:endParaRPr lang="en-US" sz="2000" dirty="0">
              <a:latin typeface="Cambria" panose="02040503050406030204" pitchFamily="18" charset="0"/>
              <a:ea typeface="Cambria" panose="02040503050406030204" pitchFamily="18" charset="0"/>
            </a:endParaRP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Độ cao tuyệt đối của cao nguyên trên 500m.</a:t>
            </a:r>
            <a:endParaRPr lang="en-US" sz="2000" dirty="0">
              <a:latin typeface="Cambria" panose="02040503050406030204" pitchFamily="18" charset="0"/>
              <a:ea typeface="Cambria" panose="02040503050406030204" pitchFamily="18" charset="0"/>
            </a:endParaRPr>
          </a:p>
        </p:txBody>
      </p:sp>
      <p:sp>
        <p:nvSpPr>
          <p:cNvPr id="49" name="Text Box 2"/>
          <p:cNvSpPr txBox="1"/>
          <p:nvPr/>
        </p:nvSpPr>
        <p:spPr>
          <a:xfrm>
            <a:off x="2533132" y="2949714"/>
            <a:ext cx="6306068" cy="707886"/>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vi-VN" sz="2000" dirty="0">
                <a:latin typeface="Cambria" panose="02040503050406030204" pitchFamily="18" charset="0"/>
                <a:ea typeface="Cambria" panose="02040503050406030204" pitchFamily="18" charset="0"/>
              </a:rPr>
              <a:t>Cao nguyên thuận lợi : trồng cây công nghiệp, chăn nuôi gia súc.</a:t>
            </a:r>
            <a:endParaRPr lang="en-US" sz="2000" dirty="0">
              <a:latin typeface="Cambria" panose="02040503050406030204" pitchFamily="18" charset="0"/>
              <a:ea typeface="Cambria" panose="02040503050406030204" pitchFamily="18" charset="0"/>
              <a:cs typeface="Times New Roman" panose="02020603050405020304" pitchFamily="18" charset="0"/>
              <a:sym typeface="+mn-ea"/>
            </a:endParaRPr>
          </a:p>
        </p:txBody>
      </p:sp>
    </p:spTree>
    <p:extLst>
      <p:ext uri="{BB962C8B-B14F-4D97-AF65-F5344CB8AC3E}">
        <p14:creationId xmlns:p14="http://schemas.microsoft.com/office/powerpoint/2010/main" val="308533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
                                            <p:txEl>
                                              <p:pRg st="1" end="1"/>
                                            </p:txEl>
                                          </p:spTgt>
                                        </p:tgtEl>
                                        <p:attrNameLst>
                                          <p:attrName>style.visibility</p:attrName>
                                        </p:attrNameLst>
                                      </p:cBhvr>
                                      <p:to>
                                        <p:strVal val="visible"/>
                                      </p:to>
                                    </p:set>
                                    <p:animEffect transition="in" filter="randombar(horizontal)">
                                      <p:cBhvr>
                                        <p:cTn id="12" dur="500"/>
                                        <p:tgtEl>
                                          <p:spTgt spid="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17" dur="500"/>
                                        <p:tgtEl>
                                          <p:spTgt spid="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4">
                                            <p:txEl>
                                              <p:pRg st="1" end="1"/>
                                            </p:txEl>
                                          </p:spTgt>
                                        </p:tgtEl>
                                        <p:attrNameLst>
                                          <p:attrName>style.visibility</p:attrName>
                                        </p:attrNameLst>
                                      </p:cBhvr>
                                      <p:to>
                                        <p:strVal val="visible"/>
                                      </p:to>
                                    </p:set>
                                    <p:animEffect transition="in" filter="randombar(horizontal)">
                                      <p:cBhvr>
                                        <p:cTn id="27" dur="500"/>
                                        <p:tgtEl>
                                          <p:spTgt spid="4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3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dạng</a:t>
            </a:r>
            <a:r>
              <a:rPr lang="en-US" sz="2400" b="1" dirty="0">
                <a:solidFill>
                  <a:srgbClr val="0D30DD"/>
                </a:solidFill>
                <a:latin typeface="Cambria" pitchFamily="18" charset="0"/>
              </a:rPr>
              <a:t> </a:t>
            </a:r>
            <a:r>
              <a:rPr lang="en-US" sz="2400" b="1" dirty="0" err="1">
                <a:solidFill>
                  <a:srgbClr val="0D30DD"/>
                </a:solidFill>
                <a:latin typeface="Cambria" pitchFamily="18" charset="0"/>
              </a:rPr>
              <a:t>địa</a:t>
            </a:r>
            <a:r>
              <a:rPr lang="en-US" sz="2400" b="1" dirty="0">
                <a:solidFill>
                  <a:srgbClr val="0D30DD"/>
                </a:solidFill>
                <a:latin typeface="Cambria" pitchFamily="18" charset="0"/>
              </a:rPr>
              <a:t> </a:t>
            </a:r>
            <a:r>
              <a:rPr lang="en-US" sz="2400" b="1" dirty="0" err="1">
                <a:solidFill>
                  <a:srgbClr val="0D30DD"/>
                </a:solidFill>
                <a:latin typeface="Cambria" pitchFamily="18" charset="0"/>
              </a:rPr>
              <a:t>hình</a:t>
            </a:r>
            <a:r>
              <a:rPr lang="en-US" sz="2400" b="1" dirty="0">
                <a:solidFill>
                  <a:srgbClr val="0D30DD"/>
                </a:solidFill>
                <a:latin typeface="Cambria" pitchFamily="18" charset="0"/>
              </a:rPr>
              <a:t> </a:t>
            </a:r>
            <a:r>
              <a:rPr lang="en-US" sz="2400" b="1" dirty="0" err="1">
                <a:solidFill>
                  <a:srgbClr val="0D30DD"/>
                </a:solidFill>
                <a:latin typeface="Cambria" pitchFamily="18" charset="0"/>
              </a:rPr>
              <a:t>chính</a:t>
            </a:r>
            <a:endParaRPr lang="en-US" sz="2400" b="1" dirty="0">
              <a:solidFill>
                <a:srgbClr val="0D30DD"/>
              </a:solidFill>
              <a:latin typeface="Cambria" pitchFamily="18" charset="0"/>
            </a:endParaRPr>
          </a:p>
        </p:txBody>
      </p:sp>
      <p:sp>
        <p:nvSpPr>
          <p:cNvPr id="2" name="TextBox 1"/>
          <p:cNvSpPr txBox="1"/>
          <p:nvPr/>
        </p:nvSpPr>
        <p:spPr>
          <a:xfrm>
            <a:off x="800099" y="5181600"/>
            <a:ext cx="7810501" cy="430887"/>
          </a:xfrm>
          <a:prstGeom prst="rect">
            <a:avLst/>
          </a:prstGeom>
          <a:noFill/>
        </p:spPr>
        <p:txBody>
          <a:bodyPr wrap="square" rtlCol="0">
            <a:spAutoFit/>
          </a:bodyPr>
          <a:lstStyle/>
          <a:p>
            <a:r>
              <a:rPr lang="en-US" sz="2200" b="1" dirty="0">
                <a:solidFill>
                  <a:srgbClr val="FF0000"/>
                </a:solidFill>
                <a:latin typeface="Cambria" panose="02040503050406030204" pitchFamily="18" charset="0"/>
                <a:ea typeface="Cambria" panose="02040503050406030204" pitchFamily="18" charset="0"/>
              </a:rPr>
              <a:t>     Cà </a:t>
            </a:r>
            <a:r>
              <a:rPr lang="en-US" sz="2200" b="1" dirty="0" err="1">
                <a:solidFill>
                  <a:srgbClr val="FF0000"/>
                </a:solidFill>
                <a:latin typeface="Cambria" panose="02040503050406030204" pitchFamily="18" charset="0"/>
                <a:ea typeface="Cambria" panose="02040503050406030204" pitchFamily="18" charset="0"/>
              </a:rPr>
              <a:t>phê</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Tây</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Nguyên</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Đồng</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bằng</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sông</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Cửu</a:t>
            </a:r>
            <a:r>
              <a:rPr lang="en-US" sz="2200" b="1" dirty="0">
                <a:solidFill>
                  <a:srgbClr val="FF0000"/>
                </a:solidFill>
                <a:latin typeface="Cambria" panose="02040503050406030204" pitchFamily="18" charset="0"/>
                <a:ea typeface="Cambria" panose="02040503050406030204" pitchFamily="18" charset="0"/>
              </a:rPr>
              <a:t> Long</a:t>
            </a:r>
          </a:p>
        </p:txBody>
      </p:sp>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539" y="2133600"/>
            <a:ext cx="4132262" cy="28194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01" y="2133600"/>
            <a:ext cx="3906000" cy="281940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7456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1531</Words>
  <Application>Microsoft Office PowerPoint</Application>
  <PresentationFormat>On-screen Show (4:3)</PresentationFormat>
  <Paragraphs>157</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Cambria</vt:lpstr>
      <vt:lpstr>Times New Roman</vt:lpstr>
      <vt:lpstr>Verdana</vt:lpstr>
      <vt:lpstr>Office Theme</vt:lpstr>
      <vt:lpstr>1_Office Theme</vt:lpstr>
      <vt:lpstr>PowerPoint Presentation</vt:lpstr>
      <vt:lpstr> CÁC DẠNG ĐỊA HÌNH CHÍNH  TRÊN TRÁI ĐẤT.  KHOÁNG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2016-02-15T14:28:12Z</dcterms:created>
  <dcterms:modified xsi:type="dcterms:W3CDTF">2024-04-02T01:03:09Z</dcterms:modified>
</cp:coreProperties>
</file>