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50" r:id="rId3"/>
    <p:sldId id="302" r:id="rId4"/>
    <p:sldId id="292" r:id="rId5"/>
    <p:sldId id="360" r:id="rId6"/>
    <p:sldId id="306" r:id="rId7"/>
    <p:sldId id="380" r:id="rId8"/>
    <p:sldId id="381" r:id="rId9"/>
    <p:sldId id="356" r:id="rId10"/>
    <p:sldId id="357" r:id="rId11"/>
    <p:sldId id="382" r:id="rId12"/>
    <p:sldId id="344" r:id="rId13"/>
    <p:sldId id="361" r:id="rId14"/>
    <p:sldId id="383" r:id="rId15"/>
    <p:sldId id="386" r:id="rId16"/>
    <p:sldId id="387" r:id="rId17"/>
    <p:sldId id="369" r:id="rId18"/>
    <p:sldId id="388" r:id="rId19"/>
    <p:sldId id="389" r:id="rId20"/>
    <p:sldId id="315" r:id="rId21"/>
    <p:sldId id="367" r:id="rId22"/>
    <p:sldId id="331" r:id="rId23"/>
    <p:sldId id="295" r:id="rId24"/>
    <p:sldId id="329" r:id="rId25"/>
    <p:sldId id="3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4" autoAdjust="0"/>
    <p:restoredTop sz="92031" autoAdjust="0"/>
  </p:normalViewPr>
  <p:slideViewPr>
    <p:cSldViewPr snapToGrid="0">
      <p:cViewPr>
        <p:scale>
          <a:sx n="54" d="100"/>
          <a:sy n="54" d="100"/>
        </p:scale>
        <p:origin x="981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3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4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2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1132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14.jp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microsoft.com/office/2007/relationships/media" Target="../media/media8.mp3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media7.mp3"/><Relationship Id="rId4" Type="http://schemas.microsoft.com/office/2007/relationships/media" Target="../media/media3.mp3"/><Relationship Id="rId9" Type="http://schemas.microsoft.com/office/2007/relationships/media" Target="../media/media7.mp3"/><Relationship Id="rId1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Student’s Book - Page 12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-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684" y="156081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0640" y="2086984"/>
            <a:ext cx="47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add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3" y="321853"/>
            <a:ext cx="10612331" cy="2886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741" y="3265302"/>
            <a:ext cx="118022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+mj-lt"/>
              </a:rPr>
              <a:t>Now, read the descriptions and write the underlined</a:t>
            </a:r>
            <a:br>
              <a:rPr lang="en-US" sz="3600" b="1" i="1" dirty="0">
                <a:solidFill>
                  <a:srgbClr val="FF0000"/>
                </a:solidFill>
                <a:latin typeface="+mj-lt"/>
              </a:rPr>
            </a:b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words under each picture. Listen and repeat.</a:t>
            </a:r>
            <a:br>
              <a:rPr lang="en-US" sz="3600" b="1" dirty="0"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1. A </a:t>
            </a:r>
            <a:r>
              <a:rPr lang="en-US" sz="3600" b="1" u="sng" dirty="0">
                <a:solidFill>
                  <a:srgbClr val="242021"/>
                </a:solidFill>
                <a:latin typeface="+mj-lt"/>
              </a:rPr>
              <a:t>city</a:t>
            </a:r>
            <a:r>
              <a:rPr lang="en-US" sz="3600" b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has many big buildings, schools, and hospitals.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2. A </a:t>
            </a:r>
            <a:r>
              <a:rPr lang="en-US" sz="3600" b="1" u="sng" dirty="0">
                <a:solidFill>
                  <a:srgbClr val="242021"/>
                </a:solidFill>
                <a:latin typeface="+mj-lt"/>
              </a:rPr>
              <a:t>village</a:t>
            </a:r>
            <a:r>
              <a:rPr lang="en-US" sz="3600" b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is in the countryside and usually has a few houses.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3. A </a:t>
            </a:r>
            <a:r>
              <a:rPr lang="en-US" sz="3600" b="1" u="sng" dirty="0">
                <a:solidFill>
                  <a:srgbClr val="242021"/>
                </a:solidFill>
                <a:latin typeface="+mj-lt"/>
              </a:rPr>
              <a:t>town</a:t>
            </a:r>
            <a:r>
              <a:rPr lang="en-US" sz="3600" b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has houses, parks, schools, and stores.</a:t>
            </a:r>
            <a:r>
              <a:rPr lang="en-US" sz="3600" dirty="0">
                <a:latin typeface="+mj-lt"/>
              </a:rPr>
              <a:t> </a:t>
            </a:r>
            <a:endParaRPr lang="vi-VN" sz="3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9256" y="2485099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village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1788" y="2483605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town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7072" y="2503700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city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9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3410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561"/>
            <a:ext cx="12006943" cy="34472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7211" y="2761136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city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5380" y="3359885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center</a:t>
            </a:r>
            <a:endParaRPr lang="en-US" sz="3600" i="1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2860" y="3926250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town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95323" y="2177138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south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5323" y="2741352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west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7827" y="3322175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village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0347" y="3758832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east</a:t>
            </a:r>
            <a:endParaRPr lang="en-US" sz="3600" i="1" dirty="0">
              <a:solidFill>
                <a:srgbClr val="FF0000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5424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8" y="407963"/>
            <a:ext cx="9752379" cy="5992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5565" y="384857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5" y="1309250"/>
            <a:ext cx="11649654" cy="435703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808514" y="1711128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867400" y="1711128"/>
            <a:ext cx="1457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7449052" y="1711128"/>
            <a:ext cx="2489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5294" y="43853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965" y="438537"/>
            <a:ext cx="1941687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3" y="1309250"/>
            <a:ext cx="11649654" cy="435703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684894" y="1309250"/>
            <a:ext cx="68217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8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9"/>
          <a:stretch/>
        </p:blipFill>
        <p:spPr>
          <a:xfrm>
            <a:off x="171925" y="1358700"/>
            <a:ext cx="11889446" cy="382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925" y="348596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024743" y="2023264"/>
            <a:ext cx="8979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802660" y="2023264"/>
            <a:ext cx="40459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6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5"/>
          <a:stretch/>
        </p:blipFill>
        <p:spPr>
          <a:xfrm>
            <a:off x="0" y="1358700"/>
            <a:ext cx="12192000" cy="3790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925" y="348596"/>
            <a:ext cx="2061609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4" name="Oval 3"/>
          <p:cNvSpPr/>
          <p:nvPr/>
        </p:nvSpPr>
        <p:spPr>
          <a:xfrm>
            <a:off x="10070300" y="2103721"/>
            <a:ext cx="857530" cy="6844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11047159" y="2788170"/>
            <a:ext cx="914992" cy="6844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0942228" y="3472619"/>
            <a:ext cx="1139252" cy="6946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9907907" y="4167266"/>
            <a:ext cx="1034321" cy="648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4868283" y="2503122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north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39" y="3149453"/>
            <a:ext cx="1608580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isn’t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CD1-TRACK 14">
            <a:hlinkClick r:id="" action="ppaction://media"/>
            <a:extLst>
              <a:ext uri="{FF2B5EF4-FFF2-40B4-BE49-F238E27FC236}">
                <a16:creationId xmlns:a16="http://schemas.microsoft.com/office/drawing/2014/main" id="{33F0AB18-56E5-93F8-6C85-4CE16F0FC0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7243" y="665643"/>
            <a:ext cx="693057" cy="6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10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1315" y="0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69432" y="671691"/>
            <a:ext cx="108828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242021"/>
                </a:solidFill>
                <a:latin typeface="+mj-lt"/>
              </a:rPr>
              <a:t>B: Hi, everyone. My name is Luca. I live in a small village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on Burano Island. It's in the north of Italy, about nine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kilometers from Venice. You have to take a ferry to get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here. It isn't a big village, fewer than three thousand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people live here. Burano is famous for its brightly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painted houses. My house is bright yellow. A lot of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tourists come here to take photos and buy souvenirs.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Here we have warm summers and very cold winters.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I love my village. It's the best place in the world.</a:t>
            </a:r>
            <a:endParaRPr lang="vi-VN" sz="3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5750004"/>
            <a:ext cx="7285221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 (body)"/>
              </a:rPr>
              <a:t>How far is the village from Venice?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0571" y="5750000"/>
            <a:ext cx="5221574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  <a:sym typeface="Wingdings" panose="05000000000000000000" pitchFamily="2" charset="2"/>
              </a:rPr>
              <a:t> About nine kilometers</a:t>
            </a:r>
            <a:r>
              <a:rPr lang="en-US" sz="3600" i="1" dirty="0">
                <a:solidFill>
                  <a:srgbClr val="FF0000"/>
                </a:solidFill>
                <a:latin typeface="Calibri (body)"/>
                <a:sym typeface="Wingdings" panose="05000000000000000000" pitchFamily="2" charset="2"/>
              </a:rPr>
              <a:t>.</a:t>
            </a:r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17" y="5768720"/>
            <a:ext cx="7324358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 (body)"/>
              </a:rPr>
              <a:t>How many people live there?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3045" y="5750000"/>
            <a:ext cx="5354343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  <a:sym typeface="Wingdings" panose="05000000000000000000" pitchFamily="2" charset="2"/>
              </a:rPr>
              <a:t> Fewer than 3000 people</a:t>
            </a:r>
            <a:r>
              <a:rPr lang="en-US" sz="3600" i="1" dirty="0">
                <a:solidFill>
                  <a:srgbClr val="FF0000"/>
                </a:solidFill>
                <a:latin typeface="Calibri (body)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484" y="5787438"/>
            <a:ext cx="7324358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 (body)"/>
              </a:rPr>
              <a:t>What color is his house?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3493" y="5750002"/>
            <a:ext cx="5221574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  <a:sym typeface="Wingdings" panose="05000000000000000000" pitchFamily="2" charset="2"/>
              </a:rPr>
              <a:t> Bright yellow</a:t>
            </a:r>
            <a:r>
              <a:rPr lang="en-US" sz="3600" i="1" dirty="0">
                <a:solidFill>
                  <a:srgbClr val="FF0000"/>
                </a:solidFill>
                <a:latin typeface="Calibri (body)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088"/>
            <a:ext cx="11808070" cy="2424433"/>
          </a:xfrm>
          <a:prstGeom prst="rect">
            <a:avLst/>
          </a:prstGeom>
        </p:spPr>
      </p:pic>
      <p:pic>
        <p:nvPicPr>
          <p:cNvPr id="3" name="CD1-TRACK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1256" y="1465847"/>
            <a:ext cx="609600" cy="609600"/>
          </a:xfrm>
          <a:prstGeom prst="rect">
            <a:avLst/>
          </a:prstGeom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1" y="4135262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8322" y="4646716"/>
            <a:ext cx="5265068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Practice with a partner</a:t>
            </a:r>
            <a:r>
              <a:rPr lang="en-US" sz="3600" i="1" dirty="0">
                <a:solidFill>
                  <a:srgbClr val="FF0000"/>
                </a:solidFill>
                <a:latin typeface="Calibri (body)"/>
              </a:rPr>
              <a:t>.</a:t>
            </a:r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8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3053079" y="33855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4" r="-24"/>
          <a:stretch/>
        </p:blipFill>
        <p:spPr>
          <a:xfrm>
            <a:off x="2510517" y="1295400"/>
            <a:ext cx="8255454" cy="43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31895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6" y="1382480"/>
            <a:ext cx="3573385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4" y="2214454"/>
            <a:ext cx="3573385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5180" y="4746168"/>
            <a:ext cx="3573385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59626" y="5632592"/>
            <a:ext cx="357338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0" y="3030886"/>
            <a:ext cx="3573385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6" y="562934"/>
            <a:ext cx="3554963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59627" y="3881522"/>
            <a:ext cx="3573385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Useful language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560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89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9" y="804213"/>
            <a:ext cx="12206990" cy="5671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902" y="404734"/>
            <a:ext cx="11557416" cy="1049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Find the words you have learned in this lesson. 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Then make sentences with them.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281476" y="3429000"/>
            <a:ext cx="3520535" cy="2630694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6356600" y="3530176"/>
            <a:ext cx="2445411" cy="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7237488" y="2878616"/>
            <a:ext cx="7608" cy="1368435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281476" y="4249541"/>
            <a:ext cx="1869781" cy="1369809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731302" y="2878616"/>
            <a:ext cx="0" cy="225404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244414" y="2431535"/>
            <a:ext cx="2837" cy="2791567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5928610" y="1577168"/>
            <a:ext cx="1690" cy="1494342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4954513" y="1837319"/>
            <a:ext cx="1729480" cy="1357313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361950"/>
            <a:ext cx="10058400" cy="6000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033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1698" y="1251906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Center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North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South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East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West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Village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Town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City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Where’s  …? - It’s in the …….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it a …….?  - No, it’s …….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What’s it famous for? – It’s famous for 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3798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vocabularies and practice using them. 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6).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vocabulary exercise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Notebook </a:t>
            </a:r>
            <a:r>
              <a:rPr lang="en-US" sz="3600" i="1" dirty="0">
                <a:solidFill>
                  <a:srgbClr val="0070C0"/>
                </a:solidFill>
              </a:rPr>
              <a:t>(page 6) 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13 - SB).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learn vocabulary for directions and places;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enhance listening skills (for key information and details).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52425"/>
            <a:ext cx="10058400" cy="6057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91" y="402710"/>
            <a:ext cx="2165401" cy="13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41892" y="629352"/>
            <a:ext cx="5265068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Ask and answer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583" y="2130867"/>
            <a:ext cx="10526050" cy="2585323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Calibri (body)"/>
              </a:rPr>
              <a:t>1. Where do you live?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Calibri (body)"/>
              </a:rPr>
              <a:t>2. Where is it?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Calibri (body)"/>
              </a:rPr>
              <a:t>3. Is your house/ apartment/</a:t>
            </a:r>
            <a:r>
              <a:rPr lang="en-US" sz="3600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Calibri (body)"/>
              </a:rPr>
              <a:t>village big or small?</a:t>
            </a:r>
            <a:endParaRPr lang="en-US" sz="3600" dirty="0">
              <a:solidFill>
                <a:srgbClr val="0070C0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42"/>
            <a:ext cx="9923044" cy="61575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73238" y="646477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solidFill>
                  <a:srgbClr val="FF0000"/>
                </a:solidFill>
              </a:rPr>
              <a:t>New words</a:t>
            </a:r>
          </a:p>
          <a:p>
            <a:pPr algn="ctr"/>
            <a:r>
              <a:rPr lang="en-US" sz="3600" i="1" dirty="0"/>
              <a:t>Center</a:t>
            </a:r>
            <a:endParaRPr lang="en-US" i="1" dirty="0"/>
          </a:p>
          <a:p>
            <a:pPr algn="ctr"/>
            <a:r>
              <a:rPr lang="en-US" sz="3600" i="1" dirty="0"/>
              <a:t>North</a:t>
            </a:r>
          </a:p>
          <a:p>
            <a:pPr algn="ctr"/>
            <a:r>
              <a:rPr lang="en-US" sz="3600" i="1" dirty="0"/>
              <a:t>South</a:t>
            </a:r>
          </a:p>
          <a:p>
            <a:pPr algn="ctr"/>
            <a:r>
              <a:rPr lang="en-US" sz="3600" i="1" dirty="0"/>
              <a:t>East</a:t>
            </a:r>
          </a:p>
          <a:p>
            <a:pPr algn="ctr"/>
            <a:r>
              <a:rPr lang="en-US" sz="3600" i="1" dirty="0"/>
              <a:t>West</a:t>
            </a:r>
          </a:p>
          <a:p>
            <a:pPr algn="ctr"/>
            <a:r>
              <a:rPr lang="en-US" sz="3600" i="1" dirty="0"/>
              <a:t>Village</a:t>
            </a:r>
          </a:p>
          <a:p>
            <a:pPr algn="ctr"/>
            <a:r>
              <a:rPr lang="en-US" sz="3600" i="1" dirty="0"/>
              <a:t>Town</a:t>
            </a:r>
          </a:p>
          <a:p>
            <a:pPr algn="ctr"/>
            <a:r>
              <a:rPr lang="en-US" sz="3600" i="1" dirty="0"/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77761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199132"/>
            <a:ext cx="5706488" cy="1081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5450" y="1192012"/>
            <a:ext cx="691023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/ˈsentər/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trung tâm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3616" y="5078031"/>
            <a:ext cx="693206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Town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/taʊn/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thị trấn, thị xã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24500" y="31635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968" y="2468259"/>
            <a:ext cx="6930712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/saʊ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phía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610225" y="2863263"/>
            <a:ext cx="163214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6898" y="3740022"/>
            <a:ext cx="6928782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/west/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phía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617" y="3114089"/>
            <a:ext cx="6932063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/iːst/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phía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75324" y="4888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719" y="1872691"/>
            <a:ext cx="691896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/nɔːr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phía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ắc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4968" y="4385852"/>
            <a:ext cx="6930712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Village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/ˈvɪlɪdʒ/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ngôi làng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2659" y="5763831"/>
            <a:ext cx="693302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/ˈsɪti/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thành phố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cent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6334" y="5456825"/>
            <a:ext cx="609600" cy="609600"/>
          </a:xfrm>
          <a:prstGeom prst="rect">
            <a:avLst/>
          </a:prstGeom>
        </p:spPr>
      </p:pic>
      <p:pic>
        <p:nvPicPr>
          <p:cNvPr id="32" name="e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7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15700" y="5154231"/>
            <a:ext cx="609600" cy="609600"/>
          </a:xfrm>
          <a:prstGeom prst="rect">
            <a:avLst/>
          </a:prstGeom>
        </p:spPr>
      </p:pic>
      <p:pic>
        <p:nvPicPr>
          <p:cNvPr id="33" name="nort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92367" y="5545368"/>
            <a:ext cx="609600" cy="609600"/>
          </a:xfrm>
          <a:prstGeom prst="rect">
            <a:avLst/>
          </a:prstGeom>
        </p:spPr>
      </p:pic>
      <p:pic>
        <p:nvPicPr>
          <p:cNvPr id="34" name="sout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92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77884" y="5222658"/>
            <a:ext cx="609600" cy="609600"/>
          </a:xfrm>
          <a:prstGeom prst="rect">
            <a:avLst/>
          </a:prstGeom>
        </p:spPr>
      </p:pic>
      <p:pic>
        <p:nvPicPr>
          <p:cNvPr id="36" name="we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93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9292" y="5329888"/>
            <a:ext cx="609600" cy="609600"/>
          </a:xfrm>
          <a:prstGeom prst="rect">
            <a:avLst/>
          </a:prstGeom>
        </p:spPr>
      </p:pic>
      <p:pic>
        <p:nvPicPr>
          <p:cNvPr id="37" name="villag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40219" y="5353440"/>
            <a:ext cx="609600" cy="609600"/>
          </a:xfrm>
          <a:prstGeom prst="rect">
            <a:avLst/>
          </a:prstGeom>
        </p:spPr>
      </p:pic>
      <p:pic>
        <p:nvPicPr>
          <p:cNvPr id="38" name="tơ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10900" y="5376837"/>
            <a:ext cx="609600" cy="609600"/>
          </a:xfrm>
          <a:prstGeom prst="rect">
            <a:avLst/>
          </a:prstGeom>
        </p:spPr>
      </p:pic>
      <p:pic>
        <p:nvPicPr>
          <p:cNvPr id="39" name="cit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2250" y="536895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03746" y="4870727"/>
            <a:ext cx="1845176" cy="15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r="18088"/>
          <a:stretch/>
        </p:blipFill>
        <p:spPr>
          <a:xfrm>
            <a:off x="8328130" y="583908"/>
            <a:ext cx="3347634" cy="3024073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9705975" y="1838343"/>
            <a:ext cx="597772" cy="448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9705975" y="350931"/>
            <a:ext cx="597772" cy="448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9696140" y="3418368"/>
            <a:ext cx="597772" cy="448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11321614" y="1893817"/>
            <a:ext cx="597772" cy="448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8049344" y="1847457"/>
            <a:ext cx="597772" cy="448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71" b="18711"/>
          <a:stretch/>
        </p:blipFill>
        <p:spPr>
          <a:xfrm>
            <a:off x="7750630" y="594006"/>
            <a:ext cx="4290782" cy="28186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0" r="34027" b="18007"/>
          <a:stretch/>
        </p:blipFill>
        <p:spPr>
          <a:xfrm>
            <a:off x="7750630" y="572036"/>
            <a:ext cx="4290782" cy="28863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2" b="17936"/>
          <a:stretch/>
        </p:blipFill>
        <p:spPr>
          <a:xfrm>
            <a:off x="7750630" y="556524"/>
            <a:ext cx="4290782" cy="28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065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3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4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39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6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61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4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1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9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8" grpId="0" animBg="1"/>
      <p:bldP spid="31" grpId="0" animBg="1"/>
      <p:bldP spid="17" grpId="0" animBg="1"/>
      <p:bldP spid="35" grpId="0" animBg="1"/>
      <p:bldP spid="26" grpId="0" animBg="1"/>
      <p:bldP spid="29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13" y="775917"/>
            <a:ext cx="6944694" cy="5306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5360" y="907200"/>
            <a:ext cx="1318399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north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5360" y="5380120"/>
            <a:ext cx="1318399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south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4540" y="3105833"/>
            <a:ext cx="1318399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west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2328" y="3127431"/>
            <a:ext cx="1171363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east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3619" y="959177"/>
            <a:ext cx="42649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38563" y="3947626"/>
            <a:ext cx="42649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6139" y="5398765"/>
            <a:ext cx="42649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7132" y="3884752"/>
            <a:ext cx="42649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0011" y="775915"/>
            <a:ext cx="2141989" cy="2308324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endParaRPr lang="vi-VN" sz="3600" dirty="0">
              <a:solidFill>
                <a:srgbClr val="FF0000"/>
              </a:solidFill>
            </a:endParaRPr>
          </a:p>
          <a:p>
            <a:endParaRPr lang="vi-VN" sz="3600" dirty="0">
              <a:solidFill>
                <a:srgbClr val="FF0000"/>
              </a:solidFill>
            </a:endParaRPr>
          </a:p>
          <a:p>
            <a:endParaRPr lang="vi-VN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3675" y="2228670"/>
            <a:ext cx="1570726" cy="1754326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Write the words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606</Words>
  <Application>Microsoft Office PowerPoint</Application>
  <PresentationFormat>Widescreen</PresentationFormat>
  <Paragraphs>111</Paragraphs>
  <Slides>25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(body)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189</cp:revision>
  <dcterms:created xsi:type="dcterms:W3CDTF">2020-12-08T03:17:05Z</dcterms:created>
  <dcterms:modified xsi:type="dcterms:W3CDTF">2023-07-28T18:42:29Z</dcterms:modified>
</cp:coreProperties>
</file>