
<file path=[Content_Types].xml><?xml version="1.0" encoding="utf-8"?>
<Types xmlns="http://schemas.openxmlformats.org/package/2006/content-types">
  <Default Extension="3gp" ContentType="video/3gpp"/>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Lst>
  <p:notesMasterIdLst>
    <p:notesMasterId r:id="rId21"/>
  </p:notesMasterIdLst>
  <p:sldIdLst>
    <p:sldId id="260" r:id="rId2"/>
    <p:sldId id="256" r:id="rId3"/>
    <p:sldId id="288" r:id="rId4"/>
    <p:sldId id="277" r:id="rId5"/>
    <p:sldId id="279" r:id="rId6"/>
    <p:sldId id="261" r:id="rId7"/>
    <p:sldId id="274" r:id="rId8"/>
    <p:sldId id="284" r:id="rId9"/>
    <p:sldId id="265" r:id="rId10"/>
    <p:sldId id="278" r:id="rId11"/>
    <p:sldId id="281" r:id="rId12"/>
    <p:sldId id="258" r:id="rId13"/>
    <p:sldId id="259" r:id="rId14"/>
    <p:sldId id="282" r:id="rId15"/>
    <p:sldId id="283" r:id="rId16"/>
    <p:sldId id="285" r:id="rId17"/>
    <p:sldId id="286" r:id="rId18"/>
    <p:sldId id="287" r:id="rId19"/>
    <p:sldId id="28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D2"/>
    <a:srgbClr val="FBB3B3"/>
    <a:srgbClr val="FA7A7A"/>
    <a:srgbClr val="CE3828"/>
    <a:srgbClr val="E8345F"/>
    <a:srgbClr val="FF97DC"/>
    <a:srgbClr val="F4FFAF"/>
    <a:srgbClr val="61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autoAdjust="0"/>
    <p:restoredTop sz="94660"/>
  </p:normalViewPr>
  <p:slideViewPr>
    <p:cSldViewPr>
      <p:cViewPr varScale="1">
        <p:scale>
          <a:sx n="107" d="100"/>
          <a:sy n="107" d="100"/>
        </p:scale>
        <p:origin x="175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74242D-7901-490A-BBDD-40F7CDC6DA6D}" type="datetimeFigureOut">
              <a:rPr lang="en-US" smtClean="0"/>
              <a:t>8/19/2023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BDD147-8695-4300-A8B7-7F7563718626}" type="slidenum">
              <a:rPr lang="en-US" smtClean="0"/>
              <a:t>‹#›</a:t>
            </a:fld>
            <a:endParaRPr lang="en-US"/>
          </a:p>
        </p:txBody>
      </p:sp>
    </p:spTree>
    <p:extLst>
      <p:ext uri="{BB962C8B-B14F-4D97-AF65-F5344CB8AC3E}">
        <p14:creationId xmlns:p14="http://schemas.microsoft.com/office/powerpoint/2010/main" val="203867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165453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106102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122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387267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87371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1709971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1566824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87677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313550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1B3249-820B-4EA6-B368-11780676936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20934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1B3249-820B-4EA6-B368-117806769369}"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346861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1B3249-820B-4EA6-B368-117806769369}" type="datetimeFigureOut">
              <a:rPr lang="en-US" smtClean="0"/>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46536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1B3249-820B-4EA6-B368-117806769369}" type="datetimeFigureOut">
              <a:rPr lang="en-US" smtClean="0"/>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428200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B3249-820B-4EA6-B368-117806769369}" type="datetimeFigureOut">
              <a:rPr lang="en-US" smtClean="0"/>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41140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1B3249-820B-4EA6-B368-117806769369}"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3779811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1B3249-820B-4EA6-B368-117806769369}"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4C62-0D13-4C27-B7EB-84C613BF7C5D}" type="slidenum">
              <a:rPr lang="en-US" smtClean="0"/>
              <a:t>‹#›</a:t>
            </a:fld>
            <a:endParaRPr lang="en-US"/>
          </a:p>
        </p:txBody>
      </p:sp>
    </p:spTree>
    <p:extLst>
      <p:ext uri="{BB962C8B-B14F-4D97-AF65-F5344CB8AC3E}">
        <p14:creationId xmlns:p14="http://schemas.microsoft.com/office/powerpoint/2010/main" val="25761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1B3249-820B-4EA6-B368-117806769369}" type="datetimeFigureOut">
              <a:rPr lang="en-US" smtClean="0"/>
              <a:t>8/19/2023</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E184C62-0D13-4C27-B7EB-84C613BF7C5D}" type="slidenum">
              <a:rPr lang="en-US" smtClean="0"/>
              <a:t>‹#›</a:t>
            </a:fld>
            <a:endParaRPr lang="en-US"/>
          </a:p>
        </p:txBody>
      </p:sp>
    </p:spTree>
    <p:extLst>
      <p:ext uri="{BB962C8B-B14F-4D97-AF65-F5344CB8AC3E}">
        <p14:creationId xmlns:p14="http://schemas.microsoft.com/office/powerpoint/2010/main" val="131197357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gp"/><Relationship Id="rId1" Type="http://schemas.microsoft.com/office/2007/relationships/media" Target="../media/media2.3g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gp"/><Relationship Id="rId1" Type="http://schemas.microsoft.com/office/2007/relationships/media" Target="../media/media2.3g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gp"/><Relationship Id="rId1" Type="http://schemas.microsoft.com/office/2007/relationships/media" Target="../media/media1.3g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3gp"/><Relationship Id="rId1" Type="http://schemas.microsoft.com/office/2007/relationships/media" Target="../media/media2.3g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Flowers Sticker for iOS &amp; Android |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959450">
            <a:off x="4489712" y="278904"/>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lower Love Sticker by Academia Physical Center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8981"/>
            <a:ext cx="2184177" cy="22890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ent-child co-bathing book fragrance The rejuvenation of a strong country  has me - laitim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135324">
            <a:off x="7177781" y="4518782"/>
            <a:ext cx="2268821" cy="17994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throom | Engo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9058" y="2056577"/>
            <a:ext cx="3806265" cy="3206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ower Delivery Icons by Michael E. Smith on Dribbbl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5301208"/>
            <a:ext cx="2075723"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arent-child co-bathing book fragrance The rejuvenation of a strong country  has me - laitim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135324">
            <a:off x="6841705" y="5201168"/>
            <a:ext cx="1645530" cy="13050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wer Sticker for iOS &amp; Android | GIPHY | Love heart gif, Overlays cute,  Flower aestheti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76490" y="5263247"/>
            <a:ext cx="2013404" cy="201340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Cumpleaños de Iván | Baambooz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8" descr="Flower Love Sticker by Academia Physical Cente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845" y="4213033"/>
            <a:ext cx="1002079" cy="10502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Flowers Sticker for iOS &amp; Android |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657373">
            <a:off x="287357" y="2217655"/>
            <a:ext cx="1920614" cy="19206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lowers Sticker for iOS &amp; Android | GIPHY"/>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657373">
            <a:off x="99842" y="4029818"/>
            <a:ext cx="1920614" cy="19206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Flower Love Sticker by Academia Physical Cente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177" y="846813"/>
            <a:ext cx="438829" cy="4599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11660" y="2132856"/>
            <a:ext cx="6120680" cy="4464496"/>
            <a:chOff x="1511660" y="2132856"/>
            <a:chExt cx="6120680" cy="4464496"/>
          </a:xfrm>
        </p:grpSpPr>
        <p:sp>
          <p:nvSpPr>
            <p:cNvPr id="4" name="Oval 3"/>
            <p:cNvSpPr/>
            <p:nvPr/>
          </p:nvSpPr>
          <p:spPr>
            <a:xfrm>
              <a:off x="1511660" y="2132856"/>
              <a:ext cx="6120680" cy="446449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ounded Rectangle 9"/>
            <p:cNvSpPr/>
            <p:nvPr/>
          </p:nvSpPr>
          <p:spPr>
            <a:xfrm>
              <a:off x="2051720" y="2564904"/>
              <a:ext cx="4894182" cy="36724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054" name="Picture 30" descr="Cat vs Cat in mirror :D - Animated GIF | Best cat gifs, Cats, Cat vs ca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6213" y="2733538"/>
              <a:ext cx="4610868" cy="3369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 y="477480"/>
            <a:ext cx="9144000" cy="707886"/>
          </a:xfrm>
          <a:prstGeom prst="rect">
            <a:avLst/>
          </a:prstGeom>
        </p:spPr>
        <p:txBody>
          <a:bodyPr wrap="square">
            <a:spAutoFit/>
          </a:bodyPr>
          <a:lstStyle/>
          <a:p>
            <a:pPr algn="ct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17: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Ảnh</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của</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vật</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tạo</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bởi</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gương</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phẳng</a:t>
            </a:r>
            <a:endPar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437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03" y="1484784"/>
            <a:ext cx="8208912" cy="4585871"/>
          </a:xfrm>
          <a:prstGeom prst="rect">
            <a:avLst/>
          </a:prstGeom>
          <a:solidFill>
            <a:srgbClr val="FF97DC"/>
          </a:solidFill>
          <a:ln>
            <a:solidFill>
              <a:srgbClr val="E8345F"/>
            </a:solidFill>
          </a:ln>
        </p:spPr>
        <p:txBody>
          <a:bodyPr wrap="square">
            <a:spAutoFit/>
          </a:bodyPr>
          <a:lstStyle/>
          <a:p>
            <a:pPr algn="ctr"/>
            <a:r>
              <a:rPr lang="vi-VN" sz="2800" dirty="0">
                <a:latin typeface="Times New Roman" pitchFamily="18" charset="0"/>
                <a:cs typeface="Times New Roman" pitchFamily="18" charset="0"/>
              </a:rPr>
              <a:t>Phiếu học tập số 4</a:t>
            </a:r>
          </a:p>
          <a:p>
            <a:r>
              <a:rPr lang="vi-VN" sz="2400" b="1" dirty="0">
                <a:latin typeface="Times New Roman" pitchFamily="18" charset="0"/>
                <a:cs typeface="Times New Roman" pitchFamily="18" charset="0"/>
              </a:rPr>
              <a:t>Câu 1: Điền vào chỗ trống sau:</a:t>
            </a:r>
          </a:p>
          <a:p>
            <a:r>
              <a:rPr lang="vi-VN" sz="2400" i="1" dirty="0">
                <a:solidFill>
                  <a:srgbClr val="002060"/>
                </a:solidFill>
                <a:latin typeface="Times New Roman" pitchFamily="18" charset="0"/>
                <a:cs typeface="Times New Roman" pitchFamily="18" charset="0"/>
              </a:rPr>
              <a:t>Ảnh của một vật  tạo bởi gương phẳng là ….các điểm trên vật.</a:t>
            </a:r>
          </a:p>
          <a:p>
            <a:r>
              <a:rPr lang="vi-VN" sz="2400" i="1" dirty="0">
                <a:solidFill>
                  <a:srgbClr val="002060"/>
                </a:solidFill>
                <a:latin typeface="Times New Roman" pitchFamily="18" charset="0"/>
                <a:cs typeface="Times New Roman" pitchFamily="18" charset="0"/>
              </a:rPr>
              <a:t>Ảnh của vật sáng tạo bởi gương phẳng được vẽ….qua gương phẳng.</a:t>
            </a:r>
          </a:p>
          <a:p>
            <a:r>
              <a:rPr lang="vi-VN" sz="2400" b="1" dirty="0">
                <a:latin typeface="Times New Roman" pitchFamily="18" charset="0"/>
                <a:cs typeface="Times New Roman" pitchFamily="18" charset="0"/>
              </a:rPr>
              <a:t>Câu 2: Vì sao ta nhìn thấy ảnh ảo của vật ?</a:t>
            </a:r>
          </a:p>
          <a:p>
            <a:r>
              <a:rPr lang="vi-VN" sz="2400" dirty="0">
                <a:latin typeface="Times New Roman" pitchFamily="18" charset="0"/>
                <a:cs typeface="Times New Roman" pitchFamily="18" charset="0"/>
              </a:rPr>
              <a:t>.......................................................................................</a:t>
            </a:r>
          </a:p>
          <a:p>
            <a:r>
              <a:rPr lang="vi-VN" sz="2400" b="1" dirty="0">
                <a:latin typeface="Times New Roman" pitchFamily="18" charset="0"/>
                <a:cs typeface="Times New Roman" pitchFamily="18" charset="0"/>
              </a:rPr>
              <a:t>Câu 3: Hãy dựng ảnh của một vật có dạng mũi tên AB tạo bởi gương phẳng?</a:t>
            </a:r>
            <a:endParaRPr lang="en-US"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p:txBody>
      </p:sp>
      <p:sp>
        <p:nvSpPr>
          <p:cNvPr id="4" name="Title 1"/>
          <p:cNvSpPr txBox="1">
            <a:spLocks/>
          </p:cNvSpPr>
          <p:nvPr/>
        </p:nvSpPr>
        <p:spPr>
          <a:xfrm>
            <a:off x="178207" y="142392"/>
            <a:ext cx="8643570"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latin typeface="Times New Roman" pitchFamily="18" charset="0"/>
                <a:cs typeface="Times New Roman" pitchFamily="18" charset="0"/>
              </a:rPr>
              <a:t>II. </a:t>
            </a:r>
            <a:r>
              <a:rPr lang="en-US" sz="3600" b="1" dirty="0" err="1">
                <a:latin typeface="Times New Roman" pitchFamily="18" charset="0"/>
                <a:cs typeface="Times New Roman" pitchFamily="18" charset="0"/>
              </a:rPr>
              <a:t>Dựng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b="1" i="1" dirty="0">
              <a:solidFill>
                <a:srgbClr val="002060"/>
              </a:solidFill>
              <a:latin typeface="Times New Roman" pitchFamily="18" charset="0"/>
              <a:cs typeface="Times New Roman" pitchFamily="18" charset="0"/>
            </a:endParaRPr>
          </a:p>
        </p:txBody>
      </p:sp>
      <p:pic>
        <p:nvPicPr>
          <p:cNvPr id="5" name="y2mate.com - Kỳ Vọng l Đồng Hồ Đếm Ngược 10 Phút l Electric 10 Minute Countdown_144p.3g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1391" y="662295"/>
            <a:ext cx="1740386" cy="978967"/>
          </a:xfrm>
          <a:prstGeom prst="rect">
            <a:avLst/>
          </a:prstGeom>
        </p:spPr>
      </p:pic>
    </p:spTree>
    <p:extLst>
      <p:ext uri="{BB962C8B-B14F-4D97-AF65-F5344CB8AC3E}">
        <p14:creationId xmlns:p14="http://schemas.microsoft.com/office/powerpoint/2010/main" val="341349578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40" y="1556792"/>
            <a:ext cx="8136904" cy="4893647"/>
          </a:xfrm>
          <a:prstGeom prst="rect">
            <a:avLst/>
          </a:prstGeom>
          <a:solidFill>
            <a:srgbClr val="FBB3B3"/>
          </a:solidFill>
          <a:ln>
            <a:solidFill>
              <a:schemeClr val="tx1"/>
            </a:solidFill>
          </a:ln>
        </p:spPr>
        <p:txBody>
          <a:bodyPr wrap="square">
            <a:spAutoFit/>
          </a:bodyPr>
          <a:lstStyle/>
          <a:p>
            <a:pPr algn="ctr"/>
            <a:r>
              <a:rPr lang="vi-VN" sz="2400" dirty="0">
                <a:latin typeface="Times New Roman" pitchFamily="18" charset="0"/>
                <a:cs typeface="Times New Roman" pitchFamily="18" charset="0"/>
              </a:rPr>
              <a:t>Phiếu học tập số 5</a:t>
            </a:r>
          </a:p>
          <a:p>
            <a:r>
              <a:rPr lang="vi-VN" sz="2400" b="1" dirty="0">
                <a:latin typeface="Times New Roman" pitchFamily="18" charset="0"/>
                <a:cs typeface="Times New Roman" pitchFamily="18" charset="0"/>
              </a:rPr>
              <a:t>Câu 1: Hoàn thành các bước dựng ảnh của một điểm S bằng cách điền vào chỗ trống sau:</a:t>
            </a:r>
          </a:p>
          <a:p>
            <a:r>
              <a:rPr lang="vi-VN" sz="2400" i="1" dirty="0">
                <a:solidFill>
                  <a:srgbClr val="002060"/>
                </a:solidFill>
                <a:latin typeface="Times New Roman" pitchFamily="18" charset="0"/>
                <a:cs typeface="Times New Roman" pitchFamily="18" charset="0"/>
              </a:rPr>
              <a:t>Bước 1: Từ S, kẻ hai tia sáng tới SI và SK đến gặp ……tại I và K.</a:t>
            </a:r>
          </a:p>
          <a:p>
            <a:r>
              <a:rPr lang="vi-VN" sz="2400" i="1" dirty="0">
                <a:solidFill>
                  <a:srgbClr val="002060"/>
                </a:solidFill>
                <a:latin typeface="Times New Roman" pitchFamily="18" charset="0"/>
                <a:cs typeface="Times New Roman" pitchFamily="18" charset="0"/>
              </a:rPr>
              <a:t>Bước 2: Vẽ ……..Từ đó, vẽ hai tia sáng phản xạ tương ứng IR và KR’ sao cho góc ….bằng  ……tương ứng (theo định luật phản xạ ánh sáng).</a:t>
            </a:r>
          </a:p>
          <a:p>
            <a:r>
              <a:rPr lang="vi-VN" sz="2400" i="1" dirty="0">
                <a:solidFill>
                  <a:srgbClr val="002060"/>
                </a:solidFill>
                <a:latin typeface="Times New Roman" pitchFamily="18" charset="0"/>
                <a:cs typeface="Times New Roman" pitchFamily="18" charset="0"/>
              </a:rPr>
              <a:t>Bước 3: Kéo ……..cắt nhau ở S’; S’ là ảnh ảo của vật.</a:t>
            </a:r>
          </a:p>
          <a:p>
            <a:r>
              <a:rPr lang="vi-VN" sz="2400" b="1" dirty="0">
                <a:latin typeface="Times New Roman" pitchFamily="18" charset="0"/>
                <a:cs typeface="Times New Roman" pitchFamily="18" charset="0"/>
              </a:rPr>
              <a:t>Câu 2: Hãy dựng ảnh của một vật có dạng tam giác  tạo bởi gương phẳng?</a:t>
            </a:r>
          </a:p>
          <a:p>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p:txBody>
      </p:sp>
      <p:sp>
        <p:nvSpPr>
          <p:cNvPr id="3" name="Title 1"/>
          <p:cNvSpPr txBox="1">
            <a:spLocks/>
          </p:cNvSpPr>
          <p:nvPr/>
        </p:nvSpPr>
        <p:spPr>
          <a:xfrm>
            <a:off x="178207" y="142392"/>
            <a:ext cx="8643570"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latin typeface="Times New Roman" pitchFamily="18" charset="0"/>
                <a:cs typeface="Times New Roman" pitchFamily="18" charset="0"/>
              </a:rPr>
              <a:t>II. </a:t>
            </a:r>
            <a:r>
              <a:rPr lang="en-US" sz="3600" b="1" dirty="0" err="1">
                <a:latin typeface="Times New Roman" pitchFamily="18" charset="0"/>
                <a:cs typeface="Times New Roman" pitchFamily="18" charset="0"/>
              </a:rPr>
              <a:t>Dựng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b="1" i="1" dirty="0">
              <a:solidFill>
                <a:srgbClr val="002060"/>
              </a:solidFill>
              <a:latin typeface="Times New Roman" pitchFamily="18" charset="0"/>
              <a:cs typeface="Times New Roman" pitchFamily="18" charset="0"/>
            </a:endParaRPr>
          </a:p>
        </p:txBody>
      </p:sp>
      <p:pic>
        <p:nvPicPr>
          <p:cNvPr id="4" name="y2mate.com - Kỳ Vọng l Đồng Hồ Đếm Ngược 10 Phút l Electric 10 Minute Countdown_144p.3g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4287" y="662295"/>
            <a:ext cx="1657489" cy="932337"/>
          </a:xfrm>
          <a:prstGeom prst="rect">
            <a:avLst/>
          </a:prstGeom>
        </p:spPr>
      </p:pic>
    </p:spTree>
    <p:extLst>
      <p:ext uri="{BB962C8B-B14F-4D97-AF65-F5344CB8AC3E}">
        <p14:creationId xmlns:p14="http://schemas.microsoft.com/office/powerpoint/2010/main" val="283019959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7"/>
          <p:cNvSpPr>
            <a:spLocks noGrp="1"/>
          </p:cNvSpPr>
          <p:nvPr>
            <p:ph type="ctrTitle"/>
          </p:nvPr>
        </p:nvSpPr>
        <p:spPr>
          <a:xfrm>
            <a:off x="0" y="563706"/>
            <a:ext cx="2596968" cy="548680"/>
          </a:xfrm>
        </p:spPr>
        <p:txBody>
          <a:bodyPr>
            <a:normAutofit fontScale="90000"/>
          </a:bodyPr>
          <a:lstStyle/>
          <a:p>
            <a:r>
              <a:rPr lang="en-US" sz="4000" b="1" i="1" dirty="0" err="1">
                <a:solidFill>
                  <a:srgbClr val="002060"/>
                </a:solidFill>
                <a:latin typeface="Times New Roman" pitchFamily="18" charset="0"/>
                <a:cs typeface="Times New Roman" pitchFamily="18" charset="0"/>
              </a:rPr>
              <a:t>Đáp</a:t>
            </a:r>
            <a:r>
              <a:rPr lang="en-US" sz="4000" b="1" i="1" dirty="0">
                <a:solidFill>
                  <a:srgbClr val="002060"/>
                </a:solidFill>
                <a:latin typeface="Times New Roman" pitchFamily="18" charset="0"/>
                <a:cs typeface="Times New Roman" pitchFamily="18" charset="0"/>
              </a:rPr>
              <a:t> </a:t>
            </a:r>
            <a:r>
              <a:rPr lang="en-US" sz="4000" b="1" i="1" dirty="0" err="1">
                <a:solidFill>
                  <a:srgbClr val="002060"/>
                </a:solidFill>
                <a:latin typeface="Times New Roman" pitchFamily="18" charset="0"/>
                <a:cs typeface="Times New Roman" pitchFamily="18" charset="0"/>
              </a:rPr>
              <a:t>án</a:t>
            </a:r>
            <a:endParaRPr lang="en-US" sz="4000" b="1" i="1" dirty="0">
              <a:solidFill>
                <a:srgbClr val="002060"/>
              </a:solidFill>
              <a:latin typeface="Times New Roman" pitchFamily="18" charset="0"/>
              <a:cs typeface="Times New Roman" pitchFamily="18" charset="0"/>
            </a:endParaRPr>
          </a:p>
        </p:txBody>
      </p:sp>
      <p:sp>
        <p:nvSpPr>
          <p:cNvPr id="3" name="Rectangle 2"/>
          <p:cNvSpPr/>
          <p:nvPr/>
        </p:nvSpPr>
        <p:spPr>
          <a:xfrm>
            <a:off x="11796" y="1124744"/>
            <a:ext cx="6720444" cy="5262979"/>
          </a:xfrm>
          <a:prstGeom prst="rect">
            <a:avLst/>
          </a:prstGeom>
          <a:solidFill>
            <a:schemeClr val="tx2">
              <a:lumMod val="20000"/>
              <a:lumOff val="80000"/>
            </a:schemeClr>
          </a:solidFill>
          <a:ln>
            <a:solidFill>
              <a:schemeClr val="tx2">
                <a:lumMod val="40000"/>
                <a:lumOff val="60000"/>
              </a:schemeClr>
            </a:solidFill>
          </a:ln>
        </p:spPr>
        <p:txBody>
          <a:bodyPr wrap="square">
            <a:spAutoFit/>
          </a:bodyPr>
          <a:lstStyle/>
          <a:p>
            <a:pPr algn="ctr"/>
            <a:r>
              <a:rPr lang="vi-VN" sz="2100" dirty="0">
                <a:latin typeface="Times New Roman" pitchFamily="18" charset="0"/>
                <a:cs typeface="Times New Roman" pitchFamily="18" charset="0"/>
              </a:rPr>
              <a:t>Phiếu học tập số 3</a:t>
            </a:r>
          </a:p>
          <a:p>
            <a:r>
              <a:rPr lang="vi-VN" sz="2100" b="1" dirty="0">
                <a:latin typeface="Times New Roman" pitchFamily="18" charset="0"/>
                <a:cs typeface="Times New Roman" pitchFamily="18" charset="0"/>
              </a:rPr>
              <a:t>Câu 1: Hoàn thành các bước dựng ảnh của một điểm S bằng cách điền vào chỗ trống sau:</a:t>
            </a:r>
          </a:p>
          <a:p>
            <a:r>
              <a:rPr lang="vi-VN" sz="2100" i="1" dirty="0">
                <a:latin typeface="Times New Roman" pitchFamily="18" charset="0"/>
                <a:cs typeface="Times New Roman" pitchFamily="18" charset="0"/>
              </a:rPr>
              <a:t>Bước 1: Từ S, kẻ hai tia sáng tới SI và SK đến gặp </a:t>
            </a:r>
            <a:r>
              <a:rPr lang="vi-VN" sz="2100" i="1" dirty="0">
                <a:solidFill>
                  <a:srgbClr val="FF0000"/>
                </a:solidFill>
                <a:latin typeface="Times New Roman" pitchFamily="18" charset="0"/>
                <a:cs typeface="Times New Roman" pitchFamily="18" charset="0"/>
              </a:rPr>
              <a:t>mặt gương </a:t>
            </a:r>
            <a:r>
              <a:rPr lang="vi-VN" sz="2100" i="1" dirty="0">
                <a:latin typeface="Times New Roman" pitchFamily="18" charset="0"/>
                <a:cs typeface="Times New Roman" pitchFamily="18" charset="0"/>
              </a:rPr>
              <a:t>tại I và K.</a:t>
            </a:r>
          </a:p>
          <a:p>
            <a:r>
              <a:rPr lang="vi-VN" sz="2100" i="1" dirty="0">
                <a:latin typeface="Times New Roman" pitchFamily="18" charset="0"/>
                <a:cs typeface="Times New Roman" pitchFamily="18" charset="0"/>
              </a:rPr>
              <a:t>Bước 2: Vẽ </a:t>
            </a:r>
            <a:r>
              <a:rPr lang="vi-VN" sz="2100" i="1" dirty="0">
                <a:solidFill>
                  <a:srgbClr val="FF0000"/>
                </a:solidFill>
                <a:latin typeface="Times New Roman" pitchFamily="18" charset="0"/>
                <a:cs typeface="Times New Roman" pitchFamily="18" charset="0"/>
              </a:rPr>
              <a:t>pháp tuyến IN và pháp tuyến KN’</a:t>
            </a:r>
            <a:r>
              <a:rPr lang="vi-VN" sz="2100" i="1" dirty="0">
                <a:latin typeface="Times New Roman" pitchFamily="18" charset="0"/>
                <a:cs typeface="Times New Roman" pitchFamily="18" charset="0"/>
              </a:rPr>
              <a:t>.Từ đó, vẽ hai tia sáng phản xạ tương ứng IR và KR’ sao cho </a:t>
            </a:r>
            <a:r>
              <a:rPr lang="vi-VN" sz="2100" i="1" dirty="0">
                <a:solidFill>
                  <a:srgbClr val="FF0000"/>
                </a:solidFill>
                <a:latin typeface="Times New Roman" pitchFamily="18" charset="0"/>
                <a:cs typeface="Times New Roman" pitchFamily="18" charset="0"/>
              </a:rPr>
              <a:t>góc phản xạ </a:t>
            </a:r>
            <a:r>
              <a:rPr lang="vi-VN" sz="2100" i="1" dirty="0">
                <a:latin typeface="Times New Roman" pitchFamily="18" charset="0"/>
                <a:cs typeface="Times New Roman" pitchFamily="18" charset="0"/>
              </a:rPr>
              <a:t>bằng </a:t>
            </a:r>
            <a:r>
              <a:rPr lang="vi-VN" sz="2100" i="1" dirty="0">
                <a:solidFill>
                  <a:srgbClr val="FF0000"/>
                </a:solidFill>
                <a:latin typeface="Times New Roman" pitchFamily="18" charset="0"/>
                <a:cs typeface="Times New Roman" pitchFamily="18" charset="0"/>
              </a:rPr>
              <a:t>các góc tới </a:t>
            </a:r>
            <a:r>
              <a:rPr lang="vi-VN" sz="2100" i="1" dirty="0">
                <a:latin typeface="Times New Roman" pitchFamily="18" charset="0"/>
                <a:cs typeface="Times New Roman" pitchFamily="18" charset="0"/>
              </a:rPr>
              <a:t>tương ứng (theo định luật phản xạ ánh sáng).</a:t>
            </a:r>
          </a:p>
          <a:p>
            <a:r>
              <a:rPr lang="vi-VN" sz="2100" i="1" dirty="0">
                <a:latin typeface="Times New Roman" pitchFamily="18" charset="0"/>
                <a:cs typeface="Times New Roman" pitchFamily="18" charset="0"/>
              </a:rPr>
              <a:t>Bước 3: Kéo dài </a:t>
            </a:r>
            <a:r>
              <a:rPr lang="vi-VN" sz="2100" i="1" dirty="0">
                <a:solidFill>
                  <a:srgbClr val="FF0000"/>
                </a:solidFill>
                <a:latin typeface="Times New Roman" pitchFamily="18" charset="0"/>
                <a:cs typeface="Times New Roman" pitchFamily="18" charset="0"/>
              </a:rPr>
              <a:t>IR và KR’</a:t>
            </a:r>
            <a:r>
              <a:rPr lang="vi-VN" sz="2100" i="1" dirty="0">
                <a:latin typeface="Times New Roman" pitchFamily="18" charset="0"/>
                <a:cs typeface="Times New Roman" pitchFamily="18" charset="0"/>
              </a:rPr>
              <a:t>cắt nhau ở S’; S’ là ảnh ảo của vật.</a:t>
            </a:r>
          </a:p>
          <a:p>
            <a:r>
              <a:rPr lang="vi-VN" sz="2100" b="1" dirty="0">
                <a:latin typeface="Times New Roman" pitchFamily="18" charset="0"/>
                <a:cs typeface="Times New Roman" pitchFamily="18" charset="0"/>
              </a:rPr>
              <a:t>Câu 2: Vì sao ta nhìn thấy ảnh ảo S’ của điểm sáng S?</a:t>
            </a:r>
          </a:p>
          <a:p>
            <a:r>
              <a:rPr lang="vi-VN" sz="2100" i="1" dirty="0">
                <a:solidFill>
                  <a:srgbClr val="002060"/>
                </a:solidFill>
                <a:latin typeface="Times New Roman" pitchFamily="18" charset="0"/>
                <a:cs typeface="Times New Roman" pitchFamily="18" charset="0"/>
              </a:rPr>
              <a:t>Ta nhìn thấy ảnh ảo S’ của điểm sáng S vì có tia sáng phản xạ lọt vào mắt ta có đường kéo dài đi qua ảnh S’.</a:t>
            </a:r>
          </a:p>
          <a:p>
            <a:r>
              <a:rPr lang="vi-VN" sz="2100" b="1" dirty="0">
                <a:latin typeface="Times New Roman" pitchFamily="18" charset="0"/>
                <a:cs typeface="Times New Roman" pitchFamily="18" charset="0"/>
              </a:rPr>
              <a:t>Câu 3: Vẽ ảnh của một điểm S qua gương phẳng minh họa cho các bước trên?</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628800"/>
            <a:ext cx="2232249" cy="310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56719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7"/>
          <p:cNvSpPr txBox="1">
            <a:spLocks/>
          </p:cNvSpPr>
          <p:nvPr/>
        </p:nvSpPr>
        <p:spPr>
          <a:xfrm>
            <a:off x="262180" y="2110"/>
            <a:ext cx="8424936" cy="936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b="1" i="1" dirty="0">
              <a:solidFill>
                <a:srgbClr val="002060"/>
              </a:solidFill>
              <a:latin typeface="Times New Roman" pitchFamily="18" charset="0"/>
              <a:cs typeface="Times New Roman" pitchFamily="18" charset="0"/>
            </a:endParaRPr>
          </a:p>
        </p:txBody>
      </p:sp>
      <p:sp>
        <p:nvSpPr>
          <p:cNvPr id="3" name="Rectangle 2"/>
          <p:cNvSpPr/>
          <p:nvPr/>
        </p:nvSpPr>
        <p:spPr>
          <a:xfrm>
            <a:off x="262180" y="470163"/>
            <a:ext cx="5101908" cy="5632311"/>
          </a:xfrm>
          <a:prstGeom prst="rect">
            <a:avLst/>
          </a:prstGeom>
          <a:solidFill>
            <a:srgbClr val="FF97DC"/>
          </a:solidFill>
          <a:ln>
            <a:solidFill>
              <a:srgbClr val="E8345F"/>
            </a:solidFill>
          </a:ln>
        </p:spPr>
        <p:txBody>
          <a:bodyPr wrap="square">
            <a:spAutoFit/>
          </a:bodyPr>
          <a:lstStyle/>
          <a:p>
            <a:pPr algn="ctr"/>
            <a:r>
              <a:rPr lang="vi-VN" sz="2400" dirty="0">
                <a:latin typeface="Times New Roman" pitchFamily="18" charset="0"/>
                <a:cs typeface="Times New Roman" pitchFamily="18" charset="0"/>
              </a:rPr>
              <a:t>Phiếu học tập số 4</a:t>
            </a:r>
          </a:p>
          <a:p>
            <a:r>
              <a:rPr lang="vi-VN" sz="2400" b="1" dirty="0">
                <a:latin typeface="Times New Roman" pitchFamily="18" charset="0"/>
                <a:cs typeface="Times New Roman" pitchFamily="18" charset="0"/>
              </a:rPr>
              <a:t>Câu 1: Điền vào chỗ trống sau:</a:t>
            </a:r>
          </a:p>
          <a:p>
            <a:r>
              <a:rPr lang="en-US" sz="2400" i="1" dirty="0">
                <a:solidFill>
                  <a:srgbClr val="002060"/>
                </a:solidFill>
                <a:latin typeface="Times New Roman" pitchFamily="18" charset="0"/>
                <a:cs typeface="Times New Roman" pitchFamily="18" charset="0"/>
              </a:rPr>
              <a:t>- </a:t>
            </a:r>
            <a:r>
              <a:rPr lang="vi-VN" sz="2400" i="1" dirty="0">
                <a:solidFill>
                  <a:srgbClr val="002060"/>
                </a:solidFill>
                <a:latin typeface="Times New Roman" pitchFamily="18" charset="0"/>
                <a:cs typeface="Times New Roman" pitchFamily="18" charset="0"/>
              </a:rPr>
              <a:t>Ảnh của một vật  tạo bởi gương phẳng là tập hợp ảnh của các điểm trên vật.</a:t>
            </a:r>
          </a:p>
          <a:p>
            <a:r>
              <a:rPr lang="en-US" sz="2400" i="1" dirty="0">
                <a:solidFill>
                  <a:srgbClr val="002060"/>
                </a:solidFill>
                <a:latin typeface="Times New Roman" pitchFamily="18" charset="0"/>
                <a:cs typeface="Times New Roman" pitchFamily="18" charset="0"/>
              </a:rPr>
              <a:t>- </a:t>
            </a:r>
            <a:r>
              <a:rPr lang="vi-VN" sz="2400" i="1" dirty="0">
                <a:solidFill>
                  <a:srgbClr val="002060"/>
                </a:solidFill>
                <a:latin typeface="Times New Roman" pitchFamily="18" charset="0"/>
                <a:cs typeface="Times New Roman" pitchFamily="18" charset="0"/>
              </a:rPr>
              <a:t>Ảnh của vật sáng tạo bởi gương phẳng được vẽ đối xứng với vật qua gương phẳng.</a:t>
            </a:r>
          </a:p>
          <a:p>
            <a:r>
              <a:rPr lang="vi-VN" sz="2400" b="1" dirty="0">
                <a:latin typeface="Times New Roman" pitchFamily="18" charset="0"/>
                <a:cs typeface="Times New Roman" pitchFamily="18" charset="0"/>
              </a:rPr>
              <a:t>Câu 2: Vì sao ta nhìn thấy ảnh ảo của vật ?</a:t>
            </a:r>
          </a:p>
          <a:p>
            <a:r>
              <a:rPr lang="en-US" sz="2400" i="1" dirty="0">
                <a:solidFill>
                  <a:srgbClr val="002060"/>
                </a:solidFill>
                <a:latin typeface="Times New Roman" pitchFamily="18" charset="0"/>
                <a:cs typeface="Times New Roman" pitchFamily="18" charset="0"/>
              </a:rPr>
              <a:t>- </a:t>
            </a:r>
            <a:r>
              <a:rPr lang="vi-VN" sz="2400" i="1" dirty="0">
                <a:solidFill>
                  <a:srgbClr val="002060"/>
                </a:solidFill>
                <a:latin typeface="Times New Roman" pitchFamily="18" charset="0"/>
                <a:cs typeface="Times New Roman" pitchFamily="18" charset="0"/>
              </a:rPr>
              <a:t>Ta nhìn thấy ảnh ảo A’B’của vật vì có tia sáng phản xạ lọt vào mắt ta có đường kéo dài đi qua ảnh A’B</a:t>
            </a:r>
            <a:r>
              <a:rPr lang="vi-VN" sz="2400" dirty="0">
                <a:solidFill>
                  <a:srgbClr val="00206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Câu 3: Hãy dựng ảnh của một vật có dạng mũi tên AB tạo bởi gương phẳng?</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752169"/>
            <a:ext cx="3456384" cy="343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372403"/>
      </p:ext>
    </p:extLst>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705177"/>
            <a:ext cx="7776864" cy="5678478"/>
          </a:xfrm>
          <a:prstGeom prst="rect">
            <a:avLst/>
          </a:prstGeom>
          <a:solidFill>
            <a:srgbClr val="FBB3B3"/>
          </a:solidFill>
          <a:ln>
            <a:solidFill>
              <a:schemeClr val="tx1"/>
            </a:solidFill>
          </a:ln>
        </p:spPr>
        <p:txBody>
          <a:bodyPr wrap="square">
            <a:spAutoFit/>
          </a:bodyPr>
          <a:lstStyle/>
          <a:p>
            <a:pPr algn="ctr"/>
            <a:r>
              <a:rPr lang="vi-VN" sz="2300" dirty="0">
                <a:latin typeface="Times New Roman" pitchFamily="18" charset="0"/>
                <a:cs typeface="Times New Roman" pitchFamily="18" charset="0"/>
              </a:rPr>
              <a:t>Phiếu học tập số 5</a:t>
            </a:r>
          </a:p>
          <a:p>
            <a:r>
              <a:rPr lang="vi-VN" sz="2000" b="1" dirty="0">
                <a:latin typeface="Times New Roman" pitchFamily="18" charset="0"/>
                <a:cs typeface="Times New Roman" pitchFamily="18" charset="0"/>
              </a:rPr>
              <a:t>Câu 1: Hoàn thành các bước dựng ảnh của một điểm S bằng cách điền vào chỗ trống sau</a:t>
            </a:r>
            <a:r>
              <a:rPr lang="vi-VN" sz="2000" dirty="0">
                <a:latin typeface="Times New Roman" pitchFamily="18" charset="0"/>
                <a:cs typeface="Times New Roman" pitchFamily="18" charset="0"/>
              </a:rPr>
              <a:t>:</a:t>
            </a:r>
          </a:p>
          <a:p>
            <a:r>
              <a:rPr lang="vi-VN" sz="2000" dirty="0">
                <a:latin typeface="Times New Roman" pitchFamily="18" charset="0"/>
                <a:cs typeface="Times New Roman" pitchFamily="18" charset="0"/>
              </a:rPr>
              <a:t>Bước 1: Từ S, kẻ hai tia sáng tới SI và SK đến gặp </a:t>
            </a:r>
            <a:r>
              <a:rPr lang="vi-VN" sz="2000" dirty="0">
                <a:solidFill>
                  <a:srgbClr val="FF0000"/>
                </a:solidFill>
                <a:latin typeface="Times New Roman" pitchFamily="18" charset="0"/>
                <a:cs typeface="Times New Roman" pitchFamily="18" charset="0"/>
              </a:rPr>
              <a:t>mặt gương</a:t>
            </a:r>
            <a:r>
              <a:rPr lang="vi-VN" sz="2000" dirty="0">
                <a:latin typeface="Times New Roman" pitchFamily="18" charset="0"/>
                <a:cs typeface="Times New Roman" pitchFamily="18" charset="0"/>
              </a:rPr>
              <a:t> tại I và K.</a:t>
            </a:r>
          </a:p>
          <a:p>
            <a:r>
              <a:rPr lang="vi-VN" sz="2000" dirty="0">
                <a:latin typeface="Times New Roman" pitchFamily="18" charset="0"/>
                <a:cs typeface="Times New Roman" pitchFamily="18" charset="0"/>
              </a:rPr>
              <a:t>Bước 2: Vẽ </a:t>
            </a:r>
            <a:r>
              <a:rPr lang="vi-VN" sz="2000" dirty="0">
                <a:solidFill>
                  <a:srgbClr val="FF0000"/>
                </a:solidFill>
                <a:latin typeface="Times New Roman" pitchFamily="18" charset="0"/>
                <a:cs typeface="Times New Roman" pitchFamily="18" charset="0"/>
              </a:rPr>
              <a:t>pháp tuyến IN và pháp tuyến KN’</a:t>
            </a:r>
            <a:r>
              <a:rPr lang="vi-VN" sz="2000" dirty="0">
                <a:latin typeface="Times New Roman" pitchFamily="18" charset="0"/>
                <a:cs typeface="Times New Roman" pitchFamily="18" charset="0"/>
              </a:rPr>
              <a:t>.Từ đó, vẽ hai tia sáng phản xạ tương ứng IR và KR’ sao cho </a:t>
            </a:r>
            <a:r>
              <a:rPr lang="vi-VN" sz="2000" dirty="0">
                <a:solidFill>
                  <a:srgbClr val="FF0000"/>
                </a:solidFill>
                <a:latin typeface="Times New Roman" pitchFamily="18" charset="0"/>
                <a:cs typeface="Times New Roman" pitchFamily="18" charset="0"/>
              </a:rPr>
              <a:t>góc phản xạ </a:t>
            </a:r>
            <a:r>
              <a:rPr lang="vi-VN" sz="2000" dirty="0">
                <a:latin typeface="Times New Roman" pitchFamily="18" charset="0"/>
                <a:cs typeface="Times New Roman" pitchFamily="18" charset="0"/>
              </a:rPr>
              <a:t>bằng </a:t>
            </a:r>
            <a:r>
              <a:rPr lang="vi-VN" sz="2000" dirty="0">
                <a:solidFill>
                  <a:srgbClr val="FF0000"/>
                </a:solidFill>
                <a:latin typeface="Times New Roman" pitchFamily="18" charset="0"/>
                <a:cs typeface="Times New Roman" pitchFamily="18" charset="0"/>
              </a:rPr>
              <a:t>các góc tới </a:t>
            </a:r>
            <a:r>
              <a:rPr lang="vi-VN" sz="2000" dirty="0">
                <a:latin typeface="Times New Roman" pitchFamily="18" charset="0"/>
                <a:cs typeface="Times New Roman" pitchFamily="18" charset="0"/>
              </a:rPr>
              <a:t>tương ứng (theo định luật phản xạ ánh sáng).</a:t>
            </a:r>
          </a:p>
          <a:p>
            <a:r>
              <a:rPr lang="vi-VN" sz="2000" dirty="0">
                <a:latin typeface="Times New Roman" pitchFamily="18" charset="0"/>
                <a:cs typeface="Times New Roman" pitchFamily="18" charset="0"/>
              </a:rPr>
              <a:t>Bước 3: Kéo </a:t>
            </a:r>
            <a:r>
              <a:rPr lang="vi-VN" sz="2000" dirty="0">
                <a:solidFill>
                  <a:srgbClr val="FF0000"/>
                </a:solidFill>
                <a:latin typeface="Times New Roman" pitchFamily="18" charset="0"/>
                <a:cs typeface="Times New Roman" pitchFamily="18" charset="0"/>
              </a:rPr>
              <a:t>dài IR và KR’</a:t>
            </a:r>
            <a:r>
              <a:rPr lang="vi-VN" sz="2000" dirty="0">
                <a:latin typeface="Times New Roman" pitchFamily="18" charset="0"/>
                <a:cs typeface="Times New Roman" pitchFamily="18" charset="0"/>
              </a:rPr>
              <a:t>cắt nhau ở S’; S’ là ảnh ảo của vật.</a:t>
            </a:r>
          </a:p>
          <a:p>
            <a:r>
              <a:rPr lang="vi-VN" sz="2000" b="1" dirty="0">
                <a:latin typeface="Times New Roman" pitchFamily="18" charset="0"/>
                <a:cs typeface="Times New Roman" pitchFamily="18" charset="0"/>
              </a:rPr>
              <a:t>Câu 2: Hãy dựng ảnh của một vật có dạng tam giác  tạo bởi gương phẳng? </a:t>
            </a:r>
            <a:endParaRPr lang="en-US" sz="2000" b="1"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vi-VN" sz="2000" dirty="0">
              <a:latin typeface="Times New Roman" pitchFamily="18" charset="0"/>
              <a:cs typeface="Times New Roman" pitchFamily="18" charset="0"/>
            </a:endParaRPr>
          </a:p>
          <a:p>
            <a:endParaRPr lang="vi-VN"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vi-VN" sz="2000" dirty="0">
              <a:latin typeface="Times New Roman" pitchFamily="18" charset="0"/>
              <a:cs typeface="Times New Roman" pitchFamily="18" charset="0"/>
            </a:endParaRPr>
          </a:p>
        </p:txBody>
      </p:sp>
      <p:pic>
        <p:nvPicPr>
          <p:cNvPr id="5" name="Picture 4" descr="Đề kiểm tra giữa học kì 1 Vật lí 7 - Đề số 03 có lời giải chi tiết | SGK Vật  lí lớp 7"/>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859792" y="3567296"/>
            <a:ext cx="2560320" cy="3291840"/>
          </a:xfrm>
          <a:prstGeom prst="rect">
            <a:avLst/>
          </a:prstGeom>
          <a:noFill/>
          <a:ln>
            <a:noFill/>
          </a:ln>
        </p:spPr>
      </p:pic>
    </p:spTree>
    <p:extLst>
      <p:ext uri="{BB962C8B-B14F-4D97-AF65-F5344CB8AC3E}">
        <p14:creationId xmlns:p14="http://schemas.microsoft.com/office/powerpoint/2010/main" val="311631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555276"/>
            <a:ext cx="3227740" cy="2302724"/>
          </a:xfrm>
          <a:prstGeom prst="rect">
            <a:avLst/>
          </a:prstGeom>
          <a:noFill/>
        </p:spPr>
      </p:pic>
      <p:sp>
        <p:nvSpPr>
          <p:cNvPr id="5" name="Rectangle 4"/>
          <p:cNvSpPr/>
          <p:nvPr/>
        </p:nvSpPr>
        <p:spPr>
          <a:xfrm>
            <a:off x="623348" y="1556792"/>
            <a:ext cx="7202761" cy="3477875"/>
          </a:xfrm>
          <a:prstGeom prst="rect">
            <a:avLst/>
          </a:prstGeom>
        </p:spPr>
        <p:txBody>
          <a:bodyPr wrap="square">
            <a:spAutoFit/>
          </a:bodyPr>
          <a:lstStyle/>
          <a:p>
            <a:r>
              <a:rPr lang="en-US" sz="2800" dirty="0">
                <a:latin typeface="Times New Roman" pitchFamily="18" charset="0"/>
                <a:cs typeface="Times New Roman" pitchFamily="18" charset="0"/>
              </a:rPr>
              <a:t>*</a:t>
            </a:r>
            <a:r>
              <a:rPr lang="vi-VN" sz="2800" dirty="0">
                <a:solidFill>
                  <a:srgbClr val="002060"/>
                </a:solidFill>
                <a:latin typeface="Times New Roman" pitchFamily="18" charset="0"/>
                <a:cs typeface="Times New Roman" pitchFamily="18" charset="0"/>
              </a:rPr>
              <a:t>Kết luận</a:t>
            </a:r>
          </a:p>
          <a:p>
            <a:r>
              <a:rPr lang="vi-VN" sz="2400" dirty="0">
                <a:latin typeface="Times New Roman" pitchFamily="18" charset="0"/>
                <a:cs typeface="Times New Roman" pitchFamily="18" charset="0"/>
              </a:rPr>
              <a:t>Bước 1: Từ S, kẻ hai tia sáng tới SI và SK đến gặp mặt gương tại I và K.</a:t>
            </a:r>
          </a:p>
          <a:p>
            <a:r>
              <a:rPr lang="vi-VN" sz="2400" dirty="0">
                <a:latin typeface="Times New Roman" pitchFamily="18" charset="0"/>
                <a:cs typeface="Times New Roman" pitchFamily="18" charset="0"/>
              </a:rPr>
              <a:t>Bước 2: Vẽ pháp tuyến IN và pháp tuyến KN’.Từ đó, vẽ hai tia sáng phản xạ tương ứng IR và KR’ sao cho góc phản xạ bằng các góc tới tương ứng (theo định luật phản xạ ánh sáng).</a:t>
            </a:r>
          </a:p>
          <a:p>
            <a:r>
              <a:rPr lang="vi-VN" sz="2400" dirty="0">
                <a:latin typeface="Times New Roman" pitchFamily="18" charset="0"/>
                <a:cs typeface="Times New Roman" pitchFamily="18" charset="0"/>
              </a:rPr>
              <a:t>Bước 3: Kéo dài IR và KR’cắt nhau ở S’; S’ là ảnh ảo của vật.</a:t>
            </a:r>
          </a:p>
        </p:txBody>
      </p:sp>
      <p:sp>
        <p:nvSpPr>
          <p:cNvPr id="2" name="Title 1"/>
          <p:cNvSpPr>
            <a:spLocks noGrp="1"/>
          </p:cNvSpPr>
          <p:nvPr>
            <p:ph type="title"/>
          </p:nvPr>
        </p:nvSpPr>
        <p:spPr>
          <a:xfrm>
            <a:off x="1475656" y="1015447"/>
            <a:ext cx="6482681" cy="667457"/>
          </a:xfrm>
        </p:spPr>
        <p:txBody>
          <a:bodyPr>
            <a:normAutofit fontScale="90000"/>
          </a:bodyPr>
          <a:lstStyle/>
          <a:p>
            <a:r>
              <a:rPr lang="de-DE" sz="4000" i="1" dirty="0">
                <a:latin typeface="Times New Roman" pitchFamily="18" charset="0"/>
                <a:cs typeface="Times New Roman" pitchFamily="18" charset="0"/>
              </a:rPr>
              <a:t>1. </a:t>
            </a:r>
            <a:r>
              <a:rPr lang="en-US" sz="4000" i="1" dirty="0" err="1">
                <a:latin typeface="Times New Roman" pitchFamily="18" charset="0"/>
                <a:cs typeface="Times New Roman" pitchFamily="18" charset="0"/>
              </a:rPr>
              <a:t>Cách</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dựng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ảnh</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của</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một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điểm</a:t>
            </a:r>
            <a:r>
              <a:rPr lang="en-US" sz="4000" i="1" dirty="0">
                <a:latin typeface="Times New Roman" pitchFamily="18" charset="0"/>
                <a:cs typeface="Times New Roman" pitchFamily="18" charset="0"/>
              </a:rPr>
              <a:t> S </a:t>
            </a:r>
            <a:br>
              <a:rPr lang="en-US" dirty="0"/>
            </a:br>
            <a:endParaRPr lang="en-US" b="1" dirty="0"/>
          </a:p>
        </p:txBody>
      </p:sp>
      <p:sp>
        <p:nvSpPr>
          <p:cNvPr id="7" name="Title 1"/>
          <p:cNvSpPr txBox="1">
            <a:spLocks/>
          </p:cNvSpPr>
          <p:nvPr/>
        </p:nvSpPr>
        <p:spPr>
          <a:xfrm>
            <a:off x="178207" y="142392"/>
            <a:ext cx="8643570"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latin typeface="Times New Roman" pitchFamily="18" charset="0"/>
                <a:cs typeface="Times New Roman" pitchFamily="18" charset="0"/>
              </a:rPr>
              <a:t>II. </a:t>
            </a:r>
            <a:r>
              <a:rPr lang="en-US" sz="3600" b="1" dirty="0" err="1">
                <a:latin typeface="Times New Roman" pitchFamily="18" charset="0"/>
                <a:cs typeface="Times New Roman" pitchFamily="18" charset="0"/>
              </a:rPr>
              <a:t>Dựng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7614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135" y="764704"/>
            <a:ext cx="6347713" cy="1320800"/>
          </a:xfrm>
        </p:spPr>
        <p:txBody>
          <a:bodyPr>
            <a:normAutofit/>
          </a:bodyPr>
          <a:lstStyle/>
          <a:p>
            <a:r>
              <a:rPr lang="de-DE" i="1" dirty="0">
                <a:latin typeface="Times New Roman" pitchFamily="18" charset="0"/>
                <a:cs typeface="Times New Roman" pitchFamily="18" charset="0"/>
              </a:rPr>
              <a:t>2. Cách dựng ảnh của một vật</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4" name="Rectangle 3"/>
          <p:cNvSpPr/>
          <p:nvPr/>
        </p:nvSpPr>
        <p:spPr>
          <a:xfrm>
            <a:off x="632381" y="1700808"/>
            <a:ext cx="6246440" cy="2000548"/>
          </a:xfrm>
          <a:prstGeom prst="rect">
            <a:avLst/>
          </a:prstGeom>
        </p:spPr>
        <p:txBody>
          <a:bodyPr wrap="square">
            <a:spAutoFit/>
          </a:bodyPr>
          <a:lstStyle/>
          <a:p>
            <a:r>
              <a:rPr lang="vi-VN" sz="2800" dirty="0">
                <a:solidFill>
                  <a:srgbClr val="002060"/>
                </a:solidFill>
                <a:latin typeface="Times New Roman" pitchFamily="18" charset="0"/>
                <a:cs typeface="Times New Roman" pitchFamily="18" charset="0"/>
              </a:rPr>
              <a:t>* Kết luận</a:t>
            </a:r>
            <a:endParaRPr lang="vi-VN" sz="2400" dirty="0">
              <a:solidFill>
                <a:srgbClr val="002060"/>
              </a:solidFill>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Ảnh của một vật  tạo bởi gương phẳng là tập hợp ảnh của các điểm trên vật.</a:t>
            </a: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Ảnh của vật sáng tạo bởi gương phẳng được vẽ đối xứng với vật qua gương phẳng.</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169195" y="3424672"/>
            <a:ext cx="2576547" cy="3449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81" y="3861048"/>
            <a:ext cx="2590604" cy="257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0" y="19300"/>
            <a:ext cx="9143999"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b="1" dirty="0">
                <a:latin typeface="Times New Roman" pitchFamily="18" charset="0"/>
                <a:cs typeface="Times New Roman" pitchFamily="18" charset="0"/>
              </a:rPr>
              <a:t>II. </a:t>
            </a:r>
            <a:r>
              <a:rPr lang="en-US" sz="3200" b="1" dirty="0" err="1">
                <a:latin typeface="Times New Roman" pitchFamily="18" charset="0"/>
                <a:cs typeface="Times New Roman" pitchFamily="18" charset="0"/>
              </a:rPr>
              <a:t>Dựng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bởi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phẳng</a:t>
            </a:r>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668608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barn(inVertical)">
                                      <p:cBhvr>
                                        <p:cTn id="19" dur="500"/>
                                        <p:tgtEl>
                                          <p:spTgt spid="6147"/>
                                        </p:tgtEl>
                                      </p:cBhvr>
                                    </p:animEffect>
                                  </p:childTnLst>
                                </p:cTn>
                              </p:par>
                              <p:par>
                                <p:cTn id="20" presetID="16" presetClass="entr" presetSubtype="21"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barn(inVertical)">
                                      <p:cBhvr>
                                        <p:cTn id="2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10" y="260648"/>
            <a:ext cx="5880169" cy="1320800"/>
          </a:xfrm>
        </p:spPr>
        <p:txBody>
          <a:bodyPr>
            <a:normAutofit/>
          </a:bodyPr>
          <a:lstStyle/>
          <a:p>
            <a:r>
              <a:rPr lang="en-US" sz="4400" dirty="0">
                <a:solidFill>
                  <a:schemeClr val="accent2"/>
                </a:solidFill>
                <a:latin typeface="Times New Roman" pitchFamily="18" charset="0"/>
                <a:cs typeface="Times New Roman" pitchFamily="18" charset="0"/>
              </a:rPr>
              <a:t>III. </a:t>
            </a:r>
            <a:r>
              <a:rPr lang="en-US" sz="4400" dirty="0" err="1">
                <a:solidFill>
                  <a:schemeClr val="accent2"/>
                </a:solidFill>
                <a:latin typeface="Times New Roman" pitchFamily="18" charset="0"/>
                <a:cs typeface="Times New Roman" pitchFamily="18" charset="0"/>
              </a:rPr>
              <a:t>Luyện</a:t>
            </a:r>
            <a:r>
              <a:rPr lang="en-US" sz="4400" dirty="0">
                <a:solidFill>
                  <a:schemeClr val="accent2"/>
                </a:solidFill>
                <a:latin typeface="Times New Roman" pitchFamily="18" charset="0"/>
                <a:cs typeface="Times New Roman" pitchFamily="18" charset="0"/>
              </a:rPr>
              <a:t> </a:t>
            </a:r>
            <a:r>
              <a:rPr lang="en-US" sz="4400" dirty="0" err="1">
                <a:solidFill>
                  <a:schemeClr val="accent2"/>
                </a:solidFill>
                <a:latin typeface="Times New Roman" pitchFamily="18" charset="0"/>
                <a:cs typeface="Times New Roman" pitchFamily="18" charset="0"/>
              </a:rPr>
              <a:t>tập</a:t>
            </a:r>
            <a:r>
              <a:rPr lang="en-US" sz="4400" dirty="0">
                <a:solidFill>
                  <a:schemeClr val="accent2"/>
                </a:solidFill>
                <a:latin typeface="Times New Roman" pitchFamily="18" charset="0"/>
                <a:cs typeface="Times New Roman" pitchFamily="18" charset="0"/>
              </a:rPr>
              <a:t> </a:t>
            </a:r>
          </a:p>
        </p:txBody>
      </p:sp>
      <p:sp>
        <p:nvSpPr>
          <p:cNvPr id="4" name="Rectangle 3"/>
          <p:cNvSpPr/>
          <p:nvPr/>
        </p:nvSpPr>
        <p:spPr>
          <a:xfrm>
            <a:off x="362842" y="1484784"/>
            <a:ext cx="8208912" cy="954107"/>
          </a:xfrm>
          <a:prstGeom prst="rect">
            <a:avLst/>
          </a:prstGeom>
        </p:spPr>
        <p:txBody>
          <a:bodyPr wrap="square">
            <a:spAutoFit/>
          </a:bodyPr>
          <a:lstStyle/>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huống</a:t>
            </a:r>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Vì sao ở xe cứu thương và xe cứu hỏa có dòng chữ ngược như hình?</a:t>
            </a:r>
            <a:endParaRPr lang="en-US" sz="2800" dirty="0">
              <a:latin typeface="Times New Roman" pitchFamily="18" charset="0"/>
              <a:cs typeface="Times New Roman" pitchFamily="18" charset="0"/>
            </a:endParaRPr>
          </a:p>
        </p:txBody>
      </p:sp>
      <p:grpSp>
        <p:nvGrpSpPr>
          <p:cNvPr id="5" name="Group 4"/>
          <p:cNvGrpSpPr/>
          <p:nvPr/>
        </p:nvGrpSpPr>
        <p:grpSpPr>
          <a:xfrm>
            <a:off x="251520" y="2636912"/>
            <a:ext cx="8406765" cy="4104455"/>
            <a:chOff x="251520" y="2057946"/>
            <a:chExt cx="8406765" cy="4683422"/>
          </a:xfrm>
        </p:grpSpPr>
        <p:pic>
          <p:nvPicPr>
            <p:cNvPr id="6" name="Picture 2" descr="Tại sao chữ Ambulance ở xe cứu thương thường ghi ng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57946"/>
              <a:ext cx="3749040" cy="2481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ài tập về Ứng dụng của gương cầu lồi cực hay, có đáp án | Vật Lí lớp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60" y="2057946"/>
              <a:ext cx="46577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ạn có biết vì sao chữ &quot;Ambulance&quot; trên xe cứu thương lại ghi ngược? xe"/>
            <p:cNvPicPr>
              <a:picLocks noChangeAspect="1" noChangeArrowheads="1"/>
            </p:cNvPicPr>
            <p:nvPr/>
          </p:nvPicPr>
          <p:blipFill rotWithShape="1">
            <a:blip r:embed="rId4">
              <a:extLst>
                <a:ext uri="{28A0092B-C50C-407E-A947-70E740481C1C}">
                  <a14:useLocalDpi xmlns:a14="http://schemas.microsoft.com/office/drawing/2010/main" val="0"/>
                </a:ext>
              </a:extLst>
            </a:blip>
            <a:srcRect l="-170" b="24401"/>
            <a:stretch/>
          </p:blipFill>
          <p:spPr bwMode="auto">
            <a:xfrm>
              <a:off x="1835696" y="4466715"/>
              <a:ext cx="5472608" cy="22746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3691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3521" y="2708920"/>
            <a:ext cx="8496944" cy="4524315"/>
          </a:xfrm>
          <a:prstGeom prst="rect">
            <a:avLst/>
          </a:prstGeom>
        </p:spPr>
        <p:txBody>
          <a:bodyPr wrap="square">
            <a:spAutoFit/>
          </a:bodyPr>
          <a:lstStyle/>
          <a:p>
            <a:pPr algn="ct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Times New Roman" pitchFamily="18" charset="0"/>
                <a:cs typeface="Times New Roman" pitchFamily="18" charset="0"/>
              </a:rPr>
              <a:t>Thảo</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luận</a:t>
            </a:r>
            <a:r>
              <a:rPr lang="en-US" sz="3600" dirty="0">
                <a:solidFill>
                  <a:srgbClr val="C00000"/>
                </a:solidFill>
                <a:latin typeface="Times New Roman" pitchFamily="18" charset="0"/>
                <a:cs typeface="Times New Roman" pitchFamily="18" charset="0"/>
              </a:rPr>
              <a:t> </a:t>
            </a:r>
            <a:r>
              <a:rPr lang="en-US" sz="3600" dirty="0" err="1">
                <a:solidFill>
                  <a:srgbClr val="C00000"/>
                </a:solidFill>
                <a:latin typeface="Times New Roman" pitchFamily="18" charset="0"/>
                <a:cs typeface="Times New Roman" pitchFamily="18" charset="0"/>
              </a:rPr>
              <a:t>nhóm</a:t>
            </a:r>
            <a:r>
              <a:rPr lang="en-US" sz="3600" dirty="0">
                <a:solidFill>
                  <a:srgbClr val="C00000"/>
                </a:solidFill>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Dụng cụ gồm tấm bìa cứng và hai gương phẳng nhỏ hình vuông, băng dính:</a:t>
            </a:r>
            <a:endParaRPr lang="en-US" sz="3600" dirty="0">
              <a:latin typeface="Times New Roman" pitchFamily="18" charset="0"/>
              <a:cs typeface="Times New Roman" pitchFamily="18" charset="0"/>
            </a:endParaRPr>
          </a:p>
          <a:p>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Vẽ</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bản</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thiết</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kế</a:t>
            </a:r>
            <a:r>
              <a:rPr lang="en-US" sz="3600" dirty="0">
                <a:solidFill>
                  <a:srgbClr val="0046D2"/>
                </a:solidFill>
                <a:latin typeface="Times New Roman" pitchFamily="18" charset="0"/>
                <a:cs typeface="Times New Roman" pitchFamily="18" charset="0"/>
              </a:rPr>
              <a:t> chi </a:t>
            </a:r>
            <a:r>
              <a:rPr lang="en-US" sz="3600" dirty="0" err="1">
                <a:solidFill>
                  <a:srgbClr val="0046D2"/>
                </a:solidFill>
                <a:latin typeface="Times New Roman" pitchFamily="18" charset="0"/>
                <a:cs typeface="Times New Roman" pitchFamily="18" charset="0"/>
              </a:rPr>
              <a:t>tiết</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về</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kính</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tiềm</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vọng</a:t>
            </a:r>
            <a:r>
              <a:rPr lang="en-US" sz="3600" dirty="0">
                <a:solidFill>
                  <a:srgbClr val="0046D2"/>
                </a:solidFill>
                <a:latin typeface="Times New Roman" pitchFamily="18" charset="0"/>
                <a:cs typeface="Times New Roman" pitchFamily="18" charset="0"/>
              </a:rPr>
              <a:t>?</a:t>
            </a:r>
          </a:p>
          <a:p>
            <a:r>
              <a:rPr lang="en-US" sz="3600" dirty="0">
                <a:solidFill>
                  <a:srgbClr val="0046D2"/>
                </a:solidFill>
                <a:latin typeface="Times New Roman" pitchFamily="18" charset="0"/>
                <a:cs typeface="Times New Roman" pitchFamily="18" charset="0"/>
              </a:rPr>
              <a:t>- </a:t>
            </a:r>
            <a:r>
              <a:rPr lang="vi-VN" sz="3600" dirty="0">
                <a:solidFill>
                  <a:srgbClr val="0046D2"/>
                </a:solidFill>
                <a:latin typeface="Times New Roman" pitchFamily="18" charset="0"/>
                <a:cs typeface="Times New Roman" pitchFamily="18" charset="0"/>
              </a:rPr>
              <a:t>Hãy nêu các bước tiến hành</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chế</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tạo</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kính</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tiềm</a:t>
            </a:r>
            <a:r>
              <a:rPr lang="en-US" sz="3600" dirty="0">
                <a:solidFill>
                  <a:srgbClr val="0046D2"/>
                </a:solidFill>
                <a:latin typeface="Times New Roman" pitchFamily="18" charset="0"/>
                <a:cs typeface="Times New Roman" pitchFamily="18" charset="0"/>
              </a:rPr>
              <a:t> </a:t>
            </a:r>
            <a:r>
              <a:rPr lang="en-US" sz="3600" dirty="0" err="1">
                <a:solidFill>
                  <a:srgbClr val="0046D2"/>
                </a:solidFill>
                <a:latin typeface="Times New Roman" pitchFamily="18" charset="0"/>
                <a:cs typeface="Times New Roman" pitchFamily="18" charset="0"/>
              </a:rPr>
              <a:t>vọng</a:t>
            </a:r>
            <a:r>
              <a:rPr lang="en-US" sz="3600" dirty="0">
                <a:solidFill>
                  <a:srgbClr val="0046D2"/>
                </a:solidFill>
                <a:latin typeface="Times New Roman" pitchFamily="18" charset="0"/>
                <a:cs typeface="Times New Roman" pitchFamily="18" charset="0"/>
              </a:rPr>
              <a:t>?</a:t>
            </a:r>
            <a:r>
              <a:rPr lang="vi-VN" sz="3600" dirty="0">
                <a:solidFill>
                  <a:srgbClr val="0046D2"/>
                </a:solidFill>
                <a:latin typeface="Times New Roman" pitchFamily="18" charset="0"/>
                <a:cs typeface="Times New Roman" pitchFamily="18" charset="0"/>
              </a:rPr>
              <a:t> </a:t>
            </a:r>
            <a:endParaRPr lang="en-US" sz="3600" dirty="0">
              <a:solidFill>
                <a:srgbClr val="0046D2"/>
              </a:solidFill>
              <a:latin typeface="Times New Roman" pitchFamily="18" charset="0"/>
              <a:cs typeface="Times New Roman" pitchFamily="18" charset="0"/>
            </a:endParaRPr>
          </a:p>
          <a:p>
            <a:endParaRPr lang="en-US" sz="3600" dirty="0">
              <a:latin typeface="Times New Roman" pitchFamily="18" charset="0"/>
              <a:cs typeface="Times New Roman" pitchFamily="18" charset="0"/>
            </a:endParaRPr>
          </a:p>
          <a:p>
            <a:endParaRPr lang="en-US" sz="3600" dirty="0">
              <a:solidFill>
                <a:srgbClr val="C00000"/>
              </a:solidFill>
              <a:latin typeface="Times New Roman" pitchFamily="18" charset="0"/>
              <a:cs typeface="Times New Roman" pitchFamily="18" charset="0"/>
            </a:endParaRPr>
          </a:p>
        </p:txBody>
      </p:sp>
      <p:sp>
        <p:nvSpPr>
          <p:cNvPr id="18" name="Title 1"/>
          <p:cNvSpPr txBox="1">
            <a:spLocks/>
          </p:cNvSpPr>
          <p:nvPr/>
        </p:nvSpPr>
        <p:spPr>
          <a:xfrm>
            <a:off x="269994" y="908720"/>
            <a:ext cx="8643570"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accent2"/>
                </a:solidFill>
                <a:latin typeface="Times New Roman" pitchFamily="18" charset="0"/>
                <a:cs typeface="Times New Roman" pitchFamily="18" charset="0"/>
              </a:rPr>
              <a:t>IV. </a:t>
            </a:r>
            <a:r>
              <a:rPr lang="en-US" sz="3600" b="1" dirty="0" err="1">
                <a:solidFill>
                  <a:schemeClr val="accent2"/>
                </a:solidFill>
                <a:latin typeface="Times New Roman" pitchFamily="18" charset="0"/>
                <a:cs typeface="Times New Roman" pitchFamily="18" charset="0"/>
              </a:rPr>
              <a:t>Vận</a:t>
            </a:r>
            <a:r>
              <a:rPr lang="en-US" sz="3600" b="1" dirty="0">
                <a:solidFill>
                  <a:schemeClr val="accent2"/>
                </a:solidFill>
                <a:latin typeface="Times New Roman" pitchFamily="18" charset="0"/>
                <a:cs typeface="Times New Roman" pitchFamily="18" charset="0"/>
              </a:rPr>
              <a:t> </a:t>
            </a:r>
            <a:r>
              <a:rPr lang="en-US" sz="3600" b="1" dirty="0" err="1">
                <a:solidFill>
                  <a:schemeClr val="accent2"/>
                </a:solidFill>
                <a:latin typeface="Times New Roman" pitchFamily="18" charset="0"/>
                <a:cs typeface="Times New Roman" pitchFamily="18" charset="0"/>
              </a:rPr>
              <a:t>dụng</a:t>
            </a:r>
            <a:endParaRPr lang="en-US" sz="3600" b="1" dirty="0">
              <a:solidFill>
                <a:schemeClr val="accent2"/>
              </a:solidFill>
              <a:latin typeface="Times New Roman" pitchFamily="18" charset="0"/>
              <a:cs typeface="Times New Roman" pitchFamily="18" charset="0"/>
            </a:endParaRPr>
          </a:p>
          <a:p>
            <a:pPr algn="l"/>
            <a:r>
              <a:rPr lang="vi-VN" sz="3200" dirty="0">
                <a:solidFill>
                  <a:srgbClr val="0046D2"/>
                </a:solidFill>
                <a:latin typeface="Times New Roman" pitchFamily="18" charset="0"/>
                <a:cs typeface="Times New Roman" pitchFamily="18" charset="0"/>
              </a:rPr>
              <a:t>Khi muốn quan sát được vật bị che khuất tầm nhìn thì ta làm cách nào?</a:t>
            </a:r>
          </a:p>
          <a:p>
            <a:pPr algn="l"/>
            <a:r>
              <a:rPr lang="en-US" sz="3200" dirty="0" err="1">
                <a:solidFill>
                  <a:schemeClr val="tx2">
                    <a:lumMod val="50000"/>
                  </a:schemeClr>
                </a:solidFill>
                <a:latin typeface="Times New Roman" pitchFamily="18" charset="0"/>
                <a:cs typeface="Times New Roman" pitchFamily="18" charset="0"/>
              </a:rPr>
              <a:t>Đáp</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án</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Kính</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tiềm</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vọng</a:t>
            </a:r>
            <a:endParaRPr lang="en-US" sz="3200" b="1" i="1" dirty="0">
              <a:solidFill>
                <a:schemeClr val="accent2"/>
              </a:solidFill>
              <a:latin typeface="Times New Roman" pitchFamily="18" charset="0"/>
              <a:cs typeface="Times New Roman" pitchFamily="18" charset="0"/>
            </a:endParaRPr>
          </a:p>
        </p:txBody>
      </p:sp>
      <p:pic>
        <p:nvPicPr>
          <p:cNvPr id="2" name="y2mate.com - 3 phút đếm ngược với nhạc sôi động 3 minutes countdown with music_v144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1534" y="1978056"/>
            <a:ext cx="1356343" cy="762943"/>
          </a:xfrm>
          <a:prstGeom prst="rect">
            <a:avLst/>
          </a:prstGeom>
        </p:spPr>
      </p:pic>
    </p:spTree>
    <p:extLst>
      <p:ext uri="{BB962C8B-B14F-4D97-AF65-F5344CB8AC3E}">
        <p14:creationId xmlns:p14="http://schemas.microsoft.com/office/powerpoint/2010/main" val="3085799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circle(in)">
                                      <p:cBhvr>
                                        <p:cTn id="12" dur="20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5593" y="2348880"/>
            <a:ext cx="5000663" cy="352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251520" y="1691680"/>
            <a:ext cx="6347713" cy="1320800"/>
          </a:xfrm>
          <a:prstGeom prst="rect">
            <a:avLst/>
          </a:prstGeom>
        </p:spPr>
        <p:txBody>
          <a:bodyPr wrap="square">
            <a:spAutoFit/>
          </a:bodyPr>
          <a:lstStyle/>
          <a:p>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6" name="Title 1"/>
          <p:cNvSpPr txBox="1">
            <a:spLocks/>
          </p:cNvSpPr>
          <p:nvPr/>
        </p:nvSpPr>
        <p:spPr>
          <a:xfrm>
            <a:off x="144452" y="548680"/>
            <a:ext cx="8776846" cy="11430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(15 </a:t>
            </a:r>
            <a:r>
              <a:rPr lang="en-US" b="1" dirty="0" err="1">
                <a:latin typeface="Times New Roman" pitchFamily="18" charset="0"/>
                <a:cs typeface="Times New Roman" pitchFamily="18" charset="0"/>
              </a:rPr>
              <a:t>phút</a:t>
            </a:r>
            <a:r>
              <a:rPr lang="en-US" b="1" dirty="0">
                <a:latin typeface="Times New Roman" pitchFamily="18" charset="0"/>
                <a:cs typeface="Times New Roman" pitchFamily="18" charset="0"/>
              </a:rPr>
              <a:t>)</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842CF0EF-22FB-FC58-3BBA-0D76554C5AB6}"/>
              </a:ext>
            </a:extLst>
          </p:cNvPr>
          <p:cNvSpPr txBox="1"/>
          <p:nvPr/>
        </p:nvSpPr>
        <p:spPr>
          <a:xfrm>
            <a:off x="467544" y="5301208"/>
            <a:ext cx="7112777"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2635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heel(1)">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2"/>
          <p:cNvSpPr txBox="1">
            <a:spLocks/>
          </p:cNvSpPr>
          <p:nvPr/>
        </p:nvSpPr>
        <p:spPr>
          <a:xfrm>
            <a:off x="-10396" y="9107"/>
            <a:ext cx="8976147" cy="6480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4000" b="1" dirty="0" err="1">
                <a:solidFill>
                  <a:srgbClr val="FF0000"/>
                </a:solidFill>
                <a:latin typeface="Times New Roman" pitchFamily="18" charset="0"/>
                <a:cs typeface="Times New Roman" pitchFamily="18" charset="0"/>
              </a:rPr>
              <a:t>Quan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sát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sau</a:t>
            </a:r>
            <a:r>
              <a:rPr lang="en-US" sz="4000" b="1" dirty="0">
                <a:solidFill>
                  <a:srgbClr val="FF0000"/>
                </a:solidFill>
                <a:latin typeface="Times New Roman" pitchFamily="18" charset="0"/>
                <a:cs typeface="Times New Roman" pitchFamily="18" charset="0"/>
              </a:rPr>
              <a:t>:</a:t>
            </a:r>
          </a:p>
          <a:p>
            <a:pPr algn="l"/>
            <a:endParaRPr lang="en-US" sz="4000" dirty="0">
              <a:solidFill>
                <a:srgbClr val="FF0000"/>
              </a:solidFill>
              <a:latin typeface="Times New Roman" pitchFamily="18" charset="0"/>
              <a:cs typeface="Times New Roman" pitchFamily="18" charset="0"/>
            </a:endParaRPr>
          </a:p>
          <a:p>
            <a:pPr algn="l"/>
            <a:endParaRPr lang="en-US" sz="4000" b="1" dirty="0">
              <a:solidFill>
                <a:srgbClr val="FF0000"/>
              </a:solidFill>
              <a:latin typeface="Times New Roman" pitchFamily="18" charset="0"/>
              <a:cs typeface="Times New Roman" pitchFamily="18" charset="0"/>
            </a:endParaRPr>
          </a:p>
          <a:p>
            <a:pPr algn="l"/>
            <a:r>
              <a:rPr lang="en-US" sz="4000" b="1" dirty="0">
                <a:solidFill>
                  <a:srgbClr val="FF0000"/>
                </a:solidFill>
                <a:latin typeface="Times New Roman" pitchFamily="18" charset="0"/>
                <a:cs typeface="Times New Roman" pitchFamily="18" charset="0"/>
              </a:rPr>
              <a:t>    </a:t>
            </a:r>
          </a:p>
        </p:txBody>
      </p:sp>
      <p:sp>
        <p:nvSpPr>
          <p:cNvPr id="3" name="Subtitle 2"/>
          <p:cNvSpPr>
            <a:spLocks noGrp="1"/>
          </p:cNvSpPr>
          <p:nvPr>
            <p:ph type="subTitle" idx="1"/>
          </p:nvPr>
        </p:nvSpPr>
        <p:spPr>
          <a:xfrm>
            <a:off x="0" y="719512"/>
            <a:ext cx="9144000" cy="774609"/>
          </a:xfrm>
        </p:spPr>
        <p:txBody>
          <a:bodyPr>
            <a:noAutofit/>
          </a:bodyPr>
          <a:lstStyle/>
          <a:p>
            <a:pPr algn="ctr"/>
            <a:r>
              <a:rPr lang="en-US" sz="3600" dirty="0" err="1">
                <a:solidFill>
                  <a:schemeClr val="tx1"/>
                </a:solidFill>
                <a:latin typeface="Times New Roman" pitchFamily="18" charset="0"/>
                <a:cs typeface="Times New Roman" pitchFamily="18" charset="0"/>
              </a:rPr>
              <a:t>Hãy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những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trường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vật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ảnh</a:t>
            </a:r>
            <a:r>
              <a:rPr lang="en-US" sz="3600" dirty="0">
                <a:solidFill>
                  <a:schemeClr val="tx1"/>
                </a:solidFill>
                <a:latin typeface="Times New Roman" pitchFamily="18" charset="0"/>
                <a:cs typeface="Times New Roman" pitchFamily="18" charset="0"/>
              </a:rPr>
              <a:t> qua </a:t>
            </a:r>
            <a:r>
              <a:rPr lang="en-US" sz="3600" dirty="0" err="1">
                <a:solidFill>
                  <a:schemeClr val="tx1"/>
                </a:solidFill>
                <a:latin typeface="Times New Roman" pitchFamily="18" charset="0"/>
                <a:cs typeface="Times New Roman" pitchFamily="18" charset="0"/>
              </a:rPr>
              <a:t>gương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phẳng</a:t>
            </a:r>
            <a:r>
              <a:rPr lang="en-US" sz="3600" dirty="0">
                <a:solidFill>
                  <a:schemeClr val="tx1"/>
                </a:solidFill>
                <a:latin typeface="Times New Roman" pitchFamily="18" charset="0"/>
                <a:cs typeface="Times New Roman" pitchFamily="18" charset="0"/>
              </a:rPr>
              <a:t>? </a:t>
            </a: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sz="2000" dirty="0">
              <a:solidFill>
                <a:schemeClr val="tx1"/>
              </a:solidFill>
            </a:endParaRPr>
          </a:p>
          <a:p>
            <a:pPr algn="l"/>
            <a:r>
              <a:rPr lang="en-US" sz="3600" b="1" i="1" dirty="0">
                <a:solidFill>
                  <a:srgbClr val="0070C0"/>
                </a:solidFill>
                <a:latin typeface="Times New Roman" pitchFamily="18" charset="0"/>
                <a:cs typeface="Times New Roman" pitchFamily="18" charset="0"/>
              </a:rPr>
              <a:t>    </a:t>
            </a:r>
          </a:p>
        </p:txBody>
      </p:sp>
      <p:grpSp>
        <p:nvGrpSpPr>
          <p:cNvPr id="2" name="Group 1"/>
          <p:cNvGrpSpPr/>
          <p:nvPr/>
        </p:nvGrpSpPr>
        <p:grpSpPr>
          <a:xfrm>
            <a:off x="330423" y="1959786"/>
            <a:ext cx="8045409" cy="4589242"/>
            <a:chOff x="330423" y="1959786"/>
            <a:chExt cx="8045409" cy="4589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24" y="1959786"/>
              <a:ext cx="3474720" cy="214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272" y="1959786"/>
              <a:ext cx="4480560" cy="211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23" y="4133039"/>
              <a:ext cx="3474720" cy="241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272" y="4133039"/>
              <a:ext cx="4480560" cy="241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622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0396" y="9107"/>
            <a:ext cx="8976147" cy="6480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4000" b="1" dirty="0" err="1">
                <a:solidFill>
                  <a:srgbClr val="FF0000"/>
                </a:solidFill>
                <a:latin typeface="Times New Roman" pitchFamily="18" charset="0"/>
                <a:cs typeface="Times New Roman" pitchFamily="18" charset="0"/>
              </a:rPr>
              <a:t>Quan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sát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sau</a:t>
            </a:r>
            <a:r>
              <a:rPr lang="en-US" sz="4000" b="1" dirty="0">
                <a:solidFill>
                  <a:srgbClr val="FF0000"/>
                </a:solidFill>
                <a:latin typeface="Times New Roman" pitchFamily="18" charset="0"/>
                <a:cs typeface="Times New Roman" pitchFamily="18" charset="0"/>
              </a:rPr>
              <a:t>:</a:t>
            </a:r>
          </a:p>
          <a:p>
            <a:pPr algn="l"/>
            <a:endParaRPr lang="en-US" sz="4000" dirty="0">
              <a:solidFill>
                <a:srgbClr val="FF0000"/>
              </a:solidFill>
              <a:latin typeface="Times New Roman" pitchFamily="18" charset="0"/>
              <a:cs typeface="Times New Roman" pitchFamily="18" charset="0"/>
            </a:endParaRPr>
          </a:p>
          <a:p>
            <a:pPr algn="l"/>
            <a:endParaRPr lang="en-US" sz="4000" b="1" dirty="0">
              <a:solidFill>
                <a:srgbClr val="FF0000"/>
              </a:solidFill>
              <a:latin typeface="Times New Roman" pitchFamily="18" charset="0"/>
              <a:cs typeface="Times New Roman" pitchFamily="18" charset="0"/>
            </a:endParaRPr>
          </a:p>
          <a:p>
            <a:pPr algn="l"/>
            <a:r>
              <a:rPr lang="en-US" sz="4000" b="1" dirty="0">
                <a:solidFill>
                  <a:srgbClr val="FF0000"/>
                </a:solidFill>
                <a:latin typeface="Times New Roman" pitchFamily="18" charset="0"/>
                <a:cs typeface="Times New Roman" pitchFamily="18" charset="0"/>
              </a:rPr>
              <a:t>    </a:t>
            </a:r>
          </a:p>
        </p:txBody>
      </p:sp>
      <p:sp>
        <p:nvSpPr>
          <p:cNvPr id="5" name="TextBox 4"/>
          <p:cNvSpPr txBox="1"/>
          <p:nvPr/>
        </p:nvSpPr>
        <p:spPr>
          <a:xfrm>
            <a:off x="251520" y="980728"/>
            <a:ext cx="8136904"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a:t>
            </a:r>
          </a:p>
        </p:txBody>
      </p:sp>
      <p:grpSp>
        <p:nvGrpSpPr>
          <p:cNvPr id="6" name="Group 5"/>
          <p:cNvGrpSpPr/>
          <p:nvPr/>
        </p:nvGrpSpPr>
        <p:grpSpPr>
          <a:xfrm>
            <a:off x="251520" y="2057946"/>
            <a:ext cx="8406765" cy="4683422"/>
            <a:chOff x="251520" y="2057946"/>
            <a:chExt cx="8406765" cy="4683422"/>
          </a:xfrm>
        </p:grpSpPr>
        <p:pic>
          <p:nvPicPr>
            <p:cNvPr id="2050" name="Picture 2" descr="Tại sao chữ Ambulance ở xe cứu thương thường ghi ng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57946"/>
              <a:ext cx="3749040" cy="24811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tập về Ứng dụng của gương cầu lồi cực hay, có đáp án | Vật Lí lớp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60" y="2057946"/>
              <a:ext cx="46577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ạn có biết vì sao chữ &quot;Ambulance&quot; trên xe cứu thương lại ghi ngược? xe"/>
            <p:cNvPicPr>
              <a:picLocks noChangeAspect="1" noChangeArrowheads="1"/>
            </p:cNvPicPr>
            <p:nvPr/>
          </p:nvPicPr>
          <p:blipFill rotWithShape="1">
            <a:blip r:embed="rId4">
              <a:extLst>
                <a:ext uri="{28A0092B-C50C-407E-A947-70E740481C1C}">
                  <a14:useLocalDpi xmlns:a14="http://schemas.microsoft.com/office/drawing/2010/main" val="0"/>
                </a:ext>
              </a:extLst>
            </a:blip>
            <a:srcRect l="-170" b="24401"/>
            <a:stretch/>
          </p:blipFill>
          <p:spPr bwMode="auto">
            <a:xfrm>
              <a:off x="1835696" y="4466715"/>
              <a:ext cx="5472608" cy="22746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5445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95536" y="4077072"/>
            <a:ext cx="6984776" cy="1770335"/>
          </a:xfrm>
          <a:prstGeom prst="rect">
            <a:avLst/>
          </a:prstGeom>
          <a:solidFill>
            <a:srgbClr val="61D6FF"/>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Rectangle 4"/>
          <p:cNvSpPr/>
          <p:nvPr/>
        </p:nvSpPr>
        <p:spPr>
          <a:xfrm>
            <a:off x="395537" y="2751064"/>
            <a:ext cx="6984776" cy="115758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Rectangle 1"/>
          <p:cNvSpPr/>
          <p:nvPr/>
        </p:nvSpPr>
        <p:spPr>
          <a:xfrm>
            <a:off x="395536" y="1532384"/>
            <a:ext cx="6984776" cy="103252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477173" y="188640"/>
            <a:ext cx="8352928" cy="720080"/>
          </a:xfrm>
        </p:spPr>
        <p:txBody>
          <a:bodyPr>
            <a:normAutofit/>
          </a:bodyPr>
          <a:lstStyle/>
          <a:p>
            <a:pPr algn="l"/>
            <a:r>
              <a:rPr lang="de-DE" sz="3600" b="1" dirty="0">
                <a:solidFill>
                  <a:schemeClr val="tx1"/>
                </a:solidFill>
                <a:latin typeface="Times New Roman" pitchFamily="18" charset="0"/>
                <a:cs typeface="Times New Roman" pitchFamily="18" charset="0"/>
              </a:rPr>
              <a:t>I. </a:t>
            </a:r>
            <a:r>
              <a:rPr lang="en-US" sz="3600" b="1" dirty="0" err="1">
                <a:solidFill>
                  <a:schemeClr val="tx1"/>
                </a:solidFill>
                <a:latin typeface="Times New Roman" pitchFamily="18" charset="0"/>
                <a:cs typeface="Times New Roman" pitchFamily="18" charset="0"/>
              </a:rPr>
              <a:t>Tính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ảnh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tạo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bởi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gương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phẳng</a:t>
            </a:r>
            <a:endParaRPr lang="en-US" sz="3600" b="1" dirty="0">
              <a:latin typeface="Times New Roman" pitchFamily="18" charset="0"/>
              <a:cs typeface="Times New Roman" pitchFamily="18" charset="0"/>
            </a:endParaRPr>
          </a:p>
        </p:txBody>
      </p:sp>
      <p:sp>
        <p:nvSpPr>
          <p:cNvPr id="4" name="Subtitle 3"/>
          <p:cNvSpPr>
            <a:spLocks noGrp="1"/>
          </p:cNvSpPr>
          <p:nvPr>
            <p:ph type="subTitle" idx="1"/>
          </p:nvPr>
        </p:nvSpPr>
        <p:spPr>
          <a:xfrm>
            <a:off x="597877" y="1532385"/>
            <a:ext cx="6638419" cy="1050256"/>
          </a:xfrm>
        </p:spPr>
        <p:txBody>
          <a:bodyPr>
            <a:normAutofit/>
          </a:bodyPr>
          <a:lstStyle/>
          <a:p>
            <a:pPr algn="just"/>
            <a:r>
              <a:rPr lang="en-US" sz="3000" dirty="0">
                <a:solidFill>
                  <a:schemeClr val="tx1"/>
                </a:solidFill>
                <a:latin typeface="Times New Roman" pitchFamily="18" charset="0"/>
                <a:cs typeface="Times New Roman" pitchFamily="18" charset="0"/>
              </a:rPr>
              <a:t>- Theo </a:t>
            </a:r>
            <a:r>
              <a:rPr lang="en-US" sz="3000" dirty="0" err="1">
                <a:solidFill>
                  <a:schemeClr val="tx1"/>
                </a:solidFill>
                <a:latin typeface="Times New Roman" pitchFamily="18" charset="0"/>
                <a:cs typeface="Times New Roman" pitchFamily="18" charset="0"/>
              </a:rPr>
              <a:t>em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ảnh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của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vật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tảo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bởi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gương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phẳng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có</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hứng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được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màn</a:t>
            </a:r>
            <a:r>
              <a:rPr lang="en-US" sz="3000" dirty="0">
                <a:solidFill>
                  <a:schemeClr val="tx1"/>
                </a:solidFill>
                <a:latin typeface="Times New Roman" pitchFamily="18" charset="0"/>
                <a:cs typeface="Times New Roman" pitchFamily="18" charset="0"/>
              </a:rPr>
              <a:t> hay </a:t>
            </a:r>
            <a:r>
              <a:rPr lang="en-US" sz="3000" dirty="0" err="1">
                <a:solidFill>
                  <a:schemeClr val="tx1"/>
                </a:solidFill>
                <a:latin typeface="Times New Roman" pitchFamily="18" charset="0"/>
                <a:cs typeface="Times New Roman" pitchFamily="18" charset="0"/>
              </a:rPr>
              <a:t>không</a:t>
            </a:r>
            <a:r>
              <a:rPr lang="en-US" sz="3000" dirty="0">
                <a:solidFill>
                  <a:schemeClr val="tx1"/>
                </a:solidFill>
                <a:latin typeface="Times New Roman" pitchFamily="18" charset="0"/>
                <a:cs typeface="Times New Roman" pitchFamily="18" charset="0"/>
              </a:rPr>
              <a:t>?</a:t>
            </a:r>
          </a:p>
        </p:txBody>
      </p:sp>
      <p:sp>
        <p:nvSpPr>
          <p:cNvPr id="6" name="Subtitle 3"/>
          <p:cNvSpPr txBox="1">
            <a:spLocks/>
          </p:cNvSpPr>
          <p:nvPr/>
        </p:nvSpPr>
        <p:spPr>
          <a:xfrm>
            <a:off x="597877" y="2810793"/>
            <a:ext cx="6624736" cy="13681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Độ</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lớn</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và</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khoảng</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cách</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của</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ảnh</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có</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bằng</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độ</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lớn</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và</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khoảng</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cách</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của</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vật</a:t>
            </a:r>
            <a:r>
              <a:rPr lang="es-ES" sz="3000" dirty="0">
                <a:solidFill>
                  <a:schemeClr val="tx1"/>
                </a:solidFill>
                <a:latin typeface="Times New Roman" pitchFamily="18" charset="0"/>
                <a:cs typeface="Times New Roman" pitchFamily="18" charset="0"/>
              </a:rPr>
              <a:t> </a:t>
            </a:r>
            <a:r>
              <a:rPr lang="es-ES" sz="3000" dirty="0" err="1">
                <a:solidFill>
                  <a:schemeClr val="tx1"/>
                </a:solidFill>
                <a:latin typeface="Times New Roman" pitchFamily="18" charset="0"/>
                <a:cs typeface="Times New Roman" pitchFamily="18" charset="0"/>
              </a:rPr>
              <a:t>không</a:t>
            </a:r>
            <a:r>
              <a:rPr lang="en-US" sz="3000" i="1" dirty="0">
                <a:solidFill>
                  <a:schemeClr val="tx1"/>
                </a:solidFill>
                <a:latin typeface="Times New Roman" pitchFamily="18" charset="0"/>
                <a:cs typeface="Times New Roman" pitchFamily="18" charset="0"/>
              </a:rPr>
              <a:t>?</a:t>
            </a:r>
            <a:r>
              <a:rPr lang="en-US" sz="3000" dirty="0">
                <a:solidFill>
                  <a:schemeClr val="tx1"/>
                </a:solidFill>
                <a:latin typeface="Times New Roman" pitchFamily="18" charset="0"/>
                <a:cs typeface="Times New Roman" pitchFamily="18" charset="0"/>
              </a:rPr>
              <a:t> </a:t>
            </a:r>
          </a:p>
        </p:txBody>
      </p:sp>
      <p:sp>
        <p:nvSpPr>
          <p:cNvPr id="9" name="Subtitle 3"/>
          <p:cNvSpPr txBox="1">
            <a:spLocks/>
          </p:cNvSpPr>
          <p:nvPr/>
        </p:nvSpPr>
        <p:spPr>
          <a:xfrm>
            <a:off x="597877" y="4178945"/>
            <a:ext cx="6696744" cy="1728192"/>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dirty="0">
                <a:solidFill>
                  <a:schemeClr val="tx1"/>
                </a:solidFill>
                <a:latin typeface="Times New Roman" pitchFamily="18" charset="0"/>
                <a:cs typeface="Times New Roman" pitchFamily="18" charset="0"/>
              </a:rPr>
              <a:t>- Theo </a:t>
            </a:r>
            <a:r>
              <a:rPr lang="en-US" dirty="0" err="1">
                <a:solidFill>
                  <a:schemeClr val="tx1"/>
                </a:solidFill>
                <a:latin typeface="Times New Roman" pitchFamily="18" charset="0"/>
                <a:cs typeface="Times New Roman" pitchFamily="18" charset="0"/>
              </a:rPr>
              <a:t>em</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vật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có</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hứng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màn</a:t>
            </a:r>
            <a:r>
              <a:rPr lang="en-U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độ</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lớn</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và</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khoảng</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cách</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của</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ảnh</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có</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bằng</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độ</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lớn</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và</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khoảng</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cách</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của</a:t>
            </a:r>
            <a:r>
              <a:rPr lang="es-ES" dirty="0">
                <a:solidFill>
                  <a:schemeClr val="tx1"/>
                </a:solidFill>
                <a:latin typeface="Times New Roman" pitchFamily="18" charset="0"/>
                <a:cs typeface="Times New Roman" pitchFamily="18" charset="0"/>
              </a:rPr>
              <a:t> </a:t>
            </a:r>
            <a:r>
              <a:rPr lang="es-ES" dirty="0" err="1">
                <a:solidFill>
                  <a:schemeClr val="tx1"/>
                </a:solidFill>
                <a:latin typeface="Times New Roman" pitchFamily="18" charset="0"/>
                <a:cs typeface="Times New Roman" pitchFamily="18" charset="0"/>
              </a:rPr>
              <a:t>vật</a:t>
            </a:r>
            <a:r>
              <a:rPr lang="es-ES" dirty="0">
                <a:solidFill>
                  <a:schemeClr val="tx1"/>
                </a:solidFill>
                <a:latin typeface="Times New Roman" pitchFamily="18" charset="0"/>
                <a:cs typeface="Times New Roman" pitchFamily="18" charset="0"/>
              </a:rPr>
              <a:t> hay </a:t>
            </a:r>
            <a:r>
              <a:rPr lang="es-ES" dirty="0" err="1">
                <a:solidFill>
                  <a:schemeClr val="tx1"/>
                </a:solidFill>
                <a:latin typeface="Times New Roman" pitchFamily="18" charset="0"/>
                <a:cs typeface="Times New Roman" pitchFamily="18" charset="0"/>
              </a:rPr>
              <a:t>không</a:t>
            </a:r>
            <a:r>
              <a:rPr lang="es-ES" dirty="0">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a:t>
            </a:r>
          </a:p>
        </p:txBody>
      </p:sp>
      <p:sp>
        <p:nvSpPr>
          <p:cNvPr id="10" name="TextBox 9"/>
          <p:cNvSpPr txBox="1"/>
          <p:nvPr/>
        </p:nvSpPr>
        <p:spPr>
          <a:xfrm>
            <a:off x="251520" y="980728"/>
            <a:ext cx="813690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27415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6" dur="500"/>
                                        <p:tgtEl>
                                          <p:spTgt spid="4">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2" grpId="0" animBg="1"/>
      <p:bldP spid="4" grpId="0" build="p"/>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22106"/>
            <a:ext cx="8229600" cy="504056"/>
          </a:xfrm>
        </p:spPr>
        <p:txBody>
          <a:bodyPr>
            <a:normAutofit fontScale="90000"/>
          </a:bodyPr>
          <a:lstStyle/>
          <a:p>
            <a:r>
              <a:rPr lang="en-US" dirty="0" err="1"/>
              <a:t>Nhiệm</a:t>
            </a:r>
            <a:r>
              <a:rPr lang="en-US" dirty="0"/>
              <a:t> </a:t>
            </a:r>
            <a:r>
              <a:rPr lang="en-US" dirty="0" err="1"/>
              <a:t>vụ</a:t>
            </a:r>
            <a:r>
              <a:rPr lang="en-US" dirty="0"/>
              <a:t> </a:t>
            </a:r>
            <a:r>
              <a:rPr lang="en-US" dirty="0" err="1"/>
              <a:t>theo</a:t>
            </a:r>
            <a:r>
              <a:rPr lang="en-US" dirty="0"/>
              <a:t> </a:t>
            </a:r>
            <a:r>
              <a:rPr lang="en-US" dirty="0" err="1"/>
              <a:t>góc</a:t>
            </a:r>
            <a:r>
              <a:rPr lang="en-US" dirty="0"/>
              <a:t>:</a:t>
            </a:r>
          </a:p>
        </p:txBody>
      </p:sp>
      <p:sp>
        <p:nvSpPr>
          <p:cNvPr id="3" name="Rectangle 2"/>
          <p:cNvSpPr/>
          <p:nvPr/>
        </p:nvSpPr>
        <p:spPr>
          <a:xfrm>
            <a:off x="686863" y="1052736"/>
            <a:ext cx="6911715" cy="261610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vi-VN" sz="2000" dirty="0">
                <a:latin typeface="Times New Roman" pitchFamily="18" charset="0"/>
                <a:cs typeface="Times New Roman" pitchFamily="18" charset="0"/>
              </a:rPr>
              <a:t>Phiếu học tập số 1</a:t>
            </a:r>
          </a:p>
          <a:p>
            <a:r>
              <a:rPr lang="vi-VN" b="1" dirty="0">
                <a:latin typeface="Times New Roman" pitchFamily="18" charset="0"/>
                <a:cs typeface="Times New Roman" pitchFamily="18" charset="0"/>
              </a:rPr>
              <a:t>Câu 1: Ảnh của nến tạo bởi gương phẳng có hứng được trên màn hay không ?</a:t>
            </a:r>
          </a:p>
          <a:p>
            <a:r>
              <a:rPr lang="en-US" dirty="0">
                <a:latin typeface="Times New Roman" pitchFamily="18" charset="0"/>
                <a:cs typeface="Times New Roman" pitchFamily="18" charset="0"/>
              </a:rPr>
              <a:t>……………………………………………………………………………………………………….</a:t>
            </a:r>
          </a:p>
          <a:p>
            <a:r>
              <a:rPr lang="vi-VN" b="1" dirty="0">
                <a:latin typeface="Times New Roman" pitchFamily="18" charset="0"/>
                <a:cs typeface="Times New Roman" pitchFamily="18" charset="0"/>
              </a:rPr>
              <a:t>Câu 2: Từ thí nghiệm cho thấy ảnh của vật tạo bởi gương phẳng có tính chất gì?</a:t>
            </a:r>
          </a:p>
          <a:p>
            <a:r>
              <a:rPr lang="en-US" dirty="0">
                <a:latin typeface="Times New Roman" pitchFamily="18" charset="0"/>
                <a:cs typeface="Times New Roman" pitchFamily="18" charset="0"/>
              </a:rPr>
              <a:t>……………………………………………………………………………………………………….</a:t>
            </a:r>
          </a:p>
        </p:txBody>
      </p:sp>
      <p:sp>
        <p:nvSpPr>
          <p:cNvPr id="5" name="Rectangle 4"/>
          <p:cNvSpPr/>
          <p:nvPr/>
        </p:nvSpPr>
        <p:spPr>
          <a:xfrm>
            <a:off x="721496" y="3789040"/>
            <a:ext cx="6904257" cy="2646878"/>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vi-VN" sz="2200" dirty="0">
                <a:latin typeface="Times New Roman" pitchFamily="18" charset="0"/>
                <a:cs typeface="Times New Roman" pitchFamily="18" charset="0"/>
              </a:rPr>
              <a:t>Phiếu học tập số 2</a:t>
            </a:r>
          </a:p>
          <a:p>
            <a:r>
              <a:rPr lang="vi-VN" b="1" dirty="0">
                <a:latin typeface="Times New Roman" pitchFamily="18" charset="0"/>
                <a:cs typeface="Times New Roman" pitchFamily="18" charset="0"/>
              </a:rPr>
              <a:t>Câu 1: Vì sao cần thay gương bằng tấm kính trong suốt?</a:t>
            </a:r>
          </a:p>
          <a:p>
            <a:r>
              <a:rPr lang="en-US" dirty="0">
                <a:latin typeface="Times New Roman" pitchFamily="18" charset="0"/>
                <a:cs typeface="Times New Roman" pitchFamily="18" charset="0"/>
              </a:rPr>
              <a:t>……………………………………………………………………………</a:t>
            </a:r>
          </a:p>
          <a:p>
            <a:r>
              <a:rPr lang="vi-VN" b="1" dirty="0">
                <a:latin typeface="Times New Roman" pitchFamily="18" charset="0"/>
                <a:cs typeface="Times New Roman" pitchFamily="18" charset="0"/>
              </a:rPr>
              <a:t>Câu 2: Sau khi thắp nến 1, nhìn vào gương em thấy điều gì? Vật có tạo ảnh qua tâm kính trong suốt hay không?</a:t>
            </a:r>
          </a:p>
          <a:p>
            <a:r>
              <a:rPr lang="en-US" dirty="0">
                <a:latin typeface="Times New Roman" pitchFamily="18" charset="0"/>
                <a:cs typeface="Times New Roman" pitchFamily="18" charset="0"/>
              </a:rPr>
              <a:t>………………………………………………………………………….</a:t>
            </a:r>
          </a:p>
          <a:p>
            <a:r>
              <a:rPr lang="vi-VN" b="1" dirty="0">
                <a:latin typeface="Times New Roman" pitchFamily="18" charset="0"/>
                <a:cs typeface="Times New Roman" pitchFamily="18" charset="0"/>
              </a:rPr>
              <a:t>Câu 3: Ảnh của nến tạo bởi gương phẳng có bằng độ lớn, khoảng cách như thế nào với  độ lớn và khoảng cách của vật ?</a:t>
            </a:r>
          </a:p>
          <a:p>
            <a:r>
              <a:rPr lang="en-US" dirty="0">
                <a:latin typeface="Times New Roman" pitchFamily="18" charset="0"/>
                <a:cs typeface="Times New Roman" pitchFamily="18" charset="0"/>
              </a:rPr>
              <a:t>……………………………………………………………………………</a:t>
            </a:r>
          </a:p>
        </p:txBody>
      </p:sp>
      <p:sp>
        <p:nvSpPr>
          <p:cNvPr id="10" name="Title 2"/>
          <p:cNvSpPr txBox="1">
            <a:spLocks/>
          </p:cNvSpPr>
          <p:nvPr/>
        </p:nvSpPr>
        <p:spPr>
          <a:xfrm>
            <a:off x="4173624" y="439183"/>
            <a:ext cx="3816424" cy="8293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err="1">
                <a:latin typeface="Times New Roman" pitchFamily="18" charset="0"/>
                <a:cs typeface="Times New Roman" pitchFamily="18" charset="0"/>
              </a:rPr>
              <a:t>Kiểm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đoán</a:t>
            </a:r>
            <a:endParaRPr lang="en-US" sz="2400" dirty="0">
              <a:latin typeface="Times New Roman" pitchFamily="18" charset="0"/>
              <a:cs typeface="Times New Roman" pitchFamily="18" charset="0"/>
            </a:endParaRPr>
          </a:p>
        </p:txBody>
      </p:sp>
      <p:sp>
        <p:nvSpPr>
          <p:cNvPr id="6" name="Title 2"/>
          <p:cNvSpPr txBox="1">
            <a:spLocks/>
          </p:cNvSpPr>
          <p:nvPr/>
        </p:nvSpPr>
        <p:spPr>
          <a:xfrm>
            <a:off x="693004" y="24517"/>
            <a:ext cx="8351875" cy="8293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latin typeface="Times New Roman" pitchFamily="18" charset="0"/>
                <a:cs typeface="Times New Roman" pitchFamily="18" charset="0"/>
              </a:rPr>
              <a:t>I. </a:t>
            </a:r>
            <a:r>
              <a:rPr lang="en-US" sz="3600" b="1" dirty="0" err="1">
                <a:latin typeface="Times New Roman" pitchFamily="18" charset="0"/>
                <a:cs typeface="Times New Roman" pitchFamily="18" charset="0"/>
              </a:rPr>
              <a:t>Tính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br>
              <a:rPr lang="en-US" sz="3600" dirty="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pic>
        <p:nvPicPr>
          <p:cNvPr id="4" name="y2mate.com - 5 phút đếm ngược nhạc vui vẻ hào hứng cho hoạt động nhóm_144p.3g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97695" y="853849"/>
            <a:ext cx="1356343" cy="762943"/>
          </a:xfrm>
          <a:prstGeom prst="rect">
            <a:avLst/>
          </a:prstGeom>
        </p:spPr>
      </p:pic>
    </p:spTree>
    <p:extLst>
      <p:ext uri="{BB962C8B-B14F-4D97-AF65-F5344CB8AC3E}">
        <p14:creationId xmlns:p14="http://schemas.microsoft.com/office/powerpoint/2010/main" val="40252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bldLst>
      <p:bldP spid="2" grpId="0"/>
      <p:bldP spid="3" grpId="0" animBg="1"/>
      <p:bldP spid="5"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58194" y="1772816"/>
            <a:ext cx="6984776" cy="4108817"/>
          </a:xfrm>
          <a:prstGeom prst="rect">
            <a:avLst/>
          </a:prstGeom>
          <a:solidFill>
            <a:srgbClr val="F4FFAF"/>
          </a:solidFill>
          <a:ln>
            <a:solidFill>
              <a:schemeClr val="accent5">
                <a:lumMod val="75000"/>
              </a:schemeClr>
            </a:solidFill>
          </a:ln>
        </p:spPr>
        <p:txBody>
          <a:bodyPr wrap="square">
            <a:spAutoFit/>
          </a:bodyPr>
          <a:lstStyle/>
          <a:p>
            <a:pPr algn="ctr"/>
            <a:r>
              <a:rPr lang="vi-VN" sz="3000" dirty="0">
                <a:latin typeface="Times New Roman" pitchFamily="18" charset="0"/>
                <a:cs typeface="Times New Roman" pitchFamily="18" charset="0"/>
              </a:rPr>
              <a:t>Phiếu học tập số 1</a:t>
            </a:r>
          </a:p>
          <a:p>
            <a:r>
              <a:rPr lang="vi-VN" sz="2800" b="1" dirty="0">
                <a:latin typeface="Times New Roman" pitchFamily="18" charset="0"/>
                <a:cs typeface="Times New Roman" pitchFamily="18" charset="0"/>
              </a:rPr>
              <a:t>Câu 1: Ảnh của nến tạo bởi gương phẳng có hứng được trên màn hay không ?</a:t>
            </a:r>
          </a:p>
          <a:p>
            <a:r>
              <a:rPr lang="vi-VN" sz="2800" i="1" dirty="0">
                <a:solidFill>
                  <a:srgbClr val="002060"/>
                </a:solidFill>
                <a:latin typeface="Times New Roman" pitchFamily="18" charset="0"/>
                <a:cs typeface="Times New Roman" pitchFamily="18" charset="0"/>
              </a:rPr>
              <a:t>Ảnh của vật tạo bởi gương phẳng không hứng được trên màn chắn. </a:t>
            </a:r>
            <a:endParaRPr lang="en-US" sz="2800" i="1" dirty="0">
              <a:solidFill>
                <a:srgbClr val="002060"/>
              </a:solidFill>
              <a:latin typeface="Times New Roman" pitchFamily="18" charset="0"/>
              <a:cs typeface="Times New Roman" pitchFamily="18" charset="0"/>
            </a:endParaRPr>
          </a:p>
          <a:p>
            <a:endParaRPr lang="vi-VN" sz="700" i="1" dirty="0">
              <a:latin typeface="Times New Roman" pitchFamily="18" charset="0"/>
              <a:cs typeface="Times New Roman" pitchFamily="18" charset="0"/>
            </a:endParaRPr>
          </a:p>
          <a:p>
            <a:r>
              <a:rPr lang="vi-VN" sz="2800" b="1" dirty="0">
                <a:latin typeface="Times New Roman" pitchFamily="18" charset="0"/>
                <a:cs typeface="Times New Roman" pitchFamily="18" charset="0"/>
              </a:rPr>
              <a:t>Câu 2: Từ thí nghiệm cho thấy tính chất nào của ảnh tạo bởi gương phẳng ?</a:t>
            </a:r>
          </a:p>
          <a:p>
            <a:r>
              <a:rPr lang="vi-VN" sz="2800" i="1" dirty="0">
                <a:solidFill>
                  <a:srgbClr val="002060"/>
                </a:solidFill>
                <a:latin typeface="Times New Roman" pitchFamily="18" charset="0"/>
                <a:cs typeface="Times New Roman" pitchFamily="18" charset="0"/>
              </a:rPr>
              <a:t>Ảnh của vật tạo bởi gương phẳng không hứng được trên màn chắn gọi là ảnh ảo</a:t>
            </a:r>
            <a:r>
              <a:rPr lang="en-US" sz="2800" i="1" dirty="0">
                <a:solidFill>
                  <a:srgbClr val="002060"/>
                </a:solidFill>
                <a:latin typeface="Times New Roman" pitchFamily="18" charset="0"/>
                <a:cs typeface="Times New Roman" pitchFamily="18" charset="0"/>
              </a:rPr>
              <a:t>.</a:t>
            </a:r>
            <a:endParaRPr lang="vi-VN" sz="2800" i="1" dirty="0">
              <a:solidFill>
                <a:srgbClr val="00206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2880320" cy="10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395536" y="188641"/>
            <a:ext cx="8352928" cy="7200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b="1" dirty="0">
                <a:solidFill>
                  <a:schemeClr val="tx1"/>
                </a:solidFill>
                <a:latin typeface="Times New Roman" pitchFamily="18" charset="0"/>
                <a:cs typeface="Times New Roman" pitchFamily="18" charset="0"/>
              </a:rPr>
              <a:t>I. </a:t>
            </a:r>
            <a:r>
              <a:rPr lang="en-US" b="1" dirty="0" err="1">
                <a:solidFill>
                  <a:schemeClr val="tx1"/>
                </a:solidFill>
                <a:latin typeface="Times New Roman" pitchFamily="18" charset="0"/>
                <a:cs typeface="Times New Roman" pitchFamily="18" charset="0"/>
              </a:rPr>
              <a:t>Tính</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chất</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của</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ảnh</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tạo</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bởi</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gương</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phẳng</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4083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43508" y="1484784"/>
            <a:ext cx="8856984" cy="5032147"/>
          </a:xfrm>
          <a:prstGeom prst="rect">
            <a:avLst/>
          </a:prstGeom>
          <a:solidFill>
            <a:schemeClr val="accent3">
              <a:lumMod val="40000"/>
              <a:lumOff val="60000"/>
            </a:schemeClr>
          </a:solidFill>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2800" dirty="0">
                <a:latin typeface="Times New Roman" pitchFamily="18" charset="0"/>
                <a:cs typeface="Times New Roman" pitchFamily="18" charset="0"/>
              </a:rPr>
              <a:t>Phiếu học tập số 2</a:t>
            </a:r>
          </a:p>
          <a:p>
            <a:r>
              <a:rPr lang="vi-VN" sz="2400" b="1" dirty="0">
                <a:latin typeface="Times New Roman" pitchFamily="18" charset="0"/>
                <a:cs typeface="Times New Roman" pitchFamily="18" charset="0"/>
              </a:rPr>
              <a:t>Câu 1: Vì sao cần thay gương bằng tấm kính trong suốt?</a:t>
            </a:r>
            <a:endParaRPr lang="en-US" sz="2400" b="1" dirty="0">
              <a:latin typeface="Times New Roman" pitchFamily="18" charset="0"/>
              <a:cs typeface="Times New Roman" pitchFamily="18" charset="0"/>
            </a:endParaRPr>
          </a:p>
          <a:p>
            <a:endParaRPr lang="vi-VN" sz="500" dirty="0">
              <a:latin typeface="Times New Roman" pitchFamily="18" charset="0"/>
              <a:cs typeface="Times New Roman" pitchFamily="18" charset="0"/>
            </a:endParaRPr>
          </a:p>
          <a:p>
            <a:r>
              <a:rPr lang="vi-VN" sz="2400" i="1" dirty="0">
                <a:solidFill>
                  <a:srgbClr val="002060"/>
                </a:solidFill>
                <a:latin typeface="Times New Roman" pitchFamily="18" charset="0"/>
                <a:cs typeface="Times New Roman" pitchFamily="18" charset="0"/>
              </a:rPr>
              <a:t>Để ta có thể quan sát đo được độ cao và khoảng cách của vật so với ảnh.</a:t>
            </a:r>
            <a:endParaRPr lang="en-US" sz="2400" i="1" dirty="0">
              <a:solidFill>
                <a:srgbClr val="002060"/>
              </a:solidFill>
              <a:latin typeface="Times New Roman" pitchFamily="18" charset="0"/>
              <a:cs typeface="Times New Roman" pitchFamily="18" charset="0"/>
            </a:endParaRPr>
          </a:p>
          <a:p>
            <a:endParaRPr lang="vi-VN" sz="700" i="1" dirty="0">
              <a:latin typeface="Times New Roman" pitchFamily="18" charset="0"/>
              <a:cs typeface="Times New Roman" pitchFamily="18" charset="0"/>
            </a:endParaRPr>
          </a:p>
          <a:p>
            <a:r>
              <a:rPr lang="vi-VN" sz="2400" b="1" dirty="0">
                <a:latin typeface="Times New Roman" pitchFamily="18" charset="0"/>
                <a:cs typeface="Times New Roman" pitchFamily="18" charset="0"/>
              </a:rPr>
              <a:t>Câu 2: Sau khi thắp nến 1, nhìn vào gương em thấy điều gì? Vật có tạo ảnh qua tâm kính trong suốt hay không?</a:t>
            </a:r>
            <a:endParaRPr lang="en-US" sz="2400" b="1" dirty="0">
              <a:latin typeface="Times New Roman" pitchFamily="18" charset="0"/>
              <a:cs typeface="Times New Roman" pitchFamily="18" charset="0"/>
            </a:endParaRPr>
          </a:p>
          <a:p>
            <a:endParaRPr lang="vi-VN" sz="500" dirty="0">
              <a:latin typeface="Times New Roman" pitchFamily="18" charset="0"/>
              <a:cs typeface="Times New Roman" pitchFamily="18" charset="0"/>
            </a:endParaRPr>
          </a:p>
          <a:p>
            <a:r>
              <a:rPr lang="vi-VN" sz="2400" i="1" dirty="0">
                <a:solidFill>
                  <a:srgbClr val="002060"/>
                </a:solidFill>
                <a:latin typeface="Times New Roman" pitchFamily="18" charset="0"/>
                <a:cs typeface="Times New Roman" pitchFamily="18" charset="0"/>
              </a:rPr>
              <a:t>Sau khi thắp nến 1, thì em thấy có ngọn nến 2 sáng ở bên kia gương. Vật có tạo ảnh qua tấm kính trong suốt.</a:t>
            </a:r>
            <a:endParaRPr lang="en-US" sz="2400" i="1" dirty="0">
              <a:solidFill>
                <a:srgbClr val="002060"/>
              </a:solidFill>
              <a:latin typeface="Times New Roman" pitchFamily="18" charset="0"/>
              <a:cs typeface="Times New Roman" pitchFamily="18" charset="0"/>
            </a:endParaRPr>
          </a:p>
          <a:p>
            <a:endParaRPr lang="vi-VN" sz="700" i="1" dirty="0">
              <a:solidFill>
                <a:srgbClr val="002060"/>
              </a:solidFill>
              <a:latin typeface="Times New Roman" pitchFamily="18" charset="0"/>
              <a:cs typeface="Times New Roman" pitchFamily="18" charset="0"/>
            </a:endParaRPr>
          </a:p>
          <a:p>
            <a:r>
              <a:rPr lang="vi-VN" sz="2400" b="1" dirty="0">
                <a:latin typeface="Times New Roman" pitchFamily="18" charset="0"/>
                <a:cs typeface="Times New Roman" pitchFamily="18" charset="0"/>
              </a:rPr>
              <a:t>Câu 3: Ảnh của nến tạo bởi gương phẳng có bằng độ lớn, khoảng cách như thế nào với  độ lớn và khoảng cách của vật ?</a:t>
            </a:r>
            <a:endParaRPr lang="en-US" sz="2400" b="1" dirty="0">
              <a:latin typeface="Times New Roman" pitchFamily="18" charset="0"/>
              <a:cs typeface="Times New Roman" pitchFamily="18" charset="0"/>
            </a:endParaRPr>
          </a:p>
          <a:p>
            <a:endParaRPr lang="vi-VN" sz="500" dirty="0">
              <a:latin typeface="Times New Roman" pitchFamily="18" charset="0"/>
              <a:cs typeface="Times New Roman" pitchFamily="18" charset="0"/>
            </a:endParaRPr>
          </a:p>
          <a:p>
            <a:r>
              <a:rPr lang="vi-VN" sz="2400" i="1" dirty="0">
                <a:solidFill>
                  <a:srgbClr val="002060"/>
                </a:solidFill>
                <a:latin typeface="Times New Roman" pitchFamily="18" charset="0"/>
                <a:cs typeface="Times New Roman" pitchFamily="18" charset="0"/>
              </a:rPr>
              <a:t>Độ lớn và khoảng cách ảnh của vật tạo bởi gương phẳng bằng độ lớn và khoảng cách của vật.</a:t>
            </a:r>
          </a:p>
        </p:txBody>
      </p:sp>
      <p:sp>
        <p:nvSpPr>
          <p:cNvPr id="11" name="Title 2"/>
          <p:cNvSpPr txBox="1">
            <a:spLocks/>
          </p:cNvSpPr>
          <p:nvPr/>
        </p:nvSpPr>
        <p:spPr>
          <a:xfrm>
            <a:off x="467544" y="0"/>
            <a:ext cx="8352928" cy="9236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b="1" dirty="0">
                <a:latin typeface="Times New Roman" pitchFamily="18" charset="0"/>
                <a:cs typeface="Times New Roman" pitchFamily="18" charset="0"/>
              </a:rPr>
              <a:t>I. </a:t>
            </a:r>
            <a:r>
              <a:rPr lang="en-US" sz="3600" b="1" dirty="0" err="1">
                <a:latin typeface="Times New Roman" pitchFamily="18" charset="0"/>
                <a:cs typeface="Times New Roman" pitchFamily="18" charset="0"/>
              </a:rPr>
              <a:t>Tính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3101280" cy="11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1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80728"/>
            <a:ext cx="6347714" cy="875184"/>
          </a:xfrm>
        </p:spPr>
        <p:txBody>
          <a:bodyPr>
            <a:normAutofit/>
          </a:bodyPr>
          <a:lstStyle/>
          <a:p>
            <a:r>
              <a:rPr lang="en-US" sz="4400" dirty="0" err="1">
                <a:solidFill>
                  <a:srgbClr val="C00000"/>
                </a:solidFill>
                <a:latin typeface="Times New Roman" pitchFamily="18" charset="0"/>
                <a:cs typeface="Times New Roman" pitchFamily="18" charset="0"/>
              </a:rPr>
              <a:t>Kết</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luận</a:t>
            </a:r>
            <a:endParaRPr lang="en-US" sz="4400" dirty="0">
              <a:solidFill>
                <a:srgbClr val="C00000"/>
              </a:solidFill>
              <a:latin typeface="Times New Roman" pitchFamily="18" charset="0"/>
              <a:cs typeface="Times New Roman" pitchFamily="18" charset="0"/>
            </a:endParaRPr>
          </a:p>
        </p:txBody>
      </p:sp>
      <p:sp>
        <p:nvSpPr>
          <p:cNvPr id="5" name="Rectangle 4"/>
          <p:cNvSpPr/>
          <p:nvPr/>
        </p:nvSpPr>
        <p:spPr>
          <a:xfrm>
            <a:off x="431540" y="1628800"/>
            <a:ext cx="7524836" cy="3108543"/>
          </a:xfrm>
          <a:prstGeom prst="rect">
            <a:avLst/>
          </a:prstGeom>
        </p:spPr>
        <p:txBody>
          <a:bodyPr wrap="square">
            <a:spAutoFit/>
          </a:bodyPr>
          <a:lstStyle/>
          <a:p>
            <a:pPr algn="just"/>
            <a:endParaRPr lang="vi-VN"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Ảnh của vật tạo bởi gương phẳng không hứng được trên màn chắn gọi là ảnh ảo.</a:t>
            </a:r>
          </a:p>
          <a:p>
            <a:pPr algn="just"/>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Độ lớn ảnh của vật tạo bởi gương phẳng bằng độ lớn của vật</a:t>
            </a:r>
          </a:p>
          <a:p>
            <a:pPr algn="just"/>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Khoảng cách từ ảnh đến gương phẳng bằng khoảng cách từ vật đến gương phẳng.</a:t>
            </a:r>
          </a:p>
        </p:txBody>
      </p:sp>
      <p:sp>
        <p:nvSpPr>
          <p:cNvPr id="4" name="Title 2"/>
          <p:cNvSpPr txBox="1">
            <a:spLocks/>
          </p:cNvSpPr>
          <p:nvPr/>
        </p:nvSpPr>
        <p:spPr>
          <a:xfrm>
            <a:off x="467544" y="0"/>
            <a:ext cx="8352928" cy="9236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b="1" dirty="0">
                <a:latin typeface="Times New Roman" pitchFamily="18" charset="0"/>
                <a:cs typeface="Times New Roman" pitchFamily="18" charset="0"/>
              </a:rPr>
              <a:t>I. </a:t>
            </a:r>
            <a:r>
              <a:rPr lang="en-US" sz="3600" b="1" dirty="0" err="1">
                <a:latin typeface="Times New Roman" pitchFamily="18" charset="0"/>
                <a:cs typeface="Times New Roman" pitchFamily="18" charset="0"/>
              </a:rPr>
              <a:t>Tính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132472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178207" y="142392"/>
            <a:ext cx="8643570"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600" b="1" dirty="0">
                <a:latin typeface="Times New Roman" pitchFamily="18" charset="0"/>
                <a:cs typeface="Times New Roman" pitchFamily="18" charset="0"/>
              </a:rPr>
              <a:t>II. </a:t>
            </a:r>
            <a:r>
              <a:rPr lang="en-US" sz="3600" b="1" dirty="0" err="1">
                <a:latin typeface="Times New Roman" pitchFamily="18" charset="0"/>
                <a:cs typeface="Times New Roman" pitchFamily="18" charset="0"/>
              </a:rPr>
              <a:t>Dựng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bởi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phẳng</a:t>
            </a:r>
            <a:endParaRPr lang="en-US" sz="3600" b="1" i="1" dirty="0">
              <a:solidFill>
                <a:srgbClr val="002060"/>
              </a:solidFill>
              <a:latin typeface="Times New Roman" pitchFamily="18" charset="0"/>
              <a:cs typeface="Times New Roman" pitchFamily="18" charset="0"/>
            </a:endParaRPr>
          </a:p>
        </p:txBody>
      </p:sp>
      <p:sp>
        <p:nvSpPr>
          <p:cNvPr id="9" name="Title 1"/>
          <p:cNvSpPr txBox="1">
            <a:spLocks/>
          </p:cNvSpPr>
          <p:nvPr/>
        </p:nvSpPr>
        <p:spPr>
          <a:xfrm>
            <a:off x="178207" y="1151779"/>
            <a:ext cx="6049977" cy="897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dirty="0" err="1">
                <a:latin typeface="Times New Roman" pitchFamily="18" charset="0"/>
                <a:cs typeface="Times New Roman" pitchFamily="18" charset="0"/>
              </a:rPr>
              <a:t>Thảo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theo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trạm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hoàn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phiếu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3,4,5 (10phút)</a:t>
            </a:r>
            <a:endParaRPr lang="en-US" sz="3000" i="1" dirty="0">
              <a:solidFill>
                <a:srgbClr val="002060"/>
              </a:solidFill>
              <a:latin typeface="Times New Roman" pitchFamily="18" charset="0"/>
              <a:cs typeface="Times New Roman" pitchFamily="18" charset="0"/>
            </a:endParaRPr>
          </a:p>
        </p:txBody>
      </p:sp>
      <p:sp>
        <p:nvSpPr>
          <p:cNvPr id="2" name="Rectangle 1"/>
          <p:cNvSpPr/>
          <p:nvPr/>
        </p:nvSpPr>
        <p:spPr>
          <a:xfrm>
            <a:off x="455493" y="2127695"/>
            <a:ext cx="8148956" cy="4047262"/>
          </a:xfrm>
          <a:prstGeom prst="rect">
            <a:avLst/>
          </a:prstGeom>
          <a:solidFill>
            <a:schemeClr val="tx2">
              <a:lumMod val="20000"/>
              <a:lumOff val="80000"/>
            </a:schemeClr>
          </a:solidFill>
          <a:ln>
            <a:solidFill>
              <a:schemeClr val="tx2">
                <a:lumMod val="40000"/>
                <a:lumOff val="60000"/>
              </a:schemeClr>
            </a:solidFill>
          </a:ln>
        </p:spPr>
        <p:txBody>
          <a:bodyPr wrap="square">
            <a:spAutoFit/>
          </a:bodyPr>
          <a:lstStyle/>
          <a:p>
            <a:pPr algn="ctr"/>
            <a:r>
              <a:rPr lang="vi-VN" sz="2400" dirty="0">
                <a:latin typeface="Times New Roman" pitchFamily="18" charset="0"/>
                <a:cs typeface="Times New Roman" pitchFamily="18" charset="0"/>
              </a:rPr>
              <a:t>Phiếu học tập số 3</a:t>
            </a:r>
          </a:p>
          <a:p>
            <a:r>
              <a:rPr lang="vi-VN" sz="2000" b="1" dirty="0">
                <a:latin typeface="Times New Roman" pitchFamily="18" charset="0"/>
                <a:cs typeface="Times New Roman" pitchFamily="18" charset="0"/>
              </a:rPr>
              <a:t>Câu 1: Hoàn thành các bước dựng ảnh của một điểm S bằng cách điền vào chỗ trống sau:</a:t>
            </a:r>
          </a:p>
          <a:p>
            <a:r>
              <a:rPr lang="vi-VN" sz="400" dirty="0">
                <a:latin typeface="Times New Roman" pitchFamily="18" charset="0"/>
                <a:cs typeface="Times New Roman" pitchFamily="18" charset="0"/>
              </a:rPr>
              <a:t> </a:t>
            </a:r>
          </a:p>
          <a:p>
            <a:r>
              <a:rPr lang="vi-VN" sz="2000" i="1" dirty="0">
                <a:solidFill>
                  <a:srgbClr val="002060"/>
                </a:solidFill>
                <a:latin typeface="Times New Roman" pitchFamily="18" charset="0"/>
                <a:cs typeface="Times New Roman" pitchFamily="18" charset="0"/>
              </a:rPr>
              <a:t>Bước 1: Từ S, kẻ hai tia sáng tới SI và SK đến gặp ……tại I và K.</a:t>
            </a:r>
            <a:endParaRPr lang="en-US" sz="2000" i="1" dirty="0">
              <a:solidFill>
                <a:srgbClr val="002060"/>
              </a:solidFill>
              <a:latin typeface="Times New Roman" pitchFamily="18" charset="0"/>
              <a:cs typeface="Times New Roman" pitchFamily="18" charset="0"/>
            </a:endParaRPr>
          </a:p>
          <a:p>
            <a:endParaRPr lang="vi-VN" sz="200" i="1" dirty="0">
              <a:solidFill>
                <a:srgbClr val="002060"/>
              </a:solidFill>
              <a:latin typeface="Times New Roman" pitchFamily="18" charset="0"/>
              <a:cs typeface="Times New Roman" pitchFamily="18" charset="0"/>
            </a:endParaRPr>
          </a:p>
          <a:p>
            <a:r>
              <a:rPr lang="vi-VN" sz="2000" i="1" dirty="0">
                <a:solidFill>
                  <a:srgbClr val="002060"/>
                </a:solidFill>
                <a:latin typeface="Times New Roman" pitchFamily="18" charset="0"/>
                <a:cs typeface="Times New Roman" pitchFamily="18" charset="0"/>
              </a:rPr>
              <a:t>Bước 2: Vẽ ……..Từ đó, vẽ hai tia sáng phản xạ tương ứng IR và KR’ sao cho góc ….bằng  ……tương ứng (theo định luật phản xạ ánh sáng).</a:t>
            </a:r>
            <a:endParaRPr lang="en-US" sz="2000" i="1" dirty="0">
              <a:solidFill>
                <a:srgbClr val="002060"/>
              </a:solidFill>
              <a:latin typeface="Times New Roman" pitchFamily="18" charset="0"/>
              <a:cs typeface="Times New Roman" pitchFamily="18" charset="0"/>
            </a:endParaRPr>
          </a:p>
          <a:p>
            <a:endParaRPr lang="vi-VN" sz="200" i="1" dirty="0">
              <a:solidFill>
                <a:srgbClr val="002060"/>
              </a:solidFill>
              <a:latin typeface="Times New Roman" pitchFamily="18" charset="0"/>
              <a:cs typeface="Times New Roman" pitchFamily="18" charset="0"/>
            </a:endParaRPr>
          </a:p>
          <a:p>
            <a:r>
              <a:rPr lang="vi-VN" sz="2000" i="1" dirty="0">
                <a:solidFill>
                  <a:srgbClr val="002060"/>
                </a:solidFill>
                <a:latin typeface="Times New Roman" pitchFamily="18" charset="0"/>
                <a:cs typeface="Times New Roman" pitchFamily="18" charset="0"/>
              </a:rPr>
              <a:t>Bước 3: Kéo ……..cắt nhau ở S’; S’ là ảnh ảo của vật.</a:t>
            </a:r>
            <a:endParaRPr lang="en-US" sz="2000" i="1" dirty="0">
              <a:solidFill>
                <a:srgbClr val="002060"/>
              </a:solidFill>
              <a:latin typeface="Times New Roman" pitchFamily="18" charset="0"/>
              <a:cs typeface="Times New Roman" pitchFamily="18" charset="0"/>
            </a:endParaRPr>
          </a:p>
          <a:p>
            <a:endParaRPr lang="vi-VN" sz="500" dirty="0">
              <a:latin typeface="Times New Roman" pitchFamily="18" charset="0"/>
              <a:cs typeface="Times New Roman" pitchFamily="18" charset="0"/>
            </a:endParaRPr>
          </a:p>
          <a:p>
            <a:r>
              <a:rPr lang="vi-VN" sz="2000" b="1" dirty="0">
                <a:latin typeface="Times New Roman" pitchFamily="18" charset="0"/>
                <a:cs typeface="Times New Roman" pitchFamily="18" charset="0"/>
              </a:rPr>
              <a:t>Câu 2: Vì sao ta nhìn thấy ảnh ảo S’ của điểm sáng S?</a:t>
            </a:r>
          </a:p>
          <a:p>
            <a:r>
              <a:rPr lang="vi-VN" sz="2000" dirty="0">
                <a:latin typeface="Times New Roman" pitchFamily="18" charset="0"/>
                <a:cs typeface="Times New Roman" pitchFamily="18" charset="0"/>
              </a:rPr>
              <a:t>………………………………………………………………</a:t>
            </a:r>
          </a:p>
          <a:p>
            <a:r>
              <a:rPr lang="vi-VN" sz="2000" b="1" dirty="0">
                <a:latin typeface="Times New Roman" pitchFamily="18" charset="0"/>
                <a:cs typeface="Times New Roman" pitchFamily="18" charset="0"/>
              </a:rPr>
              <a:t>Câu 3: Vẽ ảnh của một điểm S qua gương phẳng minh họa cho các bước trên?</a:t>
            </a:r>
          </a:p>
          <a:p>
            <a:r>
              <a:rPr lang="vi-VN" sz="2000" dirty="0">
                <a:latin typeface="Times New Roman" pitchFamily="18" charset="0"/>
                <a:cs typeface="Times New Roman" pitchFamily="18" charset="0"/>
              </a:rPr>
              <a:t>………………………………………………………………</a:t>
            </a:r>
          </a:p>
        </p:txBody>
      </p:sp>
      <p:pic>
        <p:nvPicPr>
          <p:cNvPr id="3" name="y2mate.com - Kỳ Vọng l Đồng Hồ Đếm Ngược 10 Phút l Electric 10 Minute Countdown_144p.3g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1391" y="662295"/>
            <a:ext cx="1740386" cy="978967"/>
          </a:xfrm>
          <a:prstGeom prst="rect">
            <a:avLst/>
          </a:prstGeom>
        </p:spPr>
      </p:pic>
    </p:spTree>
    <p:extLst>
      <p:ext uri="{BB962C8B-B14F-4D97-AF65-F5344CB8AC3E}">
        <p14:creationId xmlns:p14="http://schemas.microsoft.com/office/powerpoint/2010/main" val="175759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3"/>
                </p:tgtEl>
              </p:cMediaNode>
            </p:video>
          </p:childTnLst>
        </p:cTn>
      </p:par>
    </p:tnLst>
    <p:bldLst>
      <p:bldP spid="9" grpId="0"/>
      <p:bldP spid="2"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1878</TotalTime>
  <Words>1763</Words>
  <Application>Microsoft Office PowerPoint</Application>
  <PresentationFormat>On-screen Show (4:3)</PresentationFormat>
  <Paragraphs>151</Paragraphs>
  <Slides>19</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Times New Roman</vt:lpstr>
      <vt:lpstr>Trebuchet MS</vt:lpstr>
      <vt:lpstr>Wingdings 3</vt:lpstr>
      <vt:lpstr>Facet</vt:lpstr>
      <vt:lpstr>PowerPoint Presentation</vt:lpstr>
      <vt:lpstr>PowerPoint Presentation</vt:lpstr>
      <vt:lpstr>PowerPoint Presentation</vt:lpstr>
      <vt:lpstr>I. Tính chất của ảnh tạo bởi gương phẳng</vt:lpstr>
      <vt:lpstr>Nhiệm vụ theo góc:</vt:lpstr>
      <vt:lpstr>PowerPoint Presentation</vt:lpstr>
      <vt:lpstr>PowerPoint Presentation</vt:lpstr>
      <vt:lpstr>Kết luận</vt:lpstr>
      <vt:lpstr>PowerPoint Presentation</vt:lpstr>
      <vt:lpstr>PowerPoint Presentation</vt:lpstr>
      <vt:lpstr>PowerPoint Presentation</vt:lpstr>
      <vt:lpstr>Đáp án</vt:lpstr>
      <vt:lpstr>PowerPoint Presentation</vt:lpstr>
      <vt:lpstr>PowerPoint Presentation</vt:lpstr>
      <vt:lpstr>1. Cách dựng ảnh của một điểm S  </vt:lpstr>
      <vt:lpstr>2. Cách dựng ảnh của một vật </vt:lpstr>
      <vt:lpstr>III. Luyện tập </vt:lpstr>
      <vt:lpstr>PowerPoint Presentation</vt:lpstr>
      <vt:lpstr>Sản phẩm minh họa: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2019-01-05T08:01:14Z</dcterms:created>
  <dcterms:modified xsi:type="dcterms:W3CDTF">2023-08-19T09:27:08Z</dcterms:modified>
</cp:coreProperties>
</file>