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6"/>
  </p:notesMasterIdLst>
  <p:sldIdLst>
    <p:sldId id="282" r:id="rId2"/>
    <p:sldId id="276" r:id="rId3"/>
    <p:sldId id="283" r:id="rId4"/>
    <p:sldId id="284" r:id="rId5"/>
    <p:sldId id="285" r:id="rId6"/>
    <p:sldId id="259" r:id="rId7"/>
    <p:sldId id="272" r:id="rId8"/>
    <p:sldId id="262" r:id="rId9"/>
    <p:sldId id="271" r:id="rId10"/>
    <p:sldId id="273" r:id="rId11"/>
    <p:sldId id="274" r:id="rId12"/>
    <p:sldId id="275" r:id="rId13"/>
    <p:sldId id="286" r:id="rId14"/>
    <p:sldId id="287" r:id="rId1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0000"/>
    <a:srgbClr val="666699"/>
    <a:srgbClr val="990099"/>
    <a:srgbClr val="CC3300"/>
    <a:srgbClr val="FFFFFF"/>
    <a:srgbClr val="FF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2" autoAdjust="0"/>
    <p:restoredTop sz="94630" autoAdjust="0"/>
  </p:normalViewPr>
  <p:slideViewPr>
    <p:cSldViewPr>
      <p:cViewPr varScale="1">
        <p:scale>
          <a:sx n="93" d="100"/>
          <a:sy n="93" d="100"/>
        </p:scale>
        <p:origin x="-83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17" Type="http://schemas.openxmlformats.org/officeDocument/2006/relationships/image" Target="../media/image26.wmf"/><Relationship Id="rId2" Type="http://schemas.openxmlformats.org/officeDocument/2006/relationships/image" Target="../media/image11.wmf"/><Relationship Id="rId16" Type="http://schemas.openxmlformats.org/officeDocument/2006/relationships/image" Target="../media/image25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5" Type="http://schemas.openxmlformats.org/officeDocument/2006/relationships/image" Target="../media/image2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Relationship Id="rId1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10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12" Type="http://schemas.openxmlformats.org/officeDocument/2006/relationships/image" Target="../media/image53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4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3678C78-DC29-47D4-B564-23A9AE388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81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2E9BA4-5DD0-4640-93B5-8DCCED0D3F5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A68420-51A5-4F1D-82A6-8997009669D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711AAF-B1C7-4C9E-BE08-9057BE04EC2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2E9BA4-5DD0-4640-93B5-8DCCED0D3F5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91407D-B846-45B8-A6EA-B45FC91E5B4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91407D-B846-45B8-A6EA-B45FC91E5B4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E51EA6-9E23-497E-8EC9-C8151C88A9E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38B5247-AC88-4CEC-A57F-AABCDCC3A19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72F0698-186E-4887-918F-50F3491B85A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306D7A-2535-43C6-8AB2-B7EBA3664C7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7E64DE-7A73-46D1-B4BF-DCE49089A3F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8EE9AE-4213-42AC-A92C-79ACAFF47EA7}" type="datetime1">
              <a:rPr lang="vi-VN" smtClean="0"/>
              <a:pPr>
                <a:defRPr/>
              </a:pPr>
              <a:t>03/08/2021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D9DC4A-2797-4122-8484-EEE399175B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mailoi75@yahool.com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AF40FD-E130-40D7-A586-ACFF11AF4312}" type="datetime1">
              <a:rPr lang="vi-VN" smtClean="0"/>
              <a:pPr>
                <a:defRPr/>
              </a:pPr>
              <a:t>03/08/2021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mailoi75@yahool.com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4BDFD-F19C-4DA9-BB2C-A9BFD8112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A2C428-905F-41AE-8A3C-29ECEB406B13}" type="datetime1">
              <a:rPr lang="vi-VN" smtClean="0"/>
              <a:pPr>
                <a:defRPr/>
              </a:pPr>
              <a:t>03/08/2021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mailoi75@yahool.com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EDB83-2CAE-4325-B662-3358F4F7F7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AA631A-9F12-4E8A-8085-6D6FBD2FD397}" type="datetime1">
              <a:rPr lang="vi-VN" smtClean="0"/>
              <a:pPr>
                <a:defRPr/>
              </a:pPr>
              <a:t>03/08/2021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mailoi75@yahool.com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BBD6D-6A54-49C0-BB0E-256DD373BD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3201E1-80C9-4FF6-B7CF-D7E41B17DD84}" type="datetime1">
              <a:rPr lang="vi-VN" smtClean="0"/>
              <a:pPr>
                <a:defRPr/>
              </a:pPr>
              <a:t>03/08/2021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mailoi75@yahool.com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DE45D-12A0-447A-9605-4C5E11FC3C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6C07B6-36AC-46DD-B9D6-2BCB7B705ECC}" type="datetime1">
              <a:rPr lang="vi-VN" smtClean="0"/>
              <a:pPr>
                <a:defRPr/>
              </a:pPr>
              <a:t>03/08/2021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mailoi75@yahool.com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420F3-9230-4897-91BB-798D40CBAB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5AB3E-2F4D-493C-A9CE-AEF41747432A}" type="datetime1">
              <a:rPr lang="vi-VN" smtClean="0"/>
              <a:pPr>
                <a:defRPr/>
              </a:pPr>
              <a:t>03/08/2021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mailoi75@yahool.com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8241F-2AE7-4522-9308-C17D8DA74B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C7181-509B-40FA-9BCE-987E9C6A4688}" type="datetime1">
              <a:rPr lang="vi-VN" smtClean="0"/>
              <a:pPr>
                <a:defRPr/>
              </a:pPr>
              <a:t>03/08/2021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mailoi75@yahool.com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74ED9-CC62-4B1F-830F-89974307CE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94F3FD-A69C-4D55-9628-47E9155EF888}" type="datetime1">
              <a:rPr lang="vi-VN" smtClean="0"/>
              <a:pPr>
                <a:defRPr/>
              </a:pPr>
              <a:t>03/08/2021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mailoi75@yahool.com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DD8D0-8E47-473F-8558-7E733D4EA8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CE842E-EFB8-42AE-A7C3-645F07389BA5}" type="datetime1">
              <a:rPr lang="vi-VN" smtClean="0"/>
              <a:pPr>
                <a:defRPr/>
              </a:pPr>
              <a:t>03/08/2021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mailoi75@yahool.com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3F103-2A2F-4FC9-B65F-2732F1EDB4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834C979-D549-45C9-8FB8-A9BC9A942BE5}" type="datetime1">
              <a:rPr lang="vi-VN" smtClean="0"/>
              <a:pPr>
                <a:defRPr/>
              </a:pPr>
              <a:t>03/08/2021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smtClean="0"/>
              <a:t>mailoi75@yahool.com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409C145-2F69-4CFA-84A6-B7A30D42C3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71.wmf"/><Relationship Id="rId18" Type="http://schemas.openxmlformats.org/officeDocument/2006/relationships/oleObject" Target="../embeddings/oleObject6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8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65.bin"/><Relationship Id="rId19" Type="http://schemas.openxmlformats.org/officeDocument/2006/relationships/image" Target="../media/image74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6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7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2.bin"/><Relationship Id="rId26" Type="http://schemas.openxmlformats.org/officeDocument/2006/relationships/oleObject" Target="../embeddings/oleObject16.bin"/><Relationship Id="rId39" Type="http://schemas.openxmlformats.org/officeDocument/2006/relationships/image" Target="../media/image26.wmf"/><Relationship Id="rId21" Type="http://schemas.openxmlformats.org/officeDocument/2006/relationships/image" Target="../media/image17.wmf"/><Relationship Id="rId34" Type="http://schemas.openxmlformats.org/officeDocument/2006/relationships/oleObject" Target="../embeddings/oleObject20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5.wmf"/><Relationship Id="rId25" Type="http://schemas.openxmlformats.org/officeDocument/2006/relationships/image" Target="../media/image19.wmf"/><Relationship Id="rId33" Type="http://schemas.openxmlformats.org/officeDocument/2006/relationships/image" Target="../media/image23.wmf"/><Relationship Id="rId38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image" Target="../media/image12.wmf"/><Relationship Id="rId24" Type="http://schemas.openxmlformats.org/officeDocument/2006/relationships/oleObject" Target="../embeddings/oleObject15.bin"/><Relationship Id="rId32" Type="http://schemas.openxmlformats.org/officeDocument/2006/relationships/oleObject" Target="../embeddings/oleObject19.bin"/><Relationship Id="rId37" Type="http://schemas.openxmlformats.org/officeDocument/2006/relationships/image" Target="../media/image25.wmf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4.wmf"/><Relationship Id="rId23" Type="http://schemas.openxmlformats.org/officeDocument/2006/relationships/image" Target="../media/image18.wmf"/><Relationship Id="rId28" Type="http://schemas.openxmlformats.org/officeDocument/2006/relationships/oleObject" Target="../embeddings/oleObject17.bin"/><Relationship Id="rId36" Type="http://schemas.openxmlformats.org/officeDocument/2006/relationships/oleObject" Target="../embeddings/oleObject21.bin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6.wmf"/><Relationship Id="rId31" Type="http://schemas.openxmlformats.org/officeDocument/2006/relationships/image" Target="../media/image22.wmf"/><Relationship Id="rId4" Type="http://schemas.openxmlformats.org/officeDocument/2006/relationships/image" Target="../media/image27.gif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20.wmf"/><Relationship Id="rId30" Type="http://schemas.openxmlformats.org/officeDocument/2006/relationships/oleObject" Target="../embeddings/oleObject18.bin"/><Relationship Id="rId35" Type="http://schemas.openxmlformats.org/officeDocument/2006/relationships/image" Target="../media/image24.wmf"/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3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10.wmf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31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1.wmf"/><Relationship Id="rId22" Type="http://schemas.openxmlformats.org/officeDocument/2006/relationships/image" Target="../media/image3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3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48.wmf"/><Relationship Id="rId26" Type="http://schemas.openxmlformats.org/officeDocument/2006/relationships/image" Target="../media/image52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45.bin"/><Relationship Id="rId25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2.bin"/><Relationship Id="rId24" Type="http://schemas.openxmlformats.org/officeDocument/2006/relationships/image" Target="../media/image51.wmf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48.bin"/><Relationship Id="rId28" Type="http://schemas.openxmlformats.org/officeDocument/2006/relationships/image" Target="../media/image53.wmf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54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6.wmf"/><Relationship Id="rId22" Type="http://schemas.openxmlformats.org/officeDocument/2006/relationships/image" Target="../media/image50.wmf"/><Relationship Id="rId27" Type="http://schemas.openxmlformats.org/officeDocument/2006/relationships/oleObject" Target="../embeddings/oleObject50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59.wmf"/><Relationship Id="rId18" Type="http://schemas.openxmlformats.org/officeDocument/2006/relationships/oleObject" Target="../embeddings/oleObject5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7.bin"/><Relationship Id="rId20" Type="http://schemas.openxmlformats.org/officeDocument/2006/relationships/image" Target="../media/image63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62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5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" y="1352550"/>
            <a:ext cx="3810000" cy="38100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514600" y="2190750"/>
            <a:ext cx="4038600" cy="2565685"/>
            <a:chOff x="2971800" y="2419350"/>
            <a:chExt cx="4038600" cy="2565685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2971800" y="2724150"/>
              <a:ext cx="3810000" cy="83820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200400" y="3943350"/>
              <a:ext cx="3810000" cy="7620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572000" y="2419350"/>
              <a:ext cx="685800" cy="256568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573294" y="304015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</a:t>
              </a: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49494" y="366208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0347" y="461570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4786345" y="3926725"/>
              <a:ext cx="90455" cy="10945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5027645" y="3040150"/>
              <a:ext cx="90455" cy="10945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17068" y="264795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</a:t>
              </a: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50996" y="417195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32400" y="267081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94543" y="275094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2</a:t>
              </a:r>
              <a:endParaRPr lang="en-US" sz="1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5795" y="314325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3</a:t>
              </a:r>
              <a:endParaRPr lang="en-US" sz="14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33097" y="309487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4</a:t>
              </a:r>
              <a:endParaRPr lang="en-US" sz="1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29897" y="365021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57482" y="363079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2</a:t>
              </a:r>
              <a:endParaRPr lang="en-US" sz="14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60615" y="401184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3</a:t>
              </a:r>
              <a:endParaRPr lang="en-US" sz="14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41538" y="398728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4</a:t>
              </a:r>
              <a:endParaRPr lang="en-US" sz="1400"/>
            </a:p>
          </p:txBody>
        </p:sp>
      </p:grpSp>
      <p:sp>
        <p:nvSpPr>
          <p:cNvPr id="24" name="Vertical Scroll 23"/>
          <p:cNvSpPr/>
          <p:nvPr/>
        </p:nvSpPr>
        <p:spPr>
          <a:xfrm rot="16200000">
            <a:off x="6515101" y="132090"/>
            <a:ext cx="2057399" cy="2743199"/>
          </a:xfrm>
          <a:prstGeom prst="verticalScroll">
            <a:avLst>
              <a:gd name="adj" fmla="val 9354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400800" y="438150"/>
            <a:ext cx="95410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Tên gọi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629400" y="825003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j-lt"/>
              </a:rPr>
              <a:t>So le trong (ngoaøi)</a:t>
            </a:r>
            <a:endParaRPr lang="en-US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1340886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j-lt"/>
              </a:rPr>
              <a:t>Ñoàng vò</a:t>
            </a:r>
            <a:endParaRPr lang="en-US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29400" y="1856770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j-lt"/>
              </a:rPr>
              <a:t>trong cuøng phía</a:t>
            </a:r>
            <a:endParaRPr lang="en-US">
              <a:latin typeface="+mj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543303" y="1541124"/>
            <a:ext cx="631466" cy="1047964"/>
          </a:xfrm>
          <a:custGeom>
            <a:avLst/>
            <a:gdLst>
              <a:gd name="connsiteX0" fmla="*/ 35564 w 631466"/>
              <a:gd name="connsiteY0" fmla="*/ 1047964 h 1047964"/>
              <a:gd name="connsiteX1" fmla="*/ 138306 w 631466"/>
              <a:gd name="connsiteY1" fmla="*/ 945222 h 1047964"/>
              <a:gd name="connsiteX2" fmla="*/ 333515 w 631466"/>
              <a:gd name="connsiteY2" fmla="*/ 739739 h 1047964"/>
              <a:gd name="connsiteX3" fmla="*/ 4742 w 631466"/>
              <a:gd name="connsiteY3" fmla="*/ 339047 h 1047964"/>
              <a:gd name="connsiteX4" fmla="*/ 631466 w 631466"/>
              <a:gd name="connsiteY4" fmla="*/ 0 h 104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466" h="1047964">
                <a:moveTo>
                  <a:pt x="35564" y="1047964"/>
                </a:moveTo>
                <a:cubicBezTo>
                  <a:pt x="62106" y="1022278"/>
                  <a:pt x="88648" y="996593"/>
                  <a:pt x="138306" y="945222"/>
                </a:cubicBezTo>
                <a:cubicBezTo>
                  <a:pt x="187964" y="893851"/>
                  <a:pt x="355776" y="840768"/>
                  <a:pt x="333515" y="739739"/>
                </a:cubicBezTo>
                <a:cubicBezTo>
                  <a:pt x="311254" y="638710"/>
                  <a:pt x="-44917" y="462337"/>
                  <a:pt x="4742" y="339047"/>
                </a:cubicBezTo>
                <a:cubicBezTo>
                  <a:pt x="54401" y="215757"/>
                  <a:pt x="342933" y="107878"/>
                  <a:pt x="631466" y="0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ultidocument 5"/>
          <p:cNvSpPr/>
          <p:nvPr/>
        </p:nvSpPr>
        <p:spPr>
          <a:xfrm>
            <a:off x="228600" y="285750"/>
            <a:ext cx="4038600" cy="2514600"/>
          </a:xfrm>
          <a:prstGeom prst="flowChartMulti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562621"/>
            <a:ext cx="114646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Tính chất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8600" y="940563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 cặp góc </a:t>
            </a:r>
            <a:r>
              <a:rPr lang="en-US" smtClean="0">
                <a:solidFill>
                  <a:srgbClr val="FF0000"/>
                </a:solidFill>
              </a:rPr>
              <a:t>so le trong </a:t>
            </a:r>
            <a:r>
              <a:rPr lang="en-US" smtClean="0">
                <a:solidFill>
                  <a:srgbClr val="003399"/>
                </a:solidFill>
              </a:rPr>
              <a:t>bằng nhau</a:t>
            </a:r>
            <a:endParaRPr lang="en-US">
              <a:solidFill>
                <a:srgbClr val="00339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1276350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Cặp góc </a:t>
            </a:r>
            <a:r>
              <a:rPr lang="en-US" smtClean="0">
                <a:solidFill>
                  <a:srgbClr val="FF0000"/>
                </a:solidFill>
              </a:rPr>
              <a:t>so le trong </a:t>
            </a:r>
            <a:r>
              <a:rPr lang="en-US" smtClean="0"/>
              <a:t>còn lại</a:t>
            </a:r>
          </a:p>
          <a:p>
            <a:pPr algn="ctr"/>
            <a:r>
              <a:rPr lang="en-US">
                <a:solidFill>
                  <a:srgbClr val="0070C0"/>
                </a:solidFill>
              </a:rPr>
              <a:t>b</a:t>
            </a:r>
            <a:r>
              <a:rPr lang="en-US" smtClean="0">
                <a:solidFill>
                  <a:srgbClr val="0070C0"/>
                </a:solidFill>
              </a:rPr>
              <a:t>ằng nhau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188595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Các cặp </a:t>
            </a:r>
            <a:r>
              <a:rPr lang="en-US" smtClean="0">
                <a:solidFill>
                  <a:srgbClr val="C00000"/>
                </a:solidFill>
              </a:rPr>
              <a:t>góc đồng vị </a:t>
            </a:r>
            <a:r>
              <a:rPr lang="en-US" smtClean="0">
                <a:solidFill>
                  <a:srgbClr val="003399"/>
                </a:solidFill>
              </a:rPr>
              <a:t>bằng nhau</a:t>
            </a:r>
            <a:endParaRPr lang="en-US">
              <a:solidFill>
                <a:srgbClr val="00339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5722" y="3809821"/>
            <a:ext cx="329288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 góc tạo bởi </a:t>
            </a:r>
          </a:p>
          <a:p>
            <a:r>
              <a:rPr lang="en-US" sz="2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một đường thẳng</a:t>
            </a:r>
          </a:p>
          <a:p>
            <a:r>
              <a:rPr lang="en-US" sz="2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cắt hai đường thẳng</a:t>
            </a:r>
            <a:endParaRPr lang="en-US" sz="2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" y="3412857"/>
            <a:ext cx="2051558" cy="20515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9068" flipH="1">
            <a:off x="8939605" y="2996618"/>
            <a:ext cx="1210241" cy="11763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9068" flipH="1">
            <a:off x="5271901" y="2940061"/>
            <a:ext cx="1210241" cy="117635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9068" flipH="1">
            <a:off x="7198240" y="-96271"/>
            <a:ext cx="1210241" cy="117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01048 C 0.00868 -0.00678 0.02483 -0.00308 0.03194 0.00155 C 0.03906 0.00679 0.04271 0.01296 0.04601 0.01944 C 0.05017 0.02561 0.04601 0.03085 0.04271 0.03671 C 0.03906 0.04195 0.03368 0.04751 0.02118 0.05244 C 0.01059 0.05738 -0.00729 0.06108 -0.02674 0.06385 C -0.04444 0.06694 -0.06562 0.06879 -0.08681 0.06941 C -0.10799 0.07095 -0.12934 0.07095 -0.14896 0.06941 C -0.17031 0.06879 -0.18958 0.06632 -0.20556 0.06262 C -0.2217 0.05892 -0.23594 0.05491 -0.24306 0.04966 C -0.25191 0.04473 -0.25538 0.03794 -0.25538 0.03301 C -0.25712 0.02746 -0.25538 0.02129 -0.24635 0.01604 C -0.23785 0.01142 -0.2217 0.00741 -0.20035 0.00556 C -0.17865 0.00401 -0.15781 0.00586 -0.14358 0.00926 C -0.13125 0.01265 -0.12222 0.01789 -0.12031 0.02406 C -0.12031 0.03054 -0.12222 0.03609 -0.13125 0.04103 C -0.13993 0.04565 -0.13819 0.04689 -0.17344 0.05275 C -0.20556 0.05953 -0.23785 0.05768 -0.25712 0.0583 C -0.27656 0.0583 -0.29253 0.05645 -0.31198 0.0546 C -0.33368 0.05213 -0.35122 0.04751 -0.36389 0.0438 C -0.37622 0.03979 -0.3816 0.03517 -0.38837 0.02746 C -0.39375 0.01974 -0.39375 0.01604 -0.39375 0.01049 C -0.39375 0.00463 -0.39375 -0.00123 -0.39375 -0.00678 " pathEditMode="relative" rAng="0" ptsTypes="fffffffffffffffffffffff">
                                      <p:cBhvr>
                                        <p:cTn id="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2" y="40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6 0.01604 C 0.03767 0.02899 0.02795 0.05336 0.0191 0.05984 C 0.00538 0.06292 -0.00486 0.06138 -0.01181 0.06076 C -0.02327 0.0583 -0.03195 0.04565 -0.03698 0.03393 C -0.04184 0.02221 -0.0467 0.00833 -0.04948 -0.01789 C -0.05295 -0.04072 -0.04965 -0.0728 -0.04549 -0.10858 C -0.04271 -0.14004 -0.03872 -0.17643 -0.02813 -0.21006 C -0.02066 -0.24368 -0.01146 -0.27761 -0.00156 -0.30845 C 0.00712 -0.34115 0.01979 -0.36798 0.03194 -0.38834 C 0.04114 -0.41055 0.05607 -0.4269 0.06476 -0.43523 C 0.07639 -0.44139 0.08715 -0.438 0.09496 -0.43245 C 0.10417 -0.42813 0.11128 -0.41795 0.11493 -0.3979 C 0.1191 -0.37816 0.11667 -0.34855 0.10781 -0.31339 C 0.10069 -0.27699 0.09305 -0.24584 0.08073 -0.22856 C 0.07205 -0.2116 0.05833 -0.20543 0.05087 -0.2079 C 0.0401 -0.21684 0.03298 -0.2264 0.02951 -0.24676 C 0.02621 -0.26558 0.0243 -0.26465 0.02917 -0.32665 C 0.03472 -0.38618 0.05278 -0.43307 0.05903 -0.46576 C 0.06823 -0.49599 0.07378 -0.52005 0.08646 -0.54812 C 0.0993 -0.58081 0.11354 -0.60148 0.12378 -0.6169 C 0.13559 -0.63171 0.14236 -0.63418 0.15816 -0.63664 C 0.17083 -0.63479 0.17482 -0.62986 0.18264 -0.62369 C 0.19149 -0.61629 0.20121 -0.6095 0.20868 -0.60333 " pathEditMode="relative" rAng="6917102" ptsTypes="fffffffffffffffffffffff">
                                      <p:cBhvr>
                                        <p:cTn id="1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-31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0.04219 -2.96296E-6 C -0.0618 -2.96296E-6 -0.0842 -0.01389 -0.10399 -0.01605 C -0.11857 -0.01605 -0.146 -0.00308 -0.1585 -0.00308 C -0.17569 -0.00308 -0.19288 -0.0071 -0.225 -0.0071 L -0.24722 -0.16203 L -0.27222 0.025 L -0.30173 -2.96296E-6 L -0.32621 -0.0071 L -0.38594 -0.00092 C -0.41302 -0.00401 -0.43524 -0.01697 -0.46232 -0.02191 C -0.47222 -0.02315 -0.49444 -0.02407 -0.50955 -0.02191 C -0.52413 -0.02006 -0.53646 -0.00586 -0.54132 -0.00494 C -0.54896 -0.00092 -0.56614 -0.00494 -0.57604 -0.00308 L -0.59114 -2.96296E-6 L -0.61805 -2.96296E-6 " pathEditMode="relative" rAng="0" ptsTypes="FfffFFFFFffffFFF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3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3279" y="4767263"/>
            <a:ext cx="561975" cy="2738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59832D-6BBE-4483-A3A1-228EDEF6A743}" type="slidenum">
              <a:rPr lang="en-US" smtClean="0"/>
              <a:pPr/>
              <a:t>10</a:t>
            </a:fld>
            <a:endParaRPr lang="en-US" smtClean="0"/>
          </a:p>
        </p:txBody>
      </p:sp>
      <p:graphicFrame>
        <p:nvGraphicFramePr>
          <p:cNvPr id="409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544513"/>
              </p:ext>
            </p:extLst>
          </p:nvPr>
        </p:nvGraphicFramePr>
        <p:xfrm>
          <a:off x="381000" y="1603972"/>
          <a:ext cx="2393058" cy="42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4" imgW="1218960" imgH="291960" progId="Equation.DSMT4">
                  <p:embed/>
                </p:oleObj>
              </mc:Choice>
              <mc:Fallback>
                <p:oleObj name="Equation" r:id="rId4" imgW="1218960" imgH="29196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3972"/>
                        <a:ext cx="2393058" cy="42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800600" y="342900"/>
            <a:ext cx="3962400" cy="2188637"/>
            <a:chOff x="2438400" y="342900"/>
            <a:chExt cx="3962400" cy="2188637"/>
          </a:xfrm>
        </p:grpSpPr>
        <p:sp>
          <p:nvSpPr>
            <p:cNvPr id="182291" name="Text Box 19"/>
            <p:cNvSpPr txBox="1">
              <a:spLocks noChangeArrowheads="1"/>
            </p:cNvSpPr>
            <p:nvPr/>
          </p:nvSpPr>
          <p:spPr bwMode="auto">
            <a:xfrm>
              <a:off x="4724400" y="1085850"/>
              <a:ext cx="304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latin typeface="+mn-lt"/>
                  <a:cs typeface="Arial" charset="0"/>
                </a:rPr>
                <a:t>1</a:t>
              </a:r>
            </a:p>
          </p:txBody>
        </p:sp>
        <p:sp>
          <p:nvSpPr>
            <p:cNvPr id="4106" name="Line 6"/>
            <p:cNvSpPr>
              <a:spLocks noChangeShapeType="1"/>
            </p:cNvSpPr>
            <p:nvPr/>
          </p:nvSpPr>
          <p:spPr bwMode="auto">
            <a:xfrm flipH="1">
              <a:off x="2438400" y="1885950"/>
              <a:ext cx="3962400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7"/>
            <p:cNvSpPr>
              <a:spLocks noChangeShapeType="1"/>
            </p:cNvSpPr>
            <p:nvPr/>
          </p:nvSpPr>
          <p:spPr bwMode="auto">
            <a:xfrm flipH="1">
              <a:off x="2895600" y="342900"/>
              <a:ext cx="2895600" cy="211455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108" name="Line 8"/>
            <p:cNvSpPr>
              <a:spLocks noChangeShapeType="1"/>
            </p:cNvSpPr>
            <p:nvPr/>
          </p:nvSpPr>
          <p:spPr bwMode="auto">
            <a:xfrm flipH="1">
              <a:off x="2438400" y="1085850"/>
              <a:ext cx="3962400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81" name="Text Box 9"/>
            <p:cNvSpPr txBox="1">
              <a:spLocks noChangeArrowheads="1"/>
            </p:cNvSpPr>
            <p:nvPr/>
          </p:nvSpPr>
          <p:spPr bwMode="auto">
            <a:xfrm>
              <a:off x="4689297" y="437918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latin typeface="+mn-lt"/>
                  <a:cs typeface="Arial" charset="0"/>
                </a:rPr>
                <a:t>A</a:t>
              </a:r>
            </a:p>
          </p:txBody>
        </p:sp>
        <p:sp>
          <p:nvSpPr>
            <p:cNvPr id="182282" name="Text Box 10"/>
            <p:cNvSpPr txBox="1">
              <a:spLocks noChangeArrowheads="1"/>
            </p:cNvSpPr>
            <p:nvPr/>
          </p:nvSpPr>
          <p:spPr bwMode="auto">
            <a:xfrm>
              <a:off x="3471400" y="2131427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182283" name="Text Box 11"/>
            <p:cNvSpPr txBox="1">
              <a:spLocks noChangeArrowheads="1"/>
            </p:cNvSpPr>
            <p:nvPr/>
          </p:nvSpPr>
          <p:spPr bwMode="auto">
            <a:xfrm rot="21190373" flipH="1">
              <a:off x="4232096" y="986710"/>
              <a:ext cx="3937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cs typeface="Arial" charset="0"/>
                </a:rPr>
                <a:t>(</a:t>
              </a:r>
            </a:p>
          </p:txBody>
        </p:sp>
        <p:sp>
          <p:nvSpPr>
            <p:cNvPr id="182284" name="Text Box 12"/>
            <p:cNvSpPr txBox="1">
              <a:spLocks noChangeArrowheads="1"/>
            </p:cNvSpPr>
            <p:nvPr/>
          </p:nvSpPr>
          <p:spPr bwMode="auto">
            <a:xfrm>
              <a:off x="4298950" y="1485960"/>
              <a:ext cx="5374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00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n-lt"/>
                  <a:cs typeface="Arial" charset="0"/>
                </a:rPr>
                <a:t>40</a:t>
              </a:r>
              <a:r>
                <a:rPr lang="en-US" sz="2000" baseline="3000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n-lt"/>
                  <a:cs typeface="Arial" charset="0"/>
                </a:rPr>
                <a:t>0</a:t>
              </a:r>
              <a:endParaRPr lang="en-US" sz="20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82285" name="Text Box 13"/>
            <p:cNvSpPr txBox="1">
              <a:spLocks noChangeArrowheads="1"/>
            </p:cNvSpPr>
            <p:nvPr/>
          </p:nvSpPr>
          <p:spPr bwMode="auto">
            <a:xfrm>
              <a:off x="3070860" y="180975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latin typeface="+mn-lt"/>
                  <a:cs typeface="Arial" charset="0"/>
                </a:rPr>
                <a:t>4</a:t>
              </a:r>
            </a:p>
          </p:txBody>
        </p:sp>
        <p:sp>
          <p:nvSpPr>
            <p:cNvPr id="182286" name="Text Box 14"/>
            <p:cNvSpPr txBox="1">
              <a:spLocks noChangeArrowheads="1"/>
            </p:cNvSpPr>
            <p:nvPr/>
          </p:nvSpPr>
          <p:spPr bwMode="auto">
            <a:xfrm>
              <a:off x="3962400" y="1562040"/>
              <a:ext cx="3365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latin typeface="+mn-lt"/>
                  <a:cs typeface="Arial" charset="0"/>
                </a:rPr>
                <a:t>2</a:t>
              </a:r>
            </a:p>
          </p:txBody>
        </p:sp>
        <p:sp>
          <p:nvSpPr>
            <p:cNvPr id="182287" name="Text Box 15"/>
            <p:cNvSpPr txBox="1">
              <a:spLocks noChangeArrowheads="1"/>
            </p:cNvSpPr>
            <p:nvPr/>
          </p:nvSpPr>
          <p:spPr bwMode="auto">
            <a:xfrm>
              <a:off x="3649494" y="180975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latin typeface="+mn-lt"/>
                  <a:cs typeface="Arial" charset="0"/>
                </a:rPr>
                <a:t>1</a:t>
              </a:r>
            </a:p>
          </p:txBody>
        </p:sp>
        <p:sp>
          <p:nvSpPr>
            <p:cNvPr id="182288" name="Text Box 16"/>
            <p:cNvSpPr txBox="1">
              <a:spLocks noChangeArrowheads="1"/>
            </p:cNvSpPr>
            <p:nvPr/>
          </p:nvSpPr>
          <p:spPr bwMode="auto">
            <a:xfrm>
              <a:off x="4648200" y="6858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latin typeface="+mn-lt"/>
                  <a:cs typeface="Arial" charset="0"/>
                </a:rPr>
                <a:t>3</a:t>
              </a:r>
            </a:p>
          </p:txBody>
        </p:sp>
        <p:sp>
          <p:nvSpPr>
            <p:cNvPr id="182289" name="Text Box 17"/>
            <p:cNvSpPr txBox="1">
              <a:spLocks noChangeArrowheads="1"/>
            </p:cNvSpPr>
            <p:nvPr/>
          </p:nvSpPr>
          <p:spPr bwMode="auto">
            <a:xfrm>
              <a:off x="3750066" y="1099120"/>
              <a:ext cx="5883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00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n-lt"/>
                  <a:cs typeface="Arial" charset="0"/>
                </a:rPr>
                <a:t>40</a:t>
              </a:r>
              <a:r>
                <a:rPr lang="en-US" sz="2000" baseline="3000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n-lt"/>
                  <a:cs typeface="Arial" charset="0"/>
                </a:rPr>
                <a:t>0</a:t>
              </a:r>
              <a:r>
                <a:rPr lang="en-US" sz="200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n-lt"/>
                  <a:cs typeface="Arial" charset="0"/>
                </a:rPr>
                <a:t>  </a:t>
              </a:r>
              <a:endParaRPr lang="en-US" sz="20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82290" name="Text Box 18"/>
            <p:cNvSpPr txBox="1">
              <a:spLocks noChangeArrowheads="1"/>
            </p:cNvSpPr>
            <p:nvPr/>
          </p:nvSpPr>
          <p:spPr bwMode="auto">
            <a:xfrm>
              <a:off x="5105400" y="742950"/>
              <a:ext cx="3619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latin typeface="+mn-lt"/>
                  <a:cs typeface="Arial" charset="0"/>
                </a:rPr>
                <a:t>2</a:t>
              </a:r>
            </a:p>
          </p:txBody>
        </p:sp>
        <p:sp>
          <p:nvSpPr>
            <p:cNvPr id="182292" name="Text Box 20"/>
            <p:cNvSpPr txBox="1">
              <a:spLocks noChangeArrowheads="1"/>
            </p:cNvSpPr>
            <p:nvPr/>
          </p:nvSpPr>
          <p:spPr bwMode="auto">
            <a:xfrm>
              <a:off x="3429000" y="148584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latin typeface="+mn-lt"/>
                  <a:cs typeface="Arial" charset="0"/>
                </a:rPr>
                <a:t>3</a:t>
              </a: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4272493" y="1000065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latin typeface="+mn-lt"/>
                  <a:cs typeface="Arial" charset="0"/>
                </a:rPr>
                <a:t>4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3845174" y="1562040"/>
              <a:ext cx="26962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 smtClean="0">
                  <a:latin typeface="+mn-lt"/>
                  <a:cs typeface="Arial" charset="0"/>
                </a:rPr>
                <a:t>)</a:t>
              </a:r>
              <a:endParaRPr lang="en-US" sz="2000">
                <a:latin typeface="+mn-lt"/>
                <a:cs typeface="Arial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04800" y="169046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Cho hình </a:t>
            </a:r>
            <a:r>
              <a:rPr lang="en-US"/>
              <a:t>vẽ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084" y="514350"/>
            <a:ext cx="4054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Ghi tiếp số đo ứng với các góc còn lại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8953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Cặp góc A</a:t>
            </a:r>
            <a:r>
              <a:rPr lang="en-US" baseline="-25000"/>
              <a:t>1</a:t>
            </a:r>
            <a:r>
              <a:rPr lang="en-US"/>
              <a:t>, B</a:t>
            </a:r>
            <a:r>
              <a:rPr lang="en-US" baseline="-25000"/>
              <a:t>2</a:t>
            </a:r>
            <a:r>
              <a:rPr lang="en-US"/>
              <a:t> và cặp góc A</a:t>
            </a:r>
            <a:r>
              <a:rPr lang="en-US" baseline="-25000"/>
              <a:t>4</a:t>
            </a:r>
            <a:r>
              <a:rPr lang="en-US"/>
              <a:t> , B</a:t>
            </a:r>
            <a:r>
              <a:rPr lang="en-US" baseline="-25000"/>
              <a:t>3</a:t>
            </a:r>
            <a:r>
              <a:rPr lang="en-US"/>
              <a:t> được gọi là hai </a:t>
            </a:r>
            <a:r>
              <a:rPr lang="en-US" i="1">
                <a:solidFill>
                  <a:srgbClr val="FF0000"/>
                </a:solidFill>
              </a:rPr>
              <a:t>cặp góc trong cùng phía</a:t>
            </a:r>
            <a:r>
              <a:rPr lang="en-US"/>
              <a:t> . </a:t>
            </a:r>
            <a:r>
              <a:rPr lang="en-US" smtClean="0"/>
              <a:t>Tính: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17258" y="63073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/>
                </a:solidFill>
              </a:rPr>
              <a:t>40</a:t>
            </a:r>
            <a:r>
              <a:rPr lang="en-US" baseline="30000" smtClean="0">
                <a:solidFill>
                  <a:schemeClr val="accent2"/>
                </a:solidFill>
              </a:rPr>
              <a:t>0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94747" y="196215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/>
                </a:solidFill>
              </a:rPr>
              <a:t>40</a:t>
            </a:r>
            <a:r>
              <a:rPr lang="en-US" baseline="30000" smtClean="0">
                <a:solidFill>
                  <a:schemeClr val="accent2"/>
                </a:solidFill>
              </a:rPr>
              <a:t>0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0" y="144041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C000"/>
                </a:solidFill>
              </a:rPr>
              <a:t>140</a:t>
            </a:r>
            <a:r>
              <a:rPr lang="en-US" baseline="30000" smtClean="0">
                <a:solidFill>
                  <a:srgbClr val="FFC000"/>
                </a:solidFill>
              </a:rPr>
              <a:t>0</a:t>
            </a:r>
            <a:endParaRPr lang="en-US">
              <a:solidFill>
                <a:srgbClr val="FFC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73575" y="595396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C000"/>
                </a:solidFill>
              </a:rPr>
              <a:t>140</a:t>
            </a:r>
            <a:r>
              <a:rPr lang="en-US" baseline="30000" smtClean="0">
                <a:solidFill>
                  <a:srgbClr val="FFC000"/>
                </a:solidFill>
              </a:rPr>
              <a:t>0</a:t>
            </a:r>
            <a:endParaRPr lang="en-US">
              <a:solidFill>
                <a:srgbClr val="FFC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44737" y="199249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B050"/>
                </a:solidFill>
              </a:rPr>
              <a:t>140</a:t>
            </a:r>
            <a:r>
              <a:rPr lang="en-US" baseline="30000" smtClean="0">
                <a:solidFill>
                  <a:srgbClr val="00B050"/>
                </a:solidFill>
              </a:rPr>
              <a:t>0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18054" y="120015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B050"/>
                </a:solidFill>
              </a:rPr>
              <a:t>140</a:t>
            </a:r>
            <a:r>
              <a:rPr lang="en-US" baseline="30000" smtClean="0">
                <a:solidFill>
                  <a:srgbClr val="00B050"/>
                </a:solidFill>
              </a:rPr>
              <a:t>0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916" y="2531537"/>
            <a:ext cx="80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Ta có:</a:t>
            </a: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219200" y="211276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Giải.</a:t>
            </a:r>
            <a:endParaRPr lang="en-US"/>
          </a:p>
        </p:txBody>
      </p:sp>
      <p:graphicFrame>
        <p:nvGraphicFramePr>
          <p:cNvPr id="3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787583"/>
              </p:ext>
            </p:extLst>
          </p:nvPr>
        </p:nvGraphicFramePr>
        <p:xfrm>
          <a:off x="674688" y="2981325"/>
          <a:ext cx="37893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6" imgW="1930320" imgH="291960" progId="Equation.DSMT4">
                  <p:embed/>
                </p:oleObj>
              </mc:Choice>
              <mc:Fallback>
                <p:oleObj name="Equation" r:id="rId6" imgW="19303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981325"/>
                        <a:ext cx="37893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408984"/>
              </p:ext>
            </p:extLst>
          </p:nvPr>
        </p:nvGraphicFramePr>
        <p:xfrm>
          <a:off x="630148" y="3486150"/>
          <a:ext cx="38131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8" imgW="1942920" imgH="291960" progId="Equation.DSMT4">
                  <p:embed/>
                </p:oleObj>
              </mc:Choice>
              <mc:Fallback>
                <p:oleObj name="Equation" r:id="rId8" imgW="19429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148" y="3486150"/>
                        <a:ext cx="38131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32" grpId="0"/>
      <p:bldP spid="33" grpId="0"/>
      <p:bldP spid="34" grpId="0"/>
      <p:bldP spid="35" grpId="0"/>
      <p:bldP spid="7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3279" y="4767263"/>
            <a:ext cx="561975" cy="2738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7500EF-88DC-4126-BFED-D16C5D64DEEE}" type="slidenum">
              <a:rPr lang="en-US" sz="1800" smtClean="0">
                <a:latin typeface="VNI-Korin" pitchFamily="2" charset="0"/>
              </a:rPr>
              <a:pPr/>
              <a:t>11</a:t>
            </a:fld>
            <a:endParaRPr lang="en-US" sz="1800" smtClean="0">
              <a:latin typeface="VNI-Korin" pitchFamily="2" charset="0"/>
            </a:endParaRP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152400" y="667923"/>
            <a:ext cx="5181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>
                <a:solidFill>
                  <a:srgbClr val="800000"/>
                </a:solidFill>
                <a:latin typeface="VNI-Korin" pitchFamily="2" charset="0"/>
                <a:cs typeface="Arial" charset="0"/>
              </a:rPr>
              <a:t>Caâu 1:</a:t>
            </a:r>
            <a:r>
              <a:rPr lang="en-US" sz="2000">
                <a:latin typeface="VNI-Korin" pitchFamily="2" charset="0"/>
                <a:cs typeface="Arial" charset="0"/>
              </a:rPr>
              <a:t> Nhìn hình roài ñieàn vaøo daáu ( ... 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545932" y="109639"/>
            <a:ext cx="3538536" cy="2914650"/>
            <a:chOff x="5529264" y="971550"/>
            <a:chExt cx="3538536" cy="2914650"/>
          </a:xfrm>
        </p:grpSpPr>
        <p:sp>
          <p:nvSpPr>
            <p:cNvPr id="11269" name="Line 4"/>
            <p:cNvSpPr>
              <a:spLocks noChangeShapeType="1"/>
            </p:cNvSpPr>
            <p:nvPr/>
          </p:nvSpPr>
          <p:spPr bwMode="auto">
            <a:xfrm>
              <a:off x="5791200" y="3200400"/>
              <a:ext cx="3276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VNI-Korin" pitchFamily="2" charset="0"/>
              </a:endParaRPr>
            </a:p>
          </p:txBody>
        </p:sp>
        <p:sp>
          <p:nvSpPr>
            <p:cNvPr id="11270" name="Line 5"/>
            <p:cNvSpPr>
              <a:spLocks noChangeShapeType="1"/>
            </p:cNvSpPr>
            <p:nvPr/>
          </p:nvSpPr>
          <p:spPr bwMode="auto">
            <a:xfrm flipV="1">
              <a:off x="5715000" y="1714500"/>
              <a:ext cx="3200400" cy="628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VNI-Korin" pitchFamily="2" charset="0"/>
              </a:endParaRPr>
            </a:p>
          </p:txBody>
        </p:sp>
        <p:sp>
          <p:nvSpPr>
            <p:cNvPr id="11271" name="Line 6"/>
            <p:cNvSpPr>
              <a:spLocks noChangeShapeType="1"/>
            </p:cNvSpPr>
            <p:nvPr/>
          </p:nvSpPr>
          <p:spPr bwMode="auto">
            <a:xfrm flipH="1">
              <a:off x="6934200" y="1371600"/>
              <a:ext cx="762000" cy="2514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VNI-Korin" pitchFamily="2" charset="0"/>
              </a:endParaRPr>
            </a:p>
          </p:txBody>
        </p:sp>
        <p:sp>
          <p:nvSpPr>
            <p:cNvPr id="183303" name="Text Box 7"/>
            <p:cNvSpPr txBox="1">
              <a:spLocks noChangeArrowheads="1"/>
            </p:cNvSpPr>
            <p:nvPr/>
          </p:nvSpPr>
          <p:spPr bwMode="auto">
            <a:xfrm>
              <a:off x="5656264" y="2743200"/>
              <a:ext cx="3209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VNI-Korin" pitchFamily="2" charset="0"/>
                  <a:cs typeface="Arial" charset="0"/>
                </a:rPr>
                <a:t>n</a:t>
              </a:r>
            </a:p>
          </p:txBody>
        </p:sp>
        <p:sp>
          <p:nvSpPr>
            <p:cNvPr id="183304" name="Text Box 8"/>
            <p:cNvSpPr txBox="1">
              <a:spLocks noChangeArrowheads="1"/>
            </p:cNvSpPr>
            <p:nvPr/>
          </p:nvSpPr>
          <p:spPr bwMode="auto">
            <a:xfrm>
              <a:off x="5529264" y="1862137"/>
              <a:ext cx="3962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VNI-Korin" pitchFamily="2" charset="0"/>
                  <a:cs typeface="Arial" charset="0"/>
                </a:rPr>
                <a:t>m</a:t>
              </a:r>
            </a:p>
          </p:txBody>
        </p:sp>
        <p:sp>
          <p:nvSpPr>
            <p:cNvPr id="183305" name="Text Box 9"/>
            <p:cNvSpPr txBox="1">
              <a:spLocks noChangeArrowheads="1"/>
            </p:cNvSpPr>
            <p:nvPr/>
          </p:nvSpPr>
          <p:spPr bwMode="auto">
            <a:xfrm>
              <a:off x="7467600" y="971550"/>
              <a:ext cx="3209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VNI-Korin" pitchFamily="2" charset="0"/>
                  <a:cs typeface="Arial" charset="0"/>
                </a:rPr>
                <a:t>d</a:t>
              </a:r>
            </a:p>
          </p:txBody>
        </p:sp>
        <p:sp>
          <p:nvSpPr>
            <p:cNvPr id="183306" name="Text Box 10"/>
            <p:cNvSpPr txBox="1">
              <a:spLocks noChangeArrowheads="1"/>
            </p:cNvSpPr>
            <p:nvPr/>
          </p:nvSpPr>
          <p:spPr bwMode="auto">
            <a:xfrm>
              <a:off x="6858001" y="1371600"/>
              <a:ext cx="3802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VNI-Korin" pitchFamily="2" charset="0"/>
                  <a:cs typeface="Arial" charset="0"/>
                </a:rPr>
                <a:t>M</a:t>
              </a:r>
            </a:p>
          </p:txBody>
        </p:sp>
        <p:sp>
          <p:nvSpPr>
            <p:cNvPr id="183307" name="Text Box 11"/>
            <p:cNvSpPr txBox="1">
              <a:spLocks noChangeArrowheads="1"/>
            </p:cNvSpPr>
            <p:nvPr/>
          </p:nvSpPr>
          <p:spPr bwMode="auto">
            <a:xfrm>
              <a:off x="7429500" y="3437671"/>
              <a:ext cx="3593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VNI-Korin" pitchFamily="2" charset="0"/>
                  <a:cs typeface="Arial" charset="0"/>
                </a:rPr>
                <a:t>N</a:t>
              </a:r>
            </a:p>
          </p:txBody>
        </p:sp>
        <p:sp>
          <p:nvSpPr>
            <p:cNvPr id="183308" name="Text Box 12"/>
            <p:cNvSpPr txBox="1">
              <a:spLocks noChangeArrowheads="1"/>
            </p:cNvSpPr>
            <p:nvPr/>
          </p:nvSpPr>
          <p:spPr bwMode="auto">
            <a:xfrm>
              <a:off x="7135458" y="3193018"/>
              <a:ext cx="3321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Korin" pitchFamily="2" charset="0"/>
                  <a:cs typeface="Arial" charset="0"/>
                </a:rPr>
                <a:t>5</a:t>
              </a:r>
            </a:p>
          </p:txBody>
        </p:sp>
        <p:sp>
          <p:nvSpPr>
            <p:cNvPr id="183309" name="Text Box 13"/>
            <p:cNvSpPr txBox="1">
              <a:spLocks noChangeArrowheads="1"/>
            </p:cNvSpPr>
            <p:nvPr/>
          </p:nvSpPr>
          <p:spPr bwMode="auto">
            <a:xfrm>
              <a:off x="7135458" y="1973818"/>
              <a:ext cx="3321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Korin" pitchFamily="2" charset="0"/>
                  <a:cs typeface="Arial" charset="0"/>
                </a:rPr>
                <a:t>4</a:t>
              </a:r>
            </a:p>
          </p:txBody>
        </p:sp>
        <p:sp>
          <p:nvSpPr>
            <p:cNvPr id="183310" name="Text Box 14"/>
            <p:cNvSpPr txBox="1">
              <a:spLocks noChangeArrowheads="1"/>
            </p:cNvSpPr>
            <p:nvPr/>
          </p:nvSpPr>
          <p:spPr bwMode="auto">
            <a:xfrm>
              <a:off x="7181850" y="1668066"/>
              <a:ext cx="3321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Korin" pitchFamily="2" charset="0"/>
                  <a:cs typeface="Arial" charset="0"/>
                </a:rPr>
                <a:t>3</a:t>
              </a:r>
            </a:p>
          </p:txBody>
        </p:sp>
        <p:sp>
          <p:nvSpPr>
            <p:cNvPr id="183311" name="Text Box 15"/>
            <p:cNvSpPr txBox="1">
              <a:spLocks noChangeArrowheads="1"/>
            </p:cNvSpPr>
            <p:nvPr/>
          </p:nvSpPr>
          <p:spPr bwMode="auto">
            <a:xfrm>
              <a:off x="7562850" y="1600200"/>
              <a:ext cx="3321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Korin" pitchFamily="2" charset="0"/>
                  <a:cs typeface="Arial" charset="0"/>
                </a:rPr>
                <a:t>2</a:t>
              </a:r>
            </a:p>
          </p:txBody>
        </p:sp>
        <p:sp>
          <p:nvSpPr>
            <p:cNvPr id="183312" name="Text Box 16"/>
            <p:cNvSpPr txBox="1">
              <a:spLocks noChangeArrowheads="1"/>
            </p:cNvSpPr>
            <p:nvPr/>
          </p:nvSpPr>
          <p:spPr bwMode="auto">
            <a:xfrm>
              <a:off x="6724650" y="3143250"/>
              <a:ext cx="3321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Korin" pitchFamily="2" charset="0"/>
                  <a:cs typeface="Arial" charset="0"/>
                </a:rPr>
                <a:t>8</a:t>
              </a:r>
            </a:p>
          </p:txBody>
        </p:sp>
        <p:sp>
          <p:nvSpPr>
            <p:cNvPr id="183313" name="Text Box 17"/>
            <p:cNvSpPr txBox="1">
              <a:spLocks noChangeArrowheads="1"/>
            </p:cNvSpPr>
            <p:nvPr/>
          </p:nvSpPr>
          <p:spPr bwMode="auto">
            <a:xfrm>
              <a:off x="6800850" y="2800350"/>
              <a:ext cx="3321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Korin" pitchFamily="2" charset="0"/>
                  <a:cs typeface="Arial" charset="0"/>
                </a:rPr>
                <a:t>7</a:t>
              </a:r>
            </a:p>
          </p:txBody>
        </p:sp>
        <p:sp>
          <p:nvSpPr>
            <p:cNvPr id="183314" name="Text Box 18"/>
            <p:cNvSpPr txBox="1">
              <a:spLocks noChangeArrowheads="1"/>
            </p:cNvSpPr>
            <p:nvPr/>
          </p:nvSpPr>
          <p:spPr bwMode="auto">
            <a:xfrm>
              <a:off x="7181850" y="2800350"/>
              <a:ext cx="3321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Korin" pitchFamily="2" charset="0"/>
                  <a:cs typeface="Arial" charset="0"/>
                </a:rPr>
                <a:t>6</a:t>
              </a:r>
            </a:p>
          </p:txBody>
        </p:sp>
        <p:sp>
          <p:nvSpPr>
            <p:cNvPr id="183315" name="Text Box 19"/>
            <p:cNvSpPr txBox="1">
              <a:spLocks noChangeArrowheads="1"/>
            </p:cNvSpPr>
            <p:nvPr/>
          </p:nvSpPr>
          <p:spPr bwMode="auto">
            <a:xfrm>
              <a:off x="7467600" y="1973818"/>
              <a:ext cx="3145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Korin" pitchFamily="2" charset="0"/>
                  <a:cs typeface="Arial" charset="0"/>
                </a:rPr>
                <a:t>1</a:t>
              </a:r>
            </a:p>
          </p:txBody>
        </p:sp>
      </p:grpSp>
      <p:sp>
        <p:nvSpPr>
          <p:cNvPr id="183316" name="Text Box 20"/>
          <p:cNvSpPr txBox="1">
            <a:spLocks noChangeArrowheads="1"/>
          </p:cNvSpPr>
          <p:nvPr/>
        </p:nvSpPr>
        <p:spPr bwMode="auto">
          <a:xfrm>
            <a:off x="228600" y="1810644"/>
            <a:ext cx="6035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NI-Korin" pitchFamily="2" charset="0"/>
                <a:cs typeface="Arial" charset="0"/>
              </a:rPr>
              <a:t>a.  </a:t>
            </a:r>
            <a:r>
              <a:rPr lang="en-US" sz="2000" smtClean="0">
                <a:latin typeface="VNI-Korin" pitchFamily="2" charset="0"/>
                <a:cs typeface="Arial" charset="0"/>
              </a:rPr>
              <a:t>   </a:t>
            </a:r>
            <a:r>
              <a:rPr lang="en-US" sz="2000" baseline="-25000" smtClean="0">
                <a:latin typeface="VNI-Korin" pitchFamily="2" charset="0"/>
                <a:cs typeface="Arial" charset="0"/>
              </a:rPr>
              <a:t> </a:t>
            </a:r>
            <a:r>
              <a:rPr lang="en-US" sz="2000">
                <a:latin typeface="VNI-Korin" pitchFamily="2" charset="0"/>
                <a:cs typeface="Arial" charset="0"/>
              </a:rPr>
              <a:t>vaø  ...  </a:t>
            </a:r>
            <a:r>
              <a:rPr lang="en-US" sz="2000" smtClean="0">
                <a:latin typeface="VNI-Korin" pitchFamily="2" charset="0"/>
                <a:cs typeface="Arial" charset="0"/>
              </a:rPr>
              <a:t>laø </a:t>
            </a:r>
            <a:r>
              <a:rPr lang="en-US" sz="2000">
                <a:latin typeface="VNI-Korin" pitchFamily="2" charset="0"/>
                <a:cs typeface="Arial" charset="0"/>
              </a:rPr>
              <a:t>moät caëp goùc so le trong.</a:t>
            </a:r>
          </a:p>
        </p:txBody>
      </p:sp>
      <p:sp>
        <p:nvSpPr>
          <p:cNvPr id="183317" name="Text Box 21"/>
          <p:cNvSpPr txBox="1">
            <a:spLocks noChangeArrowheads="1"/>
          </p:cNvSpPr>
          <p:nvPr/>
        </p:nvSpPr>
        <p:spPr bwMode="auto">
          <a:xfrm>
            <a:off x="228600" y="2362776"/>
            <a:ext cx="502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NI-Korin" pitchFamily="2" charset="0"/>
                <a:cs typeface="Arial" charset="0"/>
              </a:rPr>
              <a:t>b.  ... vaø  </a:t>
            </a:r>
            <a:r>
              <a:rPr lang="en-US" sz="2000" smtClean="0">
                <a:latin typeface="VNI-Korin" pitchFamily="2" charset="0"/>
                <a:cs typeface="Arial" charset="0"/>
              </a:rPr>
              <a:t>     laø </a:t>
            </a:r>
            <a:r>
              <a:rPr lang="en-US" sz="2000">
                <a:latin typeface="VNI-Korin" pitchFamily="2" charset="0"/>
                <a:cs typeface="Arial" charset="0"/>
              </a:rPr>
              <a:t>moät caëp goùc ñoàng vò.</a:t>
            </a:r>
          </a:p>
        </p:txBody>
      </p:sp>
      <p:sp>
        <p:nvSpPr>
          <p:cNvPr id="183318" name="Text Box 22"/>
          <p:cNvSpPr txBox="1">
            <a:spLocks noChangeArrowheads="1"/>
          </p:cNvSpPr>
          <p:nvPr/>
        </p:nvSpPr>
        <p:spPr bwMode="auto">
          <a:xfrm>
            <a:off x="228600" y="2914908"/>
            <a:ext cx="6640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NI-Korin" pitchFamily="2" charset="0"/>
                <a:cs typeface="Arial" charset="0"/>
              </a:rPr>
              <a:t>c.  </a:t>
            </a:r>
            <a:r>
              <a:rPr lang="en-US" sz="2000" smtClean="0">
                <a:latin typeface="VNI-Korin" pitchFamily="2" charset="0"/>
                <a:cs typeface="Arial" charset="0"/>
              </a:rPr>
              <a:t>   </a:t>
            </a:r>
            <a:r>
              <a:rPr lang="en-US" sz="2000" baseline="-25000" smtClean="0">
                <a:latin typeface="VNI-Korin" pitchFamily="2" charset="0"/>
                <a:cs typeface="Arial" charset="0"/>
              </a:rPr>
              <a:t> </a:t>
            </a:r>
            <a:r>
              <a:rPr lang="en-US" sz="2000">
                <a:latin typeface="VNI-Korin" pitchFamily="2" charset="0"/>
                <a:cs typeface="Arial" charset="0"/>
              </a:rPr>
              <a:t>vaø  ...  </a:t>
            </a:r>
            <a:r>
              <a:rPr lang="en-US" sz="2000" smtClean="0">
                <a:latin typeface="VNI-Korin" pitchFamily="2" charset="0"/>
                <a:cs typeface="Arial" charset="0"/>
              </a:rPr>
              <a:t>laø </a:t>
            </a:r>
            <a:r>
              <a:rPr lang="en-US" sz="2000">
                <a:latin typeface="VNI-Korin" pitchFamily="2" charset="0"/>
                <a:cs typeface="Arial" charset="0"/>
              </a:rPr>
              <a:t>moät caëp goùc trong cuøng phía.</a:t>
            </a:r>
          </a:p>
        </p:txBody>
      </p:sp>
      <p:sp>
        <p:nvSpPr>
          <p:cNvPr id="183319" name="Text Box 23"/>
          <p:cNvSpPr txBox="1">
            <a:spLocks noChangeArrowheads="1"/>
          </p:cNvSpPr>
          <p:nvPr/>
        </p:nvSpPr>
        <p:spPr bwMode="auto">
          <a:xfrm>
            <a:off x="228600" y="3467040"/>
            <a:ext cx="68448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NI-Korin" pitchFamily="2" charset="0"/>
                <a:cs typeface="Arial" charset="0"/>
              </a:rPr>
              <a:t>d.  ... vaø  </a:t>
            </a:r>
            <a:r>
              <a:rPr lang="en-US" sz="2000" smtClean="0">
                <a:latin typeface="VNI-Korin" pitchFamily="2" charset="0"/>
                <a:cs typeface="Arial" charset="0"/>
              </a:rPr>
              <a:t>    laø </a:t>
            </a:r>
            <a:r>
              <a:rPr lang="en-US" sz="2000">
                <a:latin typeface="VNI-Korin" pitchFamily="2" charset="0"/>
                <a:cs typeface="Arial" charset="0"/>
              </a:rPr>
              <a:t>moät caëp goùc ngoaøi cuøng phía.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268685"/>
              </p:ext>
            </p:extLst>
          </p:nvPr>
        </p:nvGraphicFramePr>
        <p:xfrm>
          <a:off x="609600" y="1780358"/>
          <a:ext cx="427478" cy="47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4" imgW="241200" imgH="266400" progId="Equation.DSMT4">
                  <p:embed/>
                </p:oleObj>
              </mc:Choice>
              <mc:Fallback>
                <p:oleObj name="Equation" r:id="rId4" imgW="241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780358"/>
                        <a:ext cx="427478" cy="47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731044"/>
              </p:ext>
            </p:extLst>
          </p:nvPr>
        </p:nvGraphicFramePr>
        <p:xfrm>
          <a:off x="1491501" y="2317001"/>
          <a:ext cx="4032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Equation" r:id="rId6" imgW="228600" imgH="266400" progId="Equation.DSMT4">
                  <p:embed/>
                </p:oleObj>
              </mc:Choice>
              <mc:Fallback>
                <p:oleObj name="Equation" r:id="rId6" imgW="2286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91501" y="2317001"/>
                        <a:ext cx="403225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001229"/>
              </p:ext>
            </p:extLst>
          </p:nvPr>
        </p:nvGraphicFramePr>
        <p:xfrm>
          <a:off x="1447800" y="3414623"/>
          <a:ext cx="3810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Equation" r:id="rId8" imgW="215640" imgH="266400" progId="Equation.DSMT4">
                  <p:embed/>
                </p:oleObj>
              </mc:Choice>
              <mc:Fallback>
                <p:oleObj name="Equation" r:id="rId8" imgW="2156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47800" y="3414623"/>
                        <a:ext cx="381000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468726"/>
              </p:ext>
            </p:extLst>
          </p:nvPr>
        </p:nvGraphicFramePr>
        <p:xfrm>
          <a:off x="609600" y="2876550"/>
          <a:ext cx="4492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quation" r:id="rId10" imgW="253800" imgH="266400" progId="Equation.DSMT4">
                  <p:embed/>
                </p:oleObj>
              </mc:Choice>
              <mc:Fallback>
                <p:oleObj name="Equation" r:id="rId10" imgW="2538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9600" y="2876550"/>
                        <a:ext cx="449262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913636"/>
              </p:ext>
            </p:extLst>
          </p:nvPr>
        </p:nvGraphicFramePr>
        <p:xfrm>
          <a:off x="585788" y="2255838"/>
          <a:ext cx="4937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12" imgW="253800" imgH="266400" progId="Equation.DSMT4">
                  <p:embed/>
                </p:oleObj>
              </mc:Choice>
              <mc:Fallback>
                <p:oleObj name="Equation" r:id="rId12" imgW="2538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5788" y="2255838"/>
                        <a:ext cx="493712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663719"/>
              </p:ext>
            </p:extLst>
          </p:nvPr>
        </p:nvGraphicFramePr>
        <p:xfrm>
          <a:off x="1395413" y="1677988"/>
          <a:ext cx="444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Equation" r:id="rId14" imgW="228600" imgH="266400" progId="Equation.DSMT4">
                  <p:embed/>
                </p:oleObj>
              </mc:Choice>
              <mc:Fallback>
                <p:oleObj name="Equation" r:id="rId14" imgW="2286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95413" y="1677988"/>
                        <a:ext cx="4445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710997"/>
              </p:ext>
            </p:extLst>
          </p:nvPr>
        </p:nvGraphicFramePr>
        <p:xfrm>
          <a:off x="1395413" y="2794000"/>
          <a:ext cx="444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Equation" r:id="rId16" imgW="228600" imgH="266400" progId="Equation.DSMT4">
                  <p:embed/>
                </p:oleObj>
              </mc:Choice>
              <mc:Fallback>
                <p:oleObj name="Equation" r:id="rId16" imgW="2286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395413" y="2794000"/>
                        <a:ext cx="4445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535449"/>
              </p:ext>
            </p:extLst>
          </p:nvPr>
        </p:nvGraphicFramePr>
        <p:xfrm>
          <a:off x="573088" y="3346450"/>
          <a:ext cx="4937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Equation" r:id="rId18" imgW="253800" imgH="266400" progId="Equation.DSMT4">
                  <p:embed/>
                </p:oleObj>
              </mc:Choice>
              <mc:Fallback>
                <p:oleObj name="Equation" r:id="rId18" imgW="2538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3088" y="3346450"/>
                        <a:ext cx="493712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3279" y="4767263"/>
            <a:ext cx="561975" cy="2738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4B8779B-6A1E-4012-84D0-CD9473E1976A}" type="slidenum">
              <a:rPr lang="en-US" sz="1800" smtClean="0">
                <a:latin typeface="VNI-Helve" pitchFamily="2" charset="0"/>
              </a:rPr>
              <a:pPr/>
              <a:t>12</a:t>
            </a:fld>
            <a:endParaRPr lang="en-US" sz="1800" smtClean="0">
              <a:latin typeface="VNI-Helve" pitchFamily="2" charset="0"/>
            </a:endParaRPr>
          </a:p>
        </p:txBody>
      </p:sp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103188" y="0"/>
            <a:ext cx="14013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u="sng" dirty="0">
                <a:latin typeface="VNI-Helve" pitchFamily="2" charset="0"/>
                <a:cs typeface="Arial" charset="0"/>
              </a:rPr>
              <a:t> </a:t>
            </a:r>
            <a:r>
              <a:rPr lang="en-US" u="sng" dirty="0" err="1">
                <a:latin typeface="VNI-Helve" pitchFamily="2" charset="0"/>
                <a:cs typeface="Arial" charset="0"/>
              </a:rPr>
              <a:t>Luyeän</a:t>
            </a:r>
            <a:r>
              <a:rPr lang="en-US" u="sng" dirty="0">
                <a:latin typeface="VNI-Helve" pitchFamily="2" charset="0"/>
                <a:cs typeface="Arial" charset="0"/>
              </a:rPr>
              <a:t> </a:t>
            </a:r>
            <a:r>
              <a:rPr lang="en-US" u="sng" dirty="0" err="1">
                <a:latin typeface="VNI-Helve" pitchFamily="2" charset="0"/>
                <a:cs typeface="Arial" charset="0"/>
              </a:rPr>
              <a:t>taäp</a:t>
            </a:r>
            <a:r>
              <a:rPr lang="en-US" u="sng" dirty="0"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76202" y="457200"/>
            <a:ext cx="4667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800000"/>
                </a:solidFill>
                <a:latin typeface="VNI-Helve" pitchFamily="2" charset="0"/>
                <a:cs typeface="Arial" charset="0"/>
              </a:rPr>
              <a:t>Caâu 2:</a:t>
            </a:r>
            <a:r>
              <a:rPr lang="en-US">
                <a:latin typeface="VNI-Helve" pitchFamily="2" charset="0"/>
                <a:cs typeface="Arial" charset="0"/>
              </a:rPr>
              <a:t> Nhìn hình roài ñieàn vaøo daáu ( ... )</a:t>
            </a:r>
          </a:p>
        </p:txBody>
      </p:sp>
      <p:sp>
        <p:nvSpPr>
          <p:cNvPr id="185363" name="Rectangle 19"/>
          <p:cNvSpPr>
            <a:spLocks noChangeArrowheads="1"/>
          </p:cNvSpPr>
          <p:nvPr/>
        </p:nvSpPr>
        <p:spPr bwMode="auto">
          <a:xfrm>
            <a:off x="3782050" y="2272734"/>
            <a:ext cx="9621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i="1">
                <a:solidFill>
                  <a:srgbClr val="0000FF"/>
                </a:solidFill>
                <a:latin typeface="VNI-Helve" pitchFamily="2" charset="0"/>
                <a:cs typeface="Arial" charset="0"/>
              </a:rPr>
              <a:t>ñoàng vò</a:t>
            </a:r>
          </a:p>
        </p:txBody>
      </p:sp>
      <p:sp>
        <p:nvSpPr>
          <p:cNvPr id="185364" name="Rectangle 20"/>
          <p:cNvSpPr>
            <a:spLocks noChangeArrowheads="1"/>
          </p:cNvSpPr>
          <p:nvPr/>
        </p:nvSpPr>
        <p:spPr bwMode="auto">
          <a:xfrm>
            <a:off x="3657600" y="2926318"/>
            <a:ext cx="1837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i="1">
                <a:solidFill>
                  <a:srgbClr val="0000FF"/>
                </a:solidFill>
                <a:latin typeface="VNI-Helve" pitchFamily="2" charset="0"/>
                <a:cs typeface="Arial" charset="0"/>
              </a:rPr>
              <a:t>trong cuøng phía</a:t>
            </a:r>
          </a:p>
        </p:txBody>
      </p:sp>
      <p:sp>
        <p:nvSpPr>
          <p:cNvPr id="185365" name="Rectangle 21"/>
          <p:cNvSpPr>
            <a:spLocks noChangeArrowheads="1"/>
          </p:cNvSpPr>
          <p:nvPr/>
        </p:nvSpPr>
        <p:spPr bwMode="auto">
          <a:xfrm>
            <a:off x="3710132" y="3568134"/>
            <a:ext cx="9621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i="1">
                <a:solidFill>
                  <a:srgbClr val="0000FF"/>
                </a:solidFill>
                <a:latin typeface="VNI-Helve" pitchFamily="2" charset="0"/>
                <a:cs typeface="Arial" charset="0"/>
              </a:rPr>
              <a:t>ñoàng vò</a:t>
            </a:r>
          </a:p>
        </p:txBody>
      </p:sp>
      <p:sp>
        <p:nvSpPr>
          <p:cNvPr id="185371" name="Rectangle 27"/>
          <p:cNvSpPr>
            <a:spLocks noChangeArrowheads="1"/>
          </p:cNvSpPr>
          <p:nvPr/>
        </p:nvSpPr>
        <p:spPr bwMode="auto">
          <a:xfrm>
            <a:off x="3687871" y="4196888"/>
            <a:ext cx="1308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i="1">
                <a:solidFill>
                  <a:srgbClr val="0000FF"/>
                </a:solidFill>
                <a:latin typeface="VNI-Helve" pitchFamily="2" charset="0"/>
                <a:cs typeface="Arial" charset="0"/>
              </a:rPr>
              <a:t>so le trong</a:t>
            </a:r>
          </a:p>
        </p:txBody>
      </p:sp>
      <p:sp>
        <p:nvSpPr>
          <p:cNvPr id="12317" name="AutoShape 28"/>
          <p:cNvSpPr>
            <a:spLocks noChangeAspect="1" noChangeArrowheads="1" noTextEdit="1"/>
          </p:cNvSpPr>
          <p:nvPr/>
        </p:nvSpPr>
        <p:spPr bwMode="auto">
          <a:xfrm>
            <a:off x="4585298" y="285750"/>
            <a:ext cx="4330102" cy="235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VNI-Helve" pitchFamily="2" charset="0"/>
            </a:endParaRPr>
          </a:p>
        </p:txBody>
      </p:sp>
      <p:sp>
        <p:nvSpPr>
          <p:cNvPr id="12318" name="Line 29"/>
          <p:cNvSpPr>
            <a:spLocks noChangeShapeType="1"/>
          </p:cNvSpPr>
          <p:nvPr/>
        </p:nvSpPr>
        <p:spPr bwMode="auto">
          <a:xfrm>
            <a:off x="5133332" y="1870735"/>
            <a:ext cx="2981968" cy="162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VNI-Helve" pitchFamily="2" charset="0"/>
            </a:endParaRPr>
          </a:p>
        </p:txBody>
      </p:sp>
      <p:sp>
        <p:nvSpPr>
          <p:cNvPr id="12319" name="Line 30"/>
          <p:cNvSpPr>
            <a:spLocks noChangeShapeType="1"/>
          </p:cNvSpPr>
          <p:nvPr/>
        </p:nvSpPr>
        <p:spPr bwMode="auto">
          <a:xfrm>
            <a:off x="5428607" y="1270660"/>
            <a:ext cx="2981968" cy="162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VNI-Helve" pitchFamily="2" charset="0"/>
            </a:endParaRPr>
          </a:p>
        </p:txBody>
      </p:sp>
      <p:sp>
        <p:nvSpPr>
          <p:cNvPr id="12320" name="Line 31"/>
          <p:cNvSpPr>
            <a:spLocks noChangeShapeType="1"/>
          </p:cNvSpPr>
          <p:nvPr/>
        </p:nvSpPr>
        <p:spPr bwMode="auto">
          <a:xfrm flipH="1">
            <a:off x="8080430" y="1194212"/>
            <a:ext cx="330146" cy="81789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VNI-Helve" pitchFamily="2" charset="0"/>
            </a:endParaRPr>
          </a:p>
        </p:txBody>
      </p:sp>
      <p:sp>
        <p:nvSpPr>
          <p:cNvPr id="12321" name="Line 32"/>
          <p:cNvSpPr>
            <a:spLocks noChangeShapeType="1"/>
          </p:cNvSpPr>
          <p:nvPr/>
        </p:nvSpPr>
        <p:spPr bwMode="auto">
          <a:xfrm flipH="1">
            <a:off x="6450908" y="203369"/>
            <a:ext cx="788092" cy="2015524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VNI-Helve" pitchFamily="2" charset="0"/>
            </a:endParaRPr>
          </a:p>
        </p:txBody>
      </p:sp>
      <p:sp>
        <p:nvSpPr>
          <p:cNvPr id="12322" name="Line 33"/>
          <p:cNvSpPr>
            <a:spLocks noChangeShapeType="1"/>
          </p:cNvSpPr>
          <p:nvPr/>
        </p:nvSpPr>
        <p:spPr bwMode="auto">
          <a:xfrm>
            <a:off x="5748104" y="755250"/>
            <a:ext cx="2662471" cy="52578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VNI-Helve" pitchFamily="2" charset="0"/>
            </a:endParaRPr>
          </a:p>
        </p:txBody>
      </p:sp>
      <p:sp>
        <p:nvSpPr>
          <p:cNvPr id="185378" name="Rectangle 34"/>
          <p:cNvSpPr>
            <a:spLocks noChangeArrowheads="1"/>
          </p:cNvSpPr>
          <p:nvPr/>
        </p:nvSpPr>
        <p:spPr bwMode="auto">
          <a:xfrm>
            <a:off x="6858000" y="1306531"/>
            <a:ext cx="152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latin typeface="VNI-Helve" pitchFamily="2" charset="0"/>
                <a:cs typeface="Arial" charset="0"/>
              </a:rPr>
              <a:t>E</a:t>
            </a:r>
            <a:endParaRPr lang="en-US">
              <a:latin typeface="VNI-Helve" pitchFamily="2" charset="0"/>
              <a:cs typeface="Arial" charset="0"/>
            </a:endParaRPr>
          </a:p>
        </p:txBody>
      </p:sp>
      <p:sp>
        <p:nvSpPr>
          <p:cNvPr id="185379" name="Rectangle 35"/>
          <p:cNvSpPr>
            <a:spLocks noChangeArrowheads="1"/>
          </p:cNvSpPr>
          <p:nvPr/>
        </p:nvSpPr>
        <p:spPr bwMode="auto">
          <a:xfrm>
            <a:off x="6019800" y="1363681"/>
            <a:ext cx="2003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latin typeface="VNI-Helve" pitchFamily="2" charset="0"/>
                <a:cs typeface="Arial" charset="0"/>
              </a:rPr>
              <a:t>M</a:t>
            </a:r>
            <a:endParaRPr lang="en-US">
              <a:latin typeface="VNI-Helve" pitchFamily="2" charset="0"/>
              <a:cs typeface="Arial" charset="0"/>
            </a:endParaRPr>
          </a:p>
        </p:txBody>
      </p:sp>
      <p:sp>
        <p:nvSpPr>
          <p:cNvPr id="185380" name="Rectangle 36"/>
          <p:cNvSpPr>
            <a:spLocks noChangeArrowheads="1"/>
          </p:cNvSpPr>
          <p:nvPr/>
        </p:nvSpPr>
        <p:spPr bwMode="auto">
          <a:xfrm>
            <a:off x="7239000" y="285750"/>
            <a:ext cx="1474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latin typeface="VNI-Helve" pitchFamily="2" charset="0"/>
                <a:cs typeface="Arial" charset="0"/>
              </a:rPr>
              <a:t>T</a:t>
            </a:r>
            <a:endParaRPr lang="en-US">
              <a:latin typeface="VNI-Helve" pitchFamily="2" charset="0"/>
              <a:cs typeface="Arial" charset="0"/>
            </a:endParaRPr>
          </a:p>
        </p:txBody>
      </p:sp>
      <p:sp>
        <p:nvSpPr>
          <p:cNvPr id="185381" name="Rectangle 37"/>
          <p:cNvSpPr>
            <a:spLocks noChangeArrowheads="1"/>
          </p:cNvSpPr>
          <p:nvPr/>
        </p:nvSpPr>
        <p:spPr bwMode="auto">
          <a:xfrm>
            <a:off x="6705600" y="506431"/>
            <a:ext cx="1635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latin typeface="VNI-Helve" pitchFamily="2" charset="0"/>
                <a:cs typeface="Arial" charset="0"/>
              </a:rPr>
              <a:t>A</a:t>
            </a:r>
            <a:endParaRPr lang="en-US">
              <a:latin typeface="VNI-Helve" pitchFamily="2" charset="0"/>
              <a:cs typeface="Arial" charset="0"/>
            </a:endParaRPr>
          </a:p>
        </p:txBody>
      </p:sp>
      <p:sp>
        <p:nvSpPr>
          <p:cNvPr id="185382" name="Rectangle 38"/>
          <p:cNvSpPr>
            <a:spLocks noChangeArrowheads="1"/>
          </p:cNvSpPr>
          <p:nvPr/>
        </p:nvSpPr>
        <p:spPr bwMode="auto">
          <a:xfrm>
            <a:off x="8496301" y="1054893"/>
            <a:ext cx="1635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latin typeface="VNI-Helve" pitchFamily="2" charset="0"/>
                <a:cs typeface="Arial" charset="0"/>
              </a:rPr>
              <a:t>B</a:t>
            </a:r>
            <a:endParaRPr lang="en-US">
              <a:latin typeface="VNI-Helve" pitchFamily="2" charset="0"/>
              <a:cs typeface="Arial" charset="0"/>
            </a:endParaRPr>
          </a:p>
        </p:txBody>
      </p:sp>
      <p:sp>
        <p:nvSpPr>
          <p:cNvPr id="185383" name="Rectangle 39"/>
          <p:cNvSpPr>
            <a:spLocks noChangeArrowheads="1"/>
          </p:cNvSpPr>
          <p:nvPr/>
        </p:nvSpPr>
        <p:spPr bwMode="auto">
          <a:xfrm>
            <a:off x="8229600" y="1913751"/>
            <a:ext cx="1747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latin typeface="VNI-Helve" pitchFamily="2" charset="0"/>
                <a:cs typeface="Arial" charset="0"/>
              </a:rPr>
              <a:t>C</a:t>
            </a:r>
            <a:endParaRPr lang="en-US">
              <a:latin typeface="VNI-Helve" pitchFamily="2" charset="0"/>
              <a:cs typeface="Arial" charset="0"/>
            </a:endParaRPr>
          </a:p>
        </p:txBody>
      </p:sp>
      <p:sp>
        <p:nvSpPr>
          <p:cNvPr id="185384" name="Rectangle 40"/>
          <p:cNvSpPr>
            <a:spLocks noChangeArrowheads="1"/>
          </p:cNvSpPr>
          <p:nvPr/>
        </p:nvSpPr>
        <p:spPr bwMode="auto">
          <a:xfrm>
            <a:off x="6172200" y="1935181"/>
            <a:ext cx="1747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latin typeface="VNI-Helve" pitchFamily="2" charset="0"/>
                <a:cs typeface="Arial" charset="0"/>
              </a:rPr>
              <a:t>D</a:t>
            </a:r>
            <a:endParaRPr lang="en-US">
              <a:latin typeface="VNI-Helve" pitchFamily="2" charset="0"/>
              <a:cs typeface="Arial" charset="0"/>
            </a:endParaRPr>
          </a:p>
        </p:txBody>
      </p:sp>
      <p:sp>
        <p:nvSpPr>
          <p:cNvPr id="12332" name="Oval 43"/>
          <p:cNvSpPr>
            <a:spLocks noChangeArrowheads="1"/>
          </p:cNvSpPr>
          <p:nvPr/>
        </p:nvSpPr>
        <p:spPr bwMode="auto">
          <a:xfrm>
            <a:off x="8090627" y="1851876"/>
            <a:ext cx="53249" cy="5044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VNI-Helve" pitchFamily="2" charset="0"/>
            </a:endParaRPr>
          </a:p>
        </p:txBody>
      </p:sp>
      <p:sp>
        <p:nvSpPr>
          <p:cNvPr id="12335" name="Oval 46"/>
          <p:cNvSpPr>
            <a:spLocks noChangeArrowheads="1"/>
          </p:cNvSpPr>
          <p:nvPr/>
        </p:nvSpPr>
        <p:spPr bwMode="auto">
          <a:xfrm>
            <a:off x="6087001" y="1242086"/>
            <a:ext cx="85199" cy="77894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VNI-Helve" pitchFamily="2" charset="0"/>
            </a:endParaRPr>
          </a:p>
        </p:txBody>
      </p:sp>
      <p:sp>
        <p:nvSpPr>
          <p:cNvPr id="12336" name="Oval 47"/>
          <p:cNvSpPr>
            <a:spLocks noChangeArrowheads="1"/>
          </p:cNvSpPr>
          <p:nvPr/>
        </p:nvSpPr>
        <p:spPr bwMode="auto">
          <a:xfrm>
            <a:off x="7085221" y="453390"/>
            <a:ext cx="85199" cy="77894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VNI-Helve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1325" y="2325837"/>
            <a:ext cx="6035675" cy="2303313"/>
            <a:chOff x="60325" y="2123669"/>
            <a:chExt cx="6035675" cy="2303313"/>
          </a:xfrm>
        </p:grpSpPr>
        <p:sp>
          <p:nvSpPr>
            <p:cNvPr id="185348" name="Text Box 4"/>
            <p:cNvSpPr txBox="1">
              <a:spLocks noChangeArrowheads="1"/>
            </p:cNvSpPr>
            <p:nvPr/>
          </p:nvSpPr>
          <p:spPr bwMode="auto">
            <a:xfrm>
              <a:off x="60325" y="2126218"/>
              <a:ext cx="60356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>
                  <a:latin typeface="VNI-Helve" pitchFamily="2" charset="0"/>
                  <a:cs typeface="Arial" charset="0"/>
                </a:rPr>
                <a:t>a. </a:t>
              </a:r>
              <a:r>
                <a:rPr lang="en-US" baseline="-25000" smtClean="0">
                  <a:latin typeface="VNI-Helve" pitchFamily="2" charset="0"/>
                  <a:cs typeface="Arial" charset="0"/>
                </a:rPr>
                <a:t>             </a:t>
              </a:r>
              <a:r>
                <a:rPr lang="en-US" smtClean="0">
                  <a:latin typeface="VNI-Helve" pitchFamily="2" charset="0"/>
                  <a:cs typeface="Arial" charset="0"/>
                </a:rPr>
                <a:t>vaø              laø </a:t>
              </a:r>
              <a:r>
                <a:rPr lang="en-US">
                  <a:latin typeface="VNI-Helve" pitchFamily="2" charset="0"/>
                  <a:cs typeface="Arial" charset="0"/>
                </a:rPr>
                <a:t>caëp goùc </a:t>
              </a:r>
              <a:r>
                <a:rPr lang="en-US" smtClean="0">
                  <a:latin typeface="VNI-Helve" pitchFamily="2" charset="0"/>
                  <a:cs typeface="Arial" charset="0"/>
                </a:rPr>
                <a:t>.............................</a:t>
              </a:r>
              <a:endParaRPr lang="en-US">
                <a:latin typeface="VNI-Helve" pitchFamily="2" charset="0"/>
                <a:cs typeface="Arial" charset="0"/>
              </a:endParaRPr>
            </a:p>
          </p:txBody>
        </p:sp>
        <p:sp>
          <p:nvSpPr>
            <p:cNvPr id="185349" name="Text Box 5"/>
            <p:cNvSpPr txBox="1">
              <a:spLocks noChangeArrowheads="1"/>
            </p:cNvSpPr>
            <p:nvPr/>
          </p:nvSpPr>
          <p:spPr bwMode="auto">
            <a:xfrm>
              <a:off x="60325" y="2770029"/>
              <a:ext cx="5334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>
                  <a:latin typeface="VNI-Helve" pitchFamily="2" charset="0"/>
                  <a:cs typeface="Arial" charset="0"/>
                </a:rPr>
                <a:t>b.  </a:t>
              </a:r>
              <a:r>
                <a:rPr lang="en-US" smtClean="0">
                  <a:latin typeface="VNI-Helve" pitchFamily="2" charset="0"/>
                  <a:cs typeface="Arial" charset="0"/>
                </a:rPr>
                <a:t>        </a:t>
              </a:r>
              <a:r>
                <a:rPr lang="en-US">
                  <a:latin typeface="VNI-Helve" pitchFamily="2" charset="0"/>
                  <a:cs typeface="Arial" charset="0"/>
                </a:rPr>
                <a:t>vaø  </a:t>
              </a:r>
              <a:r>
                <a:rPr lang="en-US" smtClean="0">
                  <a:latin typeface="VNI-Helve" pitchFamily="2" charset="0"/>
                  <a:cs typeface="Arial" charset="0"/>
                </a:rPr>
                <a:t>         laø  </a:t>
              </a:r>
              <a:r>
                <a:rPr lang="en-US">
                  <a:latin typeface="VNI-Helve" pitchFamily="2" charset="0"/>
                  <a:cs typeface="Arial" charset="0"/>
                </a:rPr>
                <a:t>caëp goùc </a:t>
              </a:r>
              <a:r>
                <a:rPr lang="en-US" smtClean="0">
                  <a:latin typeface="VNI-Helve" pitchFamily="2" charset="0"/>
                  <a:cs typeface="Arial" charset="0"/>
                </a:rPr>
                <a:t>........................</a:t>
              </a:r>
              <a:endParaRPr lang="en-US">
                <a:latin typeface="VNI-Helve" pitchFamily="2" charset="0"/>
                <a:cs typeface="Arial" charset="0"/>
              </a:endParaRPr>
            </a:p>
          </p:txBody>
        </p:sp>
        <p:sp>
          <p:nvSpPr>
            <p:cNvPr id="185350" name="Text Box 6"/>
            <p:cNvSpPr txBox="1">
              <a:spLocks noChangeArrowheads="1"/>
            </p:cNvSpPr>
            <p:nvPr/>
          </p:nvSpPr>
          <p:spPr bwMode="auto">
            <a:xfrm>
              <a:off x="60325" y="3413840"/>
              <a:ext cx="60356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>
                  <a:latin typeface="VNI-Helve" pitchFamily="2" charset="0"/>
                  <a:cs typeface="Arial" charset="0"/>
                </a:rPr>
                <a:t>c.  </a:t>
              </a:r>
              <a:r>
                <a:rPr lang="en-US" smtClean="0">
                  <a:latin typeface="VNI-Helve" pitchFamily="2" charset="0"/>
                  <a:cs typeface="Arial" charset="0"/>
                </a:rPr>
                <a:t>     </a:t>
              </a:r>
              <a:r>
                <a:rPr lang="en-US" baseline="-25000" smtClean="0">
                  <a:latin typeface="VNI-Helve" pitchFamily="2" charset="0"/>
                  <a:cs typeface="Arial" charset="0"/>
                </a:rPr>
                <a:t>     </a:t>
              </a:r>
              <a:r>
                <a:rPr lang="en-US" smtClean="0">
                  <a:latin typeface="VNI-Helve" pitchFamily="2" charset="0"/>
                  <a:cs typeface="Arial" charset="0"/>
                </a:rPr>
                <a:t>vaø           laø </a:t>
              </a:r>
              <a:r>
                <a:rPr lang="en-US">
                  <a:latin typeface="VNI-Helve" pitchFamily="2" charset="0"/>
                  <a:cs typeface="Arial" charset="0"/>
                </a:rPr>
                <a:t>caëp goùc  </a:t>
              </a:r>
              <a:r>
                <a:rPr lang="en-US" smtClean="0">
                  <a:latin typeface="VNI-Helve" pitchFamily="2" charset="0"/>
                  <a:cs typeface="Arial" charset="0"/>
                </a:rPr>
                <a:t>............................. </a:t>
              </a:r>
              <a:endParaRPr lang="en-US">
                <a:latin typeface="VNI-Helve" pitchFamily="2" charset="0"/>
                <a:cs typeface="Arial" charset="0"/>
              </a:endParaRPr>
            </a:p>
          </p:txBody>
        </p:sp>
        <p:sp>
          <p:nvSpPr>
            <p:cNvPr id="185366" name="Text Box 22"/>
            <p:cNvSpPr txBox="1">
              <a:spLocks noChangeArrowheads="1"/>
            </p:cNvSpPr>
            <p:nvPr/>
          </p:nvSpPr>
          <p:spPr bwMode="auto">
            <a:xfrm>
              <a:off x="60325" y="4057650"/>
              <a:ext cx="6019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atin typeface="VNI-Helve" pitchFamily="2" charset="0"/>
                  <a:cs typeface="Arial" charset="0"/>
                </a:rPr>
                <a:t>d</a:t>
              </a:r>
              <a:r>
                <a:rPr lang="en-US">
                  <a:latin typeface="VNI-Helve" pitchFamily="2" charset="0"/>
                  <a:cs typeface="Arial" charset="0"/>
                </a:rPr>
                <a:t>.   </a:t>
              </a:r>
              <a:r>
                <a:rPr lang="en-US" smtClean="0">
                  <a:latin typeface="VNI-Helve" pitchFamily="2" charset="0"/>
                  <a:cs typeface="Arial" charset="0"/>
                </a:rPr>
                <a:t>       </a:t>
              </a:r>
              <a:r>
                <a:rPr lang="en-US" err="1">
                  <a:latin typeface="VNI-Helve" pitchFamily="2" charset="0"/>
                  <a:cs typeface="Arial" charset="0"/>
                </a:rPr>
                <a:t>vaø</a:t>
              </a:r>
              <a:r>
                <a:rPr lang="en-US">
                  <a:latin typeface="VNI-Helve" pitchFamily="2" charset="0"/>
                  <a:cs typeface="Arial" charset="0"/>
                </a:rPr>
                <a:t>  </a:t>
              </a:r>
              <a:r>
                <a:rPr lang="en-US" smtClean="0">
                  <a:latin typeface="VNI-Helve" pitchFamily="2" charset="0"/>
                  <a:cs typeface="Arial" charset="0"/>
                </a:rPr>
                <a:t>         </a:t>
              </a:r>
              <a:r>
                <a:rPr lang="en-US" dirty="0" err="1">
                  <a:latin typeface="VNI-Helve" pitchFamily="2" charset="0"/>
                  <a:cs typeface="Arial" charset="0"/>
                </a:rPr>
                <a:t>l</a:t>
              </a:r>
              <a:r>
                <a:rPr lang="en-US" smtClean="0">
                  <a:latin typeface="VNI-Helve" pitchFamily="2" charset="0"/>
                  <a:cs typeface="Arial" charset="0"/>
                </a:rPr>
                <a:t>aø </a:t>
              </a:r>
              <a:r>
                <a:rPr lang="en-US" dirty="0" err="1">
                  <a:latin typeface="VNI-Helve" pitchFamily="2" charset="0"/>
                  <a:cs typeface="Arial" charset="0"/>
                </a:rPr>
                <a:t>caëp</a:t>
              </a:r>
              <a:r>
                <a:rPr lang="en-US" dirty="0">
                  <a:latin typeface="VNI-Helve" pitchFamily="2" charset="0"/>
                  <a:cs typeface="Arial" charset="0"/>
                </a:rPr>
                <a:t> </a:t>
              </a:r>
              <a:r>
                <a:rPr lang="en-US" err="1">
                  <a:latin typeface="VNI-Helve" pitchFamily="2" charset="0"/>
                  <a:cs typeface="Arial" charset="0"/>
                </a:rPr>
                <a:t>goùc</a:t>
              </a:r>
              <a:r>
                <a:rPr lang="en-US">
                  <a:latin typeface="VNI-Helve" pitchFamily="2" charset="0"/>
                  <a:cs typeface="Arial" charset="0"/>
                </a:rPr>
                <a:t>  </a:t>
              </a:r>
              <a:r>
                <a:rPr lang="en-US" smtClean="0">
                  <a:latin typeface="VNI-Helve" pitchFamily="2" charset="0"/>
                  <a:cs typeface="Arial" charset="0"/>
                </a:rPr>
                <a:t>...........................</a:t>
              </a:r>
              <a:endParaRPr lang="en-US" dirty="0">
                <a:latin typeface="VNI-Helve" pitchFamily="2" charset="0"/>
                <a:cs typeface="Arial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6352110"/>
                </p:ext>
              </p:extLst>
            </p:nvPr>
          </p:nvGraphicFramePr>
          <p:xfrm>
            <a:off x="411822" y="2123669"/>
            <a:ext cx="1394556" cy="3718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1" name="Equation" r:id="rId4" imgW="952200" imgH="253800" progId="Equation.DSMT4">
                    <p:embed/>
                  </p:oleObj>
                </mc:Choice>
                <mc:Fallback>
                  <p:oleObj name="Equation" r:id="rId4" imgW="9522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11822" y="2123669"/>
                          <a:ext cx="1394556" cy="3718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3722723"/>
                </p:ext>
              </p:extLst>
            </p:nvPr>
          </p:nvGraphicFramePr>
          <p:xfrm>
            <a:off x="446926" y="2749481"/>
            <a:ext cx="1394556" cy="3718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2" name="Equation" r:id="rId6" imgW="952200" imgH="253800" progId="Equation.DSMT4">
                    <p:embed/>
                  </p:oleObj>
                </mc:Choice>
                <mc:Fallback>
                  <p:oleObj name="Equation" r:id="rId6" imgW="9522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46926" y="2749481"/>
                          <a:ext cx="1394556" cy="3718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4757134"/>
                </p:ext>
              </p:extLst>
            </p:nvPr>
          </p:nvGraphicFramePr>
          <p:xfrm>
            <a:off x="457200" y="3398521"/>
            <a:ext cx="1394556" cy="3718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3" name="Equation" r:id="rId8" imgW="952200" imgH="253800" progId="Equation.DSMT4">
                    <p:embed/>
                  </p:oleObj>
                </mc:Choice>
                <mc:Fallback>
                  <p:oleObj name="Equation" r:id="rId8" imgW="9522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57200" y="3398521"/>
                          <a:ext cx="1394556" cy="3718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7581061"/>
                </p:ext>
              </p:extLst>
            </p:nvPr>
          </p:nvGraphicFramePr>
          <p:xfrm>
            <a:off x="420688" y="4029075"/>
            <a:ext cx="1468437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4" name="Equation" r:id="rId10" imgW="1002960" imgH="253800" progId="Equation.DSMT4">
                    <p:embed/>
                  </p:oleObj>
                </mc:Choice>
                <mc:Fallback>
                  <p:oleObj name="Equation" r:id="rId10" imgW="100296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20688" y="4029075"/>
                          <a:ext cx="1468437" cy="371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Oval 46"/>
          <p:cNvSpPr>
            <a:spLocks noChangeArrowheads="1"/>
          </p:cNvSpPr>
          <p:nvPr/>
        </p:nvSpPr>
        <p:spPr bwMode="auto">
          <a:xfrm>
            <a:off x="6891600" y="940247"/>
            <a:ext cx="85199" cy="77894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VNI-Helve" pitchFamily="2" charset="0"/>
            </a:endParaRPr>
          </a:p>
        </p:txBody>
      </p:sp>
      <p:sp>
        <p:nvSpPr>
          <p:cNvPr id="56" name="Oval 46"/>
          <p:cNvSpPr>
            <a:spLocks noChangeArrowheads="1"/>
          </p:cNvSpPr>
          <p:nvPr/>
        </p:nvSpPr>
        <p:spPr bwMode="auto">
          <a:xfrm>
            <a:off x="6783907" y="1233336"/>
            <a:ext cx="85199" cy="77894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VNI-Helve" pitchFamily="2" charset="0"/>
            </a:endParaRPr>
          </a:p>
        </p:txBody>
      </p:sp>
      <p:sp>
        <p:nvSpPr>
          <p:cNvPr id="57" name="Oval 46"/>
          <p:cNvSpPr>
            <a:spLocks noChangeArrowheads="1"/>
          </p:cNvSpPr>
          <p:nvPr/>
        </p:nvSpPr>
        <p:spPr bwMode="auto">
          <a:xfrm>
            <a:off x="6526133" y="1838150"/>
            <a:ext cx="85199" cy="77894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VNI-Helve" pitchFamily="2" charset="0"/>
            </a:endParaRPr>
          </a:p>
        </p:txBody>
      </p:sp>
      <p:sp>
        <p:nvSpPr>
          <p:cNvPr id="58" name="Oval 46"/>
          <p:cNvSpPr>
            <a:spLocks noChangeArrowheads="1"/>
          </p:cNvSpPr>
          <p:nvPr/>
        </p:nvSpPr>
        <p:spPr bwMode="auto">
          <a:xfrm>
            <a:off x="8080430" y="1819839"/>
            <a:ext cx="85199" cy="77894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VNI-Helve" pitchFamily="2" charset="0"/>
            </a:endParaRPr>
          </a:p>
        </p:txBody>
      </p:sp>
      <p:sp>
        <p:nvSpPr>
          <p:cNvPr id="59" name="Oval 43"/>
          <p:cNvSpPr>
            <a:spLocks noChangeArrowheads="1"/>
          </p:cNvSpPr>
          <p:nvPr/>
        </p:nvSpPr>
        <p:spPr bwMode="auto">
          <a:xfrm>
            <a:off x="8335683" y="1253926"/>
            <a:ext cx="53249" cy="5044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VNI-Helve" pitchFamily="2" charset="0"/>
            </a:endParaRPr>
          </a:p>
        </p:txBody>
      </p:sp>
      <p:sp>
        <p:nvSpPr>
          <p:cNvPr id="60" name="Oval 46"/>
          <p:cNvSpPr>
            <a:spLocks noChangeArrowheads="1"/>
          </p:cNvSpPr>
          <p:nvPr/>
        </p:nvSpPr>
        <p:spPr bwMode="auto">
          <a:xfrm>
            <a:off x="8325486" y="1221889"/>
            <a:ext cx="85199" cy="77894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VNI-Helv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312575">
            <a:off x="6608763" y="155393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C000"/>
                </a:solidFill>
              </a:rPr>
              <a:t>)</a:t>
            </a:r>
            <a:endParaRPr lang="en-US">
              <a:solidFill>
                <a:srgbClr val="FFC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 rot="19312575">
            <a:off x="6848853" y="95482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C000"/>
                </a:solidFill>
              </a:rPr>
              <a:t>)</a:t>
            </a:r>
            <a:endParaRPr lang="en-US">
              <a:solidFill>
                <a:srgbClr val="FFC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19312575">
            <a:off x="6610728" y="154353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C000"/>
                </a:solidFill>
              </a:rPr>
              <a:t>)</a:t>
            </a:r>
            <a:endParaRPr lang="en-US">
              <a:solidFill>
                <a:srgbClr val="FFC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 rot="3012289">
            <a:off x="6771342" y="1148845"/>
            <a:ext cx="237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C000"/>
                </a:solidFill>
              </a:rPr>
              <a:t>)</a:t>
            </a:r>
            <a:endParaRPr lang="en-US">
              <a:solidFill>
                <a:srgbClr val="FFC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 rot="19312575">
            <a:off x="6944103" y="70811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C000"/>
                </a:solidFill>
              </a:rPr>
              <a:t>)</a:t>
            </a:r>
            <a:endParaRPr lang="en-US">
              <a:solidFill>
                <a:srgbClr val="FFC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 rot="8419207">
            <a:off x="6565763" y="1193505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C000"/>
                </a:solidFill>
              </a:rPr>
              <a:t>)</a:t>
            </a:r>
            <a:endParaRPr lang="en-US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3" grpId="0"/>
      <p:bldP spid="185364" grpId="0"/>
      <p:bldP spid="185365" grpId="0"/>
      <p:bldP spid="185371" grpId="0"/>
      <p:bldP spid="4" grpId="0"/>
      <p:bldP spid="4" grpId="1"/>
      <p:bldP spid="62" grpId="0"/>
      <p:bldP spid="62" grpId="1"/>
      <p:bldP spid="63" grpId="0"/>
      <p:bldP spid="64" grpId="0"/>
      <p:bldP spid="64" grpId="1"/>
      <p:bldP spid="65" grpId="0"/>
      <p:bldP spid="65" grpId="1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" y="1352550"/>
            <a:ext cx="3810000" cy="38100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514600" y="2190750"/>
            <a:ext cx="4038600" cy="2565685"/>
            <a:chOff x="2971800" y="2419350"/>
            <a:chExt cx="4038600" cy="2565685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2971800" y="2724150"/>
              <a:ext cx="3810000" cy="83820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200400" y="3943350"/>
              <a:ext cx="3810000" cy="7620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572000" y="2419350"/>
              <a:ext cx="685800" cy="256568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573294" y="304015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</a:t>
              </a: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49494" y="366208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0347" y="461570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4786345" y="3926725"/>
              <a:ext cx="90455" cy="10945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5027645" y="3040150"/>
              <a:ext cx="90455" cy="10945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17068" y="264795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</a:t>
              </a: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50996" y="417195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32400" y="267081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94543" y="275094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2</a:t>
              </a:r>
              <a:endParaRPr lang="en-US" sz="1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5795" y="314325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3</a:t>
              </a:r>
              <a:endParaRPr lang="en-US" sz="14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33097" y="309487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4</a:t>
              </a:r>
              <a:endParaRPr lang="en-US" sz="1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29897" y="365021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57482" y="363079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2</a:t>
              </a:r>
              <a:endParaRPr lang="en-US" sz="14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60615" y="401184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3</a:t>
              </a:r>
              <a:endParaRPr lang="en-US" sz="14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41538" y="398728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4</a:t>
              </a:r>
              <a:endParaRPr lang="en-US" sz="1400"/>
            </a:p>
          </p:txBody>
        </p:sp>
      </p:grpSp>
      <p:sp>
        <p:nvSpPr>
          <p:cNvPr id="24" name="Vertical Scroll 23"/>
          <p:cNvSpPr/>
          <p:nvPr/>
        </p:nvSpPr>
        <p:spPr>
          <a:xfrm rot="16200000">
            <a:off x="6515101" y="132090"/>
            <a:ext cx="2057399" cy="2743199"/>
          </a:xfrm>
          <a:prstGeom prst="verticalScroll">
            <a:avLst>
              <a:gd name="adj" fmla="val 9354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400800" y="438150"/>
            <a:ext cx="95410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Tên gọi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629400" y="825003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j-lt"/>
              </a:rPr>
              <a:t>So le trong (ngoaøi)</a:t>
            </a:r>
            <a:endParaRPr lang="en-US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1340886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j-lt"/>
              </a:rPr>
              <a:t>Ñoàng vò</a:t>
            </a:r>
            <a:endParaRPr lang="en-US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29400" y="1856770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j-lt"/>
              </a:rPr>
              <a:t>trong cuøng phía</a:t>
            </a:r>
            <a:endParaRPr lang="en-US">
              <a:latin typeface="+mj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543303" y="1541124"/>
            <a:ext cx="631466" cy="1047964"/>
          </a:xfrm>
          <a:custGeom>
            <a:avLst/>
            <a:gdLst>
              <a:gd name="connsiteX0" fmla="*/ 35564 w 631466"/>
              <a:gd name="connsiteY0" fmla="*/ 1047964 h 1047964"/>
              <a:gd name="connsiteX1" fmla="*/ 138306 w 631466"/>
              <a:gd name="connsiteY1" fmla="*/ 945222 h 1047964"/>
              <a:gd name="connsiteX2" fmla="*/ 333515 w 631466"/>
              <a:gd name="connsiteY2" fmla="*/ 739739 h 1047964"/>
              <a:gd name="connsiteX3" fmla="*/ 4742 w 631466"/>
              <a:gd name="connsiteY3" fmla="*/ 339047 h 1047964"/>
              <a:gd name="connsiteX4" fmla="*/ 631466 w 631466"/>
              <a:gd name="connsiteY4" fmla="*/ 0 h 104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466" h="1047964">
                <a:moveTo>
                  <a:pt x="35564" y="1047964"/>
                </a:moveTo>
                <a:cubicBezTo>
                  <a:pt x="62106" y="1022278"/>
                  <a:pt x="88648" y="996593"/>
                  <a:pt x="138306" y="945222"/>
                </a:cubicBezTo>
                <a:cubicBezTo>
                  <a:pt x="187964" y="893851"/>
                  <a:pt x="355776" y="840768"/>
                  <a:pt x="333515" y="739739"/>
                </a:cubicBezTo>
                <a:cubicBezTo>
                  <a:pt x="311254" y="638710"/>
                  <a:pt x="-44917" y="462337"/>
                  <a:pt x="4742" y="339047"/>
                </a:cubicBezTo>
                <a:cubicBezTo>
                  <a:pt x="54401" y="215757"/>
                  <a:pt x="342933" y="107878"/>
                  <a:pt x="631466" y="0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ultidocument 5"/>
          <p:cNvSpPr/>
          <p:nvPr/>
        </p:nvSpPr>
        <p:spPr>
          <a:xfrm>
            <a:off x="228600" y="285750"/>
            <a:ext cx="4038600" cy="2514600"/>
          </a:xfrm>
          <a:prstGeom prst="flowChartMulti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562621"/>
            <a:ext cx="114646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Tính chất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8600" y="940563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 cặp góc </a:t>
            </a:r>
            <a:r>
              <a:rPr lang="en-US" smtClean="0">
                <a:solidFill>
                  <a:srgbClr val="FF0000"/>
                </a:solidFill>
              </a:rPr>
              <a:t>so le trong </a:t>
            </a:r>
            <a:r>
              <a:rPr lang="en-US" smtClean="0">
                <a:solidFill>
                  <a:srgbClr val="003399"/>
                </a:solidFill>
              </a:rPr>
              <a:t>bằng nhau</a:t>
            </a:r>
            <a:endParaRPr lang="en-US">
              <a:solidFill>
                <a:srgbClr val="00339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1276350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Cặp góc </a:t>
            </a:r>
            <a:r>
              <a:rPr lang="en-US" smtClean="0">
                <a:solidFill>
                  <a:srgbClr val="FF0000"/>
                </a:solidFill>
              </a:rPr>
              <a:t>so le trong </a:t>
            </a:r>
            <a:r>
              <a:rPr lang="en-US" smtClean="0"/>
              <a:t>còn lại</a:t>
            </a:r>
          </a:p>
          <a:p>
            <a:pPr algn="ctr"/>
            <a:r>
              <a:rPr lang="en-US">
                <a:solidFill>
                  <a:srgbClr val="0070C0"/>
                </a:solidFill>
              </a:rPr>
              <a:t>b</a:t>
            </a:r>
            <a:r>
              <a:rPr lang="en-US" smtClean="0">
                <a:solidFill>
                  <a:srgbClr val="0070C0"/>
                </a:solidFill>
              </a:rPr>
              <a:t>ằng nhau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188595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Các cặp </a:t>
            </a:r>
            <a:r>
              <a:rPr lang="en-US" smtClean="0">
                <a:solidFill>
                  <a:srgbClr val="C00000"/>
                </a:solidFill>
              </a:rPr>
              <a:t>góc đồng vị </a:t>
            </a:r>
            <a:r>
              <a:rPr lang="en-US" smtClean="0">
                <a:solidFill>
                  <a:srgbClr val="003399"/>
                </a:solidFill>
              </a:rPr>
              <a:t>bằng nhau</a:t>
            </a:r>
            <a:endParaRPr lang="en-US">
              <a:solidFill>
                <a:srgbClr val="00339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5722" y="3809821"/>
            <a:ext cx="329288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 góc tạo bởi </a:t>
            </a:r>
          </a:p>
          <a:p>
            <a:r>
              <a:rPr lang="en-US" sz="2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một đường thẳng</a:t>
            </a:r>
          </a:p>
          <a:p>
            <a:r>
              <a:rPr lang="en-US" sz="2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cắt hai đường thẳng</a:t>
            </a:r>
            <a:endParaRPr lang="en-US" sz="2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" y="3412857"/>
            <a:ext cx="2051558" cy="20515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9068" flipH="1">
            <a:off x="7198241" y="-62727"/>
            <a:ext cx="1210241" cy="11763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9068" flipH="1">
            <a:off x="5271901" y="2940061"/>
            <a:ext cx="1210241" cy="117635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9068" flipH="1">
            <a:off x="1145094" y="-44936"/>
            <a:ext cx="1210241" cy="117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8815" y="298150"/>
            <a:ext cx="7036350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100" b="1" spc="3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học đến đây là kết thúc</a:t>
            </a:r>
          </a:p>
        </p:txBody>
      </p:sp>
      <p:sp>
        <p:nvSpPr>
          <p:cNvPr id="5" name="Rectangle 4"/>
          <p:cNvSpPr/>
          <p:nvPr/>
        </p:nvSpPr>
        <p:spPr>
          <a:xfrm>
            <a:off x="839930" y="1018459"/>
            <a:ext cx="6675545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100" b="1" spc="3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 các bạn học thật tốt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275" y="1813724"/>
            <a:ext cx="623292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2400" b="1" i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Tham gia nhóm Toán 7 - Thầy Luân qua link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58709"/>
            <a:ext cx="2286000" cy="2143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2266950"/>
            <a:ext cx="4011355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https://zalo.me/g/eyvfgo169</a:t>
            </a:r>
            <a:endParaRPr lang="en-US" sz="2000" b="1" i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6874" y="2709393"/>
            <a:ext cx="2437206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b="1" i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Hoặc quét mã: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749746"/>
            <a:ext cx="2286000" cy="23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9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381000" y="133350"/>
            <a:ext cx="7305124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smtClean="0">
                <a:latin typeface="+mn-lt"/>
              </a:rPr>
              <a:t>  Hãy </a:t>
            </a:r>
            <a:r>
              <a:rPr lang="en-US" sz="2000" b="1">
                <a:latin typeface="+mn-lt"/>
              </a:rPr>
              <a:t>vẽ hai đường thẳng phân biệt a và b?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>
                <a:latin typeface="+mn-lt"/>
              </a:rPr>
              <a:t> Vẽ đường thẳng c cắt đường thẳng a và b lần lượt tại A và B.</a:t>
            </a:r>
          </a:p>
          <a:p>
            <a:pPr eaLnBrk="1" hangingPunct="1">
              <a:spcBef>
                <a:spcPts val="1200"/>
              </a:spcBef>
            </a:pPr>
            <a:r>
              <a:rPr lang="en-US" sz="2000" b="1">
                <a:solidFill>
                  <a:srgbClr val="0000FF"/>
                </a:solidFill>
                <a:latin typeface="+mn-lt"/>
              </a:rPr>
              <a:t>- Hỏi có bao nhiêu góc đỉnh A? có bao nhiêu góc đỉnh B</a:t>
            </a:r>
            <a:r>
              <a:rPr lang="en-US" sz="2000" b="1" smtClean="0">
                <a:solidFill>
                  <a:srgbClr val="0000FF"/>
                </a:solidFill>
                <a:latin typeface="+mn-lt"/>
              </a:rPr>
              <a:t>?</a:t>
            </a:r>
          </a:p>
          <a:p>
            <a:pPr eaLnBrk="1" hangingPunct="1">
              <a:spcBef>
                <a:spcPts val="1200"/>
              </a:spcBef>
            </a:pPr>
            <a:r>
              <a:rPr lang="en-US" sz="2000" b="1" smtClean="0">
                <a:solidFill>
                  <a:srgbClr val="0000FF"/>
                </a:solidFill>
                <a:latin typeface="+mn-lt"/>
              </a:rPr>
              <a:t>- Bao nhiêu cặp góc kề bù, bao nhiêu cặp góc đối đỉnh?</a:t>
            </a:r>
            <a:endParaRPr lang="en-US" sz="2000" b="1">
              <a:solidFill>
                <a:srgbClr val="0000FF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sz="4000" b="1"/>
          </a:p>
        </p:txBody>
      </p:sp>
      <p:sp>
        <p:nvSpPr>
          <p:cNvPr id="200707" name="Line 3"/>
          <p:cNvSpPr>
            <a:spLocks noChangeShapeType="1"/>
          </p:cNvSpPr>
          <p:nvPr/>
        </p:nvSpPr>
        <p:spPr bwMode="auto">
          <a:xfrm flipV="1">
            <a:off x="2057400" y="2624137"/>
            <a:ext cx="4724400" cy="950119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08" name="Line 4"/>
          <p:cNvSpPr>
            <a:spLocks noChangeShapeType="1"/>
          </p:cNvSpPr>
          <p:nvPr/>
        </p:nvSpPr>
        <p:spPr bwMode="auto">
          <a:xfrm flipH="1">
            <a:off x="2209800" y="3995737"/>
            <a:ext cx="4953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6400800" y="238125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/>
              <a:t>a</a:t>
            </a: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6781800" y="4038600"/>
            <a:ext cx="38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b</a:t>
            </a: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5200650" y="2266950"/>
            <a:ext cx="45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c</a:t>
            </a:r>
          </a:p>
        </p:txBody>
      </p:sp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4572000" y="2724150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A</a:t>
            </a:r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4114800" y="4095750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B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724400" y="4038600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0716" name="Line 12"/>
          <p:cNvSpPr>
            <a:spLocks noChangeShapeType="1"/>
          </p:cNvSpPr>
          <p:nvPr/>
        </p:nvSpPr>
        <p:spPr bwMode="auto">
          <a:xfrm flipH="1">
            <a:off x="3890964" y="2381250"/>
            <a:ext cx="1671637" cy="217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17" name="Text Box 13"/>
          <p:cNvSpPr txBox="1">
            <a:spLocks noChangeArrowheads="1"/>
          </p:cNvSpPr>
          <p:nvPr/>
        </p:nvSpPr>
        <p:spPr bwMode="auto">
          <a:xfrm>
            <a:off x="5105400" y="2967037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0718" name="Text Box 14"/>
          <p:cNvSpPr txBox="1">
            <a:spLocks noChangeArrowheads="1"/>
          </p:cNvSpPr>
          <p:nvPr/>
        </p:nvSpPr>
        <p:spPr bwMode="auto">
          <a:xfrm>
            <a:off x="5257800" y="2571750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00719" name="Text Box 15"/>
          <p:cNvSpPr txBox="1">
            <a:spLocks noChangeArrowheads="1"/>
          </p:cNvSpPr>
          <p:nvPr/>
        </p:nvSpPr>
        <p:spPr bwMode="auto">
          <a:xfrm>
            <a:off x="4876800" y="263271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00720" name="Text Box 16"/>
          <p:cNvSpPr txBox="1">
            <a:spLocks noChangeArrowheads="1"/>
          </p:cNvSpPr>
          <p:nvPr/>
        </p:nvSpPr>
        <p:spPr bwMode="auto">
          <a:xfrm>
            <a:off x="4648200" y="3009900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00721" name="Text Box 17"/>
          <p:cNvSpPr txBox="1">
            <a:spLocks noChangeArrowheads="1"/>
          </p:cNvSpPr>
          <p:nvPr/>
        </p:nvSpPr>
        <p:spPr bwMode="auto">
          <a:xfrm>
            <a:off x="4343400" y="3995737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0722" name="Text Box 18"/>
          <p:cNvSpPr txBox="1">
            <a:spLocks noChangeArrowheads="1"/>
          </p:cNvSpPr>
          <p:nvPr/>
        </p:nvSpPr>
        <p:spPr bwMode="auto">
          <a:xfrm>
            <a:off x="4495800" y="3709987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00723" name="Text Box 19"/>
          <p:cNvSpPr txBox="1">
            <a:spLocks noChangeArrowheads="1"/>
          </p:cNvSpPr>
          <p:nvPr/>
        </p:nvSpPr>
        <p:spPr bwMode="auto">
          <a:xfrm>
            <a:off x="4114800" y="3695700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00724" name="Text Box 20"/>
          <p:cNvSpPr txBox="1">
            <a:spLocks noChangeArrowheads="1"/>
          </p:cNvSpPr>
          <p:nvPr/>
        </p:nvSpPr>
        <p:spPr bwMode="auto">
          <a:xfrm>
            <a:off x="3886200" y="3950970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1328" y="20955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Cặp góc kề bù:</a:t>
            </a:r>
            <a:endParaRPr lang="en-US">
              <a:latin typeface="+mn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199552"/>
              </p:ext>
            </p:extLst>
          </p:nvPr>
        </p:nvGraphicFramePr>
        <p:xfrm>
          <a:off x="2403850" y="393626"/>
          <a:ext cx="3761803" cy="519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4" imgW="1930320" imgH="266400" progId="Equation.DSMT4">
                  <p:embed/>
                </p:oleObj>
              </mc:Choice>
              <mc:Fallback>
                <p:oleObj name="Equation" r:id="rId4" imgW="19303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3850" y="393626"/>
                        <a:ext cx="3761803" cy="519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120269"/>
              </p:ext>
            </p:extLst>
          </p:nvPr>
        </p:nvGraphicFramePr>
        <p:xfrm>
          <a:off x="2386298" y="967843"/>
          <a:ext cx="3761803" cy="519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6" imgW="1930320" imgH="266400" progId="Equation.DSMT4">
                  <p:embed/>
                </p:oleObj>
              </mc:Choice>
              <mc:Fallback>
                <p:oleObj name="Equation" r:id="rId6" imgW="19303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86298" y="967843"/>
                        <a:ext cx="3761803" cy="519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48793" y="1352550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Cặp góc đối đỉnh:</a:t>
            </a:r>
            <a:endParaRPr lang="en-US">
              <a:latin typeface="+mn-lt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063260"/>
              </p:ext>
            </p:extLst>
          </p:nvPr>
        </p:nvGraphicFramePr>
        <p:xfrm>
          <a:off x="2386013" y="1537216"/>
          <a:ext cx="18811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8" imgW="965160" imgH="266400" progId="Equation.DSMT4">
                  <p:embed/>
                </p:oleObj>
              </mc:Choice>
              <mc:Fallback>
                <p:oleObj name="Equation" r:id="rId8" imgW="965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86013" y="1537216"/>
                        <a:ext cx="1881187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284972"/>
              </p:ext>
            </p:extLst>
          </p:nvPr>
        </p:nvGraphicFramePr>
        <p:xfrm>
          <a:off x="4545806" y="1575316"/>
          <a:ext cx="18811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10" imgW="965160" imgH="266400" progId="Equation.DSMT4">
                  <p:embed/>
                </p:oleObj>
              </mc:Choice>
              <mc:Fallback>
                <p:oleObj name="Equation" r:id="rId10" imgW="965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45806" y="1575316"/>
                        <a:ext cx="1881188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Callout 4"/>
          <p:cNvSpPr/>
          <p:nvPr/>
        </p:nvSpPr>
        <p:spPr>
          <a:xfrm>
            <a:off x="4876800" y="209550"/>
            <a:ext cx="3733800" cy="1143000"/>
          </a:xfrm>
          <a:prstGeom prst="wedgeEllipseCallout">
            <a:avLst>
              <a:gd name="adj1" fmla="val 38272"/>
              <a:gd name="adj2" fmla="val 5780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38791" y="457884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Các góc </a:t>
            </a:r>
            <a:r>
              <a:rPr lang="en-US" smtClean="0">
                <a:solidFill>
                  <a:srgbClr val="003399"/>
                </a:solidFill>
              </a:rPr>
              <a:t>kề bù </a:t>
            </a:r>
            <a:r>
              <a:rPr lang="en-US" smtClean="0"/>
              <a:t>và </a:t>
            </a:r>
            <a:r>
              <a:rPr lang="en-US" smtClean="0">
                <a:solidFill>
                  <a:srgbClr val="003399"/>
                </a:solidFill>
              </a:rPr>
              <a:t>đối đỉnh </a:t>
            </a:r>
            <a:r>
              <a:rPr lang="en-US" smtClean="0"/>
              <a:t>đều </a:t>
            </a:r>
          </a:p>
          <a:p>
            <a:pPr algn="ctr"/>
            <a:r>
              <a:rPr lang="en-US" smtClean="0"/>
              <a:t>có </a:t>
            </a:r>
            <a:r>
              <a:rPr lang="en-US" smtClean="0">
                <a:solidFill>
                  <a:srgbClr val="FF0000"/>
                </a:solidFill>
              </a:rPr>
              <a:t>chung 1 đỉnh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0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0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0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0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0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0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  <p:bldP spid="200706" grpId="1"/>
      <p:bldP spid="200707" grpId="0" animBg="1"/>
      <p:bldP spid="200708" grpId="0" animBg="1"/>
      <p:bldP spid="200709" grpId="0"/>
      <p:bldP spid="200710" grpId="0"/>
      <p:bldP spid="200711" grpId="0"/>
      <p:bldP spid="200712" grpId="0"/>
      <p:bldP spid="200713" grpId="0"/>
      <p:bldP spid="200716" grpId="0" animBg="1"/>
      <p:bldP spid="200717" grpId="0"/>
      <p:bldP spid="200718" grpId="0"/>
      <p:bldP spid="200719" grpId="0"/>
      <p:bldP spid="200720" grpId="0"/>
      <p:bldP spid="200721" grpId="0"/>
      <p:bldP spid="200722" grpId="0"/>
      <p:bldP spid="200723" grpId="0"/>
      <p:bldP spid="200724" grpId="0"/>
      <p:bldP spid="2" grpId="0"/>
      <p:bldP spid="25" grpId="0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095928" y="133564"/>
            <a:ext cx="4890499" cy="2054832"/>
          </a:xfrm>
          <a:custGeom>
            <a:avLst/>
            <a:gdLst>
              <a:gd name="connsiteX0" fmla="*/ 0 w 4890499"/>
              <a:gd name="connsiteY0" fmla="*/ 2054832 h 2054832"/>
              <a:gd name="connsiteX1" fmla="*/ 0 w 4890499"/>
              <a:gd name="connsiteY1" fmla="*/ 2054832 h 2054832"/>
              <a:gd name="connsiteX2" fmla="*/ 955497 w 4890499"/>
              <a:gd name="connsiteY2" fmla="*/ 688369 h 2054832"/>
              <a:gd name="connsiteX3" fmla="*/ 1140432 w 4890499"/>
              <a:gd name="connsiteY3" fmla="*/ 688369 h 2054832"/>
              <a:gd name="connsiteX4" fmla="*/ 4890499 w 4890499"/>
              <a:gd name="connsiteY4" fmla="*/ 0 h 2054832"/>
              <a:gd name="connsiteX5" fmla="*/ 4664468 w 4890499"/>
              <a:gd name="connsiteY5" fmla="*/ 1150706 h 2054832"/>
              <a:gd name="connsiteX6" fmla="*/ 0 w 4890499"/>
              <a:gd name="connsiteY6" fmla="*/ 2054832 h 20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0499" h="2054832">
                <a:moveTo>
                  <a:pt x="0" y="2054832"/>
                </a:moveTo>
                <a:lnTo>
                  <a:pt x="0" y="2054832"/>
                </a:lnTo>
                <a:lnTo>
                  <a:pt x="955497" y="688369"/>
                </a:lnTo>
                <a:lnTo>
                  <a:pt x="1140432" y="688369"/>
                </a:lnTo>
                <a:lnTo>
                  <a:pt x="4890499" y="0"/>
                </a:lnTo>
                <a:lnTo>
                  <a:pt x="4664468" y="1150706"/>
                </a:lnTo>
                <a:lnTo>
                  <a:pt x="0" y="205483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rgbClr val="003399"/>
                </a:solidFill>
              </a:rPr>
              <a:t>                  </a:t>
            </a:r>
            <a:r>
              <a:rPr lang="en-US" smtClean="0">
                <a:solidFill>
                  <a:schemeClr val="bg1"/>
                </a:solidFill>
              </a:rPr>
              <a:t>Ngoài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219218" y="2804845"/>
            <a:ext cx="5681609" cy="1263721"/>
          </a:xfrm>
          <a:custGeom>
            <a:avLst/>
            <a:gdLst>
              <a:gd name="connsiteX0" fmla="*/ 0 w 5681609"/>
              <a:gd name="connsiteY0" fmla="*/ 0 h 1263721"/>
              <a:gd name="connsiteX1" fmla="*/ 5024063 w 5681609"/>
              <a:gd name="connsiteY1" fmla="*/ 10274 h 1263721"/>
              <a:gd name="connsiteX2" fmla="*/ 5681609 w 5681609"/>
              <a:gd name="connsiteY2" fmla="*/ 1263721 h 1263721"/>
              <a:gd name="connsiteX3" fmla="*/ 544530 w 5681609"/>
              <a:gd name="connsiteY3" fmla="*/ 1243173 h 1263721"/>
              <a:gd name="connsiteX4" fmla="*/ 0 w 5681609"/>
              <a:gd name="connsiteY4" fmla="*/ 0 h 1263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1609" h="1263721">
                <a:moveTo>
                  <a:pt x="0" y="0"/>
                </a:moveTo>
                <a:lnTo>
                  <a:pt x="5024063" y="10274"/>
                </a:lnTo>
                <a:lnTo>
                  <a:pt x="5681609" y="1263721"/>
                </a:lnTo>
                <a:lnTo>
                  <a:pt x="544530" y="12431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Ngoài</a:t>
            </a: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147299" y="1428108"/>
            <a:ext cx="5013789" cy="1191802"/>
          </a:xfrm>
          <a:custGeom>
            <a:avLst/>
            <a:gdLst>
              <a:gd name="connsiteX0" fmla="*/ 30822 w 5013789"/>
              <a:gd name="connsiteY0" fmla="*/ 1191802 h 1191802"/>
              <a:gd name="connsiteX1" fmla="*/ 5013789 w 5013789"/>
              <a:gd name="connsiteY1" fmla="*/ 1191802 h 1191802"/>
              <a:gd name="connsiteX2" fmla="*/ 4685016 w 5013789"/>
              <a:gd name="connsiteY2" fmla="*/ 0 h 1191802"/>
              <a:gd name="connsiteX3" fmla="*/ 0 w 5013789"/>
              <a:gd name="connsiteY3" fmla="*/ 924674 h 1191802"/>
              <a:gd name="connsiteX4" fmla="*/ 30822 w 5013789"/>
              <a:gd name="connsiteY4" fmla="*/ 1191802 h 119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3789" h="1191802">
                <a:moveTo>
                  <a:pt x="30822" y="1191802"/>
                </a:moveTo>
                <a:lnTo>
                  <a:pt x="5013789" y="1191802"/>
                </a:lnTo>
                <a:lnTo>
                  <a:pt x="4685016" y="0"/>
                </a:lnTo>
                <a:lnTo>
                  <a:pt x="0" y="924674"/>
                </a:lnTo>
                <a:lnTo>
                  <a:pt x="30822" y="1191802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                                                      </a:t>
            </a:r>
            <a:r>
              <a:rPr lang="en-US" sz="2400" smtClean="0">
                <a:solidFill>
                  <a:srgbClr val="FF0000"/>
                </a:solidFill>
              </a:rPr>
              <a:t>Trong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00707" name="Line 3"/>
          <p:cNvSpPr>
            <a:spLocks noChangeShapeType="1"/>
          </p:cNvSpPr>
          <p:nvPr/>
        </p:nvSpPr>
        <p:spPr bwMode="auto">
          <a:xfrm flipV="1">
            <a:off x="2057400" y="1328737"/>
            <a:ext cx="4724400" cy="950119"/>
          </a:xfrm>
          <a:prstGeom prst="line">
            <a:avLst/>
          </a:prstGeom>
          <a:noFill/>
          <a:ln w="28575" cap="sq">
            <a:solidFill>
              <a:schemeClr val="accent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08" name="Line 4"/>
          <p:cNvSpPr>
            <a:spLocks noChangeShapeType="1"/>
          </p:cNvSpPr>
          <p:nvPr/>
        </p:nvSpPr>
        <p:spPr bwMode="auto">
          <a:xfrm flipH="1">
            <a:off x="2209800" y="2700337"/>
            <a:ext cx="4953000" cy="0"/>
          </a:xfrm>
          <a:prstGeom prst="line">
            <a:avLst/>
          </a:prstGeom>
          <a:noFill/>
          <a:ln w="28575" cap="sq">
            <a:solidFill>
              <a:schemeClr val="accent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6400800" y="108585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/>
              <a:t>a</a:t>
            </a: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6781800" y="2743200"/>
            <a:ext cx="38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b</a:t>
            </a: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5200650" y="971550"/>
            <a:ext cx="45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c</a:t>
            </a:r>
          </a:p>
        </p:txBody>
      </p:sp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4572000" y="1428750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A</a:t>
            </a:r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4114800" y="2800350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B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724400" y="2743200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0716" name="Line 12"/>
          <p:cNvSpPr>
            <a:spLocks noChangeShapeType="1"/>
          </p:cNvSpPr>
          <p:nvPr/>
        </p:nvSpPr>
        <p:spPr bwMode="auto">
          <a:xfrm flipH="1">
            <a:off x="3890964" y="1085850"/>
            <a:ext cx="1671637" cy="21717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17" name="Text Box 13"/>
          <p:cNvSpPr txBox="1">
            <a:spLocks noChangeArrowheads="1"/>
          </p:cNvSpPr>
          <p:nvPr/>
        </p:nvSpPr>
        <p:spPr bwMode="auto">
          <a:xfrm>
            <a:off x="5105400" y="1671637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0718" name="Text Box 14"/>
          <p:cNvSpPr txBox="1">
            <a:spLocks noChangeArrowheads="1"/>
          </p:cNvSpPr>
          <p:nvPr/>
        </p:nvSpPr>
        <p:spPr bwMode="auto">
          <a:xfrm>
            <a:off x="5257800" y="1276350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00719" name="Text Box 15"/>
          <p:cNvSpPr txBox="1">
            <a:spLocks noChangeArrowheads="1"/>
          </p:cNvSpPr>
          <p:nvPr/>
        </p:nvSpPr>
        <p:spPr bwMode="auto">
          <a:xfrm>
            <a:off x="4876800" y="133731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00720" name="Text Box 16"/>
          <p:cNvSpPr txBox="1">
            <a:spLocks noChangeArrowheads="1"/>
          </p:cNvSpPr>
          <p:nvPr/>
        </p:nvSpPr>
        <p:spPr bwMode="auto">
          <a:xfrm>
            <a:off x="4648200" y="1714500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00721" name="Text Box 17"/>
          <p:cNvSpPr txBox="1">
            <a:spLocks noChangeArrowheads="1"/>
          </p:cNvSpPr>
          <p:nvPr/>
        </p:nvSpPr>
        <p:spPr bwMode="auto">
          <a:xfrm>
            <a:off x="4343400" y="2700337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0722" name="Text Box 18"/>
          <p:cNvSpPr txBox="1">
            <a:spLocks noChangeArrowheads="1"/>
          </p:cNvSpPr>
          <p:nvPr/>
        </p:nvSpPr>
        <p:spPr bwMode="auto">
          <a:xfrm>
            <a:off x="4495800" y="2414587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00723" name="Text Box 19"/>
          <p:cNvSpPr txBox="1">
            <a:spLocks noChangeArrowheads="1"/>
          </p:cNvSpPr>
          <p:nvPr/>
        </p:nvSpPr>
        <p:spPr bwMode="auto">
          <a:xfrm>
            <a:off x="4114800" y="2400300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00724" name="Text Box 20"/>
          <p:cNvSpPr txBox="1">
            <a:spLocks noChangeArrowheads="1"/>
          </p:cNvSpPr>
          <p:nvPr/>
        </p:nvSpPr>
        <p:spPr bwMode="auto">
          <a:xfrm>
            <a:off x="3886200" y="2655570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775946" y="340125"/>
            <a:ext cx="1666982" cy="2971800"/>
            <a:chOff x="2775946" y="340125"/>
            <a:chExt cx="1666982" cy="2971800"/>
          </a:xfrm>
        </p:grpSpPr>
        <p:sp>
          <p:nvSpPr>
            <p:cNvPr id="10" name="Parallelogram 9"/>
            <p:cNvSpPr/>
            <p:nvPr/>
          </p:nvSpPr>
          <p:spPr>
            <a:xfrm rot="1715360">
              <a:off x="2775946" y="340125"/>
              <a:ext cx="1666982" cy="2971800"/>
            </a:xfrm>
            <a:prstGeom prst="parallelogram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82353" y="1557206"/>
              <a:ext cx="7038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Trái</a:t>
              </a:r>
              <a:endParaRPr lang="en-US" sz="24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00419" y="1036827"/>
            <a:ext cx="1666982" cy="2971800"/>
            <a:chOff x="4800419" y="1036827"/>
            <a:chExt cx="1666982" cy="2971800"/>
          </a:xfrm>
        </p:grpSpPr>
        <p:sp>
          <p:nvSpPr>
            <p:cNvPr id="35" name="Parallelogram 34"/>
            <p:cNvSpPr/>
            <p:nvPr/>
          </p:nvSpPr>
          <p:spPr>
            <a:xfrm rot="1715360">
              <a:off x="4800419" y="1036827"/>
              <a:ext cx="1666982" cy="2971800"/>
            </a:xfrm>
            <a:prstGeom prst="parallelogram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10200" y="2114428"/>
              <a:ext cx="80182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Phải</a:t>
              </a:r>
              <a:endParaRPr lang="en-US" sz="2400"/>
            </a:p>
          </p:txBody>
        </p:sp>
      </p:grpSp>
      <p:sp>
        <p:nvSpPr>
          <p:cNvPr id="15" name="Up Arrow 14"/>
          <p:cNvSpPr/>
          <p:nvPr/>
        </p:nvSpPr>
        <p:spPr>
          <a:xfrm>
            <a:off x="5562601" y="657255"/>
            <a:ext cx="762000" cy="771555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 Arrow 39"/>
          <p:cNvSpPr/>
          <p:nvPr/>
        </p:nvSpPr>
        <p:spPr>
          <a:xfrm>
            <a:off x="4991100" y="1856303"/>
            <a:ext cx="762000" cy="771555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334000" y="1645682"/>
            <a:ext cx="917023" cy="877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4412915" y="2885003"/>
            <a:ext cx="917023" cy="877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82353" y="440055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Xét </a:t>
            </a:r>
            <a:r>
              <a:rPr lang="en-US" smtClean="0">
                <a:solidFill>
                  <a:srgbClr val="FF0000"/>
                </a:solidFill>
              </a:rPr>
              <a:t>trong </a:t>
            </a:r>
            <a:r>
              <a:rPr lang="en-US" smtClean="0">
                <a:solidFill>
                  <a:srgbClr val="003399"/>
                </a:solidFill>
              </a:rPr>
              <a:t>ngoài</a:t>
            </a:r>
            <a:endParaRPr lang="en-US">
              <a:solidFill>
                <a:srgbClr val="003399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76667" y="437293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Xét phía </a:t>
            </a:r>
            <a:r>
              <a:rPr lang="en-US" smtClean="0">
                <a:solidFill>
                  <a:srgbClr val="FF0000"/>
                </a:solidFill>
              </a:rPr>
              <a:t>phải </a:t>
            </a:r>
            <a:r>
              <a:rPr lang="en-US" smtClean="0">
                <a:solidFill>
                  <a:srgbClr val="003399"/>
                </a:solidFill>
              </a:rPr>
              <a:t>trái</a:t>
            </a:r>
            <a:endParaRPr lang="en-US">
              <a:solidFill>
                <a:srgbClr val="003399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20561" y="4400550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Xét vị trí </a:t>
            </a:r>
            <a:r>
              <a:rPr lang="en-US" smtClean="0">
                <a:solidFill>
                  <a:srgbClr val="FF0000"/>
                </a:solidFill>
              </a:rPr>
              <a:t>trên </a:t>
            </a:r>
            <a:r>
              <a:rPr lang="en-US" smtClean="0">
                <a:solidFill>
                  <a:srgbClr val="003399"/>
                </a:solidFill>
              </a:rPr>
              <a:t>dưới</a:t>
            </a:r>
            <a:endParaRPr 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3121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0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0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0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0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0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0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7" grpId="0" animBg="1"/>
      <p:bldP spid="7" grpId="1" animBg="1"/>
      <p:bldP spid="200707" grpId="0" animBg="1"/>
      <p:bldP spid="200708" grpId="0" animBg="1"/>
      <p:bldP spid="200709" grpId="0"/>
      <p:bldP spid="200710" grpId="0"/>
      <p:bldP spid="200711" grpId="0"/>
      <p:bldP spid="200712" grpId="0"/>
      <p:bldP spid="200713" grpId="0"/>
      <p:bldP spid="200716" grpId="0" animBg="1"/>
      <p:bldP spid="200717" grpId="0"/>
      <p:bldP spid="200718" grpId="0"/>
      <p:bldP spid="200719" grpId="0"/>
      <p:bldP spid="200720" grpId="0"/>
      <p:bldP spid="200721" grpId="0"/>
      <p:bldP spid="200722" grpId="0"/>
      <p:bldP spid="200723" grpId="0"/>
      <p:bldP spid="200724" grpId="0"/>
      <p:bldP spid="15" grpId="0" animBg="1"/>
      <p:bldP spid="15" grpId="1" animBg="1"/>
      <p:bldP spid="40" grpId="0" animBg="1"/>
      <p:bldP spid="40" grpId="1" animBg="1"/>
      <p:bldP spid="16" grpId="0" animBg="1"/>
      <p:bldP spid="16" grpId="1" animBg="1"/>
      <p:bldP spid="42" grpId="0" animBg="1"/>
      <p:bldP spid="42" grpId="1" animBg="1"/>
      <p:bldP spid="17" grpId="0"/>
      <p:bldP spid="17" grpId="1"/>
      <p:bldP spid="44" grpId="0"/>
      <p:bldP spid="44" grpId="1"/>
      <p:bldP spid="45" grpId="0"/>
      <p:bldP spid="4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55" name="Text Box 23"/>
          <p:cNvSpPr txBox="1">
            <a:spLocks noChangeArrowheads="1"/>
          </p:cNvSpPr>
          <p:nvPr/>
        </p:nvSpPr>
        <p:spPr bwMode="auto">
          <a:xfrm>
            <a:off x="228600" y="171450"/>
            <a:ext cx="86106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ác cặp góc tạo bởi một đường thẳng cắt hai đường thẳng</a:t>
            </a:r>
            <a:endParaRPr 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0861" name="Text Box 29"/>
          <p:cNvSpPr txBox="1">
            <a:spLocks noChangeArrowheads="1"/>
          </p:cNvSpPr>
          <p:nvPr/>
        </p:nvSpPr>
        <p:spPr bwMode="auto">
          <a:xfrm>
            <a:off x="76200" y="694670"/>
            <a:ext cx="28956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1. Góc so le </a:t>
            </a:r>
            <a:r>
              <a:rPr lang="en-US" sz="2800" b="1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trong</a:t>
            </a:r>
            <a:endParaRPr lang="en-US" sz="2800" b="1" u="sng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46" name="Rectangle 32"/>
          <p:cNvSpPr>
            <a:spLocks noChangeArrowheads="1"/>
          </p:cNvSpPr>
          <p:nvPr/>
        </p:nvSpPr>
        <p:spPr bwMode="auto">
          <a:xfrm>
            <a:off x="990600" y="1943100"/>
            <a:ext cx="3657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11" name="Freeform 79"/>
          <p:cNvSpPr>
            <a:spLocks/>
          </p:cNvSpPr>
          <p:nvPr/>
        </p:nvSpPr>
        <p:spPr bwMode="auto">
          <a:xfrm>
            <a:off x="3810000" y="1200150"/>
            <a:ext cx="5029200" cy="1257300"/>
          </a:xfrm>
          <a:custGeom>
            <a:avLst/>
            <a:gdLst>
              <a:gd name="T0" fmla="*/ 0 w 3168"/>
              <a:gd name="T1" fmla="*/ 1187450 h 1152"/>
              <a:gd name="T2" fmla="*/ 76200 w 3168"/>
              <a:gd name="T3" fmla="*/ 1676400 h 1152"/>
              <a:gd name="T4" fmla="*/ 5029200 w 3168"/>
              <a:gd name="T5" fmla="*/ 1676400 h 1152"/>
              <a:gd name="T6" fmla="*/ 4724400 w 3168"/>
              <a:gd name="T7" fmla="*/ 0 h 1152"/>
              <a:gd name="T8" fmla="*/ 0 w 3168"/>
              <a:gd name="T9" fmla="*/ 1187450 h 1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68"/>
              <a:gd name="T16" fmla="*/ 0 h 1152"/>
              <a:gd name="T17" fmla="*/ 3168 w 3168"/>
              <a:gd name="T18" fmla="*/ 1152 h 1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68" h="1152">
                <a:moveTo>
                  <a:pt x="0" y="816"/>
                </a:moveTo>
                <a:lnTo>
                  <a:pt x="48" y="1152"/>
                </a:lnTo>
                <a:lnTo>
                  <a:pt x="3168" y="1152"/>
                </a:lnTo>
                <a:lnTo>
                  <a:pt x="2976" y="0"/>
                </a:lnTo>
                <a:lnTo>
                  <a:pt x="0" y="816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810000" y="666750"/>
            <a:ext cx="5105400" cy="2381250"/>
            <a:chOff x="3810000" y="1390650"/>
            <a:chExt cx="5105400" cy="2381250"/>
          </a:xfrm>
        </p:grpSpPr>
        <p:sp>
          <p:nvSpPr>
            <p:cNvPr id="120903" name="Line 71"/>
            <p:cNvSpPr>
              <a:spLocks noChangeShapeType="1"/>
            </p:cNvSpPr>
            <p:nvPr/>
          </p:nvSpPr>
          <p:spPr bwMode="auto">
            <a:xfrm flipV="1">
              <a:off x="3810000" y="1828800"/>
              <a:ext cx="4724400" cy="950119"/>
            </a:xfrm>
            <a:prstGeom prst="line">
              <a:avLst/>
            </a:prstGeom>
            <a:noFill/>
            <a:ln w="28575" cap="sq">
              <a:solidFill>
                <a:schemeClr val="accent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04" name="Line 72"/>
            <p:cNvSpPr>
              <a:spLocks noChangeShapeType="1"/>
            </p:cNvSpPr>
            <p:nvPr/>
          </p:nvSpPr>
          <p:spPr bwMode="auto">
            <a:xfrm flipH="1">
              <a:off x="3886200" y="3200400"/>
              <a:ext cx="4953000" cy="0"/>
            </a:xfrm>
            <a:prstGeom prst="line">
              <a:avLst/>
            </a:prstGeom>
            <a:noFill/>
            <a:ln w="28575" cap="sq">
              <a:solidFill>
                <a:schemeClr val="accent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05" name="Text Box 73"/>
            <p:cNvSpPr txBox="1">
              <a:spLocks noChangeArrowheads="1"/>
            </p:cNvSpPr>
            <p:nvPr/>
          </p:nvSpPr>
          <p:spPr bwMode="auto">
            <a:xfrm>
              <a:off x="8153400" y="146685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a</a:t>
              </a:r>
            </a:p>
          </p:txBody>
        </p:sp>
        <p:sp>
          <p:nvSpPr>
            <p:cNvPr id="120906" name="Text Box 74"/>
            <p:cNvSpPr txBox="1">
              <a:spLocks noChangeArrowheads="1"/>
            </p:cNvSpPr>
            <p:nvPr/>
          </p:nvSpPr>
          <p:spPr bwMode="auto">
            <a:xfrm>
              <a:off x="8534400" y="3219450"/>
              <a:ext cx="381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b</a:t>
              </a:r>
            </a:p>
          </p:txBody>
        </p:sp>
        <p:sp>
          <p:nvSpPr>
            <p:cNvPr id="120907" name="Text Box 75"/>
            <p:cNvSpPr txBox="1">
              <a:spLocks noChangeArrowheads="1"/>
            </p:cNvSpPr>
            <p:nvPr/>
          </p:nvSpPr>
          <p:spPr bwMode="auto">
            <a:xfrm>
              <a:off x="6858000" y="1390650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c</a:t>
              </a:r>
            </a:p>
          </p:txBody>
        </p:sp>
        <p:sp>
          <p:nvSpPr>
            <p:cNvPr id="120908" name="Text Box 76"/>
            <p:cNvSpPr txBox="1">
              <a:spLocks noChangeArrowheads="1"/>
            </p:cNvSpPr>
            <p:nvPr/>
          </p:nvSpPr>
          <p:spPr bwMode="auto">
            <a:xfrm>
              <a:off x="6324600" y="1828801"/>
              <a:ext cx="533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A</a:t>
              </a:r>
            </a:p>
          </p:txBody>
        </p:sp>
        <p:sp>
          <p:nvSpPr>
            <p:cNvPr id="120909" name="Text Box 77"/>
            <p:cNvSpPr txBox="1">
              <a:spLocks noChangeArrowheads="1"/>
            </p:cNvSpPr>
            <p:nvPr/>
          </p:nvSpPr>
          <p:spPr bwMode="auto">
            <a:xfrm>
              <a:off x="6328410" y="3238470"/>
              <a:ext cx="533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B</a:t>
              </a:r>
            </a:p>
          </p:txBody>
        </p:sp>
        <p:sp>
          <p:nvSpPr>
            <p:cNvPr id="120912" name="Line 80"/>
            <p:cNvSpPr>
              <a:spLocks noChangeShapeType="1"/>
            </p:cNvSpPr>
            <p:nvPr/>
          </p:nvSpPr>
          <p:spPr bwMode="auto">
            <a:xfrm flipH="1">
              <a:off x="5643564" y="1600200"/>
              <a:ext cx="1671637" cy="2171700"/>
            </a:xfrm>
            <a:prstGeom prst="line">
              <a:avLst/>
            </a:prstGeom>
            <a:noFill/>
            <a:ln w="28575" cap="sq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913" name="Text Box 81"/>
          <p:cNvSpPr txBox="1">
            <a:spLocks noChangeArrowheads="1"/>
          </p:cNvSpPr>
          <p:nvPr/>
        </p:nvSpPr>
        <p:spPr bwMode="auto">
          <a:xfrm>
            <a:off x="6880860" y="1505011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0914" name="Text Box 82"/>
          <p:cNvSpPr txBox="1">
            <a:spLocks noChangeArrowheads="1"/>
          </p:cNvSpPr>
          <p:nvPr/>
        </p:nvSpPr>
        <p:spPr bwMode="auto">
          <a:xfrm>
            <a:off x="7162801" y="1015484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20915" name="Text Box 83"/>
          <p:cNvSpPr txBox="1">
            <a:spLocks noChangeArrowheads="1"/>
          </p:cNvSpPr>
          <p:nvPr/>
        </p:nvSpPr>
        <p:spPr bwMode="auto">
          <a:xfrm>
            <a:off x="6591300" y="1034594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20916" name="Text Box 84"/>
          <p:cNvSpPr txBox="1">
            <a:spLocks noChangeArrowheads="1"/>
          </p:cNvSpPr>
          <p:nvPr/>
        </p:nvSpPr>
        <p:spPr bwMode="auto">
          <a:xfrm>
            <a:off x="6248400" y="1525890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20917" name="Text Box 85"/>
          <p:cNvSpPr txBox="1">
            <a:spLocks noChangeArrowheads="1"/>
          </p:cNvSpPr>
          <p:nvPr/>
        </p:nvSpPr>
        <p:spPr bwMode="auto">
          <a:xfrm>
            <a:off x="6086475" y="2545348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0918" name="Text Box 86"/>
          <p:cNvSpPr txBox="1">
            <a:spLocks noChangeArrowheads="1"/>
          </p:cNvSpPr>
          <p:nvPr/>
        </p:nvSpPr>
        <p:spPr bwMode="auto">
          <a:xfrm>
            <a:off x="6278880" y="2107168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20919" name="Text Box 87"/>
          <p:cNvSpPr txBox="1">
            <a:spLocks noChangeArrowheads="1"/>
          </p:cNvSpPr>
          <p:nvPr/>
        </p:nvSpPr>
        <p:spPr bwMode="auto">
          <a:xfrm>
            <a:off x="5791200" y="2107168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20920" name="Text Box 88"/>
          <p:cNvSpPr txBox="1">
            <a:spLocks noChangeArrowheads="1"/>
          </p:cNvSpPr>
          <p:nvPr/>
        </p:nvSpPr>
        <p:spPr bwMode="auto">
          <a:xfrm>
            <a:off x="5562600" y="2468880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B050"/>
                </a:solidFill>
              </a:rPr>
              <a:t>4</a:t>
            </a:r>
          </a:p>
        </p:txBody>
      </p:sp>
      <p:graphicFrame>
        <p:nvGraphicFramePr>
          <p:cNvPr id="1026" name="Object 97"/>
          <p:cNvGraphicFramePr>
            <a:graphicFrameLocks noChangeAspect="1"/>
          </p:cNvGraphicFramePr>
          <p:nvPr/>
        </p:nvGraphicFramePr>
        <p:xfrm>
          <a:off x="4514850" y="2490788"/>
          <a:ext cx="1143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0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490788"/>
                        <a:ext cx="1143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98"/>
          <p:cNvGraphicFramePr>
            <a:graphicFrameLocks noChangeAspect="1"/>
          </p:cNvGraphicFramePr>
          <p:nvPr/>
        </p:nvGraphicFramePr>
        <p:xfrm>
          <a:off x="4514850" y="2490788"/>
          <a:ext cx="1143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1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490788"/>
                        <a:ext cx="1143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936625" y="1200150"/>
            <a:ext cx="1784351" cy="659606"/>
            <a:chOff x="936625" y="1200150"/>
            <a:chExt cx="1784351" cy="659606"/>
          </a:xfrm>
        </p:grpSpPr>
        <p:graphicFrame>
          <p:nvGraphicFramePr>
            <p:cNvPr id="120932" name="Object 10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0563097"/>
                </p:ext>
              </p:extLst>
            </p:nvPr>
          </p:nvGraphicFramePr>
          <p:xfrm>
            <a:off x="936625" y="1200150"/>
            <a:ext cx="588963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2" name="Equation" r:id="rId8" imgW="164880" imgH="253800" progId="Equation.DSMT4">
                    <p:embed/>
                  </p:oleObj>
                </mc:Choice>
                <mc:Fallback>
                  <p:oleObj name="Equation" r:id="rId8" imgW="16488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6625" y="1200150"/>
                          <a:ext cx="588963" cy="619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934" name="Text Box 102"/>
            <p:cNvSpPr txBox="1">
              <a:spLocks noChangeArrowheads="1"/>
            </p:cNvSpPr>
            <p:nvPr/>
          </p:nvSpPr>
          <p:spPr bwMode="auto">
            <a:xfrm>
              <a:off x="1524000" y="1321728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và</a:t>
              </a:r>
            </a:p>
          </p:txBody>
        </p:sp>
        <p:graphicFrame>
          <p:nvGraphicFramePr>
            <p:cNvPr id="120935" name="Object 1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9532315"/>
                </p:ext>
              </p:extLst>
            </p:nvPr>
          </p:nvGraphicFramePr>
          <p:xfrm>
            <a:off x="2133601" y="1231106"/>
            <a:ext cx="587375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3" name="Equation" r:id="rId10" imgW="177480" imgH="253800" progId="Equation.3">
                    <p:embed/>
                  </p:oleObj>
                </mc:Choice>
                <mc:Fallback>
                  <p:oleObj name="Equation" r:id="rId10" imgW="1774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1" y="1231106"/>
                          <a:ext cx="587375" cy="628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896939" y="1631156"/>
            <a:ext cx="1762125" cy="575965"/>
            <a:chOff x="896939" y="1631156"/>
            <a:chExt cx="1762125" cy="575965"/>
          </a:xfrm>
        </p:grpSpPr>
        <p:graphicFrame>
          <p:nvGraphicFramePr>
            <p:cNvPr id="120937" name="Object 10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1145295"/>
                </p:ext>
              </p:extLst>
            </p:nvPr>
          </p:nvGraphicFramePr>
          <p:xfrm>
            <a:off x="896939" y="1659731"/>
            <a:ext cx="54292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4" name="Equation" r:id="rId12" imgW="190440" imgH="241200" progId="Equation.3">
                    <p:embed/>
                  </p:oleObj>
                </mc:Choice>
                <mc:Fallback>
                  <p:oleObj name="Equation" r:id="rId12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6939" y="1659731"/>
                          <a:ext cx="542925" cy="514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938" name="Objec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4647404"/>
                </p:ext>
              </p:extLst>
            </p:nvPr>
          </p:nvGraphicFramePr>
          <p:xfrm>
            <a:off x="2057401" y="1631156"/>
            <a:ext cx="601663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5" name="Equation" r:id="rId14" imgW="190440" imgH="241200" progId="Equation.3">
                    <p:embed/>
                  </p:oleObj>
                </mc:Choice>
                <mc:Fallback>
                  <p:oleObj name="Equation" r:id="rId14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1" y="1631156"/>
                          <a:ext cx="601663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939" name="Text Box 107"/>
            <p:cNvSpPr txBox="1">
              <a:spLocks noChangeArrowheads="1"/>
            </p:cNvSpPr>
            <p:nvPr/>
          </p:nvSpPr>
          <p:spPr bwMode="auto">
            <a:xfrm>
              <a:off x="1447800" y="1745456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và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1000" y="2657475"/>
            <a:ext cx="1676400" cy="541735"/>
            <a:chOff x="381000" y="2809875"/>
            <a:chExt cx="1563040" cy="541735"/>
          </a:xfrm>
        </p:grpSpPr>
        <p:graphicFrame>
          <p:nvGraphicFramePr>
            <p:cNvPr id="120943" name="Object 1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4802232"/>
                </p:ext>
              </p:extLst>
            </p:nvPr>
          </p:nvGraphicFramePr>
          <p:xfrm>
            <a:off x="381000" y="2857501"/>
            <a:ext cx="484188" cy="460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6" name="Equation" r:id="rId16" imgW="190440" imgH="241200" progId="Equation.3">
                    <p:embed/>
                  </p:oleObj>
                </mc:Choice>
                <mc:Fallback>
                  <p:oleObj name="Equation" r:id="rId16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2857501"/>
                          <a:ext cx="484188" cy="4607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944" name="Text Box 112"/>
            <p:cNvSpPr txBox="1">
              <a:spLocks noChangeArrowheads="1"/>
            </p:cNvSpPr>
            <p:nvPr/>
          </p:nvSpPr>
          <p:spPr bwMode="auto">
            <a:xfrm>
              <a:off x="809625" y="2867025"/>
              <a:ext cx="11344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smtClean="0">
                  <a:latin typeface="Times New Roman" pitchFamily="18" charset="0"/>
                </a:rPr>
                <a:t>và        ;</a:t>
              </a:r>
              <a:r>
                <a:rPr lang="en-US" sz="2400" smtClean="0"/>
                <a:t> </a:t>
              </a:r>
              <a:endParaRPr lang="en-US" sz="2400"/>
            </a:p>
          </p:txBody>
        </p:sp>
        <p:graphicFrame>
          <p:nvGraphicFramePr>
            <p:cNvPr id="120945" name="Object 1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7130277"/>
                </p:ext>
              </p:extLst>
            </p:nvPr>
          </p:nvGraphicFramePr>
          <p:xfrm>
            <a:off x="1295401" y="2809875"/>
            <a:ext cx="568325" cy="541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7" name="Equation" r:id="rId18" imgW="190440" imgH="241200" progId="Equation.3">
                    <p:embed/>
                  </p:oleObj>
                </mc:Choice>
                <mc:Fallback>
                  <p:oleObj name="Equation" r:id="rId18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1" y="2809875"/>
                          <a:ext cx="568325" cy="5417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304800" y="4114800"/>
            <a:ext cx="1631022" cy="561975"/>
            <a:chOff x="304800" y="4114800"/>
            <a:chExt cx="1631022" cy="561975"/>
          </a:xfrm>
        </p:grpSpPr>
        <p:graphicFrame>
          <p:nvGraphicFramePr>
            <p:cNvPr id="120961" name="Object 1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5744805"/>
                </p:ext>
              </p:extLst>
            </p:nvPr>
          </p:nvGraphicFramePr>
          <p:xfrm>
            <a:off x="304800" y="4114800"/>
            <a:ext cx="48895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8" name="Equation" r:id="rId20" imgW="190440" imgH="266400" progId="Equation.DSMT4">
                    <p:embed/>
                  </p:oleObj>
                </mc:Choice>
                <mc:Fallback>
                  <p:oleObj name="Equation" r:id="rId20" imgW="19044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4114800"/>
                          <a:ext cx="488950" cy="514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963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158107"/>
                </p:ext>
              </p:extLst>
            </p:nvPr>
          </p:nvGraphicFramePr>
          <p:xfrm>
            <a:off x="1244600" y="4162425"/>
            <a:ext cx="522288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9" name="Equation" r:id="rId22" imgW="203040" imgH="266400" progId="Equation.DSMT4">
                    <p:embed/>
                  </p:oleObj>
                </mc:Choice>
                <mc:Fallback>
                  <p:oleObj name="Equation" r:id="rId22" imgW="20304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4600" y="4162425"/>
                          <a:ext cx="522288" cy="514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964" name="Text Box 132"/>
            <p:cNvSpPr txBox="1">
              <a:spLocks noChangeArrowheads="1"/>
            </p:cNvSpPr>
            <p:nvPr/>
          </p:nvSpPr>
          <p:spPr bwMode="auto">
            <a:xfrm>
              <a:off x="716621" y="4178000"/>
              <a:ext cx="12192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smtClean="0">
                  <a:latin typeface="+mn-lt"/>
                </a:rPr>
                <a:t>và        ;</a:t>
              </a:r>
              <a:endParaRPr lang="en-US" sz="2400">
                <a:latin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28290" y="4136846"/>
            <a:ext cx="1525588" cy="600075"/>
            <a:chOff x="266700" y="4552950"/>
            <a:chExt cx="1525588" cy="600075"/>
          </a:xfrm>
        </p:grpSpPr>
        <p:graphicFrame>
          <p:nvGraphicFramePr>
            <p:cNvPr id="120965" name="Object 1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4258162"/>
                </p:ext>
              </p:extLst>
            </p:nvPr>
          </p:nvGraphicFramePr>
          <p:xfrm>
            <a:off x="266700" y="4572000"/>
            <a:ext cx="522288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0" name="Equation" r:id="rId24" imgW="203040" imgH="266400" progId="Equation.DSMT4">
                    <p:embed/>
                  </p:oleObj>
                </mc:Choice>
                <mc:Fallback>
                  <p:oleObj name="Equation" r:id="rId24" imgW="20304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" y="4572000"/>
                          <a:ext cx="522288" cy="514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966" name="Object 1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3502657"/>
                </p:ext>
              </p:extLst>
            </p:nvPr>
          </p:nvGraphicFramePr>
          <p:xfrm>
            <a:off x="1219200" y="4552950"/>
            <a:ext cx="573088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1" name="Equation" r:id="rId26" imgW="190440" imgH="266400" progId="Equation.DSMT4">
                    <p:embed/>
                  </p:oleObj>
                </mc:Choice>
                <mc:Fallback>
                  <p:oleObj name="Equation" r:id="rId26" imgW="19044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4552950"/>
                          <a:ext cx="573088" cy="600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967" name="Text Box 135"/>
            <p:cNvSpPr txBox="1">
              <a:spLocks noChangeArrowheads="1"/>
            </p:cNvSpPr>
            <p:nvPr/>
          </p:nvSpPr>
          <p:spPr bwMode="auto">
            <a:xfrm>
              <a:off x="719048" y="4639424"/>
              <a:ext cx="5207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latin typeface="+mn-lt"/>
                </a:rPr>
                <a:t>và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9400" y="3076575"/>
            <a:ext cx="1656422" cy="561975"/>
            <a:chOff x="304800" y="3314700"/>
            <a:chExt cx="1656422" cy="561975"/>
          </a:xfrm>
        </p:grpSpPr>
        <p:sp>
          <p:nvSpPr>
            <p:cNvPr id="120953" name="Text Box 121"/>
            <p:cNvSpPr txBox="1">
              <a:spLocks noChangeArrowheads="1"/>
            </p:cNvSpPr>
            <p:nvPr/>
          </p:nvSpPr>
          <p:spPr bwMode="auto">
            <a:xfrm>
              <a:off x="714374" y="3362325"/>
              <a:ext cx="12468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và</a:t>
              </a:r>
              <a:r>
                <a:rPr lang="en-US"/>
                <a:t> </a:t>
              </a:r>
              <a:r>
                <a:rPr lang="en-US" smtClean="0"/>
                <a:t>        ;</a:t>
              </a:r>
              <a:endParaRPr lang="en-US"/>
            </a:p>
          </p:txBody>
        </p:sp>
        <p:graphicFrame>
          <p:nvGraphicFramePr>
            <p:cNvPr id="120968" name="Object 1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3094622"/>
                </p:ext>
              </p:extLst>
            </p:nvPr>
          </p:nvGraphicFramePr>
          <p:xfrm>
            <a:off x="304800" y="3314700"/>
            <a:ext cx="48895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2" name="Equation" r:id="rId28" imgW="190440" imgH="266400" progId="Equation.DSMT4">
                    <p:embed/>
                  </p:oleObj>
                </mc:Choice>
                <mc:Fallback>
                  <p:oleObj name="Equation" r:id="rId28" imgW="19044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3314700"/>
                          <a:ext cx="488950" cy="514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969" name="Object 1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717287"/>
                </p:ext>
              </p:extLst>
            </p:nvPr>
          </p:nvGraphicFramePr>
          <p:xfrm>
            <a:off x="1219200" y="3343275"/>
            <a:ext cx="5080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3" name="Equation" r:id="rId30" imgW="190440" imgH="266400" progId="Equation.DSMT4">
                    <p:embed/>
                  </p:oleObj>
                </mc:Choice>
                <mc:Fallback>
                  <p:oleObj name="Equation" r:id="rId30" imgW="19044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3343275"/>
                          <a:ext cx="5080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2017088" y="2653546"/>
            <a:ext cx="1447800" cy="542925"/>
            <a:chOff x="1828800" y="3352800"/>
            <a:chExt cx="1447800" cy="542925"/>
          </a:xfrm>
        </p:grpSpPr>
        <p:sp>
          <p:nvSpPr>
            <p:cNvPr id="120955" name="Text Box 123"/>
            <p:cNvSpPr txBox="1">
              <a:spLocks noChangeArrowheads="1"/>
            </p:cNvSpPr>
            <p:nvPr/>
          </p:nvSpPr>
          <p:spPr bwMode="auto">
            <a:xfrm>
              <a:off x="2209800" y="3457576"/>
              <a:ext cx="1066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smtClean="0">
                  <a:latin typeface="Times New Roman" pitchFamily="18" charset="0"/>
                </a:rPr>
                <a:t>và        ;</a:t>
              </a:r>
              <a:r>
                <a:rPr lang="en-US" smtClean="0"/>
                <a:t> </a:t>
              </a:r>
              <a:endParaRPr lang="en-US"/>
            </a:p>
          </p:txBody>
        </p:sp>
        <p:graphicFrame>
          <p:nvGraphicFramePr>
            <p:cNvPr id="120973" name="Object 1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0557892"/>
                </p:ext>
              </p:extLst>
            </p:nvPr>
          </p:nvGraphicFramePr>
          <p:xfrm>
            <a:off x="1828800" y="3352800"/>
            <a:ext cx="490538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4" name="Equation" r:id="rId32" imgW="190440" imgH="266400" progId="Equation.DSMT4">
                    <p:embed/>
                  </p:oleObj>
                </mc:Choice>
                <mc:Fallback>
                  <p:oleObj name="Equation" r:id="rId32" imgW="19044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3352800"/>
                          <a:ext cx="490538" cy="514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974" name="Object 1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2544789"/>
                </p:ext>
              </p:extLst>
            </p:nvPr>
          </p:nvGraphicFramePr>
          <p:xfrm>
            <a:off x="2590801" y="3381375"/>
            <a:ext cx="49212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5" name="Equation" r:id="rId34" imgW="190440" imgH="266400" progId="Equation.DSMT4">
                    <p:embed/>
                  </p:oleObj>
                </mc:Choice>
                <mc:Fallback>
                  <p:oleObj name="Equation" r:id="rId34" imgW="19044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1" y="3381375"/>
                          <a:ext cx="492125" cy="514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1752600" y="3124200"/>
            <a:ext cx="1514476" cy="533400"/>
            <a:chOff x="3200400" y="3371850"/>
            <a:chExt cx="1514476" cy="533400"/>
          </a:xfrm>
        </p:grpSpPr>
        <p:sp>
          <p:nvSpPr>
            <p:cNvPr id="120954" name="Text Box 122"/>
            <p:cNvSpPr txBox="1">
              <a:spLocks noChangeArrowheads="1"/>
            </p:cNvSpPr>
            <p:nvPr/>
          </p:nvSpPr>
          <p:spPr bwMode="auto">
            <a:xfrm>
              <a:off x="3654425" y="3419475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và</a:t>
              </a:r>
              <a:r>
                <a:rPr lang="en-US" sz="2400"/>
                <a:t> </a:t>
              </a:r>
            </a:p>
          </p:txBody>
        </p:sp>
        <p:graphicFrame>
          <p:nvGraphicFramePr>
            <p:cNvPr id="120975" name="Object 1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3149248"/>
                </p:ext>
              </p:extLst>
            </p:nvPr>
          </p:nvGraphicFramePr>
          <p:xfrm>
            <a:off x="3200400" y="3371850"/>
            <a:ext cx="522288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6" name="Equation" r:id="rId36" imgW="203040" imgH="266400" progId="Equation.DSMT4">
                    <p:embed/>
                  </p:oleObj>
                </mc:Choice>
                <mc:Fallback>
                  <p:oleObj name="Equation" r:id="rId36" imgW="20304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3371850"/>
                          <a:ext cx="522288" cy="514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976" name="Object 1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1590651"/>
                </p:ext>
              </p:extLst>
            </p:nvPr>
          </p:nvGraphicFramePr>
          <p:xfrm>
            <a:off x="4191001" y="3390900"/>
            <a:ext cx="52387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7" name="Equation" r:id="rId38" imgW="203040" imgH="266400" progId="Equation.DSMT4">
                    <p:embed/>
                  </p:oleObj>
                </mc:Choice>
                <mc:Fallback>
                  <p:oleObj name="Equation" r:id="rId38" imgW="20304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1" y="3390900"/>
                          <a:ext cx="523875" cy="514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76200" y="2114550"/>
            <a:ext cx="28956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2800" b="1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</a:t>
            </a:r>
            <a:r>
              <a:rPr lang="en-US" sz="28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Góc </a:t>
            </a:r>
            <a:r>
              <a:rPr lang="en-US" sz="2800" b="1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đồng vị</a:t>
            </a:r>
            <a:endParaRPr lang="en-US" sz="2800" b="1" u="sng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2" name="Text Box 86"/>
          <p:cNvSpPr txBox="1">
            <a:spLocks noChangeArrowheads="1"/>
          </p:cNvSpPr>
          <p:nvPr/>
        </p:nvSpPr>
        <p:spPr bwMode="auto">
          <a:xfrm>
            <a:off x="6296025" y="2103477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63" name="Text Box 81"/>
          <p:cNvSpPr txBox="1">
            <a:spLocks noChangeArrowheads="1"/>
          </p:cNvSpPr>
          <p:nvPr/>
        </p:nvSpPr>
        <p:spPr bwMode="auto">
          <a:xfrm>
            <a:off x="6858000" y="1505011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4" name="Text Box 87"/>
          <p:cNvSpPr txBox="1">
            <a:spLocks noChangeArrowheads="1"/>
          </p:cNvSpPr>
          <p:nvPr/>
        </p:nvSpPr>
        <p:spPr bwMode="auto">
          <a:xfrm>
            <a:off x="5791200" y="2099548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5" name="Text Box 84"/>
          <p:cNvSpPr txBox="1">
            <a:spLocks noChangeArrowheads="1"/>
          </p:cNvSpPr>
          <p:nvPr/>
        </p:nvSpPr>
        <p:spPr bwMode="auto">
          <a:xfrm>
            <a:off x="6248400" y="1525890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6" name="Text Box 29"/>
          <p:cNvSpPr txBox="1">
            <a:spLocks noChangeArrowheads="1"/>
          </p:cNvSpPr>
          <p:nvPr/>
        </p:nvSpPr>
        <p:spPr bwMode="auto">
          <a:xfrm>
            <a:off x="130174" y="3562350"/>
            <a:ext cx="4137025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lang="en-US" sz="2800" b="1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Trong cùng phía</a:t>
            </a:r>
            <a:endParaRPr lang="en-US" sz="2800" b="1" u="sng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9" name="Text Box 86"/>
          <p:cNvSpPr txBox="1">
            <a:spLocks noChangeArrowheads="1"/>
          </p:cNvSpPr>
          <p:nvPr/>
        </p:nvSpPr>
        <p:spPr bwMode="auto">
          <a:xfrm>
            <a:off x="6304052" y="2114550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0" name="Text Box 81"/>
          <p:cNvSpPr txBox="1">
            <a:spLocks noChangeArrowheads="1"/>
          </p:cNvSpPr>
          <p:nvPr/>
        </p:nvSpPr>
        <p:spPr bwMode="auto">
          <a:xfrm>
            <a:off x="6866027" y="1516084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1" name="Text Box 87"/>
          <p:cNvSpPr txBox="1">
            <a:spLocks noChangeArrowheads="1"/>
          </p:cNvSpPr>
          <p:nvPr/>
        </p:nvSpPr>
        <p:spPr bwMode="auto">
          <a:xfrm>
            <a:off x="5791200" y="2088882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2" name="Text Box 84"/>
          <p:cNvSpPr txBox="1">
            <a:spLocks noChangeArrowheads="1"/>
          </p:cNvSpPr>
          <p:nvPr/>
        </p:nvSpPr>
        <p:spPr bwMode="auto">
          <a:xfrm>
            <a:off x="6248400" y="1515224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B05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569080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0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0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0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0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0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0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0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0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0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0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20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0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0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20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0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0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20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20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20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20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55" grpId="0" build="allAtOnce"/>
      <p:bldP spid="120861" grpId="0"/>
      <p:bldP spid="120911" grpId="0" animBg="1"/>
      <p:bldP spid="120911" grpId="1" animBg="1"/>
      <p:bldP spid="120913" grpId="0"/>
      <p:bldP spid="120913" grpId="1"/>
      <p:bldP spid="120914" grpId="0"/>
      <p:bldP spid="120914" grpId="1"/>
      <p:bldP spid="120915" grpId="0"/>
      <p:bldP spid="120915" grpId="1"/>
      <p:bldP spid="120916" grpId="0"/>
      <p:bldP spid="120916" grpId="1"/>
      <p:bldP spid="120917" grpId="0"/>
      <p:bldP spid="120917" grpId="1"/>
      <p:bldP spid="120918" grpId="0"/>
      <p:bldP spid="120918" grpId="1"/>
      <p:bldP spid="120919" grpId="0"/>
      <p:bldP spid="120919" grpId="1"/>
      <p:bldP spid="120920" grpId="0"/>
      <p:bldP spid="120920" grpId="1"/>
      <p:bldP spid="57" grpId="0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9" grpId="0"/>
      <p:bldP spid="70" grpId="0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55" name="Text Box 23"/>
          <p:cNvSpPr txBox="1">
            <a:spLocks noChangeArrowheads="1"/>
          </p:cNvSpPr>
          <p:nvPr/>
        </p:nvSpPr>
        <p:spPr bwMode="auto">
          <a:xfrm>
            <a:off x="228600" y="171450"/>
            <a:ext cx="86106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ác cặp góc tạo bởi một đường thẳng cắt hai đường thẳng</a:t>
            </a:r>
            <a:endParaRPr 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0861" name="Text Box 29"/>
          <p:cNvSpPr txBox="1">
            <a:spLocks noChangeArrowheads="1"/>
          </p:cNvSpPr>
          <p:nvPr/>
        </p:nvSpPr>
        <p:spPr bwMode="auto">
          <a:xfrm>
            <a:off x="76200" y="694670"/>
            <a:ext cx="28956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1. Góc so le </a:t>
            </a:r>
            <a:r>
              <a:rPr lang="en-US" sz="2800" b="1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ngoài</a:t>
            </a:r>
            <a:endParaRPr lang="en-US" sz="2800" b="1" u="sng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46" name="Rectangle 32"/>
          <p:cNvSpPr>
            <a:spLocks noChangeArrowheads="1"/>
          </p:cNvSpPr>
          <p:nvPr/>
        </p:nvSpPr>
        <p:spPr bwMode="auto">
          <a:xfrm>
            <a:off x="990600" y="1943100"/>
            <a:ext cx="3657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810000" y="666750"/>
            <a:ext cx="5105400" cy="2381250"/>
            <a:chOff x="3810000" y="1390650"/>
            <a:chExt cx="5105400" cy="2381250"/>
          </a:xfrm>
        </p:grpSpPr>
        <p:sp>
          <p:nvSpPr>
            <p:cNvPr id="120903" name="Line 71"/>
            <p:cNvSpPr>
              <a:spLocks noChangeShapeType="1"/>
            </p:cNvSpPr>
            <p:nvPr/>
          </p:nvSpPr>
          <p:spPr bwMode="auto">
            <a:xfrm flipV="1">
              <a:off x="3810000" y="1828800"/>
              <a:ext cx="4724400" cy="950119"/>
            </a:xfrm>
            <a:prstGeom prst="line">
              <a:avLst/>
            </a:prstGeom>
            <a:noFill/>
            <a:ln w="28575" cap="sq">
              <a:solidFill>
                <a:schemeClr val="accent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04" name="Line 72"/>
            <p:cNvSpPr>
              <a:spLocks noChangeShapeType="1"/>
            </p:cNvSpPr>
            <p:nvPr/>
          </p:nvSpPr>
          <p:spPr bwMode="auto">
            <a:xfrm flipH="1">
              <a:off x="3886200" y="3200400"/>
              <a:ext cx="4953000" cy="0"/>
            </a:xfrm>
            <a:prstGeom prst="line">
              <a:avLst/>
            </a:prstGeom>
            <a:noFill/>
            <a:ln w="28575" cap="sq">
              <a:solidFill>
                <a:schemeClr val="accent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05" name="Text Box 73"/>
            <p:cNvSpPr txBox="1">
              <a:spLocks noChangeArrowheads="1"/>
            </p:cNvSpPr>
            <p:nvPr/>
          </p:nvSpPr>
          <p:spPr bwMode="auto">
            <a:xfrm>
              <a:off x="8153400" y="146685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a</a:t>
              </a:r>
            </a:p>
          </p:txBody>
        </p:sp>
        <p:sp>
          <p:nvSpPr>
            <p:cNvPr id="120906" name="Text Box 74"/>
            <p:cNvSpPr txBox="1">
              <a:spLocks noChangeArrowheads="1"/>
            </p:cNvSpPr>
            <p:nvPr/>
          </p:nvSpPr>
          <p:spPr bwMode="auto">
            <a:xfrm>
              <a:off x="8534400" y="3219450"/>
              <a:ext cx="381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b</a:t>
              </a:r>
            </a:p>
          </p:txBody>
        </p:sp>
        <p:sp>
          <p:nvSpPr>
            <p:cNvPr id="120907" name="Text Box 75"/>
            <p:cNvSpPr txBox="1">
              <a:spLocks noChangeArrowheads="1"/>
            </p:cNvSpPr>
            <p:nvPr/>
          </p:nvSpPr>
          <p:spPr bwMode="auto">
            <a:xfrm>
              <a:off x="6858000" y="1390650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c</a:t>
              </a:r>
            </a:p>
          </p:txBody>
        </p:sp>
        <p:sp>
          <p:nvSpPr>
            <p:cNvPr id="120908" name="Text Box 76"/>
            <p:cNvSpPr txBox="1">
              <a:spLocks noChangeArrowheads="1"/>
            </p:cNvSpPr>
            <p:nvPr/>
          </p:nvSpPr>
          <p:spPr bwMode="auto">
            <a:xfrm>
              <a:off x="6324600" y="1828801"/>
              <a:ext cx="533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A</a:t>
              </a:r>
            </a:p>
          </p:txBody>
        </p:sp>
        <p:sp>
          <p:nvSpPr>
            <p:cNvPr id="120909" name="Text Box 77"/>
            <p:cNvSpPr txBox="1">
              <a:spLocks noChangeArrowheads="1"/>
            </p:cNvSpPr>
            <p:nvPr/>
          </p:nvSpPr>
          <p:spPr bwMode="auto">
            <a:xfrm>
              <a:off x="6328410" y="3238470"/>
              <a:ext cx="533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B</a:t>
              </a:r>
            </a:p>
          </p:txBody>
        </p:sp>
        <p:sp>
          <p:nvSpPr>
            <p:cNvPr id="120912" name="Line 80"/>
            <p:cNvSpPr>
              <a:spLocks noChangeShapeType="1"/>
            </p:cNvSpPr>
            <p:nvPr/>
          </p:nvSpPr>
          <p:spPr bwMode="auto">
            <a:xfrm flipH="1">
              <a:off x="5643564" y="1600200"/>
              <a:ext cx="1671637" cy="2171700"/>
            </a:xfrm>
            <a:prstGeom prst="line">
              <a:avLst/>
            </a:prstGeom>
            <a:noFill/>
            <a:ln w="28575" cap="sq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914" name="Text Box 82"/>
          <p:cNvSpPr txBox="1">
            <a:spLocks noChangeArrowheads="1"/>
          </p:cNvSpPr>
          <p:nvPr/>
        </p:nvSpPr>
        <p:spPr bwMode="auto">
          <a:xfrm>
            <a:off x="7162801" y="1015484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20915" name="Text Box 83"/>
          <p:cNvSpPr txBox="1">
            <a:spLocks noChangeArrowheads="1"/>
          </p:cNvSpPr>
          <p:nvPr/>
        </p:nvSpPr>
        <p:spPr bwMode="auto">
          <a:xfrm>
            <a:off x="6591300" y="1034594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20917" name="Text Box 85"/>
          <p:cNvSpPr txBox="1">
            <a:spLocks noChangeArrowheads="1"/>
          </p:cNvSpPr>
          <p:nvPr/>
        </p:nvSpPr>
        <p:spPr bwMode="auto">
          <a:xfrm>
            <a:off x="6086475" y="2545348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0920" name="Text Box 88"/>
          <p:cNvSpPr txBox="1">
            <a:spLocks noChangeArrowheads="1"/>
          </p:cNvSpPr>
          <p:nvPr/>
        </p:nvSpPr>
        <p:spPr bwMode="auto">
          <a:xfrm>
            <a:off x="5562600" y="2468880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B050"/>
                </a:solidFill>
              </a:rPr>
              <a:t>4</a:t>
            </a:r>
          </a:p>
        </p:txBody>
      </p:sp>
      <p:graphicFrame>
        <p:nvGraphicFramePr>
          <p:cNvPr id="1026" name="Object 97"/>
          <p:cNvGraphicFramePr>
            <a:graphicFrameLocks noChangeAspect="1"/>
          </p:cNvGraphicFramePr>
          <p:nvPr/>
        </p:nvGraphicFramePr>
        <p:xfrm>
          <a:off x="4514850" y="2490788"/>
          <a:ext cx="1143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490788"/>
                        <a:ext cx="1143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98"/>
          <p:cNvGraphicFramePr>
            <a:graphicFrameLocks noChangeAspect="1"/>
          </p:cNvGraphicFramePr>
          <p:nvPr/>
        </p:nvGraphicFramePr>
        <p:xfrm>
          <a:off x="4514850" y="2490788"/>
          <a:ext cx="1143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490788"/>
                        <a:ext cx="1143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62000" y="1693508"/>
            <a:ext cx="1475351" cy="513613"/>
            <a:chOff x="937491" y="1693508"/>
            <a:chExt cx="1475351" cy="513613"/>
          </a:xfrm>
        </p:grpSpPr>
        <p:graphicFrame>
          <p:nvGraphicFramePr>
            <p:cNvPr id="120937" name="Object 10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9431829"/>
                </p:ext>
              </p:extLst>
            </p:nvPr>
          </p:nvGraphicFramePr>
          <p:xfrm>
            <a:off x="937491" y="1701666"/>
            <a:ext cx="461818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26" name="Equation" r:id="rId7" imgW="177480" imgH="253800" progId="Equation.DSMT4">
                    <p:embed/>
                  </p:oleObj>
                </mc:Choice>
                <mc:Fallback>
                  <p:oleObj name="Equation" r:id="rId7" imgW="17748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7491" y="1701666"/>
                          <a:ext cx="461818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938" name="Objec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782052"/>
                </p:ext>
              </p:extLst>
            </p:nvPr>
          </p:nvGraphicFramePr>
          <p:xfrm>
            <a:off x="1981200" y="1693508"/>
            <a:ext cx="431642" cy="497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27" name="Equation" r:id="rId9" imgW="164880" imgH="253800" progId="Equation.DSMT4">
                    <p:embed/>
                  </p:oleObj>
                </mc:Choice>
                <mc:Fallback>
                  <p:oleObj name="Equation" r:id="rId9" imgW="16488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1693508"/>
                          <a:ext cx="431642" cy="497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939" name="Text Box 107"/>
            <p:cNvSpPr txBox="1">
              <a:spLocks noChangeArrowheads="1"/>
            </p:cNvSpPr>
            <p:nvPr/>
          </p:nvSpPr>
          <p:spPr bwMode="auto">
            <a:xfrm>
              <a:off x="1447800" y="1745456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và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8925" y="2829674"/>
            <a:ext cx="1909761" cy="551701"/>
            <a:chOff x="288925" y="4125074"/>
            <a:chExt cx="1909761" cy="551701"/>
          </a:xfrm>
        </p:grpSpPr>
        <p:graphicFrame>
          <p:nvGraphicFramePr>
            <p:cNvPr id="120961" name="Object 1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373974"/>
                </p:ext>
              </p:extLst>
            </p:nvPr>
          </p:nvGraphicFramePr>
          <p:xfrm>
            <a:off x="288925" y="4125074"/>
            <a:ext cx="52070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28" name="Equation" r:id="rId11" imgW="203040" imgH="266400" progId="Equation.DSMT4">
                    <p:embed/>
                  </p:oleObj>
                </mc:Choice>
                <mc:Fallback>
                  <p:oleObj name="Equation" r:id="rId11" imgW="20304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925" y="4125074"/>
                          <a:ext cx="520700" cy="514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963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0177356"/>
                </p:ext>
              </p:extLst>
            </p:nvPr>
          </p:nvGraphicFramePr>
          <p:xfrm>
            <a:off x="1260475" y="4162425"/>
            <a:ext cx="48895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29" name="Equation" r:id="rId13" imgW="190440" imgH="266400" progId="Equation.DSMT4">
                    <p:embed/>
                  </p:oleObj>
                </mc:Choice>
                <mc:Fallback>
                  <p:oleObj name="Equation" r:id="rId13" imgW="19044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0475" y="4162425"/>
                          <a:ext cx="488950" cy="514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964" name="Text Box 132"/>
            <p:cNvSpPr txBox="1">
              <a:spLocks noChangeArrowheads="1"/>
            </p:cNvSpPr>
            <p:nvPr/>
          </p:nvSpPr>
          <p:spPr bwMode="auto">
            <a:xfrm>
              <a:off x="716621" y="4178000"/>
              <a:ext cx="14820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smtClean="0">
                  <a:latin typeface="+mn-lt"/>
                </a:rPr>
                <a:t>và        ;</a:t>
              </a:r>
              <a:endParaRPr lang="en-US" sz="2400">
                <a:latin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44700" y="2841625"/>
            <a:ext cx="1528763" cy="600075"/>
            <a:chOff x="283110" y="4553129"/>
            <a:chExt cx="1528763" cy="600075"/>
          </a:xfrm>
        </p:grpSpPr>
        <p:graphicFrame>
          <p:nvGraphicFramePr>
            <p:cNvPr id="120965" name="Object 1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5407627"/>
                </p:ext>
              </p:extLst>
            </p:nvPr>
          </p:nvGraphicFramePr>
          <p:xfrm>
            <a:off x="283110" y="4572179"/>
            <a:ext cx="490538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0" name="Equation" r:id="rId15" imgW="190440" imgH="266400" progId="Equation.DSMT4">
                    <p:embed/>
                  </p:oleObj>
                </mc:Choice>
                <mc:Fallback>
                  <p:oleObj name="Equation" r:id="rId15" imgW="19044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110" y="4572179"/>
                          <a:ext cx="490538" cy="514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966" name="Object 1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9501110"/>
                </p:ext>
              </p:extLst>
            </p:nvPr>
          </p:nvGraphicFramePr>
          <p:xfrm>
            <a:off x="1200685" y="4553129"/>
            <a:ext cx="611188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1" name="Equation" r:id="rId17" imgW="203040" imgH="266400" progId="Equation.DSMT4">
                    <p:embed/>
                  </p:oleObj>
                </mc:Choice>
                <mc:Fallback>
                  <p:oleObj name="Equation" r:id="rId17" imgW="20304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685" y="4553129"/>
                          <a:ext cx="611188" cy="600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967" name="Text Box 135"/>
            <p:cNvSpPr txBox="1">
              <a:spLocks noChangeArrowheads="1"/>
            </p:cNvSpPr>
            <p:nvPr/>
          </p:nvSpPr>
          <p:spPr bwMode="auto">
            <a:xfrm>
              <a:off x="719048" y="4639424"/>
              <a:ext cx="5207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latin typeface="+mn-lt"/>
                </a:rPr>
                <a:t>và </a:t>
              </a:r>
            </a:p>
          </p:txBody>
        </p:sp>
      </p:grpSp>
      <p:sp>
        <p:nvSpPr>
          <p:cNvPr id="66" name="Text Box 29"/>
          <p:cNvSpPr txBox="1">
            <a:spLocks noChangeArrowheads="1"/>
          </p:cNvSpPr>
          <p:nvPr/>
        </p:nvSpPr>
        <p:spPr bwMode="auto">
          <a:xfrm>
            <a:off x="130174" y="2266950"/>
            <a:ext cx="4137025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lang="en-US" sz="2800" b="1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Ngoài cùng phía</a:t>
            </a:r>
            <a:endParaRPr lang="en-US" sz="2800" b="1" u="sng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842963" y="1176338"/>
            <a:ext cx="1478159" cy="562055"/>
            <a:chOff x="288729" y="4114720"/>
            <a:chExt cx="1478159" cy="562055"/>
          </a:xfrm>
        </p:grpSpPr>
        <p:graphicFrame>
          <p:nvGraphicFramePr>
            <p:cNvPr id="68" name="Object 1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3537512"/>
                </p:ext>
              </p:extLst>
            </p:nvPr>
          </p:nvGraphicFramePr>
          <p:xfrm>
            <a:off x="288729" y="4114720"/>
            <a:ext cx="522287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2" name="Equation" r:id="rId19" imgW="203040" imgH="266400" progId="Equation.DSMT4">
                    <p:embed/>
                  </p:oleObj>
                </mc:Choice>
                <mc:Fallback>
                  <p:oleObj name="Equation" r:id="rId19" imgW="20304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729" y="4114720"/>
                          <a:ext cx="522287" cy="514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8055332"/>
                </p:ext>
              </p:extLst>
            </p:nvPr>
          </p:nvGraphicFramePr>
          <p:xfrm>
            <a:off x="1244600" y="4162425"/>
            <a:ext cx="522288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3" name="Equation" r:id="rId21" imgW="203040" imgH="266400" progId="Equation.DSMT4">
                    <p:embed/>
                  </p:oleObj>
                </mc:Choice>
                <mc:Fallback>
                  <p:oleObj name="Equation" r:id="rId21" imgW="20304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4600" y="4162425"/>
                          <a:ext cx="522288" cy="514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" name="Text Box 132"/>
            <p:cNvSpPr txBox="1">
              <a:spLocks noChangeArrowheads="1"/>
            </p:cNvSpPr>
            <p:nvPr/>
          </p:nvSpPr>
          <p:spPr bwMode="auto">
            <a:xfrm>
              <a:off x="716622" y="4178000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smtClean="0">
                  <a:latin typeface="+mn-lt"/>
                </a:rPr>
                <a:t>và</a:t>
              </a:r>
              <a:endParaRPr lang="en-US" sz="2400">
                <a:latin typeface="+mn-lt"/>
              </a:endParaRPr>
            </a:p>
          </p:txBody>
        </p:sp>
      </p:grpSp>
      <p:sp>
        <p:nvSpPr>
          <p:cNvPr id="75" name="Text Box 82"/>
          <p:cNvSpPr txBox="1">
            <a:spLocks noChangeArrowheads="1"/>
          </p:cNvSpPr>
          <p:nvPr/>
        </p:nvSpPr>
        <p:spPr bwMode="auto">
          <a:xfrm>
            <a:off x="7172326" y="1034560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6" name="Text Box 85"/>
          <p:cNvSpPr txBox="1">
            <a:spLocks noChangeArrowheads="1"/>
          </p:cNvSpPr>
          <p:nvPr/>
        </p:nvSpPr>
        <p:spPr bwMode="auto">
          <a:xfrm>
            <a:off x="6096000" y="2564424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7" name="Text Box 83"/>
          <p:cNvSpPr txBox="1">
            <a:spLocks noChangeArrowheads="1"/>
          </p:cNvSpPr>
          <p:nvPr/>
        </p:nvSpPr>
        <p:spPr bwMode="auto">
          <a:xfrm>
            <a:off x="6619126" y="103194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8" name="Text Box 88"/>
          <p:cNvSpPr txBox="1">
            <a:spLocks noChangeArrowheads="1"/>
          </p:cNvSpPr>
          <p:nvPr/>
        </p:nvSpPr>
        <p:spPr bwMode="auto">
          <a:xfrm>
            <a:off x="5590426" y="2466226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B05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8739445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0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0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0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0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55" grpId="0" build="allAtOnce"/>
      <p:bldP spid="120861" grpId="0"/>
      <p:bldP spid="120914" grpId="0"/>
      <p:bldP spid="120914" grpId="1"/>
      <p:bldP spid="120915" grpId="0"/>
      <p:bldP spid="120915" grpId="1"/>
      <p:bldP spid="120917" grpId="0"/>
      <p:bldP spid="120917" grpId="1"/>
      <p:bldP spid="120920" grpId="0"/>
      <p:bldP spid="120920" grpId="1"/>
      <p:bldP spid="66" grpId="0"/>
      <p:bldP spid="75" grpId="0"/>
      <p:bldP spid="76" grpId="0"/>
      <p:bldP spid="77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3279" y="4767263"/>
            <a:ext cx="561975" cy="2738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0F2845-A63B-4FA3-9A23-33D6156DABB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0" y="5715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Vẽ đường thẳng xy cắt hai đường thẳng  zt và uv tại A và B</a:t>
            </a:r>
            <a:r>
              <a:rPr lang="en-US" sz="2000" b="1" smtClean="0">
                <a:latin typeface="Times New Roman" pitchFamily="18" charset="0"/>
              </a:rPr>
              <a:t>.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52400" y="819150"/>
            <a:ext cx="36365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b) Viết tên bốn cặp góc đồng vị.</a:t>
            </a:r>
          </a:p>
        </p:txBody>
      </p:sp>
      <p:sp>
        <p:nvSpPr>
          <p:cNvPr id="9222" name="Line 34"/>
          <p:cNvSpPr>
            <a:spLocks noChangeShapeType="1"/>
          </p:cNvSpPr>
          <p:nvPr/>
        </p:nvSpPr>
        <p:spPr bwMode="auto">
          <a:xfrm>
            <a:off x="6096000" y="3600450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0975" y="457260"/>
            <a:ext cx="3495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a) Viết tên hai cặp góc so le trong.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7962900" y="457260"/>
            <a:ext cx="381000" cy="23622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858000" y="641926"/>
            <a:ext cx="304800" cy="2177534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943600" y="1276350"/>
            <a:ext cx="2971800" cy="5334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43600" y="14287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765359" y="9245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0" y="3990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57918" y="263479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29007" y="3229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343900" y="24710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</a:t>
            </a:r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329425" y="1066424"/>
            <a:ext cx="2503070" cy="1188858"/>
            <a:chOff x="6329425" y="1066424"/>
            <a:chExt cx="2503070" cy="1188858"/>
          </a:xfrm>
        </p:grpSpPr>
        <p:sp>
          <p:nvSpPr>
            <p:cNvPr id="16" name="Flowchart: Connector 15"/>
            <p:cNvSpPr/>
            <p:nvPr/>
          </p:nvSpPr>
          <p:spPr>
            <a:xfrm>
              <a:off x="6977574" y="1571707"/>
              <a:ext cx="99500" cy="10945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8068836" y="1374025"/>
              <a:ext cx="99500" cy="10945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329425" y="1066424"/>
              <a:ext cx="2503070" cy="1188858"/>
              <a:chOff x="6329425" y="1066424"/>
              <a:chExt cx="2503070" cy="118885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329425" y="188595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A</a:t>
                </a:r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493941" y="1483475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599841" y="1235525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/>
                  <a:t>2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599841" y="1747450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/>
                  <a:t>3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121774" y="1733550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/>
                  <a:t>4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147049" y="1204923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smtClean="0"/>
                  <a:t>1</a:t>
                </a:r>
                <a:endParaRPr lang="en-US" sz="120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717566" y="1097026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/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717566" y="1608951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/>
                  <a:t>3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239499" y="1595051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/>
                  <a:t>4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264774" y="1066424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smtClean="0"/>
                  <a:t>1</a:t>
                </a:r>
                <a:endParaRPr lang="en-US" sz="1200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219200" y="120015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2"/>
                </a:solidFill>
              </a:rPr>
              <a:t>Giải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975" y="1625085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a. Hai cặp góc so le trong</a:t>
            </a: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867650" y="1186482"/>
            <a:ext cx="254000" cy="280368"/>
          </a:xfrm>
          <a:custGeom>
            <a:avLst/>
            <a:gdLst>
              <a:gd name="connsiteX0" fmla="*/ 254000 w 254000"/>
              <a:gd name="connsiteY0" fmla="*/ 235918 h 280368"/>
              <a:gd name="connsiteX1" fmla="*/ 0 w 254000"/>
              <a:gd name="connsiteY1" fmla="*/ 280368 h 280368"/>
              <a:gd name="connsiteX2" fmla="*/ 25400 w 254000"/>
              <a:gd name="connsiteY2" fmla="*/ 229568 h 280368"/>
              <a:gd name="connsiteX3" fmla="*/ 38100 w 254000"/>
              <a:gd name="connsiteY3" fmla="*/ 210518 h 280368"/>
              <a:gd name="connsiteX4" fmla="*/ 44450 w 254000"/>
              <a:gd name="connsiteY4" fmla="*/ 191468 h 280368"/>
              <a:gd name="connsiteX5" fmla="*/ 57150 w 254000"/>
              <a:gd name="connsiteY5" fmla="*/ 172418 h 280368"/>
              <a:gd name="connsiteX6" fmla="*/ 63500 w 254000"/>
              <a:gd name="connsiteY6" fmla="*/ 153368 h 280368"/>
              <a:gd name="connsiteX7" fmla="*/ 88900 w 254000"/>
              <a:gd name="connsiteY7" fmla="*/ 115268 h 280368"/>
              <a:gd name="connsiteX8" fmla="*/ 101600 w 254000"/>
              <a:gd name="connsiteY8" fmla="*/ 96218 h 280368"/>
              <a:gd name="connsiteX9" fmla="*/ 120650 w 254000"/>
              <a:gd name="connsiteY9" fmla="*/ 83518 h 280368"/>
              <a:gd name="connsiteX10" fmla="*/ 127000 w 254000"/>
              <a:gd name="connsiteY10" fmla="*/ 64468 h 280368"/>
              <a:gd name="connsiteX11" fmla="*/ 165100 w 254000"/>
              <a:gd name="connsiteY11" fmla="*/ 39068 h 280368"/>
              <a:gd name="connsiteX12" fmla="*/ 196850 w 254000"/>
              <a:gd name="connsiteY12" fmla="*/ 968 h 280368"/>
              <a:gd name="connsiteX13" fmla="*/ 209550 w 254000"/>
              <a:gd name="connsiteY13" fmla="*/ 968 h 280368"/>
              <a:gd name="connsiteX14" fmla="*/ 254000 w 254000"/>
              <a:gd name="connsiteY14" fmla="*/ 235918 h 28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000" h="280368">
                <a:moveTo>
                  <a:pt x="254000" y="235918"/>
                </a:moveTo>
                <a:lnTo>
                  <a:pt x="0" y="280368"/>
                </a:lnTo>
                <a:cubicBezTo>
                  <a:pt x="8467" y="263435"/>
                  <a:pt x="16334" y="246188"/>
                  <a:pt x="25400" y="229568"/>
                </a:cubicBezTo>
                <a:cubicBezTo>
                  <a:pt x="29054" y="222868"/>
                  <a:pt x="34687" y="217344"/>
                  <a:pt x="38100" y="210518"/>
                </a:cubicBezTo>
                <a:cubicBezTo>
                  <a:pt x="41093" y="204531"/>
                  <a:pt x="41457" y="197455"/>
                  <a:pt x="44450" y="191468"/>
                </a:cubicBezTo>
                <a:cubicBezTo>
                  <a:pt x="47863" y="184642"/>
                  <a:pt x="53737" y="179244"/>
                  <a:pt x="57150" y="172418"/>
                </a:cubicBezTo>
                <a:cubicBezTo>
                  <a:pt x="60143" y="166431"/>
                  <a:pt x="60249" y="159219"/>
                  <a:pt x="63500" y="153368"/>
                </a:cubicBezTo>
                <a:cubicBezTo>
                  <a:pt x="70913" y="140025"/>
                  <a:pt x="80433" y="127968"/>
                  <a:pt x="88900" y="115268"/>
                </a:cubicBezTo>
                <a:cubicBezTo>
                  <a:pt x="93133" y="108918"/>
                  <a:pt x="95250" y="100451"/>
                  <a:pt x="101600" y="96218"/>
                </a:cubicBezTo>
                <a:lnTo>
                  <a:pt x="120650" y="83518"/>
                </a:lnTo>
                <a:cubicBezTo>
                  <a:pt x="122767" y="77168"/>
                  <a:pt x="122267" y="69201"/>
                  <a:pt x="127000" y="64468"/>
                </a:cubicBezTo>
                <a:cubicBezTo>
                  <a:pt x="137793" y="53675"/>
                  <a:pt x="165100" y="39068"/>
                  <a:pt x="165100" y="39068"/>
                </a:cubicBezTo>
                <a:cubicBezTo>
                  <a:pt x="173548" y="26396"/>
                  <a:pt x="183269" y="9117"/>
                  <a:pt x="196850" y="968"/>
                </a:cubicBezTo>
                <a:cubicBezTo>
                  <a:pt x="200480" y="-1210"/>
                  <a:pt x="205317" y="968"/>
                  <a:pt x="209550" y="968"/>
                </a:cubicBezTo>
                <a:lnTo>
                  <a:pt x="254000" y="2359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991350" y="1574800"/>
            <a:ext cx="273050" cy="274766"/>
          </a:xfrm>
          <a:custGeom>
            <a:avLst/>
            <a:gdLst>
              <a:gd name="connsiteX0" fmla="*/ 31750 w 273050"/>
              <a:gd name="connsiteY0" fmla="*/ 44450 h 274766"/>
              <a:gd name="connsiteX1" fmla="*/ 273050 w 273050"/>
              <a:gd name="connsiteY1" fmla="*/ 0 h 274766"/>
              <a:gd name="connsiteX2" fmla="*/ 260350 w 273050"/>
              <a:gd name="connsiteY2" fmla="*/ 57150 h 274766"/>
              <a:gd name="connsiteX3" fmla="*/ 241300 w 273050"/>
              <a:gd name="connsiteY3" fmla="*/ 114300 h 274766"/>
              <a:gd name="connsiteX4" fmla="*/ 228600 w 273050"/>
              <a:gd name="connsiteY4" fmla="*/ 152400 h 274766"/>
              <a:gd name="connsiteX5" fmla="*/ 209550 w 273050"/>
              <a:gd name="connsiteY5" fmla="*/ 190500 h 274766"/>
              <a:gd name="connsiteX6" fmla="*/ 190500 w 273050"/>
              <a:gd name="connsiteY6" fmla="*/ 203200 h 274766"/>
              <a:gd name="connsiteX7" fmla="*/ 177800 w 273050"/>
              <a:gd name="connsiteY7" fmla="*/ 222250 h 274766"/>
              <a:gd name="connsiteX8" fmla="*/ 139700 w 273050"/>
              <a:gd name="connsiteY8" fmla="*/ 241300 h 274766"/>
              <a:gd name="connsiteX9" fmla="*/ 120650 w 273050"/>
              <a:gd name="connsiteY9" fmla="*/ 254000 h 274766"/>
              <a:gd name="connsiteX10" fmla="*/ 82550 w 273050"/>
              <a:gd name="connsiteY10" fmla="*/ 266700 h 274766"/>
              <a:gd name="connsiteX11" fmla="*/ 0 w 273050"/>
              <a:gd name="connsiteY11" fmla="*/ 273050 h 274766"/>
              <a:gd name="connsiteX12" fmla="*/ 31750 w 273050"/>
              <a:gd name="connsiteY12" fmla="*/ 44450 h 27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050" h="274766">
                <a:moveTo>
                  <a:pt x="31750" y="44450"/>
                </a:moveTo>
                <a:lnTo>
                  <a:pt x="273050" y="0"/>
                </a:lnTo>
                <a:cubicBezTo>
                  <a:pt x="268817" y="19050"/>
                  <a:pt x="265378" y="38294"/>
                  <a:pt x="260350" y="57150"/>
                </a:cubicBezTo>
                <a:lnTo>
                  <a:pt x="241300" y="114300"/>
                </a:lnTo>
                <a:lnTo>
                  <a:pt x="228600" y="152400"/>
                </a:lnTo>
                <a:cubicBezTo>
                  <a:pt x="223435" y="167894"/>
                  <a:pt x="221860" y="178190"/>
                  <a:pt x="209550" y="190500"/>
                </a:cubicBezTo>
                <a:cubicBezTo>
                  <a:pt x="204154" y="195896"/>
                  <a:pt x="196850" y="198967"/>
                  <a:pt x="190500" y="203200"/>
                </a:cubicBezTo>
                <a:cubicBezTo>
                  <a:pt x="186267" y="209550"/>
                  <a:pt x="183196" y="216854"/>
                  <a:pt x="177800" y="222250"/>
                </a:cubicBezTo>
                <a:cubicBezTo>
                  <a:pt x="159602" y="240448"/>
                  <a:pt x="160358" y="230971"/>
                  <a:pt x="139700" y="241300"/>
                </a:cubicBezTo>
                <a:cubicBezTo>
                  <a:pt x="132874" y="244713"/>
                  <a:pt x="127624" y="250900"/>
                  <a:pt x="120650" y="254000"/>
                </a:cubicBezTo>
                <a:cubicBezTo>
                  <a:pt x="108417" y="259437"/>
                  <a:pt x="95250" y="262467"/>
                  <a:pt x="82550" y="266700"/>
                </a:cubicBezTo>
                <a:cubicBezTo>
                  <a:pt x="43420" y="279743"/>
                  <a:pt x="70193" y="273050"/>
                  <a:pt x="0" y="273050"/>
                </a:cubicBezTo>
                <a:lnTo>
                  <a:pt x="31750" y="444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07975" y="1962150"/>
            <a:ext cx="1216025" cy="473075"/>
            <a:chOff x="307975" y="1962150"/>
            <a:chExt cx="1216025" cy="473075"/>
          </a:xfrm>
        </p:grpSpPr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1582946"/>
                </p:ext>
              </p:extLst>
            </p:nvPr>
          </p:nvGraphicFramePr>
          <p:xfrm>
            <a:off x="307975" y="1962150"/>
            <a:ext cx="1216025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5" name="Equation" r:id="rId4" imgW="685800" imgH="266400" progId="Equation.DSMT4">
                    <p:embed/>
                  </p:oleObj>
                </mc:Choice>
                <mc:Fallback>
                  <p:oleObj name="Equation" r:id="rId4" imgW="68580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7975" y="1962150"/>
                          <a:ext cx="1216025" cy="473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Box 38"/>
            <p:cNvSpPr txBox="1"/>
            <p:nvPr/>
          </p:nvSpPr>
          <p:spPr>
            <a:xfrm>
              <a:off x="647700" y="2050018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+mn-lt"/>
                </a:rPr>
                <a:t>và</a:t>
              </a:r>
              <a:endParaRPr lang="en-US">
                <a:latin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800225" y="1962150"/>
            <a:ext cx="1125538" cy="473075"/>
            <a:chOff x="352425" y="1986479"/>
            <a:chExt cx="1125538" cy="473075"/>
          </a:xfrm>
        </p:grpSpPr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6756006"/>
                </p:ext>
              </p:extLst>
            </p:nvPr>
          </p:nvGraphicFramePr>
          <p:xfrm>
            <a:off x="352425" y="1986479"/>
            <a:ext cx="1125538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6" name="Equation" r:id="rId6" imgW="634680" imgH="266400" progId="Equation.DSMT4">
                    <p:embed/>
                  </p:oleObj>
                </mc:Choice>
                <mc:Fallback>
                  <p:oleObj name="Equation" r:id="rId6" imgW="63468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2425" y="1986479"/>
                          <a:ext cx="1125538" cy="473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TextBox 48"/>
            <p:cNvSpPr txBox="1"/>
            <p:nvPr/>
          </p:nvSpPr>
          <p:spPr>
            <a:xfrm>
              <a:off x="647700" y="2050018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+mn-lt"/>
                </a:rPr>
                <a:t>và</a:t>
              </a:r>
              <a:endParaRPr lang="en-US">
                <a:latin typeface="+mn-lt"/>
              </a:endParaRPr>
            </a:p>
          </p:txBody>
        </p:sp>
      </p:grpSp>
      <p:sp>
        <p:nvSpPr>
          <p:cNvPr id="41" name="Freeform 40"/>
          <p:cNvSpPr/>
          <p:nvPr/>
        </p:nvSpPr>
        <p:spPr>
          <a:xfrm>
            <a:off x="7016750" y="1393825"/>
            <a:ext cx="206375" cy="215900"/>
          </a:xfrm>
          <a:custGeom>
            <a:avLst/>
            <a:gdLst>
              <a:gd name="connsiteX0" fmla="*/ 0 w 206375"/>
              <a:gd name="connsiteY0" fmla="*/ 215900 h 215900"/>
              <a:gd name="connsiteX1" fmla="*/ 0 w 206375"/>
              <a:gd name="connsiteY1" fmla="*/ 215900 h 215900"/>
              <a:gd name="connsiteX2" fmla="*/ 15875 w 206375"/>
              <a:gd name="connsiteY2" fmla="*/ 193675 h 215900"/>
              <a:gd name="connsiteX3" fmla="*/ 28575 w 206375"/>
              <a:gd name="connsiteY3" fmla="*/ 174625 h 215900"/>
              <a:gd name="connsiteX4" fmla="*/ 50800 w 206375"/>
              <a:gd name="connsiteY4" fmla="*/ 0 h 215900"/>
              <a:gd name="connsiteX5" fmla="*/ 79375 w 206375"/>
              <a:gd name="connsiteY5" fmla="*/ 6350 h 215900"/>
              <a:gd name="connsiteX6" fmla="*/ 88900 w 206375"/>
              <a:gd name="connsiteY6" fmla="*/ 9525 h 215900"/>
              <a:gd name="connsiteX7" fmla="*/ 117475 w 206375"/>
              <a:gd name="connsiteY7" fmla="*/ 34925 h 215900"/>
              <a:gd name="connsiteX8" fmla="*/ 130175 w 206375"/>
              <a:gd name="connsiteY8" fmla="*/ 41275 h 215900"/>
              <a:gd name="connsiteX9" fmla="*/ 142875 w 206375"/>
              <a:gd name="connsiteY9" fmla="*/ 57150 h 215900"/>
              <a:gd name="connsiteX10" fmla="*/ 146050 w 206375"/>
              <a:gd name="connsiteY10" fmla="*/ 66675 h 215900"/>
              <a:gd name="connsiteX11" fmla="*/ 161925 w 206375"/>
              <a:gd name="connsiteY11" fmla="*/ 85725 h 215900"/>
              <a:gd name="connsiteX12" fmla="*/ 171450 w 206375"/>
              <a:gd name="connsiteY12" fmla="*/ 107950 h 215900"/>
              <a:gd name="connsiteX13" fmla="*/ 174625 w 206375"/>
              <a:gd name="connsiteY13" fmla="*/ 117475 h 215900"/>
              <a:gd name="connsiteX14" fmla="*/ 180975 w 206375"/>
              <a:gd name="connsiteY14" fmla="*/ 127000 h 215900"/>
              <a:gd name="connsiteX15" fmla="*/ 187325 w 206375"/>
              <a:gd name="connsiteY15" fmla="*/ 146050 h 215900"/>
              <a:gd name="connsiteX16" fmla="*/ 193675 w 206375"/>
              <a:gd name="connsiteY16" fmla="*/ 155575 h 215900"/>
              <a:gd name="connsiteX17" fmla="*/ 200025 w 206375"/>
              <a:gd name="connsiteY17" fmla="*/ 174625 h 215900"/>
              <a:gd name="connsiteX18" fmla="*/ 203200 w 206375"/>
              <a:gd name="connsiteY18" fmla="*/ 184150 h 215900"/>
              <a:gd name="connsiteX19" fmla="*/ 206375 w 206375"/>
              <a:gd name="connsiteY19" fmla="*/ 193675 h 215900"/>
              <a:gd name="connsiteX20" fmla="*/ 0 w 206375"/>
              <a:gd name="connsiteY20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6375" h="215900">
                <a:moveTo>
                  <a:pt x="0" y="215900"/>
                </a:moveTo>
                <a:lnTo>
                  <a:pt x="0" y="215900"/>
                </a:lnTo>
                <a:cubicBezTo>
                  <a:pt x="5292" y="208492"/>
                  <a:pt x="10987" y="201356"/>
                  <a:pt x="15875" y="193675"/>
                </a:cubicBezTo>
                <a:cubicBezTo>
                  <a:pt x="29330" y="172531"/>
                  <a:pt x="15231" y="187969"/>
                  <a:pt x="28575" y="174625"/>
                </a:cubicBezTo>
                <a:lnTo>
                  <a:pt x="50800" y="0"/>
                </a:lnTo>
                <a:cubicBezTo>
                  <a:pt x="60325" y="2117"/>
                  <a:pt x="69909" y="3983"/>
                  <a:pt x="79375" y="6350"/>
                </a:cubicBezTo>
                <a:cubicBezTo>
                  <a:pt x="82622" y="7162"/>
                  <a:pt x="85974" y="7900"/>
                  <a:pt x="88900" y="9525"/>
                </a:cubicBezTo>
                <a:cubicBezTo>
                  <a:pt x="135830" y="35597"/>
                  <a:pt x="87093" y="8883"/>
                  <a:pt x="117475" y="34925"/>
                </a:cubicBezTo>
                <a:cubicBezTo>
                  <a:pt x="121069" y="38005"/>
                  <a:pt x="125942" y="39158"/>
                  <a:pt x="130175" y="41275"/>
                </a:cubicBezTo>
                <a:cubicBezTo>
                  <a:pt x="138155" y="65216"/>
                  <a:pt x="126462" y="36634"/>
                  <a:pt x="142875" y="57150"/>
                </a:cubicBezTo>
                <a:cubicBezTo>
                  <a:pt x="144966" y="59763"/>
                  <a:pt x="144553" y="63682"/>
                  <a:pt x="146050" y="66675"/>
                </a:cubicBezTo>
                <a:cubicBezTo>
                  <a:pt x="150470" y="75516"/>
                  <a:pt x="154903" y="78703"/>
                  <a:pt x="161925" y="85725"/>
                </a:cubicBezTo>
                <a:cubicBezTo>
                  <a:pt x="168533" y="112156"/>
                  <a:pt x="160487" y="86024"/>
                  <a:pt x="171450" y="107950"/>
                </a:cubicBezTo>
                <a:cubicBezTo>
                  <a:pt x="172947" y="110943"/>
                  <a:pt x="173128" y="114482"/>
                  <a:pt x="174625" y="117475"/>
                </a:cubicBezTo>
                <a:cubicBezTo>
                  <a:pt x="176332" y="120888"/>
                  <a:pt x="179425" y="123513"/>
                  <a:pt x="180975" y="127000"/>
                </a:cubicBezTo>
                <a:cubicBezTo>
                  <a:pt x="183693" y="133117"/>
                  <a:pt x="183612" y="140481"/>
                  <a:pt x="187325" y="146050"/>
                </a:cubicBezTo>
                <a:cubicBezTo>
                  <a:pt x="189442" y="149225"/>
                  <a:pt x="192125" y="152088"/>
                  <a:pt x="193675" y="155575"/>
                </a:cubicBezTo>
                <a:cubicBezTo>
                  <a:pt x="196393" y="161692"/>
                  <a:pt x="197908" y="168275"/>
                  <a:pt x="200025" y="174625"/>
                </a:cubicBezTo>
                <a:lnTo>
                  <a:pt x="203200" y="184150"/>
                </a:lnTo>
                <a:lnTo>
                  <a:pt x="206375" y="193675"/>
                </a:lnTo>
                <a:lnTo>
                  <a:pt x="0" y="2159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905750" y="1409700"/>
            <a:ext cx="238125" cy="174625"/>
          </a:xfrm>
          <a:custGeom>
            <a:avLst/>
            <a:gdLst>
              <a:gd name="connsiteX0" fmla="*/ 212725 w 238125"/>
              <a:gd name="connsiteY0" fmla="*/ 0 h 174625"/>
              <a:gd name="connsiteX1" fmla="*/ 0 w 238125"/>
              <a:gd name="connsiteY1" fmla="*/ 44450 h 174625"/>
              <a:gd name="connsiteX2" fmla="*/ 9525 w 238125"/>
              <a:gd name="connsiteY2" fmla="*/ 69850 h 174625"/>
              <a:gd name="connsiteX3" fmla="*/ 15875 w 238125"/>
              <a:gd name="connsiteY3" fmla="*/ 88900 h 174625"/>
              <a:gd name="connsiteX4" fmla="*/ 25400 w 238125"/>
              <a:gd name="connsiteY4" fmla="*/ 95250 h 174625"/>
              <a:gd name="connsiteX5" fmla="*/ 31750 w 238125"/>
              <a:gd name="connsiteY5" fmla="*/ 104775 h 174625"/>
              <a:gd name="connsiteX6" fmla="*/ 41275 w 238125"/>
              <a:gd name="connsiteY6" fmla="*/ 111125 h 174625"/>
              <a:gd name="connsiteX7" fmla="*/ 44450 w 238125"/>
              <a:gd name="connsiteY7" fmla="*/ 120650 h 174625"/>
              <a:gd name="connsiteX8" fmla="*/ 53975 w 238125"/>
              <a:gd name="connsiteY8" fmla="*/ 127000 h 174625"/>
              <a:gd name="connsiteX9" fmla="*/ 79375 w 238125"/>
              <a:gd name="connsiteY9" fmla="*/ 146050 h 174625"/>
              <a:gd name="connsiteX10" fmla="*/ 88900 w 238125"/>
              <a:gd name="connsiteY10" fmla="*/ 155575 h 174625"/>
              <a:gd name="connsiteX11" fmla="*/ 107950 w 238125"/>
              <a:gd name="connsiteY11" fmla="*/ 168275 h 174625"/>
              <a:gd name="connsiteX12" fmla="*/ 136525 w 238125"/>
              <a:gd name="connsiteY12" fmla="*/ 174625 h 174625"/>
              <a:gd name="connsiteX13" fmla="*/ 238125 w 238125"/>
              <a:gd name="connsiteY13" fmla="*/ 171450 h 174625"/>
              <a:gd name="connsiteX14" fmla="*/ 212725 w 238125"/>
              <a:gd name="connsiteY14" fmla="*/ 0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125" h="174625">
                <a:moveTo>
                  <a:pt x="212725" y="0"/>
                </a:moveTo>
                <a:lnTo>
                  <a:pt x="0" y="44450"/>
                </a:lnTo>
                <a:cubicBezTo>
                  <a:pt x="3175" y="52917"/>
                  <a:pt x="6484" y="61334"/>
                  <a:pt x="9525" y="69850"/>
                </a:cubicBezTo>
                <a:cubicBezTo>
                  <a:pt x="11776" y="76154"/>
                  <a:pt x="10306" y="85187"/>
                  <a:pt x="15875" y="88900"/>
                </a:cubicBezTo>
                <a:lnTo>
                  <a:pt x="25400" y="95250"/>
                </a:lnTo>
                <a:cubicBezTo>
                  <a:pt x="27517" y="98425"/>
                  <a:pt x="29052" y="102077"/>
                  <a:pt x="31750" y="104775"/>
                </a:cubicBezTo>
                <a:cubicBezTo>
                  <a:pt x="34448" y="107473"/>
                  <a:pt x="38891" y="108145"/>
                  <a:pt x="41275" y="111125"/>
                </a:cubicBezTo>
                <a:cubicBezTo>
                  <a:pt x="43366" y="113738"/>
                  <a:pt x="42359" y="118037"/>
                  <a:pt x="44450" y="120650"/>
                </a:cubicBezTo>
                <a:cubicBezTo>
                  <a:pt x="46834" y="123630"/>
                  <a:pt x="50889" y="124756"/>
                  <a:pt x="53975" y="127000"/>
                </a:cubicBezTo>
                <a:cubicBezTo>
                  <a:pt x="62534" y="133225"/>
                  <a:pt x="71891" y="138566"/>
                  <a:pt x="79375" y="146050"/>
                </a:cubicBezTo>
                <a:cubicBezTo>
                  <a:pt x="82550" y="149225"/>
                  <a:pt x="85356" y="152818"/>
                  <a:pt x="88900" y="155575"/>
                </a:cubicBezTo>
                <a:cubicBezTo>
                  <a:pt x="94924" y="160260"/>
                  <a:pt x="100546" y="166424"/>
                  <a:pt x="107950" y="168275"/>
                </a:cubicBezTo>
                <a:cubicBezTo>
                  <a:pt x="125885" y="172759"/>
                  <a:pt x="116371" y="170594"/>
                  <a:pt x="136525" y="174625"/>
                </a:cubicBezTo>
                <a:lnTo>
                  <a:pt x="238125" y="171450"/>
                </a:lnTo>
                <a:lnTo>
                  <a:pt x="21272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71450" y="2471038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</a:t>
            </a:r>
            <a:r>
              <a:rPr lang="en-US" smtClean="0"/>
              <a:t>. Bốn cặp góc đồng vị</a:t>
            </a:r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7010400" y="1376444"/>
            <a:ext cx="206375" cy="215900"/>
          </a:xfrm>
          <a:custGeom>
            <a:avLst/>
            <a:gdLst>
              <a:gd name="connsiteX0" fmla="*/ 0 w 206375"/>
              <a:gd name="connsiteY0" fmla="*/ 215900 h 215900"/>
              <a:gd name="connsiteX1" fmla="*/ 0 w 206375"/>
              <a:gd name="connsiteY1" fmla="*/ 215900 h 215900"/>
              <a:gd name="connsiteX2" fmla="*/ 15875 w 206375"/>
              <a:gd name="connsiteY2" fmla="*/ 193675 h 215900"/>
              <a:gd name="connsiteX3" fmla="*/ 28575 w 206375"/>
              <a:gd name="connsiteY3" fmla="*/ 174625 h 215900"/>
              <a:gd name="connsiteX4" fmla="*/ 50800 w 206375"/>
              <a:gd name="connsiteY4" fmla="*/ 0 h 215900"/>
              <a:gd name="connsiteX5" fmla="*/ 79375 w 206375"/>
              <a:gd name="connsiteY5" fmla="*/ 6350 h 215900"/>
              <a:gd name="connsiteX6" fmla="*/ 88900 w 206375"/>
              <a:gd name="connsiteY6" fmla="*/ 9525 h 215900"/>
              <a:gd name="connsiteX7" fmla="*/ 117475 w 206375"/>
              <a:gd name="connsiteY7" fmla="*/ 34925 h 215900"/>
              <a:gd name="connsiteX8" fmla="*/ 130175 w 206375"/>
              <a:gd name="connsiteY8" fmla="*/ 41275 h 215900"/>
              <a:gd name="connsiteX9" fmla="*/ 142875 w 206375"/>
              <a:gd name="connsiteY9" fmla="*/ 57150 h 215900"/>
              <a:gd name="connsiteX10" fmla="*/ 146050 w 206375"/>
              <a:gd name="connsiteY10" fmla="*/ 66675 h 215900"/>
              <a:gd name="connsiteX11" fmla="*/ 161925 w 206375"/>
              <a:gd name="connsiteY11" fmla="*/ 85725 h 215900"/>
              <a:gd name="connsiteX12" fmla="*/ 171450 w 206375"/>
              <a:gd name="connsiteY12" fmla="*/ 107950 h 215900"/>
              <a:gd name="connsiteX13" fmla="*/ 174625 w 206375"/>
              <a:gd name="connsiteY13" fmla="*/ 117475 h 215900"/>
              <a:gd name="connsiteX14" fmla="*/ 180975 w 206375"/>
              <a:gd name="connsiteY14" fmla="*/ 127000 h 215900"/>
              <a:gd name="connsiteX15" fmla="*/ 187325 w 206375"/>
              <a:gd name="connsiteY15" fmla="*/ 146050 h 215900"/>
              <a:gd name="connsiteX16" fmla="*/ 193675 w 206375"/>
              <a:gd name="connsiteY16" fmla="*/ 155575 h 215900"/>
              <a:gd name="connsiteX17" fmla="*/ 200025 w 206375"/>
              <a:gd name="connsiteY17" fmla="*/ 174625 h 215900"/>
              <a:gd name="connsiteX18" fmla="*/ 203200 w 206375"/>
              <a:gd name="connsiteY18" fmla="*/ 184150 h 215900"/>
              <a:gd name="connsiteX19" fmla="*/ 206375 w 206375"/>
              <a:gd name="connsiteY19" fmla="*/ 193675 h 215900"/>
              <a:gd name="connsiteX20" fmla="*/ 0 w 206375"/>
              <a:gd name="connsiteY20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6375" h="215900">
                <a:moveTo>
                  <a:pt x="0" y="215900"/>
                </a:moveTo>
                <a:lnTo>
                  <a:pt x="0" y="215900"/>
                </a:lnTo>
                <a:cubicBezTo>
                  <a:pt x="5292" y="208492"/>
                  <a:pt x="10987" y="201356"/>
                  <a:pt x="15875" y="193675"/>
                </a:cubicBezTo>
                <a:cubicBezTo>
                  <a:pt x="29330" y="172531"/>
                  <a:pt x="15231" y="187969"/>
                  <a:pt x="28575" y="174625"/>
                </a:cubicBezTo>
                <a:lnTo>
                  <a:pt x="50800" y="0"/>
                </a:lnTo>
                <a:cubicBezTo>
                  <a:pt x="60325" y="2117"/>
                  <a:pt x="69909" y="3983"/>
                  <a:pt x="79375" y="6350"/>
                </a:cubicBezTo>
                <a:cubicBezTo>
                  <a:pt x="82622" y="7162"/>
                  <a:pt x="85974" y="7900"/>
                  <a:pt x="88900" y="9525"/>
                </a:cubicBezTo>
                <a:cubicBezTo>
                  <a:pt x="135830" y="35597"/>
                  <a:pt x="87093" y="8883"/>
                  <a:pt x="117475" y="34925"/>
                </a:cubicBezTo>
                <a:cubicBezTo>
                  <a:pt x="121069" y="38005"/>
                  <a:pt x="125942" y="39158"/>
                  <a:pt x="130175" y="41275"/>
                </a:cubicBezTo>
                <a:cubicBezTo>
                  <a:pt x="138155" y="65216"/>
                  <a:pt x="126462" y="36634"/>
                  <a:pt x="142875" y="57150"/>
                </a:cubicBezTo>
                <a:cubicBezTo>
                  <a:pt x="144966" y="59763"/>
                  <a:pt x="144553" y="63682"/>
                  <a:pt x="146050" y="66675"/>
                </a:cubicBezTo>
                <a:cubicBezTo>
                  <a:pt x="150470" y="75516"/>
                  <a:pt x="154903" y="78703"/>
                  <a:pt x="161925" y="85725"/>
                </a:cubicBezTo>
                <a:cubicBezTo>
                  <a:pt x="168533" y="112156"/>
                  <a:pt x="160487" y="86024"/>
                  <a:pt x="171450" y="107950"/>
                </a:cubicBezTo>
                <a:cubicBezTo>
                  <a:pt x="172947" y="110943"/>
                  <a:pt x="173128" y="114482"/>
                  <a:pt x="174625" y="117475"/>
                </a:cubicBezTo>
                <a:cubicBezTo>
                  <a:pt x="176332" y="120888"/>
                  <a:pt x="179425" y="123513"/>
                  <a:pt x="180975" y="127000"/>
                </a:cubicBezTo>
                <a:cubicBezTo>
                  <a:pt x="183693" y="133117"/>
                  <a:pt x="183612" y="140481"/>
                  <a:pt x="187325" y="146050"/>
                </a:cubicBezTo>
                <a:cubicBezTo>
                  <a:pt x="189442" y="149225"/>
                  <a:pt x="192125" y="152088"/>
                  <a:pt x="193675" y="155575"/>
                </a:cubicBezTo>
                <a:cubicBezTo>
                  <a:pt x="196393" y="161692"/>
                  <a:pt x="197908" y="168275"/>
                  <a:pt x="200025" y="174625"/>
                </a:cubicBezTo>
                <a:lnTo>
                  <a:pt x="203200" y="184150"/>
                </a:lnTo>
                <a:lnTo>
                  <a:pt x="206375" y="193675"/>
                </a:lnTo>
                <a:lnTo>
                  <a:pt x="0" y="2159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flipH="1" flipV="1">
            <a:off x="8097522" y="1241425"/>
            <a:ext cx="238125" cy="174625"/>
          </a:xfrm>
          <a:custGeom>
            <a:avLst/>
            <a:gdLst>
              <a:gd name="connsiteX0" fmla="*/ 212725 w 238125"/>
              <a:gd name="connsiteY0" fmla="*/ 0 h 174625"/>
              <a:gd name="connsiteX1" fmla="*/ 0 w 238125"/>
              <a:gd name="connsiteY1" fmla="*/ 44450 h 174625"/>
              <a:gd name="connsiteX2" fmla="*/ 9525 w 238125"/>
              <a:gd name="connsiteY2" fmla="*/ 69850 h 174625"/>
              <a:gd name="connsiteX3" fmla="*/ 15875 w 238125"/>
              <a:gd name="connsiteY3" fmla="*/ 88900 h 174625"/>
              <a:gd name="connsiteX4" fmla="*/ 25400 w 238125"/>
              <a:gd name="connsiteY4" fmla="*/ 95250 h 174625"/>
              <a:gd name="connsiteX5" fmla="*/ 31750 w 238125"/>
              <a:gd name="connsiteY5" fmla="*/ 104775 h 174625"/>
              <a:gd name="connsiteX6" fmla="*/ 41275 w 238125"/>
              <a:gd name="connsiteY6" fmla="*/ 111125 h 174625"/>
              <a:gd name="connsiteX7" fmla="*/ 44450 w 238125"/>
              <a:gd name="connsiteY7" fmla="*/ 120650 h 174625"/>
              <a:gd name="connsiteX8" fmla="*/ 53975 w 238125"/>
              <a:gd name="connsiteY8" fmla="*/ 127000 h 174625"/>
              <a:gd name="connsiteX9" fmla="*/ 79375 w 238125"/>
              <a:gd name="connsiteY9" fmla="*/ 146050 h 174625"/>
              <a:gd name="connsiteX10" fmla="*/ 88900 w 238125"/>
              <a:gd name="connsiteY10" fmla="*/ 155575 h 174625"/>
              <a:gd name="connsiteX11" fmla="*/ 107950 w 238125"/>
              <a:gd name="connsiteY11" fmla="*/ 168275 h 174625"/>
              <a:gd name="connsiteX12" fmla="*/ 136525 w 238125"/>
              <a:gd name="connsiteY12" fmla="*/ 174625 h 174625"/>
              <a:gd name="connsiteX13" fmla="*/ 238125 w 238125"/>
              <a:gd name="connsiteY13" fmla="*/ 171450 h 174625"/>
              <a:gd name="connsiteX14" fmla="*/ 212725 w 238125"/>
              <a:gd name="connsiteY14" fmla="*/ 0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125" h="174625">
                <a:moveTo>
                  <a:pt x="212725" y="0"/>
                </a:moveTo>
                <a:lnTo>
                  <a:pt x="0" y="44450"/>
                </a:lnTo>
                <a:cubicBezTo>
                  <a:pt x="3175" y="52917"/>
                  <a:pt x="6484" y="61334"/>
                  <a:pt x="9525" y="69850"/>
                </a:cubicBezTo>
                <a:cubicBezTo>
                  <a:pt x="11776" y="76154"/>
                  <a:pt x="10306" y="85187"/>
                  <a:pt x="15875" y="88900"/>
                </a:cubicBezTo>
                <a:lnTo>
                  <a:pt x="25400" y="95250"/>
                </a:lnTo>
                <a:cubicBezTo>
                  <a:pt x="27517" y="98425"/>
                  <a:pt x="29052" y="102077"/>
                  <a:pt x="31750" y="104775"/>
                </a:cubicBezTo>
                <a:cubicBezTo>
                  <a:pt x="34448" y="107473"/>
                  <a:pt x="38891" y="108145"/>
                  <a:pt x="41275" y="111125"/>
                </a:cubicBezTo>
                <a:cubicBezTo>
                  <a:pt x="43366" y="113738"/>
                  <a:pt x="42359" y="118037"/>
                  <a:pt x="44450" y="120650"/>
                </a:cubicBezTo>
                <a:cubicBezTo>
                  <a:pt x="46834" y="123630"/>
                  <a:pt x="50889" y="124756"/>
                  <a:pt x="53975" y="127000"/>
                </a:cubicBezTo>
                <a:cubicBezTo>
                  <a:pt x="62534" y="133225"/>
                  <a:pt x="71891" y="138566"/>
                  <a:pt x="79375" y="146050"/>
                </a:cubicBezTo>
                <a:cubicBezTo>
                  <a:pt x="82550" y="149225"/>
                  <a:pt x="85356" y="152818"/>
                  <a:pt x="88900" y="155575"/>
                </a:cubicBezTo>
                <a:cubicBezTo>
                  <a:pt x="94924" y="160260"/>
                  <a:pt x="100546" y="166424"/>
                  <a:pt x="107950" y="168275"/>
                </a:cubicBezTo>
                <a:cubicBezTo>
                  <a:pt x="125885" y="172759"/>
                  <a:pt x="116371" y="170594"/>
                  <a:pt x="136525" y="174625"/>
                </a:cubicBezTo>
                <a:lnTo>
                  <a:pt x="238125" y="171450"/>
                </a:lnTo>
                <a:lnTo>
                  <a:pt x="21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174625" y="2767013"/>
            <a:ext cx="1149350" cy="473075"/>
            <a:chOff x="341625" y="1961575"/>
            <a:chExt cx="1149350" cy="473075"/>
          </a:xfrm>
        </p:grpSpPr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3296619"/>
                </p:ext>
              </p:extLst>
            </p:nvPr>
          </p:nvGraphicFramePr>
          <p:xfrm>
            <a:off x="341625" y="1961575"/>
            <a:ext cx="1149350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7" name="Equation" r:id="rId8" imgW="647640" imgH="266400" progId="Equation.DSMT4">
                    <p:embed/>
                  </p:oleObj>
                </mc:Choice>
                <mc:Fallback>
                  <p:oleObj name="Equation" r:id="rId8" imgW="64764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41625" y="1961575"/>
                          <a:ext cx="1149350" cy="473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TextBox 57"/>
            <p:cNvSpPr txBox="1"/>
            <p:nvPr/>
          </p:nvSpPr>
          <p:spPr>
            <a:xfrm>
              <a:off x="647700" y="2050018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+mn-lt"/>
                </a:rPr>
                <a:t>và</a:t>
              </a:r>
              <a:endParaRPr lang="en-US">
                <a:latin typeface="+mn-lt"/>
              </a:endParaRPr>
            </a:p>
          </p:txBody>
        </p:sp>
      </p:grpSp>
      <p:sp>
        <p:nvSpPr>
          <p:cNvPr id="59" name="Freeform 58"/>
          <p:cNvSpPr/>
          <p:nvPr/>
        </p:nvSpPr>
        <p:spPr>
          <a:xfrm flipH="1" flipV="1">
            <a:off x="6782863" y="1382922"/>
            <a:ext cx="273050" cy="274766"/>
          </a:xfrm>
          <a:custGeom>
            <a:avLst/>
            <a:gdLst>
              <a:gd name="connsiteX0" fmla="*/ 31750 w 273050"/>
              <a:gd name="connsiteY0" fmla="*/ 44450 h 274766"/>
              <a:gd name="connsiteX1" fmla="*/ 273050 w 273050"/>
              <a:gd name="connsiteY1" fmla="*/ 0 h 274766"/>
              <a:gd name="connsiteX2" fmla="*/ 260350 w 273050"/>
              <a:gd name="connsiteY2" fmla="*/ 57150 h 274766"/>
              <a:gd name="connsiteX3" fmla="*/ 241300 w 273050"/>
              <a:gd name="connsiteY3" fmla="*/ 114300 h 274766"/>
              <a:gd name="connsiteX4" fmla="*/ 228600 w 273050"/>
              <a:gd name="connsiteY4" fmla="*/ 152400 h 274766"/>
              <a:gd name="connsiteX5" fmla="*/ 209550 w 273050"/>
              <a:gd name="connsiteY5" fmla="*/ 190500 h 274766"/>
              <a:gd name="connsiteX6" fmla="*/ 190500 w 273050"/>
              <a:gd name="connsiteY6" fmla="*/ 203200 h 274766"/>
              <a:gd name="connsiteX7" fmla="*/ 177800 w 273050"/>
              <a:gd name="connsiteY7" fmla="*/ 222250 h 274766"/>
              <a:gd name="connsiteX8" fmla="*/ 139700 w 273050"/>
              <a:gd name="connsiteY8" fmla="*/ 241300 h 274766"/>
              <a:gd name="connsiteX9" fmla="*/ 120650 w 273050"/>
              <a:gd name="connsiteY9" fmla="*/ 254000 h 274766"/>
              <a:gd name="connsiteX10" fmla="*/ 82550 w 273050"/>
              <a:gd name="connsiteY10" fmla="*/ 266700 h 274766"/>
              <a:gd name="connsiteX11" fmla="*/ 0 w 273050"/>
              <a:gd name="connsiteY11" fmla="*/ 273050 h 274766"/>
              <a:gd name="connsiteX12" fmla="*/ 31750 w 273050"/>
              <a:gd name="connsiteY12" fmla="*/ 44450 h 27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050" h="274766">
                <a:moveTo>
                  <a:pt x="31750" y="44450"/>
                </a:moveTo>
                <a:lnTo>
                  <a:pt x="273050" y="0"/>
                </a:lnTo>
                <a:cubicBezTo>
                  <a:pt x="268817" y="19050"/>
                  <a:pt x="265378" y="38294"/>
                  <a:pt x="260350" y="57150"/>
                </a:cubicBezTo>
                <a:lnTo>
                  <a:pt x="241300" y="114300"/>
                </a:lnTo>
                <a:lnTo>
                  <a:pt x="228600" y="152400"/>
                </a:lnTo>
                <a:cubicBezTo>
                  <a:pt x="223435" y="167894"/>
                  <a:pt x="221860" y="178190"/>
                  <a:pt x="209550" y="190500"/>
                </a:cubicBezTo>
                <a:cubicBezTo>
                  <a:pt x="204154" y="195896"/>
                  <a:pt x="196850" y="198967"/>
                  <a:pt x="190500" y="203200"/>
                </a:cubicBezTo>
                <a:cubicBezTo>
                  <a:pt x="186267" y="209550"/>
                  <a:pt x="183196" y="216854"/>
                  <a:pt x="177800" y="222250"/>
                </a:cubicBezTo>
                <a:cubicBezTo>
                  <a:pt x="159602" y="240448"/>
                  <a:pt x="160358" y="230971"/>
                  <a:pt x="139700" y="241300"/>
                </a:cubicBezTo>
                <a:cubicBezTo>
                  <a:pt x="132874" y="244713"/>
                  <a:pt x="127624" y="250900"/>
                  <a:pt x="120650" y="254000"/>
                </a:cubicBezTo>
                <a:cubicBezTo>
                  <a:pt x="108417" y="259437"/>
                  <a:pt x="95250" y="262467"/>
                  <a:pt x="82550" y="266700"/>
                </a:cubicBezTo>
                <a:cubicBezTo>
                  <a:pt x="43420" y="279743"/>
                  <a:pt x="70193" y="273050"/>
                  <a:pt x="0" y="273050"/>
                </a:cubicBezTo>
                <a:lnTo>
                  <a:pt x="31750" y="444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7875585" y="1186482"/>
            <a:ext cx="254000" cy="280368"/>
          </a:xfrm>
          <a:custGeom>
            <a:avLst/>
            <a:gdLst>
              <a:gd name="connsiteX0" fmla="*/ 254000 w 254000"/>
              <a:gd name="connsiteY0" fmla="*/ 235918 h 280368"/>
              <a:gd name="connsiteX1" fmla="*/ 0 w 254000"/>
              <a:gd name="connsiteY1" fmla="*/ 280368 h 280368"/>
              <a:gd name="connsiteX2" fmla="*/ 25400 w 254000"/>
              <a:gd name="connsiteY2" fmla="*/ 229568 h 280368"/>
              <a:gd name="connsiteX3" fmla="*/ 38100 w 254000"/>
              <a:gd name="connsiteY3" fmla="*/ 210518 h 280368"/>
              <a:gd name="connsiteX4" fmla="*/ 44450 w 254000"/>
              <a:gd name="connsiteY4" fmla="*/ 191468 h 280368"/>
              <a:gd name="connsiteX5" fmla="*/ 57150 w 254000"/>
              <a:gd name="connsiteY5" fmla="*/ 172418 h 280368"/>
              <a:gd name="connsiteX6" fmla="*/ 63500 w 254000"/>
              <a:gd name="connsiteY6" fmla="*/ 153368 h 280368"/>
              <a:gd name="connsiteX7" fmla="*/ 88900 w 254000"/>
              <a:gd name="connsiteY7" fmla="*/ 115268 h 280368"/>
              <a:gd name="connsiteX8" fmla="*/ 101600 w 254000"/>
              <a:gd name="connsiteY8" fmla="*/ 96218 h 280368"/>
              <a:gd name="connsiteX9" fmla="*/ 120650 w 254000"/>
              <a:gd name="connsiteY9" fmla="*/ 83518 h 280368"/>
              <a:gd name="connsiteX10" fmla="*/ 127000 w 254000"/>
              <a:gd name="connsiteY10" fmla="*/ 64468 h 280368"/>
              <a:gd name="connsiteX11" fmla="*/ 165100 w 254000"/>
              <a:gd name="connsiteY11" fmla="*/ 39068 h 280368"/>
              <a:gd name="connsiteX12" fmla="*/ 196850 w 254000"/>
              <a:gd name="connsiteY12" fmla="*/ 968 h 280368"/>
              <a:gd name="connsiteX13" fmla="*/ 209550 w 254000"/>
              <a:gd name="connsiteY13" fmla="*/ 968 h 280368"/>
              <a:gd name="connsiteX14" fmla="*/ 254000 w 254000"/>
              <a:gd name="connsiteY14" fmla="*/ 235918 h 28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000" h="280368">
                <a:moveTo>
                  <a:pt x="254000" y="235918"/>
                </a:moveTo>
                <a:lnTo>
                  <a:pt x="0" y="280368"/>
                </a:lnTo>
                <a:cubicBezTo>
                  <a:pt x="8467" y="263435"/>
                  <a:pt x="16334" y="246188"/>
                  <a:pt x="25400" y="229568"/>
                </a:cubicBezTo>
                <a:cubicBezTo>
                  <a:pt x="29054" y="222868"/>
                  <a:pt x="34687" y="217344"/>
                  <a:pt x="38100" y="210518"/>
                </a:cubicBezTo>
                <a:cubicBezTo>
                  <a:pt x="41093" y="204531"/>
                  <a:pt x="41457" y="197455"/>
                  <a:pt x="44450" y="191468"/>
                </a:cubicBezTo>
                <a:cubicBezTo>
                  <a:pt x="47863" y="184642"/>
                  <a:pt x="53737" y="179244"/>
                  <a:pt x="57150" y="172418"/>
                </a:cubicBezTo>
                <a:cubicBezTo>
                  <a:pt x="60143" y="166431"/>
                  <a:pt x="60249" y="159219"/>
                  <a:pt x="63500" y="153368"/>
                </a:cubicBezTo>
                <a:cubicBezTo>
                  <a:pt x="70913" y="140025"/>
                  <a:pt x="80433" y="127968"/>
                  <a:pt x="88900" y="115268"/>
                </a:cubicBezTo>
                <a:cubicBezTo>
                  <a:pt x="93133" y="108918"/>
                  <a:pt x="95250" y="100451"/>
                  <a:pt x="101600" y="96218"/>
                </a:cubicBezTo>
                <a:lnTo>
                  <a:pt x="120650" y="83518"/>
                </a:lnTo>
                <a:cubicBezTo>
                  <a:pt x="122767" y="77168"/>
                  <a:pt x="122267" y="69201"/>
                  <a:pt x="127000" y="64468"/>
                </a:cubicBezTo>
                <a:cubicBezTo>
                  <a:pt x="137793" y="53675"/>
                  <a:pt x="165100" y="39068"/>
                  <a:pt x="165100" y="39068"/>
                </a:cubicBezTo>
                <a:cubicBezTo>
                  <a:pt x="173548" y="26396"/>
                  <a:pt x="183269" y="9117"/>
                  <a:pt x="196850" y="968"/>
                </a:cubicBezTo>
                <a:cubicBezTo>
                  <a:pt x="200480" y="-1210"/>
                  <a:pt x="205317" y="968"/>
                  <a:pt x="209550" y="968"/>
                </a:cubicBezTo>
                <a:lnTo>
                  <a:pt x="254000" y="2359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1331913" y="2784475"/>
            <a:ext cx="1216025" cy="473075"/>
            <a:chOff x="308288" y="1961575"/>
            <a:chExt cx="1216025" cy="473075"/>
          </a:xfrm>
        </p:grpSpPr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8173901"/>
                </p:ext>
              </p:extLst>
            </p:nvPr>
          </p:nvGraphicFramePr>
          <p:xfrm>
            <a:off x="308288" y="1961575"/>
            <a:ext cx="1216025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8" name="Equation" r:id="rId10" imgW="685800" imgH="266400" progId="Equation.DSMT4">
                    <p:embed/>
                  </p:oleObj>
                </mc:Choice>
                <mc:Fallback>
                  <p:oleObj name="Equation" r:id="rId10" imgW="68580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8288" y="1961575"/>
                          <a:ext cx="1216025" cy="473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TextBox 62"/>
            <p:cNvSpPr txBox="1"/>
            <p:nvPr/>
          </p:nvSpPr>
          <p:spPr>
            <a:xfrm>
              <a:off x="647700" y="2050018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+mn-lt"/>
                </a:rPr>
                <a:t>và</a:t>
              </a:r>
              <a:endParaRPr lang="en-US">
                <a:latin typeface="+mn-lt"/>
              </a:endParaRPr>
            </a:p>
          </p:txBody>
        </p:sp>
      </p:grpSp>
      <p:sp>
        <p:nvSpPr>
          <p:cNvPr id="64" name="Freeform 63"/>
          <p:cNvSpPr/>
          <p:nvPr/>
        </p:nvSpPr>
        <p:spPr>
          <a:xfrm flipH="1" flipV="1">
            <a:off x="6835264" y="1634986"/>
            <a:ext cx="184683" cy="207049"/>
          </a:xfrm>
          <a:custGeom>
            <a:avLst/>
            <a:gdLst>
              <a:gd name="connsiteX0" fmla="*/ 0 w 206375"/>
              <a:gd name="connsiteY0" fmla="*/ 215900 h 215900"/>
              <a:gd name="connsiteX1" fmla="*/ 0 w 206375"/>
              <a:gd name="connsiteY1" fmla="*/ 215900 h 215900"/>
              <a:gd name="connsiteX2" fmla="*/ 15875 w 206375"/>
              <a:gd name="connsiteY2" fmla="*/ 193675 h 215900"/>
              <a:gd name="connsiteX3" fmla="*/ 28575 w 206375"/>
              <a:gd name="connsiteY3" fmla="*/ 174625 h 215900"/>
              <a:gd name="connsiteX4" fmla="*/ 50800 w 206375"/>
              <a:gd name="connsiteY4" fmla="*/ 0 h 215900"/>
              <a:gd name="connsiteX5" fmla="*/ 79375 w 206375"/>
              <a:gd name="connsiteY5" fmla="*/ 6350 h 215900"/>
              <a:gd name="connsiteX6" fmla="*/ 88900 w 206375"/>
              <a:gd name="connsiteY6" fmla="*/ 9525 h 215900"/>
              <a:gd name="connsiteX7" fmla="*/ 117475 w 206375"/>
              <a:gd name="connsiteY7" fmla="*/ 34925 h 215900"/>
              <a:gd name="connsiteX8" fmla="*/ 130175 w 206375"/>
              <a:gd name="connsiteY8" fmla="*/ 41275 h 215900"/>
              <a:gd name="connsiteX9" fmla="*/ 142875 w 206375"/>
              <a:gd name="connsiteY9" fmla="*/ 57150 h 215900"/>
              <a:gd name="connsiteX10" fmla="*/ 146050 w 206375"/>
              <a:gd name="connsiteY10" fmla="*/ 66675 h 215900"/>
              <a:gd name="connsiteX11" fmla="*/ 161925 w 206375"/>
              <a:gd name="connsiteY11" fmla="*/ 85725 h 215900"/>
              <a:gd name="connsiteX12" fmla="*/ 171450 w 206375"/>
              <a:gd name="connsiteY12" fmla="*/ 107950 h 215900"/>
              <a:gd name="connsiteX13" fmla="*/ 174625 w 206375"/>
              <a:gd name="connsiteY13" fmla="*/ 117475 h 215900"/>
              <a:gd name="connsiteX14" fmla="*/ 180975 w 206375"/>
              <a:gd name="connsiteY14" fmla="*/ 127000 h 215900"/>
              <a:gd name="connsiteX15" fmla="*/ 187325 w 206375"/>
              <a:gd name="connsiteY15" fmla="*/ 146050 h 215900"/>
              <a:gd name="connsiteX16" fmla="*/ 193675 w 206375"/>
              <a:gd name="connsiteY16" fmla="*/ 155575 h 215900"/>
              <a:gd name="connsiteX17" fmla="*/ 200025 w 206375"/>
              <a:gd name="connsiteY17" fmla="*/ 174625 h 215900"/>
              <a:gd name="connsiteX18" fmla="*/ 203200 w 206375"/>
              <a:gd name="connsiteY18" fmla="*/ 184150 h 215900"/>
              <a:gd name="connsiteX19" fmla="*/ 206375 w 206375"/>
              <a:gd name="connsiteY19" fmla="*/ 193675 h 215900"/>
              <a:gd name="connsiteX20" fmla="*/ 0 w 206375"/>
              <a:gd name="connsiteY20" fmla="*/ 215900 h 215900"/>
              <a:gd name="connsiteX0" fmla="*/ 26352 w 206533"/>
              <a:gd name="connsiteY0" fmla="*/ 206375 h 216235"/>
              <a:gd name="connsiteX1" fmla="*/ 158 w 206533"/>
              <a:gd name="connsiteY1" fmla="*/ 215900 h 216235"/>
              <a:gd name="connsiteX2" fmla="*/ 16033 w 206533"/>
              <a:gd name="connsiteY2" fmla="*/ 193675 h 216235"/>
              <a:gd name="connsiteX3" fmla="*/ 28733 w 206533"/>
              <a:gd name="connsiteY3" fmla="*/ 174625 h 216235"/>
              <a:gd name="connsiteX4" fmla="*/ 50958 w 206533"/>
              <a:gd name="connsiteY4" fmla="*/ 0 h 216235"/>
              <a:gd name="connsiteX5" fmla="*/ 79533 w 206533"/>
              <a:gd name="connsiteY5" fmla="*/ 6350 h 216235"/>
              <a:gd name="connsiteX6" fmla="*/ 89058 w 206533"/>
              <a:gd name="connsiteY6" fmla="*/ 9525 h 216235"/>
              <a:gd name="connsiteX7" fmla="*/ 117633 w 206533"/>
              <a:gd name="connsiteY7" fmla="*/ 34925 h 216235"/>
              <a:gd name="connsiteX8" fmla="*/ 130333 w 206533"/>
              <a:gd name="connsiteY8" fmla="*/ 41275 h 216235"/>
              <a:gd name="connsiteX9" fmla="*/ 143033 w 206533"/>
              <a:gd name="connsiteY9" fmla="*/ 57150 h 216235"/>
              <a:gd name="connsiteX10" fmla="*/ 146208 w 206533"/>
              <a:gd name="connsiteY10" fmla="*/ 66675 h 216235"/>
              <a:gd name="connsiteX11" fmla="*/ 162083 w 206533"/>
              <a:gd name="connsiteY11" fmla="*/ 85725 h 216235"/>
              <a:gd name="connsiteX12" fmla="*/ 171608 w 206533"/>
              <a:gd name="connsiteY12" fmla="*/ 107950 h 216235"/>
              <a:gd name="connsiteX13" fmla="*/ 174783 w 206533"/>
              <a:gd name="connsiteY13" fmla="*/ 117475 h 216235"/>
              <a:gd name="connsiteX14" fmla="*/ 181133 w 206533"/>
              <a:gd name="connsiteY14" fmla="*/ 127000 h 216235"/>
              <a:gd name="connsiteX15" fmla="*/ 187483 w 206533"/>
              <a:gd name="connsiteY15" fmla="*/ 146050 h 216235"/>
              <a:gd name="connsiteX16" fmla="*/ 193833 w 206533"/>
              <a:gd name="connsiteY16" fmla="*/ 155575 h 216235"/>
              <a:gd name="connsiteX17" fmla="*/ 200183 w 206533"/>
              <a:gd name="connsiteY17" fmla="*/ 174625 h 216235"/>
              <a:gd name="connsiteX18" fmla="*/ 203358 w 206533"/>
              <a:gd name="connsiteY18" fmla="*/ 184150 h 216235"/>
              <a:gd name="connsiteX19" fmla="*/ 206533 w 206533"/>
              <a:gd name="connsiteY19" fmla="*/ 193675 h 216235"/>
              <a:gd name="connsiteX20" fmla="*/ 26352 w 206533"/>
              <a:gd name="connsiteY20" fmla="*/ 206375 h 216235"/>
              <a:gd name="connsiteX0" fmla="*/ 26195 w 206376"/>
              <a:gd name="connsiteY0" fmla="*/ 206375 h 216051"/>
              <a:gd name="connsiteX1" fmla="*/ 1 w 206376"/>
              <a:gd name="connsiteY1" fmla="*/ 215900 h 216051"/>
              <a:gd name="connsiteX2" fmla="*/ 25401 w 206376"/>
              <a:gd name="connsiteY2" fmla="*/ 198438 h 216051"/>
              <a:gd name="connsiteX3" fmla="*/ 28576 w 206376"/>
              <a:gd name="connsiteY3" fmla="*/ 174625 h 216051"/>
              <a:gd name="connsiteX4" fmla="*/ 50801 w 206376"/>
              <a:gd name="connsiteY4" fmla="*/ 0 h 216051"/>
              <a:gd name="connsiteX5" fmla="*/ 79376 w 206376"/>
              <a:gd name="connsiteY5" fmla="*/ 6350 h 216051"/>
              <a:gd name="connsiteX6" fmla="*/ 88901 w 206376"/>
              <a:gd name="connsiteY6" fmla="*/ 9525 h 216051"/>
              <a:gd name="connsiteX7" fmla="*/ 117476 w 206376"/>
              <a:gd name="connsiteY7" fmla="*/ 34925 h 216051"/>
              <a:gd name="connsiteX8" fmla="*/ 130176 w 206376"/>
              <a:gd name="connsiteY8" fmla="*/ 41275 h 216051"/>
              <a:gd name="connsiteX9" fmla="*/ 142876 w 206376"/>
              <a:gd name="connsiteY9" fmla="*/ 57150 h 216051"/>
              <a:gd name="connsiteX10" fmla="*/ 146051 w 206376"/>
              <a:gd name="connsiteY10" fmla="*/ 66675 h 216051"/>
              <a:gd name="connsiteX11" fmla="*/ 161926 w 206376"/>
              <a:gd name="connsiteY11" fmla="*/ 85725 h 216051"/>
              <a:gd name="connsiteX12" fmla="*/ 171451 w 206376"/>
              <a:gd name="connsiteY12" fmla="*/ 107950 h 216051"/>
              <a:gd name="connsiteX13" fmla="*/ 174626 w 206376"/>
              <a:gd name="connsiteY13" fmla="*/ 117475 h 216051"/>
              <a:gd name="connsiteX14" fmla="*/ 180976 w 206376"/>
              <a:gd name="connsiteY14" fmla="*/ 127000 h 216051"/>
              <a:gd name="connsiteX15" fmla="*/ 187326 w 206376"/>
              <a:gd name="connsiteY15" fmla="*/ 146050 h 216051"/>
              <a:gd name="connsiteX16" fmla="*/ 193676 w 206376"/>
              <a:gd name="connsiteY16" fmla="*/ 155575 h 216051"/>
              <a:gd name="connsiteX17" fmla="*/ 200026 w 206376"/>
              <a:gd name="connsiteY17" fmla="*/ 174625 h 216051"/>
              <a:gd name="connsiteX18" fmla="*/ 203201 w 206376"/>
              <a:gd name="connsiteY18" fmla="*/ 184150 h 216051"/>
              <a:gd name="connsiteX19" fmla="*/ 206376 w 206376"/>
              <a:gd name="connsiteY19" fmla="*/ 193675 h 216051"/>
              <a:gd name="connsiteX20" fmla="*/ 26195 w 206376"/>
              <a:gd name="connsiteY20" fmla="*/ 206375 h 216051"/>
              <a:gd name="connsiteX0" fmla="*/ 4502 w 184683"/>
              <a:gd name="connsiteY0" fmla="*/ 206375 h 207049"/>
              <a:gd name="connsiteX1" fmla="*/ 6883 w 184683"/>
              <a:gd name="connsiteY1" fmla="*/ 199231 h 207049"/>
              <a:gd name="connsiteX2" fmla="*/ 3708 w 184683"/>
              <a:gd name="connsiteY2" fmla="*/ 198438 h 207049"/>
              <a:gd name="connsiteX3" fmla="*/ 6883 w 184683"/>
              <a:gd name="connsiteY3" fmla="*/ 174625 h 207049"/>
              <a:gd name="connsiteX4" fmla="*/ 29108 w 184683"/>
              <a:gd name="connsiteY4" fmla="*/ 0 h 207049"/>
              <a:gd name="connsiteX5" fmla="*/ 57683 w 184683"/>
              <a:gd name="connsiteY5" fmla="*/ 6350 h 207049"/>
              <a:gd name="connsiteX6" fmla="*/ 67208 w 184683"/>
              <a:gd name="connsiteY6" fmla="*/ 9525 h 207049"/>
              <a:gd name="connsiteX7" fmla="*/ 95783 w 184683"/>
              <a:gd name="connsiteY7" fmla="*/ 34925 h 207049"/>
              <a:gd name="connsiteX8" fmla="*/ 108483 w 184683"/>
              <a:gd name="connsiteY8" fmla="*/ 41275 h 207049"/>
              <a:gd name="connsiteX9" fmla="*/ 121183 w 184683"/>
              <a:gd name="connsiteY9" fmla="*/ 57150 h 207049"/>
              <a:gd name="connsiteX10" fmla="*/ 124358 w 184683"/>
              <a:gd name="connsiteY10" fmla="*/ 66675 h 207049"/>
              <a:gd name="connsiteX11" fmla="*/ 140233 w 184683"/>
              <a:gd name="connsiteY11" fmla="*/ 85725 h 207049"/>
              <a:gd name="connsiteX12" fmla="*/ 149758 w 184683"/>
              <a:gd name="connsiteY12" fmla="*/ 107950 h 207049"/>
              <a:gd name="connsiteX13" fmla="*/ 152933 w 184683"/>
              <a:gd name="connsiteY13" fmla="*/ 117475 h 207049"/>
              <a:gd name="connsiteX14" fmla="*/ 159283 w 184683"/>
              <a:gd name="connsiteY14" fmla="*/ 127000 h 207049"/>
              <a:gd name="connsiteX15" fmla="*/ 165633 w 184683"/>
              <a:gd name="connsiteY15" fmla="*/ 146050 h 207049"/>
              <a:gd name="connsiteX16" fmla="*/ 171983 w 184683"/>
              <a:gd name="connsiteY16" fmla="*/ 155575 h 207049"/>
              <a:gd name="connsiteX17" fmla="*/ 178333 w 184683"/>
              <a:gd name="connsiteY17" fmla="*/ 174625 h 207049"/>
              <a:gd name="connsiteX18" fmla="*/ 181508 w 184683"/>
              <a:gd name="connsiteY18" fmla="*/ 184150 h 207049"/>
              <a:gd name="connsiteX19" fmla="*/ 184683 w 184683"/>
              <a:gd name="connsiteY19" fmla="*/ 193675 h 207049"/>
              <a:gd name="connsiteX20" fmla="*/ 4502 w 184683"/>
              <a:gd name="connsiteY20" fmla="*/ 206375 h 20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4683" h="207049">
                <a:moveTo>
                  <a:pt x="4502" y="206375"/>
                </a:moveTo>
                <a:cubicBezTo>
                  <a:pt x="-4229" y="209550"/>
                  <a:pt x="7015" y="200554"/>
                  <a:pt x="6883" y="199231"/>
                </a:cubicBezTo>
                <a:cubicBezTo>
                  <a:pt x="6751" y="197908"/>
                  <a:pt x="3708" y="202539"/>
                  <a:pt x="3708" y="198438"/>
                </a:cubicBezTo>
                <a:cubicBezTo>
                  <a:pt x="3708" y="194337"/>
                  <a:pt x="-6461" y="187969"/>
                  <a:pt x="6883" y="174625"/>
                </a:cubicBezTo>
                <a:lnTo>
                  <a:pt x="29108" y="0"/>
                </a:lnTo>
                <a:cubicBezTo>
                  <a:pt x="38633" y="2117"/>
                  <a:pt x="48217" y="3983"/>
                  <a:pt x="57683" y="6350"/>
                </a:cubicBezTo>
                <a:cubicBezTo>
                  <a:pt x="60930" y="7162"/>
                  <a:pt x="64282" y="7900"/>
                  <a:pt x="67208" y="9525"/>
                </a:cubicBezTo>
                <a:cubicBezTo>
                  <a:pt x="114138" y="35597"/>
                  <a:pt x="65401" y="8883"/>
                  <a:pt x="95783" y="34925"/>
                </a:cubicBezTo>
                <a:cubicBezTo>
                  <a:pt x="99377" y="38005"/>
                  <a:pt x="104250" y="39158"/>
                  <a:pt x="108483" y="41275"/>
                </a:cubicBezTo>
                <a:cubicBezTo>
                  <a:pt x="116463" y="65216"/>
                  <a:pt x="104770" y="36634"/>
                  <a:pt x="121183" y="57150"/>
                </a:cubicBezTo>
                <a:cubicBezTo>
                  <a:pt x="123274" y="59763"/>
                  <a:pt x="122861" y="63682"/>
                  <a:pt x="124358" y="66675"/>
                </a:cubicBezTo>
                <a:cubicBezTo>
                  <a:pt x="128778" y="75516"/>
                  <a:pt x="133211" y="78703"/>
                  <a:pt x="140233" y="85725"/>
                </a:cubicBezTo>
                <a:cubicBezTo>
                  <a:pt x="146841" y="112156"/>
                  <a:pt x="138795" y="86024"/>
                  <a:pt x="149758" y="107950"/>
                </a:cubicBezTo>
                <a:cubicBezTo>
                  <a:pt x="151255" y="110943"/>
                  <a:pt x="151436" y="114482"/>
                  <a:pt x="152933" y="117475"/>
                </a:cubicBezTo>
                <a:cubicBezTo>
                  <a:pt x="154640" y="120888"/>
                  <a:pt x="157733" y="123513"/>
                  <a:pt x="159283" y="127000"/>
                </a:cubicBezTo>
                <a:cubicBezTo>
                  <a:pt x="162001" y="133117"/>
                  <a:pt x="161920" y="140481"/>
                  <a:pt x="165633" y="146050"/>
                </a:cubicBezTo>
                <a:cubicBezTo>
                  <a:pt x="167750" y="149225"/>
                  <a:pt x="170433" y="152088"/>
                  <a:pt x="171983" y="155575"/>
                </a:cubicBezTo>
                <a:cubicBezTo>
                  <a:pt x="174701" y="161692"/>
                  <a:pt x="176216" y="168275"/>
                  <a:pt x="178333" y="174625"/>
                </a:cubicBezTo>
                <a:lnTo>
                  <a:pt x="181508" y="184150"/>
                </a:lnTo>
                <a:lnTo>
                  <a:pt x="184683" y="193675"/>
                </a:lnTo>
                <a:lnTo>
                  <a:pt x="4502" y="2063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7896222" y="1418430"/>
            <a:ext cx="238125" cy="174625"/>
          </a:xfrm>
          <a:custGeom>
            <a:avLst/>
            <a:gdLst>
              <a:gd name="connsiteX0" fmla="*/ 212725 w 238125"/>
              <a:gd name="connsiteY0" fmla="*/ 0 h 174625"/>
              <a:gd name="connsiteX1" fmla="*/ 0 w 238125"/>
              <a:gd name="connsiteY1" fmla="*/ 44450 h 174625"/>
              <a:gd name="connsiteX2" fmla="*/ 9525 w 238125"/>
              <a:gd name="connsiteY2" fmla="*/ 69850 h 174625"/>
              <a:gd name="connsiteX3" fmla="*/ 15875 w 238125"/>
              <a:gd name="connsiteY3" fmla="*/ 88900 h 174625"/>
              <a:gd name="connsiteX4" fmla="*/ 25400 w 238125"/>
              <a:gd name="connsiteY4" fmla="*/ 95250 h 174625"/>
              <a:gd name="connsiteX5" fmla="*/ 31750 w 238125"/>
              <a:gd name="connsiteY5" fmla="*/ 104775 h 174625"/>
              <a:gd name="connsiteX6" fmla="*/ 41275 w 238125"/>
              <a:gd name="connsiteY6" fmla="*/ 111125 h 174625"/>
              <a:gd name="connsiteX7" fmla="*/ 44450 w 238125"/>
              <a:gd name="connsiteY7" fmla="*/ 120650 h 174625"/>
              <a:gd name="connsiteX8" fmla="*/ 53975 w 238125"/>
              <a:gd name="connsiteY8" fmla="*/ 127000 h 174625"/>
              <a:gd name="connsiteX9" fmla="*/ 79375 w 238125"/>
              <a:gd name="connsiteY9" fmla="*/ 146050 h 174625"/>
              <a:gd name="connsiteX10" fmla="*/ 88900 w 238125"/>
              <a:gd name="connsiteY10" fmla="*/ 155575 h 174625"/>
              <a:gd name="connsiteX11" fmla="*/ 107950 w 238125"/>
              <a:gd name="connsiteY11" fmla="*/ 168275 h 174625"/>
              <a:gd name="connsiteX12" fmla="*/ 136525 w 238125"/>
              <a:gd name="connsiteY12" fmla="*/ 174625 h 174625"/>
              <a:gd name="connsiteX13" fmla="*/ 238125 w 238125"/>
              <a:gd name="connsiteY13" fmla="*/ 171450 h 174625"/>
              <a:gd name="connsiteX14" fmla="*/ 212725 w 238125"/>
              <a:gd name="connsiteY14" fmla="*/ 0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125" h="174625">
                <a:moveTo>
                  <a:pt x="212725" y="0"/>
                </a:moveTo>
                <a:lnTo>
                  <a:pt x="0" y="44450"/>
                </a:lnTo>
                <a:cubicBezTo>
                  <a:pt x="3175" y="52917"/>
                  <a:pt x="6484" y="61334"/>
                  <a:pt x="9525" y="69850"/>
                </a:cubicBezTo>
                <a:cubicBezTo>
                  <a:pt x="11776" y="76154"/>
                  <a:pt x="10306" y="85187"/>
                  <a:pt x="15875" y="88900"/>
                </a:cubicBezTo>
                <a:lnTo>
                  <a:pt x="25400" y="95250"/>
                </a:lnTo>
                <a:cubicBezTo>
                  <a:pt x="27517" y="98425"/>
                  <a:pt x="29052" y="102077"/>
                  <a:pt x="31750" y="104775"/>
                </a:cubicBezTo>
                <a:cubicBezTo>
                  <a:pt x="34448" y="107473"/>
                  <a:pt x="38891" y="108145"/>
                  <a:pt x="41275" y="111125"/>
                </a:cubicBezTo>
                <a:cubicBezTo>
                  <a:pt x="43366" y="113738"/>
                  <a:pt x="42359" y="118037"/>
                  <a:pt x="44450" y="120650"/>
                </a:cubicBezTo>
                <a:cubicBezTo>
                  <a:pt x="46834" y="123630"/>
                  <a:pt x="50889" y="124756"/>
                  <a:pt x="53975" y="127000"/>
                </a:cubicBezTo>
                <a:cubicBezTo>
                  <a:pt x="62534" y="133225"/>
                  <a:pt x="71891" y="138566"/>
                  <a:pt x="79375" y="146050"/>
                </a:cubicBezTo>
                <a:cubicBezTo>
                  <a:pt x="82550" y="149225"/>
                  <a:pt x="85356" y="152818"/>
                  <a:pt x="88900" y="155575"/>
                </a:cubicBezTo>
                <a:cubicBezTo>
                  <a:pt x="94924" y="160260"/>
                  <a:pt x="100546" y="166424"/>
                  <a:pt x="107950" y="168275"/>
                </a:cubicBezTo>
                <a:cubicBezTo>
                  <a:pt x="125885" y="172759"/>
                  <a:pt x="116371" y="170594"/>
                  <a:pt x="136525" y="174625"/>
                </a:cubicBezTo>
                <a:lnTo>
                  <a:pt x="238125" y="171450"/>
                </a:lnTo>
                <a:lnTo>
                  <a:pt x="21272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2705100" y="2803525"/>
            <a:ext cx="1192213" cy="473075"/>
            <a:chOff x="320001" y="1961516"/>
            <a:chExt cx="1192213" cy="473075"/>
          </a:xfrm>
        </p:grpSpPr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2439621"/>
                </p:ext>
              </p:extLst>
            </p:nvPr>
          </p:nvGraphicFramePr>
          <p:xfrm>
            <a:off x="320001" y="1961516"/>
            <a:ext cx="1192213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9" name="Equation" r:id="rId12" imgW="672840" imgH="266400" progId="Equation.DSMT4">
                    <p:embed/>
                  </p:oleObj>
                </mc:Choice>
                <mc:Fallback>
                  <p:oleObj name="Equation" r:id="rId12" imgW="67284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20001" y="1961516"/>
                          <a:ext cx="1192213" cy="473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TextBox 67"/>
            <p:cNvSpPr txBox="1"/>
            <p:nvPr/>
          </p:nvSpPr>
          <p:spPr>
            <a:xfrm>
              <a:off x="647700" y="2050018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+mn-lt"/>
                </a:rPr>
                <a:t>và</a:t>
              </a:r>
              <a:endParaRPr lang="en-US">
                <a:latin typeface="+mn-lt"/>
              </a:endParaRPr>
            </a:p>
          </p:txBody>
        </p:sp>
      </p:grpSp>
      <p:sp>
        <p:nvSpPr>
          <p:cNvPr id="69" name="Freeform 68"/>
          <p:cNvSpPr/>
          <p:nvPr/>
        </p:nvSpPr>
        <p:spPr>
          <a:xfrm flipH="1" flipV="1">
            <a:off x="8124825" y="1381865"/>
            <a:ext cx="254000" cy="280368"/>
          </a:xfrm>
          <a:custGeom>
            <a:avLst/>
            <a:gdLst>
              <a:gd name="connsiteX0" fmla="*/ 254000 w 254000"/>
              <a:gd name="connsiteY0" fmla="*/ 235918 h 280368"/>
              <a:gd name="connsiteX1" fmla="*/ 0 w 254000"/>
              <a:gd name="connsiteY1" fmla="*/ 280368 h 280368"/>
              <a:gd name="connsiteX2" fmla="*/ 25400 w 254000"/>
              <a:gd name="connsiteY2" fmla="*/ 229568 h 280368"/>
              <a:gd name="connsiteX3" fmla="*/ 38100 w 254000"/>
              <a:gd name="connsiteY3" fmla="*/ 210518 h 280368"/>
              <a:gd name="connsiteX4" fmla="*/ 44450 w 254000"/>
              <a:gd name="connsiteY4" fmla="*/ 191468 h 280368"/>
              <a:gd name="connsiteX5" fmla="*/ 57150 w 254000"/>
              <a:gd name="connsiteY5" fmla="*/ 172418 h 280368"/>
              <a:gd name="connsiteX6" fmla="*/ 63500 w 254000"/>
              <a:gd name="connsiteY6" fmla="*/ 153368 h 280368"/>
              <a:gd name="connsiteX7" fmla="*/ 88900 w 254000"/>
              <a:gd name="connsiteY7" fmla="*/ 115268 h 280368"/>
              <a:gd name="connsiteX8" fmla="*/ 101600 w 254000"/>
              <a:gd name="connsiteY8" fmla="*/ 96218 h 280368"/>
              <a:gd name="connsiteX9" fmla="*/ 120650 w 254000"/>
              <a:gd name="connsiteY9" fmla="*/ 83518 h 280368"/>
              <a:gd name="connsiteX10" fmla="*/ 127000 w 254000"/>
              <a:gd name="connsiteY10" fmla="*/ 64468 h 280368"/>
              <a:gd name="connsiteX11" fmla="*/ 165100 w 254000"/>
              <a:gd name="connsiteY11" fmla="*/ 39068 h 280368"/>
              <a:gd name="connsiteX12" fmla="*/ 196850 w 254000"/>
              <a:gd name="connsiteY12" fmla="*/ 968 h 280368"/>
              <a:gd name="connsiteX13" fmla="*/ 209550 w 254000"/>
              <a:gd name="connsiteY13" fmla="*/ 968 h 280368"/>
              <a:gd name="connsiteX14" fmla="*/ 254000 w 254000"/>
              <a:gd name="connsiteY14" fmla="*/ 235918 h 28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000" h="280368">
                <a:moveTo>
                  <a:pt x="254000" y="235918"/>
                </a:moveTo>
                <a:lnTo>
                  <a:pt x="0" y="280368"/>
                </a:lnTo>
                <a:cubicBezTo>
                  <a:pt x="8467" y="263435"/>
                  <a:pt x="16334" y="246188"/>
                  <a:pt x="25400" y="229568"/>
                </a:cubicBezTo>
                <a:cubicBezTo>
                  <a:pt x="29054" y="222868"/>
                  <a:pt x="34687" y="217344"/>
                  <a:pt x="38100" y="210518"/>
                </a:cubicBezTo>
                <a:cubicBezTo>
                  <a:pt x="41093" y="204531"/>
                  <a:pt x="41457" y="197455"/>
                  <a:pt x="44450" y="191468"/>
                </a:cubicBezTo>
                <a:cubicBezTo>
                  <a:pt x="47863" y="184642"/>
                  <a:pt x="53737" y="179244"/>
                  <a:pt x="57150" y="172418"/>
                </a:cubicBezTo>
                <a:cubicBezTo>
                  <a:pt x="60143" y="166431"/>
                  <a:pt x="60249" y="159219"/>
                  <a:pt x="63500" y="153368"/>
                </a:cubicBezTo>
                <a:cubicBezTo>
                  <a:pt x="70913" y="140025"/>
                  <a:pt x="80433" y="127968"/>
                  <a:pt x="88900" y="115268"/>
                </a:cubicBezTo>
                <a:cubicBezTo>
                  <a:pt x="93133" y="108918"/>
                  <a:pt x="95250" y="100451"/>
                  <a:pt x="101600" y="96218"/>
                </a:cubicBezTo>
                <a:lnTo>
                  <a:pt x="120650" y="83518"/>
                </a:lnTo>
                <a:cubicBezTo>
                  <a:pt x="122767" y="77168"/>
                  <a:pt x="122267" y="69201"/>
                  <a:pt x="127000" y="64468"/>
                </a:cubicBezTo>
                <a:cubicBezTo>
                  <a:pt x="137793" y="53675"/>
                  <a:pt x="165100" y="39068"/>
                  <a:pt x="165100" y="39068"/>
                </a:cubicBezTo>
                <a:cubicBezTo>
                  <a:pt x="173548" y="26396"/>
                  <a:pt x="183269" y="9117"/>
                  <a:pt x="196850" y="968"/>
                </a:cubicBezTo>
                <a:cubicBezTo>
                  <a:pt x="200480" y="-1210"/>
                  <a:pt x="205317" y="968"/>
                  <a:pt x="209550" y="968"/>
                </a:cubicBezTo>
                <a:lnTo>
                  <a:pt x="254000" y="23591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7000875" y="1579644"/>
            <a:ext cx="273050" cy="274766"/>
          </a:xfrm>
          <a:custGeom>
            <a:avLst/>
            <a:gdLst>
              <a:gd name="connsiteX0" fmla="*/ 31750 w 273050"/>
              <a:gd name="connsiteY0" fmla="*/ 44450 h 274766"/>
              <a:gd name="connsiteX1" fmla="*/ 273050 w 273050"/>
              <a:gd name="connsiteY1" fmla="*/ 0 h 274766"/>
              <a:gd name="connsiteX2" fmla="*/ 260350 w 273050"/>
              <a:gd name="connsiteY2" fmla="*/ 57150 h 274766"/>
              <a:gd name="connsiteX3" fmla="*/ 241300 w 273050"/>
              <a:gd name="connsiteY3" fmla="*/ 114300 h 274766"/>
              <a:gd name="connsiteX4" fmla="*/ 228600 w 273050"/>
              <a:gd name="connsiteY4" fmla="*/ 152400 h 274766"/>
              <a:gd name="connsiteX5" fmla="*/ 209550 w 273050"/>
              <a:gd name="connsiteY5" fmla="*/ 190500 h 274766"/>
              <a:gd name="connsiteX6" fmla="*/ 190500 w 273050"/>
              <a:gd name="connsiteY6" fmla="*/ 203200 h 274766"/>
              <a:gd name="connsiteX7" fmla="*/ 177800 w 273050"/>
              <a:gd name="connsiteY7" fmla="*/ 222250 h 274766"/>
              <a:gd name="connsiteX8" fmla="*/ 139700 w 273050"/>
              <a:gd name="connsiteY8" fmla="*/ 241300 h 274766"/>
              <a:gd name="connsiteX9" fmla="*/ 120650 w 273050"/>
              <a:gd name="connsiteY9" fmla="*/ 254000 h 274766"/>
              <a:gd name="connsiteX10" fmla="*/ 82550 w 273050"/>
              <a:gd name="connsiteY10" fmla="*/ 266700 h 274766"/>
              <a:gd name="connsiteX11" fmla="*/ 0 w 273050"/>
              <a:gd name="connsiteY11" fmla="*/ 273050 h 274766"/>
              <a:gd name="connsiteX12" fmla="*/ 31750 w 273050"/>
              <a:gd name="connsiteY12" fmla="*/ 44450 h 27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050" h="274766">
                <a:moveTo>
                  <a:pt x="31750" y="44450"/>
                </a:moveTo>
                <a:lnTo>
                  <a:pt x="273050" y="0"/>
                </a:lnTo>
                <a:cubicBezTo>
                  <a:pt x="268817" y="19050"/>
                  <a:pt x="265378" y="38294"/>
                  <a:pt x="260350" y="57150"/>
                </a:cubicBezTo>
                <a:lnTo>
                  <a:pt x="241300" y="114300"/>
                </a:lnTo>
                <a:lnTo>
                  <a:pt x="228600" y="152400"/>
                </a:lnTo>
                <a:cubicBezTo>
                  <a:pt x="223435" y="167894"/>
                  <a:pt x="221860" y="178190"/>
                  <a:pt x="209550" y="190500"/>
                </a:cubicBezTo>
                <a:cubicBezTo>
                  <a:pt x="204154" y="195896"/>
                  <a:pt x="196850" y="198967"/>
                  <a:pt x="190500" y="203200"/>
                </a:cubicBezTo>
                <a:cubicBezTo>
                  <a:pt x="186267" y="209550"/>
                  <a:pt x="183196" y="216854"/>
                  <a:pt x="177800" y="222250"/>
                </a:cubicBezTo>
                <a:cubicBezTo>
                  <a:pt x="159602" y="240448"/>
                  <a:pt x="160358" y="230971"/>
                  <a:pt x="139700" y="241300"/>
                </a:cubicBezTo>
                <a:cubicBezTo>
                  <a:pt x="132874" y="244713"/>
                  <a:pt x="127624" y="250900"/>
                  <a:pt x="120650" y="254000"/>
                </a:cubicBezTo>
                <a:cubicBezTo>
                  <a:pt x="108417" y="259437"/>
                  <a:pt x="95250" y="262467"/>
                  <a:pt x="82550" y="266700"/>
                </a:cubicBezTo>
                <a:cubicBezTo>
                  <a:pt x="43420" y="279743"/>
                  <a:pt x="70193" y="273050"/>
                  <a:pt x="0" y="273050"/>
                </a:cubicBezTo>
                <a:lnTo>
                  <a:pt x="31750" y="4445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3984625" y="2803525"/>
            <a:ext cx="1146175" cy="473075"/>
            <a:chOff x="342226" y="1961457"/>
            <a:chExt cx="1146175" cy="473075"/>
          </a:xfrm>
        </p:grpSpPr>
        <p:graphicFrame>
          <p:nvGraphicFramePr>
            <p:cNvPr id="72" name="Object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612460"/>
                </p:ext>
              </p:extLst>
            </p:nvPr>
          </p:nvGraphicFramePr>
          <p:xfrm>
            <a:off x="342226" y="1961457"/>
            <a:ext cx="1146175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0" name="Equation" r:id="rId14" imgW="647640" imgH="266400" progId="Equation.DSMT4">
                    <p:embed/>
                  </p:oleObj>
                </mc:Choice>
                <mc:Fallback>
                  <p:oleObj name="Equation" r:id="rId14" imgW="64764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42226" y="1961457"/>
                          <a:ext cx="1146175" cy="473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TextBox 72"/>
            <p:cNvSpPr txBox="1"/>
            <p:nvPr/>
          </p:nvSpPr>
          <p:spPr>
            <a:xfrm>
              <a:off x="647700" y="2050018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+mn-lt"/>
                </a:rPr>
                <a:t>và</a:t>
              </a:r>
              <a:endParaRPr lang="en-US">
                <a:latin typeface="+mn-lt"/>
              </a:endParaRP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/>
      <p:bldP spid="26" grpId="0"/>
      <p:bldP spid="21" grpId="0"/>
      <p:bldP spid="27" grpId="0" animBg="1"/>
      <p:bldP spid="27" grpId="1" animBg="1"/>
      <p:bldP spid="29" grpId="0" animBg="1"/>
      <p:bldP spid="29" grpId="1" animBg="1"/>
      <p:bldP spid="41" grpId="0" animBg="1"/>
      <p:bldP spid="41" grpId="1" animBg="1"/>
      <p:bldP spid="42" grpId="0" animBg="1"/>
      <p:bldP spid="42" grpId="1" animBg="1"/>
      <p:bldP spid="53" grpId="0"/>
      <p:bldP spid="54" grpId="0" animBg="1"/>
      <p:bldP spid="54" grpId="1" animBg="1"/>
      <p:bldP spid="55" grpId="0" animBg="1"/>
      <p:bldP spid="55" grpId="1" animBg="1"/>
      <p:bldP spid="59" grpId="0" animBg="1"/>
      <p:bldP spid="59" grpId="1" animBg="1"/>
      <p:bldP spid="60" grpId="0" animBg="1"/>
      <p:bldP spid="60" grpId="1" animBg="1"/>
      <p:bldP spid="64" grpId="0" animBg="1"/>
      <p:bldP spid="64" grpId="1" animBg="1"/>
      <p:bldP spid="65" grpId="0" animBg="1"/>
      <p:bldP spid="65" grpId="1" animBg="1"/>
      <p:bldP spid="69" grpId="0" animBg="1"/>
      <p:bldP spid="69" grpId="1" animBg="1"/>
      <p:bldP spid="70" grpId="0" animBg="1"/>
      <p:bldP spid="7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3279" y="4767263"/>
            <a:ext cx="561975" cy="2738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DFDCCC-B118-4463-A687-BDDE98E18F6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058" name="Text Box 3"/>
          <p:cNvSpPr txBox="1">
            <a:spLocks noChangeArrowheads="1"/>
          </p:cNvSpPr>
          <p:nvPr/>
        </p:nvSpPr>
        <p:spPr bwMode="auto">
          <a:xfrm>
            <a:off x="266700" y="209549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Cho hình vẽ biết</a:t>
            </a:r>
            <a:r>
              <a:rPr lang="en-US" sz="2000"/>
              <a:t> :</a:t>
            </a:r>
          </a:p>
        </p:txBody>
      </p:sp>
      <p:sp>
        <p:nvSpPr>
          <p:cNvPr id="2059" name="Text Box 5"/>
          <p:cNvSpPr txBox="1">
            <a:spLocks noChangeArrowheads="1"/>
          </p:cNvSpPr>
          <p:nvPr/>
        </p:nvSpPr>
        <p:spPr bwMode="auto">
          <a:xfrm>
            <a:off x="38390" y="590550"/>
            <a:ext cx="449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a) Hãy tính </a:t>
            </a:r>
            <a:r>
              <a:rPr lang="en-US" sz="2000" smtClean="0">
                <a:latin typeface="Times New Roman" pitchFamily="18" charset="0"/>
              </a:rPr>
              <a:t>các góc còn lại</a:t>
            </a:r>
            <a:endParaRPr lang="en-US" sz="2000">
              <a:latin typeface="Times New Roman" pitchFamily="18" charset="0"/>
            </a:endParaRPr>
          </a:p>
        </p:txBody>
      </p:sp>
      <p:pic>
        <p:nvPicPr>
          <p:cNvPr id="20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7" t="42920" r="16505" b="17441"/>
          <a:stretch>
            <a:fillRect/>
          </a:stretch>
        </p:blipFill>
        <p:spPr bwMode="auto">
          <a:xfrm>
            <a:off x="4343400" y="209550"/>
            <a:ext cx="4419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065" name="Text Box 22"/>
          <p:cNvSpPr txBox="1">
            <a:spLocks noChangeArrowheads="1"/>
          </p:cNvSpPr>
          <p:nvPr/>
        </p:nvSpPr>
        <p:spPr bwMode="auto">
          <a:xfrm>
            <a:off x="898525" y="13418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104498"/>
              </p:ext>
            </p:extLst>
          </p:nvPr>
        </p:nvGraphicFramePr>
        <p:xfrm>
          <a:off x="2286000" y="156974"/>
          <a:ext cx="1529921" cy="47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" name="Equation" r:id="rId5" imgW="863280" imgH="266400" progId="Equation.DSMT4">
                  <p:embed/>
                </p:oleObj>
              </mc:Choice>
              <mc:Fallback>
                <p:oleObj name="Equation" r:id="rId5" imgW="863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0" y="156974"/>
                        <a:ext cx="1529921" cy="47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1090" y="933298"/>
            <a:ext cx="449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b</a:t>
            </a:r>
            <a:r>
              <a:rPr lang="en-US" sz="2000" smtClean="0">
                <a:latin typeface="Times New Roman" pitchFamily="18" charset="0"/>
              </a:rPr>
              <a:t>) So sánh và nhận xét số đo các cặp góc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1090" y="1304683"/>
            <a:ext cx="449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smtClean="0">
                <a:latin typeface="Times New Roman" pitchFamily="18" charset="0"/>
              </a:rPr>
              <a:t>so le trong và đồng vị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400" y="165735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Giải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88871" y="1006477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+mn-lt"/>
              </a:rPr>
              <a:t>45</a:t>
            </a:r>
            <a:r>
              <a:rPr lang="en-US" sz="1600" baseline="30000" smtClean="0">
                <a:latin typeface="+mn-lt"/>
              </a:rPr>
              <a:t>0</a:t>
            </a:r>
            <a:endParaRPr lang="en-US" sz="160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68274" y="388665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+mn-lt"/>
              </a:rPr>
              <a:t>45</a:t>
            </a:r>
            <a:r>
              <a:rPr lang="en-US" sz="1600" baseline="30000" smtClean="0">
                <a:latin typeface="+mn-lt"/>
              </a:rPr>
              <a:t>0</a:t>
            </a:r>
            <a:endParaRPr lang="en-US" sz="160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885950"/>
            <a:ext cx="102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a. Ta có: </a:t>
            </a:r>
            <a:endParaRPr lang="en-US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19981"/>
              </p:ext>
            </p:extLst>
          </p:nvPr>
        </p:nvGraphicFramePr>
        <p:xfrm>
          <a:off x="1006694" y="2142226"/>
          <a:ext cx="1390837" cy="42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" name="Equation" r:id="rId7" imgW="863280" imgH="266400" progId="Equation.DSMT4">
                  <p:embed/>
                </p:oleObj>
              </mc:Choice>
              <mc:Fallback>
                <p:oleObj name="Equation" r:id="rId7" imgW="863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06694" y="2142226"/>
                        <a:ext cx="1390837" cy="429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376756" y="2198186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(đối đỉnh)</a:t>
            </a:r>
            <a:endParaRPr lang="en-US">
              <a:latin typeface="+mn-lt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534364"/>
              </p:ext>
            </p:extLst>
          </p:nvPr>
        </p:nvGraphicFramePr>
        <p:xfrm>
          <a:off x="392113" y="2566988"/>
          <a:ext cx="19431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" name="Equation" r:id="rId9" imgW="1206360" imgH="266400" progId="Equation.DSMT4">
                  <p:embed/>
                </p:oleObj>
              </mc:Choice>
              <mc:Fallback>
                <p:oleObj name="Equation" r:id="rId9" imgW="1206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2113" y="2566988"/>
                        <a:ext cx="1943100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381893" y="260396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(kề bù B</a:t>
            </a:r>
            <a:r>
              <a:rPr lang="en-US" baseline="-25000" smtClean="0">
                <a:latin typeface="+mn-lt"/>
              </a:rPr>
              <a:t>2</a:t>
            </a:r>
            <a:r>
              <a:rPr lang="en-US" smtClean="0">
                <a:latin typeface="+mn-lt"/>
              </a:rPr>
              <a:t>)</a:t>
            </a:r>
            <a:endParaRPr lang="en-US">
              <a:latin typeface="+mn-lt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72687"/>
              </p:ext>
            </p:extLst>
          </p:nvPr>
        </p:nvGraphicFramePr>
        <p:xfrm>
          <a:off x="388758" y="2951163"/>
          <a:ext cx="27003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" name="Equation" r:id="rId11" imgW="1676160" imgH="266400" progId="Equation.DSMT4">
                  <p:embed/>
                </p:oleObj>
              </mc:Choice>
              <mc:Fallback>
                <p:oleObj name="Equation" r:id="rId11" imgW="1676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8758" y="2951163"/>
                        <a:ext cx="2700338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73483" y="333375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Tương tự: </a:t>
            </a:r>
            <a:endParaRPr lang="en-US">
              <a:latin typeface="+mn-lt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449876"/>
              </p:ext>
            </p:extLst>
          </p:nvPr>
        </p:nvGraphicFramePr>
        <p:xfrm>
          <a:off x="1352363" y="3517346"/>
          <a:ext cx="1390837" cy="42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" name="Equation" r:id="rId13" imgW="863280" imgH="266400" progId="Equation.DSMT4">
                  <p:embed/>
                </p:oleObj>
              </mc:Choice>
              <mc:Fallback>
                <p:oleObj name="Equation" r:id="rId13" imgW="863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52363" y="3517346"/>
                        <a:ext cx="1390837" cy="429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638608" y="3573306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(đối đỉnh)</a:t>
            </a:r>
            <a:endParaRPr lang="en-US">
              <a:latin typeface="+mn-lt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165735"/>
              </p:ext>
            </p:extLst>
          </p:nvPr>
        </p:nvGraphicFramePr>
        <p:xfrm>
          <a:off x="653965" y="3942108"/>
          <a:ext cx="19431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" name="Equation" r:id="rId15" imgW="1206360" imgH="266400" progId="Equation.DSMT4">
                  <p:embed/>
                </p:oleObj>
              </mc:Choice>
              <mc:Fallback>
                <p:oleObj name="Equation" r:id="rId15" imgW="1206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3965" y="3942108"/>
                        <a:ext cx="1943100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643745" y="3979086"/>
            <a:ext cx="113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(kề bù A</a:t>
            </a:r>
            <a:r>
              <a:rPr lang="en-US" baseline="-25000" smtClean="0">
                <a:latin typeface="+mn-lt"/>
              </a:rPr>
              <a:t>4</a:t>
            </a:r>
            <a:r>
              <a:rPr lang="en-US" smtClean="0">
                <a:latin typeface="+mn-lt"/>
              </a:rPr>
              <a:t>)</a:t>
            </a:r>
            <a:endParaRPr lang="en-US">
              <a:latin typeface="+mn-lt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596927"/>
              </p:ext>
            </p:extLst>
          </p:nvPr>
        </p:nvGraphicFramePr>
        <p:xfrm>
          <a:off x="650610" y="4326283"/>
          <a:ext cx="27003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" name="Equation" r:id="rId17" imgW="1676160" imgH="266400" progId="Equation.DSMT4">
                  <p:embed/>
                </p:oleObj>
              </mc:Choice>
              <mc:Fallback>
                <p:oleObj name="Equation" r:id="rId17" imgW="1676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50610" y="4326283"/>
                        <a:ext cx="2700338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191000" y="2198186"/>
            <a:ext cx="0" cy="258336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34838" y="2026682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b) So sánh và nhận xét: </a:t>
            </a:r>
            <a:endParaRPr lang="en-US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17968" y="234315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hai góc so le trong còn lại bằng nhau</a:t>
            </a:r>
            <a:endParaRPr lang="en-US">
              <a:latin typeface="+mn-lt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452127"/>
              </p:ext>
            </p:extLst>
          </p:nvPr>
        </p:nvGraphicFramePr>
        <p:xfrm>
          <a:off x="4560888" y="2647950"/>
          <a:ext cx="14509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" name="Equation" r:id="rId19" imgW="901440" imgH="266400" progId="Equation.DSMT4">
                  <p:embed/>
                </p:oleObj>
              </mc:Choice>
              <mc:Fallback>
                <p:oleObj name="Equation" r:id="rId19" imgW="9014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60888" y="2647950"/>
                        <a:ext cx="1450975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4358811" y="2993951"/>
            <a:ext cx="433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Các cặp góc đồng vị bằng nhau từng đôi một</a:t>
            </a:r>
            <a:endParaRPr lang="en-US">
              <a:latin typeface="+mn-lt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154091"/>
              </p:ext>
            </p:extLst>
          </p:nvPr>
        </p:nvGraphicFramePr>
        <p:xfrm>
          <a:off x="4425950" y="3357473"/>
          <a:ext cx="14319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" name="Equation" r:id="rId21" imgW="888840" imgH="266400" progId="Equation.DSMT4">
                  <p:embed/>
                </p:oleObj>
              </mc:Choice>
              <mc:Fallback>
                <p:oleObj name="Equation" r:id="rId21" imgW="8888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425950" y="3357473"/>
                        <a:ext cx="1431925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200030"/>
              </p:ext>
            </p:extLst>
          </p:nvPr>
        </p:nvGraphicFramePr>
        <p:xfrm>
          <a:off x="6735763" y="3819525"/>
          <a:ext cx="13922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" name="Equation" r:id="rId23" imgW="863280" imgH="266400" progId="Equation.DSMT4">
                  <p:embed/>
                </p:oleObj>
              </mc:Choice>
              <mc:Fallback>
                <p:oleObj name="Equation" r:id="rId23" imgW="863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35763" y="3819525"/>
                        <a:ext cx="1392237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618337"/>
              </p:ext>
            </p:extLst>
          </p:nvPr>
        </p:nvGraphicFramePr>
        <p:xfrm>
          <a:off x="6698543" y="3363283"/>
          <a:ext cx="1390837" cy="42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" name="Equation" r:id="rId25" imgW="863280" imgH="266400" progId="Equation.DSMT4">
                  <p:embed/>
                </p:oleObj>
              </mc:Choice>
              <mc:Fallback>
                <p:oleObj name="Equation" r:id="rId25" imgW="863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698543" y="3363283"/>
                        <a:ext cx="1390837" cy="429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876392"/>
              </p:ext>
            </p:extLst>
          </p:nvPr>
        </p:nvGraphicFramePr>
        <p:xfrm>
          <a:off x="4443283" y="3790950"/>
          <a:ext cx="14541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" name="Equation" r:id="rId27" imgW="901440" imgH="266400" progId="Equation.DSMT4">
                  <p:embed/>
                </p:oleObj>
              </mc:Choice>
              <mc:Fallback>
                <p:oleObj name="Equation" r:id="rId27" imgW="9014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443283" y="3790950"/>
                        <a:ext cx="145415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29" grpId="0"/>
      <p:bldP spid="31" grpId="0"/>
      <p:bldP spid="33" grpId="0"/>
      <p:bldP spid="35" grpId="0"/>
      <p:bldP spid="39" grpId="0"/>
      <p:bldP spid="40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3279" y="4767263"/>
            <a:ext cx="561975" cy="2738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E86ED0-1CFE-43B9-B200-888788D3DFD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76200" y="133350"/>
            <a:ext cx="26670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2. Tính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chất.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81000" y="1394758"/>
            <a:ext cx="8305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smtClean="0">
                <a:latin typeface="+mn-lt"/>
              </a:rPr>
              <a:t>Nếu </a:t>
            </a:r>
            <a:r>
              <a:rPr lang="en-US" sz="2400" b="1" smtClean="0">
                <a:latin typeface="+mn-lt"/>
              </a:rPr>
              <a:t>một </a:t>
            </a:r>
            <a:r>
              <a:rPr lang="en-US" sz="2400" b="1">
                <a:latin typeface="+mn-lt"/>
              </a:rPr>
              <a:t>đường </a:t>
            </a:r>
            <a:r>
              <a:rPr lang="en-US" sz="2400" b="1" smtClean="0">
                <a:latin typeface="+mn-lt"/>
              </a:rPr>
              <a:t>thẳng </a:t>
            </a:r>
            <a:r>
              <a:rPr lang="en-US" sz="2400">
                <a:latin typeface="+mn-lt"/>
              </a:rPr>
              <a:t>cắt </a:t>
            </a:r>
            <a:r>
              <a:rPr lang="en-US" sz="2400" b="1">
                <a:latin typeface="+mn-lt"/>
              </a:rPr>
              <a:t>hai đường thẳng </a:t>
            </a:r>
            <a:r>
              <a:rPr lang="en-US" sz="2400" smtClean="0">
                <a:latin typeface="+mn-lt"/>
              </a:rPr>
              <a:t>và </a:t>
            </a:r>
            <a:r>
              <a:rPr lang="en-US" sz="2400">
                <a:latin typeface="+mn-lt"/>
              </a:rPr>
              <a:t>trong các góc tạo thành có 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một cặp </a:t>
            </a:r>
            <a:r>
              <a:rPr lang="en-US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góc 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so le trong </a:t>
            </a:r>
            <a:r>
              <a:rPr lang="en-US" sz="2400">
                <a:solidFill>
                  <a:srgbClr val="FF0000"/>
                </a:solidFill>
                <a:latin typeface="+mn-lt"/>
              </a:rPr>
              <a:t>bằng nhau </a:t>
            </a:r>
            <a:r>
              <a:rPr lang="en-US" sz="2400">
                <a:latin typeface="+mn-lt"/>
              </a:rPr>
              <a:t>thì: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2400" b="1">
                <a:latin typeface="+mn-lt"/>
              </a:rPr>
              <a:t>  </a:t>
            </a:r>
            <a:r>
              <a:rPr lang="en-US" sz="24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Hai góc so le trong </a:t>
            </a:r>
            <a:r>
              <a:rPr lang="en-US" sz="2400" b="1">
                <a:latin typeface="+mn-lt"/>
              </a:rPr>
              <a:t>còn lại </a:t>
            </a:r>
            <a:r>
              <a:rPr lang="en-US" sz="2400" b="1">
                <a:solidFill>
                  <a:srgbClr val="FF0000"/>
                </a:solidFill>
                <a:latin typeface="+mn-lt"/>
              </a:rPr>
              <a:t>bằng nhau</a:t>
            </a:r>
            <a:r>
              <a:rPr lang="en-US" sz="2400" b="1">
                <a:latin typeface="+mn-lt"/>
              </a:rPr>
              <a:t>;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2400" b="1">
                <a:latin typeface="+mn-lt"/>
              </a:rPr>
              <a:t>  </a:t>
            </a:r>
            <a:r>
              <a:rPr lang="en-US" sz="2400" b="1" smtClean="0">
                <a:latin typeface="+mn-lt"/>
              </a:rPr>
              <a:t>Các cặp góc </a:t>
            </a:r>
            <a:r>
              <a:rPr lang="en-US" sz="2400" b="1" smtClean="0">
                <a:solidFill>
                  <a:srgbClr val="FF0000"/>
                </a:solidFill>
                <a:latin typeface="+mn-lt"/>
              </a:rPr>
              <a:t>đồng </a:t>
            </a:r>
            <a:r>
              <a:rPr lang="en-US" sz="2400" b="1">
                <a:solidFill>
                  <a:srgbClr val="FF0000"/>
                </a:solidFill>
                <a:latin typeface="+mn-lt"/>
              </a:rPr>
              <a:t>vị </a:t>
            </a:r>
            <a:r>
              <a:rPr lang="en-US" sz="24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bằng nhau</a:t>
            </a:r>
            <a:r>
              <a:rPr lang="en-US" sz="2400" b="1">
                <a:latin typeface="+mn-lt"/>
              </a:rPr>
              <a:t>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304800" y="254853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+mn-lt"/>
              </a:rPr>
              <a:t>Nhìn hình, điền vào chỗ trống trong các câu sau: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" y="2433935"/>
            <a:ext cx="8763000" cy="461665"/>
            <a:chOff x="0" y="2114550"/>
            <a:chExt cx="9144000" cy="461665"/>
          </a:xfrm>
        </p:grpSpPr>
        <p:sp>
          <p:nvSpPr>
            <p:cNvPr id="180230" name="Text Box 6"/>
            <p:cNvSpPr txBox="1">
              <a:spLocks noChangeArrowheads="1"/>
            </p:cNvSpPr>
            <p:nvPr/>
          </p:nvSpPr>
          <p:spPr bwMode="auto">
            <a:xfrm>
              <a:off x="0" y="2114550"/>
              <a:ext cx="9144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+mn-lt"/>
                </a:rPr>
                <a:t>a)                              </a:t>
              </a:r>
              <a:r>
                <a:rPr lang="en-US" sz="2400" b="1" smtClean="0">
                  <a:latin typeface="+mn-lt"/>
                </a:rPr>
                <a:t>        là </a:t>
              </a:r>
              <a:r>
                <a:rPr lang="en-US" sz="2400" b="1">
                  <a:latin typeface="+mn-lt"/>
                </a:rPr>
                <a:t>một cặp góc …………………….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3401" y="2114550"/>
              <a:ext cx="2158999" cy="461665"/>
              <a:chOff x="533401" y="2114550"/>
              <a:chExt cx="2158999" cy="461665"/>
            </a:xfrm>
          </p:grpSpPr>
          <p:graphicFrame>
            <p:nvGraphicFramePr>
              <p:cNvPr id="180231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13995764"/>
                  </p:ext>
                </p:extLst>
              </p:nvPr>
            </p:nvGraphicFramePr>
            <p:xfrm>
              <a:off x="533401" y="2147738"/>
              <a:ext cx="619125" cy="395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7" name="Equation" r:id="rId4" imgW="368280" imgH="253800" progId="Equation.DSMT4">
                      <p:embed/>
                    </p:oleObj>
                  </mc:Choice>
                  <mc:Fallback>
                    <p:oleObj name="Equation" r:id="rId4" imgW="368280" imgH="253800" progId="Equation.DSMT4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401" y="2147738"/>
                            <a:ext cx="619125" cy="395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0232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9933901"/>
                  </p:ext>
                </p:extLst>
              </p:nvPr>
            </p:nvGraphicFramePr>
            <p:xfrm>
              <a:off x="1828800" y="2154882"/>
              <a:ext cx="8636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8" name="Equation" r:id="rId6" imgW="431640" imgH="253800" progId="Equation.DSMT4">
                      <p:embed/>
                    </p:oleObj>
                  </mc:Choice>
                  <mc:Fallback>
                    <p:oleObj name="Equation" r:id="rId6" imgW="431640" imgH="253800" progId="Equation.DSMT4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8800" y="2154882"/>
                            <a:ext cx="863600" cy="381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0233" name="Text Box 9"/>
              <p:cNvSpPr txBox="1">
                <a:spLocks noChangeArrowheads="1"/>
              </p:cNvSpPr>
              <p:nvPr/>
            </p:nvSpPr>
            <p:spPr bwMode="auto">
              <a:xfrm>
                <a:off x="1219200" y="2114550"/>
                <a:ext cx="6096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>
                    <a:latin typeface="+mn-lt"/>
                  </a:rPr>
                  <a:t>và </a:t>
                </a:r>
              </a:p>
            </p:txBody>
          </p:sp>
        </p:grpSp>
      </p:grp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5638800" y="2376785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1476EC"/>
                </a:solidFill>
                <a:latin typeface="+mn-lt"/>
              </a:rPr>
              <a:t>Sole trong</a:t>
            </a:r>
            <a:r>
              <a:rPr lang="en-US" sz="2400" b="1">
                <a:latin typeface="+mn-lt"/>
              </a:rPr>
              <a:t> </a:t>
            </a:r>
          </a:p>
        </p:txBody>
      </p:sp>
      <p:sp>
        <p:nvSpPr>
          <p:cNvPr id="180239" name="Text Box 15"/>
          <p:cNvSpPr txBox="1">
            <a:spLocks noChangeArrowheads="1"/>
          </p:cNvSpPr>
          <p:nvPr/>
        </p:nvSpPr>
        <p:spPr bwMode="auto">
          <a:xfrm>
            <a:off x="5867400" y="2891135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1476EC"/>
                </a:solidFill>
                <a:latin typeface="+mn-lt"/>
              </a:rPr>
              <a:t>đồng vị</a:t>
            </a:r>
            <a:r>
              <a:rPr lang="en-US" sz="2400" b="1">
                <a:latin typeface="+mn-lt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2970113"/>
            <a:ext cx="7315200" cy="461665"/>
            <a:chOff x="0" y="2643485"/>
            <a:chExt cx="7657032" cy="461665"/>
          </a:xfrm>
        </p:grpSpPr>
        <p:graphicFrame>
          <p:nvGraphicFramePr>
            <p:cNvPr id="18023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9273012"/>
                </p:ext>
              </p:extLst>
            </p:nvPr>
          </p:nvGraphicFramePr>
          <p:xfrm>
            <a:off x="609601" y="2668934"/>
            <a:ext cx="796925" cy="4107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9" name="Equation" r:id="rId8" imgW="368280" imgH="253800" progId="Equation.DSMT4">
                    <p:embed/>
                  </p:oleObj>
                </mc:Choice>
                <mc:Fallback>
                  <p:oleObj name="Equation" r:id="rId8" imgW="368280" imgH="2538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1" y="2668934"/>
                          <a:ext cx="796925" cy="4107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3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2195574"/>
                </p:ext>
              </p:extLst>
            </p:nvPr>
          </p:nvGraphicFramePr>
          <p:xfrm>
            <a:off x="2209801" y="2657028"/>
            <a:ext cx="982663" cy="434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0" name="Equation" r:id="rId10" imgW="431640" imgH="253800" progId="Equation.DSMT4">
                    <p:embed/>
                  </p:oleObj>
                </mc:Choice>
                <mc:Fallback>
                  <p:oleObj name="Equation" r:id="rId10" imgW="431640" imgH="2538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1" y="2657028"/>
                          <a:ext cx="982663" cy="4345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0242" name="Text Box 18"/>
            <p:cNvSpPr txBox="1">
              <a:spLocks noChangeArrowheads="1"/>
            </p:cNvSpPr>
            <p:nvPr/>
          </p:nvSpPr>
          <p:spPr bwMode="auto">
            <a:xfrm>
              <a:off x="0" y="2643485"/>
              <a:ext cx="76570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+mn-lt"/>
                </a:rPr>
                <a:t>b</a:t>
              </a:r>
              <a:r>
                <a:rPr lang="en-US" sz="2400" b="1" smtClean="0">
                  <a:latin typeface="+mn-lt"/>
                </a:rPr>
                <a:t>)                và                    là </a:t>
              </a:r>
              <a:r>
                <a:rPr lang="en-US" sz="2400" b="1">
                  <a:latin typeface="+mn-lt"/>
                </a:rPr>
                <a:t>một cặp góc ……………..</a:t>
              </a:r>
            </a:p>
          </p:txBody>
        </p:sp>
      </p:grpSp>
      <p:sp>
        <p:nvSpPr>
          <p:cNvPr id="180243" name="Text Box 19"/>
          <p:cNvSpPr txBox="1">
            <a:spLocks noChangeArrowheads="1"/>
          </p:cNvSpPr>
          <p:nvPr/>
        </p:nvSpPr>
        <p:spPr bwMode="auto">
          <a:xfrm>
            <a:off x="6096000" y="3462635"/>
            <a:ext cx="1485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1476EC"/>
                </a:solidFill>
                <a:latin typeface="+mn-lt"/>
              </a:rPr>
              <a:t>đồng vị</a:t>
            </a:r>
            <a:r>
              <a:rPr lang="en-US" sz="2400" b="1">
                <a:latin typeface="+mn-lt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4091285"/>
            <a:ext cx="7848601" cy="461665"/>
            <a:chOff x="0" y="3771900"/>
            <a:chExt cx="7848601" cy="461665"/>
          </a:xfrm>
        </p:grpSpPr>
        <p:graphicFrame>
          <p:nvGraphicFramePr>
            <p:cNvPr id="180244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8831721"/>
                </p:ext>
              </p:extLst>
            </p:nvPr>
          </p:nvGraphicFramePr>
          <p:xfrm>
            <a:off x="685800" y="3771900"/>
            <a:ext cx="960438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1" name="Equation" r:id="rId12" imgW="431640" imgH="253800" progId="Equation.DSMT4">
                    <p:embed/>
                  </p:oleObj>
                </mc:Choice>
                <mc:Fallback>
                  <p:oleObj name="Equation" r:id="rId12" imgW="431640" imgH="2538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3771900"/>
                          <a:ext cx="960438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45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832085"/>
                </p:ext>
              </p:extLst>
            </p:nvPr>
          </p:nvGraphicFramePr>
          <p:xfrm>
            <a:off x="2362200" y="3771901"/>
            <a:ext cx="850900" cy="440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2" name="Equation" r:id="rId14" imgW="368280" imgH="253800" progId="Equation.DSMT4">
                    <p:embed/>
                  </p:oleObj>
                </mc:Choice>
                <mc:Fallback>
                  <p:oleObj name="Equation" r:id="rId14" imgW="368280" imgH="25380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3771901"/>
                          <a:ext cx="850900" cy="4405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0246" name="Text Box 22"/>
            <p:cNvSpPr txBox="1">
              <a:spLocks noChangeArrowheads="1"/>
            </p:cNvSpPr>
            <p:nvPr/>
          </p:nvSpPr>
          <p:spPr bwMode="auto">
            <a:xfrm>
              <a:off x="0" y="3771900"/>
              <a:ext cx="78486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+mn-lt"/>
                </a:rPr>
                <a:t>d)  </a:t>
              </a:r>
              <a:r>
                <a:rPr lang="en-US" sz="2400" b="1" smtClean="0">
                  <a:latin typeface="+mn-lt"/>
                </a:rPr>
                <a:t>               và                    là </a:t>
              </a:r>
              <a:r>
                <a:rPr lang="en-US" sz="2400" b="1">
                  <a:latin typeface="+mn-lt"/>
                </a:rPr>
                <a:t>một ……………………….....</a:t>
              </a:r>
            </a:p>
          </p:txBody>
        </p:sp>
      </p:grpSp>
      <p:sp>
        <p:nvSpPr>
          <p:cNvPr id="180247" name="Text Box 23"/>
          <p:cNvSpPr txBox="1">
            <a:spLocks noChangeArrowheads="1"/>
          </p:cNvSpPr>
          <p:nvPr/>
        </p:nvSpPr>
        <p:spPr bwMode="auto">
          <a:xfrm>
            <a:off x="5053015" y="3976985"/>
            <a:ext cx="27955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1476EC"/>
                </a:solidFill>
                <a:latin typeface="+mn-lt"/>
              </a:rPr>
              <a:t>cặp góc sole trong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3506291"/>
            <a:ext cx="7696200" cy="510480"/>
            <a:chOff x="0" y="3089970"/>
            <a:chExt cx="7696200" cy="510480"/>
          </a:xfrm>
        </p:grpSpPr>
        <p:sp>
          <p:nvSpPr>
            <p:cNvPr id="180238" name="Text Box 14"/>
            <p:cNvSpPr txBox="1">
              <a:spLocks noChangeArrowheads="1"/>
            </p:cNvSpPr>
            <p:nvPr/>
          </p:nvSpPr>
          <p:spPr bwMode="auto">
            <a:xfrm>
              <a:off x="0" y="3089970"/>
              <a:ext cx="7696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+mn-lt"/>
                </a:rPr>
                <a:t>c</a:t>
              </a:r>
              <a:r>
                <a:rPr lang="en-US" sz="2400" b="1" smtClean="0">
                  <a:latin typeface="+mn-lt"/>
                </a:rPr>
                <a:t>)                và                     là </a:t>
              </a:r>
              <a:r>
                <a:rPr lang="en-US" sz="2400" b="1">
                  <a:latin typeface="+mn-lt"/>
                </a:rPr>
                <a:t>một cặp góc ………………..</a:t>
              </a:r>
            </a:p>
          </p:txBody>
        </p:sp>
        <p:graphicFrame>
          <p:nvGraphicFramePr>
            <p:cNvPr id="180240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1945647"/>
                </p:ext>
              </p:extLst>
            </p:nvPr>
          </p:nvGraphicFramePr>
          <p:xfrm>
            <a:off x="609601" y="3112443"/>
            <a:ext cx="803275" cy="4167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3" name="Equation" r:id="rId16" imgW="368280" imgH="253800" progId="Equation.DSMT4">
                    <p:embed/>
                  </p:oleObj>
                </mc:Choice>
                <mc:Fallback>
                  <p:oleObj name="Equation" r:id="rId16" imgW="368280" imgH="2538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1" y="3112443"/>
                          <a:ext cx="803275" cy="4167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4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1568878"/>
                </p:ext>
              </p:extLst>
            </p:nvPr>
          </p:nvGraphicFramePr>
          <p:xfrm>
            <a:off x="2286001" y="3116610"/>
            <a:ext cx="925513" cy="408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4" name="Equation" r:id="rId18" imgW="431640" imgH="253800" progId="Equation.DSMT4">
                    <p:embed/>
                  </p:oleObj>
                </mc:Choice>
                <mc:Fallback>
                  <p:oleObj name="Equation" r:id="rId18" imgW="431640" imgH="2538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1" y="3116610"/>
                          <a:ext cx="925513" cy="408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4" name="Line 24"/>
            <p:cNvSpPr>
              <a:spLocks noChangeShapeType="1"/>
            </p:cNvSpPr>
            <p:nvPr/>
          </p:nvSpPr>
          <p:spPr bwMode="auto">
            <a:xfrm>
              <a:off x="6096000" y="3600450"/>
              <a:ext cx="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</p:grpSp>
      <p:pic>
        <p:nvPicPr>
          <p:cNvPr id="180249" name="Picture 2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3352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80250" name="Text Box 26"/>
          <p:cNvSpPr txBox="1">
            <a:spLocks noChangeArrowheads="1"/>
          </p:cNvSpPr>
          <p:nvPr/>
        </p:nvSpPr>
        <p:spPr bwMode="auto">
          <a:xfrm>
            <a:off x="5376532" y="882501"/>
            <a:ext cx="3685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80251" name="Text Box 27"/>
          <p:cNvSpPr txBox="1">
            <a:spLocks noChangeArrowheads="1"/>
          </p:cNvSpPr>
          <p:nvPr/>
        </p:nvSpPr>
        <p:spPr bwMode="auto">
          <a:xfrm>
            <a:off x="7111501" y="590550"/>
            <a:ext cx="3311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80252" name="Text Box 28"/>
          <p:cNvSpPr txBox="1">
            <a:spLocks noChangeArrowheads="1"/>
          </p:cNvSpPr>
          <p:nvPr/>
        </p:nvSpPr>
        <p:spPr bwMode="auto">
          <a:xfrm>
            <a:off x="6803066" y="835984"/>
            <a:ext cx="49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80253" name="Text Box 29"/>
          <p:cNvSpPr txBox="1">
            <a:spLocks noChangeArrowheads="1"/>
          </p:cNvSpPr>
          <p:nvPr/>
        </p:nvSpPr>
        <p:spPr bwMode="auto">
          <a:xfrm>
            <a:off x="6324600" y="1485900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80254" name="Text Box 30"/>
          <p:cNvSpPr txBox="1">
            <a:spLocks noChangeArrowheads="1"/>
          </p:cNvSpPr>
          <p:nvPr/>
        </p:nvSpPr>
        <p:spPr bwMode="auto">
          <a:xfrm>
            <a:off x="7086600" y="1028700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80255" name="Text Box 31"/>
          <p:cNvSpPr txBox="1">
            <a:spLocks noChangeArrowheads="1"/>
          </p:cNvSpPr>
          <p:nvPr/>
        </p:nvSpPr>
        <p:spPr bwMode="auto">
          <a:xfrm>
            <a:off x="5397798" y="632635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80256" name="Text Box 32"/>
          <p:cNvSpPr txBox="1">
            <a:spLocks noChangeArrowheads="1"/>
          </p:cNvSpPr>
          <p:nvPr/>
        </p:nvSpPr>
        <p:spPr bwMode="auto">
          <a:xfrm>
            <a:off x="7302798" y="851049"/>
            <a:ext cx="400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X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18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8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8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1000"/>
                                        <p:tgtEl>
                                          <p:spTgt spid="18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8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02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0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02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0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02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0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02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02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0"/>
                                        <p:tgtEl>
                                          <p:spTgt spid="18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5" grpId="0"/>
      <p:bldP spid="180239" grpId="0"/>
      <p:bldP spid="180243" grpId="0"/>
      <p:bldP spid="180247" grpId="0"/>
      <p:bldP spid="180250" grpId="0"/>
      <p:bldP spid="180250" grpId="1"/>
      <p:bldP spid="180251" grpId="0"/>
      <p:bldP spid="180251" grpId="1"/>
      <p:bldP spid="180252" grpId="0"/>
      <p:bldP spid="180252" grpId="1"/>
      <p:bldP spid="180253" grpId="0"/>
      <p:bldP spid="180254" grpId="0"/>
      <p:bldP spid="180254" grpId="1"/>
      <p:bldP spid="18025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imes">
      <a:majorFont>
        <a:latin typeface="VNI-Ariston"/>
        <a:ea typeface=""/>
        <a:cs typeface=""/>
      </a:majorFont>
      <a:minorFont>
        <a:latin typeface="Times New Roman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2741</TotalTime>
  <Words>875</Words>
  <Application>Microsoft Office PowerPoint</Application>
  <PresentationFormat>On-screen Show (16:9)</PresentationFormat>
  <Paragraphs>298</Paragraphs>
  <Slides>14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Executive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0985753148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 goc tao boi mot duong cat hai duong</dc:title>
  <dc:subject>Hinh hoc 7</dc:subject>
  <dc:creator>Luân Đặng</dc:creator>
  <cp:lastModifiedBy>Administrator</cp:lastModifiedBy>
  <cp:revision>178</cp:revision>
  <dcterms:created xsi:type="dcterms:W3CDTF">2009-08-31T07:50:47Z</dcterms:created>
  <dcterms:modified xsi:type="dcterms:W3CDTF">2021-08-03T02:23:24Z</dcterms:modified>
  <cp:category>toan 7</cp:category>
</cp:coreProperties>
</file>