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0" r:id="rId6"/>
    <p:sldId id="319" r:id="rId7"/>
    <p:sldId id="274" r:id="rId8"/>
    <p:sldId id="321" r:id="rId9"/>
    <p:sldId id="283" r:id="rId10"/>
    <p:sldId id="301" r:id="rId11"/>
    <p:sldId id="302" r:id="rId12"/>
    <p:sldId id="317" r:id="rId13"/>
    <p:sldId id="318" r:id="rId14"/>
    <p:sldId id="285" r:id="rId15"/>
    <p:sldId id="322" r:id="rId16"/>
    <p:sldId id="280" r:id="rId17"/>
    <p:sldId id="287" r:id="rId18"/>
    <p:sldId id="275" r:id="rId19"/>
    <p:sldId id="260" r:id="rId20"/>
    <p:sldId id="261" r:id="rId21"/>
    <p:sldId id="263" r:id="rId22"/>
    <p:sldId id="323" r:id="rId23"/>
    <p:sldId id="325" r:id="rId24"/>
    <p:sldId id="324" r:id="rId25"/>
    <p:sldId id="292" r:id="rId26"/>
    <p:sldId id="293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127" autoAdjust="0"/>
  </p:normalViewPr>
  <p:slideViewPr>
    <p:cSldViewPr snapToGrid="0" showGuides="1">
      <p:cViewPr varScale="1">
        <p:scale>
          <a:sx n="108" d="100"/>
          <a:sy n="108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336627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4809" y="4699400"/>
            <a:ext cx="5915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C315D9-BC97-124B-B0FD-5E503392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67197"/>
              </p:ext>
            </p:extLst>
          </p:nvPr>
        </p:nvGraphicFramePr>
        <p:xfrm>
          <a:off x="683402" y="1121435"/>
          <a:ext cx="11158650" cy="536215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387344">
                  <a:extLst>
                    <a:ext uri="{9D8B030D-6E8A-4147-A177-3AD203B41FA5}">
                      <a16:colId xmlns:a16="http://schemas.microsoft.com/office/drawing/2014/main" val="1419082453"/>
                    </a:ext>
                  </a:extLst>
                </a:gridCol>
                <a:gridCol w="2248631">
                  <a:extLst>
                    <a:ext uri="{9D8B030D-6E8A-4147-A177-3AD203B41FA5}">
                      <a16:colId xmlns:a16="http://schemas.microsoft.com/office/drawing/2014/main" val="2194362588"/>
                    </a:ext>
                  </a:extLst>
                </a:gridCol>
                <a:gridCol w="6522675">
                  <a:extLst>
                    <a:ext uri="{9D8B030D-6E8A-4147-A177-3AD203B41FA5}">
                      <a16:colId xmlns:a16="http://schemas.microsoft.com/office/drawing/2014/main" val="3107470000"/>
                    </a:ext>
                  </a:extLst>
                </a:gridCol>
              </a:tblGrid>
              <a:tr h="451614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New words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Pronunciation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effectLst/>
                        </a:rPr>
                        <a:t>Meaning</a:t>
                      </a:r>
                      <a:endParaRPr lang="x-none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2247291273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volunteer </a:t>
                      </a:r>
                      <a:r>
                        <a:rPr lang="x-none" sz="2400" dirty="0">
                          <a:effectLst/>
                        </a:rPr>
                        <a:t>(</a:t>
                      </a:r>
                      <a:r>
                        <a:rPr lang="en-GB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/ˌvɒlənˈtɪə(r)/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person who does a job without being paid for it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589942855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GB" sz="2400" dirty="0">
                          <a:effectLst/>
                        </a:rPr>
                        <a:t>advertisement</a:t>
                      </a:r>
                    </a:p>
                    <a:p>
                      <a:pPr marL="144145" indent="-144145" algn="ctr"/>
                      <a:r>
                        <a:rPr lang="en-GB" sz="2400" dirty="0">
                          <a:effectLst/>
                        </a:rPr>
                        <a:t>(</a:t>
                      </a:r>
                      <a:r>
                        <a:rPr lang="en-US" sz="2400" dirty="0">
                          <a:effectLst/>
                        </a:rPr>
                        <a:t>n</a:t>
                      </a:r>
                      <a:r>
                        <a:rPr lang="x-none" sz="2400" dirty="0">
                          <a:effectLst/>
                        </a:rPr>
                        <a:t>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/ədˈvɜːtɪsmənt/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notice, picture or film telling people about a product, job or service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803858778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community</a:t>
                      </a:r>
                      <a:r>
                        <a:rPr lang="x-none" sz="2400" dirty="0">
                          <a:effectLst/>
                        </a:rPr>
                        <a:t>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/kəˈmjuːnəti/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all the people who live in a particular area, country, etc. when talked about as a group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298134772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boost (v)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>
                          <a:effectLst/>
                        </a:rPr>
                        <a:t>/buːst/</a:t>
                      </a:r>
                      <a:endParaRPr lang="x-none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to make something increase, or become better or more successful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3428407817"/>
                  </a:ext>
                </a:extLst>
              </a:tr>
              <a:tr h="775966">
                <a:tc>
                  <a:txBody>
                    <a:bodyPr/>
                    <a:lstStyle/>
                    <a:p>
                      <a:pPr marL="144145" indent="-144145" algn="ctr"/>
                      <a:r>
                        <a:rPr lang="en-US" sz="2400" dirty="0">
                          <a:effectLst/>
                        </a:rPr>
                        <a:t>orphanage (n)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effectLst/>
                        </a:rPr>
                        <a:t>/ˈɔːfənɪdʒ/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x-none" sz="2400" dirty="0">
                          <a:effectLst/>
                        </a:rPr>
                        <a:t>a home for children whose parents are dead</a:t>
                      </a:r>
                      <a:endParaRPr lang="x-none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61792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656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625530" y="2400048"/>
            <a:ext cx="1094094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1B6A-8D1E-B845-8898-7953B778284C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E2986-E69D-E041-8935-86C8C308E0EE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322750" y="2133075"/>
            <a:ext cx="11752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/>
              <a:t>1. What was Tam doing when Kim went to her house?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</a:rPr>
              <a:t>She was working as a volunteer at the local </a:t>
            </a:r>
            <a:r>
              <a:rPr lang="en-US" sz="2800" dirty="0" err="1">
                <a:solidFill>
                  <a:srgbClr val="05A0B8"/>
                </a:solidFill>
              </a:rPr>
              <a:t>centre</a:t>
            </a:r>
            <a:r>
              <a:rPr lang="en-US" sz="2800" dirty="0">
                <a:solidFill>
                  <a:srgbClr val="05A0B8"/>
                </a:solidFill>
              </a:rPr>
              <a:t> for community development.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x-none" sz="2800" dirty="0"/>
              <a:t>2. What </a:t>
            </a:r>
            <a:r>
              <a:rPr lang="en-GB" sz="2800" dirty="0"/>
              <a:t>are some regular activities at the centre for community development?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ea typeface="Times New Roman" panose="02020603050405020304" pitchFamily="18" charset="0"/>
              </a:rPr>
              <a:t>Cleaning up the park or volunteering at the orphanage.</a:t>
            </a:r>
            <a:endParaRPr lang="x-none" sz="2800" dirty="0">
              <a:solidFill>
                <a:srgbClr val="05A0B8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2800" dirty="0"/>
              <a:t>3. How can Kim apply for volunteer work at the centre?</a:t>
            </a:r>
            <a:endParaRPr lang="x-none" sz="2800" dirty="0"/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needs to fill in the form, then send it in.</a:t>
            </a:r>
            <a:r>
              <a:rPr lang="x-none" sz="2800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737298" y="3750546"/>
            <a:ext cx="75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89874"/>
              </p:ext>
            </p:extLst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</a:t>
                      </a:r>
                      <a:r>
                        <a:rPr lang="en-US" sz="2800" i="1" dirty="0" err="1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I____________ 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I_____ 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81233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phrase 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12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5237" y="1213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7466" y="2246860"/>
            <a:ext cx="6504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- T</a:t>
            </a:r>
            <a:r>
              <a:rPr lang="vi-VN" sz="2400" dirty="0"/>
              <a:t>alk about </a:t>
            </a:r>
            <a:r>
              <a:rPr lang="en-US" sz="2400" dirty="0"/>
              <a:t>activities you are going to do to make your community a better one </a:t>
            </a:r>
            <a:r>
              <a:rPr lang="vi-VN" sz="2400" dirty="0"/>
              <a:t>for a minute</a:t>
            </a:r>
            <a:endParaRPr lang="en-US" sz="2400" dirty="0"/>
          </a:p>
          <a:p>
            <a:r>
              <a:rPr lang="en-US" sz="2400" dirty="0"/>
              <a:t>- Your talk should include:</a:t>
            </a:r>
          </a:p>
          <a:p>
            <a:r>
              <a:rPr lang="en-US" sz="2400" i="1" dirty="0"/>
              <a:t>	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+ How many activities are you going to talk about?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Where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Who do you do with?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	+ How often do you do those activities?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3" y="1920993"/>
            <a:ext cx="4844957" cy="39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82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58390" y="2123749"/>
            <a:ext cx="91623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43285"/>
            <a:ext cx="85840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1. </a:t>
            </a:r>
            <a:r>
              <a:rPr lang="en-US" sz="32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Prepare for the Project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2956446" y="606624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524837"/>
            <a:ext cx="10686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 overview about the topic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For a better community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vocabulary to talk about voluntary work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04010" y="3318954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26768" y="2895948"/>
            <a:ext cx="4257707" cy="1720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conversation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Find the adjectives.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x-none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79377" y="2451504"/>
            <a:ext cx="859848" cy="867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54743" y="3674057"/>
            <a:ext cx="1095349" cy="10794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58592" y="475355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3337" y="5602839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3337" y="4753555"/>
            <a:ext cx="4257707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Self-reflection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388492" y="5577596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48" name="Curved Connector 47"/>
          <p:cNvCxnSpPr>
            <a:stCxn id="31" idx="1"/>
            <a:endCxn id="47" idx="0"/>
          </p:cNvCxnSpPr>
          <p:nvPr/>
        </p:nvCxnSpPr>
        <p:spPr>
          <a:xfrm rot="10800000" flipV="1">
            <a:off x="2363860" y="5086630"/>
            <a:ext cx="1094733" cy="4909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7656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Read 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Visit 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Work 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Volunteer 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845258" y="96094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70976" y="121324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9225" y="212380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769" y="1213243"/>
            <a:ext cx="425770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2090802"/>
            <a:ext cx="42642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54743" y="1540945"/>
            <a:ext cx="859849" cy="5828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01648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2624</TotalTime>
  <Words>1138</Words>
  <Application>Microsoft Office PowerPoint</Application>
  <PresentationFormat>Widescreen</PresentationFormat>
  <Paragraphs>234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119</cp:revision>
  <dcterms:created xsi:type="dcterms:W3CDTF">2020-12-09T02:04:09Z</dcterms:created>
  <dcterms:modified xsi:type="dcterms:W3CDTF">2023-07-17T08:15:33Z</dcterms:modified>
</cp:coreProperties>
</file>