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3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EA3B3-4D00-42AB-9400-D9A3BB9A3AEB}" type="datetimeFigureOut">
              <a:rPr lang="en-US" smtClean="0"/>
              <a:t>21/10/2018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12A66-AFCF-4DD1-9757-4EC6922F5895}" type="slidenum">
              <a:rPr lang="en-US" smtClean="0"/>
              <a:t>‹#›</a:t>
            </a:fld>
            <a:endParaRPr lang="en-US"/>
          </a:p>
        </p:txBody>
      </p:sp>
    </p:spTree>
    <p:extLst>
      <p:ext uri="{BB962C8B-B14F-4D97-AF65-F5344CB8AC3E}">
        <p14:creationId xmlns:p14="http://schemas.microsoft.com/office/powerpoint/2010/main" val="22685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F3F4F5C8-7562-40D7-8F98-C78056DAAE4D}" type="slidenum">
              <a:rPr lang="en-US" altLang="en-US" sz="1200">
                <a:solidFill>
                  <a:srgbClr val="000000"/>
                </a:solidFill>
              </a:rPr>
              <a:pPr algn="r" fontAlgn="base">
                <a:spcBef>
                  <a:spcPct val="0"/>
                </a:spcBef>
                <a:spcAft>
                  <a:spcPct val="0"/>
                </a:spcAft>
              </a:pPr>
              <a:t>1</a:t>
            </a:fld>
            <a:endParaRPr lang="en-US" altLang="en-US" sz="1200">
              <a:solidFill>
                <a:srgbClr val="000000"/>
              </a:solidFill>
            </a:endParaRPr>
          </a:p>
        </p:txBody>
      </p:sp>
      <p:sp>
        <p:nvSpPr>
          <p:cNvPr id="570371" name="Rectangle 2"/>
          <p:cNvSpPr>
            <a:spLocks noGrp="1" noRot="1" noChangeAspect="1" noChangeArrowheads="1" noTextEdit="1"/>
          </p:cNvSpPr>
          <p:nvPr>
            <p:ph type="sldImg"/>
          </p:nvPr>
        </p:nvSpPr>
        <p:spPr>
          <a:ln/>
        </p:spPr>
      </p:sp>
      <p:sp>
        <p:nvSpPr>
          <p:cNvPr id="570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0090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5BB03F86-A06D-4270-9943-08803F2DF8B7}" type="slidenum">
              <a:rPr lang="en-US" altLang="en-US" sz="1200">
                <a:solidFill>
                  <a:srgbClr val="000000"/>
                </a:solidFill>
                <a:latin typeface="Calibri" panose="020F0502020204030204" pitchFamily="34" charset="0"/>
              </a:rPr>
              <a:pPr algn="r" fontAlgn="base">
                <a:spcBef>
                  <a:spcPct val="0"/>
                </a:spcBef>
                <a:spcAft>
                  <a:spcPct val="0"/>
                </a:spcAft>
              </a:pPr>
              <a:t>2</a:t>
            </a:fld>
            <a:endParaRPr lang="en-US" altLang="en-US" sz="1200">
              <a:solidFill>
                <a:srgbClr val="000000"/>
              </a:solidFill>
              <a:latin typeface="Calibri" panose="020F0502020204030204" pitchFamily="34" charset="0"/>
            </a:endParaRPr>
          </a:p>
        </p:txBody>
      </p:sp>
      <p:sp>
        <p:nvSpPr>
          <p:cNvPr id="572419" name="Rectangle 2"/>
          <p:cNvSpPr>
            <a:spLocks noGrp="1" noRot="1" noChangeAspect="1" noChangeArrowheads="1" noTextEdit="1"/>
          </p:cNvSpPr>
          <p:nvPr>
            <p:ph type="sldImg"/>
          </p:nvPr>
        </p:nvSpPr>
        <p:spPr>
          <a:ln/>
        </p:spPr>
      </p:sp>
      <p:sp>
        <p:nvSpPr>
          <p:cNvPr id="572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225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1CB25F3A-BB30-47A9-B81D-485D6BD5E31B}" type="slidenum">
              <a:rPr lang="en-US" altLang="en-US" sz="1200">
                <a:solidFill>
                  <a:srgbClr val="000000"/>
                </a:solidFill>
                <a:latin typeface="Calibri" panose="020F0502020204030204" pitchFamily="34" charset="0"/>
              </a:rPr>
              <a:pPr algn="r" fontAlgn="base">
                <a:spcBef>
                  <a:spcPct val="0"/>
                </a:spcBef>
                <a:spcAft>
                  <a:spcPct val="0"/>
                </a:spcAft>
              </a:pPr>
              <a:t>3</a:t>
            </a:fld>
            <a:endParaRPr lang="en-US" altLang="en-US" sz="1200">
              <a:solidFill>
                <a:srgbClr val="000000"/>
              </a:solidFill>
              <a:latin typeface="Calibri" panose="020F0502020204030204" pitchFamily="34" charset="0"/>
            </a:endParaRPr>
          </a:p>
        </p:txBody>
      </p:sp>
      <p:sp>
        <p:nvSpPr>
          <p:cNvPr id="574467" name="Rectangle 2"/>
          <p:cNvSpPr>
            <a:spLocks noGrp="1" noRot="1" noChangeAspect="1" noChangeArrowheads="1" noTextEdit="1"/>
          </p:cNvSpPr>
          <p:nvPr>
            <p:ph type="sldImg"/>
          </p:nvPr>
        </p:nvSpPr>
        <p:spPr>
          <a:ln/>
        </p:spPr>
      </p:sp>
      <p:sp>
        <p:nvSpPr>
          <p:cNvPr id="574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705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4044E7BA-8E79-428B-9C94-A4AECFF100D1}" type="slidenum">
              <a:rPr lang="en-US" altLang="en-US" sz="1200">
                <a:solidFill>
                  <a:srgbClr val="000000"/>
                </a:solidFill>
                <a:latin typeface="Calibri" panose="020F0502020204030204" pitchFamily="34" charset="0"/>
              </a:rPr>
              <a:pPr algn="r" fontAlgn="base">
                <a:spcBef>
                  <a:spcPct val="0"/>
                </a:spcBef>
                <a:spcAft>
                  <a:spcPct val="0"/>
                </a:spcAft>
              </a:pPr>
              <a:t>4</a:t>
            </a:fld>
            <a:endParaRPr lang="en-US" altLang="en-US" sz="1200">
              <a:solidFill>
                <a:srgbClr val="000000"/>
              </a:solidFill>
              <a:latin typeface="Calibri" panose="020F0502020204030204" pitchFamily="34" charset="0"/>
            </a:endParaRPr>
          </a:p>
        </p:txBody>
      </p:sp>
      <p:sp>
        <p:nvSpPr>
          <p:cNvPr id="576515" name="Rectangle 2"/>
          <p:cNvSpPr>
            <a:spLocks noGrp="1" noRot="1" noChangeAspect="1" noChangeArrowheads="1" noTextEdit="1"/>
          </p:cNvSpPr>
          <p:nvPr>
            <p:ph type="sldImg"/>
          </p:nvPr>
        </p:nvSpPr>
        <p:spPr>
          <a:ln/>
        </p:spPr>
      </p:sp>
      <p:sp>
        <p:nvSpPr>
          <p:cNvPr id="576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8150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29ED583F-4081-4A62-A980-20E1A7FA9FB1}" type="slidenum">
              <a:rPr lang="en-US" altLang="en-US" sz="1200">
                <a:solidFill>
                  <a:srgbClr val="000000"/>
                </a:solidFill>
                <a:latin typeface="Calibri" panose="020F0502020204030204" pitchFamily="34" charset="0"/>
              </a:rPr>
              <a:pPr algn="r" fontAlgn="base">
                <a:spcBef>
                  <a:spcPct val="0"/>
                </a:spcBef>
                <a:spcAft>
                  <a:spcPct val="0"/>
                </a:spcAft>
              </a:pPr>
              <a:t>5</a:t>
            </a:fld>
            <a:endParaRPr lang="en-US" altLang="en-US" sz="1200">
              <a:solidFill>
                <a:srgbClr val="000000"/>
              </a:solidFill>
              <a:latin typeface="Calibri" panose="020F0502020204030204" pitchFamily="34" charset="0"/>
            </a:endParaRPr>
          </a:p>
        </p:txBody>
      </p:sp>
      <p:sp>
        <p:nvSpPr>
          <p:cNvPr id="578563" name="Rectangle 2"/>
          <p:cNvSpPr>
            <a:spLocks noGrp="1" noRot="1" noChangeAspect="1" noChangeArrowheads="1" noTextEdit="1"/>
          </p:cNvSpPr>
          <p:nvPr>
            <p:ph type="sldImg"/>
          </p:nvPr>
        </p:nvSpPr>
        <p:spPr>
          <a:ln/>
        </p:spPr>
      </p:sp>
      <p:sp>
        <p:nvSpPr>
          <p:cNvPr id="578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0353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BAE7C8C-00ED-4280-877E-D8F95599F940}" type="slidenum">
              <a:rPr lang="en-US" altLang="en-US" sz="1200">
                <a:solidFill>
                  <a:srgbClr val="000000"/>
                </a:solidFill>
                <a:latin typeface="Calibri" panose="020F0502020204030204" pitchFamily="34" charset="0"/>
              </a:rPr>
              <a:pPr algn="r" fontAlgn="base">
                <a:spcBef>
                  <a:spcPct val="0"/>
                </a:spcBef>
                <a:spcAft>
                  <a:spcPct val="0"/>
                </a:spcAft>
              </a:pPr>
              <a:t>6</a:t>
            </a:fld>
            <a:endParaRPr lang="en-US" altLang="en-US" sz="1200">
              <a:solidFill>
                <a:srgbClr val="000000"/>
              </a:solidFill>
              <a:latin typeface="Calibri" panose="020F0502020204030204" pitchFamily="34" charset="0"/>
            </a:endParaRPr>
          </a:p>
        </p:txBody>
      </p:sp>
      <p:sp>
        <p:nvSpPr>
          <p:cNvPr id="580611" name="Rectangle 2"/>
          <p:cNvSpPr>
            <a:spLocks noGrp="1" noRot="1" noChangeAspect="1" noChangeArrowheads="1" noTextEdit="1"/>
          </p:cNvSpPr>
          <p:nvPr>
            <p:ph type="sldImg"/>
          </p:nvPr>
        </p:nvSpPr>
        <p:spPr>
          <a:ln/>
        </p:spPr>
      </p:sp>
      <p:sp>
        <p:nvSpPr>
          <p:cNvPr id="580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9640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35115290-ED2C-4A2B-A84B-8A425BD98088}" type="slidenum">
              <a:rPr lang="en-US" altLang="en-US" sz="1200">
                <a:solidFill>
                  <a:srgbClr val="000000"/>
                </a:solidFill>
                <a:latin typeface="Calibri" panose="020F0502020204030204" pitchFamily="34" charset="0"/>
              </a:rPr>
              <a:pPr algn="r" fontAlgn="base">
                <a:spcBef>
                  <a:spcPct val="0"/>
                </a:spcBef>
                <a:spcAft>
                  <a:spcPct val="0"/>
                </a:spcAft>
              </a:pPr>
              <a:t>7</a:t>
            </a:fld>
            <a:endParaRPr lang="en-US" altLang="en-US" sz="1200">
              <a:solidFill>
                <a:srgbClr val="000000"/>
              </a:solidFill>
              <a:latin typeface="Calibri" panose="020F0502020204030204" pitchFamily="34" charset="0"/>
            </a:endParaRPr>
          </a:p>
        </p:txBody>
      </p:sp>
      <p:sp>
        <p:nvSpPr>
          <p:cNvPr id="582659" name="Rectangle 2"/>
          <p:cNvSpPr>
            <a:spLocks noGrp="1" noRot="1" noChangeAspect="1" noChangeArrowheads="1" noTextEdit="1"/>
          </p:cNvSpPr>
          <p:nvPr>
            <p:ph type="sldImg"/>
          </p:nvPr>
        </p:nvSpPr>
        <p:spPr>
          <a:ln/>
        </p:spPr>
      </p:sp>
      <p:sp>
        <p:nvSpPr>
          <p:cNvPr id="582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8661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2233884F-FDFE-41C8-BCC6-79BAE78AE441}" type="slidenum">
              <a:rPr lang="en-US" altLang="en-US" sz="1200">
                <a:solidFill>
                  <a:srgbClr val="000000"/>
                </a:solidFill>
                <a:latin typeface="Calibri" panose="020F0502020204030204" pitchFamily="34" charset="0"/>
              </a:rPr>
              <a:pPr algn="r" fontAlgn="base">
                <a:spcBef>
                  <a:spcPct val="0"/>
                </a:spcBef>
                <a:spcAft>
                  <a:spcPct val="0"/>
                </a:spcAft>
              </a:pPr>
              <a:t>8</a:t>
            </a:fld>
            <a:endParaRPr lang="en-US" altLang="en-US" sz="1200">
              <a:solidFill>
                <a:srgbClr val="000000"/>
              </a:solidFill>
              <a:latin typeface="Calibri" panose="020F0502020204030204" pitchFamily="34" charset="0"/>
            </a:endParaRPr>
          </a:p>
        </p:txBody>
      </p:sp>
      <p:sp>
        <p:nvSpPr>
          <p:cNvPr id="584707" name="Rectangle 2"/>
          <p:cNvSpPr>
            <a:spLocks noGrp="1" noRot="1" noChangeAspect="1" noChangeArrowheads="1" noTextEdit="1"/>
          </p:cNvSpPr>
          <p:nvPr>
            <p:ph type="sldImg"/>
          </p:nvPr>
        </p:nvSpPr>
        <p:spPr>
          <a:ln/>
        </p:spPr>
      </p:sp>
      <p:sp>
        <p:nvSpPr>
          <p:cNvPr id="584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4331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sp>
        <p:nvSpPr>
          <p:cNvPr id="307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307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fld id="{F2E55960-4D05-47C0-AA45-42C63A2BBE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523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94F88EEE-AF86-4F20-83B5-2F8F0DD7BF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3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9D26191A-4B71-4A75-9542-D3885A185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62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D655AC55-EC85-4FEE-B9AD-902550805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460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ED1087D5-97A4-4E1B-AC1E-6E9430604B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876800" y="1600200"/>
            <a:ext cx="3810000" cy="4530725"/>
          </a:xfrm>
        </p:spPr>
        <p:txBody>
          <a:bodyPr/>
          <a:lstStyle/>
          <a:p>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D141553-B11C-4661-88EA-EF0651D4C5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337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914400" y="1600200"/>
            <a:ext cx="3810000" cy="4530725"/>
          </a:xfrm>
        </p:spPr>
        <p:txBody>
          <a:bodyPr/>
          <a:lstStyle/>
          <a:p>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EB625F4D-2BF4-4AA5-9F1B-A8D3672B6C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80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C9280981-CE2A-486F-A800-9865C465B7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599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89EBE1B7-B2AF-4BF7-AA0D-00DC881D03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02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A9C1564F-4931-47D3-8FC8-821B532335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880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fld id="{ED681139-EEC6-4E45-9CC9-6D221ED520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0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93783DCE-7786-469A-BA1E-681B91AB17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38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fld id="{2A1EE989-6131-4509-B5FF-439B9868FC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865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6890CA25-6C3E-41BA-AC7C-D4EA39FA18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858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4E7DB4B0-022E-434A-93B5-ACDCC9848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63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686800" cy="4876800"/>
            <a:chOff x="0" y="0"/>
            <a:chExt cx="5472" cy="3072"/>
          </a:xfrm>
        </p:grpSpPr>
        <p:sp>
          <p:nvSpPr>
            <p:cNvPr id="296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grpSp>
          <p:nvGrpSpPr>
            <p:cNvPr id="2058" name="Group 4"/>
            <p:cNvGrpSpPr>
              <a:grpSpLocks/>
            </p:cNvGrpSpPr>
            <p:nvPr/>
          </p:nvGrpSpPr>
          <p:grpSpPr bwMode="auto">
            <a:xfrm>
              <a:off x="240" y="893"/>
              <a:ext cx="5232" cy="115"/>
              <a:chOff x="240" y="893"/>
              <a:chExt cx="5232" cy="115"/>
            </a:xfrm>
          </p:grpSpPr>
          <p:sp>
            <p:nvSpPr>
              <p:cNvPr id="297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297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sp>
        <p:nvSpPr>
          <p:cNvPr id="2051"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297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297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pPr eaLnBrk="0" fontAlgn="base" hangingPunct="0">
              <a:spcBef>
                <a:spcPct val="0"/>
              </a:spcBef>
              <a:spcAft>
                <a:spcPct val="0"/>
              </a:spcAft>
            </a:pPr>
            <a:fld id="{EEE4AE7E-54F5-49B1-9C4B-57DBE6F1E64B}"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297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739845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rtl="0" eaLnBrk="0" fontAlgn="base" hangingPunct="0">
        <a:spcBef>
          <a:spcPct val="0"/>
        </a:spcBef>
        <a:spcAft>
          <a:spcPct val="0"/>
        </a:spcAft>
        <a:defRPr sz="4200" b="0" i="0" u="none">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2895600" y="1828800"/>
            <a:ext cx="5327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000" dirty="0">
                <a:solidFill>
                  <a:srgbClr val="00FF00"/>
                </a:solidFill>
                <a:effectLst>
                  <a:outerShdw blurRad="38100" dist="38100" dir="2700000" algn="tl">
                    <a:srgbClr val="000000"/>
                  </a:outerShdw>
                </a:effectLst>
              </a:rPr>
              <a:t>BÀI THỰC HÀNH</a:t>
            </a:r>
            <a:r>
              <a:rPr lang="en-US" altLang="en-US" sz="3000" dirty="0">
                <a:solidFill>
                  <a:srgbClr val="00FF00"/>
                </a:solidFill>
              </a:rPr>
              <a:t> 7 </a:t>
            </a:r>
          </a:p>
        </p:txBody>
      </p:sp>
      <p:sp>
        <p:nvSpPr>
          <p:cNvPr id="27656" name="Text Box 8"/>
          <p:cNvSpPr txBox="1">
            <a:spLocks noChangeArrowheads="1"/>
          </p:cNvSpPr>
          <p:nvPr/>
        </p:nvSpPr>
        <p:spPr bwMode="auto">
          <a:xfrm>
            <a:off x="6083300" y="5734050"/>
            <a:ext cx="24495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200">
                <a:solidFill>
                  <a:srgbClr val="000000"/>
                </a:solidFill>
              </a:rPr>
              <a:t>Thời gian 2 tiết</a:t>
            </a:r>
          </a:p>
        </p:txBody>
      </p:sp>
      <p:sp>
        <p:nvSpPr>
          <p:cNvPr id="27653" name="Text Box 5"/>
          <p:cNvSpPr txBox="1">
            <a:spLocks noChangeArrowheads="1"/>
          </p:cNvSpPr>
          <p:nvPr/>
        </p:nvSpPr>
        <p:spPr bwMode="auto">
          <a:xfrm>
            <a:off x="900113" y="2943225"/>
            <a:ext cx="7775575" cy="13112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4000" b="1">
                <a:solidFill>
                  <a:srgbClr val="FF0066"/>
                </a:solidFill>
                <a:effectLst>
                  <a:outerShdw blurRad="38100" dist="38100" dir="2700000" algn="tl">
                    <a:srgbClr val="000000"/>
                  </a:outerShdw>
                </a:effectLst>
                <a:latin typeface="Times New Roman" panose="02020603050405020304" pitchFamily="18" charset="0"/>
              </a:rPr>
              <a:t>XỬ LÍ DÃY SỐ TRONG CHƯƠNG TRÌNH</a:t>
            </a:r>
          </a:p>
        </p:txBody>
      </p:sp>
    </p:spTree>
    <p:extLst>
      <p:ext uri="{BB962C8B-B14F-4D97-AF65-F5344CB8AC3E}">
        <p14:creationId xmlns:p14="http://schemas.microsoft.com/office/powerpoint/2010/main" val="3395228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0-#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27653"/>
                                        </p:tgtEl>
                                        <p:attrNameLst>
                                          <p:attrName>style.visibility</p:attrName>
                                        </p:attrNameLst>
                                      </p:cBhvr>
                                      <p:to>
                                        <p:strVal val="visible"/>
                                      </p:to>
                                    </p:set>
                                    <p:animEffect transition="in" filter="fade">
                                      <p:cBhvr>
                                        <p:cTn id="12" dur="1000"/>
                                        <p:tgtEl>
                                          <p:spTgt spid="27653"/>
                                        </p:tgtEl>
                                      </p:cBhvr>
                                    </p:animEffect>
                                    <p:anim calcmode="lin" valueType="num">
                                      <p:cBhvr>
                                        <p:cTn id="13" dur="1000" fill="hold"/>
                                        <p:tgtEl>
                                          <p:spTgt spid="27653"/>
                                        </p:tgtEl>
                                        <p:attrNameLst>
                                          <p:attrName>ppt_w</p:attrName>
                                        </p:attrNameLst>
                                      </p:cBhvr>
                                      <p:tavLst>
                                        <p:tav tm="0" fmla="#ppt_w*sin(2.5*pi*$)">
                                          <p:val>
                                            <p:fltVal val="0"/>
                                          </p:val>
                                        </p:tav>
                                        <p:tav tm="100000">
                                          <p:val>
                                            <p:fltVal val="1"/>
                                          </p:val>
                                        </p:tav>
                                      </p:tavLst>
                                    </p:anim>
                                    <p:anim calcmode="lin" valueType="num">
                                      <p:cBhvr>
                                        <p:cTn id="14" dur="1000" fill="hold"/>
                                        <p:tgtEl>
                                          <p:spTgt spid="27653"/>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3900"/>
                            </p:stCondLst>
                            <p:childTnLst>
                              <p:par>
                                <p:cTn id="16" presetID="2" presetClass="entr" presetSubtype="4" fill="hold" grpId="0" nodeType="afterEffect">
                                  <p:stCondLst>
                                    <p:cond delay="0"/>
                                  </p:stCondLst>
                                  <p:childTnLst>
                                    <p:set>
                                      <p:cBhvr>
                                        <p:cTn id="17" dur="1" fill="hold">
                                          <p:stCondLst>
                                            <p:cond delay="0"/>
                                          </p:stCondLst>
                                        </p:cTn>
                                        <p:tgtEl>
                                          <p:spTgt spid="27656"/>
                                        </p:tgtEl>
                                        <p:attrNameLst>
                                          <p:attrName>style.visibility</p:attrName>
                                        </p:attrNameLst>
                                      </p:cBhvr>
                                      <p:to>
                                        <p:strVal val="visible"/>
                                      </p:to>
                                    </p:set>
                                    <p:anim calcmode="lin" valueType="num">
                                      <p:cBhvr additive="base">
                                        <p:cTn id="18" dur="500" fill="hold"/>
                                        <p:tgtEl>
                                          <p:spTgt spid="27656"/>
                                        </p:tgtEl>
                                        <p:attrNameLst>
                                          <p:attrName>ppt_x</p:attrName>
                                        </p:attrNameLst>
                                      </p:cBhvr>
                                      <p:tavLst>
                                        <p:tav tm="0">
                                          <p:val>
                                            <p:strVal val="#ppt_x"/>
                                          </p:val>
                                        </p:tav>
                                        <p:tav tm="100000">
                                          <p:val>
                                            <p:strVal val="#ppt_x"/>
                                          </p:val>
                                        </p:tav>
                                      </p:tavLst>
                                    </p:anim>
                                    <p:anim calcmode="lin" valueType="num">
                                      <p:cBhvr additive="base">
                                        <p:cTn id="19"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6" grpId="0"/>
      <p:bldP spid="276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dirty="0" smtClean="0">
                <a:solidFill>
                  <a:srgbClr val="FF0066"/>
                </a:solidFill>
                <a:effectLst>
                  <a:outerShdw blurRad="38100" dist="38100" dir="2700000" algn="tl">
                    <a:srgbClr val="000000"/>
                  </a:outerShdw>
                </a:effectLst>
              </a:rPr>
              <a:t>VÍ DỤ </a:t>
            </a:r>
            <a:r>
              <a:rPr lang="en-US" altLang="en-US" sz="3000" dirty="0">
                <a:solidFill>
                  <a:srgbClr val="FF0066"/>
                </a:solidFill>
                <a:effectLst>
                  <a:outerShdw blurRad="38100" dist="38100" dir="2700000" algn="tl">
                    <a:srgbClr val="000000"/>
                  </a:outerShdw>
                </a:effectLst>
              </a:rPr>
              <a:t>1</a:t>
            </a:r>
          </a:p>
        </p:txBody>
      </p:sp>
      <p:sp>
        <p:nvSpPr>
          <p:cNvPr id="2" name="AutoShape 3"/>
          <p:cNvSpPr>
            <a:spLocks noChangeArrowheads="1"/>
          </p:cNvSpPr>
          <p:nvPr/>
        </p:nvSpPr>
        <p:spPr bwMode="auto">
          <a:xfrm>
            <a:off x="900113" y="1125538"/>
            <a:ext cx="7704137" cy="2951162"/>
          </a:xfrm>
          <a:prstGeom prst="cloudCallout">
            <a:avLst>
              <a:gd name="adj1" fmla="val -62444"/>
              <a:gd name="adj2" fmla="val 90023"/>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i="1">
                <a:solidFill>
                  <a:srgbClr val="000099"/>
                </a:solidFill>
              </a:rPr>
              <a:t>Viết chương trình nhập điểm của các bạn trong lớp. Sau đó in ra màn hình số bạn đạt kết quả học tập loại giỏi, khá, trung bình và kém (theo tiêu chuẩn từ 8.0 trở lên đạt loại giỏi, từ 6.5 đến 7.9 đạt loại khá, từ 5.0 đến 6.4 đạt trung bình và dưới 5.0 xếp loại kém)</a:t>
            </a:r>
            <a:endParaRPr lang="en-US" altLang="en-US" i="1">
              <a:solidFill>
                <a:srgbClr val="000099"/>
              </a:solidFill>
            </a:endParaRPr>
          </a:p>
        </p:txBody>
      </p:sp>
    </p:spTree>
    <p:extLst>
      <p:ext uri="{BB962C8B-B14F-4D97-AF65-F5344CB8AC3E}">
        <p14:creationId xmlns:p14="http://schemas.microsoft.com/office/powerpoint/2010/main" val="2813841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519113" y="333375"/>
            <a:ext cx="8156575"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99"/>
                </a:solidFill>
              </a:rPr>
              <a:t>Thực hiện: </a:t>
            </a:r>
          </a:p>
          <a:p>
            <a:pPr fontAlgn="base">
              <a:spcBef>
                <a:spcPct val="0"/>
              </a:spcBef>
              <a:spcAft>
                <a:spcPct val="0"/>
              </a:spcAft>
              <a:buFontTx/>
              <a:buAutoNum type="arabicPeriod"/>
            </a:pPr>
            <a:r>
              <a:rPr lang="en-US" altLang="en-US" sz="2000">
                <a:solidFill>
                  <a:srgbClr val="000099"/>
                </a:solidFill>
              </a:rPr>
              <a:t>Khởi động Pascal. Gõ chương trình sau và tìm hiểu ý nghĩa của từng câu lệnh trong chương trình</a:t>
            </a:r>
          </a:p>
        </p:txBody>
      </p:sp>
      <p:pic>
        <p:nvPicPr>
          <p:cNvPr id="573443" name="Picture 3" descr="PhanLo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8496300" cy="5256212"/>
          </a:xfrm>
          <a:prstGeom prst="rect">
            <a:avLst/>
          </a:prstGeom>
          <a:solidFill>
            <a:srgbClr val="FFFF99"/>
          </a:solidFill>
        </p:spPr>
      </p:pic>
    </p:spTree>
    <p:extLst>
      <p:ext uri="{BB962C8B-B14F-4D97-AF65-F5344CB8AC3E}">
        <p14:creationId xmlns:p14="http://schemas.microsoft.com/office/powerpoint/2010/main" val="1384939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73442"/>
                                        </p:tgtEl>
                                        <p:attrNameLst>
                                          <p:attrName>style.visibility</p:attrName>
                                        </p:attrNameLst>
                                      </p:cBhvr>
                                      <p:to>
                                        <p:strVal val="visible"/>
                                      </p:to>
                                    </p:set>
                                    <p:anim calcmode="discrete" valueType="clr">
                                      <p:cBhvr override="childStyle">
                                        <p:cTn id="7" dur="80"/>
                                        <p:tgtEl>
                                          <p:spTgt spid="5734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442"/>
                                        </p:tgtEl>
                                        <p:attrNameLst>
                                          <p:attrName>fillcolor</p:attrName>
                                        </p:attrNameLst>
                                      </p:cBhvr>
                                      <p:tavLst>
                                        <p:tav tm="0">
                                          <p:val>
                                            <p:clrVal>
                                              <a:schemeClr val="accent2"/>
                                            </p:clrVal>
                                          </p:val>
                                        </p:tav>
                                        <p:tav tm="50000">
                                          <p:val>
                                            <p:clrVal>
                                              <a:schemeClr val="hlink"/>
                                            </p:clrVal>
                                          </p:val>
                                        </p:tav>
                                      </p:tavLst>
                                    </p:anim>
                                    <p:set>
                                      <p:cBhvr>
                                        <p:cTn id="9" dur="80"/>
                                        <p:tgtEl>
                                          <p:spTgt spid="573442"/>
                                        </p:tgtEl>
                                        <p:attrNameLst>
                                          <p:attrName>fill.type</p:attrName>
                                        </p:attrNameLst>
                                      </p:cBhvr>
                                      <p:to>
                                        <p:strVal val="solid"/>
                                      </p:to>
                                    </p:set>
                                  </p:childTnLst>
                                </p:cTn>
                              </p:par>
                            </p:childTnLst>
                          </p:cTn>
                        </p:par>
                        <p:par>
                          <p:cTn id="10" fill="hold" nodeType="afterGroup">
                            <p:stCondLst>
                              <p:cond delay="3440"/>
                            </p:stCondLst>
                            <p:childTnLst>
                              <p:par>
                                <p:cTn id="11" presetID="10" presetClass="entr" presetSubtype="0" fill="hold" nodeType="afterEffect">
                                  <p:stCondLst>
                                    <p:cond delay="0"/>
                                  </p:stCondLst>
                                  <p:childTnLst>
                                    <p:set>
                                      <p:cBhvr>
                                        <p:cTn id="12" dur="1" fill="hold">
                                          <p:stCondLst>
                                            <p:cond delay="0"/>
                                          </p:stCondLst>
                                        </p:cTn>
                                        <p:tgtEl>
                                          <p:spTgt spid="573443"/>
                                        </p:tgtEl>
                                        <p:attrNameLst>
                                          <p:attrName>style.visibility</p:attrName>
                                        </p:attrNameLst>
                                      </p:cBhvr>
                                      <p:to>
                                        <p:strVal val="visible"/>
                                      </p:to>
                                    </p:set>
                                    <p:animEffect transition="in" filter="fade">
                                      <p:cBhvr>
                                        <p:cTn id="13" dur="1000"/>
                                        <p:tgtEl>
                                          <p:spTgt spid="573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ext Box 2"/>
          <p:cNvSpPr txBox="1">
            <a:spLocks noChangeArrowheads="1"/>
          </p:cNvSpPr>
          <p:nvPr/>
        </p:nvSpPr>
        <p:spPr bwMode="auto">
          <a:xfrm>
            <a:off x="519113" y="1965325"/>
            <a:ext cx="8156575" cy="1616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99"/>
                </a:solidFill>
              </a:rPr>
              <a:t>Thực hiện: </a:t>
            </a:r>
          </a:p>
          <a:p>
            <a:pPr fontAlgn="base">
              <a:spcBef>
                <a:spcPct val="0"/>
              </a:spcBef>
              <a:spcAft>
                <a:spcPct val="0"/>
              </a:spcAft>
            </a:pPr>
            <a:endParaRPr lang="en-US" altLang="en-US" sz="2000">
              <a:solidFill>
                <a:srgbClr val="000099"/>
              </a:solidFill>
            </a:endParaRPr>
          </a:p>
          <a:p>
            <a:pPr fontAlgn="base">
              <a:spcBef>
                <a:spcPct val="0"/>
              </a:spcBef>
              <a:spcAft>
                <a:spcPct val="0"/>
              </a:spcAft>
              <a:buFontTx/>
              <a:buAutoNum type="arabicPeriod"/>
            </a:pPr>
            <a:r>
              <a:rPr lang="en-US" altLang="en-US" sz="2000">
                <a:solidFill>
                  <a:srgbClr val="000099"/>
                </a:solidFill>
              </a:rPr>
              <a:t>Lưu chương trình với tên </a:t>
            </a:r>
            <a:r>
              <a:rPr lang="en-US" altLang="en-US" sz="2000" b="1">
                <a:solidFill>
                  <a:srgbClr val="000099"/>
                </a:solidFill>
              </a:rPr>
              <a:t>PHANLOAI.PAS.</a:t>
            </a:r>
          </a:p>
          <a:p>
            <a:pPr fontAlgn="base">
              <a:spcBef>
                <a:spcPct val="0"/>
              </a:spcBef>
              <a:spcAft>
                <a:spcPct val="0"/>
              </a:spcAft>
              <a:buFontTx/>
              <a:buAutoNum type="arabicPeriod"/>
            </a:pPr>
            <a:r>
              <a:rPr lang="en-US" altLang="en-US" sz="2000">
                <a:solidFill>
                  <a:srgbClr val="000099"/>
                </a:solidFill>
              </a:rPr>
              <a:t>Dịch và chỉnh sửa các lỗi gõ, nếu có.</a:t>
            </a:r>
          </a:p>
          <a:p>
            <a:pPr fontAlgn="base">
              <a:spcBef>
                <a:spcPct val="0"/>
              </a:spcBef>
              <a:spcAft>
                <a:spcPct val="0"/>
              </a:spcAft>
              <a:buFontTx/>
              <a:buAutoNum type="arabicPeriod"/>
            </a:pPr>
            <a:r>
              <a:rPr lang="en-US" altLang="en-US" sz="2000">
                <a:solidFill>
                  <a:srgbClr val="000099"/>
                </a:solidFill>
              </a:rPr>
              <a:t>Chạy chương trình</a:t>
            </a:r>
            <a:endParaRPr lang="en-US" altLang="en-US" sz="2000" b="1">
              <a:solidFill>
                <a:srgbClr val="000099"/>
              </a:solidFill>
            </a:endParaRPr>
          </a:p>
        </p:txBody>
      </p:sp>
    </p:spTree>
    <p:extLst>
      <p:ext uri="{BB962C8B-B14F-4D97-AF65-F5344CB8AC3E}">
        <p14:creationId xmlns:p14="http://schemas.microsoft.com/office/powerpoint/2010/main" val="3741522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75490"/>
                                        </p:tgtEl>
                                        <p:attrNameLst>
                                          <p:attrName>style.visibility</p:attrName>
                                        </p:attrNameLst>
                                      </p:cBhvr>
                                      <p:to>
                                        <p:strVal val="visible"/>
                                      </p:to>
                                    </p:set>
                                    <p:anim calcmode="discrete" valueType="clr">
                                      <p:cBhvr override="childStyle">
                                        <p:cTn id="7" dur="80"/>
                                        <p:tgtEl>
                                          <p:spTgt spid="5754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5490"/>
                                        </p:tgtEl>
                                        <p:attrNameLst>
                                          <p:attrName>fillcolor</p:attrName>
                                        </p:attrNameLst>
                                      </p:cBhvr>
                                      <p:tavLst>
                                        <p:tav tm="0">
                                          <p:val>
                                            <p:clrVal>
                                              <a:schemeClr val="accent2"/>
                                            </p:clrVal>
                                          </p:val>
                                        </p:tav>
                                        <p:tav tm="50000">
                                          <p:val>
                                            <p:clrVal>
                                              <a:schemeClr val="hlink"/>
                                            </p:clrVal>
                                          </p:val>
                                        </p:tav>
                                      </p:tavLst>
                                    </p:anim>
                                    <p:set>
                                      <p:cBhvr>
                                        <p:cTn id="9" dur="80"/>
                                        <p:tgtEl>
                                          <p:spTgt spid="5754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dirty="0" smtClean="0">
                <a:solidFill>
                  <a:srgbClr val="FF0066"/>
                </a:solidFill>
                <a:effectLst>
                  <a:outerShdw blurRad="38100" dist="38100" dir="2700000" algn="tl">
                    <a:srgbClr val="000000"/>
                  </a:outerShdw>
                </a:effectLst>
              </a:rPr>
              <a:t>VÍ DỤ </a:t>
            </a:r>
            <a:r>
              <a:rPr lang="en-US" altLang="en-US" sz="3000" dirty="0">
                <a:solidFill>
                  <a:srgbClr val="FF0066"/>
                </a:solidFill>
                <a:effectLst>
                  <a:outerShdw blurRad="38100" dist="38100" dir="2700000" algn="tl">
                    <a:srgbClr val="000000"/>
                  </a:outerShdw>
                </a:effectLst>
              </a:rPr>
              <a:t>2</a:t>
            </a:r>
          </a:p>
        </p:txBody>
      </p:sp>
      <p:sp>
        <p:nvSpPr>
          <p:cNvPr id="2" name="AutoShape 3"/>
          <p:cNvSpPr>
            <a:spLocks noChangeArrowheads="1"/>
          </p:cNvSpPr>
          <p:nvPr/>
        </p:nvSpPr>
        <p:spPr bwMode="auto">
          <a:xfrm>
            <a:off x="1547813" y="1628775"/>
            <a:ext cx="6191250" cy="2519363"/>
          </a:xfrm>
          <a:prstGeom prst="cloudCallout">
            <a:avLst>
              <a:gd name="adj1" fmla="val -75949"/>
              <a:gd name="adj2" fmla="val 94046"/>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i="1" dirty="0" err="1">
                <a:solidFill>
                  <a:srgbClr val="000099"/>
                </a:solidFill>
              </a:rPr>
              <a:t>Bổ</a:t>
            </a:r>
            <a:r>
              <a:rPr lang="en-US" altLang="en-US" sz="2000" i="1" dirty="0">
                <a:solidFill>
                  <a:srgbClr val="000099"/>
                </a:solidFill>
              </a:rPr>
              <a:t> sung </a:t>
            </a:r>
            <a:r>
              <a:rPr lang="en-US" altLang="en-US" sz="2000" i="1" dirty="0" err="1">
                <a:solidFill>
                  <a:srgbClr val="000099"/>
                </a:solidFill>
              </a:rPr>
              <a:t>và</a:t>
            </a:r>
            <a:r>
              <a:rPr lang="en-US" altLang="en-US" sz="2000" i="1" dirty="0">
                <a:solidFill>
                  <a:srgbClr val="000099"/>
                </a:solidFill>
              </a:rPr>
              <a:t> </a:t>
            </a:r>
            <a:r>
              <a:rPr lang="en-US" altLang="en-US" sz="2000" i="1" dirty="0" err="1">
                <a:solidFill>
                  <a:srgbClr val="000099"/>
                </a:solidFill>
              </a:rPr>
              <a:t>chỉnh</a:t>
            </a:r>
            <a:r>
              <a:rPr lang="en-US" altLang="en-US" sz="2000" i="1" dirty="0">
                <a:solidFill>
                  <a:srgbClr val="000099"/>
                </a:solidFill>
              </a:rPr>
              <a:t> </a:t>
            </a:r>
            <a:r>
              <a:rPr lang="en-US" altLang="en-US" sz="2000" i="1" dirty="0" err="1">
                <a:solidFill>
                  <a:srgbClr val="000099"/>
                </a:solidFill>
              </a:rPr>
              <a:t>sửa</a:t>
            </a:r>
            <a:r>
              <a:rPr lang="en-US" altLang="en-US" sz="2000" i="1" dirty="0">
                <a:solidFill>
                  <a:srgbClr val="000099"/>
                </a:solidFill>
              </a:rPr>
              <a:t> </a:t>
            </a:r>
            <a:r>
              <a:rPr lang="en-US" altLang="en-US" sz="2000" i="1" dirty="0" err="1">
                <a:solidFill>
                  <a:srgbClr val="000099"/>
                </a:solidFill>
              </a:rPr>
              <a:t>chương</a:t>
            </a:r>
            <a:r>
              <a:rPr lang="en-US" altLang="en-US" sz="2000" i="1" dirty="0">
                <a:solidFill>
                  <a:srgbClr val="000099"/>
                </a:solidFill>
              </a:rPr>
              <a:t> </a:t>
            </a:r>
            <a:r>
              <a:rPr lang="en-US" altLang="en-US" sz="2000" i="1" dirty="0" err="1">
                <a:solidFill>
                  <a:srgbClr val="000099"/>
                </a:solidFill>
              </a:rPr>
              <a:t>trình</a:t>
            </a:r>
            <a:r>
              <a:rPr lang="en-US" altLang="en-US" sz="2000" i="1" dirty="0">
                <a:solidFill>
                  <a:srgbClr val="000099"/>
                </a:solidFill>
              </a:rPr>
              <a:t> </a:t>
            </a:r>
            <a:r>
              <a:rPr lang="en-US" altLang="en-US" sz="2000" i="1" dirty="0" err="1">
                <a:solidFill>
                  <a:srgbClr val="000099"/>
                </a:solidFill>
              </a:rPr>
              <a:t>trong</a:t>
            </a:r>
            <a:r>
              <a:rPr lang="en-US" altLang="en-US" sz="2000" i="1" dirty="0">
                <a:solidFill>
                  <a:srgbClr val="000099"/>
                </a:solidFill>
              </a:rPr>
              <a:t> </a:t>
            </a:r>
            <a:r>
              <a:rPr lang="en-US" altLang="en-US" sz="2000" i="1" dirty="0" smtClean="0">
                <a:solidFill>
                  <a:srgbClr val="000099"/>
                </a:solidFill>
              </a:rPr>
              <a:t>VÍ DỤ </a:t>
            </a:r>
            <a:r>
              <a:rPr lang="en-US" altLang="en-US" sz="2000" i="1" dirty="0">
                <a:solidFill>
                  <a:srgbClr val="000099"/>
                </a:solidFill>
              </a:rPr>
              <a:t>1 </a:t>
            </a:r>
            <a:r>
              <a:rPr lang="en-US" altLang="en-US" sz="2000" i="1" dirty="0" err="1">
                <a:solidFill>
                  <a:srgbClr val="000099"/>
                </a:solidFill>
              </a:rPr>
              <a:t>để</a:t>
            </a:r>
            <a:r>
              <a:rPr lang="en-US" altLang="en-US" sz="2000" i="1" dirty="0">
                <a:solidFill>
                  <a:srgbClr val="000099"/>
                </a:solidFill>
              </a:rPr>
              <a:t> </a:t>
            </a:r>
            <a:r>
              <a:rPr lang="en-US" altLang="en-US" sz="2000" i="1" dirty="0" err="1">
                <a:solidFill>
                  <a:srgbClr val="000099"/>
                </a:solidFill>
              </a:rPr>
              <a:t>nhập</a:t>
            </a:r>
            <a:r>
              <a:rPr lang="en-US" altLang="en-US" sz="2000" i="1" dirty="0">
                <a:solidFill>
                  <a:srgbClr val="000099"/>
                </a:solidFill>
              </a:rPr>
              <a:t> </a:t>
            </a:r>
            <a:r>
              <a:rPr lang="en-US" altLang="en-US" sz="2000" i="1" dirty="0" err="1">
                <a:solidFill>
                  <a:srgbClr val="000099"/>
                </a:solidFill>
              </a:rPr>
              <a:t>hai</a:t>
            </a:r>
            <a:r>
              <a:rPr lang="en-US" altLang="en-US" sz="2000" i="1" dirty="0">
                <a:solidFill>
                  <a:srgbClr val="000099"/>
                </a:solidFill>
              </a:rPr>
              <a:t> </a:t>
            </a:r>
            <a:r>
              <a:rPr lang="en-US" altLang="en-US" sz="2000" i="1" dirty="0" err="1">
                <a:solidFill>
                  <a:srgbClr val="000099"/>
                </a:solidFill>
              </a:rPr>
              <a:t>loại</a:t>
            </a:r>
            <a:r>
              <a:rPr lang="en-US" altLang="en-US" sz="2000" i="1" dirty="0">
                <a:solidFill>
                  <a:srgbClr val="000099"/>
                </a:solidFill>
              </a:rPr>
              <a:t> </a:t>
            </a:r>
            <a:r>
              <a:rPr lang="en-US" altLang="en-US" sz="2000" i="1" dirty="0" err="1">
                <a:solidFill>
                  <a:srgbClr val="000099"/>
                </a:solidFill>
              </a:rPr>
              <a:t>điểm</a:t>
            </a:r>
            <a:r>
              <a:rPr lang="en-US" altLang="en-US" sz="2000" i="1" dirty="0">
                <a:solidFill>
                  <a:srgbClr val="000099"/>
                </a:solidFill>
              </a:rPr>
              <a:t> </a:t>
            </a:r>
            <a:r>
              <a:rPr lang="en-US" altLang="en-US" sz="2000" i="1" dirty="0" err="1">
                <a:solidFill>
                  <a:srgbClr val="000099"/>
                </a:solidFill>
              </a:rPr>
              <a:t>Toán</a:t>
            </a:r>
            <a:r>
              <a:rPr lang="en-US" altLang="en-US" sz="2000" i="1" dirty="0">
                <a:solidFill>
                  <a:srgbClr val="000099"/>
                </a:solidFill>
              </a:rPr>
              <a:t> </a:t>
            </a:r>
            <a:r>
              <a:rPr lang="en-US" altLang="en-US" sz="2000" i="1" dirty="0" err="1">
                <a:solidFill>
                  <a:srgbClr val="000099"/>
                </a:solidFill>
              </a:rPr>
              <a:t>và</a:t>
            </a:r>
            <a:r>
              <a:rPr lang="en-US" altLang="en-US" sz="2000" i="1" dirty="0">
                <a:solidFill>
                  <a:srgbClr val="000099"/>
                </a:solidFill>
              </a:rPr>
              <a:t> </a:t>
            </a:r>
            <a:r>
              <a:rPr lang="en-US" altLang="en-US" sz="2000" i="1" dirty="0" err="1">
                <a:solidFill>
                  <a:srgbClr val="000099"/>
                </a:solidFill>
              </a:rPr>
              <a:t>Ngữ</a:t>
            </a:r>
            <a:r>
              <a:rPr lang="en-US" altLang="en-US" sz="2000" i="1" dirty="0">
                <a:solidFill>
                  <a:srgbClr val="000099"/>
                </a:solidFill>
              </a:rPr>
              <a:t> </a:t>
            </a:r>
            <a:r>
              <a:rPr lang="en-US" altLang="en-US" sz="2000" i="1" dirty="0" err="1">
                <a:solidFill>
                  <a:srgbClr val="000099"/>
                </a:solidFill>
              </a:rPr>
              <a:t>văn</a:t>
            </a:r>
            <a:r>
              <a:rPr lang="en-US" altLang="en-US" sz="2000" i="1" dirty="0">
                <a:solidFill>
                  <a:srgbClr val="000099"/>
                </a:solidFill>
              </a:rPr>
              <a:t> </a:t>
            </a:r>
            <a:r>
              <a:rPr lang="en-US" altLang="en-US" sz="2000" i="1" dirty="0" err="1">
                <a:solidFill>
                  <a:srgbClr val="000099"/>
                </a:solidFill>
              </a:rPr>
              <a:t>của</a:t>
            </a:r>
            <a:r>
              <a:rPr lang="en-US" altLang="en-US" sz="2000" i="1" dirty="0">
                <a:solidFill>
                  <a:srgbClr val="000099"/>
                </a:solidFill>
              </a:rPr>
              <a:t> </a:t>
            </a:r>
            <a:r>
              <a:rPr lang="en-US" altLang="en-US" sz="2000" i="1" dirty="0" err="1">
                <a:solidFill>
                  <a:srgbClr val="000099"/>
                </a:solidFill>
              </a:rPr>
              <a:t>các</a:t>
            </a:r>
            <a:r>
              <a:rPr lang="en-US" altLang="en-US" sz="2000" i="1" dirty="0">
                <a:solidFill>
                  <a:srgbClr val="000099"/>
                </a:solidFill>
              </a:rPr>
              <a:t> </a:t>
            </a:r>
            <a:r>
              <a:rPr lang="en-US" altLang="en-US" sz="2000" i="1" dirty="0" err="1">
                <a:solidFill>
                  <a:srgbClr val="000099"/>
                </a:solidFill>
              </a:rPr>
              <a:t>bạn</a:t>
            </a:r>
            <a:r>
              <a:rPr lang="en-US" altLang="en-US" sz="2000" i="1" dirty="0">
                <a:solidFill>
                  <a:srgbClr val="000099"/>
                </a:solidFill>
              </a:rPr>
              <a:t>, </a:t>
            </a:r>
            <a:r>
              <a:rPr lang="en-US" altLang="en-US" sz="2000" i="1" dirty="0" err="1">
                <a:solidFill>
                  <a:srgbClr val="000099"/>
                </a:solidFill>
              </a:rPr>
              <a:t>sau</a:t>
            </a:r>
            <a:r>
              <a:rPr lang="en-US" altLang="en-US" sz="2000" i="1" dirty="0">
                <a:solidFill>
                  <a:srgbClr val="000099"/>
                </a:solidFill>
              </a:rPr>
              <a:t> </a:t>
            </a:r>
            <a:r>
              <a:rPr lang="en-US" altLang="en-US" sz="2000" i="1" dirty="0" err="1">
                <a:solidFill>
                  <a:srgbClr val="000099"/>
                </a:solidFill>
              </a:rPr>
              <a:t>đó</a:t>
            </a:r>
            <a:r>
              <a:rPr lang="en-US" altLang="en-US" sz="2000" i="1" dirty="0">
                <a:solidFill>
                  <a:srgbClr val="000099"/>
                </a:solidFill>
              </a:rPr>
              <a:t> in </a:t>
            </a:r>
            <a:r>
              <a:rPr lang="en-US" altLang="en-US" sz="2000" i="1" dirty="0" err="1">
                <a:solidFill>
                  <a:srgbClr val="000099"/>
                </a:solidFill>
              </a:rPr>
              <a:t>ra</a:t>
            </a:r>
            <a:r>
              <a:rPr lang="en-US" altLang="en-US" sz="2000" i="1" dirty="0">
                <a:solidFill>
                  <a:srgbClr val="000099"/>
                </a:solidFill>
              </a:rPr>
              <a:t> </a:t>
            </a:r>
            <a:r>
              <a:rPr lang="en-US" altLang="en-US" sz="2000" i="1" dirty="0" err="1">
                <a:solidFill>
                  <a:srgbClr val="000099"/>
                </a:solidFill>
              </a:rPr>
              <a:t>màn</a:t>
            </a:r>
            <a:r>
              <a:rPr lang="en-US" altLang="en-US" sz="2000" i="1" dirty="0">
                <a:solidFill>
                  <a:srgbClr val="000099"/>
                </a:solidFill>
              </a:rPr>
              <a:t> </a:t>
            </a:r>
            <a:r>
              <a:rPr lang="en-US" altLang="en-US" sz="2000" i="1" dirty="0" err="1">
                <a:solidFill>
                  <a:srgbClr val="000099"/>
                </a:solidFill>
              </a:rPr>
              <a:t>hình</a:t>
            </a:r>
            <a:r>
              <a:rPr lang="en-US" altLang="en-US" sz="2000" i="1" dirty="0">
                <a:solidFill>
                  <a:srgbClr val="000099"/>
                </a:solidFill>
              </a:rPr>
              <a:t> </a:t>
            </a:r>
            <a:r>
              <a:rPr lang="en-US" altLang="en-US" sz="2000" i="1" dirty="0" err="1">
                <a:solidFill>
                  <a:srgbClr val="000099"/>
                </a:solidFill>
              </a:rPr>
              <a:t>điểm</a:t>
            </a:r>
            <a:r>
              <a:rPr lang="en-US" altLang="en-US" sz="2000" i="1" dirty="0">
                <a:solidFill>
                  <a:srgbClr val="000099"/>
                </a:solidFill>
              </a:rPr>
              <a:t> </a:t>
            </a:r>
            <a:r>
              <a:rPr lang="en-US" altLang="en-US" sz="2000" i="1" dirty="0" err="1">
                <a:solidFill>
                  <a:srgbClr val="000099"/>
                </a:solidFill>
              </a:rPr>
              <a:t>trung</a:t>
            </a:r>
            <a:r>
              <a:rPr lang="en-US" altLang="en-US" sz="2000" i="1" dirty="0">
                <a:solidFill>
                  <a:srgbClr val="000099"/>
                </a:solidFill>
              </a:rPr>
              <a:t> </a:t>
            </a:r>
            <a:r>
              <a:rPr lang="en-US" altLang="en-US" sz="2000" i="1" dirty="0" err="1">
                <a:solidFill>
                  <a:srgbClr val="000099"/>
                </a:solidFill>
              </a:rPr>
              <a:t>bình</a:t>
            </a:r>
            <a:r>
              <a:rPr lang="en-US" altLang="en-US" sz="2000" i="1" dirty="0">
                <a:solidFill>
                  <a:srgbClr val="000099"/>
                </a:solidFill>
              </a:rPr>
              <a:t> </a:t>
            </a:r>
            <a:r>
              <a:rPr lang="en-US" altLang="en-US" sz="2000" i="1" dirty="0" err="1">
                <a:solidFill>
                  <a:srgbClr val="000099"/>
                </a:solidFill>
              </a:rPr>
              <a:t>của</a:t>
            </a:r>
            <a:r>
              <a:rPr lang="en-US" altLang="en-US" sz="2000" i="1" dirty="0">
                <a:solidFill>
                  <a:srgbClr val="000099"/>
                </a:solidFill>
              </a:rPr>
              <a:t> </a:t>
            </a:r>
            <a:r>
              <a:rPr lang="en-US" altLang="en-US" sz="2000" i="1" dirty="0" err="1">
                <a:solidFill>
                  <a:srgbClr val="000099"/>
                </a:solidFill>
              </a:rPr>
              <a:t>mỗi</a:t>
            </a:r>
            <a:r>
              <a:rPr lang="en-US" altLang="en-US" sz="2000" i="1" dirty="0">
                <a:solidFill>
                  <a:srgbClr val="000099"/>
                </a:solidFill>
              </a:rPr>
              <a:t> </a:t>
            </a:r>
            <a:r>
              <a:rPr lang="en-US" altLang="en-US" sz="2000" i="1" dirty="0" err="1">
                <a:solidFill>
                  <a:srgbClr val="000099"/>
                </a:solidFill>
              </a:rPr>
              <a:t>bạn</a:t>
            </a:r>
            <a:r>
              <a:rPr lang="en-US" altLang="en-US" sz="2000" i="1" dirty="0">
                <a:solidFill>
                  <a:srgbClr val="000099"/>
                </a:solidFill>
              </a:rPr>
              <a:t> </a:t>
            </a:r>
            <a:r>
              <a:rPr lang="en-US" altLang="en-US" sz="2000" i="1" dirty="0" err="1">
                <a:solidFill>
                  <a:srgbClr val="000099"/>
                </a:solidFill>
              </a:rPr>
              <a:t>trong</a:t>
            </a:r>
            <a:r>
              <a:rPr lang="en-US" altLang="en-US" sz="2000" i="1" dirty="0">
                <a:solidFill>
                  <a:srgbClr val="000099"/>
                </a:solidFill>
              </a:rPr>
              <a:t> </a:t>
            </a:r>
            <a:r>
              <a:rPr lang="en-US" altLang="en-US" sz="2000" i="1" dirty="0" err="1">
                <a:solidFill>
                  <a:srgbClr val="000099"/>
                </a:solidFill>
              </a:rPr>
              <a:t>lớp</a:t>
            </a:r>
            <a:r>
              <a:rPr lang="en-US" altLang="en-US" sz="2000" i="1" dirty="0">
                <a:solidFill>
                  <a:srgbClr val="000099"/>
                </a:solidFill>
              </a:rPr>
              <a:t> ?</a:t>
            </a:r>
          </a:p>
        </p:txBody>
      </p:sp>
      <p:sp>
        <p:nvSpPr>
          <p:cNvPr id="577540" name="Text Box 4"/>
          <p:cNvSpPr txBox="1">
            <a:spLocks noChangeArrowheads="1"/>
          </p:cNvSpPr>
          <p:nvPr/>
        </p:nvSpPr>
        <p:spPr bwMode="auto">
          <a:xfrm>
            <a:off x="1331913" y="4724400"/>
            <a:ext cx="7412037"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8000"/>
                </a:solidFill>
              </a:rPr>
              <a:t>Công thức:</a:t>
            </a:r>
          </a:p>
          <a:p>
            <a:pPr fontAlgn="base">
              <a:spcBef>
                <a:spcPct val="0"/>
              </a:spcBef>
              <a:spcAft>
                <a:spcPct val="0"/>
              </a:spcAft>
            </a:pPr>
            <a:r>
              <a:rPr lang="en-US" altLang="en-US" sz="2000">
                <a:solidFill>
                  <a:srgbClr val="008000"/>
                </a:solidFill>
              </a:rPr>
              <a:t>      Điểm trung bình = (điểm Toán + điểm Ngữ văn)/2</a:t>
            </a:r>
          </a:p>
          <a:p>
            <a:pPr fontAlgn="base">
              <a:spcBef>
                <a:spcPct val="0"/>
              </a:spcBef>
              <a:spcAft>
                <a:spcPct val="0"/>
              </a:spcAft>
            </a:pPr>
            <a:r>
              <a:rPr lang="en-US" altLang="en-US" sz="2000">
                <a:solidFill>
                  <a:srgbClr val="008000"/>
                </a:solidFill>
              </a:rPr>
              <a:t>      Điểm trung bình của cả lớp theo từng môn Toán và Ngữ văn</a:t>
            </a:r>
          </a:p>
        </p:txBody>
      </p:sp>
    </p:spTree>
    <p:extLst>
      <p:ext uri="{BB962C8B-B14F-4D97-AF65-F5344CB8AC3E}">
        <p14:creationId xmlns:p14="http://schemas.microsoft.com/office/powerpoint/2010/main" val="2783702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577540"/>
                                        </p:tgtEl>
                                        <p:attrNameLst>
                                          <p:attrName>style.visibility</p:attrName>
                                        </p:attrNameLst>
                                      </p:cBhvr>
                                      <p:to>
                                        <p:strVal val="visible"/>
                                      </p:to>
                                    </p:set>
                                    <p:animEffect transition="in" filter="diamond(in)">
                                      <p:cBhvr>
                                        <p:cTn id="12" dur="1000"/>
                                        <p:tgtEl>
                                          <p:spTgt spid="577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75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ext Box 2"/>
          <p:cNvSpPr txBox="1">
            <a:spLocks noChangeArrowheads="1"/>
          </p:cNvSpPr>
          <p:nvPr/>
        </p:nvSpPr>
        <p:spPr bwMode="auto">
          <a:xfrm>
            <a:off x="519113" y="406400"/>
            <a:ext cx="8156575" cy="1006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99"/>
                </a:solidFill>
              </a:rPr>
              <a:t>Thực hiện: </a:t>
            </a:r>
          </a:p>
          <a:p>
            <a:pPr fontAlgn="base">
              <a:spcBef>
                <a:spcPct val="0"/>
              </a:spcBef>
              <a:spcAft>
                <a:spcPct val="0"/>
              </a:spcAft>
              <a:buFontTx/>
              <a:buAutoNum type="arabicPeriod"/>
            </a:pPr>
            <a:r>
              <a:rPr lang="en-US" altLang="en-US" sz="2000">
                <a:solidFill>
                  <a:srgbClr val="000099"/>
                </a:solidFill>
              </a:rPr>
              <a:t>Khởi động Pascal. Gõ chương trình sau và tìm hiểu ý nghĩa của từng câu lệnh trong chương trình</a:t>
            </a:r>
          </a:p>
        </p:txBody>
      </p:sp>
      <p:pic>
        <p:nvPicPr>
          <p:cNvPr id="579587" name="Picture 3" descr="Toanv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849630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36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79586"/>
                                        </p:tgtEl>
                                        <p:attrNameLst>
                                          <p:attrName>style.visibility</p:attrName>
                                        </p:attrNameLst>
                                      </p:cBhvr>
                                      <p:to>
                                        <p:strVal val="visible"/>
                                      </p:to>
                                    </p:set>
                                    <p:anim calcmode="discrete" valueType="clr">
                                      <p:cBhvr override="childStyle">
                                        <p:cTn id="7" dur="80"/>
                                        <p:tgtEl>
                                          <p:spTgt spid="5795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9586"/>
                                        </p:tgtEl>
                                        <p:attrNameLst>
                                          <p:attrName>fillcolor</p:attrName>
                                        </p:attrNameLst>
                                      </p:cBhvr>
                                      <p:tavLst>
                                        <p:tav tm="0">
                                          <p:val>
                                            <p:clrVal>
                                              <a:schemeClr val="accent2"/>
                                            </p:clrVal>
                                          </p:val>
                                        </p:tav>
                                        <p:tav tm="50000">
                                          <p:val>
                                            <p:clrVal>
                                              <a:schemeClr val="hlink"/>
                                            </p:clrVal>
                                          </p:val>
                                        </p:tav>
                                      </p:tavLst>
                                    </p:anim>
                                    <p:set>
                                      <p:cBhvr>
                                        <p:cTn id="9" dur="80"/>
                                        <p:tgtEl>
                                          <p:spTgt spid="579586"/>
                                        </p:tgtEl>
                                        <p:attrNameLst>
                                          <p:attrName>fill.type</p:attrName>
                                        </p:attrNameLst>
                                      </p:cBhvr>
                                      <p:to>
                                        <p:strVal val="solid"/>
                                      </p:to>
                                    </p:set>
                                  </p:childTnLst>
                                </p:cTn>
                              </p:par>
                            </p:childTnLst>
                          </p:cTn>
                        </p:par>
                        <p:par>
                          <p:cTn id="10" fill="hold" nodeType="afterGroup">
                            <p:stCondLst>
                              <p:cond delay="3440"/>
                            </p:stCondLst>
                            <p:childTnLst>
                              <p:par>
                                <p:cTn id="11" presetID="10" presetClass="entr" presetSubtype="0" fill="hold" nodeType="afterEffect">
                                  <p:stCondLst>
                                    <p:cond delay="0"/>
                                  </p:stCondLst>
                                  <p:childTnLst>
                                    <p:set>
                                      <p:cBhvr>
                                        <p:cTn id="12" dur="1" fill="hold">
                                          <p:stCondLst>
                                            <p:cond delay="0"/>
                                          </p:stCondLst>
                                        </p:cTn>
                                        <p:tgtEl>
                                          <p:spTgt spid="579587"/>
                                        </p:tgtEl>
                                        <p:attrNameLst>
                                          <p:attrName>style.visibility</p:attrName>
                                        </p:attrNameLst>
                                      </p:cBhvr>
                                      <p:to>
                                        <p:strVal val="visible"/>
                                      </p:to>
                                    </p:set>
                                    <p:animEffect transition="in" filter="fade">
                                      <p:cBhvr>
                                        <p:cTn id="13" dur="1000"/>
                                        <p:tgtEl>
                                          <p:spTgt spid="579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ext Box 2"/>
          <p:cNvSpPr txBox="1">
            <a:spLocks noChangeArrowheads="1"/>
          </p:cNvSpPr>
          <p:nvPr/>
        </p:nvSpPr>
        <p:spPr bwMode="auto">
          <a:xfrm>
            <a:off x="539750" y="2205038"/>
            <a:ext cx="8156575" cy="1920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99"/>
                </a:solidFill>
              </a:rPr>
              <a:t>Thực hiện: </a:t>
            </a:r>
          </a:p>
          <a:p>
            <a:pPr fontAlgn="base">
              <a:spcBef>
                <a:spcPct val="0"/>
              </a:spcBef>
              <a:spcAft>
                <a:spcPct val="0"/>
              </a:spcAft>
              <a:buFontTx/>
              <a:buAutoNum type="arabicPeriod"/>
            </a:pPr>
            <a:r>
              <a:rPr lang="en-US" altLang="en-US" sz="2000">
                <a:solidFill>
                  <a:srgbClr val="000099"/>
                </a:solidFill>
              </a:rPr>
              <a:t>Lưu chương trình với tên </a:t>
            </a:r>
            <a:r>
              <a:rPr lang="en-US" altLang="en-US" sz="2000" b="1">
                <a:solidFill>
                  <a:srgbClr val="000099"/>
                </a:solidFill>
              </a:rPr>
              <a:t>DIEMTRUNGBINH.PAS.</a:t>
            </a:r>
          </a:p>
          <a:p>
            <a:pPr fontAlgn="base">
              <a:spcBef>
                <a:spcPct val="0"/>
              </a:spcBef>
              <a:spcAft>
                <a:spcPct val="0"/>
              </a:spcAft>
              <a:buFontTx/>
              <a:buAutoNum type="arabicPeriod"/>
            </a:pPr>
            <a:r>
              <a:rPr lang="en-US" altLang="en-US" sz="2000">
                <a:solidFill>
                  <a:srgbClr val="000099"/>
                </a:solidFill>
              </a:rPr>
              <a:t>Bổ sung các câu lệnh trên vào vị trí thích hợp trong chương trình.</a:t>
            </a:r>
          </a:p>
          <a:p>
            <a:pPr fontAlgn="base">
              <a:spcBef>
                <a:spcPct val="0"/>
              </a:spcBef>
              <a:spcAft>
                <a:spcPct val="0"/>
              </a:spcAft>
              <a:buFontTx/>
              <a:buAutoNum type="arabicPeriod"/>
            </a:pPr>
            <a:r>
              <a:rPr lang="en-US" altLang="en-US" sz="2000">
                <a:solidFill>
                  <a:srgbClr val="000099"/>
                </a:solidFill>
              </a:rPr>
              <a:t>Thêm các lệnh cần thiết.</a:t>
            </a:r>
          </a:p>
          <a:p>
            <a:pPr fontAlgn="base">
              <a:spcBef>
                <a:spcPct val="0"/>
              </a:spcBef>
              <a:spcAft>
                <a:spcPct val="0"/>
              </a:spcAft>
              <a:buFontTx/>
              <a:buAutoNum type="arabicPeriod"/>
            </a:pPr>
            <a:r>
              <a:rPr lang="en-US" altLang="en-US" sz="2000">
                <a:solidFill>
                  <a:srgbClr val="000099"/>
                </a:solidFill>
              </a:rPr>
              <a:t>Dịch và chạy chương trình với các số liệu thử được nhập từ bàn phím. Quan sát kết quả nhận được trên màn hình.</a:t>
            </a:r>
          </a:p>
        </p:txBody>
      </p:sp>
    </p:spTree>
    <p:extLst>
      <p:ext uri="{BB962C8B-B14F-4D97-AF65-F5344CB8AC3E}">
        <p14:creationId xmlns:p14="http://schemas.microsoft.com/office/powerpoint/2010/main" val="2404114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0066"/>
                </a:solidFill>
              </a:rPr>
              <a:t> </a:t>
            </a:r>
            <a:r>
              <a:rPr lang="en-US" altLang="en-US" sz="3000" smtClean="0">
                <a:solidFill>
                  <a:srgbClr val="FF0066"/>
                </a:solidFill>
                <a:effectLst>
                  <a:outerShdw blurRad="38100" dist="38100" dir="2700000" algn="tl">
                    <a:srgbClr val="000000"/>
                  </a:outerShdw>
                </a:effectLst>
              </a:rPr>
              <a:t>GHI NHỚ</a:t>
            </a:r>
            <a:endParaRPr lang="en-US" altLang="en-US" sz="3000" dirty="0">
              <a:solidFill>
                <a:srgbClr val="FF0066"/>
              </a:solidFill>
              <a:effectLst>
                <a:outerShdw blurRad="38100" dist="38100" dir="2700000" algn="tl">
                  <a:srgbClr val="000000"/>
                </a:outerShdw>
              </a:effectLst>
            </a:endParaRPr>
          </a:p>
        </p:txBody>
      </p:sp>
      <p:sp>
        <p:nvSpPr>
          <p:cNvPr id="583683" name="Text Box 3"/>
          <p:cNvSpPr txBox="1">
            <a:spLocks noChangeArrowheads="1"/>
          </p:cNvSpPr>
          <p:nvPr/>
        </p:nvSpPr>
        <p:spPr bwMode="auto">
          <a:xfrm>
            <a:off x="107950" y="1341438"/>
            <a:ext cx="6013450" cy="406400"/>
          </a:xfrm>
          <a:prstGeom prst="rect">
            <a:avLst/>
          </a:prstGeom>
          <a:solidFill>
            <a:srgbClr val="FFFFFF"/>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a:solidFill>
                  <a:srgbClr val="000099"/>
                </a:solidFill>
              </a:rPr>
              <a:t>Cú pháp khai báo biến mảng trong Pascal có dạng</a:t>
            </a:r>
            <a:endParaRPr lang="en-US" altLang="en-US" sz="2000" b="1">
              <a:solidFill>
                <a:srgbClr val="000099"/>
              </a:solidFill>
            </a:endParaRPr>
          </a:p>
        </p:txBody>
      </p:sp>
      <p:sp>
        <p:nvSpPr>
          <p:cNvPr id="583684" name="Text Box 4"/>
          <p:cNvSpPr txBox="1">
            <a:spLocks noChangeArrowheads="1"/>
          </p:cNvSpPr>
          <p:nvPr/>
        </p:nvSpPr>
        <p:spPr bwMode="auto">
          <a:xfrm>
            <a:off x="-73025" y="2276475"/>
            <a:ext cx="9324975" cy="412750"/>
          </a:xfrm>
          <a:prstGeom prst="rect">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2100" b="1">
                <a:solidFill>
                  <a:srgbClr val="660033"/>
                </a:solidFill>
              </a:rPr>
              <a:t>Var</a:t>
            </a:r>
            <a:r>
              <a:rPr lang="en-US" altLang="en-US" sz="2100">
                <a:solidFill>
                  <a:srgbClr val="660033"/>
                </a:solidFill>
              </a:rPr>
              <a:t> </a:t>
            </a:r>
            <a:r>
              <a:rPr lang="en-US" altLang="en-US" sz="2100" i="1">
                <a:solidFill>
                  <a:srgbClr val="660033"/>
                </a:solidFill>
              </a:rPr>
              <a:t>&lt;</a:t>
            </a:r>
            <a:r>
              <a:rPr lang="en-US" altLang="en-US" sz="2100" i="1">
                <a:solidFill>
                  <a:srgbClr val="006600"/>
                </a:solidFill>
              </a:rPr>
              <a:t>tên biến mảng</a:t>
            </a:r>
            <a:r>
              <a:rPr lang="en-US" altLang="en-US" sz="2100">
                <a:solidFill>
                  <a:srgbClr val="660033"/>
                </a:solidFill>
              </a:rPr>
              <a:t>&gt;</a:t>
            </a:r>
            <a:r>
              <a:rPr lang="en-US" altLang="en-US" sz="2100" b="1">
                <a:solidFill>
                  <a:srgbClr val="660033"/>
                </a:solidFill>
              </a:rPr>
              <a:t>:</a:t>
            </a:r>
            <a:r>
              <a:rPr lang="en-US" altLang="en-US" sz="2100">
                <a:solidFill>
                  <a:srgbClr val="660033"/>
                </a:solidFill>
              </a:rPr>
              <a:t> </a:t>
            </a:r>
            <a:r>
              <a:rPr lang="en-US" altLang="en-US" sz="2100" b="1">
                <a:solidFill>
                  <a:srgbClr val="660033"/>
                </a:solidFill>
              </a:rPr>
              <a:t>array</a:t>
            </a:r>
            <a:r>
              <a:rPr lang="en-US" altLang="en-US" sz="2100">
                <a:solidFill>
                  <a:srgbClr val="660033"/>
                </a:solidFill>
              </a:rPr>
              <a:t>[&lt;</a:t>
            </a:r>
            <a:r>
              <a:rPr lang="en-US" altLang="en-US" sz="2100" i="1">
                <a:solidFill>
                  <a:srgbClr val="006600"/>
                </a:solidFill>
              </a:rPr>
              <a:t>chỉ số đầu</a:t>
            </a:r>
            <a:r>
              <a:rPr lang="en-US" altLang="en-US" sz="2100">
                <a:solidFill>
                  <a:srgbClr val="660033"/>
                </a:solidFill>
              </a:rPr>
              <a:t>&gt;</a:t>
            </a:r>
            <a:r>
              <a:rPr lang="en-US" altLang="en-US" sz="2100" b="1">
                <a:solidFill>
                  <a:srgbClr val="660033"/>
                </a:solidFill>
              </a:rPr>
              <a:t>..</a:t>
            </a:r>
            <a:r>
              <a:rPr lang="en-US" altLang="en-US" sz="2100">
                <a:solidFill>
                  <a:srgbClr val="660033"/>
                </a:solidFill>
              </a:rPr>
              <a:t>&lt;</a:t>
            </a:r>
            <a:r>
              <a:rPr lang="en-US" altLang="en-US" sz="2100" i="1">
                <a:solidFill>
                  <a:srgbClr val="006600"/>
                </a:solidFill>
              </a:rPr>
              <a:t>chỉ số cuối</a:t>
            </a:r>
            <a:r>
              <a:rPr lang="en-US" altLang="en-US" sz="2100">
                <a:solidFill>
                  <a:srgbClr val="660033"/>
                </a:solidFill>
              </a:rPr>
              <a:t>&gt;] </a:t>
            </a:r>
            <a:r>
              <a:rPr lang="en-US" altLang="en-US" sz="2100" b="1">
                <a:solidFill>
                  <a:srgbClr val="660033"/>
                </a:solidFill>
              </a:rPr>
              <a:t>of </a:t>
            </a:r>
            <a:r>
              <a:rPr lang="en-US" altLang="en-US" sz="2100">
                <a:solidFill>
                  <a:srgbClr val="660033"/>
                </a:solidFill>
              </a:rPr>
              <a:t>&lt;</a:t>
            </a:r>
            <a:r>
              <a:rPr lang="en-US" altLang="en-US" sz="2100" i="1">
                <a:solidFill>
                  <a:srgbClr val="006600"/>
                </a:solidFill>
              </a:rPr>
              <a:t>kiểu phần tử</a:t>
            </a:r>
            <a:r>
              <a:rPr lang="en-US" altLang="en-US" sz="2100">
                <a:solidFill>
                  <a:srgbClr val="660033"/>
                </a:solidFill>
              </a:rPr>
              <a:t>&gt;;</a:t>
            </a:r>
          </a:p>
        </p:txBody>
      </p:sp>
      <p:sp>
        <p:nvSpPr>
          <p:cNvPr id="583685" name="Text Box 5"/>
          <p:cNvSpPr txBox="1">
            <a:spLocks noChangeArrowheads="1"/>
          </p:cNvSpPr>
          <p:nvPr/>
        </p:nvSpPr>
        <p:spPr bwMode="auto">
          <a:xfrm>
            <a:off x="2663825" y="2997200"/>
            <a:ext cx="622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A50021"/>
                </a:solidFill>
              </a:rPr>
              <a:t>Chỉ số đầu, chỉ số cuối: </a:t>
            </a:r>
            <a:r>
              <a:rPr lang="en-US" altLang="en-US">
                <a:solidFill>
                  <a:srgbClr val="A50021"/>
                </a:solidFill>
              </a:rPr>
              <a:t>là các hằng hoặc biểu thức nguyên.</a:t>
            </a:r>
          </a:p>
        </p:txBody>
      </p:sp>
      <p:sp>
        <p:nvSpPr>
          <p:cNvPr id="583686" name="Text Box 6"/>
          <p:cNvSpPr txBox="1">
            <a:spLocks noChangeArrowheads="1"/>
          </p:cNvSpPr>
          <p:nvPr/>
        </p:nvSpPr>
        <p:spPr bwMode="auto">
          <a:xfrm>
            <a:off x="2663825" y="3430588"/>
            <a:ext cx="2608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A50021"/>
                </a:solidFill>
              </a:rPr>
              <a:t>Chỉ số đầu </a:t>
            </a:r>
            <a:r>
              <a:rPr lang="en-US" altLang="en-US" i="1">
                <a:solidFill>
                  <a:srgbClr val="A50021"/>
                </a:solidFill>
                <a:cs typeface="Arial" panose="020B0604020202020204" pitchFamily="34" charset="0"/>
              </a:rPr>
              <a:t>≤</a:t>
            </a:r>
            <a:r>
              <a:rPr lang="en-US" altLang="en-US" i="1">
                <a:solidFill>
                  <a:srgbClr val="A50021"/>
                </a:solidFill>
              </a:rPr>
              <a:t> chỉ số cuối</a:t>
            </a:r>
            <a:endParaRPr lang="en-US" altLang="en-US">
              <a:solidFill>
                <a:srgbClr val="A50021"/>
              </a:solidFill>
            </a:endParaRPr>
          </a:p>
        </p:txBody>
      </p:sp>
      <p:sp>
        <p:nvSpPr>
          <p:cNvPr id="583687" name="Text Box 7"/>
          <p:cNvSpPr txBox="1">
            <a:spLocks noChangeArrowheads="1"/>
          </p:cNvSpPr>
          <p:nvPr/>
        </p:nvSpPr>
        <p:spPr bwMode="auto">
          <a:xfrm>
            <a:off x="2663825" y="3854450"/>
            <a:ext cx="2589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A50021"/>
                </a:solidFill>
              </a:rPr>
              <a:t>Giữa hai chỉ số là dấu </a:t>
            </a:r>
            <a:r>
              <a:rPr lang="en-US" altLang="en-US" b="1" i="1">
                <a:solidFill>
                  <a:srgbClr val="0000CC"/>
                </a:solidFill>
              </a:rPr>
              <a:t>..</a:t>
            </a:r>
            <a:endParaRPr lang="en-US" altLang="en-US">
              <a:solidFill>
                <a:srgbClr val="0000CC"/>
              </a:solidFill>
            </a:endParaRPr>
          </a:p>
        </p:txBody>
      </p:sp>
      <p:sp>
        <p:nvSpPr>
          <p:cNvPr id="583688" name="Text Box 8"/>
          <p:cNvSpPr txBox="1">
            <a:spLocks noChangeArrowheads="1"/>
          </p:cNvSpPr>
          <p:nvPr/>
        </p:nvSpPr>
        <p:spPr bwMode="auto">
          <a:xfrm>
            <a:off x="2663825" y="4292600"/>
            <a:ext cx="4359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A50021"/>
                </a:solidFill>
              </a:rPr>
              <a:t>Kiểu phần tử: kiểu của các phần tử mảng</a:t>
            </a:r>
            <a:endParaRPr lang="en-US" altLang="en-US">
              <a:solidFill>
                <a:srgbClr val="0000CC"/>
              </a:solidFill>
            </a:endParaRPr>
          </a:p>
        </p:txBody>
      </p:sp>
      <p:sp>
        <p:nvSpPr>
          <p:cNvPr id="583689" name="Text Box 9"/>
          <p:cNvSpPr txBox="1">
            <a:spLocks noChangeArrowheads="1"/>
          </p:cNvSpPr>
          <p:nvPr/>
        </p:nvSpPr>
        <p:spPr bwMode="auto">
          <a:xfrm>
            <a:off x="2700338" y="5851525"/>
            <a:ext cx="3887787" cy="457200"/>
          </a:xfrm>
          <a:prstGeom prst="rect">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altLang="en-US" sz="2400" i="1">
                <a:solidFill>
                  <a:srgbClr val="660033"/>
                </a:solidFill>
              </a:rPr>
              <a:t>&lt;</a:t>
            </a:r>
            <a:r>
              <a:rPr lang="en-US" altLang="en-US" sz="2400" i="1">
                <a:solidFill>
                  <a:srgbClr val="006600"/>
                </a:solidFill>
              </a:rPr>
              <a:t>Tên biến mảng</a:t>
            </a:r>
            <a:r>
              <a:rPr lang="en-US" altLang="en-US" sz="2400">
                <a:solidFill>
                  <a:srgbClr val="660033"/>
                </a:solidFill>
              </a:rPr>
              <a:t>&gt; [</a:t>
            </a:r>
            <a:r>
              <a:rPr lang="en-US" altLang="en-US" sz="2400" i="1">
                <a:solidFill>
                  <a:srgbClr val="006600"/>
                </a:solidFill>
              </a:rPr>
              <a:t>chỉ số</a:t>
            </a:r>
            <a:r>
              <a:rPr lang="en-US" altLang="en-US" sz="2400">
                <a:solidFill>
                  <a:srgbClr val="660033"/>
                </a:solidFill>
              </a:rPr>
              <a:t>]</a:t>
            </a:r>
          </a:p>
        </p:txBody>
      </p:sp>
      <p:sp>
        <p:nvSpPr>
          <p:cNvPr id="583690" name="Text Box 10"/>
          <p:cNvSpPr txBox="1">
            <a:spLocks noChangeArrowheads="1"/>
          </p:cNvSpPr>
          <p:nvPr/>
        </p:nvSpPr>
        <p:spPr bwMode="auto">
          <a:xfrm>
            <a:off x="107950" y="5110163"/>
            <a:ext cx="4248150" cy="406400"/>
          </a:xfrm>
          <a:prstGeom prst="rect">
            <a:avLst/>
          </a:prstGeom>
          <a:solidFill>
            <a:srgbClr val="FFFFFF"/>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a:solidFill>
                  <a:srgbClr val="000099"/>
                </a:solidFill>
              </a:rPr>
              <a:t>Tham chiếu tới phần tử của mảng:</a:t>
            </a:r>
            <a:endParaRPr lang="en-US" altLang="en-US" sz="2000" b="1">
              <a:solidFill>
                <a:srgbClr val="000099"/>
              </a:solidFill>
            </a:endParaRPr>
          </a:p>
        </p:txBody>
      </p:sp>
    </p:spTree>
    <p:extLst>
      <p:ext uri="{BB962C8B-B14F-4D97-AF65-F5344CB8AC3E}">
        <p14:creationId xmlns:p14="http://schemas.microsoft.com/office/powerpoint/2010/main" val="1786637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83684"/>
                                        </p:tgtEl>
                                        <p:attrNameLst>
                                          <p:attrName>style.visibility</p:attrName>
                                        </p:attrNameLst>
                                      </p:cBhvr>
                                      <p:to>
                                        <p:strVal val="visible"/>
                                      </p:to>
                                    </p:set>
                                    <p:anim calcmode="lin" valueType="num">
                                      <p:cBhvr additive="base">
                                        <p:cTn id="7" dur="500" fill="hold"/>
                                        <p:tgtEl>
                                          <p:spTgt spid="583684"/>
                                        </p:tgtEl>
                                        <p:attrNameLst>
                                          <p:attrName>ppt_x</p:attrName>
                                        </p:attrNameLst>
                                      </p:cBhvr>
                                      <p:tavLst>
                                        <p:tav tm="0">
                                          <p:val>
                                            <p:strVal val="1+#ppt_w/2"/>
                                          </p:val>
                                        </p:tav>
                                        <p:tav tm="100000">
                                          <p:val>
                                            <p:strVal val="#ppt_x"/>
                                          </p:val>
                                        </p:tav>
                                      </p:tavLst>
                                    </p:anim>
                                    <p:anim calcmode="lin" valueType="num">
                                      <p:cBhvr additive="base">
                                        <p:cTn id="8" dur="500" fill="hold"/>
                                        <p:tgtEl>
                                          <p:spTgt spid="5836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83685"/>
                                        </p:tgtEl>
                                        <p:attrNameLst>
                                          <p:attrName>style.visibility</p:attrName>
                                        </p:attrNameLst>
                                      </p:cBhvr>
                                      <p:to>
                                        <p:strVal val="visible"/>
                                      </p:to>
                                    </p:set>
                                    <p:animEffect transition="in" filter="wipe(left)">
                                      <p:cBhvr>
                                        <p:cTn id="12" dur="500"/>
                                        <p:tgtEl>
                                          <p:spTgt spid="583685"/>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83686"/>
                                        </p:tgtEl>
                                        <p:attrNameLst>
                                          <p:attrName>style.visibility</p:attrName>
                                        </p:attrNameLst>
                                      </p:cBhvr>
                                      <p:to>
                                        <p:strVal val="visible"/>
                                      </p:to>
                                    </p:set>
                                    <p:animEffect transition="in" filter="wipe(left)">
                                      <p:cBhvr>
                                        <p:cTn id="16" dur="500"/>
                                        <p:tgtEl>
                                          <p:spTgt spid="583686"/>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83687"/>
                                        </p:tgtEl>
                                        <p:attrNameLst>
                                          <p:attrName>style.visibility</p:attrName>
                                        </p:attrNameLst>
                                      </p:cBhvr>
                                      <p:to>
                                        <p:strVal val="visible"/>
                                      </p:to>
                                    </p:set>
                                    <p:animEffect transition="in" filter="wipe(left)">
                                      <p:cBhvr>
                                        <p:cTn id="20" dur="500"/>
                                        <p:tgtEl>
                                          <p:spTgt spid="583687"/>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83688"/>
                                        </p:tgtEl>
                                        <p:attrNameLst>
                                          <p:attrName>style.visibility</p:attrName>
                                        </p:attrNameLst>
                                      </p:cBhvr>
                                      <p:to>
                                        <p:strVal val="visible"/>
                                      </p:to>
                                    </p:set>
                                    <p:animEffect transition="in" filter="wipe(left)">
                                      <p:cBhvr>
                                        <p:cTn id="24" dur="500"/>
                                        <p:tgtEl>
                                          <p:spTgt spid="58368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83690"/>
                                        </p:tgtEl>
                                        <p:attrNameLst>
                                          <p:attrName>style.visibility</p:attrName>
                                        </p:attrNameLst>
                                      </p:cBhvr>
                                      <p:to>
                                        <p:strVal val="visible"/>
                                      </p:to>
                                    </p:set>
                                    <p:animEffect transition="in" filter="wipe(left)">
                                      <p:cBhvr>
                                        <p:cTn id="29" dur="500"/>
                                        <p:tgtEl>
                                          <p:spTgt spid="583690"/>
                                        </p:tgtEl>
                                      </p:cBhvr>
                                    </p:animEffect>
                                  </p:childTnLst>
                                </p:cTn>
                              </p:par>
                            </p:childTnLst>
                          </p:cTn>
                        </p:par>
                        <p:par>
                          <p:cTn id="30" fill="hold" nodeType="afterGroup">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583689"/>
                                        </p:tgtEl>
                                        <p:attrNameLst>
                                          <p:attrName>style.visibility</p:attrName>
                                        </p:attrNameLst>
                                      </p:cBhvr>
                                      <p:to>
                                        <p:strVal val="visible"/>
                                      </p:to>
                                    </p:set>
                                    <p:anim calcmode="lin" valueType="num">
                                      <p:cBhvr additive="base">
                                        <p:cTn id="33" dur="500" fill="hold"/>
                                        <p:tgtEl>
                                          <p:spTgt spid="583689"/>
                                        </p:tgtEl>
                                        <p:attrNameLst>
                                          <p:attrName>ppt_x</p:attrName>
                                        </p:attrNameLst>
                                      </p:cBhvr>
                                      <p:tavLst>
                                        <p:tav tm="0">
                                          <p:val>
                                            <p:strVal val="1+#ppt_w/2"/>
                                          </p:val>
                                        </p:tav>
                                        <p:tav tm="100000">
                                          <p:val>
                                            <p:strVal val="#ppt_x"/>
                                          </p:val>
                                        </p:tav>
                                      </p:tavLst>
                                    </p:anim>
                                    <p:anim calcmode="lin" valueType="num">
                                      <p:cBhvr additive="base">
                                        <p:cTn id="34" dur="500" fill="hold"/>
                                        <p:tgtEl>
                                          <p:spTgt spid="583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4" grpId="0" animBg="1"/>
      <p:bldP spid="583685" grpId="0"/>
      <p:bldP spid="583686" grpId="0"/>
      <p:bldP spid="583687" grpId="0"/>
      <p:bldP spid="583688" grpId="0"/>
      <p:bldP spid="583689" grpId="0" animBg="1"/>
      <p:bldP spid="58369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3505200" y="5948363"/>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a:solidFill>
                  <a:srgbClr val="000000"/>
                </a:solidFill>
              </a:rPr>
              <a:t>Thực hiện tháng 10 năm 2008</a:t>
            </a:r>
          </a:p>
        </p:txBody>
      </p:sp>
      <p:pic>
        <p:nvPicPr>
          <p:cNvPr id="585731" name="Picture 5" descr="buom hoa dong"/>
          <p:cNvPicPr>
            <a:picLocks noGrp="1" noChangeAspect="1" noChangeArrowheads="1" noCrop="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76200" y="2286000"/>
            <a:ext cx="3810000" cy="4238625"/>
          </a:xfrm>
        </p:spPr>
      </p:pic>
      <p:sp>
        <p:nvSpPr>
          <p:cNvPr id="49165" name="AutoShape 13"/>
          <p:cNvSpPr>
            <a:spLocks noChangeArrowheads="1"/>
          </p:cNvSpPr>
          <p:nvPr/>
        </p:nvSpPr>
        <p:spPr bwMode="auto">
          <a:xfrm>
            <a:off x="3441700" y="2343150"/>
            <a:ext cx="5702300" cy="2762250"/>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6" name="WordArt 14"/>
          <p:cNvSpPr>
            <a:spLocks noChangeArrowheads="1" noChangeShapeType="1" noTextEdit="1"/>
          </p:cNvSpPr>
          <p:nvPr/>
        </p:nvSpPr>
        <p:spPr bwMode="auto">
          <a:xfrm>
            <a:off x="1066800" y="304800"/>
            <a:ext cx="6858000" cy="1362075"/>
          </a:xfrm>
          <a:prstGeom prst="rect">
            <a:avLst/>
          </a:prstGeom>
        </p:spPr>
        <p:txBody>
          <a:bodyPr wrap="none" fromWordArt="1">
            <a:prstTxWarp prst="textDeflate">
              <a:avLst>
                <a:gd name="adj" fmla="val 12537"/>
              </a:avLst>
            </a:prstTxWarp>
          </a:bodyPr>
          <a:lstStyle/>
          <a:p>
            <a:pPr algn="ctr" eaLnBrk="0" fontAlgn="base" hangingPunct="0">
              <a:spcBef>
                <a:spcPct val="0"/>
              </a:spcBef>
              <a:spcAft>
                <a:spcPct val="0"/>
              </a:spcAft>
            </a:pPr>
            <a:r>
              <a:rPr lang="en-US" sz="3600"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Bài học đã </a:t>
            </a:r>
          </a:p>
          <a:p>
            <a:pPr algn="ctr" eaLnBrk="0" fontAlgn="base" hangingPunct="0">
              <a:spcBef>
                <a:spcPct val="0"/>
              </a:spcBef>
              <a:spcAft>
                <a:spcPct val="0"/>
              </a:spcAft>
            </a:pPr>
            <a:r>
              <a:rPr lang="en-US" sz="3600"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KẾT THÚC</a:t>
            </a:r>
          </a:p>
        </p:txBody>
      </p:sp>
      <p:sp>
        <p:nvSpPr>
          <p:cNvPr id="49167" name="WordArt 15" descr="Narrow vertical"/>
          <p:cNvSpPr>
            <a:spLocks noChangeArrowheads="1" noChangeShapeType="1" noTextEdit="1"/>
          </p:cNvSpPr>
          <p:nvPr/>
        </p:nvSpPr>
        <p:spPr bwMode="auto">
          <a:xfrm>
            <a:off x="4343400" y="3028950"/>
            <a:ext cx="3505200" cy="1160463"/>
          </a:xfrm>
          <a:prstGeom prst="rect">
            <a:avLst/>
          </a:prstGeom>
        </p:spPr>
        <p:txBody>
          <a:bodyPr wrap="none" fromWordArt="1">
            <a:prstTxWarp prst="textCurveUp">
              <a:avLst>
                <a:gd name="adj" fmla="val 24014"/>
              </a:avLst>
            </a:prstTxWarp>
          </a:bodyPr>
          <a:lstStyle/>
          <a:p>
            <a:pPr algn="ctr" eaLnBrk="0" fontAlgn="base" hangingPunct="0">
              <a:spcBef>
                <a:spcPct val="0"/>
              </a:spcBef>
              <a:spcAft>
                <a:spcPct val="0"/>
              </a:spcAft>
            </a:pPr>
            <a:r>
              <a:rPr lang="pt-B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Thân ái chào các em</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85735" name="Text Box 7"/>
          <p:cNvSpPr txBox="1">
            <a:spLocks noChangeArrowheads="1"/>
          </p:cNvSpPr>
          <p:nvPr/>
        </p:nvSpPr>
        <p:spPr bwMode="auto">
          <a:xfrm>
            <a:off x="0" y="6445250"/>
            <a:ext cx="9144000" cy="3365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54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1600">
                <a:solidFill>
                  <a:srgbClr val="CC0099"/>
                </a:solidFill>
              </a:rPr>
              <a:t>E_mail: dhhoang03@yahoo.co.uk</a:t>
            </a:r>
            <a:endParaRPr lang="en-US" altLang="en-US">
              <a:solidFill>
                <a:srgbClr val="000000"/>
              </a:solidFill>
            </a:endParaRPr>
          </a:p>
        </p:txBody>
      </p:sp>
    </p:spTree>
    <p:extLst>
      <p:ext uri="{BB962C8B-B14F-4D97-AF65-F5344CB8AC3E}">
        <p14:creationId xmlns:p14="http://schemas.microsoft.com/office/powerpoint/2010/main" val="347327715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9166"/>
                                        </p:tgtEl>
                                        <p:attrNameLst>
                                          <p:attrName>style.visibility</p:attrName>
                                        </p:attrNameLst>
                                      </p:cBhvr>
                                      <p:to>
                                        <p:strVal val="visible"/>
                                      </p:to>
                                    </p:set>
                                    <p:animEffect transition="in" filter="wedge">
                                      <p:cBhvr>
                                        <p:cTn id="7" dur="1000"/>
                                        <p:tgtEl>
                                          <p:spTgt spid="4916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9165"/>
                                        </p:tgtEl>
                                        <p:attrNameLst>
                                          <p:attrName>style.visibility</p:attrName>
                                        </p:attrNameLst>
                                      </p:cBhvr>
                                      <p:to>
                                        <p:strVal val="visible"/>
                                      </p:to>
                                    </p:set>
                                    <p:animEffect transition="in" filter="fade">
                                      <p:cBhvr>
                                        <p:cTn id="11" dur="2000"/>
                                        <p:tgtEl>
                                          <p:spTgt spid="49165"/>
                                        </p:tgtEl>
                                      </p:cBhvr>
                                    </p:animEffect>
                                  </p:childTnLst>
                                </p:cTn>
                              </p:par>
                            </p:childTnLst>
                          </p:cTn>
                        </p:par>
                        <p:par>
                          <p:cTn id="12" fill="hold" nodeType="afterGroup">
                            <p:stCondLst>
                              <p:cond delay="3000"/>
                            </p:stCondLst>
                            <p:childTnLst>
                              <p:par>
                                <p:cTn id="13" presetID="13" presetClass="entr" presetSubtype="16" fill="hold" grpId="0" nodeType="afterEffect">
                                  <p:stCondLst>
                                    <p:cond delay="0"/>
                                  </p:stCondLst>
                                  <p:childTnLst>
                                    <p:set>
                                      <p:cBhvr>
                                        <p:cTn id="14" dur="1" fill="hold">
                                          <p:stCondLst>
                                            <p:cond delay="0"/>
                                          </p:stCondLst>
                                        </p:cTn>
                                        <p:tgtEl>
                                          <p:spTgt spid="49167"/>
                                        </p:tgtEl>
                                        <p:attrNameLst>
                                          <p:attrName>style.visibility</p:attrName>
                                        </p:attrNameLst>
                                      </p:cBhvr>
                                      <p:to>
                                        <p:strVal val="visible"/>
                                      </p:to>
                                    </p:set>
                                    <p:animEffect transition="in" filter="plus(in)">
                                      <p:cBhvr>
                                        <p:cTn id="15" dur="1000"/>
                                        <p:tgtEl>
                                          <p:spTgt spid="49167"/>
                                        </p:tgtEl>
                                      </p:cBhvr>
                                    </p:animEffect>
                                  </p:childTnLst>
                                </p:cTn>
                              </p:par>
                            </p:childTnLst>
                          </p:cTn>
                        </p:par>
                        <p:par>
                          <p:cTn id="16" fill="hold" nodeType="afterGroup">
                            <p:stCondLst>
                              <p:cond delay="4000"/>
                            </p:stCondLst>
                            <p:childTnLst>
                              <p:par>
                                <p:cTn id="17" presetID="16" presetClass="entr" presetSubtype="37" fill="hold" grpId="0" nodeType="after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barn(outVertical)">
                                      <p:cBhvr>
                                        <p:cTn id="19"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65" grpId="0" animBg="1"/>
      <p:bldP spid="49166" grpId="0" animBg="1"/>
      <p:bldP spid="4916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4"/>
  <p:tag name="MMPROD_UIDATA" val="&lt;database version=&quot;11.0&quot;&gt;&lt;object type=&quot;1&quot; unique_id=&quot;10001&quot;&gt;&lt;object type=&quot;2&quot; unique_id=&quot;11389&quot;&gt;&lt;object type=&quot;3&quot; unique_id=&quot;11390&quot;&gt;&lt;property id=&quot;20148&quot; value=&quot;5&quot;/&gt;&lt;property id=&quot;20300&quot; value=&quot;Slide 1&quot;/&gt;&lt;property id=&quot;20307&quot; value=&quot;257&quot;/&gt;&lt;/object&gt;&lt;object type=&quot;3&quot; unique_id=&quot;11391&quot;&gt;&lt;property id=&quot;20148&quot; value=&quot;5&quot;/&gt;&lt;property id=&quot;20300&quot; value=&quot;Slide 2&quot;/&gt;&lt;property id=&quot;20307&quot; value=&quot;258&quot;/&gt;&lt;/object&gt;&lt;object type=&quot;3&quot; unique_id=&quot;11392&quot;&gt;&lt;property id=&quot;20148&quot; value=&quot;5&quot;/&gt;&lt;property id=&quot;20300&quot; value=&quot;Slide 3&quot;/&gt;&lt;property id=&quot;20307&quot; value=&quot;259&quot;/&gt;&lt;/object&gt;&lt;object type=&quot;3&quot; unique_id=&quot;11393&quot;&gt;&lt;property id=&quot;20148&quot; value=&quot;5&quot;/&gt;&lt;property id=&quot;20300&quot; value=&quot;Slide 4&quot;/&gt;&lt;property id=&quot;20307&quot; value=&quot;260&quot;/&gt;&lt;/object&gt;&lt;object type=&quot;3&quot; unique_id=&quot;11394&quot;&gt;&lt;property id=&quot;20148&quot; value=&quot;5&quot;/&gt;&lt;property id=&quot;20300&quot; value=&quot;Slide 5&quot;/&gt;&lt;property id=&quot;20307&quot; value=&quot;261&quot;/&gt;&lt;/object&gt;&lt;object type=&quot;3&quot; unique_id=&quot;11395&quot;&gt;&lt;property id=&quot;20148&quot; value=&quot;5&quot;/&gt;&lt;property id=&quot;20300&quot; value=&quot;Slide 6&quot;/&gt;&lt;property id=&quot;20307&quot; value=&quot;262&quot;/&gt;&lt;/object&gt;&lt;object type=&quot;3&quot; unique_id=&quot;11396&quot;&gt;&lt;property id=&quot;20148&quot; value=&quot;5&quot;/&gt;&lt;property id=&quot;20300&quot; value=&quot;Slide 7&quot;/&gt;&lt;property id=&quot;20307&quot; value=&quot;263&quot;/&gt;&lt;/object&gt;&lt;object type=&quot;3&quot; unique_id=&quot;11397&quot;&gt;&lt;property id=&quot;20148&quot; value=&quot;5&quot;/&gt;&lt;property id=&quot;20300&quot; value=&quot;Slide 8&quot;/&gt;&lt;property id=&quot;20307&quot; value=&quot;264&quot;/&gt;&lt;/object&gt;&lt;object type=&quot;3&quot; unique_id=&quot;11398&quot;&gt;&lt;property id=&quot;20148&quot; value=&quot;5&quot;/&gt;&lt;property id=&quot;20300&quot; value=&quot;Slide 9&quot;/&gt;&lt;property id=&quot;20307&quot; value=&quot;265&quot;/&gt;&lt;/object&gt;&lt;/object&gt;&lt;object type=&quot;8&quot; unique_id=&quot;11409&quot;&gt;&lt;/object&gt;&lt;/object&gt;&lt;/database&gt;"/>
  <p:tag name="SECTOMILLISECCONVERTED" val="1"/>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406</Words>
  <Application>Microsoft Office PowerPoint</Application>
  <PresentationFormat>On-screen Show (4:3)</PresentationFormat>
  <Paragraphs>46</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 Unicode MS</vt:lpstr>
      <vt:lpstr>Arial</vt:lpstr>
      <vt:lpstr>Calibri</vt:lpstr>
      <vt:lpstr>Times New Roman</vt:lpstr>
      <vt:lpstr>Wingdings</vt:lpstr>
      <vt:lpstr>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2018-10-20T21:57:27Z</dcterms:created>
  <dcterms:modified xsi:type="dcterms:W3CDTF">2018-10-20T22:36:13Z</dcterms:modified>
</cp:coreProperties>
</file>