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73" r:id="rId5"/>
    <p:sldId id="274" r:id="rId6"/>
    <p:sldId id="275" r:id="rId7"/>
    <p:sldId id="269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86" y="-3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3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tiff"/><Relationship Id="rId11" Type="http://schemas.openxmlformats.org/officeDocument/2006/relationships/hyperlink" Target="Cau%20hoi/Cau%204.pptx" TargetMode="External"/><Relationship Id="rId5" Type="http://schemas.openxmlformats.org/officeDocument/2006/relationships/image" Target="../media/image9.tiff"/><Relationship Id="rId10" Type="http://schemas.openxmlformats.org/officeDocument/2006/relationships/hyperlink" Target="Cau%20hoi/Cau%201.pptx" TargetMode="External"/><Relationship Id="rId4" Type="http://schemas.openxmlformats.org/officeDocument/2006/relationships/image" Target="../media/image8.jpg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5519" y="4343401"/>
            <a:ext cx="14325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97: THU THẬP, PHÂN LOẠI, GHI CHÉP SỐ LIỆU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THỐNG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KÊ (Tiết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2608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84871" y="6005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5" name="Star: 32 Points 3">
            <a:extLst>
              <a:ext uri="{FF2B5EF4-FFF2-40B4-BE49-F238E27FC236}">
                <a16:creationId xmlns:a16="http://schemas.microsoft.com/office/drawing/2014/main" xmlns="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6" name="Star: 32 Points 42">
            <a:extLst>
              <a:ext uri="{FF2B5EF4-FFF2-40B4-BE49-F238E27FC236}">
                <a16:creationId xmlns:a16="http://schemas.microsoft.com/office/drawing/2014/main" xmlns="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pic>
        <p:nvPicPr>
          <p:cNvPr id="8" name="Kbc (2)(0)">
            <a:hlinkClick r:id="" action="ppaction://media"/>
            <a:extLst>
              <a:ext uri="{FF2B5EF4-FFF2-40B4-BE49-F238E27FC236}">
                <a16:creationId xmlns:a16="http://schemas.microsoft.com/office/drawing/2014/main" xmlns="" id="{A8B21E42-AC61-409F-AF5A-3DB5665D79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136845" y="9315769"/>
            <a:ext cx="279587" cy="279232"/>
          </a:xfrm>
          <a:prstGeom prst="rect">
            <a:avLst/>
          </a:prstGeom>
        </p:spPr>
      </p:pic>
      <p:sp>
        <p:nvSpPr>
          <p:cNvPr id="13" name="Plaque 12">
            <a:hlinkClick r:id="rId8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3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4" name="Plaque 13">
            <a:hlinkClick r:id="rId9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2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5" name="Plaque 14">
            <a:hlinkClick r:id="rId10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1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6" name="Plaque 15">
            <a:hlinkClick r:id="rId11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4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7867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0" dur="2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66119" y="1041400"/>
            <a:ext cx="12344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97: THU THẬP, PHÂN LOẠI, GHI CHÉP SỐ LIỆU THỐNG KÊ (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90A05FC-C63A-45CD-B6DD-53CD03292D17}"/>
              </a:ext>
            </a:extLst>
          </p:cNvPr>
          <p:cNvGrpSpPr/>
          <p:nvPr/>
        </p:nvGrpSpPr>
        <p:grpSpPr>
          <a:xfrm>
            <a:off x="1585320" y="1710696"/>
            <a:ext cx="13625471" cy="653023"/>
            <a:chOff x="1585119" y="1655539"/>
            <a:chExt cx="13335000" cy="1015873"/>
          </a:xfrm>
        </p:grpSpPr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2D4412C1-D2B4-47C4-A9CD-409C403ABD93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</a:rPr>
                <a:t>2</a:t>
              </a:r>
              <a:endParaRPr lang="vi-VN" sz="3600" b="1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AF5E91AF-5E05-49FF-A84F-9664F65D6C41}"/>
                </a:ext>
              </a:extLst>
            </p:cNvPr>
            <p:cNvSpPr/>
            <p:nvPr/>
          </p:nvSpPr>
          <p:spPr>
            <a:xfrm>
              <a:off x="2390443" y="1744531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>
                  <a:solidFill>
                    <a:srgbClr val="FF0000"/>
                  </a:solidFill>
                </a:rPr>
                <a:t>Kiểm đếm số chiếc diều mỗi loại trong hình vẽ sau (theo mẫu):</a:t>
              </a:r>
            </a:p>
          </p:txBody>
        </p:sp>
      </p:grpSp>
      <p:pic>
        <p:nvPicPr>
          <p:cNvPr id="25" name="Picture 2" descr="https://img.loigiaihay.com/picture/2022/0613/bai-2_7.png">
            <a:extLst>
              <a:ext uri="{FF2B5EF4-FFF2-40B4-BE49-F238E27FC236}">
                <a16:creationId xmlns="" xmlns:a16="http://schemas.microsoft.com/office/drawing/2014/main" id="{FD98DA79-A8EC-4A9F-AD16-FB7DF496F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2440435"/>
            <a:ext cx="13534138" cy="643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img.loigiaihay.com/picture/2022/0613/bai-1_4.png">
            <a:extLst>
              <a:ext uri="{FF2B5EF4-FFF2-40B4-BE49-F238E27FC236}">
                <a16:creationId xmlns="" xmlns:a16="http://schemas.microsoft.com/office/drawing/2014/main" id="{794B824A-036D-430B-926B-F9EC2FADB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11075" r="66090" b="50567"/>
          <a:stretch/>
        </p:blipFill>
        <p:spPr bwMode="auto">
          <a:xfrm>
            <a:off x="8976519" y="7504802"/>
            <a:ext cx="1981200" cy="50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img.loigiaihay.com/picture/2022/0613/bai-1_4.png">
            <a:extLst>
              <a:ext uri="{FF2B5EF4-FFF2-40B4-BE49-F238E27FC236}">
                <a16:creationId xmlns="" xmlns:a16="http://schemas.microsoft.com/office/drawing/2014/main" id="{A4F3D97E-748E-4B11-9A9F-14099BFE1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11075" r="71698" b="50567"/>
          <a:stretch/>
        </p:blipFill>
        <p:spPr bwMode="auto">
          <a:xfrm>
            <a:off x="9205119" y="8092857"/>
            <a:ext cx="1219200" cy="50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A41BED7-13CE-47A3-BE6E-B43E8AA3BF13}"/>
              </a:ext>
            </a:extLst>
          </p:cNvPr>
          <p:cNvSpPr txBox="1"/>
          <p:nvPr/>
        </p:nvSpPr>
        <p:spPr>
          <a:xfrm>
            <a:off x="11872119" y="7504802"/>
            <a:ext cx="1447800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860A894-0822-40BB-B0E9-54AA182583B0}"/>
              </a:ext>
            </a:extLst>
          </p:cNvPr>
          <p:cNvSpPr txBox="1"/>
          <p:nvPr/>
        </p:nvSpPr>
        <p:spPr>
          <a:xfrm>
            <a:off x="11872119" y="8092857"/>
            <a:ext cx="1447800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051719" y="1041400"/>
            <a:ext cx="12344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97: THU THẬP, PHÂN LOẠI, GHI CHÉP SỐ LIỆU THỐNG KÊ (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E64CEF-4EA1-48C8-8A54-F3405F5CB9C8}"/>
              </a:ext>
            </a:extLst>
          </p:cNvPr>
          <p:cNvGrpSpPr/>
          <p:nvPr/>
        </p:nvGrpSpPr>
        <p:grpSpPr>
          <a:xfrm>
            <a:off x="1585320" y="1920389"/>
            <a:ext cx="13625471" cy="653023"/>
            <a:chOff x="1585119" y="1655539"/>
            <a:chExt cx="13335000" cy="1015873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08B91E6B-665E-4A64-8CCE-DD6FD6209794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</a:rPr>
                <a:t>3</a:t>
              </a:r>
              <a:endParaRPr lang="vi-VN" sz="3600" b="1">
                <a:solidFill>
                  <a:srgbClr val="FF00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F2C70A32-B7F9-49F5-A7A2-C8AFA7B7CC21}"/>
                </a:ext>
              </a:extLst>
            </p:cNvPr>
            <p:cNvSpPr/>
            <p:nvPr/>
          </p:nvSpPr>
          <p:spPr>
            <a:xfrm>
              <a:off x="2390443" y="1744531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>
                  <a:solidFill>
                    <a:srgbClr val="FF0000"/>
                  </a:solidFill>
                </a:rPr>
                <a:t>a) Quan sát và cho biết trong tranh có những loại thú nhồi bông nào?</a:t>
              </a:r>
            </a:p>
          </p:txBody>
        </p:sp>
      </p:grpSp>
      <p:pic>
        <p:nvPicPr>
          <p:cNvPr id="15" name="Picture 2" descr="https://img.loigiaihay.com/picture/2022/0613/3a.png">
            <a:extLst>
              <a:ext uri="{FF2B5EF4-FFF2-40B4-BE49-F238E27FC236}">
                <a16:creationId xmlns="" xmlns:a16="http://schemas.microsoft.com/office/drawing/2014/main" id="{DA203207-7614-47B1-BBA9-0319A2134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57" y="2605494"/>
            <a:ext cx="13055273" cy="517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A6E1831-07A7-42B7-9D4C-2B643444E475}"/>
              </a:ext>
            </a:extLst>
          </p:cNvPr>
          <p:cNvSpPr/>
          <p:nvPr/>
        </p:nvSpPr>
        <p:spPr>
          <a:xfrm>
            <a:off x="2270919" y="7785490"/>
            <a:ext cx="127284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>
                <a:solidFill>
                  <a:srgbClr val="0000FF"/>
                </a:solidFill>
              </a:rPr>
              <a:t>    Trong tranh có những loại thú nhồi bông là: Hươu cao cổ, hà mã, sư tử, khỉ.</a:t>
            </a:r>
          </a:p>
        </p:txBody>
      </p:sp>
    </p:spTree>
    <p:extLst>
      <p:ext uri="{BB962C8B-B14F-4D97-AF65-F5344CB8AC3E}">
        <p14:creationId xmlns:p14="http://schemas.microsoft.com/office/powerpoint/2010/main" val="96980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051719" y="1041400"/>
            <a:ext cx="12344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97: THU THẬP, PHÂN LOẠI, GHI CHÉP SỐ LIỆU THỐNG KÊ (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EE64CEF-4EA1-48C8-8A54-F3405F5CB9C8}"/>
              </a:ext>
            </a:extLst>
          </p:cNvPr>
          <p:cNvGrpSpPr/>
          <p:nvPr/>
        </p:nvGrpSpPr>
        <p:grpSpPr>
          <a:xfrm>
            <a:off x="1578281" y="1848853"/>
            <a:ext cx="13882128" cy="1200329"/>
            <a:chOff x="1948238" y="1568194"/>
            <a:chExt cx="13229698" cy="1867285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08B91E6B-665E-4A64-8CCE-DD6FD6209794}"/>
                </a:ext>
              </a:extLst>
            </p:cNvPr>
            <p:cNvSpPr/>
            <p:nvPr/>
          </p:nvSpPr>
          <p:spPr>
            <a:xfrm>
              <a:off x="2099992" y="1568194"/>
              <a:ext cx="653569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3</a:t>
              </a:r>
              <a:endParaRPr lang="vi-VN" sz="3600" b="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2C70A32-B7F9-49F5-A7A2-C8AFA7B7CC21}"/>
                </a:ext>
              </a:extLst>
            </p:cNvPr>
            <p:cNvSpPr/>
            <p:nvPr/>
          </p:nvSpPr>
          <p:spPr>
            <a:xfrm>
              <a:off x="1948238" y="1568194"/>
              <a:ext cx="13229698" cy="1867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smtClean="0">
                  <a:solidFill>
                    <a:srgbClr val="FF0000"/>
                  </a:solidFill>
                  <a:latin typeface="+mj-lt"/>
                </a:rPr>
                <a:t>         </a:t>
              </a:r>
              <a:r>
                <a:rPr lang="vi-VN" sz="3600" b="1" smtClean="0">
                  <a:solidFill>
                    <a:srgbClr val="FF0000"/>
                  </a:solidFill>
                  <a:latin typeface="+mj-lt"/>
                </a:rPr>
                <a:t>b</a:t>
              </a:r>
              <a:r>
                <a:rPr lang="vi-VN" sz="3600" b="1">
                  <a:solidFill>
                    <a:srgbClr val="FF0000"/>
                  </a:solidFill>
                  <a:latin typeface="+mj-lt"/>
                </a:rPr>
                <a:t>) Kiểm đếm từng loại thú nhồi bông, đọc biểu đồ tranh rồi trả lời các câu hỏi:</a:t>
              </a:r>
            </a:p>
          </p:txBody>
        </p:sp>
      </p:grpSp>
      <p:pic>
        <p:nvPicPr>
          <p:cNvPr id="17" name="Picture 2" descr="https://img.loigiaihay.com/picture/2022/0613/3b.png">
            <a:extLst>
              <a:ext uri="{FF2B5EF4-FFF2-40B4-BE49-F238E27FC236}">
                <a16:creationId xmlns="" xmlns:a16="http://schemas.microsoft.com/office/drawing/2014/main" id="{BB86EAD7-C1CD-4BD4-88FB-52472EAE4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9" y="3283654"/>
            <a:ext cx="805778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0E186BC-B72C-48D3-A3FE-3CDDA4288C08}"/>
              </a:ext>
            </a:extLst>
          </p:cNvPr>
          <p:cNvSpPr/>
          <p:nvPr/>
        </p:nvSpPr>
        <p:spPr>
          <a:xfrm>
            <a:off x="8358898" y="2667000"/>
            <a:ext cx="755182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Có bao nhiêu con hà mã?</a:t>
            </a:r>
          </a:p>
          <a:p>
            <a:pPr algn="ctr"/>
            <a:r>
              <a:rPr lang="es-E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2 con hà mã.</a:t>
            </a:r>
            <a:endParaRPr lang="vi-VN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Số khỉ nhiều hơn số hươu cao cổ là bao nhiêu con?</a:t>
            </a:r>
          </a:p>
          <a:p>
            <a:pPr algn="ctr"/>
            <a:r>
              <a:rPr lang="vi-VN" sz="3600">
                <a:solidFill>
                  <a:srgbClr val="FF0000"/>
                </a:solidFill>
              </a:rPr>
              <a:t>Số khỉ nhiều hơn số hươu cao cổ là: 6 – 5 = 1 con.</a:t>
            </a:r>
            <a:endParaRPr lang="vi-VN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Trong tranh vẽ có tất cả bao nhiêu con thú nhồi bông?</a:t>
            </a:r>
          </a:p>
          <a:p>
            <a:pPr algn="ctr"/>
            <a:r>
              <a:rPr lang="vi-VN" sz="3600">
                <a:solidFill>
                  <a:srgbClr val="FF0000"/>
                </a:solidFill>
                <a:cs typeface="Arial" panose="020B0604020202020204" pitchFamily="34" charset="0"/>
              </a:rPr>
              <a:t>Số lượng thú nhồi bông có trong tranh vẽ là:</a:t>
            </a:r>
          </a:p>
          <a:p>
            <a:pPr algn="ctr"/>
            <a:r>
              <a:rPr lang="vi-VN" sz="3600">
                <a:solidFill>
                  <a:srgbClr val="FF0000"/>
                </a:solidFill>
                <a:cs typeface="Arial" panose="020B0604020202020204" pitchFamily="34" charset="0"/>
              </a:rPr>
              <a:t> 5 + 2 + 4 + 6 = 17 (con)</a:t>
            </a:r>
          </a:p>
        </p:txBody>
      </p:sp>
    </p:spTree>
    <p:extLst>
      <p:ext uri="{BB962C8B-B14F-4D97-AF65-F5344CB8AC3E}">
        <p14:creationId xmlns:p14="http://schemas.microsoft.com/office/powerpoint/2010/main" val="203044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66119" y="1041400"/>
            <a:ext cx="12344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97: THU THẬP, PHÂN LOẠI, GHI CHÉP SỐ LIỆU THỐNG KÊ (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2)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EE64CEF-4EA1-48C8-8A54-F3405F5CB9C8}"/>
              </a:ext>
            </a:extLst>
          </p:cNvPr>
          <p:cNvGrpSpPr/>
          <p:nvPr/>
        </p:nvGrpSpPr>
        <p:grpSpPr>
          <a:xfrm>
            <a:off x="1578280" y="1676400"/>
            <a:ext cx="13882128" cy="653024"/>
            <a:chOff x="1948237" y="1568194"/>
            <a:chExt cx="13229698" cy="1015873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08B91E6B-665E-4A64-8CCE-DD6FD6209794}"/>
                </a:ext>
              </a:extLst>
            </p:cNvPr>
            <p:cNvSpPr/>
            <p:nvPr/>
          </p:nvSpPr>
          <p:spPr>
            <a:xfrm>
              <a:off x="1948237" y="1568194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3</a:t>
              </a:r>
              <a:endParaRPr lang="vi-VN" sz="3600" b="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F2C70A32-B7F9-49F5-A7A2-C8AFA7B7CC21}"/>
                </a:ext>
              </a:extLst>
            </p:cNvPr>
            <p:cNvSpPr/>
            <p:nvPr/>
          </p:nvSpPr>
          <p:spPr>
            <a:xfrm>
              <a:off x="2753561" y="1568194"/>
              <a:ext cx="12424374" cy="1005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Quan sát biểu đồ tranh sau</a:t>
              </a:r>
              <a:r>
                <a:rPr lang="vi-VN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9B33605-B599-41D3-BE0B-751388BE8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70" t="50995" r="37318" b="27477"/>
          <a:stretch/>
        </p:blipFill>
        <p:spPr>
          <a:xfrm>
            <a:off x="670718" y="2413711"/>
            <a:ext cx="7910035" cy="435885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8580754" y="2438400"/>
            <a:ext cx="7329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thứ nhất bán được số sách: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10424319" y="29718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x 5 = 20 (cuốn)</a:t>
            </a:r>
            <a:endParaRPr lang="vi-VN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8595519" y="3505200"/>
            <a:ext cx="7329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Ngày thứ hai bán được số sách: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10439084" y="40386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x 5 = 40 (cuốn)</a:t>
            </a:r>
            <a:endParaRPr lang="vi-VN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8595519" y="4572000"/>
            <a:ext cx="7329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Ngày thứ ba bán được số sách: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10439084" y="51054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x 5 = 30 (cuốn)</a:t>
            </a:r>
            <a:endParaRPr lang="vi-VN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8595519" y="5638800"/>
            <a:ext cx="7329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Ngày thứ tư bán được số sách: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10439084" y="61722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x 5 = 45 (cuốn)</a:t>
            </a:r>
            <a:endParaRPr lang="vi-VN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FE1576C8-151F-4CD2-B136-D7D453879E08}"/>
              </a:ext>
            </a:extLst>
          </p:cNvPr>
          <p:cNvSpPr/>
          <p:nvPr/>
        </p:nvSpPr>
        <p:spPr>
          <a:xfrm>
            <a:off x="137319" y="6705600"/>
            <a:ext cx="1598691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vi-VN" sz="3600" b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) Ngày thứ tư bán được 45 cuốn sách.</a:t>
            </a:r>
          </a:p>
          <a:p>
            <a:r>
              <a:rPr lang="vi-VN" sz="3600" b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b) Ngày thứ hai bán được 40 cuốn sách.</a:t>
            </a:r>
          </a:p>
          <a:p>
            <a:r>
              <a:rPr lang="vi-VN" sz="3600" b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c)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thứ ba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bán được </a:t>
            </a:r>
            <a:r>
              <a:rPr lang="vi-VN" sz="3600" b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nhiều </a:t>
            </a:r>
            <a:r>
              <a:rPr lang="vi-VN" sz="3600" b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hơn ngày thứ nhất: </a:t>
            </a:r>
            <a:r>
              <a:rPr lang="vi-VN" sz="36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30 – 20 = 10 (cuốn sách)</a:t>
            </a:r>
          </a:p>
          <a:p>
            <a:r>
              <a:rPr lang="vi-VN" sz="3600" b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d) Cả bốn ngày bán được số quyển sách là</a:t>
            </a:r>
            <a:r>
              <a:rPr lang="vi-VN" sz="3600" b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:</a:t>
            </a:r>
            <a:r>
              <a:rPr lang="en-US" sz="3600" b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20 </a:t>
            </a:r>
            <a:r>
              <a:rPr lang="vi-VN" sz="36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+ 40 + 30 + 45 = 135 (cuốn sách)</a:t>
            </a:r>
          </a:p>
        </p:txBody>
      </p:sp>
    </p:spTree>
    <p:extLst>
      <p:ext uri="{BB962C8B-B14F-4D97-AF65-F5344CB8AC3E}">
        <p14:creationId xmlns:p14="http://schemas.microsoft.com/office/powerpoint/2010/main" val="12820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496</Words>
  <Application>Microsoft Office PowerPoint</Application>
  <PresentationFormat>Custom</PresentationFormat>
  <Paragraphs>58</Paragraphs>
  <Slides>7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207</cp:revision>
  <dcterms:created xsi:type="dcterms:W3CDTF">2022-07-10T01:37:20Z</dcterms:created>
  <dcterms:modified xsi:type="dcterms:W3CDTF">2022-08-07T01:03:51Z</dcterms:modified>
</cp:coreProperties>
</file>