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4" r:id="rId3"/>
    <p:sldId id="324" r:id="rId4"/>
    <p:sldId id="273" r:id="rId5"/>
    <p:sldId id="332" r:id="rId6"/>
    <p:sldId id="355" r:id="rId7"/>
    <p:sldId id="356" r:id="rId8"/>
    <p:sldId id="352" r:id="rId9"/>
    <p:sldId id="325" r:id="rId10"/>
    <p:sldId id="317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A493C6"/>
    <a:srgbClr val="D0DEEC"/>
    <a:srgbClr val="6593C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11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Write a paragraph about what you have done to save the environment.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SPEAKING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Paper: Reduce, Reuse, and Recycle!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64569" y="808990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605208" cy="605848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CONTROLLED PRACTICE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873" y="3048895"/>
            <a:ext cx="1857484" cy="524311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LESS-CONTROLLED PRACTICE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69" y="707245"/>
            <a:ext cx="3925710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0" y="1369512"/>
            <a:ext cx="3925711" cy="120223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Sort activities into Reduce, Reuse, or  Recycle.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Talk about how to reduce, reuse, and recycle paper.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69" y="2736072"/>
            <a:ext cx="3925712" cy="136091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think of some possible responses to promote a greener lifestyle.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Report your group's answers.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077394" y="1054766"/>
            <a:ext cx="1024935" cy="61944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31615" y="1977137"/>
            <a:ext cx="968110" cy="107175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57567" y="4176275"/>
            <a:ext cx="1747366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925710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2260357" y="3311051"/>
            <a:ext cx="770893" cy="86522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AC1A9-2E3D-2BF1-B986-A442573BE50F}"/>
              </a:ext>
            </a:extLst>
          </p:cNvPr>
          <p:cNvSpPr txBox="1"/>
          <p:nvPr/>
        </p:nvSpPr>
        <p:spPr>
          <a:xfrm>
            <a:off x="189263" y="708710"/>
            <a:ext cx="761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What can you do with this piece of cloth?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Piece goods - Wikipedia">
            <a:extLst>
              <a:ext uri="{FF2B5EF4-FFF2-40B4-BE49-F238E27FC236}">
                <a16:creationId xmlns:a16="http://schemas.microsoft.com/office/drawing/2014/main" id="{C7BE8D8A-21D3-1F12-C0BF-F777A23E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8" y="1770525"/>
            <a:ext cx="3785751" cy="28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th animation of 1m × 1m piece of fabric. The opposite top corners... |  Download Scientific Diagram">
            <a:extLst>
              <a:ext uri="{FF2B5EF4-FFF2-40B4-BE49-F238E27FC236}">
                <a16:creationId xmlns:a16="http://schemas.microsoft.com/office/drawing/2014/main" id="{010939F9-A7B6-7224-DB72-831C7AAE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668">
            <a:off x="5572302" y="157180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4EB69-4597-9DFC-D3F5-0382BC85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43" y="1117277"/>
            <a:ext cx="4593400" cy="3946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517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5652873" y="1108656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7C71C-9E8F-36B0-D643-026161682C1B}"/>
              </a:ext>
            </a:extLst>
          </p:cNvPr>
          <p:cNvSpPr txBox="1"/>
          <p:nvPr/>
        </p:nvSpPr>
        <p:spPr>
          <a:xfrm>
            <a:off x="769542" y="723985"/>
            <a:ext cx="8445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Sort these activities into Reduce, Reuse, and Recycle activities.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A35DD-A4DF-CA7F-4BC4-AD97FC83EB7E}"/>
              </a:ext>
            </a:extLst>
          </p:cNvPr>
          <p:cNvSpPr txBox="1"/>
          <p:nvPr/>
        </p:nvSpPr>
        <p:spPr>
          <a:xfrm>
            <a:off x="5652873" y="1458365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recycle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4EABB-A3D2-3BA4-C0BA-732FD786E360}"/>
              </a:ext>
            </a:extLst>
          </p:cNvPr>
          <p:cNvSpPr txBox="1"/>
          <p:nvPr/>
        </p:nvSpPr>
        <p:spPr>
          <a:xfrm>
            <a:off x="5664748" y="1813456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7C956-2BDB-D9BA-3F39-FD997BFCE387}"/>
              </a:ext>
            </a:extLst>
          </p:cNvPr>
          <p:cNvSpPr txBox="1"/>
          <p:nvPr/>
        </p:nvSpPr>
        <p:spPr>
          <a:xfrm>
            <a:off x="5803975" y="2192745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reuse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A8BF9-4877-0FA2-C8FC-B036ED87735A}"/>
              </a:ext>
            </a:extLst>
          </p:cNvPr>
          <p:cNvSpPr txBox="1"/>
          <p:nvPr/>
        </p:nvSpPr>
        <p:spPr>
          <a:xfrm>
            <a:off x="5652873" y="2637022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EBFC34-0833-AAD0-5B01-FD8907E37E36}"/>
              </a:ext>
            </a:extLst>
          </p:cNvPr>
          <p:cNvSpPr txBox="1"/>
          <p:nvPr/>
        </p:nvSpPr>
        <p:spPr>
          <a:xfrm>
            <a:off x="5664748" y="3175364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A5248A-C250-F402-DED3-59A77DD5E852}"/>
              </a:ext>
            </a:extLst>
          </p:cNvPr>
          <p:cNvSpPr txBox="1"/>
          <p:nvPr/>
        </p:nvSpPr>
        <p:spPr>
          <a:xfrm>
            <a:off x="5744335" y="3635604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reuse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A554D-4973-1B8F-0907-0BE480AAAAC9}"/>
              </a:ext>
            </a:extLst>
          </p:cNvPr>
          <p:cNvSpPr txBox="1"/>
          <p:nvPr/>
        </p:nvSpPr>
        <p:spPr>
          <a:xfrm>
            <a:off x="5664748" y="4090084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2611F9-8E7C-BBE1-3D9C-5FF8B86155E0}"/>
              </a:ext>
            </a:extLst>
          </p:cNvPr>
          <p:cNvSpPr txBox="1"/>
          <p:nvPr/>
        </p:nvSpPr>
        <p:spPr>
          <a:xfrm>
            <a:off x="5664748" y="4561073"/>
            <a:ext cx="14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recycle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242D08-D7E4-D4C8-3087-FC76843F6404}"/>
              </a:ext>
            </a:extLst>
          </p:cNvPr>
          <p:cNvSpPr/>
          <p:nvPr/>
        </p:nvSpPr>
        <p:spPr>
          <a:xfrm>
            <a:off x="318407" y="729183"/>
            <a:ext cx="451135" cy="434330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517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7C71C-9E8F-36B0-D643-026161682C1B}"/>
              </a:ext>
            </a:extLst>
          </p:cNvPr>
          <p:cNvSpPr txBox="1"/>
          <p:nvPr/>
        </p:nvSpPr>
        <p:spPr>
          <a:xfrm>
            <a:off x="769542" y="723985"/>
            <a:ext cx="8056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Talk about how to reduce, reuse, and recycle paper.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242D08-D7E4-D4C8-3087-FC76843F6404}"/>
              </a:ext>
            </a:extLst>
          </p:cNvPr>
          <p:cNvSpPr/>
          <p:nvPr/>
        </p:nvSpPr>
        <p:spPr>
          <a:xfrm>
            <a:off x="318407" y="729183"/>
            <a:ext cx="451135" cy="434330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CF65F-061C-7704-746C-9130CA1687D9}"/>
              </a:ext>
            </a:extLst>
          </p:cNvPr>
          <p:cNvSpPr txBox="1"/>
          <p:nvPr/>
        </p:nvSpPr>
        <p:spPr>
          <a:xfrm>
            <a:off x="769542" y="1721461"/>
            <a:ext cx="77806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Which of the activities (a–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) above are you doing? </a:t>
            </a:r>
          </a:p>
          <a:p>
            <a:r>
              <a:rPr lang="en-US" sz="40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Can you suggest more ideas? How will they help save the environment?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20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517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7C71C-9E8F-36B0-D643-026161682C1B}"/>
              </a:ext>
            </a:extLst>
          </p:cNvPr>
          <p:cNvSpPr txBox="1"/>
          <p:nvPr/>
        </p:nvSpPr>
        <p:spPr>
          <a:xfrm>
            <a:off x="641140" y="677407"/>
            <a:ext cx="8395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 the situations below and think of some possible responses to promote a greener lifestyle.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242D08-D7E4-D4C8-3087-FC76843F6404}"/>
              </a:ext>
            </a:extLst>
          </p:cNvPr>
          <p:cNvSpPr/>
          <p:nvPr/>
        </p:nvSpPr>
        <p:spPr>
          <a:xfrm>
            <a:off x="190005" y="749772"/>
            <a:ext cx="451135" cy="434330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49FB91C-C73E-FBB0-C1B0-9DC4C6962C2D}"/>
              </a:ext>
            </a:extLst>
          </p:cNvPr>
          <p:cNvSpPr/>
          <p:nvPr/>
        </p:nvSpPr>
        <p:spPr>
          <a:xfrm>
            <a:off x="190005" y="1387011"/>
            <a:ext cx="7635834" cy="1199170"/>
          </a:xfrm>
          <a:prstGeom prst="wedgeRoundRectCallout">
            <a:avLst>
              <a:gd name="adj1" fmla="val -44628"/>
              <a:gd name="adj2" fmla="val 684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1. After a club meeting, you notice that there are a lot of leaflets left, and they are only printed on one side. Your friend is asking you to help throw them away.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D29FFD-5188-B5D6-372D-F1727C031B75}"/>
              </a:ext>
            </a:extLst>
          </p:cNvPr>
          <p:cNvSpPr/>
          <p:nvPr/>
        </p:nvSpPr>
        <p:spPr>
          <a:xfrm>
            <a:off x="1733797" y="2463415"/>
            <a:ext cx="7635834" cy="1199170"/>
          </a:xfrm>
          <a:prstGeom prst="wedgeRoundRectCallout">
            <a:avLst>
              <a:gd name="adj1" fmla="val 43242"/>
              <a:gd name="adj2" fmla="val 76364"/>
              <a:gd name="adj3" fmla="val 16667"/>
            </a:avLst>
          </a:prstGeom>
          <a:solidFill>
            <a:srgbClr val="E45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Your group is preparing for a presentation, and everyone has found a lot of useful online material. A group member is asking you to print out about 50 pages of information for the group to read.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9E5F88B-2360-D61D-434F-1A92914D8246}"/>
              </a:ext>
            </a:extLst>
          </p:cNvPr>
          <p:cNvSpPr/>
          <p:nvPr/>
        </p:nvSpPr>
        <p:spPr>
          <a:xfrm>
            <a:off x="190005" y="3617302"/>
            <a:ext cx="7950402" cy="1199170"/>
          </a:xfrm>
          <a:prstGeom prst="wedgeRoundRectCallout">
            <a:avLst>
              <a:gd name="adj1" fmla="val -37413"/>
              <a:gd name="adj2" fmla="val 7141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Your club is </a:t>
            </a:r>
            <a:r>
              <a:rPr lang="en-US" sz="2000" dirty="0" err="1"/>
              <a:t>organising</a:t>
            </a:r>
            <a:r>
              <a:rPr lang="en-US" sz="2000" dirty="0"/>
              <a:t> a meeting, including a game in which people should write down something about themselves to share with others. The club president is asking you to buy a lot of Post-it notes for the game.</a:t>
            </a:r>
          </a:p>
        </p:txBody>
      </p:sp>
    </p:spTree>
    <p:extLst>
      <p:ext uri="{BB962C8B-B14F-4D97-AF65-F5344CB8AC3E}">
        <p14:creationId xmlns:p14="http://schemas.microsoft.com/office/powerpoint/2010/main" val="35231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6975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7C71C-9E8F-36B0-D643-026161682C1B}"/>
              </a:ext>
            </a:extLst>
          </p:cNvPr>
          <p:cNvSpPr txBox="1"/>
          <p:nvPr/>
        </p:nvSpPr>
        <p:spPr>
          <a:xfrm>
            <a:off x="831273" y="708710"/>
            <a:ext cx="8039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ea typeface="Times New Roman" panose="02020603050405020304" pitchFamily="18" charset="0"/>
              </a:rPr>
              <a:t>Report your group's answers to the whole class. Vote for the most interesting responses. 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8B82E4-8C17-5B84-9519-4AE9B2943425}"/>
              </a:ext>
            </a:extLst>
          </p:cNvPr>
          <p:cNvSpPr/>
          <p:nvPr/>
        </p:nvSpPr>
        <p:spPr>
          <a:xfrm>
            <a:off x="380137" y="830686"/>
            <a:ext cx="451135" cy="434330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6FA78-3967-B6C5-C5C9-86385477A916}"/>
              </a:ext>
            </a:extLst>
          </p:cNvPr>
          <p:cNvSpPr txBox="1"/>
          <p:nvPr/>
        </p:nvSpPr>
        <p:spPr>
          <a:xfrm>
            <a:off x="605704" y="2126466"/>
            <a:ext cx="8241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1" dirty="0">
                <a:solidFill>
                  <a:srgbClr val="E45A83"/>
                </a:solidFill>
                <a:effectLst/>
                <a:latin typeface="UTMAvo-Italic"/>
              </a:rPr>
              <a:t>Example: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MT"/>
              </a:rPr>
              <a:t>‘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UTMAvo-Italic"/>
              </a:rPr>
              <a:t>Do not throw them away. We should reuse these leaflets by using the blank pages to take notes, which will save natural resources such as trees and water.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MT"/>
              </a:rPr>
              <a:t>’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44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Talk about how to reduce, reuse and recycle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</TotalTime>
  <Words>421</Words>
  <PresentationFormat>On-screen Show (16:9)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Adobe Gothic Std B</vt:lpstr>
      <vt:lpstr>Arial</vt:lpstr>
      <vt:lpstr>ArialMT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UTMAvo-Italic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2024-05-07T10:16:03Z</dcterms:modified>
</cp:coreProperties>
</file>