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01" r:id="rId2"/>
    <p:sldId id="257" r:id="rId3"/>
    <p:sldId id="284" r:id="rId4"/>
    <p:sldId id="285" r:id="rId5"/>
    <p:sldId id="387" r:id="rId6"/>
    <p:sldId id="388" r:id="rId7"/>
    <p:sldId id="385" r:id="rId8"/>
    <p:sldId id="286" r:id="rId9"/>
    <p:sldId id="330" r:id="rId10"/>
    <p:sldId id="381" r:id="rId11"/>
    <p:sldId id="382" r:id="rId12"/>
    <p:sldId id="373" r:id="rId13"/>
    <p:sldId id="374" r:id="rId14"/>
    <p:sldId id="375" r:id="rId15"/>
    <p:sldId id="376" r:id="rId16"/>
    <p:sldId id="383" r:id="rId17"/>
    <p:sldId id="386" r:id="rId18"/>
    <p:sldId id="384" r:id="rId19"/>
    <p:sldId id="294" r:id="rId20"/>
    <p:sldId id="380" r:id="rId21"/>
    <p:sldId id="269" r:id="rId22"/>
    <p:sldId id="295" r:id="rId23"/>
    <p:sldId id="317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221F"/>
    <a:srgbClr val="0000FF"/>
    <a:srgbClr val="3333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6296"/>
  </p:normalViewPr>
  <p:slideViewPr>
    <p:cSldViewPr snapToGrid="0" snapToObjects="1">
      <p:cViewPr varScale="1">
        <p:scale>
          <a:sx n="71" d="100"/>
          <a:sy n="71" d="100"/>
        </p:scale>
        <p:origin x="4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24C8C-DDD8-4255-9C31-1136218F8F69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47397-6384-44EE-A694-5C2CB09E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5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2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6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34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79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A025F-4A42-FE48-B7B2-D5FBC143A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BFAD-4F29-F94C-9D8A-33DE84098633}" type="datetimeFigureOut">
              <a:t>7/26/2022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59E23-09A3-C844-8CD6-BFEB8E957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DAE2F-0754-4F4F-B969-EB3B6F0BB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D39D-5E4B-5941-A936-433FC1C6FE25}" type="slidenum"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99B83-00F1-524F-BDF6-BAB5619A00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22386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FDE0FC-811C-6B4D-A402-4A4EC1420D9C}"/>
              </a:ext>
            </a:extLst>
          </p:cNvPr>
          <p:cNvGrpSpPr/>
          <p:nvPr userDrawn="1"/>
        </p:nvGrpSpPr>
        <p:grpSpPr>
          <a:xfrm>
            <a:off x="5693239" y="6314169"/>
            <a:ext cx="805521" cy="529389"/>
            <a:chOff x="5778584" y="6325677"/>
            <a:chExt cx="805521" cy="529389"/>
          </a:xfrm>
        </p:grpSpPr>
        <p:pic>
          <p:nvPicPr>
            <p:cNvPr id="10" name="Picture 9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128DB713-A925-E940-9C1F-35CFB2B255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6650" y="6325677"/>
              <a:ext cx="529389" cy="52938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8ADE026-D255-0E46-A4EC-CE36DFF08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7190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9B62DC2-97D1-B64B-869E-DEBA545BEC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78584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1DF492A-81AD-5D4A-A943-32E917C1B56B}"/>
              </a:ext>
            </a:extLst>
          </p:cNvPr>
          <p:cNvSpPr txBox="1"/>
          <p:nvPr userDrawn="1"/>
        </p:nvSpPr>
        <p:spPr>
          <a:xfrm>
            <a:off x="24732" y="6510902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 Anh 10 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7DD529-7747-654A-B7AB-AFCA57F9881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436751-F2B7-3544-9527-8B13899DC1B3}"/>
              </a:ext>
            </a:extLst>
          </p:cNvPr>
          <p:cNvSpPr txBox="1"/>
          <p:nvPr userDrawn="1"/>
        </p:nvSpPr>
        <p:spPr>
          <a:xfrm>
            <a:off x="82240" y="-48141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Unit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12074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3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audio" Target="../media/audio1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audio" Target="../media/audio11.wav"/><Relationship Id="rId4" Type="http://schemas.openxmlformats.org/officeDocument/2006/relationships/image" Target="../media/image23.pn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audio" Target="../media/audio4.wav"/><Relationship Id="rId12" Type="http://schemas.openxmlformats.org/officeDocument/2006/relationships/audio" Target="../media/audio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audio" Target="../media/audio2.wav"/><Relationship Id="rId5" Type="http://schemas.openxmlformats.org/officeDocument/2006/relationships/audio" Target="../media/audio13.wav"/><Relationship Id="rId10" Type="http://schemas.openxmlformats.org/officeDocument/2006/relationships/audio" Target="../media/audio8.wav"/><Relationship Id="rId4" Type="http://schemas.openxmlformats.org/officeDocument/2006/relationships/audio" Target="../media/audio12.wav"/><Relationship Id="rId9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microsoft.com/office/2007/relationships/hdphoto" Target="../media/hdphoto9.wdp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microsoft.com/office/2007/relationships/hdphoto" Target="../media/hdphoto5.wdp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5.wav"/><Relationship Id="rId1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audio" Target="../media/audio4.wav"/><Relationship Id="rId17" Type="http://schemas.openxmlformats.org/officeDocument/2006/relationships/audio" Target="../media/audio9.wav"/><Relationship Id="rId2" Type="http://schemas.openxmlformats.org/officeDocument/2006/relationships/audio" Target="../media/media1.wav"/><Relationship Id="rId16" Type="http://schemas.openxmlformats.org/officeDocument/2006/relationships/audio" Target="../media/audio8.wav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audio" Target="../media/audio7.wav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32"/>
            <a:ext cx="12192000" cy="6861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3602" y="2197077"/>
            <a:ext cx="68449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2 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ENTERTAINMENT &amp; LEISURE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Lesson 2.3 – Pronunciation &amp; Speaking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Page 17</a:t>
            </a:r>
            <a:endParaRPr lang="en-US" sz="3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BE76E-D401-4911-AD8D-FCF9F04EFA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895" y="3568228"/>
            <a:ext cx="8922209" cy="558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AB58D3-2925-48CA-9FF1-762AAA4A0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09" y="2063385"/>
            <a:ext cx="10095626" cy="1012601"/>
          </a:xfrm>
          <a:prstGeom prst="rect">
            <a:avLst/>
          </a:prstGeom>
        </p:spPr>
      </p:pic>
      <p:sp>
        <p:nvSpPr>
          <p:cNvPr id="13" name="Rectangle 36">
            <a:hlinkClick r:id="" action="ppaction://noaction">
              <a:snd r:embed="rId6" name="watched.wav"/>
            </a:hlinkClick>
            <a:extLst>
              <a:ext uri="{FF2B5EF4-FFF2-40B4-BE49-F238E27FC236}">
                <a16:creationId xmlns:a16="http://schemas.microsoft.com/office/drawing/2014/main" id="{3DDC36A0-F401-43A9-9294-9B1FA7DD3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891" y="3538438"/>
            <a:ext cx="2520657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160362-B0F9-4DE7-8D74-D3A5DE8400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846" y="710206"/>
            <a:ext cx="9846374" cy="568127"/>
          </a:xfrm>
          <a:prstGeom prst="rect">
            <a:avLst/>
          </a:prstGeom>
        </p:spPr>
      </p:pic>
      <p:pic>
        <p:nvPicPr>
          <p:cNvPr id="27" name="Picture 26" descr="checkanswer4">
            <a:hlinkClick r:id="" action="ppaction://noaction" highlightClick="1">
              <a:snd r:embed="rId8" name="ARROW 001.wav"/>
            </a:hlinkClick>
            <a:extLst>
              <a:ext uri="{FF2B5EF4-FFF2-40B4-BE49-F238E27FC236}">
                <a16:creationId xmlns:a16="http://schemas.microsoft.com/office/drawing/2014/main" id="{274FE266-3D45-4497-B784-F404605B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535" y="5957255"/>
            <a:ext cx="1844040" cy="44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0AA890-4BCD-4713-AC54-C02ED4615570}"/>
              </a:ext>
            </a:extLst>
          </p:cNvPr>
          <p:cNvSpPr txBox="1"/>
          <p:nvPr/>
        </p:nvSpPr>
        <p:spPr>
          <a:xfrm>
            <a:off x="6896568" y="3536425"/>
            <a:ext cx="133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  <a:r>
              <a:rPr lang="en-US" sz="3200" dirty="0">
                <a:solidFill>
                  <a:srgbClr val="0070C0"/>
                </a:solidFill>
              </a:rPr>
              <a:t>/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7B3CA4-A12B-484A-9AB0-99A145661970}"/>
              </a:ext>
            </a:extLst>
          </p:cNvPr>
          <p:cNvSpPr txBox="1"/>
          <p:nvPr/>
        </p:nvSpPr>
        <p:spPr>
          <a:xfrm>
            <a:off x="10264065" y="3532747"/>
            <a:ext cx="133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  <a:r>
              <a:rPr lang="en-US" sz="3200" dirty="0">
                <a:solidFill>
                  <a:srgbClr val="0070C0"/>
                </a:solidFill>
              </a:rPr>
              <a:t>/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4D6A93-4C00-4E9F-99B1-5205D2BFF618}"/>
              </a:ext>
            </a:extLst>
          </p:cNvPr>
          <p:cNvSpPr txBox="1"/>
          <p:nvPr/>
        </p:nvSpPr>
        <p:spPr>
          <a:xfrm>
            <a:off x="3319752" y="3540092"/>
            <a:ext cx="1360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t</a:t>
            </a:r>
            <a:r>
              <a:rPr lang="en-US" sz="3200" dirty="0">
                <a:solidFill>
                  <a:srgbClr val="0070C0"/>
                </a:solidFill>
              </a:rPr>
              <a:t>/</a:t>
            </a:r>
            <a:endParaRPr lang="en-US" sz="3200" dirty="0"/>
          </a:p>
        </p:txBody>
      </p:sp>
      <p:sp>
        <p:nvSpPr>
          <p:cNvPr id="11" name="Rectangle 36">
            <a:hlinkClick r:id="" action="ppaction://noaction">
              <a:snd r:embed="rId10" name="CD1-TRACK 22.wav"/>
            </a:hlinkClick>
            <a:extLst>
              <a:ext uri="{FF2B5EF4-FFF2-40B4-BE49-F238E27FC236}">
                <a16:creationId xmlns:a16="http://schemas.microsoft.com/office/drawing/2014/main" id="{51054A92-B157-4C0A-B601-33015EFCB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623" y="2212737"/>
            <a:ext cx="2308220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sym typeface="Webdings" panose="05030102010509060703" pitchFamily="18" charset="2"/>
              </a:rPr>
              <a:t>	</a:t>
            </a:r>
            <a:r>
              <a:rPr lang="en-US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7" name="CD1-TRACK 22">
            <a:hlinkClick r:id="" action="ppaction://media"/>
            <a:extLst>
              <a:ext uri="{FF2B5EF4-FFF2-40B4-BE49-F238E27FC236}">
                <a16:creationId xmlns:a16="http://schemas.microsoft.com/office/drawing/2014/main" id="{A13EAF86-C980-4D3B-8145-34FE551F4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79576" y="2467834"/>
            <a:ext cx="575540" cy="575540"/>
          </a:xfrm>
          <a:prstGeom prst="rect">
            <a:avLst/>
          </a:prstGeom>
        </p:spPr>
      </p:pic>
      <p:sp>
        <p:nvSpPr>
          <p:cNvPr id="34" name="Rectangle 36">
            <a:hlinkClick r:id="" action="ppaction://noaction">
              <a:snd r:embed="rId12" name="enjoyed .wav"/>
            </a:hlinkClick>
            <a:extLst>
              <a:ext uri="{FF2B5EF4-FFF2-40B4-BE49-F238E27FC236}">
                <a16:creationId xmlns:a16="http://schemas.microsoft.com/office/drawing/2014/main" id="{D3880006-D1D5-4C23-AE11-1C17ADB2C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5762" y="3514566"/>
            <a:ext cx="2520657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35" name="Rectangle 36">
            <a:hlinkClick r:id="" action="ppaction://noaction">
              <a:snd r:embed="rId13" name="agreed.wav"/>
            </a:hlinkClick>
            <a:extLst>
              <a:ext uri="{FF2B5EF4-FFF2-40B4-BE49-F238E27FC236}">
                <a16:creationId xmlns:a16="http://schemas.microsoft.com/office/drawing/2014/main" id="{8DA9010B-8603-4797-9315-536892AB8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252" y="3503549"/>
            <a:ext cx="2520657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8518AE-F3E8-4BD6-84B4-4DE5F06297F0}"/>
              </a:ext>
            </a:extLst>
          </p:cNvPr>
          <p:cNvCxnSpPr>
            <a:cxnSpLocks/>
          </p:cNvCxnSpPr>
          <p:nvPr/>
        </p:nvCxnSpPr>
        <p:spPr>
          <a:xfrm flipV="1">
            <a:off x="1643374" y="3843497"/>
            <a:ext cx="1665361" cy="218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4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28" grpId="0"/>
      <p:bldP spid="30" grpId="0"/>
      <p:bldP spid="33" grpId="0"/>
      <p:bldP spid="11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5FB2AEB9-58F4-4488-82E0-F77FB6B39A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667211"/>
              </p:ext>
            </p:extLst>
          </p:nvPr>
        </p:nvGraphicFramePr>
        <p:xfrm>
          <a:off x="1634896" y="2324563"/>
          <a:ext cx="8922207" cy="4021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4069">
                  <a:extLst>
                    <a:ext uri="{9D8B030D-6E8A-4147-A177-3AD203B41FA5}">
                      <a16:colId xmlns:a16="http://schemas.microsoft.com/office/drawing/2014/main" val="1653496872"/>
                    </a:ext>
                  </a:extLst>
                </a:gridCol>
                <a:gridCol w="2974069">
                  <a:extLst>
                    <a:ext uri="{9D8B030D-6E8A-4147-A177-3AD203B41FA5}">
                      <a16:colId xmlns:a16="http://schemas.microsoft.com/office/drawing/2014/main" val="774769250"/>
                    </a:ext>
                  </a:extLst>
                </a:gridCol>
                <a:gridCol w="2974069">
                  <a:extLst>
                    <a:ext uri="{9D8B030D-6E8A-4147-A177-3AD203B41FA5}">
                      <a16:colId xmlns:a16="http://schemas.microsoft.com/office/drawing/2014/main" val="4250004808"/>
                    </a:ext>
                  </a:extLst>
                </a:gridCol>
              </a:tblGrid>
              <a:tr h="870558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40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40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4000" b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sz="4000" b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40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4000" b="0" dirty="0" err="1">
                          <a:solidFill>
                            <a:srgbClr val="FF0000"/>
                          </a:solidFill>
                        </a:rPr>
                        <a:t>ɪd</a:t>
                      </a:r>
                      <a:r>
                        <a:rPr lang="en-US" sz="4000" b="0" dirty="0">
                          <a:solidFill>
                            <a:srgbClr val="0070C0"/>
                          </a:solidFill>
                        </a:rPr>
                        <a:t>/</a:t>
                      </a:r>
                      <a:endParaRPr lang="en-US" sz="40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352989"/>
                  </a:ext>
                </a:extLst>
              </a:tr>
              <a:tr h="78764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enjoyed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watched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decided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0156552"/>
                  </a:ext>
                </a:extLst>
              </a:tr>
              <a:tr h="78764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agreed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promised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minded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7716302"/>
                  </a:ext>
                </a:extLst>
              </a:tr>
              <a:tr h="78764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offered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70C0"/>
                          </a:solidFill>
                        </a:rPr>
                        <a:t>liked</a:t>
                      </a:r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4746810"/>
                  </a:ext>
                </a:extLst>
              </a:tr>
              <a:tr h="78764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refused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631684"/>
                  </a:ext>
                </a:extLst>
              </a:tr>
            </a:tbl>
          </a:graphicData>
        </a:graphic>
      </p:graphicFrame>
      <p:sp>
        <p:nvSpPr>
          <p:cNvPr id="13" name="Rectangle 36">
            <a:hlinkClick r:id="" action="ppaction://noaction">
              <a:snd r:embed="rId2" name="watched.wav"/>
            </a:hlinkClick>
            <a:extLst>
              <a:ext uri="{FF2B5EF4-FFF2-40B4-BE49-F238E27FC236}">
                <a16:creationId xmlns:a16="http://schemas.microsoft.com/office/drawing/2014/main" id="{3DDC36A0-F401-43A9-9294-9B1FA7DD3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392" y="3274030"/>
            <a:ext cx="2256251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160362-B0F9-4DE7-8D74-D3A5DE840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846" y="963597"/>
            <a:ext cx="9846374" cy="568127"/>
          </a:xfrm>
          <a:prstGeom prst="rect">
            <a:avLst/>
          </a:prstGeom>
        </p:spPr>
      </p:pic>
      <p:sp>
        <p:nvSpPr>
          <p:cNvPr id="34" name="Rectangle 36">
            <a:hlinkClick r:id="" action="ppaction://noaction">
              <a:snd r:embed="rId4" name="enjoyed .wav"/>
            </a:hlinkClick>
            <a:extLst>
              <a:ext uri="{FF2B5EF4-FFF2-40B4-BE49-F238E27FC236}">
                <a16:creationId xmlns:a16="http://schemas.microsoft.com/office/drawing/2014/main" id="{D3880006-D1D5-4C23-AE11-1C17ADB2C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084" y="3272192"/>
            <a:ext cx="2081820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35" name="Rectangle 36">
            <a:hlinkClick r:id="" action="ppaction://noaction">
              <a:snd r:embed="rId5" name="agreed.wav"/>
            </a:hlinkClick>
            <a:extLst>
              <a:ext uri="{FF2B5EF4-FFF2-40B4-BE49-F238E27FC236}">
                <a16:creationId xmlns:a16="http://schemas.microsoft.com/office/drawing/2014/main" id="{8DA9010B-8603-4797-9315-536892AB8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029" y="4043373"/>
            <a:ext cx="2520657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EDEBBC-B462-4F18-B5CE-4C9AA4D076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449" y="12770"/>
            <a:ext cx="1765305" cy="949448"/>
          </a:xfrm>
          <a:prstGeom prst="rect">
            <a:avLst/>
          </a:prstGeom>
        </p:spPr>
      </p:pic>
      <p:sp>
        <p:nvSpPr>
          <p:cNvPr id="18" name="Rectangle 36">
            <a:hlinkClick r:id="" action="ppaction://noaction">
              <a:snd r:embed="rId7" name="offered.wav"/>
            </a:hlinkClick>
            <a:extLst>
              <a:ext uri="{FF2B5EF4-FFF2-40B4-BE49-F238E27FC236}">
                <a16:creationId xmlns:a16="http://schemas.microsoft.com/office/drawing/2014/main" id="{034A6F42-2408-4568-9B73-1354AC3EC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854" y="4825577"/>
            <a:ext cx="2122208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9" name="Rectangle 36">
            <a:hlinkClick r:id="" action="ppaction://noaction">
              <a:snd r:embed="rId8" name="refused.wav"/>
            </a:hlinkClick>
            <a:extLst>
              <a:ext uri="{FF2B5EF4-FFF2-40B4-BE49-F238E27FC236}">
                <a16:creationId xmlns:a16="http://schemas.microsoft.com/office/drawing/2014/main" id="{9F28C98D-7F53-443A-8EB7-C43E22F09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6343" y="5648171"/>
            <a:ext cx="248760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0" name="Rectangle 36">
            <a:hlinkClick r:id="" action="ppaction://noaction">
              <a:snd r:embed="rId9" name="promised.wav"/>
            </a:hlinkClick>
            <a:extLst>
              <a:ext uri="{FF2B5EF4-FFF2-40B4-BE49-F238E27FC236}">
                <a16:creationId xmlns:a16="http://schemas.microsoft.com/office/drawing/2014/main" id="{B7F7AE1F-DD46-4BAF-B96E-749CA27BB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590" y="4074591"/>
            <a:ext cx="248760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1" name="Rectangle 36">
            <a:hlinkClick r:id="" action="ppaction://noaction">
              <a:snd r:embed="rId10" name="liked.wav"/>
            </a:hlinkClick>
            <a:extLst>
              <a:ext uri="{FF2B5EF4-FFF2-40B4-BE49-F238E27FC236}">
                <a16:creationId xmlns:a16="http://schemas.microsoft.com/office/drawing/2014/main" id="{40645E8A-B4B5-4734-ADB4-03E43971B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736" y="4843931"/>
            <a:ext cx="248760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2" name="Rectangle 36">
            <a:hlinkClick r:id="" action="ppaction://noaction">
              <a:snd r:embed="rId11" name="decided.wav"/>
            </a:hlinkClick>
            <a:extLst>
              <a:ext uri="{FF2B5EF4-FFF2-40B4-BE49-F238E27FC236}">
                <a16:creationId xmlns:a16="http://schemas.microsoft.com/office/drawing/2014/main" id="{4060DE8E-D9C2-4F68-9DE4-665C50D6D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196" y="3274035"/>
            <a:ext cx="2013880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3" name="Rectangle 36">
            <a:hlinkClick r:id="" action="ppaction://noaction">
              <a:snd r:embed="rId12" name="minded.wav"/>
            </a:hlinkClick>
            <a:extLst>
              <a:ext uri="{FF2B5EF4-FFF2-40B4-BE49-F238E27FC236}">
                <a16:creationId xmlns:a16="http://schemas.microsoft.com/office/drawing/2014/main" id="{8AB2AB7B-77A3-45FA-9B50-30CE83405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3378" y="4065410"/>
            <a:ext cx="248760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0F3C1-CCEA-4438-92C7-8CCA39D216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543" y="1645920"/>
            <a:ext cx="9797719" cy="61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9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4" grpId="0" animBg="1"/>
      <p:bldP spid="3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CEE8D-C22E-48E6-80E7-F36723DF59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514" y="396921"/>
            <a:ext cx="8897934" cy="5931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9B0FD6-6380-473D-B930-CED4B623B8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7402" y="215635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4A6851-0674-4CB5-B602-1245F799A0B5}"/>
              </a:ext>
            </a:extLst>
          </p:cNvPr>
          <p:cNvSpPr/>
          <p:nvPr/>
        </p:nvSpPr>
        <p:spPr>
          <a:xfrm>
            <a:off x="-77119" y="231353"/>
            <a:ext cx="12933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-200" dirty="0">
                <a:solidFill>
                  <a:srgbClr val="002060"/>
                </a:solidFill>
              </a:rPr>
              <a:t>a. Take turns making sentences using the verbs and the pictures. Use the Past Simple.</a:t>
            </a:r>
            <a:r>
              <a:rPr lang="en-US" sz="3200" spc="-2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92A7E-30CA-4B6D-99A8-7EC4838474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1" y="741653"/>
            <a:ext cx="12049256" cy="631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CEABDA-1AC4-4DFE-AD82-D221142DAA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5" t="966" r="1311"/>
          <a:stretch/>
        </p:blipFill>
        <p:spPr>
          <a:xfrm>
            <a:off x="1972018" y="1351556"/>
            <a:ext cx="10197947" cy="54863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E1976-288B-4883-B9B4-15CB94908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18" y="1471653"/>
            <a:ext cx="1609946" cy="448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8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3AC0C-AF0D-478F-99FF-56EE2AEE8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086" y="407317"/>
            <a:ext cx="6023859" cy="6238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3F37CE-F192-49BD-863F-539EE7938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1080"/>
          <a:stretch/>
        </p:blipFill>
        <p:spPr>
          <a:xfrm>
            <a:off x="3360042" y="1766493"/>
            <a:ext cx="7845620" cy="9680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93BABA-8F73-4D9B-AA02-728F8A8719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48" r="-391"/>
          <a:stretch/>
        </p:blipFill>
        <p:spPr>
          <a:xfrm>
            <a:off x="3608592" y="3031782"/>
            <a:ext cx="8122158" cy="968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F7351-D884-4D69-BA63-BD075256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096" y="1471653"/>
            <a:ext cx="1609946" cy="448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DE09A9-B805-4AEA-9C89-FB65017CEE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845" y="406040"/>
            <a:ext cx="7518588" cy="5931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8A04E5-2137-4F58-AE20-E1715DD338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070" y="22555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4EEC2-E79D-4E71-BE50-BDF82E533E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051" y="17528"/>
            <a:ext cx="2621898" cy="511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B2FA14-C831-4FD3-B43E-A1A865384AD0}"/>
              </a:ext>
            </a:extLst>
          </p:cNvPr>
          <p:cNvSpPr txBox="1"/>
          <p:nvPr/>
        </p:nvSpPr>
        <p:spPr>
          <a:xfrm>
            <a:off x="122662" y="613123"/>
            <a:ext cx="120693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You're arranging to meet your friend. In pairs: 	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	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Student A: Fill in the </a:t>
            </a:r>
            <a:r>
              <a:rPr lang="en-US" sz="3600" b="1" i="0" dirty="0">
                <a:solidFill>
                  <a:schemeClr val="accent6"/>
                </a:solidFill>
                <a:effectLst/>
              </a:rPr>
              <a:t>green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areas. 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	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Student B: Fill in the </a:t>
            </a:r>
            <a:r>
              <a:rPr lang="en-US" sz="3600" b="1" i="0" dirty="0">
                <a:solidFill>
                  <a:schemeClr val="accent2">
                    <a:lumMod val="75000"/>
                  </a:schemeClr>
                </a:solidFill>
                <a:effectLst/>
              </a:rPr>
              <a:t>pink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 areas.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92AD8F-8525-4E4D-952F-2940DC80D3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62" t="3280" r="1145"/>
          <a:stretch/>
        </p:blipFill>
        <p:spPr>
          <a:xfrm>
            <a:off x="63530" y="2930487"/>
            <a:ext cx="12058973" cy="333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B2FA14-C831-4FD3-B43E-A1A865384AD0}"/>
              </a:ext>
            </a:extLst>
          </p:cNvPr>
          <p:cNvSpPr txBox="1"/>
          <p:nvPr/>
        </p:nvSpPr>
        <p:spPr>
          <a:xfrm>
            <a:off x="12493" y="-36874"/>
            <a:ext cx="1217950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In pairs: Take turns inviting each other and find a time to meet.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05B5C-5533-4406-9D94-6789F9B4E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0"/>
          <a:stretch/>
        </p:blipFill>
        <p:spPr>
          <a:xfrm>
            <a:off x="85564" y="816445"/>
            <a:ext cx="4484774" cy="1292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AE67B6-E586-4DFA-9A0D-E96A99B091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837" y="2148884"/>
            <a:ext cx="4899810" cy="1733911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92AD8F-8525-4E4D-952F-2940DC80D3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63" t="3280" r="1865"/>
          <a:stretch/>
        </p:blipFill>
        <p:spPr>
          <a:xfrm>
            <a:off x="12143" y="3957232"/>
            <a:ext cx="12159296" cy="2902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860431-FC1F-4BC1-A3E4-ECC15DD202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0098" y="559013"/>
            <a:ext cx="5097272" cy="1792586"/>
          </a:xfrm>
          <a:prstGeom prst="rect">
            <a:avLst/>
          </a:prstGeom>
        </p:spPr>
      </p:pic>
      <p:sp>
        <p:nvSpPr>
          <p:cNvPr id="12" name="Rectangle 36">
            <a:extLst>
              <a:ext uri="{FF2B5EF4-FFF2-40B4-BE49-F238E27FC236}">
                <a16:creationId xmlns:a16="http://schemas.microsoft.com/office/drawing/2014/main" id="{13B658C9-465B-48BE-94A3-040F6BE07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5553" y="1113145"/>
            <a:ext cx="2368405" cy="10156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sym typeface="Webdings" panose="05030102010509060703" pitchFamily="18" charset="2"/>
              </a:rPr>
              <a:t>		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6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 end a conversation, you can say what you need 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4EEC2-E79D-4E71-BE50-BDF82E533E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051" y="17528"/>
            <a:ext cx="2621898" cy="511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92AD8F-8525-4E4D-952F-2940DC80D3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62" r="1145"/>
          <a:stretch/>
        </p:blipFill>
        <p:spPr>
          <a:xfrm>
            <a:off x="74134" y="3073318"/>
            <a:ext cx="12058973" cy="2501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C71B58-B353-48E1-B31F-F74FBC4B7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187" y="529920"/>
            <a:ext cx="6991867" cy="108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45402D-DC72-4310-A67A-1D0D5BB220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866" y="1932970"/>
            <a:ext cx="9184083" cy="1196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1180D-E289-43D7-B3E9-6D393FE71C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0268" y="376086"/>
            <a:ext cx="4633884" cy="162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5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 end a conversation, you can say what you need 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-934343"/>
            <a:ext cx="12395200" cy="8262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85800"/>
            <a:ext cx="2857500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321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512" y="1475631"/>
            <a:ext cx="2112864" cy="627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7190" y="2331537"/>
            <a:ext cx="3924760" cy="800565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855666" y="5697670"/>
            <a:ext cx="2616496" cy="539496"/>
          </a:xfrm>
          <a:prstGeom prst="round2Diag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Franklin Gothic Demi Cond" panose="020B0706030402020204" pitchFamily="34" charset="0"/>
              </a:rPr>
              <a:t>Consolidation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6555" y="4266960"/>
            <a:ext cx="3959446" cy="8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70CBD-B1D8-46E1-B3F5-C83C06EAC1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048" y="3267744"/>
            <a:ext cx="4065589" cy="829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697" y="490818"/>
            <a:ext cx="414800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9A2ECB-EF50-44B6-954A-009D7C7E75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5795" y="-60530"/>
            <a:ext cx="4822432" cy="983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4FE54C-F6E6-492C-B900-1C581A57E4C4}"/>
              </a:ext>
            </a:extLst>
          </p:cNvPr>
          <p:cNvSpPr txBox="1"/>
          <p:nvPr/>
        </p:nvSpPr>
        <p:spPr>
          <a:xfrm>
            <a:off x="277173" y="712093"/>
            <a:ext cx="1239290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i="0" dirty="0">
                <a:solidFill>
                  <a:srgbClr val="002060"/>
                </a:solidFill>
                <a:effectLst/>
              </a:rPr>
              <a:t>Write a sentence for each verb using the Past Simple.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D8053-5AB3-4B1B-9092-103E91040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18" y="1493686"/>
            <a:ext cx="1609946" cy="4697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EFFEB9-F47F-4075-86BF-0EBAEEA0C38F}"/>
              </a:ext>
            </a:extLst>
          </p:cNvPr>
          <p:cNvSpPr txBox="1"/>
          <p:nvPr/>
        </p:nvSpPr>
        <p:spPr>
          <a:xfrm>
            <a:off x="1674478" y="1448386"/>
            <a:ext cx="10437489" cy="459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800" i="0" dirty="0">
                <a:solidFill>
                  <a:srgbClr val="002060"/>
                </a:solidFill>
                <a:effectLst/>
              </a:rPr>
              <a:t>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800" i="0" dirty="0">
                <a:solidFill>
                  <a:srgbClr val="002060"/>
                </a:solidFill>
                <a:effectLst/>
              </a:rPr>
              <a:t>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800" i="0" dirty="0">
                <a:solidFill>
                  <a:srgbClr val="002060"/>
                </a:solidFill>
                <a:effectLst/>
              </a:rPr>
              <a:t>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800" i="0" dirty="0">
                <a:solidFill>
                  <a:srgbClr val="002060"/>
                </a:solidFill>
                <a:effectLst/>
              </a:rPr>
              <a:t>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800" i="0" dirty="0">
                <a:solidFill>
                  <a:srgbClr val="002060"/>
                </a:solidFill>
                <a:effectLst/>
              </a:rPr>
              <a:t>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sz="3800" i="0" dirty="0">
                <a:solidFill>
                  <a:srgbClr val="002060"/>
                </a:solidFill>
                <a:effectLst/>
              </a:rPr>
              <a:t>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5499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577" y="447973"/>
            <a:ext cx="8605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Today’s lesson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922" y="1706137"/>
            <a:ext cx="11351941" cy="4510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Pronunciation: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verb-ed endings.</a:t>
            </a:r>
            <a:endParaRPr lang="en-US" sz="36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Speaking:</a:t>
            </a:r>
            <a:r>
              <a:rPr lang="en-US" sz="3600" dirty="0">
                <a:solidFill>
                  <a:srgbClr val="0098A2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arranging to meet a friend.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Writing:</a:t>
            </a:r>
            <a:r>
              <a:rPr lang="en-US" sz="3600" dirty="0">
                <a:solidFill>
                  <a:srgbClr val="0098A2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  <a:ea typeface="Arial" panose="020B0604020202020204" pitchFamily="34" charset="0"/>
                <a:cs typeface="JDCLK L+ Frutiger LT Std"/>
              </a:rPr>
              <a:t>making sentences with the verbs given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0098A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0" y="685800"/>
            <a:ext cx="2085975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5873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1" y="2346273"/>
            <a:ext cx="11719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Review the vocabulary and grammar notes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i-Learn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Notebook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on pages 10 &amp; 11.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Prepare the next lesson on page 18,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SB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consolidation games in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DHA App on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  <a:hlinkClick r:id="rId2"/>
              </a:rPr>
              <a:t>www.eduhome.com.vn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52" y="386370"/>
            <a:ext cx="10789914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369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9575" y="979072"/>
            <a:ext cx="4931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Have a nice day! 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01871" y="779974"/>
            <a:ext cx="56266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</a:t>
            </a:r>
          </a:p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students will be able to: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49" y="2985119"/>
            <a:ext cx="12955712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2060"/>
                </a:solidFill>
              </a:rPr>
              <a:t>pronounce verb-ed endings.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2060"/>
                </a:solidFill>
              </a:rPr>
              <a:t>make arrangements and find a time to meet someone.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rgbClr val="002060"/>
                </a:solidFill>
              </a:rPr>
              <a:t>make sentences with the verbs given.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28" y="314142"/>
            <a:ext cx="4666149" cy="25661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86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681" y="312837"/>
            <a:ext cx="9204319" cy="613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7" y="2231891"/>
            <a:ext cx="4032226" cy="1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356" y="1001962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>
                <a:latin typeface="+mj-lt"/>
              </a:rPr>
              <a:t>A. agree		B. arrange		C. decide		D. promise</a:t>
            </a:r>
          </a:p>
          <a:p>
            <a:pPr>
              <a:lnSpc>
                <a:spcPct val="200000"/>
              </a:lnSpc>
            </a:pPr>
            <a:endParaRPr lang="en-US" sz="320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>2.  A. refuse		B. offer		C. provide		D. detect</a:t>
            </a:r>
          </a:p>
          <a:p>
            <a:pPr>
              <a:lnSpc>
                <a:spcPct val="200000"/>
              </a:lnSpc>
            </a:pPr>
            <a:endParaRPr lang="en-US" sz="320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>3. A. temple		B. suburb		C. kindness	D. mistake	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6399" y="257644"/>
            <a:ext cx="106991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210" y="787846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227612" y="138977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46508" y="333035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226817" y="528922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9813" y="1763620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/əˈɡri:/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09541" y="1758189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/əˈreɪndʒ/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76339" y="1771476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/dɪˈsaɪd/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40600" y="177147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/ˈprɑ:mɪs/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2352" y="3653511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/rɪˈfju:z/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66530" y="3721345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/ˈɑ:fə/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68573" y="3655419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/prəˈvaɪd/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18317" y="3655419"/>
            <a:ext cx="261996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/dɪˈtekt/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8911" y="5591345"/>
            <a:ext cx="2661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/ˈtempl/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21214" y="5580510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/ˈsʌbɜ:b/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43880" y="5539362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/ˈkaɪndnəs/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40600" y="5553193"/>
            <a:ext cx="2493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/mɪˈsteɪk/</a:t>
            </a:r>
          </a:p>
        </p:txBody>
      </p:sp>
    </p:spTree>
    <p:extLst>
      <p:ext uri="{BB962C8B-B14F-4D97-AF65-F5344CB8AC3E}">
        <p14:creationId xmlns:p14="http://schemas.microsoft.com/office/powerpoint/2010/main" val="162133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2" y="1104010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>
                <a:latin typeface="+mj-lt"/>
              </a:rPr>
              <a:t>A. </a:t>
            </a:r>
            <a:r>
              <a:rPr lang="en-US" sz="3200" u="sng">
                <a:latin typeface="+mj-lt"/>
              </a:rPr>
              <a:t>li</a:t>
            </a:r>
            <a:r>
              <a:rPr lang="en-US" sz="3200">
                <a:latin typeface="+mj-lt"/>
              </a:rPr>
              <a:t>ght 				B. p</a:t>
            </a:r>
            <a:r>
              <a:rPr lang="en-US" sz="3200" u="sng">
                <a:latin typeface="+mj-lt"/>
              </a:rPr>
              <a:t>i</a:t>
            </a:r>
            <a:r>
              <a:rPr lang="en-US" sz="3200">
                <a:latin typeface="+mj-lt"/>
              </a:rPr>
              <a:t>ll			C. n</a:t>
            </a:r>
            <a:r>
              <a:rPr lang="en-US" sz="3200" u="sng">
                <a:latin typeface="+mj-lt"/>
              </a:rPr>
              <a:t>i</a:t>
            </a:r>
            <a:r>
              <a:rPr lang="en-US" sz="3200">
                <a:latin typeface="+mj-lt"/>
              </a:rPr>
              <a:t>ght		D. kn</a:t>
            </a:r>
            <a:r>
              <a:rPr lang="en-US" sz="3200" u="sng">
                <a:latin typeface="+mj-lt"/>
              </a:rPr>
              <a:t>i</a:t>
            </a:r>
            <a:r>
              <a:rPr lang="en-US" sz="3200">
                <a:latin typeface="+mj-lt"/>
              </a:rPr>
              <a:t>fe</a:t>
            </a:r>
          </a:p>
          <a:p>
            <a:pPr>
              <a:lnSpc>
                <a:spcPct val="200000"/>
              </a:lnSpc>
            </a:pPr>
            <a:endParaRPr lang="en-US" sz="320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>2. A. s</a:t>
            </a:r>
            <a:r>
              <a:rPr lang="en-US" sz="3200" u="sng">
                <a:latin typeface="+mj-lt"/>
              </a:rPr>
              <a:t>ch</a:t>
            </a:r>
            <a:r>
              <a:rPr lang="en-US" sz="3200">
                <a:latin typeface="+mj-lt"/>
              </a:rPr>
              <a:t>ool			B. </a:t>
            </a:r>
            <a:r>
              <a:rPr lang="en-US" sz="3200" u="sng">
                <a:latin typeface="+mj-lt"/>
              </a:rPr>
              <a:t>ch</a:t>
            </a:r>
            <a:r>
              <a:rPr lang="en-US" sz="3200">
                <a:latin typeface="+mj-lt"/>
              </a:rPr>
              <a:t>eck		C. </a:t>
            </a:r>
            <a:r>
              <a:rPr lang="en-US" sz="3200" u="sng">
                <a:latin typeface="+mj-lt"/>
              </a:rPr>
              <a:t>ch</a:t>
            </a:r>
            <a:r>
              <a:rPr lang="en-US" sz="3200">
                <a:latin typeface="+mj-lt"/>
              </a:rPr>
              <a:t>ore		D. </a:t>
            </a:r>
            <a:r>
              <a:rPr lang="en-US" sz="3200" u="sng">
                <a:latin typeface="+mj-lt"/>
              </a:rPr>
              <a:t>ch</a:t>
            </a:r>
            <a:r>
              <a:rPr lang="en-US" sz="3200">
                <a:latin typeface="+mj-lt"/>
              </a:rPr>
              <a:t>ild</a:t>
            </a:r>
          </a:p>
          <a:p>
            <a:pPr>
              <a:lnSpc>
                <a:spcPct val="200000"/>
              </a:lnSpc>
            </a:pPr>
            <a:endParaRPr lang="en-US" sz="320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>3. A. rem</a:t>
            </a:r>
            <a:r>
              <a:rPr lang="en-US" sz="3200" u="sng">
                <a:latin typeface="+mj-lt"/>
              </a:rPr>
              <a:t>i</a:t>
            </a:r>
            <a:r>
              <a:rPr lang="en-US" sz="3200">
                <a:latin typeface="+mj-lt"/>
              </a:rPr>
              <a:t>nd			B. dec</a:t>
            </a:r>
            <a:r>
              <a:rPr lang="en-US" sz="3200" u="sng">
                <a:latin typeface="+mj-lt"/>
              </a:rPr>
              <a:t>i</a:t>
            </a:r>
            <a:r>
              <a:rPr lang="en-US" sz="3200">
                <a:latin typeface="+mj-lt"/>
              </a:rPr>
              <a:t>de		C. prov</a:t>
            </a:r>
            <a:r>
              <a:rPr lang="en-US" sz="3200" u="sng">
                <a:latin typeface="+mj-lt"/>
              </a:rPr>
              <a:t>i</a:t>
            </a:r>
            <a:r>
              <a:rPr lang="en-US" sz="3200">
                <a:latin typeface="+mj-lt"/>
              </a:rPr>
              <a:t>de		D. f</a:t>
            </a:r>
            <a:r>
              <a:rPr lang="en-US" sz="3200" u="sng">
                <a:latin typeface="+mj-lt"/>
              </a:rPr>
              <a:t>i</a:t>
            </a:r>
            <a:r>
              <a:rPr lang="en-US" sz="3200">
                <a:latin typeface="+mj-lt"/>
              </a:rPr>
              <a:t>nish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4663543" y="148856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2480" y="340141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10196142" y="5291036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92961" y="18199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/laɪt/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20876" y="1779853"/>
            <a:ext cx="138616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/naɪt/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91994" y="176178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/pɪl/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569948" y="177985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 /naɪf/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2374" y="380233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/sku:l/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991994" y="380233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/tʃek/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759507" y="374066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/tʃɔ:r/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483379" y="371334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/tʃaɪld/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9069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/rɪˈmaɪnd/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52506" y="566684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/dɪˈsaɪd/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416143" y="566684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  /prəˈvaɪd/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436191" y="5666844"/>
            <a:ext cx="26516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/ˈfɪnɪʃ/</a:t>
            </a:r>
          </a:p>
        </p:txBody>
      </p:sp>
    </p:spTree>
    <p:extLst>
      <p:ext uri="{BB962C8B-B14F-4D97-AF65-F5344CB8AC3E}">
        <p14:creationId xmlns:p14="http://schemas.microsoft.com/office/powerpoint/2010/main" val="356923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B884C-7622-43C2-B9F8-F5D1C6398D89}"/>
              </a:ext>
            </a:extLst>
          </p:cNvPr>
          <p:cNvSpPr txBox="1"/>
          <p:nvPr/>
        </p:nvSpPr>
        <p:spPr>
          <a:xfrm>
            <a:off x="1520331" y="1222873"/>
            <a:ext cx="10653310" cy="5194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1. What did you decide to do this weekend?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2. Do you often offer to help your family? What kinds of things do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you help them with?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3. What did you plan to do this month?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4. Did </a:t>
            </a:r>
            <a:r>
              <a:rPr lang="en-US" sz="3200" dirty="0">
                <a:solidFill>
                  <a:srgbClr val="0070C0"/>
                </a:solidFill>
              </a:rPr>
              <a:t>any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one promise to do something for you? What did they promise to do?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5. Would you agree to do an extreme sport such as skiing? 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Why? Why not?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584011-1358-4EE2-B16A-6817C7B54341}"/>
              </a:ext>
            </a:extLst>
          </p:cNvPr>
          <p:cNvSpPr txBox="1"/>
          <p:nvPr/>
        </p:nvSpPr>
        <p:spPr>
          <a:xfrm>
            <a:off x="3470314" y="374573"/>
            <a:ext cx="8141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In pairs: ask and answer the questions.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CA90B-B48E-4861-9072-33BBF386F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60211" y="256813"/>
            <a:ext cx="3959446" cy="8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2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924" y="367162"/>
            <a:ext cx="8999831" cy="5999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55" y="904332"/>
            <a:ext cx="5300679" cy="108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2C20796-FD6E-4FCC-8EAB-770316C71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60" y="2991474"/>
            <a:ext cx="9113404" cy="10733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F2A576-E586-42E9-9951-14430AB81DE9}"/>
              </a:ext>
            </a:extLst>
          </p:cNvPr>
          <p:cNvSpPr/>
          <p:nvPr/>
        </p:nvSpPr>
        <p:spPr>
          <a:xfrm>
            <a:off x="308471" y="1949987"/>
            <a:ext cx="11745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0070C0"/>
                </a:solidFill>
                <a:effectLst/>
              </a:rPr>
              <a:t>Verb-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ed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 endings are pronounced / </a:t>
            </a:r>
            <a:r>
              <a:rPr lang="en-US" sz="3600" dirty="0">
                <a:solidFill>
                  <a:srgbClr val="FF0000"/>
                </a:solidFill>
              </a:rPr>
              <a:t>d 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 t </a:t>
            </a:r>
            <a:r>
              <a:rPr lang="en-US" sz="3600" dirty="0">
                <a:solidFill>
                  <a:srgbClr val="0070C0"/>
                </a:solidFill>
              </a:rPr>
              <a:t>/, or / </a:t>
            </a:r>
            <a:r>
              <a:rPr lang="en-US" sz="3600" dirty="0" err="1">
                <a:solidFill>
                  <a:srgbClr val="FF0000"/>
                </a:solidFill>
              </a:rPr>
              <a:t>ɪd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/.</a:t>
            </a:r>
            <a:r>
              <a:rPr lang="en-US" sz="360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i="0" dirty="0">
                <a:solidFill>
                  <a:srgbClr val="FF0000"/>
                </a:solidFill>
                <a:effectLst/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Rectangle 36">
            <a:hlinkClick r:id="" action="ppaction://noaction">
              <a:snd r:embed="rId6" name="decided.wav"/>
            </a:hlinkClick>
            <a:extLst>
              <a:ext uri="{FF2B5EF4-FFF2-40B4-BE49-F238E27FC236}">
                <a16:creationId xmlns:a16="http://schemas.microsoft.com/office/drawing/2014/main" id="{3DDC36A0-F401-43A9-9294-9B1FA7DD3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635" y="4452838"/>
            <a:ext cx="2013880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36">
            <a:hlinkClick r:id="" action="ppaction://noaction">
              <a:snd r:embed="rId7" name="CD1-TRACK 21_Segment_0_001.wav"/>
            </a:hlinkClick>
            <a:extLst>
              <a:ext uri="{FF2B5EF4-FFF2-40B4-BE49-F238E27FC236}">
                <a16:creationId xmlns:a16="http://schemas.microsoft.com/office/drawing/2014/main" id="{51054A92-B157-4C0A-B601-33015EFCB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811" y="3226287"/>
            <a:ext cx="8544241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sym typeface="Webdings" panose="05030102010509060703" pitchFamily="18" charset="2"/>
              </a:rPr>
              <a:t>			</a:t>
            </a:r>
            <a:r>
              <a:rPr lang="en-US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FD3A5B-8C19-4DD9-901E-422C8879C61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449" y="34804"/>
            <a:ext cx="1765305" cy="9494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160362-B0F9-4DE7-8D74-D3A5DE840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361" y="1200547"/>
            <a:ext cx="10065248" cy="556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02B978-028B-4FE6-83C1-7DC4001E15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1004" y="4462545"/>
            <a:ext cx="8009993" cy="1376395"/>
          </a:xfrm>
          <a:prstGeom prst="rect">
            <a:avLst/>
          </a:prstGeom>
        </p:spPr>
      </p:pic>
      <p:pic>
        <p:nvPicPr>
          <p:cNvPr id="21" name="CD1-TRACK 21">
            <a:hlinkClick r:id="" action="ppaction://media"/>
            <a:extLst>
              <a:ext uri="{FF2B5EF4-FFF2-40B4-BE49-F238E27FC236}">
                <a16:creationId xmlns:a16="http://schemas.microsoft.com/office/drawing/2014/main" id="{8F5AF142-8700-4122-AAE1-A6A21C041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54629" y="3421616"/>
            <a:ext cx="646331" cy="646331"/>
          </a:xfrm>
          <a:prstGeom prst="rect">
            <a:avLst/>
          </a:prstGeom>
        </p:spPr>
      </p:pic>
      <p:sp>
        <p:nvSpPr>
          <p:cNvPr id="22" name="Rectangle 36">
            <a:hlinkClick r:id="" action="ppaction://noaction">
              <a:snd r:embed="rId12" name="offered.wav"/>
            </a:hlinkClick>
            <a:extLst>
              <a:ext uri="{FF2B5EF4-FFF2-40B4-BE49-F238E27FC236}">
                <a16:creationId xmlns:a16="http://schemas.microsoft.com/office/drawing/2014/main" id="{037C3300-55C9-488F-8C4A-A09B11A0F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567" y="5156085"/>
            <a:ext cx="2122208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3" name="Rectangle 36">
            <a:hlinkClick r:id="" action="ppaction://noaction">
              <a:snd r:embed="rId13" name="minded.wav"/>
            </a:hlinkClick>
            <a:extLst>
              <a:ext uri="{FF2B5EF4-FFF2-40B4-BE49-F238E27FC236}">
                <a16:creationId xmlns:a16="http://schemas.microsoft.com/office/drawing/2014/main" id="{BEC9BE6D-1708-47FE-99B6-6F77D9567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649" y="4428966"/>
            <a:ext cx="248760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4" name="Rectangle 36">
            <a:hlinkClick r:id="" action="ppaction://noaction">
              <a:snd r:embed="rId14" name="promised.wav"/>
            </a:hlinkClick>
            <a:extLst>
              <a:ext uri="{FF2B5EF4-FFF2-40B4-BE49-F238E27FC236}">
                <a16:creationId xmlns:a16="http://schemas.microsoft.com/office/drawing/2014/main" id="{3896483B-FA20-4AA6-8BAF-4A50BDD82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777" y="5187294"/>
            <a:ext cx="248760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5" name="Rectangle 36">
            <a:hlinkClick r:id="" action="ppaction://noaction">
              <a:snd r:embed="rId15" name="refused.wav"/>
            </a:hlinkClick>
            <a:extLst>
              <a:ext uri="{FF2B5EF4-FFF2-40B4-BE49-F238E27FC236}">
                <a16:creationId xmlns:a16="http://schemas.microsoft.com/office/drawing/2014/main" id="{AF39A048-92EB-4686-9C89-3E5567A4E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956" y="4480378"/>
            <a:ext cx="248760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6" name="Rectangle 36">
            <a:hlinkClick r:id="" action="ppaction://noaction">
              <a:snd r:embed="rId16" name="liked.wav"/>
            </a:hlinkClick>
            <a:extLst>
              <a:ext uri="{FF2B5EF4-FFF2-40B4-BE49-F238E27FC236}">
                <a16:creationId xmlns:a16="http://schemas.microsoft.com/office/drawing/2014/main" id="{ED372DCF-C2A0-4AE0-B04B-91D178755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1903" y="5152405"/>
            <a:ext cx="2487602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27" name="Picture 26" descr="checkanswer4">
            <a:hlinkClick r:id="" action="ppaction://noaction" highlightClick="1">
              <a:snd r:embed="rId17" name="ARROW 001.wav"/>
            </a:hlinkClick>
            <a:extLst>
              <a:ext uri="{FF2B5EF4-FFF2-40B4-BE49-F238E27FC236}">
                <a16:creationId xmlns:a16="http://schemas.microsoft.com/office/drawing/2014/main" id="{274FE266-3D45-4497-B784-F404605B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3467" y="5979286"/>
            <a:ext cx="1844040" cy="44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0AA890-4BCD-4713-AC54-C02ED4615570}"/>
              </a:ext>
            </a:extLst>
          </p:cNvPr>
          <p:cNvSpPr txBox="1"/>
          <p:nvPr/>
        </p:nvSpPr>
        <p:spPr>
          <a:xfrm>
            <a:off x="3547436" y="4516924"/>
            <a:ext cx="133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ɪd</a:t>
            </a:r>
            <a:r>
              <a:rPr lang="en-US" sz="3200" dirty="0">
                <a:solidFill>
                  <a:srgbClr val="0070C0"/>
                </a:solidFill>
              </a:rPr>
              <a:t>/</a:t>
            </a:r>
            <a:endParaRPr lang="en-US" sz="3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9F4883-430A-4029-A814-48FD18B1EF6C}"/>
              </a:ext>
            </a:extLst>
          </p:cNvPr>
          <p:cNvSpPr txBox="1"/>
          <p:nvPr/>
        </p:nvSpPr>
        <p:spPr>
          <a:xfrm>
            <a:off x="6707446" y="4526103"/>
            <a:ext cx="133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ɪd</a:t>
            </a:r>
            <a:r>
              <a:rPr lang="en-US" sz="3200" dirty="0">
                <a:solidFill>
                  <a:srgbClr val="0070C0"/>
                </a:solidFill>
              </a:rPr>
              <a:t>/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7B3CA4-A12B-484A-9AB0-99A145661970}"/>
              </a:ext>
            </a:extLst>
          </p:cNvPr>
          <p:cNvSpPr txBox="1"/>
          <p:nvPr/>
        </p:nvSpPr>
        <p:spPr>
          <a:xfrm>
            <a:off x="9988642" y="4568333"/>
            <a:ext cx="133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  <a:r>
              <a:rPr lang="en-US" sz="3200" dirty="0">
                <a:solidFill>
                  <a:srgbClr val="0070C0"/>
                </a:solidFill>
              </a:rPr>
              <a:t>/</a:t>
            </a:r>
            <a:endParaRPr lang="en-US" sz="3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673D10-43FA-48D9-975D-E51913AB0B5E}"/>
              </a:ext>
            </a:extLst>
          </p:cNvPr>
          <p:cNvSpPr txBox="1"/>
          <p:nvPr/>
        </p:nvSpPr>
        <p:spPr>
          <a:xfrm>
            <a:off x="3400545" y="5185282"/>
            <a:ext cx="133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  <a:r>
              <a:rPr lang="en-US" sz="3200" dirty="0">
                <a:solidFill>
                  <a:srgbClr val="0070C0"/>
                </a:solidFill>
              </a:rPr>
              <a:t>/</a:t>
            </a:r>
            <a:endParaRPr lang="en-US" sz="3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C2E9CB-08EE-4E41-B943-AEF09233CAD0}"/>
              </a:ext>
            </a:extLst>
          </p:cNvPr>
          <p:cNvSpPr txBox="1"/>
          <p:nvPr/>
        </p:nvSpPr>
        <p:spPr>
          <a:xfrm>
            <a:off x="7089369" y="5194461"/>
            <a:ext cx="1360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t</a:t>
            </a:r>
            <a:r>
              <a:rPr lang="en-US" sz="3200" dirty="0">
                <a:solidFill>
                  <a:srgbClr val="0070C0"/>
                </a:solidFill>
              </a:rPr>
              <a:t>/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4D6A93-4C00-4E9F-99B1-5205D2BFF618}"/>
              </a:ext>
            </a:extLst>
          </p:cNvPr>
          <p:cNvSpPr txBox="1"/>
          <p:nvPr/>
        </p:nvSpPr>
        <p:spPr>
          <a:xfrm>
            <a:off x="9555316" y="5192623"/>
            <a:ext cx="1360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t</a:t>
            </a:r>
            <a:r>
              <a:rPr lang="en-US" sz="3200" dirty="0">
                <a:solidFill>
                  <a:srgbClr val="0070C0"/>
                </a:solidFill>
              </a:rPr>
              <a:t>/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31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 21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5415</TotalTime>
  <Words>671</Words>
  <Application>Microsoft Office PowerPoint</Application>
  <PresentationFormat>Màn hình rộng</PresentationFormat>
  <Paragraphs>124</Paragraphs>
  <Slides>23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Franklin Gothic Demi Cond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Canh</dc:creator>
  <cp:lastModifiedBy>1</cp:lastModifiedBy>
  <cp:revision>357</cp:revision>
  <dcterms:created xsi:type="dcterms:W3CDTF">2022-02-12T14:14:43Z</dcterms:created>
  <dcterms:modified xsi:type="dcterms:W3CDTF">2022-07-26T03:46:40Z</dcterms:modified>
</cp:coreProperties>
</file>