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71" r:id="rId2"/>
    <p:sldId id="256" r:id="rId3"/>
    <p:sldId id="531" r:id="rId4"/>
    <p:sldId id="436" r:id="rId5"/>
    <p:sldId id="446" r:id="rId6"/>
    <p:sldId id="445" r:id="rId7"/>
    <p:sldId id="597" r:id="rId8"/>
    <p:sldId id="596" r:id="rId9"/>
    <p:sldId id="497" r:id="rId10"/>
    <p:sldId id="598" r:id="rId11"/>
    <p:sldId id="599" r:id="rId12"/>
    <p:sldId id="600" r:id="rId13"/>
    <p:sldId id="456" r:id="rId14"/>
    <p:sldId id="601" r:id="rId15"/>
    <p:sldId id="602" r:id="rId16"/>
    <p:sldId id="457" r:id="rId17"/>
    <p:sldId id="604" r:id="rId18"/>
    <p:sldId id="605" r:id="rId19"/>
    <p:sldId id="606" r:id="rId20"/>
    <p:sldId id="607" r:id="rId21"/>
    <p:sldId id="608" r:id="rId22"/>
    <p:sldId id="298" r:id="rId23"/>
    <p:sldId id="610" r:id="rId24"/>
    <p:sldId id="611" r:id="rId25"/>
    <p:sldId id="612" r:id="rId26"/>
    <p:sldId id="314" r:id="rId27"/>
    <p:sldId id="330" r:id="rId28"/>
    <p:sldId id="35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 userDrawn="1">
          <p15:clr>
            <a:srgbClr val="A4A3A4"/>
          </p15:clr>
        </p15:guide>
        <p15:guide id="2" pos="3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CF"/>
    <a:srgbClr val="EA8FEA"/>
    <a:srgbClr val="B9F3E4"/>
    <a:srgbClr val="F6E6C2"/>
    <a:srgbClr val="DFFFD8"/>
    <a:srgbClr val="9E9FA5"/>
    <a:srgbClr val="C4C1A4"/>
    <a:srgbClr val="FFF6DC"/>
    <a:srgbClr val="FFC6AC"/>
    <a:srgbClr val="F7C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58" y="108"/>
      </p:cViewPr>
      <p:guideLst>
        <p:guide orient="horz" pos="2260"/>
        <p:guide pos="3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840" y="186690"/>
            <a:ext cx="52451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50240" y="1009015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Look at Remember! box (p. 21):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1592580"/>
            <a:ext cx="8919210" cy="5099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840" y="186690"/>
            <a:ext cx="52451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570" y="109791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40385" y="1924050"/>
            <a:ext cx="11453495" cy="1322070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1.</a:t>
            </a:r>
            <a:r>
              <a:rPr lang="en-US" sz="4000"/>
              <a:t> Lan isn’t home yet. The </a:t>
            </a:r>
            <a:r>
              <a:rPr lang="en-US" sz="4000" b="1">
                <a:solidFill>
                  <a:schemeClr val="accent2"/>
                </a:solidFill>
              </a:rPr>
              <a:t>later / more late</a:t>
            </a:r>
            <a:r>
              <a:rPr lang="en-US" sz="4000"/>
              <a:t> it gets, the more worried I get about her.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0385" y="3254375"/>
            <a:ext cx="11453495" cy="1322070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2.</a:t>
            </a:r>
            <a:r>
              <a:rPr lang="en-US" sz="4000"/>
              <a:t> He wants a new house. The larger the house is, the </a:t>
            </a:r>
            <a:r>
              <a:rPr lang="en-US" sz="4000" b="1">
                <a:solidFill>
                  <a:schemeClr val="accent2"/>
                </a:solidFill>
              </a:rPr>
              <a:t>comfortable / more comfortable</a:t>
            </a:r>
            <a:r>
              <a:rPr lang="en-US" sz="4000"/>
              <a:t> he feels.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40385" y="4566920"/>
            <a:ext cx="11453495" cy="1322070"/>
          </a:xfrm>
          <a:prstGeom prst="rect">
            <a:avLst/>
          </a:prstGeom>
          <a:solidFill>
            <a:srgbClr val="F7C8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3.</a:t>
            </a:r>
            <a:r>
              <a:rPr lang="en-US" sz="4000"/>
              <a:t> She thinks the bigger the city is, </a:t>
            </a:r>
            <a:r>
              <a:rPr lang="en-US" sz="4000" b="1">
                <a:solidFill>
                  <a:schemeClr val="accent2"/>
                </a:solidFill>
              </a:rPr>
              <a:t>higher / the higher</a:t>
            </a:r>
            <a:r>
              <a:rPr lang="en-US" sz="4000"/>
              <a:t> the cost of living gets.</a:t>
            </a:r>
          </a:p>
        </p:txBody>
      </p:sp>
      <p:sp>
        <p:nvSpPr>
          <p:cNvPr id="11" name="Oval 10"/>
          <p:cNvSpPr/>
          <p:nvPr/>
        </p:nvSpPr>
        <p:spPr>
          <a:xfrm>
            <a:off x="5920740" y="1823085"/>
            <a:ext cx="134620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71240" y="3852545"/>
            <a:ext cx="408940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260840" y="4462145"/>
            <a:ext cx="293116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1175" y="4918075"/>
            <a:ext cx="3103245" cy="1774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840" y="186690"/>
            <a:ext cx="52451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570" y="109791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40385" y="3584575"/>
            <a:ext cx="11453495" cy="1322070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5.</a:t>
            </a:r>
            <a:r>
              <a:rPr lang="en-US" sz="4000"/>
              <a:t> The larger population the town has, </a:t>
            </a:r>
            <a:r>
              <a:rPr lang="en-US" sz="4000" b="1">
                <a:solidFill>
                  <a:schemeClr val="accent2"/>
                </a:solidFill>
              </a:rPr>
              <a:t>more difficult / the more difficult</a:t>
            </a:r>
            <a:r>
              <a:rPr lang="en-US" sz="4000"/>
              <a:t> it is to find a job.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42290" y="2256155"/>
            <a:ext cx="11453495" cy="1322070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/>
              <a:t>4.</a:t>
            </a:r>
            <a:r>
              <a:rPr lang="en-US" sz="4000"/>
              <a:t> The </a:t>
            </a:r>
            <a:r>
              <a:rPr lang="en-US" sz="4000" b="1">
                <a:solidFill>
                  <a:schemeClr val="accent2"/>
                </a:solidFill>
              </a:rPr>
              <a:t>famouser / more famous</a:t>
            </a:r>
            <a:r>
              <a:rPr lang="en-US" sz="4000"/>
              <a:t> the city is, the higher number of tourists it can attract.</a:t>
            </a:r>
          </a:p>
        </p:txBody>
      </p:sp>
      <p:sp>
        <p:nvSpPr>
          <p:cNvPr id="11" name="Oval 10"/>
          <p:cNvSpPr/>
          <p:nvPr/>
        </p:nvSpPr>
        <p:spPr>
          <a:xfrm>
            <a:off x="4396740" y="2077085"/>
            <a:ext cx="3085465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42290" y="4100195"/>
            <a:ext cx="3854450" cy="876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bldLvl="0" animBg="1"/>
      <p:bldP spid="11" grpId="1" animBg="1"/>
      <p:bldP spid="2" grpId="0" bldLvl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445" y="194945"/>
            <a:ext cx="61004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9900" y="1494155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love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spicy food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this city.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hottest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food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I like it.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25145" y="3532505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got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stuck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a traffic jam yesterday. The more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congested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road,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tired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became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024505" y="257556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177405" y="257556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593705" y="257556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970405" y="46240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247505" y="47002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339215" y="5868035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1" name="Multiply 20"/>
          <p:cNvSpPr/>
          <p:nvPr/>
        </p:nvSpPr>
        <p:spPr>
          <a:xfrm>
            <a:off x="6413500" y="2076450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6546215" y="1483995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hotter</a:t>
            </a:r>
          </a:p>
        </p:txBody>
      </p:sp>
      <p:sp>
        <p:nvSpPr>
          <p:cNvPr id="24" name="Multiply 23"/>
          <p:cNvSpPr/>
          <p:nvPr/>
        </p:nvSpPr>
        <p:spPr>
          <a:xfrm>
            <a:off x="855345" y="5334635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1028065" y="4927600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tired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FB1788DE-3042-E077-EC9C-05B5051392B4}"/>
              </a:ext>
            </a:extLst>
          </p:cNvPr>
          <p:cNvSpPr txBox="1"/>
          <p:nvPr/>
        </p:nvSpPr>
        <p:spPr>
          <a:xfrm>
            <a:off x="9626600" y="256137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50D9433-937F-3812-2F84-AF3A1FC4AAF9}"/>
              </a:ext>
            </a:extLst>
          </p:cNvPr>
          <p:cNvSpPr txBox="1"/>
          <p:nvPr/>
        </p:nvSpPr>
        <p:spPr>
          <a:xfrm>
            <a:off x="2784475" y="58613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445" y="194945"/>
            <a:ext cx="61004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9900" y="2179955"/>
            <a:ext cx="11722100" cy="11240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modern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library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attractive it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to teenagers.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28625" y="3442970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streets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getting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dirtier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crowded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this city is, </a:t>
            </a:r>
          </a:p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polluted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it becomes.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135505" y="319405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775325" y="318135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866505" y="31762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840605" y="4504055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7601585" y="45224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262533" y="586613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1533525" y="2790825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2135505" y="2186305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modern</a:t>
            </a:r>
          </a:p>
        </p:txBody>
      </p:sp>
      <p:sp>
        <p:nvSpPr>
          <p:cNvPr id="24" name="Multiply 23"/>
          <p:cNvSpPr/>
          <p:nvPr/>
        </p:nvSpPr>
        <p:spPr>
          <a:xfrm>
            <a:off x="469900" y="5214620"/>
            <a:ext cx="2880995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342741" y="4720348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more polluted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15AF4BFB-0C27-D074-8380-6E2CF955B102}"/>
              </a:ext>
            </a:extLst>
          </p:cNvPr>
          <p:cNvSpPr txBox="1"/>
          <p:nvPr/>
        </p:nvSpPr>
        <p:spPr>
          <a:xfrm>
            <a:off x="4778375" y="3155063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077FA3CB-8CB4-94B9-6E72-A7298A956D9E}"/>
              </a:ext>
            </a:extLst>
          </p:cNvPr>
          <p:cNvSpPr txBox="1"/>
          <p:nvPr/>
        </p:nvSpPr>
        <p:spPr>
          <a:xfrm>
            <a:off x="2866072" y="441074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8870" y="104203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445" y="194945"/>
            <a:ext cx="610044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69900" y="2179955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denser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buildings are,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ugly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city becomes. It’ll soon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like a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concrete jungle.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45005" y="334645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146925" y="325755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040505" y="454787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6640195" y="2717800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6803390" y="2118995"/>
            <a:ext cx="17329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uglier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6F34608-527D-8937-DDA9-3F8A393D28F3}"/>
              </a:ext>
            </a:extLst>
          </p:cNvPr>
          <p:cNvSpPr txBox="1"/>
          <p:nvPr/>
        </p:nvSpPr>
        <p:spPr>
          <a:xfrm>
            <a:off x="1629410" y="4512945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1968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1950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phrasal verb in column A with a suitable word / phrase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/>
          <p:nvPr/>
        </p:nvGraphicFramePr>
        <p:xfrm>
          <a:off x="1477645" y="2381250"/>
          <a:ext cx="8442325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 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a. noise pollution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b. friends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c. a project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d. the city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e. the flu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Text Box 22"/>
          <p:cNvSpPr txBox="1"/>
          <p:nvPr/>
        </p:nvSpPr>
        <p:spPr>
          <a:xfrm>
            <a:off x="8817610" y="2829560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883650" y="354012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883650" y="40798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817610" y="4678680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872855" y="52609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8" grpId="0"/>
      <p:bldP spid="8" grpId="1"/>
      <p:bldP spid="10" grpId="0"/>
      <p:bldP spid="10" grpId="1"/>
      <p:bldP spid="18" grpId="0"/>
      <p:bldP spid="18" grpId="1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1968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/>
          <p:nvPr/>
        </p:nvGraphicFramePr>
        <p:xfrm>
          <a:off x="1679575" y="1502410"/>
          <a:ext cx="9900920" cy="444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4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PHRASAL VERBS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6231255" y="245046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endParaRPr lang="en-US" sz="3200" b="1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767070" y="2159635"/>
            <a:ext cx="5523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move from place to place </a:t>
            </a:r>
            <a:endParaRPr lang="en-US" sz="3200" b="1">
              <a:ln>
                <a:noFill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 go to a lot of different places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679440" y="3235960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conduct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744210" y="3889375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catch (a disease)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679440" y="4481195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spend time a lot of time with sb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554980" y="5201285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reduce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1968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1950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phrasal verb in 3.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40385" y="2152650"/>
            <a:ext cx="11453495" cy="58356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I’m </a:t>
            </a:r>
            <a:r>
              <a:rPr lang="en-US" sz="3200" u="sng"/>
              <a:t>			</a:t>
            </a:r>
            <a:r>
              <a:rPr lang="en-US" sz="3200"/>
              <a:t> a cold. I have a runny nose and a sore throat.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87045" y="2752090"/>
            <a:ext cx="11453495" cy="1076325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We all need to </a:t>
            </a:r>
            <a:r>
              <a:rPr lang="en-US" sz="3200" u="sng"/>
              <a:t> 			 </a:t>
            </a:r>
            <a:r>
              <a:rPr lang="en-US" sz="3200"/>
              <a:t>using our cars and ride our bikes more to reduce air pollution.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87045" y="3844925"/>
            <a:ext cx="11453495" cy="583565"/>
          </a:xfrm>
          <a:prstGeom prst="rect">
            <a:avLst/>
          </a:prstGeom>
          <a:solidFill>
            <a:srgbClr val="F7C8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When I was in town, I chose to </a:t>
            </a:r>
            <a:r>
              <a:rPr lang="en-US" sz="3200" u="sng"/>
              <a:t>			</a:t>
            </a:r>
            <a:r>
              <a:rPr lang="en-US" sz="3200"/>
              <a:t>by bus.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87045" y="4445000"/>
            <a:ext cx="11453495" cy="107632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Where do teenagers in your neighbourhood often </a:t>
            </a:r>
            <a:r>
              <a:rPr lang="en-US" sz="3200" u="sng"/>
              <a:t>				</a:t>
            </a:r>
            <a:r>
              <a:rPr lang="en-US" sz="3200"/>
              <a:t>each other?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87045" y="5511800"/>
            <a:ext cx="11453495" cy="1076325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The authority is </a:t>
            </a:r>
            <a:r>
              <a:rPr lang="en-US" sz="3200" u="sng"/>
              <a:t>				</a:t>
            </a:r>
            <a:r>
              <a:rPr lang="en-US" sz="3200"/>
              <a:t> a plan to solve traffic congestion in the downtown area.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10640" y="1917700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92512" y="2665254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176010" y="3768725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9220298" y="4359434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866596" y="5383212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4" grpId="0" animBg="1"/>
      <p:bldP spid="4" grpId="1" animBg="1"/>
      <p:bldP spid="5" grpId="0" animBg="1"/>
      <p:bldP spid="5" grpId="1" animBg="1"/>
      <p:bldP spid="13" grpId="0"/>
      <p:bldP spid="13" grpId="1"/>
      <p:bldP spid="14" grpId="0"/>
      <p:bldP spid="14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6885" y="3054350"/>
            <a:ext cx="6214745" cy="583565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“FIND SOMEONE WHO............”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recruiter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8430" y="1906905"/>
            <a:ext cx="2878455" cy="2878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167 0.0518519 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ty at night with many tall building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19"/>
            <a:ext cx="12097751" cy="69118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67823" y="2730812"/>
            <a:ext cx="9119446" cy="867709"/>
            <a:chOff x="3034454" y="307340"/>
            <a:chExt cx="9119446" cy="867709"/>
          </a:xfrm>
        </p:grpSpPr>
        <p:grpSp>
          <p:nvGrpSpPr>
            <p:cNvPr id="9" name="Group 8"/>
            <p:cNvGrpSpPr/>
            <p:nvPr/>
          </p:nvGrpSpPr>
          <p:grpSpPr>
            <a:xfrm>
              <a:off x="4871957" y="413386"/>
              <a:ext cx="712319" cy="709214"/>
              <a:chOff x="2180974" y="148629"/>
              <a:chExt cx="712319" cy="70921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80974" y="148629"/>
                <a:ext cx="712319" cy="709214"/>
              </a:xfrm>
              <a:prstGeom prst="ellipse">
                <a:avLst/>
              </a:prstGeom>
              <a:solidFill>
                <a:srgbClr val="77AD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4088942">
                <a:off x="2197459" y="160739"/>
                <a:ext cx="676824" cy="685834"/>
              </a:xfrm>
              <a:prstGeom prst="chord">
                <a:avLst>
                  <a:gd name="adj1" fmla="val 2761841"/>
                  <a:gd name="adj2" fmla="val 16200000"/>
                </a:avLst>
              </a:prstGeom>
              <a:solidFill>
                <a:srgbClr val="008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39"/>
            <p:cNvSpPr txBox="1"/>
            <p:nvPr/>
          </p:nvSpPr>
          <p:spPr>
            <a:xfrm>
              <a:off x="3034454" y="307340"/>
              <a:ext cx="20891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FF0000"/>
                  </a:solidFill>
                  <a:latin typeface="Myriad Pro" pitchFamily="34" charset="0"/>
                </a:rPr>
                <a:t>Unit</a:t>
              </a: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4853882" y="396833"/>
              <a:ext cx="73039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20" name="TextBox 40"/>
            <p:cNvSpPr txBox="1"/>
            <p:nvPr/>
          </p:nvSpPr>
          <p:spPr>
            <a:xfrm>
              <a:off x="5632792" y="313275"/>
              <a:ext cx="65211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FF0000"/>
                  </a:solidFill>
                  <a:latin typeface="Myriad Pro" pitchFamily="34" charset="0"/>
                </a:rPr>
                <a:t>CITY LIFE</a:t>
              </a:r>
            </a:p>
          </p:txBody>
        </p:sp>
      </p:grpSp>
      <p:pic>
        <p:nvPicPr>
          <p:cNvPr id="7" name="Picture 6" descr="A city at night with many tall buildings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2" b="93932" l="667" r="99867">
                        <a14:foregroundMark x1="53067" y1="40140" x2="58933" y2="41424"/>
                        <a14:foregroundMark x1="58933" y1="41424" x2="71133" y2="76429"/>
                        <a14:foregroundMark x1="71133" y1="76429" x2="71133" y2="76429"/>
                        <a14:foregroundMark x1="2733" y1="78180" x2="52267" y2="76779"/>
                        <a14:foregroundMark x1="667" y1="60677" x2="21867" y2="80163"/>
                        <a14:foregroundMark x1="48400" y1="84364" x2="99867" y2="84364"/>
                        <a14:foregroundMark x1="3067" y1="92765" x2="61000" y2="93932"/>
                        <a14:backgroundMark x1="19000" y1="28005" x2="87200" y2="37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" y="12700"/>
            <a:ext cx="12097751" cy="691184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959217" y="3376789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6484775" y="3412332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414749" y="3207859"/>
            <a:ext cx="990895" cy="941618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1.66667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recruiter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2430" y="2682240"/>
            <a:ext cx="2433955" cy="243395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3568700" y="1540510"/>
            <a:ext cx="686332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- Copy the table into notebooks.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68700" y="2215515"/>
            <a:ext cx="82784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- Ask  your classmates to find at least one person who says  “Yes” to each statement.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568700" y="4104005"/>
            <a:ext cx="82784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- The person who finishes table first will say Bingo and become the winner of the game.</a:t>
            </a:r>
          </a:p>
        </p:txBody>
      </p:sp>
      <p:graphicFrame>
        <p:nvGraphicFramePr>
          <p:cNvPr id="8" name="Table 7"/>
          <p:cNvGraphicFramePr/>
          <p:nvPr/>
        </p:nvGraphicFramePr>
        <p:xfrm>
          <a:off x="4502150" y="9129395"/>
          <a:ext cx="11711940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Find someone who…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1. likes getting around by public transport.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carried out a project last week.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came down with a flu or a cold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often hangs out with friends in their free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wants to cut down on the amount of water they are using each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249555" y="1235075"/>
          <a:ext cx="11711940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Find someone who…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1. likes getting around by public transport.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carried out a project last week.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came down with a flu or a cold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often hangs out with friends in their free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wants to cut down on the amount of water they are using each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each other whether you agree or disagree with the following ideas.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9292" y="128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077" y="1166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42925" y="2326640"/>
            <a:ext cx="11342370" cy="1322070"/>
          </a:xfrm>
          <a:prstGeom prst="rect">
            <a:avLst/>
          </a:prstGeom>
          <a:solidFill>
            <a:srgbClr val="B9F3E4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1. The busier the city is, the more unhappy its people are.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20065" y="3525520"/>
            <a:ext cx="11365865" cy="1322070"/>
          </a:xfrm>
          <a:prstGeom prst="rect">
            <a:avLst/>
          </a:prstGeom>
          <a:solidFill>
            <a:srgbClr val="FFAACF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2. The older the city becomes, the less attractive it is to immigrants.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11810" y="4855845"/>
            <a:ext cx="11374120" cy="1322070"/>
          </a:xfrm>
          <a:prstGeom prst="rect">
            <a:avLst/>
          </a:prstGeom>
          <a:solidFill>
            <a:srgbClr val="F6E6C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3. Your home town should cut down on noise pollution.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  <p:bldP spid="7" grpId="0" bldLvl="0" animBg="1"/>
      <p:bldP spid="7" grpId="1"/>
      <p:bldP spid="8" grpId="0" bldLvl="0" animBg="1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590809325"/>
              </p:ext>
            </p:extLst>
          </p:nvPr>
        </p:nvGraphicFramePr>
        <p:xfrm>
          <a:off x="281940" y="1894205"/>
          <a:ext cx="11730990" cy="297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1. The busier the city is, the more unhappy its people are.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Busy cities: high living costs, congested roads, long travelling time,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Busy cities: lots of entertainment facilities, parks, playgrounds,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1335838263"/>
              </p:ext>
            </p:extLst>
          </p:nvPr>
        </p:nvGraphicFramePr>
        <p:xfrm>
          <a:off x="281940" y="1894205"/>
          <a:ext cx="1173099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2. The older the city becomes, the less attractive it is to tourists.</a:t>
                      </a:r>
                    </a:p>
                  </a:txBody>
                  <a:tcPr>
                    <a:solidFill>
                      <a:srgbClr val="EA8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not many entertainment facilities, lack of public amenities, inconvenient public transportation.</a:t>
                      </a:r>
                    </a:p>
                  </a:txBody>
                  <a:tcPr>
                    <a:solidFill>
                      <a:srgbClr val="EA8F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lots of cultural places, historical value, quiet and safe.</a:t>
                      </a:r>
                    </a:p>
                  </a:txBody>
                  <a:tcPr>
                    <a:solidFill>
                      <a:srgbClr val="EA8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23936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367795097"/>
              </p:ext>
            </p:extLst>
          </p:nvPr>
        </p:nvGraphicFramePr>
        <p:xfrm>
          <a:off x="281940" y="1703705"/>
          <a:ext cx="1173099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3. Your home town should cut down on noise pollution.</a:t>
                      </a:r>
                    </a:p>
                  </a:txBody>
                  <a:tcPr>
                    <a:solidFill>
                      <a:srgbClr val="FFAA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lots of trucks and heavy lorries running on roads, construction sites everywhere, people playing music very loud at night.</a:t>
                      </a:r>
                    </a:p>
                  </a:txBody>
                  <a:tcPr>
                    <a:solidFill>
                      <a:srgbClr val="FFAAC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a small and peaceful town, people mostly riding bikes, no big events happening in the town       no noise pollution.</a:t>
                      </a:r>
                    </a:p>
                  </a:txBody>
                  <a:tcPr>
                    <a:solidFill>
                      <a:srgbClr val="FFA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21AB5D71-193B-E8D5-E559-B9F62342DA32}"/>
              </a:ext>
            </a:extLst>
          </p:cNvPr>
          <p:cNvSpPr/>
          <p:nvPr/>
        </p:nvSpPr>
        <p:spPr>
          <a:xfrm>
            <a:off x="10795820" y="5437239"/>
            <a:ext cx="394084" cy="1348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44581"/>
            <a:ext cx="1144562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Recognise and use comparison of adjectives and some phrasal verbs.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22" y="1436567"/>
            <a:ext cx="2806607" cy="18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953895"/>
            <a:ext cx="111842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 algn="just">
              <a:lnSpc>
                <a:spcPct val="150000"/>
              </a:lnSpc>
            </a:pPr>
            <a:r>
              <a:rPr lang="en-US" sz="3600"/>
              <a:t>- Make 5 sentences by using double comparatives and phrasal verbs that you have learnt.</a:t>
            </a:r>
          </a:p>
          <a:p>
            <a:pPr>
              <a:lnSpc>
                <a:spcPct val="150000"/>
              </a:lnSpc>
            </a:pP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65" y="4495800"/>
            <a:ext cx="2112010" cy="211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DOUBLE COMPARATIVES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510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PHRASAL VERBS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6311900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 Think!</a:t>
            </a:r>
          </a:p>
          <a:p>
            <a:r>
              <a:rPr lang="en-GB" dirty="0">
                <a:solidFill>
                  <a:schemeClr val="tx1"/>
                </a:solidFill>
              </a:rPr>
              <a:t>Option 2: Comparative Chain game.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1854835"/>
            <a:ext cx="6329680" cy="137414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option to complete each</a:t>
            </a:r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sentence. 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Find a mistake in the underlined parts in each sentence below and correct it.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665" y="3300730"/>
            <a:ext cx="6327775" cy="160655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a phrasal verb in column A with a suitable word / phrase in column B.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with a phrasal verb in 3. You can change the form of the verb when necessary.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6095" y="5079365"/>
            <a:ext cx="6315075" cy="56261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pairs. Tell each other whether you agree or disagree with the following ideas.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500" y="2541905"/>
            <a:ext cx="728345" cy="100901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51910"/>
            <a:ext cx="1012190" cy="117221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325110"/>
            <a:ext cx="1011555" cy="6013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5863590"/>
            <a:ext cx="6311900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04545" y="659130"/>
            <a:ext cx="799020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/>
              <a:t>- Look at two bowls of spicy noodles.</a:t>
            </a:r>
          </a:p>
        </p:txBody>
      </p:sp>
      <p:pic>
        <p:nvPicPr>
          <p:cNvPr id="18" name="Content Placeholder 17" descr="Chili-Garlic-Noodles-8-1440x2160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1893" r="1620" b="20196"/>
          <a:stretch>
            <a:fillRect/>
          </a:stretch>
        </p:blipFill>
        <p:spPr>
          <a:xfrm>
            <a:off x="4273550" y="1757045"/>
            <a:ext cx="3348355" cy="3467735"/>
          </a:xfrm>
          <a:prstGeom prst="roundRect">
            <a:avLst/>
          </a:prstGeom>
        </p:spPr>
      </p:pic>
      <p:pic>
        <p:nvPicPr>
          <p:cNvPr id="20" name="Content Placeholder 19" descr="Chilli-Garlic-Noodles-2-1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371" t="27273" r="1182" b="11732"/>
          <a:stretch>
            <a:fillRect/>
          </a:stretch>
        </p:blipFill>
        <p:spPr>
          <a:xfrm>
            <a:off x="399415" y="1852295"/>
            <a:ext cx="3417570" cy="3276600"/>
          </a:xfrm>
          <a:prstGeom prst="roundRect">
            <a:avLst/>
          </a:prstGeom>
        </p:spPr>
      </p:pic>
      <p:sp>
        <p:nvSpPr>
          <p:cNvPr id="22" name="TextBox 20"/>
          <p:cNvSpPr txBox="1"/>
          <p:nvPr/>
        </p:nvSpPr>
        <p:spPr>
          <a:xfrm>
            <a:off x="7723505" y="1579245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F0000"/>
                </a:solidFill>
              </a:rPr>
              <a:t>- Which bowl of noodles do you prefer?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27505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326380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153150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7621270" y="4377690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I like the second bowl more than the first bowl.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6FFFA"/>
            </a:gs>
            <a:gs pos="27000">
              <a:srgbClr val="98E4FF"/>
            </a:gs>
            <a:gs pos="83000">
              <a:srgbClr val="7FB3FF"/>
            </a:gs>
            <a:gs pos="100000">
              <a:srgbClr val="687E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2120265" y="1718945"/>
            <a:ext cx="810006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Comparative Chain game.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415" y="855345"/>
            <a:ext cx="12141200" cy="6141720"/>
          </a:xfrm>
          <a:prstGeom prst="rect">
            <a:avLst/>
          </a:prstGeom>
          <a:gradFill flip="none">
            <a:gsLst>
              <a:gs pos="0">
                <a:srgbClr val="B6FFFA"/>
              </a:gs>
              <a:gs pos="41000">
                <a:srgbClr val="98E4FF"/>
              </a:gs>
              <a:gs pos="75000">
                <a:srgbClr val="7FB3FF"/>
              </a:gs>
              <a:gs pos="100000">
                <a:srgbClr val="687EFF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4935220" y="822960"/>
            <a:ext cx="688530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3000" b="1" dirty="0"/>
              <a:t>- </a:t>
            </a:r>
            <a:r>
              <a:rPr lang="en-US" sz="3000" dirty="0"/>
              <a:t>Work in teams.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- Teacher chooses a category such as “transportation”.</a:t>
            </a:r>
          </a:p>
          <a:p>
            <a:pPr algn="just">
              <a:lnSpc>
                <a:spcPct val="200000"/>
              </a:lnSpc>
            </a:pPr>
            <a:r>
              <a:rPr lang="en-US" sz="3000" dirty="0"/>
              <a:t>- The first team names something related to the category, such as </a:t>
            </a:r>
            <a:r>
              <a:rPr lang="en-US" sz="3000" b="1" dirty="0"/>
              <a:t>“underground train.”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497205" y="2698750"/>
            <a:ext cx="3256915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HOW TO PLAY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415" y="855345"/>
            <a:ext cx="12141200" cy="6141720"/>
          </a:xfrm>
          <a:prstGeom prst="rect">
            <a:avLst/>
          </a:prstGeom>
          <a:gradFill flip="none">
            <a:gsLst>
              <a:gs pos="0">
                <a:srgbClr val="B6FFFA"/>
              </a:gs>
              <a:gs pos="41000">
                <a:srgbClr val="98E4FF"/>
              </a:gs>
              <a:gs pos="75000">
                <a:srgbClr val="7FB3FF"/>
              </a:gs>
              <a:gs pos="100000">
                <a:srgbClr val="687EFF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632200" y="755650"/>
            <a:ext cx="851979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- The next team must name something that is comparative to the previous item, such as “bus” or “taxi.” Then you use comparative to form a statement.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E.g. The bus is slower than the underground train.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174625" y="2698750"/>
            <a:ext cx="3256915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HOW TO PLAY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3533140" y="4030980"/>
            <a:ext cx="835850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- If a team cannot think of anything, they are out of the game.</a:t>
            </a:r>
          </a:p>
          <a:p>
            <a:pPr algn="just">
              <a:lnSpc>
                <a:spcPct val="200000"/>
              </a:lnSpc>
            </a:pPr>
            <a:r>
              <a:rPr lang="en-US" sz="2800" dirty="0"/>
              <a:t>- The last team remaining wins.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6FFFA"/>
            </a:gs>
            <a:gs pos="27000">
              <a:srgbClr val="98E4FF"/>
            </a:gs>
            <a:gs pos="83000">
              <a:srgbClr val="7FB3FF"/>
            </a:gs>
            <a:gs pos="100000">
              <a:srgbClr val="687E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143885" y="1686560"/>
            <a:ext cx="645795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8800" b="1" dirty="0">
                <a:solidFill>
                  <a:srgbClr val="FF0000"/>
                </a:solidFill>
              </a:rPr>
              <a:t>LET’S PLAY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1775" y="111760"/>
            <a:ext cx="1092200" cy="62420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878" y="-74295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0840" y="186690"/>
            <a:ext cx="52451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ym typeface="+mn-ea"/>
              </a:rPr>
              <a:t>DOUBLE COMPARATIVES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50240" y="1135380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Look at the sentence: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50240" y="1769745"/>
            <a:ext cx="109823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3200" b="0" dirty="0">
                <a:latin typeface="Comic Sans MS" panose="030F0702030302020204" charset="0"/>
                <a:cs typeface="Comic Sans MS" panose="030F0702030302020204" charset="0"/>
              </a:rPr>
              <a:t>The more expensive the rent in the city is, the fewer people can afford to live there.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41375" y="2310130"/>
            <a:ext cx="3709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035845" y="2310130"/>
            <a:ext cx="1868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650240" y="3023235"/>
            <a:ext cx="11125200" cy="107632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marL="635" indent="-635" algn="just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You can use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“the”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with comparative adjectives to emphasize that one thing depends on another.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91440" y="4884420"/>
            <a:ext cx="1016635" cy="573405"/>
          </a:xfrm>
          <a:prstGeom prst="rightArrow">
            <a:avLst/>
          </a:prstGeom>
          <a:solidFill>
            <a:srgbClr val="95BDF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1120775" y="4725035"/>
            <a:ext cx="10654030" cy="1076325"/>
          </a:xfrm>
          <a:prstGeom prst="rect">
            <a:avLst/>
          </a:prstGeom>
          <a:solidFill>
            <a:srgbClr val="F7C8E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i="1">
                <a:latin typeface="Calibri" panose="020F0502020204030204" pitchFamily="34" charset="0"/>
                <a:cs typeface="Calibri" panose="020F0502020204030204" pitchFamily="34" charset="0"/>
              </a:rPr>
              <a:t>The + comparative adj 1 + clause 1, the + comparative adj 2 + clause 2</a:t>
            </a:r>
            <a:r>
              <a:rPr lang="en-US" sz="3200" b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2" grpId="0" bldLvl="0" animBg="1"/>
      <p:bldP spid="12" grpId="1"/>
      <p:bldP spid="17" grpId="0" animBg="1"/>
      <p:bldP spid="17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1369</Words>
  <PresentationFormat>Widescreen</PresentationFormat>
  <Paragraphs>248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Adobe Gothic Std B</vt:lpstr>
      <vt:lpstr>Arial</vt:lpstr>
      <vt:lpstr>Calibri</vt:lpstr>
      <vt:lpstr>Calibri Light</vt:lpstr>
      <vt:lpstr>Comic Sans MS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2024-01-09T01:35:52Z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1033-12.2.0.13266</vt:lpwstr>
  </property>
</Properties>
</file>