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95" r:id="rId4"/>
    <p:sldMasterId id="2147483702" r:id="rId5"/>
    <p:sldMasterId id="2147483709" r:id="rId6"/>
    <p:sldMasterId id="2147483716" r:id="rId7"/>
    <p:sldMasterId id="2147483730" r:id="rId8"/>
    <p:sldMasterId id="2147483737" r:id="rId9"/>
    <p:sldMasterId id="2147483744" r:id="rId10"/>
  </p:sldMasterIdLst>
  <p:notesMasterIdLst>
    <p:notesMasterId r:id="rId30"/>
  </p:notesMasterIdLst>
  <p:sldIdLst>
    <p:sldId id="329" r:id="rId11"/>
    <p:sldId id="305" r:id="rId12"/>
    <p:sldId id="277" r:id="rId13"/>
    <p:sldId id="278" r:id="rId14"/>
    <p:sldId id="279" r:id="rId15"/>
    <p:sldId id="280" r:id="rId16"/>
    <p:sldId id="281" r:id="rId17"/>
    <p:sldId id="282" r:id="rId18"/>
    <p:sldId id="307" r:id="rId19"/>
    <p:sldId id="330" r:id="rId20"/>
    <p:sldId id="331" r:id="rId21"/>
    <p:sldId id="334" r:id="rId22"/>
    <p:sldId id="335" r:id="rId23"/>
    <p:sldId id="342" r:id="rId24"/>
    <p:sldId id="311" r:id="rId25"/>
    <p:sldId id="339" r:id="rId26"/>
    <p:sldId id="340" r:id="rId27"/>
    <p:sldId id="336" r:id="rId28"/>
    <p:sldId id="341" r:id="rId29"/>
  </p:sldIdLst>
  <p:sldSz cx="12192000" cy="6858000"/>
  <p:notesSz cx="6858000" cy="9144000"/>
  <p:embeddedFontLst>
    <p:embeddedFont>
      <p:font typeface="Georgia" panose="02040502050405020303" pitchFamily="18" charset="0"/>
      <p:regular r:id="rId31"/>
      <p:bold r:id="rId32"/>
      <p:italic r:id="rId33"/>
      <p:boldItalic r:id="rId34"/>
    </p:embeddedFont>
    <p:embeddedFont>
      <p:font typeface="宋体" panose="02010600030101010101" pitchFamily="2" charset="-122"/>
      <p:regular r:id="rId35"/>
    </p:embeddedFont>
    <p:embeddedFont>
      <p:font typeface="Microsoft YaHei" panose="020B0503020204020204" pitchFamily="34" charset="-122"/>
      <p:regular r:id="rId36"/>
      <p:bold r:id="rId37"/>
    </p:embeddedFont>
    <p:embeddedFont>
      <p:font typeface="Calibri" panose="020F0502020204030204" pitchFamily="34" charset="0"/>
      <p:regular r:id="rId38"/>
      <p:bold r:id="rId39"/>
      <p:italic r:id="rId40"/>
      <p:boldItalic r:id="rId41"/>
    </p:embeddedFont>
    <p:embeddedFont>
      <p:font typeface="Microsoft YaHei" panose="020B0503020204020204" pitchFamily="34" charset="-122"/>
      <p:regular r:id="rId36"/>
      <p:bold r:id="rId37"/>
    </p:embeddedFont>
    <p:embeddedFont>
      <p:font typeface="Segoe UI Black" panose="020B0A02040204020203" pitchFamily="34" charset="0"/>
      <p:bold r:id="rId42"/>
      <p:boldItalic r:id="rId43"/>
    </p:embeddedFont>
    <p:embeddedFont>
      <p:font typeface="Segoe Print" panose="02000600000000000000" pitchFamily="2" charset="0"/>
      <p:regular r:id="rId44"/>
      <p:bold r:id="rId45"/>
    </p:embeddedFont>
    <p:embeddedFont>
      <p:font typeface="Calibri Light" panose="020F0302020204030204"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E1A"/>
    <a:srgbClr val="0000CC"/>
    <a:srgbClr val="FF0066"/>
    <a:srgbClr val="CC00FF"/>
    <a:srgbClr val="0033CC"/>
    <a:srgbClr val="00FFFF"/>
    <a:srgbClr val="00CCFF"/>
    <a:srgbClr val="0066FF"/>
    <a:srgbClr val="00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1" autoAdjust="0"/>
    <p:restoredTop sz="94364" autoAdjust="0"/>
  </p:normalViewPr>
  <p:slideViewPr>
    <p:cSldViewPr snapToGrid="0">
      <p:cViewPr varScale="1">
        <p:scale>
          <a:sx n="73" d="100"/>
          <a:sy n="73" d="100"/>
        </p:scale>
        <p:origin x="71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2FD2F-B83C-4B2A-BAFF-5E50FBB3FD0D}"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2B13F-7D84-4C60-93EF-D236A08F785D}" type="slidenum">
              <a:rPr lang="en-US" smtClean="0"/>
              <a:t>‹#›</a:t>
            </a:fld>
            <a:endParaRPr lang="en-US"/>
          </a:p>
        </p:txBody>
      </p:sp>
    </p:spTree>
    <p:extLst>
      <p:ext uri="{BB962C8B-B14F-4D97-AF65-F5344CB8AC3E}">
        <p14:creationId xmlns:p14="http://schemas.microsoft.com/office/powerpoint/2010/main" val="177921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endParaRPr>
          </a:p>
        </p:txBody>
      </p:sp>
      <p:sp>
        <p:nvSpPr>
          <p:cNvPr id="115716" name="灯片编号占位符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E179FD-564A-460F-8C56-B1377FB73E5A}"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7744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8189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454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39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288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44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294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618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82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78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639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885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88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4294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677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178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11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5797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7859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52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0232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987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4210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24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3610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05169"/>
      </p:ext>
    </p:extLst>
  </p:cSld>
  <p:clrMapOvr>
    <a:masterClrMapping/>
  </p:clrMapOvr>
  <p:transition spd="med"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8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64903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88398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44346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230009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389570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8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877587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65602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42731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59763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38153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7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06547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70545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429367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270773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42189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77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32566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44331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58546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87493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305260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45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3636196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842603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80762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147969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38799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115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70029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00704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2264367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52977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42871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20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18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4">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2619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5583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3"/>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5">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51486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3"/>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4"/>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30333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8.xml"/><Relationship Id="rId7"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9726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83083-4B1F-44D0-BE52-C6191B780FA9}"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71E58-7829-4BCF-81A1-62B3F57525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8642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06298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63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19731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2059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9071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8121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142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hyperlink" Target="https://padlet.com/trinhthithuhangc2minhthanh/jbzi2gipg0caoi8b"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3.xml"/><Relationship Id="rId6" Type="http://schemas.openxmlformats.org/officeDocument/2006/relationships/image" Target="../media/image45.png"/><Relationship Id="rId5" Type="http://schemas.openxmlformats.org/officeDocument/2006/relationships/image" Target="../media/image20.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hyperlink" Target="https://quizizz.com/admin/quiz/63726fd1d641c2001dd208ec/b%C3%A0i-7-t%C3%ADnh-to%C3%A1n-t%E1%BB%B1-%C4%91%E1%BB%99ng-tr%C3%AAn-b%E1%BA%A3ng-t%C3%ADnh?searchLocale="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hyperlink" Target="https://quizizz.com/admin/quiz/632fcbe4ecf53d001d7b3840/bai-3-quan-li-du-lieu-trong-may-tinh?searchLocale=" TargetMode="Externa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hyperlink" Target="https://azota.vn/de-thi/2tsd0d" TargetMode="External"/><Relationship Id="rId2" Type="http://schemas.openxmlformats.org/officeDocument/2006/relationships/hyperlink" Target="https://docs.google.com/forms/d/1ZnOFAgxyygKT_HUddeO_WBf1EtSu2RnUhMXVzCQQpDM/edit"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slide" Target="slide6.xml"/><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image" Target="../media/image13.gif"/><Relationship Id="rId12" Type="http://schemas.openxmlformats.org/officeDocument/2006/relationships/slide" Target="slide9.xml"/><Relationship Id="rId17" Type="http://schemas.openxmlformats.org/officeDocument/2006/relationships/slide" Target="slide3.xml"/><Relationship Id="rId25" Type="http://schemas.openxmlformats.org/officeDocument/2006/relationships/image" Target="../media/image27.png"/><Relationship Id="rId33" Type="http://schemas.openxmlformats.org/officeDocument/2006/relationships/image" Target="../media/image32.png"/><Relationship Id="rId2" Type="http://schemas.openxmlformats.org/officeDocument/2006/relationships/audio" Target="../media/media1.wma"/><Relationship Id="rId16" Type="http://schemas.openxmlformats.org/officeDocument/2006/relationships/image" Target="../media/image21.png"/><Relationship Id="rId20" Type="http://schemas.openxmlformats.org/officeDocument/2006/relationships/slide" Target="slide4.xml"/><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gif"/><Relationship Id="rId24" Type="http://schemas.openxmlformats.org/officeDocument/2006/relationships/image" Target="../media/image26.png"/><Relationship Id="rId32" Type="http://schemas.openxmlformats.org/officeDocument/2006/relationships/slide" Target="slide8.xml"/><Relationship Id="rId5" Type="http://schemas.openxmlformats.org/officeDocument/2006/relationships/image" Target="../media/image11.jpg"/><Relationship Id="rId15" Type="http://schemas.openxmlformats.org/officeDocument/2006/relationships/image" Target="../media/image20.png"/><Relationship Id="rId23" Type="http://schemas.openxmlformats.org/officeDocument/2006/relationships/slide" Target="slide5.xml"/><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3.png"/><Relationship Id="rId31"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15.gif"/><Relationship Id="rId14" Type="http://schemas.openxmlformats.org/officeDocument/2006/relationships/image" Target="../media/image19.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97"/>
          <a:stretch/>
        </p:blipFill>
        <p:spPr>
          <a:xfrm>
            <a:off x="0" y="0"/>
            <a:ext cx="12192000" cy="6858000"/>
          </a:xfrm>
          <a:prstGeom prst="rect">
            <a:avLst/>
          </a:prstGeom>
        </p:spPr>
      </p:pic>
      <p:sp>
        <p:nvSpPr>
          <p:cNvPr id="5" name="TextBox 4"/>
          <p:cNvSpPr txBox="1"/>
          <p:nvPr/>
        </p:nvSpPr>
        <p:spPr>
          <a:xfrm>
            <a:off x="1879720" y="192859"/>
            <a:ext cx="9074586" cy="954107"/>
          </a:xfrm>
          <a:prstGeom prst="rect">
            <a:avLst/>
          </a:prstGeom>
          <a:noFill/>
          <a:ln>
            <a:noFill/>
          </a:ln>
          <a:effectLst>
            <a:innerShdw blurRad="63500" dist="50800" dir="189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9525">
                  <a:noFill/>
                  <a:prstDash val="solid"/>
                </a:ln>
                <a:solidFill>
                  <a:prstClr val="black"/>
                </a:solidFill>
                <a:effectLst>
                  <a:innerShdw blurRad="114300">
                    <a:prstClr val="black"/>
                  </a:innerShdw>
                </a:effectLst>
                <a:uLnTx/>
                <a:uFillTx/>
                <a:latin typeface="Times New Roman" panose="02020603050405020304" pitchFamily="18" charset="0"/>
                <a:ea typeface="+mn-ea"/>
                <a:cs typeface="Times New Roman" panose="02020603050405020304" pitchFamily="18" charset="0"/>
              </a:rPr>
              <a:t>PHÒNG GIÁO DỤC VÀ ĐÀO TẠO TX QUẢNG </a:t>
            </a:r>
            <a:r>
              <a:rPr kumimoji="0" lang="en-US" sz="2800" b="1" i="0" u="none" strike="noStrike" kern="1200" cap="none" spc="0" normalizeH="0" baseline="0" noProof="0" smtClean="0">
                <a:ln w="9525">
                  <a:noFill/>
                  <a:prstDash val="solid"/>
                </a:ln>
                <a:solidFill>
                  <a:prstClr val="black"/>
                </a:solidFill>
                <a:effectLst>
                  <a:innerShdw blurRad="114300">
                    <a:prstClr val="black"/>
                  </a:innerShdw>
                </a:effectLst>
                <a:uLnTx/>
                <a:uFillTx/>
                <a:latin typeface="Times New Roman" panose="02020603050405020304" pitchFamily="18" charset="0"/>
                <a:ea typeface="+mn-ea"/>
                <a:cs typeface="Times New Roman" panose="02020603050405020304" pitchFamily="18" charset="0"/>
              </a:rPr>
              <a:t>YÊN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w="9525">
                  <a:noFill/>
                  <a:prstDash val="solid"/>
                </a:ln>
                <a:solidFill>
                  <a:prstClr val="black"/>
                </a:solidFill>
                <a:effectLst>
                  <a:innerShdw blurRad="114300">
                    <a:prstClr val="black"/>
                  </a:innerShdw>
                </a:effectLst>
                <a:uLnTx/>
                <a:uFillTx/>
                <a:latin typeface="Times New Roman" panose="02020603050405020304" pitchFamily="18" charset="0"/>
                <a:ea typeface="+mn-ea"/>
                <a:cs typeface="Times New Roman" panose="02020603050405020304" pitchFamily="18" charset="0"/>
              </a:rPr>
              <a:t>TRƯỜNG THCS MINH THÀNH</a:t>
            </a:r>
            <a:endParaRPr kumimoji="0" lang="en-US" sz="2800" b="1" i="0" u="none" strike="noStrike" kern="1200" cap="none" spc="0" normalizeH="0" baseline="0" noProof="0">
              <a:ln w="9525">
                <a:noFill/>
                <a:prstDash val="solid"/>
              </a:ln>
              <a:solidFill>
                <a:prstClr val="black"/>
              </a:solidFill>
              <a:effectLst>
                <a:innerShdw blurRad="114300">
                  <a:prstClr val="black"/>
                </a:inn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5116534" y="4645885"/>
            <a:ext cx="6110067" cy="492443"/>
          </a:xfrm>
          <a:prstGeom prst="rect">
            <a:avLst/>
          </a:prstGeom>
          <a:noFill/>
          <a:ln>
            <a:noFill/>
          </a:ln>
          <a:effectLst>
            <a:innerShdw blurRad="63500" dist="50800" dir="189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Minh Thành, </a:t>
            </a:r>
            <a:r>
              <a:rPr kumimoji="0" lang="en-US" sz="2600" b="1" i="1"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600" b="1" i="1"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600" b="1" i="1"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6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2022</a:t>
            </a:r>
            <a:endParaRPr kumimoji="0" lang="en-US" sz="26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640939" y="1467516"/>
            <a:ext cx="9105411" cy="1938992"/>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HỘI THI GIÁO VIÊN DẠY GIỎI CẤP THỊ XÃ </a:t>
            </a:r>
            <a:endPar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 name="TextBox 1"/>
          <p:cNvSpPr txBox="1"/>
          <p:nvPr/>
        </p:nvSpPr>
        <p:spPr>
          <a:xfrm>
            <a:off x="6008914" y="55517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4787682" y="3522980"/>
            <a:ext cx="32576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00CC"/>
                </a:solidFill>
                <a:effectLst/>
                <a:uLnTx/>
                <a:uFillTx/>
                <a:latin typeface="Calibri"/>
                <a:ea typeface="+mn-ea"/>
                <a:cs typeface="+mn-cs"/>
              </a:rPr>
              <a:t>MÔN TIN HỌC 7</a:t>
            </a:r>
            <a:endParaRPr kumimoji="0" lang="en-US" sz="3600" b="1" i="0" u="none" strike="noStrike" kern="1200" cap="none" spc="0" normalizeH="0" baseline="0" noProof="0">
              <a:ln>
                <a:noFill/>
              </a:ln>
              <a:solidFill>
                <a:srgbClr val="0000CC"/>
              </a:solidFill>
              <a:effectLst/>
              <a:uLnTx/>
              <a:uFillTx/>
              <a:latin typeface="Calibri"/>
              <a:ea typeface="+mn-ea"/>
              <a:cs typeface="+mn-cs"/>
            </a:endParaRPr>
          </a:p>
        </p:txBody>
      </p:sp>
      <p:sp>
        <p:nvSpPr>
          <p:cNvPr id="6" name="TextBox 5"/>
          <p:cNvSpPr txBox="1"/>
          <p:nvPr/>
        </p:nvSpPr>
        <p:spPr>
          <a:xfrm flipH="1">
            <a:off x="6193645" y="5325649"/>
            <a:ext cx="3703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000CC"/>
                </a:solidFill>
                <a:effectLst/>
                <a:uLnTx/>
                <a:uFillTx/>
                <a:latin typeface="Calibri"/>
                <a:ea typeface="+mn-ea"/>
                <a:cs typeface="+mn-cs"/>
              </a:rPr>
              <a:t>GV: TRỊNH THỊ THU HẰNG</a:t>
            </a:r>
            <a:endParaRPr kumimoji="0" lang="en-US" sz="2400" b="1" i="0" u="none" strike="noStrike" kern="1200" cap="none" spc="0" normalizeH="0" baseline="0" noProof="0">
              <a:ln>
                <a:noFill/>
              </a:ln>
              <a:solidFill>
                <a:srgbClr val="0000CC"/>
              </a:solidFill>
              <a:effectLst/>
              <a:uLnTx/>
              <a:uFillTx/>
              <a:latin typeface="Calibri"/>
              <a:ea typeface="+mn-ea"/>
              <a:cs typeface="+mn-cs"/>
            </a:endParaRPr>
          </a:p>
        </p:txBody>
      </p:sp>
    </p:spTree>
    <p:extLst>
      <p:ext uri="{BB962C8B-B14F-4D97-AF65-F5344CB8AC3E}">
        <p14:creationId xmlns:p14="http://schemas.microsoft.com/office/powerpoint/2010/main" val="3660966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314AB7-90A1-4779-8BBD-FC1071EC5568}"/>
              </a:ext>
            </a:extLst>
          </p:cNvPr>
          <p:cNvSpPr/>
          <p:nvPr/>
        </p:nvSpPr>
        <p:spPr>
          <a:xfrm>
            <a:off x="1520083" y="685690"/>
            <a:ext cx="10285837" cy="2308324"/>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1. </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E</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m </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có thể </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nhập dữ liệu dạng </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nào vào bảng tính?</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 Dạng </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số</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B. Dạng </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văn bản </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C. Dạng thời gian		</a:t>
            </a:r>
            <a:r>
              <a:rPr kumimoji="0" lang="en-US" sz="2400" b="0" i="0" u="none" strike="noStrike" kern="1200" cap="none" spc="0" normalizeH="0" noProof="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400" b="0" i="0" u="none" strike="noStrike" kern="1200" cap="none" spc="0" normalizeH="0" baseline="0" noProof="0" smtClean="0">
                <a:ln>
                  <a:noFill/>
                </a:ln>
                <a:solidFill>
                  <a:srgbClr val="000000"/>
                </a:solidFill>
                <a:effectLst/>
                <a:uLnTx/>
                <a:uFillTx/>
                <a:latin typeface="UTM Avo" panose="02040603050506020204" pitchFamily="18" charset="0"/>
                <a:cs typeface="Times New Roman" panose="02020603050405020304" pitchFamily="18" charset="0"/>
              </a:rPr>
              <a:t>D</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Cả A, B, C đều đúng</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2. </a:t>
            </a:r>
            <a:r>
              <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Em có</a:t>
            </a: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thể nhập dữ liệu là công thức tính toán được không? </a:t>
            </a:r>
          </a:p>
        </p:txBody>
      </p:sp>
      <p:sp>
        <p:nvSpPr>
          <p:cNvPr id="7" name="Speech Bubble: Rectangle with Corners Rounded 6">
            <a:extLst>
              <a:ext uri="{FF2B5EF4-FFF2-40B4-BE49-F238E27FC236}">
                <a16:creationId xmlns:a16="http://schemas.microsoft.com/office/drawing/2014/main" id="{76CEE4AF-4E62-4316-823A-52FA49C919CD}"/>
              </a:ext>
            </a:extLst>
          </p:cNvPr>
          <p:cNvSpPr/>
          <p:nvPr/>
        </p:nvSpPr>
        <p:spPr>
          <a:xfrm>
            <a:off x="4528969" y="3429000"/>
            <a:ext cx="6897173" cy="2237208"/>
          </a:xfrm>
          <a:prstGeom prst="wedgeRoundRectCallout">
            <a:avLst>
              <a:gd name="adj1" fmla="val -59670"/>
              <a:gd name="adj2" fmla="val 46151"/>
              <a:gd name="adj3" fmla="val 16667"/>
            </a:avLst>
          </a:prstGeom>
          <a:ln w="38100">
            <a:solidFill>
              <a:schemeClr val="accent3">
                <a:lumMod val="60000"/>
                <a:lumOff val="40000"/>
              </a:schemeClr>
            </a:solidFill>
          </a:ln>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Khi thực hiện dự án Trường học xanh, em cần tính toán rất nhiều. Hãy tìm hiểu các công cụ tính toán đó của phần mềm bảng tính để có thể sử dụng cho dự án.</a:t>
            </a:r>
          </a:p>
        </p:txBody>
      </p:sp>
      <p:pic>
        <p:nvPicPr>
          <p:cNvPr id="3" name="Picture 2" descr="A picture containing shape&#10;&#10;Description automatically generated">
            <a:extLst>
              <a:ext uri="{FF2B5EF4-FFF2-40B4-BE49-F238E27FC236}">
                <a16:creationId xmlns:a16="http://schemas.microsoft.com/office/drawing/2014/main" id="{96328DA2-D671-4F60-A2A7-2BB7965910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200" b="77120" l="9585" r="89617">
                        <a14:foregroundMark x1="39457" y1="70080" x2="39457" y2="70080"/>
                        <a14:foregroundMark x1="21885" y1="70720" x2="21885" y2="70720"/>
                        <a14:foregroundMark x1="21725" y1="75680" x2="21725" y2="75680"/>
                        <a14:foregroundMark x1="41534" y1="15200" x2="41534" y2="15200"/>
                        <a14:foregroundMark x1="45527" y1="16480" x2="45527" y2="16480"/>
                        <a14:foregroundMark x1="50479" y1="20000" x2="50479" y2="20000"/>
                        <a14:foregroundMark x1="49042" y1="21280" x2="49042" y2="21280"/>
                        <a14:foregroundMark x1="34505" y1="22080" x2="34505" y2="22080"/>
                        <a14:foregroundMark x1="22045" y1="77120" x2="22045" y2="77120"/>
                        <a14:foregroundMark x1="45687" y1="21600" x2="45687" y2="21600"/>
                      </a14:backgroundRemoval>
                    </a14:imgEffect>
                  </a14:imgLayer>
                </a14:imgProps>
              </a:ext>
              <a:ext uri="{28A0092B-C50C-407E-A947-70E740481C1C}">
                <a14:useLocalDpi xmlns:a14="http://schemas.microsoft.com/office/drawing/2010/main" val="0"/>
              </a:ext>
            </a:extLst>
          </a:blip>
          <a:srcRect t="9999" b="20314"/>
          <a:stretch/>
        </p:blipFill>
        <p:spPr>
          <a:xfrm>
            <a:off x="0" y="3243834"/>
            <a:ext cx="4707475" cy="3275299"/>
          </a:xfrm>
          <a:prstGeom prst="rect">
            <a:avLst/>
          </a:prstGeom>
        </p:spPr>
      </p:pic>
      <p:sp>
        <p:nvSpPr>
          <p:cNvPr id="6" name="Oval 17"/>
          <p:cNvSpPr>
            <a:spLocks noChangeArrowheads="1"/>
          </p:cNvSpPr>
          <p:nvPr/>
        </p:nvSpPr>
        <p:spPr bwMode="auto">
          <a:xfrm>
            <a:off x="5199020" y="1933931"/>
            <a:ext cx="566957" cy="48269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99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BEFB3-9C49-4DE1-96E9-7AB653B44D56}"/>
              </a:ext>
            </a:extLst>
          </p:cNvPr>
          <p:cNvPicPr>
            <a:picLocks noChangeAspect="1"/>
          </p:cNvPicPr>
          <p:nvPr/>
        </p:nvPicPr>
        <p:blipFill>
          <a:blip r:embed="rId4"/>
          <a:stretch>
            <a:fillRect/>
          </a:stretch>
        </p:blipFill>
        <p:spPr>
          <a:xfrm>
            <a:off x="330955" y="1466647"/>
            <a:ext cx="11373335" cy="5110900"/>
          </a:xfrm>
          <a:prstGeom prst="rect">
            <a:avLst/>
          </a:prstGeom>
        </p:spPr>
      </p:pic>
      <p:sp>
        <p:nvSpPr>
          <p:cNvPr id="6" name="Rectangle 5">
            <a:extLst>
              <a:ext uri="{FF2B5EF4-FFF2-40B4-BE49-F238E27FC236}">
                <a16:creationId xmlns:a16="http://schemas.microsoft.com/office/drawing/2014/main" id="{E3AD4EF9-01AC-446C-A46C-E589949E7042}"/>
              </a:ext>
            </a:extLst>
          </p:cNvPr>
          <p:cNvSpPr/>
          <p:nvPr/>
        </p:nvSpPr>
        <p:spPr>
          <a:xfrm>
            <a:off x="213346" y="663063"/>
            <a:ext cx="10583827" cy="66941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1</a:t>
            </a:r>
            <a:r>
              <a:rPr kumimoji="0" lang="vi-VN" sz="25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 KIỂU DỮ LIỆU TRÊN BẢNG TÍNH</a:t>
            </a:r>
          </a:p>
        </p:txBody>
      </p:sp>
      <p:sp>
        <p:nvSpPr>
          <p:cNvPr id="4" name="TextBox 3">
            <a:hlinkClick r:id="rId5"/>
          </p:cNvPr>
          <p:cNvSpPr txBox="1"/>
          <p:nvPr/>
        </p:nvSpPr>
        <p:spPr>
          <a:xfrm>
            <a:off x="3972831" y="204449"/>
            <a:ext cx="4089581" cy="461665"/>
          </a:xfrm>
          <a:prstGeom prst="rect">
            <a:avLst/>
          </a:prstGeom>
          <a:noFill/>
        </p:spPr>
        <p:txBody>
          <a:bodyPr wrap="none" rtlCol="0">
            <a:spAutoFit/>
          </a:bodyPr>
          <a:lstStyle/>
          <a:p>
            <a:r>
              <a:rPr lang="en-US" sz="2400" smtClean="0">
                <a:solidFill>
                  <a:srgbClr val="FF3399"/>
                </a:solidFill>
                <a:latin typeface="Segoe UI Black" panose="020B0A02040204020203" pitchFamily="34" charset="0"/>
                <a:ea typeface="Segoe UI Black" panose="020B0A02040204020203" pitchFamily="34" charset="0"/>
              </a:rPr>
              <a:t>HÌNH THÀNH KIẾN THỨC</a:t>
            </a:r>
            <a:endParaRPr lang="en-US" sz="2400">
              <a:solidFill>
                <a:srgbClr val="FF3399"/>
              </a:solidFill>
              <a:latin typeface="Segoe UI Black" panose="020B0A02040204020203" pitchFamily="34" charset="0"/>
              <a:ea typeface="Segoe UI Black" panose="020B0A02040204020203" pitchFamily="34" charset="0"/>
            </a:endParaRPr>
          </a:p>
        </p:txBody>
      </p:sp>
      <p:pic>
        <p:nvPicPr>
          <p:cNvPr id="5"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20548" y="231118"/>
            <a:ext cx="1045302" cy="657156"/>
          </a:xfrm>
          <a:prstGeom prst="rect">
            <a:avLst/>
          </a:prstGeom>
        </p:spPr>
      </p:pic>
      <p:sp>
        <p:nvSpPr>
          <p:cNvPr id="7" name="TextBox 6"/>
          <p:cNvSpPr txBox="1"/>
          <p:nvPr/>
        </p:nvSpPr>
        <p:spPr>
          <a:xfrm>
            <a:off x="5843796" y="1011084"/>
            <a:ext cx="5599403" cy="461665"/>
          </a:xfrm>
          <a:prstGeom prst="rect">
            <a:avLst/>
          </a:prstGeom>
          <a:noFill/>
        </p:spPr>
        <p:txBody>
          <a:bodyPr wrap="square" rtlCol="0">
            <a:spAutoFit/>
          </a:bodyPr>
          <a:lstStyle/>
          <a:p>
            <a:r>
              <a:rPr lang="en-US" sz="2400" b="1" u="sng" smtClean="0">
                <a:solidFill>
                  <a:srgbClr val="FF0000"/>
                </a:solidFill>
                <a:latin typeface="UTM Avo" panose="02040603050506020204"/>
                <a:cs typeface="Times New Roman" panose="02020603050405020304" pitchFamily="18" charset="0"/>
              </a:rPr>
              <a:t>Y/c</a:t>
            </a:r>
            <a:r>
              <a:rPr lang="en-US" sz="2400" b="1" smtClean="0">
                <a:solidFill>
                  <a:srgbClr val="FF0000"/>
                </a:solidFill>
                <a:latin typeface="UTM Avo" panose="02040603050506020204"/>
                <a:cs typeface="Times New Roman" panose="02020603050405020304" pitchFamily="18" charset="0"/>
              </a:rPr>
              <a:t>: </a:t>
            </a:r>
            <a:r>
              <a:rPr lang="en-US" sz="2400" b="1" smtClean="0">
                <a:solidFill>
                  <a:prstClr val="black"/>
                </a:solidFill>
                <a:latin typeface="UTM Avo" panose="02040603050506020204"/>
                <a:cs typeface="Times New Roman" panose="02020603050405020304" pitchFamily="18" charset="0"/>
              </a:rPr>
              <a:t> </a:t>
            </a:r>
            <a:r>
              <a:rPr lang="en-US" sz="2400" smtClean="0">
                <a:solidFill>
                  <a:prstClr val="black"/>
                </a:solidFill>
                <a:latin typeface="UTM Avo" panose="02040603050506020204"/>
                <a:cs typeface="Times New Roman" panose="02020603050405020304" pitchFamily="18" charset="0"/>
              </a:rPr>
              <a:t> HĐN(3hs/nhóm), </a:t>
            </a:r>
            <a:r>
              <a:rPr lang="en-US" sz="2400">
                <a:solidFill>
                  <a:prstClr val="black"/>
                </a:solidFill>
                <a:latin typeface="UTM Avo" panose="02040603050506020204"/>
                <a:cs typeface="Times New Roman" panose="02020603050405020304" pitchFamily="18" charset="0"/>
              </a:rPr>
              <a:t>thời gian 3</a:t>
            </a:r>
            <a:r>
              <a:rPr lang="en-US" sz="2400" smtClean="0">
                <a:solidFill>
                  <a:prstClr val="black"/>
                </a:solidFill>
                <a:latin typeface="UTM Avo" panose="02040603050506020204"/>
                <a:cs typeface="Times New Roman" panose="02020603050405020304" pitchFamily="18" charset="0"/>
              </a:rPr>
              <a:t> </a:t>
            </a:r>
            <a:r>
              <a:rPr lang="en-US" sz="2400">
                <a:solidFill>
                  <a:prstClr val="black"/>
                </a:solidFill>
                <a:latin typeface="UTM Avo" panose="02040603050506020204"/>
                <a:cs typeface="Times New Roman" panose="02020603050405020304" pitchFamily="18" charset="0"/>
              </a:rPr>
              <a:t>phút.</a:t>
            </a:r>
            <a:endParaRPr lang="vi-VN"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609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video>
              <p:cMediaNode vol="80000">
                <p:cTn id="29" fill="hold" display="0">
                  <p:stCondLst>
                    <p:cond delay="indefinite"/>
                  </p:stCondLst>
                </p:cTn>
                <p:tgtEl>
                  <p:spTgt spid="5"/>
                </p:tgtEl>
              </p:cMediaNode>
            </p:video>
          </p:childTnLst>
        </p:cTn>
      </p:par>
    </p:tnLst>
    <p:bldLst>
      <p:bldP spid="6"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301D0-8709-4EA3-8C92-DC0851852AE2}"/>
              </a:ext>
            </a:extLst>
          </p:cNvPr>
          <p:cNvPicPr>
            <a:picLocks noChangeAspect="1"/>
          </p:cNvPicPr>
          <p:nvPr/>
        </p:nvPicPr>
        <p:blipFill rotWithShape="1">
          <a:blip r:embed="rId2"/>
          <a:srcRect b="41959"/>
          <a:stretch/>
        </p:blipFill>
        <p:spPr>
          <a:xfrm>
            <a:off x="327749" y="361586"/>
            <a:ext cx="10925175" cy="3296014"/>
          </a:xfrm>
          <a:prstGeom prst="rect">
            <a:avLst/>
          </a:prstGeom>
        </p:spPr>
      </p:pic>
      <p:sp>
        <p:nvSpPr>
          <p:cNvPr id="6" name="Rectangle 5">
            <a:extLst>
              <a:ext uri="{FF2B5EF4-FFF2-40B4-BE49-F238E27FC236}">
                <a16:creationId xmlns:a16="http://schemas.microsoft.com/office/drawing/2014/main" id="{78935C72-4ECD-4D12-A4EF-80653AE1A364}"/>
              </a:ext>
            </a:extLst>
          </p:cNvPr>
          <p:cNvSpPr/>
          <p:nvPr/>
        </p:nvSpPr>
        <p:spPr>
          <a:xfrm>
            <a:off x="5970902" y="5499462"/>
            <a:ext cx="5550538" cy="33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pic>
        <p:nvPicPr>
          <p:cNvPr id="7" name="Picture 6"/>
          <p:cNvPicPr>
            <a:picLocks noChangeAspect="1"/>
          </p:cNvPicPr>
          <p:nvPr/>
        </p:nvPicPr>
        <p:blipFill>
          <a:blip r:embed="rId3"/>
          <a:stretch>
            <a:fillRect/>
          </a:stretch>
        </p:blipFill>
        <p:spPr>
          <a:xfrm>
            <a:off x="249371" y="3591171"/>
            <a:ext cx="11193691" cy="2535310"/>
          </a:xfrm>
          <a:prstGeom prst="rect">
            <a:avLst/>
          </a:prstGeom>
        </p:spPr>
      </p:pic>
      <p:sp>
        <p:nvSpPr>
          <p:cNvPr id="8" name="TextBox 7"/>
          <p:cNvSpPr txBox="1"/>
          <p:nvPr/>
        </p:nvSpPr>
        <p:spPr>
          <a:xfrm>
            <a:off x="1255062" y="4055525"/>
            <a:ext cx="9796114" cy="954107"/>
          </a:xfrm>
          <a:prstGeom prst="rect">
            <a:avLst/>
          </a:prstGeom>
          <a:noFill/>
        </p:spPr>
        <p:txBody>
          <a:bodyPr wrap="square" rtlCol="0">
            <a:spAutoFit/>
          </a:bodyPr>
          <a:lstStyle/>
          <a:p>
            <a:pPr algn="just"/>
            <a:r>
              <a:rPr lang="en-US" sz="2800" b="1" smtClean="0">
                <a:latin typeface="Times New Roman" panose="02020603050405020304" pitchFamily="18" charset="0"/>
                <a:cs typeface="Times New Roman" panose="02020603050405020304" pitchFamily="18" charset="0"/>
              </a:rPr>
              <a:t>* Dữ liệu trong ô tính có thể thuộc kiểu văn bản, số, ngày tháng và công thức.</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1255062" y="4959818"/>
            <a:ext cx="9796114" cy="954107"/>
          </a:xfrm>
          <a:prstGeom prst="rect">
            <a:avLst/>
          </a:prstGeom>
          <a:noFill/>
        </p:spPr>
        <p:txBody>
          <a:bodyPr wrap="square" rtlCol="0">
            <a:spAutoFit/>
          </a:bodyPr>
          <a:lstStyle/>
          <a:p>
            <a:pPr algn="just"/>
            <a:r>
              <a:rPr lang="en-US" sz="2800" b="1" smtClean="0">
                <a:latin typeface="Times New Roman" panose="02020603050405020304" pitchFamily="18" charset="0"/>
                <a:cs typeface="Times New Roman" panose="02020603050405020304" pitchFamily="18" charset="0"/>
              </a:rPr>
              <a:t>* Công thức luôn bắt đầu bằng dấu “=“, sau đó là biểu thức toán học.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34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772E9-6893-4E2D-8E4E-609409092CA8}"/>
              </a:ext>
            </a:extLst>
          </p:cNvPr>
          <p:cNvPicPr>
            <a:picLocks noChangeAspect="1"/>
          </p:cNvPicPr>
          <p:nvPr/>
        </p:nvPicPr>
        <p:blipFill>
          <a:blip r:embed="rId4"/>
          <a:stretch>
            <a:fillRect/>
          </a:stretch>
        </p:blipFill>
        <p:spPr>
          <a:xfrm>
            <a:off x="263508" y="1255589"/>
            <a:ext cx="11289068" cy="1639491"/>
          </a:xfrm>
          <a:prstGeom prst="rect">
            <a:avLst/>
          </a:prstGeom>
        </p:spPr>
      </p:pic>
      <p:sp>
        <p:nvSpPr>
          <p:cNvPr id="4" name="Rectangle 3">
            <a:extLst>
              <a:ext uri="{FF2B5EF4-FFF2-40B4-BE49-F238E27FC236}">
                <a16:creationId xmlns:a16="http://schemas.microsoft.com/office/drawing/2014/main" id="{8419B2C0-F060-4153-9361-236ECA9AED1F}"/>
              </a:ext>
            </a:extLst>
          </p:cNvPr>
          <p:cNvSpPr/>
          <p:nvPr/>
        </p:nvSpPr>
        <p:spPr>
          <a:xfrm>
            <a:off x="507696" y="213256"/>
            <a:ext cx="8684550"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2. CÔNG THỨC TRONG BẢNG </a:t>
            </a:r>
            <a:r>
              <a:rPr kumimoji="0" lang="en-US" sz="2800" b="1" i="0" u="none" strike="noStrike" kern="1200" cap="none" spc="0" normalizeH="0" baseline="0" noProof="0" smtClean="0">
                <a:ln>
                  <a:noFill/>
                </a:ln>
                <a:solidFill>
                  <a:srgbClr val="F03C69"/>
                </a:solidFill>
                <a:effectLst/>
                <a:uLnTx/>
                <a:uFillTx/>
                <a:latin typeface="SVN-SAF" panose="02040603050506020204" pitchFamily="18" charset="0"/>
                <a:cs typeface="Times New Roman" panose="02020603050405020304" pitchFamily="18" charset="0"/>
              </a:rPr>
              <a:t>TÍNH</a:t>
            </a:r>
            <a:endParaRPr kumimoji="0" lang="vi-VN"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8AFF007-B46A-470B-A80B-D3C8603E6403}"/>
              </a:ext>
            </a:extLst>
          </p:cNvPr>
          <p:cNvPicPr>
            <a:picLocks noChangeAspect="1"/>
          </p:cNvPicPr>
          <p:nvPr/>
        </p:nvPicPr>
        <p:blipFill>
          <a:blip r:embed="rId5"/>
          <a:stretch>
            <a:fillRect/>
          </a:stretch>
        </p:blipFill>
        <p:spPr>
          <a:xfrm>
            <a:off x="566702" y="2934269"/>
            <a:ext cx="4988719" cy="2717894"/>
          </a:xfrm>
          <a:prstGeom prst="rect">
            <a:avLst/>
          </a:prstGeom>
        </p:spPr>
      </p:pic>
      <p:pic>
        <p:nvPicPr>
          <p:cNvPr id="10" name="Picture 9">
            <a:extLst>
              <a:ext uri="{FF2B5EF4-FFF2-40B4-BE49-F238E27FC236}">
                <a16:creationId xmlns:a16="http://schemas.microsoft.com/office/drawing/2014/main" id="{B370C8F6-8071-40D9-8E06-51C12F50085A}"/>
              </a:ext>
            </a:extLst>
          </p:cNvPr>
          <p:cNvPicPr>
            <a:picLocks noChangeAspect="1"/>
          </p:cNvPicPr>
          <p:nvPr/>
        </p:nvPicPr>
        <p:blipFill>
          <a:blip r:embed="rId6"/>
          <a:stretch>
            <a:fillRect/>
          </a:stretch>
        </p:blipFill>
        <p:spPr>
          <a:xfrm>
            <a:off x="5858616" y="2934269"/>
            <a:ext cx="4988719" cy="2824130"/>
          </a:xfrm>
          <a:prstGeom prst="rect">
            <a:avLst/>
          </a:prstGeom>
        </p:spPr>
      </p:pic>
      <p:pic>
        <p:nvPicPr>
          <p:cNvPr id="11" name="Đồng hồ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917799" y="213256"/>
            <a:ext cx="1057861" cy="609704"/>
          </a:xfrm>
          <a:prstGeom prst="rect">
            <a:avLst/>
          </a:prstGeom>
        </p:spPr>
      </p:pic>
      <p:sp>
        <p:nvSpPr>
          <p:cNvPr id="14" name="TextBox 13"/>
          <p:cNvSpPr txBox="1"/>
          <p:nvPr/>
        </p:nvSpPr>
        <p:spPr>
          <a:xfrm>
            <a:off x="5472608" y="822960"/>
            <a:ext cx="6596758" cy="492443"/>
          </a:xfrm>
          <a:prstGeom prst="rect">
            <a:avLst/>
          </a:prstGeom>
          <a:noFill/>
        </p:spPr>
        <p:txBody>
          <a:bodyPr wrap="square" rtlCol="0">
            <a:spAutoFit/>
          </a:bodyPr>
          <a:lstStyle/>
          <a:p>
            <a:r>
              <a:rPr lang="en-US" sz="2600" b="1" u="sng" smtClean="0">
                <a:solidFill>
                  <a:srgbClr val="FF0000"/>
                </a:solidFill>
                <a:latin typeface="UTM Avo" panose="02040603050506020204"/>
                <a:cs typeface="Times New Roman" panose="02020603050405020304" pitchFamily="18" charset="0"/>
              </a:rPr>
              <a:t>Y/c</a:t>
            </a:r>
            <a:r>
              <a:rPr lang="en-US" sz="2600" b="1" smtClean="0">
                <a:solidFill>
                  <a:srgbClr val="FF0000"/>
                </a:solidFill>
                <a:latin typeface="UTM Avo" panose="02040603050506020204"/>
                <a:cs typeface="Times New Roman" panose="02020603050405020304" pitchFamily="18" charset="0"/>
              </a:rPr>
              <a:t>: </a:t>
            </a:r>
            <a:r>
              <a:rPr lang="en-US" sz="2600" b="1" smtClean="0">
                <a:solidFill>
                  <a:prstClr val="black"/>
                </a:solidFill>
                <a:latin typeface="UTM Avo" panose="02040603050506020204"/>
                <a:cs typeface="Times New Roman" panose="02020603050405020304" pitchFamily="18" charset="0"/>
              </a:rPr>
              <a:t> </a:t>
            </a:r>
            <a:r>
              <a:rPr lang="en-US" sz="2600" smtClean="0">
                <a:solidFill>
                  <a:prstClr val="black"/>
                </a:solidFill>
                <a:latin typeface="UTM Avo" panose="02040603050506020204"/>
                <a:cs typeface="Times New Roman" panose="02020603050405020304" pitchFamily="18" charset="0"/>
              </a:rPr>
              <a:t> HĐN(3hs/nhóm), </a:t>
            </a:r>
            <a:r>
              <a:rPr lang="en-US" sz="2600">
                <a:solidFill>
                  <a:prstClr val="black"/>
                </a:solidFill>
                <a:latin typeface="UTM Avo" panose="02040603050506020204"/>
                <a:cs typeface="Times New Roman" panose="02020603050405020304" pitchFamily="18" charset="0"/>
              </a:rPr>
              <a:t>thời gian 3</a:t>
            </a:r>
            <a:r>
              <a:rPr lang="en-US" sz="2600" smtClean="0">
                <a:solidFill>
                  <a:prstClr val="black"/>
                </a:solidFill>
                <a:latin typeface="UTM Avo" panose="02040603050506020204"/>
                <a:cs typeface="Times New Roman" panose="02020603050405020304" pitchFamily="18" charset="0"/>
              </a:rPr>
              <a:t> </a:t>
            </a:r>
            <a:r>
              <a:rPr lang="en-US" sz="2600">
                <a:solidFill>
                  <a:prstClr val="black"/>
                </a:solidFill>
                <a:latin typeface="UTM Avo" panose="02040603050506020204"/>
                <a:cs typeface="Times New Roman" panose="02020603050405020304" pitchFamily="18" charset="0"/>
              </a:rPr>
              <a:t>phút.</a:t>
            </a:r>
            <a:endParaRPr lang="vi-VN" sz="260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03020" y="5758398"/>
            <a:ext cx="3716082" cy="553998"/>
          </a:xfrm>
          <a:prstGeom prst="rect">
            <a:avLst/>
          </a:prstGeom>
        </p:spPr>
        <p:txBody>
          <a:bodyPr wrap="none">
            <a:spAutoFit/>
          </a:bodyPr>
          <a:lstStyle/>
          <a:p>
            <a:pPr algn="just" defTabSz="342900">
              <a:lnSpc>
                <a:spcPct val="150000"/>
              </a:lnSpc>
            </a:pPr>
            <a:r>
              <a:rPr lang="vi-VN" sz="2000" b="1">
                <a:solidFill>
                  <a:srgbClr val="0000FF"/>
                </a:solidFill>
                <a:latin typeface="UTM Avo" panose="02040603050506020204" pitchFamily="18" charset="0"/>
                <a:cs typeface="Times New Roman" panose="02020603050405020304" pitchFamily="18" charset="0"/>
              </a:rPr>
              <a:t>Cách 1.</a:t>
            </a:r>
            <a:r>
              <a:rPr lang="vi-VN" sz="2000" b="1">
                <a:latin typeface="UTM Avo" panose="02040603050506020204" pitchFamily="18" charset="0"/>
                <a:cs typeface="Times New Roman" panose="02020603050405020304" pitchFamily="18" charset="0"/>
              </a:rPr>
              <a:t> Nhập </a:t>
            </a:r>
            <a:r>
              <a:rPr lang="vi-VN" sz="2000" b="1">
                <a:solidFill>
                  <a:srgbClr val="FF3399"/>
                </a:solidFill>
                <a:latin typeface="UTM Avo" panose="02040603050506020204" pitchFamily="18" charset="0"/>
                <a:cs typeface="Times New Roman" panose="02020603050405020304" pitchFamily="18" charset="0"/>
              </a:rPr>
              <a:t>= 25*10</a:t>
            </a:r>
            <a:r>
              <a:rPr lang="en-US" sz="2000" b="1">
                <a:solidFill>
                  <a:srgbClr val="FF3399"/>
                </a:solidFill>
                <a:latin typeface="UTM Avo" panose="02040603050506020204" pitchFamily="18" charset="0"/>
                <a:cs typeface="Times New Roman" panose="02020603050405020304" pitchFamily="18" charset="0"/>
              </a:rPr>
              <a:t> </a:t>
            </a:r>
            <a:r>
              <a:rPr lang="vi-VN" sz="2000" b="1">
                <a:latin typeface="UTM Avo" panose="02040603050506020204" pitchFamily="18" charset="0"/>
                <a:cs typeface="Times New Roman" panose="02020603050405020304" pitchFamily="18" charset="0"/>
              </a:rPr>
              <a:t>(Hình 7.3</a:t>
            </a:r>
            <a:r>
              <a:rPr lang="vi-VN" sz="2000" b="1" smtClean="0">
                <a:latin typeface="UTM Avo" panose="02040603050506020204" pitchFamily="18" charset="0"/>
                <a:cs typeface="Times New Roman" panose="02020603050405020304" pitchFamily="18" charset="0"/>
              </a:rPr>
              <a:t>)</a:t>
            </a:r>
            <a:endParaRPr lang="vi-VN" sz="2000" b="1">
              <a:latin typeface="UTM Avo" panose="02040603050506020204" pitchFamily="18" charset="0"/>
              <a:cs typeface="Times New Roman" panose="02020603050405020304" pitchFamily="18" charset="0"/>
            </a:endParaRPr>
          </a:p>
        </p:txBody>
      </p:sp>
      <p:sp>
        <p:nvSpPr>
          <p:cNvPr id="6" name="Rectangle 5"/>
          <p:cNvSpPr/>
          <p:nvPr/>
        </p:nvSpPr>
        <p:spPr>
          <a:xfrm>
            <a:off x="6898519" y="5832834"/>
            <a:ext cx="3744936" cy="553998"/>
          </a:xfrm>
          <a:prstGeom prst="rect">
            <a:avLst/>
          </a:prstGeom>
        </p:spPr>
        <p:txBody>
          <a:bodyPr wrap="none">
            <a:spAutoFit/>
          </a:bodyPr>
          <a:lstStyle/>
          <a:p>
            <a:pPr algn="just" defTabSz="342900">
              <a:lnSpc>
                <a:spcPct val="150000"/>
              </a:lnSpc>
            </a:pPr>
            <a:r>
              <a:rPr lang="vi-VN" sz="2000" b="1">
                <a:solidFill>
                  <a:srgbClr val="0000FF"/>
                </a:solidFill>
                <a:latin typeface="UTM Avo" panose="02040603050506020204" pitchFamily="18" charset="0"/>
                <a:cs typeface="Times New Roman" panose="02020603050405020304" pitchFamily="18" charset="0"/>
              </a:rPr>
              <a:t>Cách 2. </a:t>
            </a:r>
            <a:r>
              <a:rPr lang="vi-VN" sz="2000" b="1">
                <a:latin typeface="UTM Avo" panose="02040603050506020204" pitchFamily="18" charset="0"/>
                <a:cs typeface="Times New Roman" panose="02020603050405020304" pitchFamily="18" charset="0"/>
              </a:rPr>
              <a:t>Nhập </a:t>
            </a:r>
            <a:r>
              <a:rPr lang="vi-VN" sz="2000" b="1">
                <a:solidFill>
                  <a:srgbClr val="FF3399"/>
                </a:solidFill>
                <a:latin typeface="UTM Avo" panose="02040603050506020204" pitchFamily="18" charset="0"/>
                <a:cs typeface="Times New Roman" panose="02020603050405020304" pitchFamily="18" charset="0"/>
              </a:rPr>
              <a:t>= C4*D4 </a:t>
            </a:r>
            <a:r>
              <a:rPr lang="vi-VN" sz="2000" b="1">
                <a:latin typeface="UTM Avo" panose="02040603050506020204" pitchFamily="18" charset="0"/>
                <a:cs typeface="Times New Roman" panose="02020603050405020304" pitchFamily="18" charset="0"/>
              </a:rPr>
              <a:t>(Hình 7.4</a:t>
            </a:r>
            <a:r>
              <a:rPr lang="vi-VN" sz="2000" b="1" smtClean="0">
                <a:latin typeface="UTM Avo" panose="02040603050506020204" pitchFamily="18" charset="0"/>
                <a:cs typeface="Times New Roman" panose="02020603050405020304" pitchFamily="18" charset="0"/>
              </a:rPr>
              <a:t>)</a:t>
            </a:r>
            <a:endParaRPr lang="vi-VN" sz="2000" b="1">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143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1"/>
                                        </p:tgtEl>
                                      </p:cBhvr>
                                    </p:cmd>
                                  </p:childTnLst>
                                </p:cTn>
                              </p:par>
                            </p:childTnLst>
                          </p:cTn>
                        </p:par>
                      </p:childTnLst>
                    </p:cTn>
                  </p:par>
                </p:childTnLst>
              </p:cTn>
              <p:nextCondLst>
                <p:cond evt="onClick" delay="0">
                  <p:tgtEl>
                    <p:spTgt spid="11"/>
                  </p:tgtEl>
                </p:cond>
              </p:nextCondLst>
            </p:seq>
            <p:video>
              <p:cMediaNode vol="80000">
                <p:cTn id="47" fill="hold" display="0">
                  <p:stCondLst>
                    <p:cond delay="indefinite"/>
                  </p:stCondLst>
                </p:cTn>
                <p:tgtEl>
                  <p:spTgt spid="11"/>
                </p:tgtEl>
              </p:cMediaNode>
            </p:video>
          </p:childTnLst>
        </p:cTn>
      </p:par>
    </p:tnLst>
    <p:bldLst>
      <p:bldP spid="4" grpId="0" build="p"/>
      <p:bldP spid="1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4AAF-9CA8-4ABB-998B-6040366C2270}"/>
              </a:ext>
            </a:extLst>
          </p:cNvPr>
          <p:cNvSpPr/>
          <p:nvPr/>
        </p:nvSpPr>
        <p:spPr>
          <a:xfrm>
            <a:off x="736655" y="3753048"/>
            <a:ext cx="4804992" cy="147732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Với cách 1, kết quả tại ô E4 không thay đổi (vẫn là 250) </a:t>
            </a:r>
            <a:endParaRPr kumimoji="0" lang="en-US"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sym typeface="Wingdings" panose="05000000000000000000" pitchFamily="2" charset="2"/>
              </a:rPr>
              <a:t></a:t>
            </a:r>
            <a:r>
              <a:rPr kumimoji="0" lang="en-US" sz="2000" b="1"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sym typeface="Wingdings" panose="05000000000000000000" pitchFamily="2" charset="2"/>
              </a:rPr>
              <a:t> </a:t>
            </a:r>
            <a:r>
              <a:rPr kumimoji="0" lang="vi-VN" sz="2000" b="1"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rPr>
              <a:t>kết quả không được cập nhật</a:t>
            </a:r>
            <a:r>
              <a:rPr kumimoji="0" lang="vi-VN" sz="2000" b="0"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49CDBAF4-F230-4882-9F28-CA64EAF1BD77}"/>
              </a:ext>
            </a:extLst>
          </p:cNvPr>
          <p:cNvPicPr>
            <a:picLocks noChangeAspect="1"/>
          </p:cNvPicPr>
          <p:nvPr/>
        </p:nvPicPr>
        <p:blipFill>
          <a:blip r:embed="rId2"/>
          <a:stretch>
            <a:fillRect/>
          </a:stretch>
        </p:blipFill>
        <p:spPr>
          <a:xfrm>
            <a:off x="736655" y="922311"/>
            <a:ext cx="4988719" cy="2717894"/>
          </a:xfrm>
          <a:prstGeom prst="rect">
            <a:avLst/>
          </a:prstGeom>
        </p:spPr>
      </p:pic>
      <p:pic>
        <p:nvPicPr>
          <p:cNvPr id="5" name="Picture 4">
            <a:extLst>
              <a:ext uri="{FF2B5EF4-FFF2-40B4-BE49-F238E27FC236}">
                <a16:creationId xmlns:a16="http://schemas.microsoft.com/office/drawing/2014/main" id="{B370C8F6-8071-40D9-8E06-51C12F50085A}"/>
              </a:ext>
            </a:extLst>
          </p:cNvPr>
          <p:cNvPicPr>
            <a:picLocks noChangeAspect="1"/>
          </p:cNvPicPr>
          <p:nvPr/>
        </p:nvPicPr>
        <p:blipFill>
          <a:blip r:embed="rId3"/>
          <a:stretch>
            <a:fillRect/>
          </a:stretch>
        </p:blipFill>
        <p:spPr>
          <a:xfrm>
            <a:off x="6378330" y="922311"/>
            <a:ext cx="4988719" cy="2668547"/>
          </a:xfrm>
          <a:prstGeom prst="rect">
            <a:avLst/>
          </a:prstGeom>
        </p:spPr>
      </p:pic>
      <p:sp>
        <p:nvSpPr>
          <p:cNvPr id="6" name="Rectangle 5">
            <a:extLst>
              <a:ext uri="{FF2B5EF4-FFF2-40B4-BE49-F238E27FC236}">
                <a16:creationId xmlns:a16="http://schemas.microsoft.com/office/drawing/2014/main" id="{EFFADCF5-52BC-4B58-86B8-2262E3EA3D24}"/>
              </a:ext>
            </a:extLst>
          </p:cNvPr>
          <p:cNvSpPr/>
          <p:nvPr/>
        </p:nvSpPr>
        <p:spPr>
          <a:xfrm>
            <a:off x="6378330" y="3753048"/>
            <a:ext cx="5077016" cy="147732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Với cách 2, kết quả </a:t>
            </a:r>
            <a:r>
              <a:rPr kumimoji="0" lang="en-US"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tại ô </a:t>
            </a:r>
            <a:r>
              <a:rPr kumimoji="0" lang="vi-VN"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E4 luôn được cập nhật đúng. </a:t>
            </a:r>
            <a:endParaRPr kumimoji="0" lang="en-US" sz="20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sym typeface="Wingdings" panose="05000000000000000000" pitchFamily="2" charset="2"/>
              </a:rPr>
              <a:t></a:t>
            </a:r>
            <a:r>
              <a:rPr kumimoji="0" lang="en-US" sz="2000" b="0"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sym typeface="Wingdings" panose="05000000000000000000" pitchFamily="2" charset="2"/>
              </a:rPr>
              <a:t> </a:t>
            </a:r>
            <a:r>
              <a:rPr kumimoji="0" lang="vi-VN" sz="2000" b="1"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rPr>
              <a:t>kết quả tự động cập nhật</a:t>
            </a:r>
            <a:r>
              <a:rPr kumimoji="0" lang="en-US" sz="2000" b="1" i="0" u="none" strike="noStrike" kern="1200" cap="none" spc="0" normalizeH="0" baseline="0" noProof="0">
                <a:ln>
                  <a:noFill/>
                </a:ln>
                <a:solidFill>
                  <a:srgbClr val="FF0000"/>
                </a:solidFill>
                <a:effectLst/>
                <a:uLnTx/>
                <a:uFillTx/>
                <a:latin typeface="UTM Avo" panose="020406030505060202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49AD7891-D378-4EBA-ADA5-24D162530847}"/>
              </a:ext>
            </a:extLst>
          </p:cNvPr>
          <p:cNvSpPr/>
          <p:nvPr/>
        </p:nvSpPr>
        <p:spPr>
          <a:xfrm>
            <a:off x="406913" y="289232"/>
            <a:ext cx="10829065" cy="600164"/>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FF"/>
                </a:solidFill>
                <a:effectLst/>
                <a:uLnTx/>
                <a:uFillTx/>
                <a:latin typeface="UTM Avo" panose="02040603050506020204" pitchFamily="18" charset="0"/>
                <a:cs typeface="Times New Roman" panose="02020603050405020304" pitchFamily="18" charset="0"/>
              </a:rPr>
              <a:t>N</a:t>
            </a:r>
            <a:r>
              <a:rPr kumimoji="0" lang="vi-VN" sz="2200" b="1" i="0" u="none" strike="noStrike" kern="1200" cap="none" spc="0" normalizeH="0" baseline="0" noProof="0">
                <a:ln>
                  <a:noFill/>
                </a:ln>
                <a:solidFill>
                  <a:srgbClr val="0000FF"/>
                </a:solidFill>
                <a:effectLst/>
                <a:uLnTx/>
                <a:uFillTx/>
                <a:latin typeface="UTM Avo" panose="02040603050506020204" pitchFamily="18" charset="0"/>
                <a:cs typeface="Times New Roman" panose="02020603050405020304" pitchFamily="18" charset="0"/>
              </a:rPr>
              <a:t>ếu sửa dữ liệu tại ô C4 hoặc D4, thì ô kết quả E4 </a:t>
            </a:r>
            <a:r>
              <a:rPr kumimoji="0" lang="en-US" sz="2200" b="1" i="0" u="none" strike="noStrike" kern="1200" cap="none" spc="0" normalizeH="0" baseline="0" noProof="0">
                <a:ln>
                  <a:noFill/>
                </a:ln>
                <a:solidFill>
                  <a:srgbClr val="0000FF"/>
                </a:solidFill>
                <a:effectLst/>
                <a:uLnTx/>
                <a:uFillTx/>
                <a:latin typeface="UTM Avo" panose="02040603050506020204" pitchFamily="18" charset="0"/>
                <a:cs typeface="Times New Roman" panose="02020603050405020304" pitchFamily="18" charset="0"/>
              </a:rPr>
              <a:t>sẽ thay đổi nh</a:t>
            </a:r>
            <a:r>
              <a:rPr kumimoji="0" lang="vi-VN" sz="2200" b="1" i="0" u="none" strike="noStrike" kern="1200" cap="none" spc="0" normalizeH="0" baseline="0" noProof="0">
                <a:ln>
                  <a:noFill/>
                </a:ln>
                <a:solidFill>
                  <a:srgbClr val="0000FF"/>
                </a:solidFill>
                <a:effectLst/>
                <a:uLnTx/>
                <a:uFillTx/>
                <a:latin typeface="UTM Avo" panose="02040603050506020204" pitchFamily="18" charset="0"/>
                <a:cs typeface="Times New Roman" panose="02020603050405020304" pitchFamily="18" charset="0"/>
              </a:rPr>
              <a:t>ư</a:t>
            </a:r>
            <a:r>
              <a:rPr kumimoji="0" lang="en-US" sz="2200" b="1" i="0" u="none" strike="noStrike" kern="1200" cap="none" spc="0" normalizeH="0" baseline="0" noProof="0">
                <a:ln>
                  <a:noFill/>
                </a:ln>
                <a:solidFill>
                  <a:srgbClr val="0000FF"/>
                </a:solidFill>
                <a:effectLst/>
                <a:uLnTx/>
                <a:uFillTx/>
                <a:latin typeface="UTM Avo" panose="02040603050506020204" pitchFamily="18" charset="0"/>
                <a:cs typeface="Times New Roman" panose="02020603050405020304" pitchFamily="18" charset="0"/>
              </a:rPr>
              <a:t> thế nào?</a:t>
            </a:r>
          </a:p>
        </p:txBody>
      </p:sp>
      <p:grpSp>
        <p:nvGrpSpPr>
          <p:cNvPr id="10" name="Group 9">
            <a:extLst>
              <a:ext uri="{FF2B5EF4-FFF2-40B4-BE49-F238E27FC236}">
                <a16:creationId xmlns:a16="http://schemas.microsoft.com/office/drawing/2014/main" id="{D93C51EF-5D6C-43F4-9A99-9F753DCB9A29}"/>
              </a:ext>
            </a:extLst>
          </p:cNvPr>
          <p:cNvGrpSpPr/>
          <p:nvPr/>
        </p:nvGrpSpPr>
        <p:grpSpPr>
          <a:xfrm>
            <a:off x="736654" y="5284741"/>
            <a:ext cx="1994112" cy="1145921"/>
            <a:chOff x="9494929" y="2834557"/>
            <a:chExt cx="2083669" cy="1314606"/>
          </a:xfrm>
        </p:grpSpPr>
        <p:pic>
          <p:nvPicPr>
            <p:cNvPr id="11" name="Picture 4">
              <a:extLst>
                <a:ext uri="{FF2B5EF4-FFF2-40B4-BE49-F238E27FC236}">
                  <a16:creationId xmlns:a16="http://schemas.microsoft.com/office/drawing/2014/main" id="{61A4C679-D202-4FC5-A419-ABA7A29308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94929" y="2834557"/>
              <a:ext cx="2083669" cy="1314606"/>
            </a:xfrm>
            <a:prstGeom prst="rect">
              <a:avLst/>
            </a:prstGeom>
          </p:spPr>
        </p:pic>
        <p:sp>
          <p:nvSpPr>
            <p:cNvPr id="12" name="Rectangle 32">
              <a:extLst>
                <a:ext uri="{FF2B5EF4-FFF2-40B4-BE49-F238E27FC236}">
                  <a16:creationId xmlns:a16="http://schemas.microsoft.com/office/drawing/2014/main" id="{73E7BD57-E8C2-4D92-95DD-05E8CD9DE3AF}"/>
                </a:ext>
              </a:extLst>
            </p:cNvPr>
            <p:cNvSpPr>
              <a:spLocks noChangeArrowheads="1"/>
            </p:cNvSpPr>
            <p:nvPr/>
          </p:nvSpPr>
          <p:spPr bwMode="auto">
            <a:xfrm>
              <a:off x="9729247" y="3261027"/>
              <a:ext cx="1650269"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UTM Alpine KT" panose="02040603050506020204" pitchFamily="18" charset="0"/>
                  <a:cs typeface="Arial" panose="020B0604020202020204" pitchFamily="34" charset="0"/>
                </a:rPr>
                <a:t>Nhận xét</a:t>
              </a:r>
            </a:p>
          </p:txBody>
        </p:sp>
      </p:grpSp>
      <p:sp>
        <p:nvSpPr>
          <p:cNvPr id="13" name="Rectangle 12">
            <a:extLst>
              <a:ext uri="{FF2B5EF4-FFF2-40B4-BE49-F238E27FC236}">
                <a16:creationId xmlns:a16="http://schemas.microsoft.com/office/drawing/2014/main" id="{3DE4E401-0D6E-4C53-9BE9-E9FF54FA247B}"/>
              </a:ext>
            </a:extLst>
          </p:cNvPr>
          <p:cNvSpPr/>
          <p:nvPr/>
        </p:nvSpPr>
        <p:spPr>
          <a:xfrm>
            <a:off x="2955013" y="5613371"/>
            <a:ext cx="7783474" cy="600164"/>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C</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ông thức sử</a:t>
            </a:r>
            <a:r>
              <a:rPr kumimoji="0" lang="en-US"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dụng trong cách 2 được </a:t>
            </a:r>
            <a:r>
              <a:rPr kumimoji="0" lang="vi-VN" sz="2200" b="1" i="0" u="sng" strike="noStrike" kern="1200" cap="none" spc="0" normalizeH="0" baseline="0" noProof="0">
                <a:ln>
                  <a:noFill/>
                </a:ln>
                <a:solidFill>
                  <a:srgbClr val="FF3399"/>
                </a:solidFill>
                <a:effectLst/>
                <a:uLnTx/>
                <a:uFillTx/>
                <a:latin typeface="UTM Avo" panose="02040603050506020204" pitchFamily="18" charset="0"/>
                <a:cs typeface="Times New Roman" panose="02020603050405020304" pitchFamily="18" charset="0"/>
              </a:rPr>
              <a:t>tính toán tự </a:t>
            </a:r>
            <a:r>
              <a:rPr kumimoji="0" lang="vi-VN" sz="2200" b="1" i="0" u="sng" strike="noStrike" kern="1200" cap="none" spc="0" normalizeH="0" baseline="0" noProof="0" smtClean="0">
                <a:ln>
                  <a:noFill/>
                </a:ln>
                <a:solidFill>
                  <a:srgbClr val="FF3399"/>
                </a:solidFill>
                <a:effectLst/>
                <a:uLnTx/>
                <a:uFillTx/>
                <a:latin typeface="UTM Avo" panose="02040603050506020204" pitchFamily="18" charset="0"/>
                <a:cs typeface="Times New Roman" panose="02020603050405020304" pitchFamily="18" charset="0"/>
              </a:rPr>
              <a:t>đ</a:t>
            </a:r>
            <a:r>
              <a:rPr lang="en-US" sz="2200" b="1" u="sng" noProof="0" smtClean="0">
                <a:solidFill>
                  <a:srgbClr val="FF3399"/>
                </a:solidFill>
                <a:latin typeface="UTM Avo" panose="02040603050506020204" pitchFamily="18" charset="0"/>
                <a:cs typeface="Times New Roman" panose="02020603050405020304" pitchFamily="18" charset="0"/>
              </a:rPr>
              <a:t>ộ</a:t>
            </a:r>
            <a:r>
              <a:rPr kumimoji="0" lang="vi-VN" sz="2200" b="1" i="0" u="sng" strike="noStrike" kern="1200" cap="none" spc="0" normalizeH="0" baseline="0" noProof="0" smtClean="0">
                <a:ln>
                  <a:noFill/>
                </a:ln>
                <a:solidFill>
                  <a:srgbClr val="FF3399"/>
                </a:solidFill>
                <a:effectLst/>
                <a:uLnTx/>
                <a:uFillTx/>
                <a:latin typeface="UTM Avo" panose="02040603050506020204" pitchFamily="18" charset="0"/>
                <a:cs typeface="Times New Roman" panose="02020603050405020304" pitchFamily="18" charset="0"/>
              </a:rPr>
              <a:t>ng</a:t>
            </a:r>
            <a:r>
              <a:rPr kumimoji="0" lang="vi-VN" sz="22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a:t>
            </a:r>
          </a:p>
        </p:txBody>
      </p:sp>
      <p:pic>
        <p:nvPicPr>
          <p:cNvPr id="14" name="Picture 13"/>
          <p:cNvPicPr>
            <a:picLocks noChangeAspect="1"/>
          </p:cNvPicPr>
          <p:nvPr/>
        </p:nvPicPr>
        <p:blipFill>
          <a:blip r:embed="rId6"/>
          <a:stretch>
            <a:fillRect/>
          </a:stretch>
        </p:blipFill>
        <p:spPr>
          <a:xfrm>
            <a:off x="263508" y="1988666"/>
            <a:ext cx="11289068" cy="1816872"/>
          </a:xfrm>
          <a:prstGeom prst="rect">
            <a:avLst/>
          </a:prstGeom>
        </p:spPr>
      </p:pic>
      <p:cxnSp>
        <p:nvCxnSpPr>
          <p:cNvPr id="15" name="Straight Connector 14"/>
          <p:cNvCxnSpPr/>
          <p:nvPr/>
        </p:nvCxnSpPr>
        <p:spPr>
          <a:xfrm>
            <a:off x="10196642" y="3104908"/>
            <a:ext cx="10768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7758" y="3522918"/>
            <a:ext cx="10768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10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fade">
                                      <p:cBhvr>
                                        <p:cTn id="53" dur="1000"/>
                                        <p:tgtEl>
                                          <p:spTgt spid="13">
                                            <p:txEl>
                                              <p:pRg st="0" end="0"/>
                                            </p:txEl>
                                          </p:spTgt>
                                        </p:tgtEl>
                                      </p:cBhvr>
                                    </p:animEffect>
                                    <p:anim calcmode="lin" valueType="num">
                                      <p:cBhvr>
                                        <p:cTn id="5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0DFF55A-37E0-4629-B4D4-F2EC9CF4345C}"/>
              </a:ext>
            </a:extLst>
          </p:cNvPr>
          <p:cNvPicPr>
            <a:picLocks noChangeAspect="1"/>
          </p:cNvPicPr>
          <p:nvPr/>
        </p:nvPicPr>
        <p:blipFill>
          <a:blip r:embed="rId3"/>
          <a:stretch>
            <a:fillRect/>
          </a:stretch>
        </p:blipFill>
        <p:spPr>
          <a:xfrm>
            <a:off x="602308" y="380144"/>
            <a:ext cx="3490335" cy="936005"/>
          </a:xfrm>
          <a:prstGeom prst="rect">
            <a:avLst/>
          </a:prstGeom>
        </p:spPr>
      </p:pic>
      <p:sp>
        <p:nvSpPr>
          <p:cNvPr id="5" name="Rectangle 4">
            <a:extLst>
              <a:ext uri="{FF2B5EF4-FFF2-40B4-BE49-F238E27FC236}">
                <a16:creationId xmlns:a16="http://schemas.microsoft.com/office/drawing/2014/main" id="{8EF931B1-9B8E-476C-82DE-6D27FBB84BE5}"/>
              </a:ext>
            </a:extLst>
          </p:cNvPr>
          <p:cNvSpPr/>
          <p:nvPr/>
        </p:nvSpPr>
        <p:spPr>
          <a:xfrm>
            <a:off x="509452" y="1316149"/>
            <a:ext cx="11181806" cy="6026265"/>
          </a:xfrm>
          <a:prstGeom prst="rect">
            <a:avLst/>
          </a:prstGeom>
        </p:spPr>
        <p:txBody>
          <a:bodyPr wrap="square">
            <a:spAutoFit/>
          </a:bodyPr>
          <a:lstStyle/>
          <a:p>
            <a:r>
              <a:rPr lang="vi-VN" sz="2000" b="1">
                <a:latin typeface="UTM Avo" panose="02040603050506020204" pitchFamily="18" charset="0"/>
                <a:cs typeface="Times New Roman" panose="02020603050405020304" pitchFamily="18" charset="0"/>
              </a:rPr>
              <a:t>1. </a:t>
            </a:r>
            <a:r>
              <a:rPr lang="en-US" sz="2000">
                <a:latin typeface="Times New Roman" panose="02020603050405020304" pitchFamily="18" charset="0"/>
                <a:ea typeface="Times New Roman" panose="02020603050405020304" pitchFamily="18" charset="0"/>
              </a:rPr>
              <a:t>Công thức được nhập vào bảng tính với mục đích gì</a:t>
            </a:r>
            <a:r>
              <a:rPr lang="en-US" sz="2000" smtClean="0">
                <a:latin typeface="Times New Roman" panose="02020603050405020304" pitchFamily="18" charset="0"/>
                <a:ea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b="1" smtClean="0">
                <a:latin typeface="UTM Avo" panose="02040603050506020204" pitchFamily="18" charset="0"/>
                <a:cs typeface="Times New Roman" panose="02020603050405020304" pitchFamily="18" charset="0"/>
              </a:rPr>
              <a:t>A. </a:t>
            </a:r>
            <a:r>
              <a:rPr lang="en-US" sz="2000"/>
              <a:t>Căn chỉnh hàng cho </a:t>
            </a:r>
            <a:r>
              <a:rPr lang="en-US" sz="2000" smtClean="0"/>
              <a:t>đẹp</a:t>
            </a:r>
            <a:r>
              <a:rPr lang="en-US" sz="2000" smtClean="0">
                <a:latin typeface="UTM Avo" panose="02040603050506020204" pitchFamily="18" charset="0"/>
                <a:cs typeface="Times New Roman" panose="02020603050405020304" pitchFamily="18" charset="0"/>
              </a:rPr>
              <a:t>.             	</a:t>
            </a:r>
            <a:r>
              <a:rPr lang="en-US" sz="2000" b="1" smtClean="0">
                <a:latin typeface="UTM Avo" panose="02040603050506020204" pitchFamily="18" charset="0"/>
                <a:cs typeface="Times New Roman" panose="02020603050405020304" pitchFamily="18" charset="0"/>
              </a:rPr>
              <a:t>B. </a:t>
            </a:r>
            <a:r>
              <a:rPr lang="en-US" sz="2000"/>
              <a:t>Tính </a:t>
            </a:r>
            <a:r>
              <a:rPr lang="en-US" sz="2000" smtClean="0"/>
              <a:t>toán</a:t>
            </a:r>
            <a:r>
              <a:rPr lang="en-US" sz="2000" smtClean="0">
                <a:latin typeface="UTM Avo" panose="02040603050506020204" pitchFamily="18" charset="0"/>
                <a:cs typeface="Times New Roman" panose="02020603050405020304" pitchFamily="18" charset="0"/>
              </a:rPr>
              <a:t>.		          </a:t>
            </a:r>
            <a:r>
              <a:rPr lang="en-US" sz="2000" b="1" smtClean="0">
                <a:latin typeface="UTM Avo" panose="02040603050506020204" pitchFamily="18" charset="0"/>
                <a:cs typeface="Times New Roman" panose="02020603050405020304" pitchFamily="18" charset="0"/>
              </a:rPr>
              <a:t>C </a:t>
            </a:r>
            <a:r>
              <a:rPr lang="en-US" sz="2000" smtClean="0"/>
              <a:t>Thuận </a:t>
            </a:r>
            <a:r>
              <a:rPr lang="en-US" sz="2000"/>
              <a:t>tiện khi nhập dữ liệu</a:t>
            </a:r>
            <a:r>
              <a:rPr lang="en-US" sz="2000" smtClean="0"/>
              <a:t>.</a:t>
            </a:r>
            <a:endParaRPr lang="en-US" sz="2000" smtClean="0">
              <a:latin typeface="UTM Avo" panose="02040603050506020204" pitchFamily="18" charset="0"/>
              <a:cs typeface="Times New Roman" panose="02020603050405020304" pitchFamily="18" charset="0"/>
            </a:endParaRPr>
          </a:p>
          <a:p>
            <a:pPr algn="just" defTabSz="342900">
              <a:lnSpc>
                <a:spcPct val="150000"/>
              </a:lnSpc>
            </a:pPr>
            <a:r>
              <a:rPr lang="vi-VN" sz="2000" b="1" smtClean="0">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en-US"/>
              <a:t>Trong các công thức dưới đây công thức viết đúng trong Excel là</a:t>
            </a:r>
            <a:r>
              <a:rPr lang="en-US" smtClean="0"/>
              <a:t>?</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b="1">
                <a:latin typeface="UTM Avo" panose="02040603050506020204" pitchFamily="18" charset="0"/>
                <a:cs typeface="Times New Roman" panose="02020603050405020304" pitchFamily="18" charset="0"/>
              </a:rPr>
              <a:t>A.</a:t>
            </a:r>
            <a:r>
              <a:rPr lang="vi-VN" sz="2000">
                <a:latin typeface="UTM Avo" panose="02040603050506020204" pitchFamily="18" charset="0"/>
                <a:cs typeface="Times New Roman" panose="02020603050405020304" pitchFamily="18" charset="0"/>
              </a:rPr>
              <a:t> </a:t>
            </a:r>
            <a:r>
              <a:rPr lang="en-US" sz="2000"/>
              <a:t>=(5^2+10)*</a:t>
            </a:r>
            <a:r>
              <a:rPr lang="en-US" sz="2000" smtClean="0"/>
              <a:t>5</a:t>
            </a:r>
            <a:r>
              <a:rPr lang="en-US" sz="2000">
                <a:latin typeface="UTM Avo" panose="02040603050506020204" pitchFamily="18" charset="0"/>
                <a:cs typeface="Times New Roman" panose="02020603050405020304" pitchFamily="18" charset="0"/>
              </a:rPr>
              <a:t>		</a:t>
            </a:r>
            <a:r>
              <a:rPr lang="en-US" sz="2000" smtClean="0">
                <a:latin typeface="UTM Avo" panose="02040603050506020204" pitchFamily="18" charset="0"/>
                <a:cs typeface="Times New Roman" panose="02020603050405020304" pitchFamily="18" charset="0"/>
              </a:rPr>
              <a:t>   </a:t>
            </a:r>
            <a:r>
              <a:rPr lang="vi-VN" sz="2000" b="1" smtClean="0">
                <a:latin typeface="UTM Avo" panose="02040603050506020204" pitchFamily="18" charset="0"/>
                <a:cs typeface="Times New Roman" panose="02020603050405020304" pitchFamily="18" charset="0"/>
              </a:rPr>
              <a:t>B</a:t>
            </a:r>
            <a:r>
              <a:rPr lang="vi-VN" sz="2000" b="1">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a:t>
            </a:r>
            <a:r>
              <a:rPr lang="en-US" sz="2000"/>
              <a:t>=(25 – 10 ):</a:t>
            </a:r>
            <a:r>
              <a:rPr lang="en-US" sz="2000" smtClean="0"/>
              <a:t>3*7</a:t>
            </a:r>
            <a:r>
              <a:rPr lang="vi-VN" sz="2000" smtClean="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en-US" sz="2000" b="1">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a:t>
            </a:r>
            <a:r>
              <a:rPr lang="en-US" sz="2000"/>
              <a:t>=22 +</a:t>
            </a:r>
            <a:r>
              <a:rPr lang="en-US" sz="2000" smtClean="0"/>
              <a:t>16:3</a:t>
            </a:r>
            <a:r>
              <a:rPr lang="en-US" sz="2000" smtClean="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en-US" sz="2000" smtClean="0">
                <a:latin typeface="UTM Avo" panose="02040603050506020204" pitchFamily="18" charset="0"/>
                <a:cs typeface="Times New Roman" panose="02020603050405020304" pitchFamily="18" charset="0"/>
              </a:rPr>
              <a:t>                 </a:t>
            </a:r>
            <a:r>
              <a:rPr lang="en-US" sz="2000" b="1" smtClean="0">
                <a:latin typeface="UTM Avo" panose="02040603050506020204" pitchFamily="18" charset="0"/>
                <a:cs typeface="Times New Roman" panose="02020603050405020304" pitchFamily="18" charset="0"/>
              </a:rPr>
              <a:t>D. </a:t>
            </a:r>
            <a:r>
              <a:rPr lang="en-US" sz="2000"/>
              <a:t>=(13+2^3)/3 × </a:t>
            </a:r>
            <a:r>
              <a:rPr lang="en-US" sz="2000" smtClean="0"/>
              <a:t>5</a:t>
            </a:r>
            <a:r>
              <a:rPr lang="en-US" sz="2000" smtClean="0">
                <a:latin typeface="UTM Avo" panose="02040603050506020204" pitchFamily="18" charset="0"/>
                <a:cs typeface="Times New Roman" panose="02020603050405020304" pitchFamily="18" charset="0"/>
              </a:rPr>
              <a:t>.</a:t>
            </a:r>
          </a:p>
          <a:p>
            <a:pPr>
              <a:lnSpc>
                <a:spcPct val="115000"/>
              </a:lnSpc>
            </a:pPr>
            <a:r>
              <a:rPr lang="en-US" sz="2000" b="1" smtClean="0">
                <a:latin typeface="UTM Avo" panose="02040603050506020204"/>
                <a:ea typeface="Times New Roman" panose="02020603050405020304" pitchFamily="18" charset="0"/>
              </a:rPr>
              <a:t>3. </a:t>
            </a:r>
            <a:r>
              <a:rPr lang="en-US" sz="2000"/>
              <a:t>Công thức khi nhập vào ô tính sẽ căn như thế </a:t>
            </a:r>
            <a:r>
              <a:rPr lang="en-US" sz="2000" smtClean="0"/>
              <a:t>nào?</a:t>
            </a:r>
          </a:p>
          <a:p>
            <a:pPr>
              <a:lnSpc>
                <a:spcPct val="115000"/>
              </a:lnSpc>
            </a:pPr>
            <a:r>
              <a:rPr lang="en-US" sz="2000" b="1" smtClean="0">
                <a:latin typeface="UTM Avo" panose="02040603050506020204"/>
                <a:ea typeface="Times New Roman" panose="02020603050405020304" pitchFamily="18" charset="0"/>
              </a:rPr>
              <a:t>A.</a:t>
            </a:r>
            <a:r>
              <a:rPr lang="en-US" sz="2000" smtClean="0">
                <a:latin typeface="UTM Avo" panose="02040603050506020204"/>
                <a:ea typeface="Times New Roman" panose="02020603050405020304" pitchFamily="18" charset="0"/>
              </a:rPr>
              <a:t> </a:t>
            </a:r>
            <a:r>
              <a:rPr lang="en-US"/>
              <a:t>Luôn căn trái. </a:t>
            </a:r>
            <a:r>
              <a:rPr lang="en-US" sz="2000"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B</a:t>
            </a:r>
            <a:r>
              <a:rPr lang="en-US" sz="2000" b="1">
                <a:latin typeface="UTM Avo" panose="02040603050506020204"/>
                <a:ea typeface="Times New Roman" panose="02020603050405020304" pitchFamily="18" charset="0"/>
              </a:rPr>
              <a:t>. </a:t>
            </a:r>
            <a:r>
              <a:rPr lang="en-US"/>
              <a:t>Luôn căn giữa.</a:t>
            </a:r>
            <a:r>
              <a:rPr lang="en-US" sz="2000"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C</a:t>
            </a:r>
            <a:r>
              <a:rPr lang="en-US" sz="2000" b="1">
                <a:latin typeface="UTM Avo" panose="02040603050506020204"/>
                <a:ea typeface="Times New Roman" panose="02020603050405020304" pitchFamily="18" charset="0"/>
              </a:rPr>
              <a:t>.</a:t>
            </a:r>
            <a:r>
              <a:rPr lang="en-US" sz="2000">
                <a:latin typeface="UTM Avo" panose="02040603050506020204"/>
                <a:ea typeface="Times New Roman" panose="02020603050405020304" pitchFamily="18" charset="0"/>
              </a:rPr>
              <a:t> </a:t>
            </a:r>
            <a:r>
              <a:rPr lang="en-US"/>
              <a:t>Luôn căn </a:t>
            </a:r>
            <a:r>
              <a:rPr lang="en-US" smtClean="0"/>
              <a:t>phải.</a:t>
            </a:r>
            <a:r>
              <a:rPr lang="en-US" sz="2000" smtClean="0">
                <a:latin typeface="UTM Avo" panose="02040603050506020204"/>
                <a:ea typeface="Times New Roman" panose="02020603050405020304" pitchFamily="18" charset="0"/>
              </a:rPr>
              <a:t> </a:t>
            </a:r>
          </a:p>
          <a:p>
            <a:pPr>
              <a:lnSpc>
                <a:spcPct val="115000"/>
              </a:lnSpc>
            </a:pPr>
            <a:r>
              <a:rPr lang="en-US" sz="2000" b="1" smtClean="0">
                <a:latin typeface="UTM Avo" panose="02040603050506020204"/>
                <a:ea typeface="Times New Roman" panose="02020603050405020304" pitchFamily="18" charset="0"/>
              </a:rPr>
              <a:t>D.</a:t>
            </a:r>
            <a:r>
              <a:rPr lang="en-US" sz="2000" smtClean="0">
                <a:latin typeface="UTM Avo" panose="02040603050506020204"/>
                <a:ea typeface="Times New Roman" panose="02020603050405020304" pitchFamily="18" charset="0"/>
              </a:rPr>
              <a:t> </a:t>
            </a:r>
            <a:r>
              <a:rPr lang="en-US" sz="2000"/>
              <a:t>Tuỳ thuộc vào kết quả tính toán của công thức là số, văn bản hay ngày tháng.</a:t>
            </a:r>
            <a:endParaRPr lang="en-US" sz="2000" smtClean="0">
              <a:latin typeface="UTM Avo" panose="02040603050506020204"/>
              <a:ea typeface="Times New Roman" panose="02020603050405020304" pitchFamily="18" charset="0"/>
            </a:endParaRPr>
          </a:p>
          <a:p>
            <a:pPr lvl="0" algn="just" defTabSz="342900">
              <a:lnSpc>
                <a:spcPct val="150000"/>
              </a:lnSpc>
            </a:pPr>
            <a:r>
              <a:rPr lang="en-US" sz="2000" b="1" smtClean="0">
                <a:latin typeface="UTM Avo" panose="02040603050506020204"/>
                <a:ea typeface="Times New Roman" panose="02020603050405020304" pitchFamily="18" charset="0"/>
              </a:rPr>
              <a:t>4.</a:t>
            </a:r>
            <a:r>
              <a:rPr lang="vi-VN" b="1" smtClean="0">
                <a:solidFill>
                  <a:srgbClr val="000000"/>
                </a:solidFill>
                <a:latin typeface="UTM Avo" panose="02040603050506020204" pitchFamily="18" charset="0"/>
                <a:cs typeface="Times New Roman" panose="02020603050405020304" pitchFamily="18" charset="0"/>
              </a:rPr>
              <a:t> </a:t>
            </a:r>
            <a:r>
              <a:rPr lang="en-US"/>
              <a:t>Để tính trung bình của 2 số 7 và 9 thì công thức nào dưới đây là đúng?</a:t>
            </a:r>
            <a:endParaRPr lang="en-US">
              <a:solidFill>
                <a:srgbClr val="000000"/>
              </a:solidFill>
              <a:latin typeface="UTM Avo" panose="02040603050506020204" pitchFamily="18" charset="0"/>
              <a:cs typeface="Times New Roman" panose="02020603050405020304" pitchFamily="18" charset="0"/>
            </a:endParaRPr>
          </a:p>
          <a:p>
            <a:pPr indent="342900" algn="just" defTabSz="342900">
              <a:lnSpc>
                <a:spcPct val="150000"/>
              </a:lnSpc>
            </a:pPr>
            <a:r>
              <a:rPr lang="pt-BR" b="1">
                <a:solidFill>
                  <a:srgbClr val="000000"/>
                </a:solidFill>
                <a:latin typeface="UTM Avo" panose="02040603050506020204" pitchFamily="18" charset="0"/>
                <a:cs typeface="Times New Roman" panose="02020603050405020304" pitchFamily="18" charset="0"/>
              </a:rPr>
              <a:t>A. </a:t>
            </a:r>
            <a:r>
              <a:rPr lang="en-US" sz="2000"/>
              <a:t>=</a:t>
            </a:r>
            <a:r>
              <a:rPr lang="en-US" sz="2000" smtClean="0"/>
              <a:t>7+9:2</a:t>
            </a:r>
            <a:r>
              <a:rPr lang="pt-BR" sz="2000" smtClean="0">
                <a:solidFill>
                  <a:srgbClr val="000000"/>
                </a:solidFill>
                <a:latin typeface="UTM Avo" panose="02040603050506020204" pitchFamily="18" charset="0"/>
                <a:cs typeface="Times New Roman" panose="02020603050405020304" pitchFamily="18" charset="0"/>
              </a:rPr>
              <a:t> </a:t>
            </a:r>
            <a:r>
              <a:rPr lang="pt-BR" sz="2000">
                <a:solidFill>
                  <a:srgbClr val="000000"/>
                </a:solidFill>
                <a:latin typeface="UTM Avo" panose="02040603050506020204" pitchFamily="18" charset="0"/>
                <a:cs typeface="Times New Roman" panose="02020603050405020304" pitchFamily="18" charset="0"/>
              </a:rPr>
              <a:t>		</a:t>
            </a:r>
            <a:r>
              <a:rPr lang="pt-BR" smtClean="0">
                <a:solidFill>
                  <a:srgbClr val="000000"/>
                </a:solidFill>
                <a:latin typeface="UTM Avo" panose="02040603050506020204" pitchFamily="18" charset="0"/>
                <a:cs typeface="Times New Roman" panose="02020603050405020304" pitchFamily="18" charset="0"/>
              </a:rPr>
              <a:t>                  </a:t>
            </a:r>
            <a:r>
              <a:rPr lang="pt-BR" b="1" smtClean="0">
                <a:solidFill>
                  <a:srgbClr val="000000"/>
                </a:solidFill>
                <a:latin typeface="UTM Avo" panose="02040603050506020204" pitchFamily="18" charset="0"/>
                <a:cs typeface="Times New Roman" panose="02020603050405020304" pitchFamily="18" charset="0"/>
              </a:rPr>
              <a:t>B</a:t>
            </a:r>
            <a:r>
              <a:rPr lang="pt-BR" b="1">
                <a:solidFill>
                  <a:srgbClr val="000000"/>
                </a:solidFill>
                <a:latin typeface="UTM Avo" panose="02040603050506020204" pitchFamily="18" charset="0"/>
                <a:cs typeface="Times New Roman" panose="02020603050405020304" pitchFamily="18" charset="0"/>
              </a:rPr>
              <a:t>.</a:t>
            </a:r>
            <a:r>
              <a:rPr lang="pt-BR">
                <a:solidFill>
                  <a:srgbClr val="000000"/>
                </a:solidFill>
                <a:latin typeface="UTM Avo" panose="02040603050506020204" pitchFamily="18" charset="0"/>
                <a:cs typeface="Times New Roman" panose="02020603050405020304" pitchFamily="18" charset="0"/>
              </a:rPr>
              <a:t> </a:t>
            </a:r>
            <a:r>
              <a:rPr lang="en-US"/>
              <a:t> =(7+9):</a:t>
            </a:r>
            <a:r>
              <a:rPr lang="en-US" smtClean="0"/>
              <a:t>2</a:t>
            </a:r>
            <a:r>
              <a:rPr lang="pt-BR" smtClean="0">
                <a:solidFill>
                  <a:srgbClr val="000000"/>
                </a:solidFill>
                <a:latin typeface="UTM Avo" panose="02040603050506020204" pitchFamily="18" charset="0"/>
                <a:cs typeface="Times New Roman" panose="02020603050405020304" pitchFamily="18" charset="0"/>
              </a:rPr>
              <a:t>             </a:t>
            </a:r>
            <a:r>
              <a:rPr lang="pt-BR">
                <a:solidFill>
                  <a:srgbClr val="000000"/>
                </a:solidFill>
                <a:latin typeface="UTM Avo" panose="02040603050506020204" pitchFamily="18" charset="0"/>
                <a:cs typeface="Times New Roman" panose="02020603050405020304" pitchFamily="18" charset="0"/>
              </a:rPr>
              <a:t>	</a:t>
            </a:r>
            <a:r>
              <a:rPr lang="pt-BR" smtClean="0">
                <a:solidFill>
                  <a:srgbClr val="000000"/>
                </a:solidFill>
                <a:latin typeface="UTM Avo" panose="02040603050506020204" pitchFamily="18" charset="0"/>
                <a:cs typeface="Times New Roman" panose="02020603050405020304" pitchFamily="18" charset="0"/>
              </a:rPr>
              <a:t>    </a:t>
            </a:r>
            <a:r>
              <a:rPr lang="pt-BR" b="1" smtClean="0">
                <a:solidFill>
                  <a:srgbClr val="000000"/>
                </a:solidFill>
                <a:latin typeface="UTM Avo" panose="02040603050506020204" pitchFamily="18" charset="0"/>
                <a:cs typeface="Times New Roman" panose="02020603050405020304" pitchFamily="18" charset="0"/>
              </a:rPr>
              <a:t>C</a:t>
            </a:r>
            <a:r>
              <a:rPr lang="pt-BR" b="1">
                <a:solidFill>
                  <a:srgbClr val="000000"/>
                </a:solidFill>
                <a:latin typeface="UTM Avo" panose="02040603050506020204" pitchFamily="18" charset="0"/>
                <a:cs typeface="Times New Roman" panose="02020603050405020304" pitchFamily="18" charset="0"/>
              </a:rPr>
              <a:t>. </a:t>
            </a:r>
            <a:r>
              <a:rPr lang="en-US"/>
              <a:t>=</a:t>
            </a:r>
            <a:r>
              <a:rPr lang="en-US" smtClean="0"/>
              <a:t>7+9/2</a:t>
            </a:r>
            <a:r>
              <a:rPr lang="pt-BR" smtClean="0">
                <a:solidFill>
                  <a:srgbClr val="000000"/>
                </a:solidFill>
                <a:latin typeface="UTM Avo" panose="02040603050506020204" pitchFamily="18" charset="0"/>
                <a:cs typeface="Times New Roman" panose="02020603050405020304" pitchFamily="18" charset="0"/>
              </a:rPr>
              <a:t>           </a:t>
            </a:r>
            <a:r>
              <a:rPr lang="pt-BR" b="1" smtClean="0">
                <a:solidFill>
                  <a:srgbClr val="000000"/>
                </a:solidFill>
                <a:latin typeface="UTM Avo" panose="02040603050506020204" pitchFamily="18" charset="0"/>
                <a:cs typeface="Times New Roman" panose="02020603050405020304" pitchFamily="18" charset="0"/>
              </a:rPr>
              <a:t>D</a:t>
            </a:r>
            <a:r>
              <a:rPr lang="pt-BR" b="1">
                <a:solidFill>
                  <a:srgbClr val="000000"/>
                </a:solidFill>
                <a:latin typeface="UTM Avo" panose="02040603050506020204" pitchFamily="18" charset="0"/>
                <a:cs typeface="Times New Roman" panose="02020603050405020304" pitchFamily="18" charset="0"/>
              </a:rPr>
              <a:t>. </a:t>
            </a:r>
            <a:r>
              <a:rPr lang="en-US"/>
              <a:t>=(7+9)/</a:t>
            </a:r>
            <a:r>
              <a:rPr lang="en-US" smtClean="0"/>
              <a:t>2</a:t>
            </a:r>
            <a:endParaRPr lang="en-US">
              <a:solidFill>
                <a:srgbClr val="000000"/>
              </a:solidFill>
              <a:latin typeface="UTM Avo" panose="02040603050506020204" pitchFamily="18" charset="0"/>
              <a:cs typeface="Times New Roman" panose="02020603050405020304" pitchFamily="18" charset="0"/>
            </a:endParaRPr>
          </a:p>
          <a:p>
            <a:r>
              <a:rPr lang="en-US" sz="2000" b="1" smtClean="0">
                <a:latin typeface="UTM Avo" panose="02040603050506020204"/>
                <a:ea typeface="Times New Roman" panose="02020603050405020304" pitchFamily="18" charset="0"/>
              </a:rPr>
              <a:t> 5. </a:t>
            </a:r>
            <a:r>
              <a:rPr lang="en-US" sz="2000"/>
              <a:t>Trong phần mềm bảng tính, công thức tính nào dưới đây </a:t>
            </a:r>
            <a:r>
              <a:rPr lang="en-US" sz="2000" smtClean="0"/>
              <a:t>sai</a:t>
            </a:r>
            <a:r>
              <a:rPr lang="en-US" sz="2000" smtClean="0">
                <a:latin typeface="UTM Avo" panose="02040603050506020204"/>
                <a:ea typeface="Times New Roman" panose="02020603050405020304" pitchFamily="18" charset="0"/>
              </a:rPr>
              <a:t>?</a:t>
            </a:r>
            <a:r>
              <a:rPr lang="vi-VN" sz="2000" smtClean="0">
                <a:solidFill>
                  <a:srgbClr val="000000"/>
                </a:solidFill>
                <a:latin typeface="Open Sans"/>
              </a:rPr>
              <a:t> </a:t>
            </a:r>
            <a:endParaRPr lang="en-US" sz="2000">
              <a:latin typeface="UTM Avo" panose="02040603050506020204"/>
              <a:ea typeface="Times New Roman" panose="02020603050405020304" pitchFamily="18" charset="0"/>
            </a:endParaRPr>
          </a:p>
          <a:p>
            <a:pPr>
              <a:lnSpc>
                <a:spcPct val="115000"/>
              </a:lnSpc>
            </a:pPr>
            <a:r>
              <a:rPr lang="en-US" sz="2000" b="1" smtClean="0">
                <a:solidFill>
                  <a:srgbClr val="FF0000"/>
                </a:solidFill>
                <a:latin typeface="UTM Avo" panose="02040603050506020204"/>
                <a:ea typeface="Times New Roman" panose="02020603050405020304" pitchFamily="18" charset="0"/>
              </a:rPr>
              <a:t>     </a:t>
            </a:r>
            <a:r>
              <a:rPr lang="en-US" sz="2000" b="1">
                <a:latin typeface="Times New Roman" panose="02020603050405020304" pitchFamily="18" charset="0"/>
                <a:ea typeface="Times New Roman" panose="02020603050405020304" pitchFamily="18" charset="0"/>
              </a:rPr>
              <a:t>A.</a:t>
            </a:r>
            <a:r>
              <a:rPr lang="en-US" sz="2000">
                <a:latin typeface="Times New Roman" panose="02020603050405020304" pitchFamily="18" charset="0"/>
                <a:ea typeface="Times New Roman" panose="02020603050405020304" pitchFamily="18" charset="0"/>
              </a:rPr>
              <a:t> = 5^2 + </a:t>
            </a:r>
            <a:r>
              <a:rPr lang="en-US" sz="2000" smtClean="0">
                <a:latin typeface="Times New Roman" panose="02020603050405020304" pitchFamily="18" charset="0"/>
                <a:ea typeface="Times New Roman" panose="02020603050405020304" pitchFamily="18" charset="0"/>
              </a:rPr>
              <a:t>6*101</a:t>
            </a:r>
            <a:r>
              <a:rPr lang="en-US" sz="2000" smtClean="0">
                <a:latin typeface="UTM Avo" panose="02040603050506020204"/>
                <a:ea typeface="Times New Roman" panose="02020603050405020304" pitchFamily="18" charset="0"/>
              </a:rPr>
              <a:t>                       </a:t>
            </a:r>
            <a:r>
              <a:rPr lang="en-US" sz="2000" b="1">
                <a:latin typeface="Times New Roman" panose="02020603050405020304" pitchFamily="18" charset="0"/>
                <a:ea typeface="Times New Roman" panose="02020603050405020304" pitchFamily="18" charset="0"/>
              </a:rPr>
              <a:t>B. </a:t>
            </a:r>
            <a:r>
              <a:rPr lang="en-US" sz="2000">
                <a:latin typeface="Times New Roman" panose="02020603050405020304" pitchFamily="18" charset="0"/>
                <a:ea typeface="Times New Roman" panose="02020603050405020304" pitchFamily="18" charset="0"/>
              </a:rPr>
              <a:t>= 6*(3+2</a:t>
            </a:r>
            <a:r>
              <a:rPr lang="en-US" sz="2000" smtClean="0">
                <a:latin typeface="Times New Roman" panose="02020603050405020304" pitchFamily="18" charset="0"/>
                <a:ea typeface="Times New Roman" panose="02020603050405020304" pitchFamily="18" charset="0"/>
              </a:rPr>
              <a:t>))</a:t>
            </a:r>
            <a:r>
              <a:rPr lang="en-US" sz="2000" smtClean="0">
                <a:latin typeface="UTM Avo" panose="02040603050506020204"/>
                <a:ea typeface="Times New Roman" panose="02020603050405020304" pitchFamily="18" charset="0"/>
              </a:rPr>
              <a:t>                             </a:t>
            </a:r>
            <a:r>
              <a:rPr lang="en-US" sz="2000" b="1">
                <a:latin typeface="Times New Roman" panose="02020603050405020304" pitchFamily="18" charset="0"/>
                <a:ea typeface="Times New Roman" panose="02020603050405020304" pitchFamily="18" charset="0"/>
              </a:rPr>
              <a:t>C.</a:t>
            </a:r>
            <a:r>
              <a:rPr lang="en-US" sz="2000">
                <a:latin typeface="Times New Roman" panose="02020603050405020304" pitchFamily="18" charset="0"/>
                <a:ea typeface="Times New Roman" panose="02020603050405020304" pitchFamily="18" charset="0"/>
              </a:rPr>
              <a:t> = </a:t>
            </a:r>
            <a:r>
              <a:rPr lang="en-US" sz="2000" smtClean="0">
                <a:latin typeface="Times New Roman" panose="02020603050405020304" pitchFamily="18" charset="0"/>
                <a:ea typeface="Times New Roman" panose="02020603050405020304" pitchFamily="18" charset="0"/>
              </a:rPr>
              <a:t>2*(</a:t>
            </a:r>
            <a:r>
              <a:rPr lang="en-US" sz="2000">
                <a:latin typeface="Times New Roman" panose="02020603050405020304" pitchFamily="18" charset="0"/>
                <a:ea typeface="Times New Roman" panose="02020603050405020304" pitchFamily="18" charset="0"/>
              </a:rPr>
              <a:t>3+4</a:t>
            </a:r>
            <a:r>
              <a:rPr lang="en-US" sz="2000" smtClean="0">
                <a:latin typeface="Times New Roman" panose="02020603050405020304" pitchFamily="18" charset="0"/>
                <a:ea typeface="Times New Roman" panose="02020603050405020304" pitchFamily="18" charset="0"/>
              </a:rPr>
              <a:t>)</a:t>
            </a:r>
            <a:r>
              <a:rPr lang="en-US" sz="2000">
                <a:latin typeface="UTM Avo" panose="02040603050506020204"/>
                <a:ea typeface="Times New Roman" panose="02020603050405020304" pitchFamily="18" charset="0"/>
              </a:rPr>
              <a:t> </a:t>
            </a:r>
            <a:r>
              <a:rPr lang="en-US" sz="2000" smtClean="0">
                <a:latin typeface="UTM Avo" panose="02040603050506020204"/>
                <a:ea typeface="Times New Roman" panose="02020603050405020304" pitchFamily="18" charset="0"/>
              </a:rPr>
              <a:t>                    </a:t>
            </a:r>
            <a:r>
              <a:rPr lang="en-US" sz="2000" b="1" smtClean="0">
                <a:latin typeface="Times New Roman" panose="02020603050405020304" pitchFamily="18" charset="0"/>
                <a:ea typeface="Times New Roman" panose="02020603050405020304" pitchFamily="18" charset="0"/>
              </a:rPr>
              <a:t>D</a:t>
            </a:r>
            <a:r>
              <a:rPr lang="en-US" sz="2000" b="1">
                <a:latin typeface="Times New Roman" panose="02020603050405020304" pitchFamily="18" charset="0"/>
                <a:ea typeface="Times New Roman" panose="02020603050405020304" pitchFamily="18" charset="0"/>
              </a:rPr>
              <a:t>.</a:t>
            </a:r>
            <a:r>
              <a:rPr lang="en-US" sz="2000">
                <a:latin typeface="Times New Roman" panose="02020603050405020304" pitchFamily="18" charset="0"/>
                <a:ea typeface="Times New Roman" panose="02020603050405020304" pitchFamily="18" charset="0"/>
              </a:rPr>
              <a:t> = 1^2 + </a:t>
            </a:r>
            <a:r>
              <a:rPr lang="en-US" sz="2000" smtClean="0">
                <a:latin typeface="Times New Roman" panose="02020603050405020304" pitchFamily="18" charset="0"/>
                <a:ea typeface="Times New Roman" panose="02020603050405020304" pitchFamily="18" charset="0"/>
              </a:rPr>
              <a:t>2^2</a:t>
            </a:r>
            <a:endParaRPr lang="en-US" sz="2000">
              <a:latin typeface="UTM Avo" panose="02040603050506020204"/>
              <a:ea typeface="Times New Roman" panose="02020603050405020304" pitchFamily="18" charset="0"/>
            </a:endParaRPr>
          </a:p>
          <a:p>
            <a:pPr>
              <a:lnSpc>
                <a:spcPct val="115000"/>
              </a:lnSpc>
            </a:pPr>
            <a:r>
              <a:rPr lang="en-US" sz="2000" b="1" smtClean="0">
                <a:latin typeface="UTM Avo" panose="02040603050506020204"/>
                <a:ea typeface="Times New Roman" panose="02020603050405020304" pitchFamily="18" charset="0"/>
              </a:rPr>
              <a:t>6. </a:t>
            </a:r>
            <a:r>
              <a:rPr lang="fr-FR"/>
              <a:t> </a:t>
            </a:r>
            <a:r>
              <a:rPr lang="fr-FR" sz="2000"/>
              <a:t>Kí hiệu phép chia trong Excel là</a:t>
            </a:r>
            <a:r>
              <a:rPr lang="fr-FR" sz="2000" smtClean="0"/>
              <a:t>?</a:t>
            </a:r>
            <a:endParaRPr lang="en-US">
              <a:latin typeface="UTM Avo" panose="02040603050506020204"/>
              <a:ea typeface="Times New Roman" panose="02020603050405020304" pitchFamily="18" charset="0"/>
            </a:endParaRPr>
          </a:p>
          <a:p>
            <a:pPr>
              <a:lnSpc>
                <a:spcPct val="115000"/>
              </a:lnSpc>
            </a:pPr>
            <a:r>
              <a:rPr lang="en-US" sz="2000"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A</a:t>
            </a:r>
            <a:r>
              <a:rPr lang="en-US" sz="2000" b="1">
                <a:latin typeface="UTM Avo" panose="02040603050506020204"/>
                <a:ea typeface="Times New Roman" panose="02020603050405020304" pitchFamily="18" charset="0"/>
              </a:rPr>
              <a:t>. </a:t>
            </a:r>
            <a:r>
              <a:rPr lang="en-US" sz="2000" smtClean="0">
                <a:latin typeface="UTM Avo" panose="02040603050506020204"/>
                <a:ea typeface="Times New Roman" panose="02020603050405020304" pitchFamily="18" charset="0"/>
              </a:rPr>
              <a:t>+</a:t>
            </a:r>
            <a:r>
              <a:rPr lang="en-US"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B. - </a:t>
            </a:r>
            <a:r>
              <a:rPr lang="en-US" sz="2000"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C</a:t>
            </a:r>
            <a:r>
              <a:rPr lang="en-US" sz="2000" b="1">
                <a:latin typeface="UTM Avo" panose="02040603050506020204"/>
                <a:ea typeface="Times New Roman" panose="02020603050405020304" pitchFamily="18" charset="0"/>
              </a:rPr>
              <a:t>. </a:t>
            </a:r>
            <a:r>
              <a:rPr lang="en-US" sz="2000" smtClean="0">
                <a:latin typeface="UTM Avo" panose="02040603050506020204"/>
                <a:ea typeface="Times New Roman" panose="02020603050405020304" pitchFamily="18" charset="0"/>
              </a:rPr>
              <a:t>/</a:t>
            </a:r>
            <a:r>
              <a:rPr lang="en-US" sz="2000">
                <a:latin typeface="UTM Avo" panose="02040603050506020204"/>
                <a:ea typeface="Times New Roman" panose="02020603050405020304" pitchFamily="18" charset="0"/>
              </a:rPr>
              <a:t> </a:t>
            </a:r>
            <a:r>
              <a:rPr lang="en-US" smtClean="0">
                <a:latin typeface="UTM Avo" panose="02040603050506020204"/>
                <a:ea typeface="Times New Roman" panose="02020603050405020304" pitchFamily="18" charset="0"/>
              </a:rPr>
              <a:t>                                        </a:t>
            </a:r>
            <a:r>
              <a:rPr lang="en-US" sz="2000" b="1" smtClean="0">
                <a:latin typeface="UTM Avo" panose="02040603050506020204"/>
                <a:ea typeface="Times New Roman" panose="02020603050405020304" pitchFamily="18" charset="0"/>
              </a:rPr>
              <a:t>D</a:t>
            </a:r>
            <a:r>
              <a:rPr lang="en-US" sz="2000" b="1">
                <a:latin typeface="UTM Avo" panose="02040603050506020204"/>
                <a:ea typeface="Times New Roman" panose="02020603050405020304" pitchFamily="18" charset="0"/>
              </a:rPr>
              <a:t>. </a:t>
            </a:r>
            <a:r>
              <a:rPr lang="en-US" sz="2000" smtClean="0">
                <a:latin typeface="UTM Avo" panose="02040603050506020204"/>
                <a:ea typeface="Times New Roman" panose="02020603050405020304" pitchFamily="18" charset="0"/>
              </a:rPr>
              <a:t>*</a:t>
            </a:r>
            <a:endParaRPr lang="en-US">
              <a:latin typeface="UTM Avo" panose="02040603050506020204"/>
              <a:ea typeface="Times New Roman" panose="02020603050405020304" pitchFamily="18" charset="0"/>
            </a:endParaRPr>
          </a:p>
          <a:p>
            <a:pPr>
              <a:lnSpc>
                <a:spcPct val="115000"/>
              </a:lnSpc>
            </a:pPr>
            <a:endParaRPr lang="en-US" sz="2000" b="1">
              <a:latin typeface="UTM Avo" panose="02040603050506020204"/>
              <a:ea typeface="Times New Roman" panose="02020603050405020304" pitchFamily="18" charset="0"/>
            </a:endParaRPr>
          </a:p>
          <a:p>
            <a:pPr algn="just" defTabSz="342900">
              <a:lnSpc>
                <a:spcPct val="150000"/>
              </a:lnSpc>
            </a:pPr>
            <a:endParaRPr lang="en-US" sz="2000">
              <a:latin typeface="UTM Avo" panose="0204060305050602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949004" y="2636497"/>
            <a:ext cx="271087" cy="463336"/>
          </a:xfrm>
          <a:prstGeom prst="rect">
            <a:avLst/>
          </a:prstGeom>
        </p:spPr>
      </p:pic>
      <p:pic>
        <p:nvPicPr>
          <p:cNvPr id="8" name="Picture 7"/>
          <p:cNvPicPr>
            <a:picLocks noChangeAspect="1"/>
          </p:cNvPicPr>
          <p:nvPr/>
        </p:nvPicPr>
        <p:blipFill>
          <a:blip r:embed="rId4"/>
          <a:stretch>
            <a:fillRect/>
          </a:stretch>
        </p:blipFill>
        <p:spPr>
          <a:xfrm>
            <a:off x="4280807" y="1690147"/>
            <a:ext cx="252006" cy="463336"/>
          </a:xfrm>
          <a:prstGeom prst="rect">
            <a:avLst/>
          </a:prstGeom>
        </p:spPr>
      </p:pic>
      <p:pic>
        <p:nvPicPr>
          <p:cNvPr id="10" name="Picture 9"/>
          <p:cNvPicPr>
            <a:picLocks noChangeAspect="1"/>
          </p:cNvPicPr>
          <p:nvPr/>
        </p:nvPicPr>
        <p:blipFill>
          <a:blip r:embed="rId5"/>
          <a:stretch>
            <a:fillRect/>
          </a:stretch>
        </p:blipFill>
        <p:spPr>
          <a:xfrm>
            <a:off x="561704" y="3741229"/>
            <a:ext cx="225892" cy="463336"/>
          </a:xfrm>
          <a:prstGeom prst="rect">
            <a:avLst/>
          </a:prstGeom>
        </p:spPr>
      </p:pic>
      <p:pic>
        <p:nvPicPr>
          <p:cNvPr id="11" name="Picture 10"/>
          <p:cNvPicPr>
            <a:picLocks noChangeAspect="1"/>
          </p:cNvPicPr>
          <p:nvPr/>
        </p:nvPicPr>
        <p:blipFill>
          <a:blip r:embed="rId6"/>
          <a:stretch>
            <a:fillRect/>
          </a:stretch>
        </p:blipFill>
        <p:spPr>
          <a:xfrm>
            <a:off x="6662058" y="4549236"/>
            <a:ext cx="244944" cy="463336"/>
          </a:xfrm>
          <a:prstGeom prst="rect">
            <a:avLst/>
          </a:prstGeom>
        </p:spPr>
      </p:pic>
      <p:pic>
        <p:nvPicPr>
          <p:cNvPr id="13" name="Picture 12"/>
          <p:cNvPicPr>
            <a:picLocks noChangeAspect="1"/>
          </p:cNvPicPr>
          <p:nvPr/>
        </p:nvPicPr>
        <p:blipFill>
          <a:blip r:embed="rId7"/>
          <a:stretch>
            <a:fillRect/>
          </a:stretch>
        </p:blipFill>
        <p:spPr>
          <a:xfrm>
            <a:off x="3860780" y="5280463"/>
            <a:ext cx="231863" cy="463336"/>
          </a:xfrm>
          <a:prstGeom prst="rect">
            <a:avLst/>
          </a:prstGeom>
        </p:spPr>
      </p:pic>
      <p:sp>
        <p:nvSpPr>
          <p:cNvPr id="3" name="TextBox 2">
            <a:hlinkClick r:id="rId8"/>
          </p:cNvPr>
          <p:cNvSpPr txBox="1"/>
          <p:nvPr/>
        </p:nvSpPr>
        <p:spPr>
          <a:xfrm>
            <a:off x="4111007" y="848146"/>
            <a:ext cx="1091966" cy="369332"/>
          </a:xfrm>
          <a:prstGeom prst="rect">
            <a:avLst/>
          </a:prstGeom>
          <a:noFill/>
        </p:spPr>
        <p:txBody>
          <a:bodyPr wrap="none" rtlCol="0">
            <a:spAutoFit/>
          </a:bodyPr>
          <a:lstStyle/>
          <a:p>
            <a:r>
              <a:rPr lang="en-US" b="1" smtClean="0">
                <a:solidFill>
                  <a:srgbClr val="FF0066"/>
                </a:solidFill>
              </a:rPr>
              <a:t>(QUIZIZZ)</a:t>
            </a:r>
            <a:endParaRPr lang="en-US" b="1">
              <a:solidFill>
                <a:srgbClr val="FF0066"/>
              </a:solidFill>
            </a:endParaRPr>
          </a:p>
        </p:txBody>
      </p:sp>
      <p:pic>
        <p:nvPicPr>
          <p:cNvPr id="14" name="Picture 13"/>
          <p:cNvPicPr>
            <a:picLocks noChangeAspect="1"/>
          </p:cNvPicPr>
          <p:nvPr/>
        </p:nvPicPr>
        <p:blipFill>
          <a:blip r:embed="rId7"/>
          <a:stretch>
            <a:fillRect/>
          </a:stretch>
        </p:blipFill>
        <p:spPr>
          <a:xfrm>
            <a:off x="5081451" y="5981503"/>
            <a:ext cx="310403" cy="463336"/>
          </a:xfrm>
          <a:prstGeom prst="rect">
            <a:avLst/>
          </a:prstGeom>
        </p:spPr>
      </p:pic>
    </p:spTree>
    <p:extLst>
      <p:ext uri="{BB962C8B-B14F-4D97-AF65-F5344CB8AC3E}">
        <p14:creationId xmlns:p14="http://schemas.microsoft.com/office/powerpoint/2010/main" val="178876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AE65D-FD29-4329-8592-F41944EF1875}"/>
              </a:ext>
            </a:extLst>
          </p:cNvPr>
          <p:cNvPicPr>
            <a:picLocks noChangeAspect="1"/>
          </p:cNvPicPr>
          <p:nvPr/>
        </p:nvPicPr>
        <p:blipFill>
          <a:blip r:embed="rId2"/>
          <a:stretch>
            <a:fillRect/>
          </a:stretch>
        </p:blipFill>
        <p:spPr>
          <a:xfrm>
            <a:off x="4886604" y="1117170"/>
            <a:ext cx="6829425" cy="5419725"/>
          </a:xfrm>
          <a:prstGeom prst="rect">
            <a:avLst/>
          </a:prstGeom>
        </p:spPr>
      </p:pic>
      <p:sp>
        <p:nvSpPr>
          <p:cNvPr id="5" name="Rectangle 4">
            <a:extLst>
              <a:ext uri="{FF2B5EF4-FFF2-40B4-BE49-F238E27FC236}">
                <a16:creationId xmlns:a16="http://schemas.microsoft.com/office/drawing/2014/main" id="{08FA6078-2273-49FF-92B7-190C1C3ADC9E}"/>
              </a:ext>
            </a:extLst>
          </p:cNvPr>
          <p:cNvSpPr/>
          <p:nvPr/>
        </p:nvSpPr>
        <p:spPr>
          <a:xfrm>
            <a:off x="510167" y="1251838"/>
            <a:ext cx="4083600" cy="326692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1. Em hãy tạo một trang tính mới trong bảng tính của dự án, đặt tên là </a:t>
            </a:r>
            <a:r>
              <a:rPr kumimoji="0" lang="vi-VN" sz="2000" b="1" i="0" u="none" strike="noStrike" kern="1200" cap="none" spc="0" normalizeH="0" baseline="0" noProof="0">
                <a:ln>
                  <a:noFill/>
                </a:ln>
                <a:solidFill>
                  <a:srgbClr val="FF3399"/>
                </a:solidFill>
                <a:effectLst/>
                <a:uLnTx/>
                <a:uFillTx/>
                <a:latin typeface="UTM Avo" panose="02040603050506020204" pitchFamily="18" charset="0"/>
                <a:cs typeface="Times New Roman" panose="02020603050405020304" pitchFamily="18" charset="0"/>
              </a:rPr>
              <a:t>3. Tìm hiểu giống cây</a:t>
            </a:r>
            <a:r>
              <a:rPr kumimoji="0" lang="vi-VN" sz="20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 Tiến hành nhập dữ liệu là danh sách các loại cây cụ thể và đơn giá. Định dạng cho trang tính như Hình 7.10 và lưu lại kết quả. </a:t>
            </a:r>
            <a:endParaRPr kumimoji="0" lang="en-US" sz="20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A1AA1A4-8B09-405E-9B2B-CCDD8355A5BC}"/>
              </a:ext>
            </a:extLst>
          </p:cNvPr>
          <p:cNvPicPr>
            <a:picLocks noChangeAspect="1"/>
          </p:cNvPicPr>
          <p:nvPr/>
        </p:nvPicPr>
        <p:blipFill>
          <a:blip r:embed="rId3"/>
          <a:stretch>
            <a:fillRect/>
          </a:stretch>
        </p:blipFill>
        <p:spPr>
          <a:xfrm>
            <a:off x="597248" y="443698"/>
            <a:ext cx="2767458" cy="673472"/>
          </a:xfrm>
          <a:prstGeom prst="rect">
            <a:avLst/>
          </a:prstGeom>
        </p:spPr>
      </p:pic>
      <p:sp>
        <p:nvSpPr>
          <p:cNvPr id="2" name="Rectangle 1"/>
          <p:cNvSpPr/>
          <p:nvPr/>
        </p:nvSpPr>
        <p:spPr>
          <a:xfrm>
            <a:off x="510167" y="4531821"/>
            <a:ext cx="4277061" cy="1420261"/>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2. Nhập công thức = D4 * E4 vào ô F4. Sao chép ô F4 xuống các ô từ F5 đến F19 để tính giá trị của cột Thành tiền.</a:t>
            </a:r>
          </a:p>
        </p:txBody>
      </p:sp>
    </p:spTree>
    <p:extLst>
      <p:ext uri="{BB962C8B-B14F-4D97-AF65-F5344CB8AC3E}">
        <p14:creationId xmlns:p14="http://schemas.microsoft.com/office/powerpoint/2010/main" val="36391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7740" y="627270"/>
            <a:ext cx="4490909"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HƯỚNG DẪN TỰ HỌC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9269" y="1212045"/>
            <a:ext cx="10855234" cy="5110377"/>
          </a:xfrm>
          <a:prstGeom prst="rect">
            <a:avLst/>
          </a:prstGeom>
        </p:spPr>
      </p:pic>
    </p:spTree>
    <p:extLst>
      <p:ext uri="{BB962C8B-B14F-4D97-AF65-F5344CB8AC3E}">
        <p14:creationId xmlns:p14="http://schemas.microsoft.com/office/powerpoint/2010/main" val="2147559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826007" y="998480"/>
            <a:ext cx="10290485" cy="167940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nb-NO"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Lý thuyết: </a:t>
            </a:r>
            <a:r>
              <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Ghi nhớ kiến thức bài 7. Tính toán tự động trên trang tính. Đọc</a:t>
            </a:r>
            <a:r>
              <a:rPr kumimoji="0" lang="nb-NO" sz="24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mục 3. Sao chép ô tính chứa công thức.</a:t>
            </a:r>
            <a:endPar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nb-NO"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BTVN: </a:t>
            </a:r>
            <a:r>
              <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 và làm bài tập phần vận dụng và đưa lên Padlet.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a:t>
            </a:r>
            <a:r>
              <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docs.google.com/forms/d/1ZnOFAgxyygKT_HUddeO_WBf1EtSu2RnUhMXVzCQQpDM/edit</a:t>
            </a:r>
            <a:endPar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a:t>
            </a:r>
            <a:r>
              <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azota.vn/de-thi/2tsd0d</a:t>
            </a:r>
            <a:endParaRPr kumimoji="0" lang="nb-NO"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Chuẩn bị: </a:t>
            </a:r>
            <a:r>
              <a:rPr kumimoji="0" lang="nb-NO"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nb-NO"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ội dung thực hành: Tìm hiểu giống cây (H7.10); diện tích rừng (H7.11); Dự</a:t>
            </a:r>
            <a:r>
              <a:rPr kumimoji="0" lang="nb-NO" sz="24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kiến số lượng cây cần trồng của dự án.</a:t>
            </a: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840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Segoe Print"/>
                <a:cs typeface="+mn-cs"/>
              </a:endParaRPr>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301019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690" y="1205947"/>
            <a:ext cx="6773507" cy="4346713"/>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16"/>
            <a:ext cx="12187269" cy="6858767"/>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703" y="-671549"/>
            <a:ext cx="609600" cy="609600"/>
          </a:xfrm>
          <a:prstGeom prst="rect">
            <a:avLst/>
          </a:prstGeom>
        </p:spPr>
      </p:pic>
      <p:sp>
        <p:nvSpPr>
          <p:cNvPr id="3" name="Rectangle 2"/>
          <p:cNvSpPr/>
          <p:nvPr/>
        </p:nvSpPr>
        <p:spPr>
          <a:xfrm>
            <a:off x="3300768" y="6299018"/>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25041" y="99958"/>
            <a:ext cx="12192000" cy="6858000"/>
            <a:chOff x="0" y="0"/>
            <a:chExt cx="12192000" cy="6858000"/>
          </a:xfrm>
        </p:grpSpPr>
        <p:cxnSp>
          <p:nvCxnSpPr>
            <p:cNvPr id="27" name="Straight Connector 26"/>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791359" y="281333"/>
            <a:ext cx="2634054" cy="584775"/>
          </a:xfrm>
          <a:prstGeom prst="rect">
            <a:avLst/>
          </a:prstGeom>
          <a:noFill/>
        </p:spPr>
        <p:txBody>
          <a:bodyPr wrap="none" rtlCol="0">
            <a:spAutoFit/>
          </a:bodyPr>
          <a:lstStyle/>
          <a:p>
            <a:r>
              <a:rPr lang="en-US" sz="3200" smtClean="0">
                <a:solidFill>
                  <a:srgbClr val="FF3399"/>
                </a:solidFill>
                <a:latin typeface="Segoe UI Black" panose="020B0A02040204020203" pitchFamily="34" charset="0"/>
                <a:ea typeface="Segoe UI Black" panose="020B0A02040204020203" pitchFamily="34" charset="0"/>
              </a:rPr>
              <a:t>KHỞI ĐỘNG</a:t>
            </a:r>
            <a:endParaRPr lang="en-US" sz="3200">
              <a:solidFill>
                <a:srgbClr val="FF3399"/>
              </a:solidFill>
              <a:latin typeface="Segoe UI Black" panose="020B0A02040204020203" pitchFamily="34" charset="0"/>
              <a:ea typeface="Segoe UI Black" panose="020B0A02040204020203" pitchFamily="34" charset="0"/>
            </a:endParaRPr>
          </a:p>
        </p:txBody>
      </p:sp>
      <p:pic>
        <p:nvPicPr>
          <p:cNvPr id="33" name="Picture 32"/>
          <p:cNvPicPr>
            <a:picLocks noChangeAspect="1"/>
          </p:cNvPicPr>
          <p:nvPr/>
        </p:nvPicPr>
        <p:blipFill>
          <a:blip r:embed="rId15"/>
          <a:stretch>
            <a:fillRect/>
          </a:stretch>
        </p:blipFill>
        <p:spPr>
          <a:xfrm>
            <a:off x="4715690" y="1117483"/>
            <a:ext cx="6773507" cy="4413486"/>
          </a:xfrm>
          <a:prstGeom prst="rect">
            <a:avLst/>
          </a:prstGeom>
        </p:spPr>
      </p:pic>
      <p:pic>
        <p:nvPicPr>
          <p:cNvPr id="34" name="den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0188" y="750727"/>
            <a:ext cx="2651990" cy="2651990"/>
          </a:xfrm>
          <a:prstGeom prst="rect">
            <a:avLst/>
          </a:prstGeom>
        </p:spPr>
      </p:pic>
      <p:pic>
        <p:nvPicPr>
          <p:cNvPr id="35" name="mau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09375" y="743787"/>
            <a:ext cx="2697503" cy="2651990"/>
          </a:xfrm>
          <a:prstGeom prst="rect">
            <a:avLst/>
          </a:prstGeom>
        </p:spPr>
      </p:pic>
      <p:pic>
        <p:nvPicPr>
          <p:cNvPr id="36" name="den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6900" y="1109283"/>
            <a:ext cx="2639810" cy="2639810"/>
          </a:xfrm>
          <a:prstGeom prst="rect">
            <a:avLst/>
          </a:prstGeom>
        </p:spPr>
      </p:pic>
      <p:pic>
        <p:nvPicPr>
          <p:cNvPr id="37" name="mau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53020" y="1114632"/>
            <a:ext cx="2639286" cy="2639810"/>
          </a:xfrm>
          <a:prstGeom prst="rect">
            <a:avLst/>
          </a:prstGeom>
        </p:spPr>
      </p:pic>
      <p:pic>
        <p:nvPicPr>
          <p:cNvPr id="38" name="den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35568" y="753940"/>
            <a:ext cx="2639810" cy="2645893"/>
          </a:xfrm>
          <a:prstGeom prst="rect">
            <a:avLst/>
          </a:prstGeom>
        </p:spPr>
      </p:pic>
      <p:pic>
        <p:nvPicPr>
          <p:cNvPr id="5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5568" y="758929"/>
            <a:ext cx="2664788" cy="2639810"/>
          </a:xfrm>
          <a:prstGeom prst="rect">
            <a:avLst/>
          </a:prstGeom>
        </p:spPr>
      </p:pic>
      <p:pic>
        <p:nvPicPr>
          <p:cNvPr id="52" name="den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85583" y="3038716"/>
            <a:ext cx="2660733" cy="2651990"/>
          </a:xfrm>
          <a:prstGeom prst="rect">
            <a:avLst/>
          </a:prstGeom>
        </p:spPr>
      </p:pic>
      <p:pic>
        <p:nvPicPr>
          <p:cNvPr id="53"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31971" y="3034714"/>
            <a:ext cx="2743461" cy="2745556"/>
          </a:xfrm>
          <a:prstGeom prst="rect">
            <a:avLst/>
          </a:prstGeom>
        </p:spPr>
      </p:pic>
      <p:pic>
        <p:nvPicPr>
          <p:cNvPr id="54" name="den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94571" y="3368070"/>
            <a:ext cx="2639810" cy="2639810"/>
          </a:xfrm>
          <a:prstGeom prst="rect">
            <a:avLst/>
          </a:prstGeom>
        </p:spPr>
      </p:pic>
      <p:pic>
        <p:nvPicPr>
          <p:cNvPr id="55"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6773" y="3351694"/>
            <a:ext cx="2633741" cy="2757645"/>
          </a:xfrm>
          <a:prstGeom prst="rect">
            <a:avLst/>
          </a:prstGeom>
        </p:spPr>
      </p:pic>
      <p:pic>
        <p:nvPicPr>
          <p:cNvPr id="56" name="den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00383" y="3046912"/>
            <a:ext cx="2651990" cy="2651990"/>
          </a:xfrm>
          <a:prstGeom prst="rect">
            <a:avLst/>
          </a:prstGeom>
        </p:spPr>
      </p:pic>
      <p:pic>
        <p:nvPicPr>
          <p:cNvPr id="57"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83410" y="3012448"/>
            <a:ext cx="2651990" cy="2746131"/>
          </a:xfrm>
          <a:prstGeom prst="rect">
            <a:avLst/>
          </a:prstGeom>
        </p:spPr>
      </p:pic>
    </p:spTree>
    <p:extLst>
      <p:ext uri="{BB962C8B-B14F-4D97-AF65-F5344CB8AC3E}">
        <p14:creationId xmlns:p14="http://schemas.microsoft.com/office/powerpoint/2010/main" val="406312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5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2"/>
                                        </p:tgtEl>
                                      </p:cBhvr>
                                    </p:animEffect>
                                    <p:set>
                                      <p:cBhvr>
                                        <p:cTn id="55"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4"/>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4" restart="whenNotActive" fill="hold" evtFilter="cancelBubble" nodeType="interactiveSeq">
                <p:stCondLst>
                  <p:cond evt="onClick" delay="0">
                    <p:tgtEl>
                      <p:spTgt spid="5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6"/>
                                        </p:tgtEl>
                                      </p:cBhvr>
                                    </p:animEffect>
                                    <p:set>
                                      <p:cBhvr>
                                        <p:cTn id="79"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56"/>
                  </p:tgtEl>
                </p:cond>
              </p:nextCondLst>
            </p:seq>
            <p:seq concurrent="1" nextAc="seek">
              <p:cTn id="80" restart="whenNotActive" fill="hold" evtFilter="cancelBubble" nodeType="interactiveSeq">
                <p:stCondLst>
                  <p:cond evt="onClick" delay="0">
                    <p:tgtEl>
                      <p:spTgt spid="5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7"/>
                                        </p:tgtEl>
                                      </p:cBhvr>
                                    </p:animEffect>
                                    <p:set>
                                      <p:cBhvr>
                                        <p:cTn id="8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hỏi 1: </a:t>
            </a:r>
            <a:r>
              <a:rPr lang="en-US" sz="3200" b="1">
                <a:solidFill>
                  <a:prstClr val="white"/>
                </a:solidFill>
                <a:latin typeface="Times New Roman" panose="02020603050405020304" pitchFamily="18" charset="0"/>
                <a:cs typeface="Times New Roman" panose="02020603050405020304" pitchFamily="18" charset="0"/>
              </a:rPr>
              <a:t> </a:t>
            </a:r>
            <a:r>
              <a:rPr lang="en-US" sz="3200" b="1" smtClean="0">
                <a:solidFill>
                  <a:prstClr val="white"/>
                </a:solidFill>
                <a:latin typeface="Times New Roman" panose="02020603050405020304" pitchFamily="18" charset="0"/>
                <a:cs typeface="Times New Roman" panose="02020603050405020304" pitchFamily="18" charset="0"/>
              </a:rPr>
              <a:t>Vị trí giao của một hàng và một cột được gọi là gì?</a:t>
            </a:r>
            <a:endParaRPr lang="en-US" sz="32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03029" y="3148906"/>
            <a:ext cx="7385154" cy="2677656"/>
          </a:xfrm>
          <a:prstGeom prst="rect">
            <a:avLst/>
          </a:prstGeom>
        </p:spPr>
        <p:txBody>
          <a:bodyPr wrap="square">
            <a:spAutoFit/>
          </a:bodyPr>
          <a:lstStyle/>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Trang tính.</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Hộp địa chỉ.</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Ô.</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Bảng tính.</a:t>
            </a:r>
            <a:endParaRPr lang="en-US" sz="2800" b="1" dirty="0">
              <a:solidFill>
                <a:srgbClr val="0000FF"/>
              </a:solidFill>
              <a:latin typeface="Times New Roman" pitchFamily="18" charset="0"/>
              <a:cs typeface="Times New Roman" pitchFamily="18" charset="0"/>
            </a:endParaRPr>
          </a:p>
        </p:txBody>
      </p:sp>
      <p:sp>
        <p:nvSpPr>
          <p:cNvPr id="14" name="Oval 17"/>
          <p:cNvSpPr>
            <a:spLocks noChangeArrowheads="1"/>
          </p:cNvSpPr>
          <p:nvPr/>
        </p:nvSpPr>
        <p:spPr bwMode="auto">
          <a:xfrm>
            <a:off x="2851499" y="4487734"/>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solidFill>
                <a:srgbClr val="000000"/>
              </a:solidFill>
            </a:endParaRPr>
          </a:p>
        </p:txBody>
      </p:sp>
      <p:grpSp>
        <p:nvGrpSpPr>
          <p:cNvPr id="7" name="Group 6"/>
          <p:cNvGrpSpPr/>
          <p:nvPr/>
        </p:nvGrpSpPr>
        <p:grpSpPr>
          <a:xfrm>
            <a:off x="0" y="0"/>
            <a:ext cx="12192000" cy="6858000"/>
            <a:chOff x="0" y="0"/>
            <a:chExt cx="12192000" cy="6858000"/>
          </a:xfrm>
        </p:grpSpPr>
        <p:cxnSp>
          <p:nvCxnSpPr>
            <p:cNvPr id="8" name="Straight Connector 7"/>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61082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FF00"/>
                </a:solidFill>
                <a:latin typeface="Times New Roman" panose="02020603050405020304" pitchFamily="18" charset="0"/>
                <a:cs typeface="Times New Roman" panose="02020603050405020304" pitchFamily="18" charset="0"/>
              </a:rPr>
              <a:t>Ô may mắn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Bạn nhận được điểm 10 từ GV.</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0" y="0"/>
            <a:ext cx="12192000" cy="6858000"/>
            <a:chOff x="0" y="0"/>
            <a:chExt cx="12192000" cy="6858000"/>
          </a:xfrm>
        </p:grpSpPr>
        <p:cxnSp>
          <p:nvCxnSpPr>
            <p:cNvPr id="6" name="Straight Connector 5"/>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3: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Phát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biểu nào dưới đây đúng?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8457" y="3146013"/>
            <a:ext cx="10894423" cy="2677656"/>
          </a:xfrm>
          <a:prstGeom prst="rect">
            <a:avLst/>
          </a:prstGeom>
        </p:spPr>
        <p:txBody>
          <a:bodyPr wrap="square">
            <a:spAutoFit/>
          </a:bodyPr>
          <a:lstStyle/>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Các hàng của trang tính được đặt tên theo các chữ cái: A,B,C,….</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Các hàng của trang tính được đặt tên theo các số: 1,2,3,….</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Các cột của trang tính được đặt tên theo các số: 1,2,3,….</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Các hàng và cột trong trang tính không có tên.</a:t>
            </a:r>
            <a:endParaRPr lang="en-US" sz="2800" b="1" dirty="0">
              <a:solidFill>
                <a:srgbClr val="0000FF"/>
              </a:solidFill>
              <a:latin typeface="Times New Roman" pitchFamily="18" charset="0"/>
              <a:cs typeface="Times New Roman" pitchFamily="18" charset="0"/>
            </a:endParaRPr>
          </a:p>
        </p:txBody>
      </p:sp>
      <p:sp>
        <p:nvSpPr>
          <p:cNvPr id="7" name="Oval 17"/>
          <p:cNvSpPr>
            <a:spLocks noChangeArrowheads="1"/>
          </p:cNvSpPr>
          <p:nvPr/>
        </p:nvSpPr>
        <p:spPr bwMode="auto">
          <a:xfrm>
            <a:off x="598651" y="3870885"/>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solidFill>
                <a:srgbClr val="000000"/>
              </a:solidFill>
            </a:endParaRPr>
          </a:p>
        </p:txBody>
      </p:sp>
      <p:grpSp>
        <p:nvGrpSpPr>
          <p:cNvPr id="8" name="Group 7"/>
          <p:cNvGrpSpPr/>
          <p:nvPr/>
        </p:nvGrpSpPr>
        <p:grpSpPr>
          <a:xfrm>
            <a:off x="0" y="0"/>
            <a:ext cx="12192000" cy="6858000"/>
            <a:chOff x="0" y="0"/>
            <a:chExt cx="12192000" cy="6858000"/>
          </a:xfrm>
        </p:grpSpPr>
        <p:cxnSp>
          <p:nvCxnSpPr>
            <p:cNvPr id="9" name="Straight Connector 8"/>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4</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Các</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bảng tính gồm có bao nhiêu trang tính?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61158" y="3146013"/>
            <a:ext cx="7385154" cy="2677656"/>
          </a:xfrm>
          <a:prstGeom prst="rect">
            <a:avLst/>
          </a:prstGeom>
        </p:spPr>
        <p:txBody>
          <a:bodyPr wrap="square">
            <a:spAutoFit/>
          </a:bodyPr>
          <a:lstStyle/>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Nhiều.</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a:solidFill>
                  <a:srgbClr val="0000FF"/>
                </a:solidFill>
                <a:latin typeface="Times New Roman" pitchFamily="18" charset="0"/>
                <a:cs typeface="Times New Roman" pitchFamily="18" charset="0"/>
              </a:rPr>
              <a:t>1</a:t>
            </a:r>
            <a:r>
              <a:rPr lang="en-US" sz="2800" b="1" smtClean="0">
                <a:solidFill>
                  <a:srgbClr val="0000FF"/>
                </a:solidFill>
                <a:latin typeface="Times New Roman" pitchFamily="18" charset="0"/>
                <a:cs typeface="Times New Roman" pitchFamily="18" charset="0"/>
              </a:rPr>
              <a:t>.</a:t>
            </a:r>
            <a:endParaRPr lang="en-US" sz="28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800" b="1" smtClean="0">
                <a:solidFill>
                  <a:srgbClr val="0000FF"/>
                </a:solidFill>
                <a:latin typeface="Times New Roman" pitchFamily="18" charset="0"/>
                <a:cs typeface="Times New Roman" pitchFamily="18" charset="0"/>
              </a:rPr>
              <a:t>10</a:t>
            </a:r>
            <a:r>
              <a:rPr lang="en-US" sz="2800" b="1">
                <a:solidFill>
                  <a:srgbClr val="0000FF"/>
                </a:solidFill>
                <a:latin typeface="Times New Roman" pitchFamily="18" charset="0"/>
                <a:cs typeface="Times New Roman" pitchFamily="18" charset="0"/>
              </a:rPr>
              <a:t>.</a:t>
            </a:r>
          </a:p>
          <a:p>
            <a:pPr marL="742950" lvl="0" indent="-742950">
              <a:lnSpc>
                <a:spcPct val="150000"/>
              </a:lnSpc>
              <a:buFont typeface="+mj-lt"/>
              <a:buAutoNum type="alphaUcPeriod"/>
              <a:defRPr/>
            </a:pPr>
            <a:r>
              <a:rPr lang="en-US" sz="2800" b="1">
                <a:solidFill>
                  <a:srgbClr val="0000FF"/>
                </a:solidFill>
                <a:latin typeface="Times New Roman" pitchFamily="18" charset="0"/>
                <a:cs typeface="Times New Roman" pitchFamily="18" charset="0"/>
              </a:rPr>
              <a:t>3</a:t>
            </a:r>
            <a:r>
              <a:rPr lang="en-US" sz="2800" b="1"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7" name="Oval 17"/>
          <p:cNvSpPr>
            <a:spLocks noChangeArrowheads="1"/>
          </p:cNvSpPr>
          <p:nvPr/>
        </p:nvSpPr>
        <p:spPr bwMode="auto">
          <a:xfrm>
            <a:off x="3695560" y="3291423"/>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solidFill>
                <a:srgbClr val="000000"/>
              </a:solidFill>
            </a:endParaRPr>
          </a:p>
        </p:txBody>
      </p:sp>
      <p:grpSp>
        <p:nvGrpSpPr>
          <p:cNvPr id="8" name="Group 7"/>
          <p:cNvGrpSpPr/>
          <p:nvPr/>
        </p:nvGrpSpPr>
        <p:grpSpPr>
          <a:xfrm>
            <a:off x="0" y="0"/>
            <a:ext cx="12192000" cy="6858000"/>
            <a:chOff x="0" y="0"/>
            <a:chExt cx="12192000" cy="6858000"/>
          </a:xfrm>
        </p:grpSpPr>
        <p:cxnSp>
          <p:nvCxnSpPr>
            <p:cNvPr id="9" name="Straight Connector 8"/>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99624"/>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5: </a:t>
            </a:r>
            <a:r>
              <a:rPr lang="en-US" sz="3200" b="1" smtClean="0">
                <a:solidFill>
                  <a:prstClr val="white"/>
                </a:solidFill>
                <a:latin typeface="Times New Roman" panose="02020603050405020304" pitchFamily="18" charset="0"/>
                <a:cs typeface="Times New Roman" panose="02020603050405020304" pitchFamily="18" charset="0"/>
              </a:rPr>
              <a:t>Phần mềm bảng tính có chức năng chính là gì? Chọn phương án đúng nhất.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26886" y="2427567"/>
            <a:ext cx="11302044" cy="2492990"/>
          </a:xfrm>
          <a:prstGeom prst="rect">
            <a:avLst/>
          </a:prstGeom>
        </p:spPr>
        <p:txBody>
          <a:bodyPr wrap="square">
            <a:spAutoFit/>
          </a:bodyPr>
          <a:lstStyle/>
          <a:p>
            <a:pPr marL="742950" lvl="0" indent="-742950">
              <a:lnSpc>
                <a:spcPct val="150000"/>
              </a:lnSpc>
              <a:buFont typeface="+mj-lt"/>
              <a:buAutoNum type="alphaUcPeriod"/>
              <a:defRPr/>
            </a:pPr>
            <a:r>
              <a:rPr lang="en-US" sz="2600" b="1" smtClean="0">
                <a:solidFill>
                  <a:srgbClr val="0000FF"/>
                </a:solidFill>
                <a:latin typeface="Times New Roman" pitchFamily="18" charset="0"/>
                <a:cs typeface="Times New Roman" pitchFamily="18" charset="0"/>
              </a:rPr>
              <a:t>Quản trị dữ liệu.</a:t>
            </a:r>
            <a:endParaRPr lang="en-US" sz="26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600" b="1" smtClean="0">
                <a:solidFill>
                  <a:srgbClr val="0000FF"/>
                </a:solidFill>
                <a:latin typeface="Times New Roman" pitchFamily="18" charset="0"/>
                <a:cs typeface="Times New Roman" pitchFamily="18" charset="0"/>
              </a:rPr>
              <a:t>Soạn thảo văn bản và quản trị dữ liệu.</a:t>
            </a:r>
            <a:endParaRPr lang="en-US" sz="26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600" b="1" smtClean="0">
                <a:solidFill>
                  <a:srgbClr val="0000FF"/>
                </a:solidFill>
                <a:latin typeface="Times New Roman" pitchFamily="18" charset="0"/>
                <a:cs typeface="Times New Roman" pitchFamily="18" charset="0"/>
              </a:rPr>
              <a:t>Nhập và xử lí dữ liệu dưới dạng bảng.</a:t>
            </a:r>
            <a:endParaRPr lang="en-US" sz="2600" b="1">
              <a:solidFill>
                <a:srgbClr val="0000FF"/>
              </a:solidFill>
              <a:latin typeface="Times New Roman" pitchFamily="18" charset="0"/>
              <a:cs typeface="Times New Roman" pitchFamily="18" charset="0"/>
            </a:endParaRPr>
          </a:p>
          <a:p>
            <a:pPr marL="742950" lvl="0" indent="-742950">
              <a:lnSpc>
                <a:spcPct val="150000"/>
              </a:lnSpc>
              <a:buFont typeface="+mj-lt"/>
              <a:buAutoNum type="alphaUcPeriod"/>
              <a:defRPr/>
            </a:pPr>
            <a:r>
              <a:rPr lang="en-US" sz="2600" b="1" smtClean="0">
                <a:solidFill>
                  <a:srgbClr val="0000FF"/>
                </a:solidFill>
                <a:latin typeface="Times New Roman" pitchFamily="18" charset="0"/>
                <a:cs typeface="Times New Roman" pitchFamily="18" charset="0"/>
              </a:rPr>
              <a:t>Nhập và tính toán giống như máy tính cầm tay Casio.</a:t>
            </a:r>
            <a:endParaRPr lang="en-US" sz="2600" b="1" dirty="0">
              <a:solidFill>
                <a:srgbClr val="0000FF"/>
              </a:solidFill>
              <a:latin typeface="Times New Roman" pitchFamily="18" charset="0"/>
              <a:cs typeface="Times New Roman" pitchFamily="18" charset="0"/>
            </a:endParaRPr>
          </a:p>
        </p:txBody>
      </p:sp>
      <p:sp>
        <p:nvSpPr>
          <p:cNvPr id="8" name="Oval 17"/>
          <p:cNvSpPr>
            <a:spLocks noChangeArrowheads="1"/>
          </p:cNvSpPr>
          <p:nvPr/>
        </p:nvSpPr>
        <p:spPr bwMode="auto">
          <a:xfrm>
            <a:off x="953037" y="3629729"/>
            <a:ext cx="711200" cy="65766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solidFill>
                <a:srgbClr val="000000"/>
              </a:solidFill>
            </a:endParaRPr>
          </a:p>
        </p:txBody>
      </p:sp>
      <p:grpSp>
        <p:nvGrpSpPr>
          <p:cNvPr id="9" name="Group 8"/>
          <p:cNvGrpSpPr/>
          <p:nvPr/>
        </p:nvGrpSpPr>
        <p:grpSpPr>
          <a:xfrm>
            <a:off x="0" y="0"/>
            <a:ext cx="12192000" cy="6858000"/>
            <a:chOff x="0" y="0"/>
            <a:chExt cx="12192000" cy="6858000"/>
          </a:xfrm>
        </p:grpSpPr>
        <p:cxnSp>
          <p:nvCxnSpPr>
            <p:cNvPr id="10" name="Straight Connector 9"/>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53037" y="161082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FFFF00"/>
                </a:solidFill>
                <a:latin typeface="Times New Roman" panose="02020603050405020304" pitchFamily="18" charset="0"/>
                <a:cs typeface="Times New Roman" panose="02020603050405020304" pitchFamily="18" charset="0"/>
              </a:rPr>
              <a:t>Ô may mắn</a:t>
            </a:r>
          </a:p>
          <a:p>
            <a:pPr lvl="0" algn="ctr">
              <a:defRPr/>
            </a:pPr>
            <a:r>
              <a:rPr lang="en-US" sz="3200" b="1">
                <a:solidFill>
                  <a:srgbClr val="FF0000"/>
                </a:solidFill>
                <a:latin typeface="Times New Roman" panose="02020603050405020304" pitchFamily="18" charset="0"/>
                <a:cs typeface="Times New Roman" panose="02020603050405020304" pitchFamily="18" charset="0"/>
              </a:rPr>
              <a:t>Phần quà của bạn là một tràng pháo tay của  cả lớp.</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0" y="0"/>
            <a:ext cx="12192000" cy="6858000"/>
            <a:chOff x="0" y="0"/>
            <a:chExt cx="12192000" cy="6858000"/>
          </a:xfrm>
        </p:grpSpPr>
        <p:cxnSp>
          <p:nvCxnSpPr>
            <p:cNvPr id="7" name="Straight Connector 6"/>
            <p:cNvCxnSpPr/>
            <p:nvPr/>
          </p:nvCxnSpPr>
          <p:spPr>
            <a:xfrm>
              <a:off x="0" y="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858000"/>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192000" y="0"/>
              <a:ext cx="0" cy="6858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62208" y="1015828"/>
            <a:ext cx="10305299" cy="5659294"/>
          </a:xfrm>
          <a:prstGeom prst="roundRect">
            <a:avLst>
              <a:gd name="adj" fmla="val 212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Georgia"/>
              <a:cs typeface="+mn-cs"/>
            </a:endParaRPr>
          </a:p>
        </p:txBody>
      </p:sp>
      <p:sp>
        <p:nvSpPr>
          <p:cNvPr id="22" name="Rectangle 4"/>
          <p:cNvSpPr txBox="1">
            <a:spLocks noChangeArrowheads="1"/>
          </p:cNvSpPr>
          <p:nvPr/>
        </p:nvSpPr>
        <p:spPr bwMode="auto">
          <a:xfrm>
            <a:off x="2667001" y="3724275"/>
            <a:ext cx="79216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90116" name="组合 72"/>
          <p:cNvGrpSpPr>
            <a:grpSpLocks/>
          </p:cNvGrpSpPr>
          <p:nvPr/>
        </p:nvGrpSpPr>
        <p:grpSpPr bwMode="auto">
          <a:xfrm>
            <a:off x="1936188" y="1400565"/>
            <a:ext cx="8997425" cy="1050496"/>
            <a:chOff x="1662314" y="205391"/>
            <a:chExt cx="3544043" cy="822401"/>
          </a:xfrm>
        </p:grpSpPr>
        <p:grpSp>
          <p:nvGrpSpPr>
            <p:cNvPr id="90133" name="组合 73"/>
            <p:cNvGrpSpPr>
              <a:grpSpLocks/>
            </p:cNvGrpSpPr>
            <p:nvPr/>
          </p:nvGrpSpPr>
          <p:grpSpPr bwMode="auto">
            <a:xfrm>
              <a:off x="1662314" y="300289"/>
              <a:ext cx="538965" cy="522683"/>
              <a:chOff x="1512062" y="3138868"/>
              <a:chExt cx="1483172" cy="1438366"/>
            </a:xfrm>
          </p:grpSpPr>
          <p:sp>
            <p:nvSpPr>
              <p:cNvPr id="76" name="椭圆 75"/>
              <p:cNvSpPr/>
              <p:nvPr/>
            </p:nvSpPr>
            <p:spPr>
              <a:xfrm>
                <a:off x="1512062" y="3138868"/>
                <a:ext cx="1483172" cy="1438366"/>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7" name="椭圆 76"/>
              <p:cNvSpPr/>
              <p:nvPr/>
            </p:nvSpPr>
            <p:spPr>
              <a:xfrm>
                <a:off x="1712539" y="3311137"/>
                <a:ext cx="1131978" cy="1111669"/>
              </a:xfrm>
              <a:prstGeom prst="ellipse">
                <a:avLst/>
              </a:prstGeom>
              <a:solidFill>
                <a:srgbClr val="00B050"/>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grpSp>
        <p:sp>
          <p:nvSpPr>
            <p:cNvPr id="75" name="圆角矩形 74">
              <a:hlinkClick r:id="" action="ppaction://noaction"/>
            </p:cNvPr>
            <p:cNvSpPr/>
            <p:nvPr/>
          </p:nvSpPr>
          <p:spPr>
            <a:xfrm>
              <a:off x="2262208" y="205391"/>
              <a:ext cx="2944149" cy="8224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srgbClr val="FF0000"/>
                  </a:solidFill>
                  <a:latin typeface="Times New Roman" pitchFamily="18" charset="0"/>
                </a:rPr>
                <a:t>Kiểu dữ liệu trên bảng</a:t>
              </a: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 tính</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grpSp>
      <p:pic>
        <p:nvPicPr>
          <p:cNvPr id="901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Rectangle 2"/>
          <p:cNvSpPr txBox="1">
            <a:spLocks noChangeArrowheads="1"/>
          </p:cNvSpPr>
          <p:nvPr/>
        </p:nvSpPr>
        <p:spPr bwMode="auto">
          <a:xfrm>
            <a:off x="304800" y="126767"/>
            <a:ext cx="1158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strike="noStrike" kern="1200" cap="none" spc="0" normalizeH="0" baseline="0" noProof="0">
                <a:ln>
                  <a:noFill/>
                </a:ln>
                <a:solidFill>
                  <a:srgbClr val="FFFF00"/>
                </a:solidFill>
                <a:effectLst/>
                <a:uLnTx/>
                <a:uFillTx/>
                <a:latin typeface="Times New Roman" panose="02020603050405020304" pitchFamily="18" charset="0"/>
              </a:rPr>
              <a:t>BÀI </a:t>
            </a:r>
            <a:r>
              <a:rPr lang="en-US" altLang="en-US" sz="3600" b="1">
                <a:solidFill>
                  <a:srgbClr val="FFFF00"/>
                </a:solidFill>
                <a:latin typeface="Times New Roman" panose="02020603050405020304" pitchFamily="18" charset="0"/>
              </a:rPr>
              <a:t>7</a:t>
            </a:r>
            <a:r>
              <a:rPr kumimoji="0" lang="en-US" altLang="en-US" sz="3600" b="1" strike="noStrike" kern="1200" cap="none" spc="0" normalizeH="0" baseline="0" noProof="0" smtClean="0">
                <a:ln>
                  <a:noFill/>
                </a:ln>
                <a:solidFill>
                  <a:srgbClr val="FFFF00"/>
                </a:solidFill>
                <a:effectLst/>
                <a:uLnTx/>
                <a:uFillTx/>
                <a:latin typeface="Times New Roman" panose="02020603050405020304" pitchFamily="18" charset="0"/>
              </a:rPr>
              <a:t>: TÍNH</a:t>
            </a:r>
            <a:r>
              <a:rPr kumimoji="0" lang="en-US" altLang="en-US" sz="3600" b="1" strike="noStrike" kern="1200" cap="none" spc="0" normalizeH="0" noProof="0" smtClean="0">
                <a:ln>
                  <a:noFill/>
                </a:ln>
                <a:solidFill>
                  <a:srgbClr val="FFFF00"/>
                </a:solidFill>
                <a:effectLst/>
                <a:uLnTx/>
                <a:uFillTx/>
                <a:latin typeface="Times New Roman" panose="02020603050405020304" pitchFamily="18" charset="0"/>
              </a:rPr>
              <a:t> TOÁN TỰ ĐỘNG TRÊN BẢNG</a:t>
            </a:r>
            <a:r>
              <a:rPr kumimoji="0" lang="en-US" altLang="en-US" sz="3600" b="1" strike="noStrike" kern="1200" cap="none" spc="0" normalizeH="0" baseline="0" noProof="0" smtClean="0">
                <a:ln>
                  <a:noFill/>
                </a:ln>
                <a:solidFill>
                  <a:srgbClr val="FFFF00"/>
                </a:solidFill>
                <a:effectLst/>
                <a:uLnTx/>
                <a:uFillTx/>
                <a:latin typeface="Times New Roman" panose="02020603050405020304" pitchFamily="18" charset="0"/>
              </a:rPr>
              <a:t> TÍNH</a:t>
            </a:r>
            <a:endParaRPr kumimoji="0" lang="en-US" altLang="en-US" sz="3600" b="1" strike="noStrike" kern="1200" cap="none" spc="0" normalizeH="0" baseline="0" noProof="0" dirty="0">
              <a:ln>
                <a:noFill/>
              </a:ln>
              <a:solidFill>
                <a:srgbClr val="FFFF00"/>
              </a:solidFill>
              <a:effectLst/>
              <a:uLnTx/>
              <a:uFillTx/>
              <a:latin typeface="Times New Roman" panose="02020603050405020304" pitchFamily="18" charset="0"/>
            </a:endParaRPr>
          </a:p>
        </p:txBody>
      </p:sp>
      <p:grpSp>
        <p:nvGrpSpPr>
          <p:cNvPr id="17" name="组合 72"/>
          <p:cNvGrpSpPr>
            <a:grpSpLocks/>
          </p:cNvGrpSpPr>
          <p:nvPr/>
        </p:nvGrpSpPr>
        <p:grpSpPr bwMode="auto">
          <a:xfrm>
            <a:off x="1888290" y="2699932"/>
            <a:ext cx="9045320" cy="989275"/>
            <a:chOff x="1615827" y="223731"/>
            <a:chExt cx="3919877" cy="761828"/>
          </a:xfrm>
        </p:grpSpPr>
        <p:grpSp>
          <p:nvGrpSpPr>
            <p:cNvPr id="18" name="组合 73"/>
            <p:cNvGrpSpPr>
              <a:grpSpLocks/>
            </p:cNvGrpSpPr>
            <p:nvPr/>
          </p:nvGrpSpPr>
          <p:grpSpPr bwMode="auto">
            <a:xfrm>
              <a:off x="1615827" y="330475"/>
              <a:ext cx="545824" cy="522683"/>
              <a:chOff x="1384140" y="3221919"/>
              <a:chExt cx="1502048" cy="1438366"/>
            </a:xfrm>
          </p:grpSpPr>
          <p:sp>
            <p:nvSpPr>
              <p:cNvPr id="20" name="椭圆 75"/>
              <p:cNvSpPr/>
              <p:nvPr/>
            </p:nvSpPr>
            <p:spPr>
              <a:xfrm>
                <a:off x="1384140" y="3221919"/>
                <a:ext cx="1502048" cy="1438366"/>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椭圆 76"/>
              <p:cNvSpPr/>
              <p:nvPr/>
            </p:nvSpPr>
            <p:spPr>
              <a:xfrm>
                <a:off x="1604701" y="3253936"/>
                <a:ext cx="1159087" cy="1111669"/>
              </a:xfrm>
              <a:prstGeom prst="ellipse">
                <a:avLst/>
              </a:prstGeom>
              <a:solidFill>
                <a:schemeClr val="tx2">
                  <a:lumMod val="40000"/>
                  <a:lumOff val="60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grpSp>
        <p:sp>
          <p:nvSpPr>
            <p:cNvPr id="19" name="圆角矩形 74">
              <a:hlinkClick r:id="" action="ppaction://noaction"/>
            </p:cNvPr>
            <p:cNvSpPr/>
            <p:nvPr/>
          </p:nvSpPr>
          <p:spPr>
            <a:xfrm>
              <a:off x="2296580" y="223731"/>
              <a:ext cx="3239124" cy="761828"/>
            </a:xfrm>
            <a:prstGeom prst="roundRect">
              <a:avLst/>
            </a:prstGeom>
            <a:solidFill>
              <a:schemeClr val="tx2">
                <a:lumMod val="60000"/>
                <a:lumOff val="40000"/>
              </a:schemeClr>
            </a:solidFill>
            <a:ln>
              <a:solidFill>
                <a:srgbClr val="0998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FF0000"/>
                  </a:solidFill>
                  <a:effectLst/>
                  <a:uLnTx/>
                  <a:uFillTx/>
                  <a:latin typeface="Times New Roman" pitchFamily="18" charset="0"/>
                  <a:cs typeface="+mn-cs"/>
                </a:rPr>
                <a:t>Công</a:t>
              </a:r>
              <a:r>
                <a:rPr kumimoji="0" lang="en-US" altLang="zh-CN" sz="3200" b="1" i="0" u="none" strike="noStrike" kern="1200" cap="none" spc="0" normalizeH="0" noProof="0" smtClean="0">
                  <a:ln>
                    <a:noFill/>
                  </a:ln>
                  <a:solidFill>
                    <a:srgbClr val="FF0000"/>
                  </a:solidFill>
                  <a:effectLst/>
                  <a:uLnTx/>
                  <a:uFillTx/>
                  <a:latin typeface="Times New Roman" pitchFamily="18" charset="0"/>
                  <a:cs typeface="+mn-cs"/>
                </a:rPr>
                <a:t> thức trong bảng tính</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grpSp>
      <p:sp>
        <p:nvSpPr>
          <p:cNvPr id="23" name="椭圆 75"/>
          <p:cNvSpPr/>
          <p:nvPr/>
        </p:nvSpPr>
        <p:spPr bwMode="auto">
          <a:xfrm>
            <a:off x="1927479" y="4174768"/>
            <a:ext cx="1259517" cy="636593"/>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4" name="椭圆 76"/>
          <p:cNvSpPr/>
          <p:nvPr/>
        </p:nvSpPr>
        <p:spPr bwMode="auto">
          <a:xfrm>
            <a:off x="2073238" y="4237948"/>
            <a:ext cx="1011123" cy="492003"/>
          </a:xfrm>
          <a:prstGeom prst="ellipse">
            <a:avLst/>
          </a:prstGeom>
          <a:solidFill>
            <a:schemeClr val="accent1">
              <a:lumMod val="75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a:solidFill>
                  <a:srgbClr val="FF0000"/>
                </a:solidFill>
                <a:latin typeface="Times New Roman" pitchFamily="18" charset="0"/>
                <a:ea typeface="微软雅黑" panose="020B0503020204020204" pitchFamily="34" charset="-122"/>
                <a:cs typeface="Times New Roman" pitchFamily="18" charset="0"/>
              </a:rPr>
              <a:t>3</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25" name="圆角矩形 74">
            <a:hlinkClick r:id="" action="ppaction://noaction"/>
          </p:cNvPr>
          <p:cNvSpPr/>
          <p:nvPr/>
        </p:nvSpPr>
        <p:spPr bwMode="auto">
          <a:xfrm>
            <a:off x="3417613" y="3980810"/>
            <a:ext cx="7515998" cy="100162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srgbClr val="FF0000"/>
                </a:solidFill>
                <a:latin typeface="Times New Roman" pitchFamily="18" charset="0"/>
              </a:rPr>
              <a:t>Sao chép ô tính chứa công thức</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sp>
        <p:nvSpPr>
          <p:cNvPr id="26" name="椭圆 75"/>
          <p:cNvSpPr/>
          <p:nvPr/>
        </p:nvSpPr>
        <p:spPr bwMode="auto">
          <a:xfrm>
            <a:off x="1936186" y="5489769"/>
            <a:ext cx="1259517" cy="636593"/>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7" name="椭圆 76"/>
          <p:cNvSpPr/>
          <p:nvPr/>
        </p:nvSpPr>
        <p:spPr bwMode="auto">
          <a:xfrm>
            <a:off x="2121135" y="5552949"/>
            <a:ext cx="971933" cy="492003"/>
          </a:xfrm>
          <a:prstGeom prst="ellipse">
            <a:avLst/>
          </a:prstGeom>
          <a:solidFill>
            <a:schemeClr val="accent4">
              <a:lumMod val="60000"/>
              <a:lumOff val="40000"/>
            </a:schemeClr>
          </a:solidFill>
          <a:ln w="15875" cap="flat" cmpd="sng" algn="ctr">
            <a:noFill/>
            <a:prstDash val="solid"/>
          </a:ln>
          <a:effectLst>
            <a:innerShdw blurRad="76200" dist="50800" dir="13500000">
              <a:prstClr val="black">
                <a:alpha val="4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a:solidFill>
                  <a:srgbClr val="FF0000"/>
                </a:solidFill>
                <a:latin typeface="Times New Roman" pitchFamily="18" charset="0"/>
                <a:ea typeface="微软雅黑" panose="020B0503020204020204" pitchFamily="34" charset="-122"/>
                <a:cs typeface="Times New Roman" pitchFamily="18" charset="0"/>
              </a:rPr>
              <a:t>4</a:t>
            </a:r>
            <a:endParaRPr kumimoji="0" lang="zh-CN" altLang="en-US" sz="3200" b="1"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28" name="圆角矩形 74">
            <a:hlinkClick r:id="" action="ppaction://noaction"/>
          </p:cNvPr>
          <p:cNvSpPr/>
          <p:nvPr/>
        </p:nvSpPr>
        <p:spPr bwMode="auto">
          <a:xfrm>
            <a:off x="3426320" y="5334999"/>
            <a:ext cx="7507291" cy="100162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noProof="0" smtClean="0">
                <a:solidFill>
                  <a:srgbClr val="FF0000"/>
                </a:solidFill>
                <a:latin typeface="Times New Roman" pitchFamily="18" charset="0"/>
              </a:rPr>
              <a:t>TH: Nhập thông tin dự kiến số lượng cây trồng của dự án</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cs typeface="+mn-cs"/>
            </a:endParaRPr>
          </a:p>
        </p:txBody>
      </p:sp>
    </p:spTree>
    <p:extLst>
      <p:ext uri="{BB962C8B-B14F-4D97-AF65-F5344CB8AC3E}">
        <p14:creationId xmlns:p14="http://schemas.microsoft.com/office/powerpoint/2010/main" val="1904358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500"/>
                                        <p:tgtEl>
                                          <p:spTgt spid="901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755</Words>
  <PresentationFormat>Widescreen</PresentationFormat>
  <Paragraphs>96</Paragraphs>
  <Slides>19</Slides>
  <Notes>2</Notes>
  <HiddenSlides>0</HiddenSlides>
  <MMClips>3</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19</vt:i4>
      </vt:variant>
    </vt:vector>
  </HeadingPairs>
  <TitlesOfParts>
    <vt:vector size="49" baseType="lpstr">
      <vt:lpstr>Georgia</vt:lpstr>
      <vt:lpstr>Arial</vt:lpstr>
      <vt:lpstr>宋体</vt:lpstr>
      <vt:lpstr>等线</vt:lpstr>
      <vt:lpstr>iCiel Cadena</vt:lpstr>
      <vt:lpstr>Wingdings</vt:lpstr>
      <vt:lpstr>UTM Alpine KT</vt:lpstr>
      <vt:lpstr>字魂36号-正文宋楷</vt:lpstr>
      <vt:lpstr>等线 Light</vt:lpstr>
      <vt:lpstr>Microsoft YaHei</vt:lpstr>
      <vt:lpstr>方正黑体_GBK</vt:lpstr>
      <vt:lpstr>Calibri</vt:lpstr>
      <vt:lpstr>Microsoft YaHei</vt:lpstr>
      <vt:lpstr>Segoe UI Black</vt:lpstr>
      <vt:lpstr>Segoe Print</vt:lpstr>
      <vt:lpstr>Times New Roman</vt:lpstr>
      <vt:lpstr>Open Sans</vt:lpstr>
      <vt:lpstr>SVN-SAF</vt:lpstr>
      <vt:lpstr>UTM Avo</vt:lpstr>
      <vt:lpstr>Calibri Light</vt:lpstr>
      <vt:lpstr>Office Theme</vt:lpstr>
      <vt:lpstr>1_Office Theme</vt:lpstr>
      <vt:lpstr>2_Office Theme</vt:lpstr>
      <vt:lpstr>2_Office 主题</vt:lpstr>
      <vt:lpstr>3_Office 主题</vt:lpstr>
      <vt:lpstr>4_Office 主题</vt:lpstr>
      <vt:lpstr>1_Office 主题</vt:lpstr>
      <vt:lpstr>6_Office 主题</vt:lpstr>
      <vt:lpstr>5_Office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2018-10-29T09:59:25Z</dcterms:created>
  <dcterms:modified xsi:type="dcterms:W3CDTF">2022-11-21T14:17:03Z</dcterms:modified>
</cp:coreProperties>
</file>