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notesMasterIdLst>
    <p:notesMasterId r:id="rId13"/>
  </p:notesMasterIdLst>
  <p:sldIdLst>
    <p:sldId id="303" r:id="rId3"/>
    <p:sldId id="304" r:id="rId4"/>
    <p:sldId id="305" r:id="rId5"/>
    <p:sldId id="306" r:id="rId6"/>
    <p:sldId id="307" r:id="rId7"/>
    <p:sldId id="308" r:id="rId8"/>
    <p:sldId id="309" r:id="rId9"/>
    <p:sldId id="310" r:id="rId10"/>
    <p:sldId id="311" r:id="rId11"/>
    <p:sldId id="3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FFFFF"/>
    <a:srgbClr val="662395"/>
    <a:srgbClr val="6BDDDD"/>
    <a:srgbClr val="00B856"/>
    <a:srgbClr val="F0AE42"/>
    <a:srgbClr val="007FCA"/>
    <a:srgbClr val="FFFF00"/>
    <a:srgbClr val="70B2E2"/>
    <a:srgbClr val="FFDC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9" d="100"/>
          <a:sy n="99" d="100"/>
        </p:scale>
        <p:origin x="403"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11/1/2024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11/1/2024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5E9379-425D-CD1A-2FAD-8D86099A8010}"/>
              </a:ext>
            </a:extLst>
          </p:cNvPr>
          <p:cNvSpPr txBox="1"/>
          <p:nvPr/>
        </p:nvSpPr>
        <p:spPr>
          <a:xfrm>
            <a:off x="2773077" y="1766121"/>
            <a:ext cx="6645847" cy="1446550"/>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p:spPr>
        <p:txBody>
          <a:bodyPr wrap="square" rtlCol="0">
            <a:spAutoFit/>
          </a:bodyPr>
          <a:lstStyle/>
          <a:p>
            <a:pPr algn="ctr"/>
            <a:r>
              <a:rPr lang="en-US" sz="4000" b="1">
                <a:effectLst/>
                <a:latin typeface="Tahoma" panose="020B0604030504040204" pitchFamily="34" charset="0"/>
                <a:ea typeface="Tahoma" panose="020B0604030504040204" pitchFamily="34" charset="0"/>
                <a:cs typeface="Tahoma" panose="020B0604030504040204" pitchFamily="34" charset="0"/>
              </a:rPr>
              <a:t>TIẾT 28. BÀI 15</a:t>
            </a:r>
          </a:p>
          <a:p>
            <a:pPr algn="ctr"/>
            <a:r>
              <a:rPr lang="en-US" sz="4800" b="1">
                <a:solidFill>
                  <a:srgbClr val="FF0000"/>
                </a:solidFill>
                <a:effectLst/>
                <a:latin typeface="Tahoma" panose="020B0604030504040204" pitchFamily="34" charset="0"/>
                <a:ea typeface="Tahoma" panose="020B0604030504040204" pitchFamily="34" charset="0"/>
                <a:cs typeface="Tahoma" panose="020B0604030504040204" pitchFamily="34" charset="0"/>
              </a:rPr>
              <a:t>BÀI TOÁN TIN HỌC</a:t>
            </a:r>
            <a:endParaRPr lang="en-US" sz="480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117268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3271255" cy="1179970"/>
            <a:chOff x="426301" y="69695"/>
            <a:chExt cx="3271255"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3271255" cy="647056"/>
              <a:chOff x="6676102" y="770361"/>
              <a:chExt cx="4269045"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26904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84429"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VẬN DỤNG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2948526"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ao NV về nhà">
            <a:extLst>
              <a:ext uri="{FF2B5EF4-FFF2-40B4-BE49-F238E27FC236}">
                <a16:creationId xmlns:a16="http://schemas.microsoft.com/office/drawing/2014/main" id="{2E3C950B-189A-1011-AA65-094C7CB324EF}"/>
              </a:ext>
            </a:extLst>
          </p:cNvPr>
          <p:cNvGrpSpPr/>
          <p:nvPr/>
        </p:nvGrpSpPr>
        <p:grpSpPr>
          <a:xfrm>
            <a:off x="722549" y="1874939"/>
            <a:ext cx="10360893" cy="1827391"/>
            <a:chOff x="722549" y="2215663"/>
            <a:chExt cx="10360893" cy="1827391"/>
          </a:xfrm>
        </p:grpSpPr>
        <p:grpSp>
          <p:nvGrpSpPr>
            <p:cNvPr id="6" name="Group 5">
              <a:extLst>
                <a:ext uri="{FF2B5EF4-FFF2-40B4-BE49-F238E27FC236}">
                  <a16:creationId xmlns:a16="http://schemas.microsoft.com/office/drawing/2014/main" id="{B5FD07B0-8E9F-DBFD-6BA8-264D92DAB617}"/>
                </a:ext>
              </a:extLst>
            </p:cNvPr>
            <p:cNvGrpSpPr/>
            <p:nvPr/>
          </p:nvGrpSpPr>
          <p:grpSpPr>
            <a:xfrm>
              <a:off x="722549" y="2215663"/>
              <a:ext cx="10360893" cy="1743750"/>
              <a:chOff x="751424" y="4271768"/>
              <a:chExt cx="10360893" cy="1893682"/>
            </a:xfrm>
          </p:grpSpPr>
          <p:grpSp>
            <p:nvGrpSpPr>
              <p:cNvPr id="8" name="Group 7">
                <a:extLst>
                  <a:ext uri="{FF2B5EF4-FFF2-40B4-BE49-F238E27FC236}">
                    <a16:creationId xmlns:a16="http://schemas.microsoft.com/office/drawing/2014/main" id="{5557CF09-DE2D-2AED-2DD7-3C3CA88DBC0A}"/>
                  </a:ext>
                </a:extLst>
              </p:cNvPr>
              <p:cNvGrpSpPr/>
              <p:nvPr/>
            </p:nvGrpSpPr>
            <p:grpSpPr>
              <a:xfrm>
                <a:off x="751424" y="4271768"/>
                <a:ext cx="10340110" cy="1893682"/>
                <a:chOff x="748591" y="4323722"/>
                <a:chExt cx="10193330" cy="1893682"/>
              </a:xfrm>
            </p:grpSpPr>
            <p:sp>
              <p:nvSpPr>
                <p:cNvPr id="14" name="Rectangle: Rounded Corners 13">
                  <a:extLst>
                    <a:ext uri="{FF2B5EF4-FFF2-40B4-BE49-F238E27FC236}">
                      <a16:creationId xmlns:a16="http://schemas.microsoft.com/office/drawing/2014/main" id="{AAC32E3E-0AED-1CBE-9061-A9DADA8CA5C4}"/>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C1D5729-DFCF-27ED-F648-EDC3D75D38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78F6B8FF-3275-9D7E-65A9-70A89ACA5646}"/>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564F62BC-0DB2-6528-8ECE-0F6C994CB99D}"/>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94EB740C-9E5D-D35F-D1E2-A040A894A938}"/>
                </a:ext>
              </a:extLst>
            </p:cNvPr>
            <p:cNvSpPr txBox="1"/>
            <p:nvPr/>
          </p:nvSpPr>
          <p:spPr>
            <a:xfrm>
              <a:off x="1615756" y="2735517"/>
              <a:ext cx="9312221" cy="1307537"/>
            </a:xfrm>
            <a:prstGeom prst="rect">
              <a:avLst/>
            </a:prstGeom>
            <a:noFill/>
          </p:spPr>
          <p:txBody>
            <a:bodyPr wrap="square">
              <a:spAutoFit/>
            </a:bodyPr>
            <a:lstStyle/>
            <a:p>
              <a:pPr>
                <a:lnSpc>
                  <a:spcPct val="150000"/>
                </a:lnSpc>
              </a:pPr>
              <a:r>
                <a:rPr lang="en-US" sz="28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8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mô</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tả</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vào</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đầu</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ra</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của</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toán</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sắp</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xếp</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một</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dãy</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số</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theo</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thứ</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tự</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tăng</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dần</a:t>
              </a:r>
              <a:r>
                <a:rPr lang="en-US"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endParaRPr lang="vi-VN" sz="280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FB934B22-C63C-6888-4850-CE555FBBB1C1}"/>
              </a:ext>
            </a:extLst>
          </p:cNvPr>
          <p:cNvSpPr txBox="1"/>
          <p:nvPr/>
        </p:nvSpPr>
        <p:spPr>
          <a:xfrm>
            <a:off x="1264023" y="3637989"/>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07843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iới thiệu">
            <a:extLst>
              <a:ext uri="{FF2B5EF4-FFF2-40B4-BE49-F238E27FC236}">
                <a16:creationId xmlns:a16="http://schemas.microsoft.com/office/drawing/2014/main" id="{C16D8AC5-5033-AB3B-FB33-47C7323B1F8E}"/>
              </a:ext>
            </a:extLst>
          </p:cNvPr>
          <p:cNvGrpSpPr/>
          <p:nvPr/>
        </p:nvGrpSpPr>
        <p:grpSpPr>
          <a:xfrm>
            <a:off x="722549" y="1620576"/>
            <a:ext cx="10684551" cy="3714081"/>
            <a:chOff x="722549" y="2215664"/>
            <a:chExt cx="10684551" cy="3714081"/>
          </a:xfrm>
        </p:grpSpPr>
        <p:grpSp>
          <p:nvGrpSpPr>
            <p:cNvPr id="17" name="Group 16">
              <a:extLst>
                <a:ext uri="{FF2B5EF4-FFF2-40B4-BE49-F238E27FC236}">
                  <a16:creationId xmlns:a16="http://schemas.microsoft.com/office/drawing/2014/main" id="{FD96F247-9CDA-F330-8138-0933EE07FCD8}"/>
                </a:ext>
              </a:extLst>
            </p:cNvPr>
            <p:cNvGrpSpPr/>
            <p:nvPr/>
          </p:nvGrpSpPr>
          <p:grpSpPr>
            <a:xfrm>
              <a:off x="722549" y="2215664"/>
              <a:ext cx="10612120" cy="2587632"/>
              <a:chOff x="751424" y="4271768"/>
              <a:chExt cx="10612120" cy="2810123"/>
            </a:xfrm>
          </p:grpSpPr>
          <p:grpSp>
            <p:nvGrpSpPr>
              <p:cNvPr id="19" name="Group 18">
                <a:extLst>
                  <a:ext uri="{FF2B5EF4-FFF2-40B4-BE49-F238E27FC236}">
                    <a16:creationId xmlns:a16="http://schemas.microsoft.com/office/drawing/2014/main" id="{CB62ACD1-C0B0-DD2E-3617-9161BAAE219B}"/>
                  </a:ext>
                </a:extLst>
              </p:cNvPr>
              <p:cNvGrpSpPr/>
              <p:nvPr/>
            </p:nvGrpSpPr>
            <p:grpSpPr>
              <a:xfrm>
                <a:off x="751424" y="4271768"/>
                <a:ext cx="10612120" cy="2810123"/>
                <a:chOff x="748591" y="4323722"/>
                <a:chExt cx="10461479" cy="2810123"/>
              </a:xfrm>
            </p:grpSpPr>
            <p:sp>
              <p:nvSpPr>
                <p:cNvPr id="22" name="Rectangle: Rounded Corners 21">
                  <a:extLst>
                    <a:ext uri="{FF2B5EF4-FFF2-40B4-BE49-F238E27FC236}">
                      <a16:creationId xmlns:a16="http://schemas.microsoft.com/office/drawing/2014/main" id="{9D5C3B79-CAD9-35FF-AD10-67CEC2A7FB54}"/>
                    </a:ext>
                  </a:extLst>
                </p:cNvPr>
                <p:cNvSpPr/>
                <p:nvPr/>
              </p:nvSpPr>
              <p:spPr>
                <a:xfrm>
                  <a:off x="1181534" y="4719157"/>
                  <a:ext cx="10028536" cy="2414688"/>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5B86EBD-DEC3-327C-C8BD-F6AFB17F02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0" name="Rectangle 19">
                <a:extLst>
                  <a:ext uri="{FF2B5EF4-FFF2-40B4-BE49-F238E27FC236}">
                    <a16:creationId xmlns:a16="http://schemas.microsoft.com/office/drawing/2014/main" id="{83C99A30-7201-D3D4-DB21-BE9BA6764092}"/>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EC269C-22B0-6351-8253-2B154F4A990A}"/>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69C66B8D-7F4B-E8D2-9735-9137D6B7E807}"/>
                </a:ext>
              </a:extLst>
            </p:cNvPr>
            <p:cNvSpPr txBox="1"/>
            <p:nvPr/>
          </p:nvSpPr>
          <p:spPr>
            <a:xfrm>
              <a:off x="1615756" y="2579789"/>
              <a:ext cx="9791344" cy="3349956"/>
            </a:xfrm>
            <a:prstGeom prst="rect">
              <a:avLst/>
            </a:prstGeom>
            <a:noFill/>
          </p:spPr>
          <p:txBody>
            <a:bodyPr wrap="square">
              <a:spAutoFit/>
            </a:bodyPr>
            <a:lstStyle/>
            <a:p>
              <a:pPr>
                <a:lnSpc>
                  <a:spcPct val="150000"/>
                </a:lnSpc>
              </a:pPr>
              <a:r>
                <a:rPr lang="vi-VN"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Tính lương là một phần của những vấn đề mà doanh nghiệp cần phải giải quyết. Việc trả lương thoả đáng và kịp thời thể hiện tính chuyên nghiệp và có trách nhiệm của doanh nghiệp, đem lại sự hài lòng cho nhân viên, động viên họ làm việc chăm chỉ, đạt hiệu quả cao.</a:t>
              </a:r>
              <a:endPar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endParaRPr>
            </a:p>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Qua ví dụ về bài toán tính lương, em sẽ biết cách chuyển nhiều nhiệm vụ trong thực tế thành một bài toán trong tin học và giao cho máy tính thực hiện.</a:t>
              </a:r>
            </a:p>
          </p:txBody>
        </p:sp>
      </p:grpSp>
      <p:grpSp>
        <p:nvGrpSpPr>
          <p:cNvPr id="11" name="Group 10">
            <a:extLst>
              <a:ext uri="{FF2B5EF4-FFF2-40B4-BE49-F238E27FC236}">
                <a16:creationId xmlns:a16="http://schemas.microsoft.com/office/drawing/2014/main" id="{43F5F16D-03A6-008A-1F3D-BFD1F23C1989}"/>
              </a:ext>
            </a:extLst>
          </p:cNvPr>
          <p:cNvGrpSpPr/>
          <p:nvPr/>
        </p:nvGrpSpPr>
        <p:grpSpPr>
          <a:xfrm>
            <a:off x="327978" y="69695"/>
            <a:ext cx="3595096" cy="1179970"/>
            <a:chOff x="426300" y="69695"/>
            <a:chExt cx="3595096"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0" y="344328"/>
              <a:ext cx="3595096" cy="647056"/>
              <a:chOff x="6676102" y="770361"/>
              <a:chExt cx="4691664"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691664"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15329" cy="1526500"/>
              </a:xfrm>
              <a:prstGeom prst="rect">
                <a:avLst/>
              </a:prstGeom>
              <a:noFill/>
            </p:spPr>
            <p:txBody>
              <a:bodyPr wrap="none" rtlCol="0">
                <a:spAutoFit/>
              </a:bodyPr>
              <a:lstStyle/>
              <a:p>
                <a:r>
                  <a:rPr lang="en-US" sz="2800" b="1">
                    <a:solidFill>
                      <a:schemeClr val="bg1"/>
                    </a:solidFill>
                    <a:latin typeface="Tahoma" panose="020B0604030504040204" pitchFamily="34" charset="0"/>
                    <a:ea typeface="Tahoma" panose="020B0604030504040204" pitchFamily="34" charset="0"/>
                    <a:cs typeface="Tahoma" panose="020B0604030504040204" pitchFamily="34" charset="0"/>
                  </a:rPr>
                  <a:t>KHỞI ĐỘNG</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3153685"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99523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Hỏi cá nhân">
            <a:extLst>
              <a:ext uri="{FF2B5EF4-FFF2-40B4-BE49-F238E27FC236}">
                <a16:creationId xmlns:a16="http://schemas.microsoft.com/office/drawing/2014/main" id="{68F34A7A-18AD-8B0B-603E-E5123383F02C}"/>
              </a:ext>
            </a:extLst>
          </p:cNvPr>
          <p:cNvGrpSpPr/>
          <p:nvPr/>
        </p:nvGrpSpPr>
        <p:grpSpPr>
          <a:xfrm>
            <a:off x="722549" y="1240233"/>
            <a:ext cx="10360893" cy="3336526"/>
            <a:chOff x="722549" y="2215665"/>
            <a:chExt cx="10360893" cy="3336526"/>
          </a:xfrm>
        </p:grpSpPr>
        <p:grpSp>
          <p:nvGrpSpPr>
            <p:cNvPr id="33" name="Group 32">
              <a:extLst>
                <a:ext uri="{FF2B5EF4-FFF2-40B4-BE49-F238E27FC236}">
                  <a16:creationId xmlns:a16="http://schemas.microsoft.com/office/drawing/2014/main" id="{EA3B085D-F9C4-B064-4509-FAC2CD995916}"/>
                </a:ext>
              </a:extLst>
            </p:cNvPr>
            <p:cNvGrpSpPr/>
            <p:nvPr/>
          </p:nvGrpSpPr>
          <p:grpSpPr>
            <a:xfrm>
              <a:off x="722549" y="2215665"/>
              <a:ext cx="10360893" cy="3336526"/>
              <a:chOff x="751424" y="4271768"/>
              <a:chExt cx="10360893" cy="3623408"/>
            </a:xfrm>
          </p:grpSpPr>
          <p:grpSp>
            <p:nvGrpSpPr>
              <p:cNvPr id="35" name="Group 34">
                <a:extLst>
                  <a:ext uri="{FF2B5EF4-FFF2-40B4-BE49-F238E27FC236}">
                    <a16:creationId xmlns:a16="http://schemas.microsoft.com/office/drawing/2014/main" id="{FFF3F8BE-A15F-948B-06EB-6C85344A5730}"/>
                  </a:ext>
                </a:extLst>
              </p:cNvPr>
              <p:cNvGrpSpPr/>
              <p:nvPr/>
            </p:nvGrpSpPr>
            <p:grpSpPr>
              <a:xfrm>
                <a:off x="751424" y="4271768"/>
                <a:ext cx="6534287" cy="3623408"/>
                <a:chOff x="748591" y="4323722"/>
                <a:chExt cx="6441531" cy="3623408"/>
              </a:xfrm>
            </p:grpSpPr>
            <p:sp>
              <p:nvSpPr>
                <p:cNvPr id="38" name="Rectangle: Rounded Corners 37">
                  <a:extLst>
                    <a:ext uri="{FF2B5EF4-FFF2-40B4-BE49-F238E27FC236}">
                      <a16:creationId xmlns:a16="http://schemas.microsoft.com/office/drawing/2014/main" id="{00379F11-3D4C-B705-78DD-3E850FFA38EF}"/>
                    </a:ext>
                  </a:extLst>
                </p:cNvPr>
                <p:cNvSpPr/>
                <p:nvPr/>
              </p:nvSpPr>
              <p:spPr>
                <a:xfrm>
                  <a:off x="1181534" y="4593966"/>
                  <a:ext cx="6008588" cy="335316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3F4B3068-50A9-30EE-BAFC-6BD8C999CE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6" name="Rectangle 35">
                <a:extLst>
                  <a:ext uri="{FF2B5EF4-FFF2-40B4-BE49-F238E27FC236}">
                    <a16:creationId xmlns:a16="http://schemas.microsoft.com/office/drawing/2014/main" id="{FA1FFFE3-FE03-5FA0-A88B-263C635539EE}"/>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43DC118D-546C-7F96-52FC-8D890BB7F1AA}"/>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A50D5A59-7622-C3C9-3CAF-2BB37AF06948}"/>
                </a:ext>
              </a:extLst>
            </p:cNvPr>
            <p:cNvSpPr txBox="1"/>
            <p:nvPr/>
          </p:nvSpPr>
          <p:spPr>
            <a:xfrm>
              <a:off x="1615757" y="2470098"/>
              <a:ext cx="5641078" cy="2799549"/>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Với những doanh nghiệp lớn có nhiều loại hình lao động, việc thanh toán tiền lương cần phải tuân theo một quy trình chặt chẽ giữa các bộ phận. Hình 15.1 mô tả một quy trình thanh toán tiền lương. Theo em, bước nào trong quy trình đó có thể giao cho máy tính thực hiện?</a:t>
              </a:r>
            </a:p>
          </p:txBody>
        </p:sp>
      </p:grpSp>
      <p:grpSp>
        <p:nvGrpSpPr>
          <p:cNvPr id="40" name="Trả lời cá nhân">
            <a:extLst>
              <a:ext uri="{FF2B5EF4-FFF2-40B4-BE49-F238E27FC236}">
                <a16:creationId xmlns:a16="http://schemas.microsoft.com/office/drawing/2014/main" id="{1823FA4F-2C52-A408-3ED8-16FEF78E6799}"/>
              </a:ext>
            </a:extLst>
          </p:cNvPr>
          <p:cNvGrpSpPr/>
          <p:nvPr/>
        </p:nvGrpSpPr>
        <p:grpSpPr>
          <a:xfrm>
            <a:off x="722549" y="5098731"/>
            <a:ext cx="10360893" cy="1545260"/>
            <a:chOff x="722549" y="2215664"/>
            <a:chExt cx="10360893" cy="1545260"/>
          </a:xfrm>
        </p:grpSpPr>
        <p:grpSp>
          <p:nvGrpSpPr>
            <p:cNvPr id="41" name="Group 40">
              <a:extLst>
                <a:ext uri="{FF2B5EF4-FFF2-40B4-BE49-F238E27FC236}">
                  <a16:creationId xmlns:a16="http://schemas.microsoft.com/office/drawing/2014/main" id="{8A8633B7-33F8-ACBE-2366-BC2271D052E0}"/>
                </a:ext>
              </a:extLst>
            </p:cNvPr>
            <p:cNvGrpSpPr/>
            <p:nvPr/>
          </p:nvGrpSpPr>
          <p:grpSpPr>
            <a:xfrm>
              <a:off x="722549" y="2215664"/>
              <a:ext cx="10360893" cy="1545260"/>
              <a:chOff x="751424" y="4271768"/>
              <a:chExt cx="10360893" cy="1678125"/>
            </a:xfrm>
          </p:grpSpPr>
          <p:grpSp>
            <p:nvGrpSpPr>
              <p:cNvPr id="43" name="Group 42">
                <a:extLst>
                  <a:ext uri="{FF2B5EF4-FFF2-40B4-BE49-F238E27FC236}">
                    <a16:creationId xmlns:a16="http://schemas.microsoft.com/office/drawing/2014/main" id="{62F3E97F-EB2B-D02A-9ABA-E668494A35D4}"/>
                  </a:ext>
                </a:extLst>
              </p:cNvPr>
              <p:cNvGrpSpPr/>
              <p:nvPr/>
            </p:nvGrpSpPr>
            <p:grpSpPr>
              <a:xfrm>
                <a:off x="751424" y="4271768"/>
                <a:ext cx="10340110" cy="1678125"/>
                <a:chOff x="748591" y="4323722"/>
                <a:chExt cx="10193330" cy="1678125"/>
              </a:xfrm>
            </p:grpSpPr>
            <p:sp>
              <p:nvSpPr>
                <p:cNvPr id="46" name="Rectangle: Rounded Corners 45">
                  <a:extLst>
                    <a:ext uri="{FF2B5EF4-FFF2-40B4-BE49-F238E27FC236}">
                      <a16:creationId xmlns:a16="http://schemas.microsoft.com/office/drawing/2014/main" id="{2CE12086-9E5D-878C-0831-9DD57B77720B}"/>
                    </a:ext>
                  </a:extLst>
                </p:cNvPr>
                <p:cNvSpPr/>
                <p:nvPr/>
              </p:nvSpPr>
              <p:spPr>
                <a:xfrm>
                  <a:off x="1181534" y="4593968"/>
                  <a:ext cx="9760387" cy="14078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79F5C7A4-3364-668C-2C5D-4E137D330C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44" name="Rectangle 43">
                <a:extLst>
                  <a:ext uri="{FF2B5EF4-FFF2-40B4-BE49-F238E27FC236}">
                    <a16:creationId xmlns:a16="http://schemas.microsoft.com/office/drawing/2014/main" id="{EDB86B41-8271-D4CB-5AD7-5410FDB83CEF}"/>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DF88644D-F3A4-9C65-1964-2D8EFD9E00F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A2DA7DA6-4813-EB12-D224-8B1462D790A0}"/>
                </a:ext>
              </a:extLst>
            </p:cNvPr>
            <p:cNvSpPr txBox="1"/>
            <p:nvPr/>
          </p:nvSpPr>
          <p:spPr>
            <a:xfrm>
              <a:off x="1615756" y="2622456"/>
              <a:ext cx="9446903"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Các các bước trong quy trình thanh toán tiền lương có thể giao cho máy tính thực hiện được: Chấm công</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Tính toán tiền lương</a:t>
              </a:r>
              <a:r>
                <a:rPr lang="en-US" sz="2000">
                  <a:solidFill>
                    <a:srgbClr val="231F20"/>
                  </a:solidFill>
                  <a:latin typeface="Times New Roman" panose="02020603050405020304" pitchFamily="18" charset="0"/>
                  <a:ea typeface="Tahoma" panose="020B0604030504040204" pitchFamily="34" charset="0"/>
                  <a:cs typeface="Times New Roman" panose="02020603050405020304" pitchFamily="18" charset="0"/>
                </a:rPr>
                <a:t>,</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Lập phiếu chi lương</a:t>
              </a:r>
              <a:r>
                <a:rPr lang="en-US"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Lưu hồ sơ</a:t>
              </a:r>
            </a:p>
          </p:txBody>
        </p:sp>
      </p:grpSp>
      <p:pic>
        <p:nvPicPr>
          <p:cNvPr id="48" name="Picture 47">
            <a:extLst>
              <a:ext uri="{FF2B5EF4-FFF2-40B4-BE49-F238E27FC236}">
                <a16:creationId xmlns:a16="http://schemas.microsoft.com/office/drawing/2014/main" id="{E3AC3AA3-95E7-44A1-BEDF-B679E6A16703}"/>
              </a:ext>
            </a:extLst>
          </p:cNvPr>
          <p:cNvPicPr>
            <a:picLocks noChangeAspect="1"/>
          </p:cNvPicPr>
          <p:nvPr/>
        </p:nvPicPr>
        <p:blipFill>
          <a:blip r:embed="rId4"/>
          <a:stretch>
            <a:fillRect/>
          </a:stretch>
        </p:blipFill>
        <p:spPr>
          <a:xfrm>
            <a:off x="7503684" y="1240233"/>
            <a:ext cx="4013005" cy="3796320"/>
          </a:xfrm>
          <a:prstGeom prst="rect">
            <a:avLst/>
          </a:prstGeom>
        </p:spPr>
      </p:pic>
    </p:spTree>
    <p:extLst>
      <p:ext uri="{BB962C8B-B14F-4D97-AF65-F5344CB8AC3E}">
        <p14:creationId xmlns:p14="http://schemas.microsoft.com/office/powerpoint/2010/main" val="13102736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00F1604E-1860-2843-79BE-E43E41193A64}"/>
              </a:ext>
            </a:extLst>
          </p:cNvPr>
          <p:cNvGrpSpPr/>
          <p:nvPr/>
        </p:nvGrpSpPr>
        <p:grpSpPr>
          <a:xfrm>
            <a:off x="722549" y="1620576"/>
            <a:ext cx="10684551" cy="4268079"/>
            <a:chOff x="722549" y="2215664"/>
            <a:chExt cx="10684551" cy="4268079"/>
          </a:xfrm>
        </p:grpSpPr>
        <p:grpSp>
          <p:nvGrpSpPr>
            <p:cNvPr id="6" name="Group 5">
              <a:extLst>
                <a:ext uri="{FF2B5EF4-FFF2-40B4-BE49-F238E27FC236}">
                  <a16:creationId xmlns:a16="http://schemas.microsoft.com/office/drawing/2014/main" id="{8B19BA93-1FD0-D743-15DC-F55984D0EE88}"/>
                </a:ext>
              </a:extLst>
            </p:cNvPr>
            <p:cNvGrpSpPr/>
            <p:nvPr/>
          </p:nvGrpSpPr>
          <p:grpSpPr>
            <a:xfrm>
              <a:off x="722549" y="2215664"/>
              <a:ext cx="10612120" cy="3068156"/>
              <a:chOff x="751424" y="4271768"/>
              <a:chExt cx="10612120" cy="3331964"/>
            </a:xfrm>
          </p:grpSpPr>
          <p:grpSp>
            <p:nvGrpSpPr>
              <p:cNvPr id="8" name="Group 7">
                <a:extLst>
                  <a:ext uri="{FF2B5EF4-FFF2-40B4-BE49-F238E27FC236}">
                    <a16:creationId xmlns:a16="http://schemas.microsoft.com/office/drawing/2014/main" id="{95D5A20C-B001-6EE7-4B58-2CBD22C9A90D}"/>
                  </a:ext>
                </a:extLst>
              </p:cNvPr>
              <p:cNvGrpSpPr/>
              <p:nvPr/>
            </p:nvGrpSpPr>
            <p:grpSpPr>
              <a:xfrm>
                <a:off x="751424" y="4271768"/>
                <a:ext cx="10612120" cy="3331964"/>
                <a:chOff x="748591" y="4323722"/>
                <a:chExt cx="10461479" cy="3331964"/>
              </a:xfrm>
            </p:grpSpPr>
            <p:sp>
              <p:nvSpPr>
                <p:cNvPr id="14" name="Rectangle: Rounded Corners 13">
                  <a:extLst>
                    <a:ext uri="{FF2B5EF4-FFF2-40B4-BE49-F238E27FC236}">
                      <a16:creationId xmlns:a16="http://schemas.microsoft.com/office/drawing/2014/main" id="{A258BD4E-3443-45B3-FCDC-D414E0F0254F}"/>
                    </a:ext>
                  </a:extLst>
                </p:cNvPr>
                <p:cNvSpPr/>
                <p:nvPr/>
              </p:nvSpPr>
              <p:spPr>
                <a:xfrm>
                  <a:off x="1181534" y="4719158"/>
                  <a:ext cx="10028536" cy="2936528"/>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A7E24F9C-3450-B554-1690-6C51FC13E7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43A2EB4E-49EB-5A17-DB03-2F3C586797B6}"/>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940CD3A-0244-422E-80BF-2EB43A626092}"/>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UTM Avo" panose="020406030505060202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4AD9F1F7-7629-3BDA-9D59-ABD2E621821A}"/>
                </a:ext>
              </a:extLst>
            </p:cNvPr>
            <p:cNvSpPr txBox="1"/>
            <p:nvPr/>
          </p:nvSpPr>
          <p:spPr>
            <a:xfrm>
              <a:off x="1615756" y="2579789"/>
              <a:ext cx="9791344" cy="3903954"/>
            </a:xfrm>
            <a:prstGeom prst="rect">
              <a:avLst/>
            </a:prstGeom>
            <a:noFill/>
          </p:spPr>
          <p:txBody>
            <a:bodyPr wrap="square">
              <a:spAutoFit/>
            </a:bodyPr>
            <a:lstStyle/>
            <a:p>
              <a:pPr>
                <a:lnSpc>
                  <a:spcPct val="150000"/>
                </a:lnSpc>
              </a:pPr>
              <a:r>
                <a:rPr lang="vi-VN"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Mỗi quy trình thanh toán tiền lương là một giải pháp để một doanh nghiệp giải quyết vấn đề trả lương cho người lao động, đồng thời lưu trữ đủ dữ liệu để tính toán hiệu quả kinh doanh và đối chiếu dữ liệu khi cần thiết. Hình 15.1 mô tả một quy trình thanh toán tiền lương, trong đó bước tính toán tiền lương thường được giao cho máy tính thực hiện. Như vậy, em có thể thấy trong quy trình giải quyết vấn đề có những bước (những vấn đề nhỏ hơn) có thể chuyển giao cho máy tính thực hiện. Sau đây, ta xét một trường hợp cụ thể.</a:t>
              </a:r>
              <a:endPar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spTree>
    <p:extLst>
      <p:ext uri="{BB962C8B-B14F-4D97-AF65-F5344CB8AC3E}">
        <p14:creationId xmlns:p14="http://schemas.microsoft.com/office/powerpoint/2010/main" val="568430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y2meta.com - 5 Minute Timer-(1080p)">
            <a:hlinkClick r:id="" action="ppaction://media"/>
            <a:extLst>
              <a:ext uri="{FF2B5EF4-FFF2-40B4-BE49-F238E27FC236}">
                <a16:creationId xmlns:a16="http://schemas.microsoft.com/office/drawing/2014/main" id="{A414EADB-BBCA-8E18-1861-472076D71A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770843" y="3696295"/>
            <a:ext cx="2206414" cy="965167"/>
          </a:xfrm>
          <a:prstGeom prst="rect">
            <a:avLst/>
          </a:prstGeom>
        </p:spPr>
      </p:pic>
      <p:grpSp>
        <p:nvGrpSpPr>
          <p:cNvPr id="17" name="Xem KQ">
            <a:extLst>
              <a:ext uri="{FF2B5EF4-FFF2-40B4-BE49-F238E27FC236}">
                <a16:creationId xmlns:a16="http://schemas.microsoft.com/office/drawing/2014/main" id="{647F419F-76A7-8F60-FA23-E6ACBB28E3F1}"/>
              </a:ext>
            </a:extLst>
          </p:cNvPr>
          <p:cNvGrpSpPr/>
          <p:nvPr/>
        </p:nvGrpSpPr>
        <p:grpSpPr>
          <a:xfrm>
            <a:off x="5372407" y="4813504"/>
            <a:ext cx="1062053" cy="1062053"/>
            <a:chOff x="1580575" y="4515507"/>
            <a:chExt cx="1278588" cy="1278588"/>
          </a:xfrm>
        </p:grpSpPr>
        <p:pic>
          <p:nvPicPr>
            <p:cNvPr id="18" name="Picture 2">
              <a:extLst>
                <a:ext uri="{FF2B5EF4-FFF2-40B4-BE49-F238E27FC236}">
                  <a16:creationId xmlns:a16="http://schemas.microsoft.com/office/drawing/2014/main" id="{A30616C5-2A6C-770F-627C-E2D85DFB0B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 action="ppaction://hlinkshowjump?jump=nextslide"/>
              <a:extLst>
                <a:ext uri="{FF2B5EF4-FFF2-40B4-BE49-F238E27FC236}">
                  <a16:creationId xmlns:a16="http://schemas.microsoft.com/office/drawing/2014/main" id="{5F4F82BD-F543-0571-079C-C3D23F406666}"/>
                </a:ext>
              </a:extLst>
            </p:cNvPr>
            <p:cNvSpPr txBox="1"/>
            <p:nvPr/>
          </p:nvSpPr>
          <p:spPr>
            <a:xfrm>
              <a:off x="1580575" y="4893191"/>
              <a:ext cx="1262667"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77ACECCA-BB70-DD04-B0AF-CC77ECCE596A}"/>
              </a:ext>
            </a:extLst>
          </p:cNvPr>
          <p:cNvGrpSpPr/>
          <p:nvPr/>
        </p:nvGrpSpPr>
        <p:grpSpPr>
          <a:xfrm>
            <a:off x="4462364" y="3246719"/>
            <a:ext cx="2848282" cy="1881318"/>
            <a:chOff x="5430688" y="198416"/>
            <a:chExt cx="3429000" cy="2264888"/>
          </a:xfrm>
        </p:grpSpPr>
        <p:pic>
          <p:nvPicPr>
            <p:cNvPr id="21" name="Picture 4">
              <a:extLst>
                <a:ext uri="{FF2B5EF4-FFF2-40B4-BE49-F238E27FC236}">
                  <a16:creationId xmlns:a16="http://schemas.microsoft.com/office/drawing/2014/main" id="{3AC603E8-E963-4E95-6513-BCE6C7CCE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B5B50B2-585D-8392-05C8-AFD2CCA38D78}"/>
                </a:ext>
              </a:extLst>
            </p:cNvPr>
            <p:cNvSpPr txBox="1"/>
            <p:nvPr/>
          </p:nvSpPr>
          <p:spPr>
            <a:xfrm>
              <a:off x="5991048" y="976917"/>
              <a:ext cx="2707936" cy="778107"/>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325121" y="1064587"/>
            <a:ext cx="11474530" cy="1710095"/>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Hằng tuần, một công ti phải tính lương cho các nhân viên của mình. Tiền lương của một nhân viên theo tuần phụ thuộc vào mức lương theo giờ và số giờ làm việc mỗi tuần. Số giờ lao động của một nhân viên tối thiểu là một giờ và tối đa là 60 giờ mỗi tuần. Định mức làm việc của nhân viên là 40 giờ/tuần. Mỗi giờ vượt định mức nhân viên được trả gấp 1,5 lần mức lương của họ. Hãy trình bày các bước giải quyết vấn đề tính lương của công ti</a:t>
            </a:r>
            <a:endParaRPr lang="vi-VN"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7500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49" presetClass="exit" presetSubtype="0" accel="100000" fill="hold" nodeType="clickEffect">
                                  <p:stCondLst>
                                    <p:cond delay="0"/>
                                  </p:stCondLst>
                                  <p:childTnLst>
                                    <p:anim calcmode="lin" valueType="num">
                                      <p:cBhvr>
                                        <p:cTn id="17" dur="500"/>
                                        <p:tgtEl>
                                          <p:spTgt spid="20"/>
                                        </p:tgtEl>
                                        <p:attrNameLst>
                                          <p:attrName>ppt_w</p:attrName>
                                        </p:attrNameLst>
                                      </p:cBhvr>
                                      <p:tavLst>
                                        <p:tav tm="0">
                                          <p:val>
                                            <p:strVal val="ppt_w"/>
                                          </p:val>
                                        </p:tav>
                                        <p:tav tm="100000">
                                          <p:val>
                                            <p:fltVal val="0"/>
                                          </p:val>
                                        </p:tav>
                                      </p:tavLst>
                                    </p:anim>
                                    <p:anim calcmode="lin" valueType="num">
                                      <p:cBhvr>
                                        <p:cTn id="18" dur="500"/>
                                        <p:tgtEl>
                                          <p:spTgt spid="20"/>
                                        </p:tgtEl>
                                        <p:attrNameLst>
                                          <p:attrName>ppt_h</p:attrName>
                                        </p:attrNameLst>
                                      </p:cBhvr>
                                      <p:tavLst>
                                        <p:tav tm="0">
                                          <p:val>
                                            <p:strVal val="ppt_h"/>
                                          </p:val>
                                        </p:tav>
                                        <p:tav tm="100000">
                                          <p:val>
                                            <p:fltVal val="0"/>
                                          </p:val>
                                        </p:tav>
                                      </p:tavLst>
                                    </p:anim>
                                    <p:anim calcmode="lin" valueType="num">
                                      <p:cBhvr>
                                        <p:cTn id="19" dur="500"/>
                                        <p:tgtEl>
                                          <p:spTgt spid="20"/>
                                        </p:tgtEl>
                                        <p:attrNameLst>
                                          <p:attrName>style.rotation</p:attrName>
                                        </p:attrNameLst>
                                      </p:cBhvr>
                                      <p:tavLst>
                                        <p:tav tm="0">
                                          <p:val>
                                            <p:fltVal val="0"/>
                                          </p:val>
                                        </p:tav>
                                        <p:tav tm="100000">
                                          <p:val>
                                            <p:fltVal val="360"/>
                                          </p:val>
                                        </p:tav>
                                      </p:tavLst>
                                    </p:anim>
                                    <p:animEffect transition="out" filter="fade">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315015" fill="hold"/>
                                        <p:tgtEl>
                                          <p:spTgt spid="16"/>
                                        </p:tgtEl>
                                      </p:cBhvr>
                                    </p:cmd>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after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md type="call" cmd="stop">
                                      <p:cBhvr>
                                        <p:cTn id="31" dur="1">
                                          <p:stCondLst>
                                            <p:cond delay="499"/>
                                          </p:stCondLst>
                                        </p:cTn>
                                        <p:tgtEl>
                                          <p:spTgt spid="16"/>
                                        </p:tgtEl>
                                      </p:cBhvr>
                                    </p:cmd>
                                  </p:childTnLst>
                                </p:cTn>
                              </p:par>
                            </p:childTnLst>
                          </p:cTn>
                        </p:par>
                      </p:childTnLst>
                    </p:cTn>
                  </p:par>
                </p:childTnLst>
              </p:cTn>
              <p:nextCondLst>
                <p:cond evt="onClick" delay="0">
                  <p:tgtEl>
                    <p:spTgt spid="17"/>
                  </p:tgtEl>
                </p:cond>
              </p:nextCondLst>
            </p:seq>
            <p:video>
              <p:cMediaNode vol="80000" mute="1">
                <p:cTn id="32" fill="hold" display="0">
                  <p:stCondLst>
                    <p:cond delay="indefinite"/>
                  </p:stCondLst>
                </p:cTn>
                <p:tgtEl>
                  <p:spTgt spid="16"/>
                </p:tgtEl>
              </p:cMediaNode>
            </p:video>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2718125" y="1560698"/>
                <a:ext cx="7067900" cy="4291370"/>
              </a:xfrm>
              <a:prstGeom prst="roundRect">
                <a:avLst>
                  <a:gd name="adj" fmla="val 8218"/>
                </a:avLst>
              </a:prstGeom>
              <a:solidFill>
                <a:schemeClr val="accent6">
                  <a:lumMod val="20000"/>
                  <a:lumOff val="80000"/>
                </a:schemeClr>
              </a:solidFill>
            </p:spPr>
            <p:txBody>
              <a:bodyPr wrap="square" rtlCol="0">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bước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giải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quyết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vấn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đề</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tính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ty:</a:t>
                </a:r>
              </a:p>
              <a:p>
                <a:r>
                  <a:rPr lang="en-US" sz="2000" dirty="0" err="1">
                    <a:latin typeface="Times New Roman" panose="02020603050405020304" pitchFamily="18" charset="0"/>
                    <a:ea typeface="Tahoma" panose="020B0604030504040204" pitchFamily="34" charset="0"/>
                    <a:cs typeface="Times New Roman" panose="02020603050405020304" pitchFamily="18" charset="0"/>
                  </a:rPr>
                  <a:t>Lặp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lại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sau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cho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đến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hết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công</a:t>
                </a:r>
                <a:r>
                  <a:rPr lang="en-US" sz="2000" dirty="0">
                    <a:latin typeface="Times New Roman" panose="02020603050405020304" pitchFamily="18" charset="0"/>
                    <a:ea typeface="Tahoma" panose="020B0604030504040204" pitchFamily="34" charset="0"/>
                    <a:cs typeface="Times New Roman" panose="02020603050405020304" pitchFamily="18" charset="0"/>
                  </a:rPr>
                  <a:t> ty</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Đặt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 0</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1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Nhập</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nhân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viên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đó</a:t>
                </a:r>
                <a:r>
                  <a:rPr lang="en-US" sz="2000" dirty="0">
                    <a:latin typeface="Times New Roman" panose="02020603050405020304" pitchFamily="18" charset="0"/>
                    <a:ea typeface="Tahoma" panose="020B0604030504040204" pitchFamily="34" charset="0"/>
                    <a:cs typeface="Times New Roman" panose="02020603050405020304" pitchFamily="18" charset="0"/>
                  </a:rPr>
                  <a:t> (01 &lt;=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&lt;= 60)</a:t>
                </a: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nhỏ</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hơn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hoặc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bằng</a:t>
                </a:r>
                <a:r>
                  <a:rPr lang="en-US" sz="2000" dirty="0">
                    <a:latin typeface="Times New Roman" panose="02020603050405020304" pitchFamily="18" charset="0"/>
                    <a:ea typeface="Tahoma" panose="020B0604030504040204" pitchFamily="34" charset="0"/>
                    <a:cs typeface="Times New Roman" panose="02020603050405020304" pitchFamily="18" charset="0"/>
                  </a:rPr>
                  <a:t> 40 </a:t>
                </a:r>
                <a:r>
                  <a:rPr lang="en-US" sz="2000"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thì</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a:p>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thì</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Số</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làm</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việc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Mức</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theo</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r>
                  <a:rPr lang="en-US" sz="2000" i="1" dirty="0" err="1">
                    <a:latin typeface="Times New Roman" panose="02020603050405020304" pitchFamily="18" charset="0"/>
                    <a:ea typeface="Tahoma" panose="020B0604030504040204" pitchFamily="34" charset="0"/>
                    <a:cs typeface="Times New Roman" panose="02020603050405020304" pitchFamily="18" charset="0"/>
                  </a:rPr>
                  <a:t>giờ</a:t>
                </a:r>
                <a:r>
                  <a:rPr lang="en-US" sz="2000" i="1" dirty="0">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rPr>
                      <m:t>×</m:t>
                    </m:r>
                  </m:oMath>
                </a14:m>
                <a:r>
                  <a:rPr lang="en-US" sz="2000" i="1" dirty="0">
                    <a:latin typeface="Times New Roman" panose="02020603050405020304" pitchFamily="18" charset="0"/>
                    <a:ea typeface="Tahoma" panose="020B0604030504040204" pitchFamily="34" charset="0"/>
                    <a:cs typeface="Times New Roman" panose="02020603050405020304" pitchFamily="18" charset="0"/>
                  </a:rPr>
                  <a:t> 1,5</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Thêm</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vào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Tổng</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b="1" dirty="0">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latin typeface="Times New Roman" panose="02020603050405020304" pitchFamily="18" charset="0"/>
                    <a:ea typeface="Tahoma" panose="020B0604030504040204" pitchFamily="34" charset="0"/>
                    <a:cs typeface="Times New Roman" panose="02020603050405020304" pitchFamily="18" charset="0"/>
                  </a:rPr>
                  <a:t>lương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dirty="0" err="1">
                    <a:latin typeface="Times New Roman" panose="02020603050405020304" pitchFamily="18" charset="0"/>
                    <a:ea typeface="Tahoma" panose="020B0604030504040204" pitchFamily="34" charset="0"/>
                    <a:cs typeface="Times New Roman" panose="02020603050405020304" pitchFamily="18" charset="0"/>
                  </a:rPr>
                  <a:t>Đưa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Tổng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tiền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lương</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23" name="Câu hỏi hoạt động nhóm">
                <a:extLst>
                  <a:ext uri="{FF2B5EF4-FFF2-40B4-BE49-F238E27FC236}">
                    <a16:creationId xmlns:a16="http://schemas.microsoft.com/office/drawing/2014/main" id="{8C6B6699-A72A-6FD4-8EFA-545EC64B1050}"/>
                  </a:ext>
                </a:extLst>
              </p:cNvPr>
              <p:cNvSpPr txBox="1">
                <a:spLocks noRot="1" noChangeAspect="1" noMove="1" noResize="1" noEditPoints="1" noAdjustHandles="1" noChangeArrowheads="1" noChangeShapeType="1" noTextEdit="1"/>
              </p:cNvSpPr>
              <p:nvPr/>
            </p:nvSpPr>
            <p:spPr>
              <a:xfrm>
                <a:off x="2718125" y="1560698"/>
                <a:ext cx="7067900" cy="4291370"/>
              </a:xfrm>
              <a:prstGeom prst="roundRect">
                <a:avLst>
                  <a:gd name="adj" fmla="val 8218"/>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424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âu hỏi hoạt động nhóm">
            <a:extLst>
              <a:ext uri="{FF2B5EF4-FFF2-40B4-BE49-F238E27FC236}">
                <a16:creationId xmlns:a16="http://schemas.microsoft.com/office/drawing/2014/main" id="{8C6B6699-A72A-6FD4-8EFA-545EC64B1050}"/>
              </a:ext>
            </a:extLst>
          </p:cNvPr>
          <p:cNvSpPr txBox="1"/>
          <p:nvPr/>
        </p:nvSpPr>
        <p:spPr>
          <a:xfrm>
            <a:off x="1743959" y="1560698"/>
            <a:ext cx="8042066" cy="742117"/>
          </a:xfrm>
          <a:prstGeom prst="roundRect">
            <a:avLst>
              <a:gd name="adj" fmla="val 8218"/>
            </a:avLst>
          </a:prstGeom>
          <a:solidFill>
            <a:schemeClr val="accent6">
              <a:lumMod val="20000"/>
              <a:lumOff val="80000"/>
            </a:schemeClr>
          </a:solidFill>
        </p:spPr>
        <p:txBody>
          <a:bodyPr wrap="square" rtlCol="0">
            <a:spAutoFit/>
          </a:bodyPr>
          <a:lstStyle/>
          <a:p>
            <a:r>
              <a:rPr lang="vi-VN" sz="2000" dirty="0">
                <a:latin typeface="Times New Roman" panose="02020603050405020304" pitchFamily="18" charset="0"/>
                <a:ea typeface="Tahoma" panose="020B0604030504040204" pitchFamily="34" charset="0"/>
                <a:cs typeface="Times New Roman" panose="02020603050405020304" pitchFamily="18" charset="0"/>
              </a:rPr>
              <a:t>Bài toán tin học được xác định bởi đầu vào và đầu ra như minh họa trong Hình 15.2.</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15D89D5-CCFB-41CC-8558-3A4C234C8747}"/>
              </a:ext>
            </a:extLst>
          </p:cNvPr>
          <p:cNvPicPr>
            <a:picLocks noChangeAspect="1"/>
          </p:cNvPicPr>
          <p:nvPr/>
        </p:nvPicPr>
        <p:blipFill>
          <a:blip r:embed="rId2"/>
          <a:stretch>
            <a:fillRect/>
          </a:stretch>
        </p:blipFill>
        <p:spPr>
          <a:xfrm>
            <a:off x="3655516" y="2474146"/>
            <a:ext cx="4880968" cy="2823156"/>
          </a:xfrm>
          <a:prstGeom prst="rect">
            <a:avLst/>
          </a:prstGeom>
        </p:spPr>
      </p:pic>
    </p:spTree>
    <p:extLst>
      <p:ext uri="{BB962C8B-B14F-4D97-AF65-F5344CB8AC3E}">
        <p14:creationId xmlns:p14="http://schemas.microsoft.com/office/powerpoint/2010/main" val="22725782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4283350" cy="1179970"/>
            <a:chOff x="426301" y="69695"/>
            <a:chExt cx="4283350"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4283350" cy="647056"/>
              <a:chOff x="6676102" y="770361"/>
              <a:chExt cx="5589847"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5589847"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4608978"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1. Bài toán Tin học</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4040119"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iới thiệu">
            <a:extLst>
              <a:ext uri="{FF2B5EF4-FFF2-40B4-BE49-F238E27FC236}">
                <a16:creationId xmlns:a16="http://schemas.microsoft.com/office/drawing/2014/main" id="{00F1604E-1860-2843-79BE-E43E41193A64}"/>
              </a:ext>
            </a:extLst>
          </p:cNvPr>
          <p:cNvGrpSpPr/>
          <p:nvPr/>
        </p:nvGrpSpPr>
        <p:grpSpPr>
          <a:xfrm>
            <a:off x="722549" y="1113745"/>
            <a:ext cx="10684551" cy="2299672"/>
            <a:chOff x="722549" y="2215664"/>
            <a:chExt cx="10684551" cy="2299672"/>
          </a:xfrm>
        </p:grpSpPr>
        <p:grpSp>
          <p:nvGrpSpPr>
            <p:cNvPr id="6" name="Group 5">
              <a:extLst>
                <a:ext uri="{FF2B5EF4-FFF2-40B4-BE49-F238E27FC236}">
                  <a16:creationId xmlns:a16="http://schemas.microsoft.com/office/drawing/2014/main" id="{8B19BA93-1FD0-D743-15DC-F55984D0EE88}"/>
                </a:ext>
              </a:extLst>
            </p:cNvPr>
            <p:cNvGrpSpPr/>
            <p:nvPr/>
          </p:nvGrpSpPr>
          <p:grpSpPr>
            <a:xfrm>
              <a:off x="722549" y="2215664"/>
              <a:ext cx="10612120" cy="2299672"/>
              <a:chOff x="751424" y="4271768"/>
              <a:chExt cx="10612120" cy="2497404"/>
            </a:xfrm>
          </p:grpSpPr>
          <p:grpSp>
            <p:nvGrpSpPr>
              <p:cNvPr id="8" name="Group 7">
                <a:extLst>
                  <a:ext uri="{FF2B5EF4-FFF2-40B4-BE49-F238E27FC236}">
                    <a16:creationId xmlns:a16="http://schemas.microsoft.com/office/drawing/2014/main" id="{95D5A20C-B001-6EE7-4B58-2CBD22C9A90D}"/>
                  </a:ext>
                </a:extLst>
              </p:cNvPr>
              <p:cNvGrpSpPr/>
              <p:nvPr/>
            </p:nvGrpSpPr>
            <p:grpSpPr>
              <a:xfrm>
                <a:off x="751424" y="4271768"/>
                <a:ext cx="10612120" cy="2497404"/>
                <a:chOff x="748591" y="4323722"/>
                <a:chExt cx="10461479" cy="2497404"/>
              </a:xfrm>
            </p:grpSpPr>
            <p:sp>
              <p:nvSpPr>
                <p:cNvPr id="14" name="Rectangle: Rounded Corners 13">
                  <a:extLst>
                    <a:ext uri="{FF2B5EF4-FFF2-40B4-BE49-F238E27FC236}">
                      <a16:creationId xmlns:a16="http://schemas.microsoft.com/office/drawing/2014/main" id="{A258BD4E-3443-45B3-FCDC-D414E0F0254F}"/>
                    </a:ext>
                  </a:extLst>
                </p:cNvPr>
                <p:cNvSpPr/>
                <p:nvPr/>
              </p:nvSpPr>
              <p:spPr>
                <a:xfrm>
                  <a:off x="1181534" y="4719159"/>
                  <a:ext cx="10028536" cy="2101967"/>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7E24F9C-3450-B554-1690-6C51FC13E7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43A2EB4E-49EB-5A17-DB03-2F3C586797B6}"/>
                  </a:ext>
                </a:extLst>
              </p:cNvPr>
              <p:cNvSpPr/>
              <p:nvPr/>
            </p:nvSpPr>
            <p:spPr>
              <a:xfrm>
                <a:off x="1514259" y="4644163"/>
                <a:ext cx="9598058" cy="470999"/>
              </a:xfrm>
              <a:prstGeom prst="rect">
                <a:avLst/>
              </a:prstGeom>
            </p:spPr>
            <p:txBody>
              <a:bodyPr wrap="square">
                <a:spAutoFit/>
              </a:bodyPr>
              <a:lstStyle/>
              <a:p>
                <a:pPr algn="just" defTabSz="342900">
                  <a:lnSpc>
                    <a:spcPct val="135000"/>
                  </a:lnSpc>
                </a:pPr>
                <a:endParaRPr lang="vi-VN">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940CD3A-0244-422E-80BF-2EB43A626092}"/>
                  </a:ext>
                </a:extLst>
              </p:cNvPr>
              <p:cNvSpPr/>
              <p:nvPr/>
            </p:nvSpPr>
            <p:spPr>
              <a:xfrm>
                <a:off x="1493476" y="4562973"/>
                <a:ext cx="9598058" cy="504842"/>
              </a:xfrm>
              <a:prstGeom prst="rect">
                <a:avLst/>
              </a:prstGeom>
            </p:spPr>
            <p:txBody>
              <a:bodyPr wrap="square">
                <a:spAutoFit/>
              </a:bodyPr>
              <a:lstStyle/>
              <a:p>
                <a:pPr>
                  <a:lnSpc>
                    <a:spcPct val="150000"/>
                  </a:lnSpc>
                </a:pPr>
                <a:endParaRPr lang="vi-VN" dirty="0">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4AD9F1F7-7629-3BDA-9D59-ABD2E621821A}"/>
                </a:ext>
              </a:extLst>
            </p:cNvPr>
            <p:cNvSpPr txBox="1"/>
            <p:nvPr/>
          </p:nvSpPr>
          <p:spPr>
            <a:xfrm>
              <a:off x="1615756" y="2579789"/>
              <a:ext cx="9791344" cy="1697901"/>
            </a:xfrm>
            <a:prstGeom prst="rect">
              <a:avLst/>
            </a:prstGeom>
            <a:noFill/>
          </p:spPr>
          <p:txBody>
            <a:bodyPr wrap="square">
              <a:spAutoFit/>
            </a:bodyPr>
            <a:lstStyle/>
            <a:p>
              <a:pPr>
                <a:lnSpc>
                  <a:spcPct val="150000"/>
                </a:lnSpc>
              </a:pPr>
              <a:r>
                <a:rPr lang="vi-VN"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Tuy nhiên, máy tính không chỉ tính toán với những giá trị số mà còn có thể xử lí cả những dữ liệu khác như văn bản, hình ảnh, âm thanh,… Vì vậy, đầu vào và đầu ra của bài toán tin học không chỉ là các số. Chẳng hạn: dịch từ tiếng Việt sang tiếng Anh. Đầu vào là văn bản (câu) tiếng Việt. Đầu ra là văn bản (câu) tiếng Anh tương ứng dưới dạng văn bản hoặc âm thanh.</a:t>
              </a:r>
            </a:p>
          </p:txBody>
        </p:sp>
      </p:grpSp>
      <p:grpSp>
        <p:nvGrpSpPr>
          <p:cNvPr id="16" name="Ghi nhớ">
            <a:extLst>
              <a:ext uri="{FF2B5EF4-FFF2-40B4-BE49-F238E27FC236}">
                <a16:creationId xmlns:a16="http://schemas.microsoft.com/office/drawing/2014/main" id="{B09F27FA-5E77-AC60-A01A-7742069C4AFB}"/>
              </a:ext>
            </a:extLst>
          </p:cNvPr>
          <p:cNvGrpSpPr/>
          <p:nvPr/>
        </p:nvGrpSpPr>
        <p:grpSpPr>
          <a:xfrm>
            <a:off x="722549" y="3491833"/>
            <a:ext cx="10360893" cy="1662979"/>
            <a:chOff x="722549" y="2215661"/>
            <a:chExt cx="10360893" cy="1662979"/>
          </a:xfrm>
        </p:grpSpPr>
        <p:grpSp>
          <p:nvGrpSpPr>
            <p:cNvPr id="17" name="Group 16">
              <a:extLst>
                <a:ext uri="{FF2B5EF4-FFF2-40B4-BE49-F238E27FC236}">
                  <a16:creationId xmlns:a16="http://schemas.microsoft.com/office/drawing/2014/main" id="{2EF5988D-70BD-1024-312F-12131C2321DD}"/>
                </a:ext>
              </a:extLst>
            </p:cNvPr>
            <p:cNvGrpSpPr/>
            <p:nvPr/>
          </p:nvGrpSpPr>
          <p:grpSpPr>
            <a:xfrm>
              <a:off x="722549" y="2215661"/>
              <a:ext cx="10360893" cy="1662979"/>
              <a:chOff x="751424" y="4271766"/>
              <a:chExt cx="10360893" cy="1805966"/>
            </a:xfrm>
          </p:grpSpPr>
          <p:grpSp>
            <p:nvGrpSpPr>
              <p:cNvPr id="19" name="Group 18">
                <a:extLst>
                  <a:ext uri="{FF2B5EF4-FFF2-40B4-BE49-F238E27FC236}">
                    <a16:creationId xmlns:a16="http://schemas.microsoft.com/office/drawing/2014/main" id="{3E17E11E-E0C4-E894-DA95-DDF936654F54}"/>
                  </a:ext>
                </a:extLst>
              </p:cNvPr>
              <p:cNvGrpSpPr/>
              <p:nvPr/>
            </p:nvGrpSpPr>
            <p:grpSpPr>
              <a:xfrm>
                <a:off x="751424" y="4271766"/>
                <a:ext cx="10340110" cy="1805966"/>
                <a:chOff x="748591" y="4323720"/>
                <a:chExt cx="10193330" cy="1805966"/>
              </a:xfrm>
            </p:grpSpPr>
            <p:sp>
              <p:nvSpPr>
                <p:cNvPr id="22" name="Rectangle: Rounded Corners 21">
                  <a:extLst>
                    <a:ext uri="{FF2B5EF4-FFF2-40B4-BE49-F238E27FC236}">
                      <a16:creationId xmlns:a16="http://schemas.microsoft.com/office/drawing/2014/main" id="{87AEA05B-0EDB-75FD-B487-61663AEDB71D}"/>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D36357F6-28CA-3DB1-2478-A498F8CF61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20" name="Rectangle 19">
                <a:extLst>
                  <a:ext uri="{FF2B5EF4-FFF2-40B4-BE49-F238E27FC236}">
                    <a16:creationId xmlns:a16="http://schemas.microsoft.com/office/drawing/2014/main" id="{B5EF81DF-A5B8-B0A7-FCD8-53C7EA1DF6BB}"/>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18D3AE9-6E50-D598-7A3A-EC4CB394014F}"/>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5A087891-B3ED-B86A-6294-4D31D9CD9C37}"/>
                </a:ext>
              </a:extLst>
            </p:cNvPr>
            <p:cNvSpPr txBox="1"/>
            <p:nvPr/>
          </p:nvSpPr>
          <p:spPr>
            <a:xfrm>
              <a:off x="1615756" y="2464086"/>
              <a:ext cx="9312221" cy="952890"/>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Bài toán trong tin học là một nhiệm vụ có thể giao cho máy tính thực hiện. Bài toán đó được xác định bởi dữ liệu đã biết (đầu vào), dữ liệu cần tìm (đầu ra).</a:t>
              </a:r>
            </a:p>
          </p:txBody>
        </p:sp>
      </p:grpSp>
    </p:spTree>
    <p:extLst>
      <p:ext uri="{BB962C8B-B14F-4D97-AF65-F5344CB8AC3E}">
        <p14:creationId xmlns:p14="http://schemas.microsoft.com/office/powerpoint/2010/main" val="8330980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3F5F16D-03A6-008A-1F3D-BFD1F23C1989}"/>
              </a:ext>
            </a:extLst>
          </p:cNvPr>
          <p:cNvGrpSpPr/>
          <p:nvPr/>
        </p:nvGrpSpPr>
        <p:grpSpPr>
          <a:xfrm>
            <a:off x="327979" y="69695"/>
            <a:ext cx="3271255" cy="1179970"/>
            <a:chOff x="426301" y="69695"/>
            <a:chExt cx="3271255" cy="1179970"/>
          </a:xfrm>
        </p:grpSpPr>
        <p:grpSp>
          <p:nvGrpSpPr>
            <p:cNvPr id="2" name="Group 1">
              <a:extLst>
                <a:ext uri="{FF2B5EF4-FFF2-40B4-BE49-F238E27FC236}">
                  <a16:creationId xmlns:a16="http://schemas.microsoft.com/office/drawing/2014/main" id="{B3386BE8-D369-E84C-42E2-49526828F139}"/>
                </a:ext>
              </a:extLst>
            </p:cNvPr>
            <p:cNvGrpSpPr/>
            <p:nvPr/>
          </p:nvGrpSpPr>
          <p:grpSpPr>
            <a:xfrm>
              <a:off x="426301" y="344328"/>
              <a:ext cx="3271255" cy="647056"/>
              <a:chOff x="6676102" y="770361"/>
              <a:chExt cx="4269045" cy="1887793"/>
            </a:xfrm>
          </p:grpSpPr>
          <p:sp>
            <p:nvSpPr>
              <p:cNvPr id="5" name="Rectangle 4">
                <a:extLst>
                  <a:ext uri="{FF2B5EF4-FFF2-40B4-BE49-F238E27FC236}">
                    <a16:creationId xmlns:a16="http://schemas.microsoft.com/office/drawing/2014/main" id="{42D3F725-449F-C46A-1EB4-AEC547DEB417}"/>
                  </a:ext>
                </a:extLst>
              </p:cNvPr>
              <p:cNvSpPr/>
              <p:nvPr/>
            </p:nvSpPr>
            <p:spPr>
              <a:xfrm>
                <a:off x="6676102" y="770361"/>
                <a:ext cx="4269045" cy="188779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364CA590-755B-C3D2-48CC-90D46B1786CD}"/>
                  </a:ext>
                </a:extLst>
              </p:cNvPr>
              <p:cNvSpPr txBox="1"/>
              <p:nvPr/>
            </p:nvSpPr>
            <p:spPr>
              <a:xfrm>
                <a:off x="6783220" y="983932"/>
                <a:ext cx="3184429" cy="1526500"/>
              </a:xfrm>
              <a:prstGeom prst="rect">
                <a:avLst/>
              </a:prstGeom>
              <a:noFill/>
            </p:spPr>
            <p:txBody>
              <a:bodyPr wrap="square" rtlCol="0">
                <a:spAutoFit/>
              </a:bodyPr>
              <a:lstStyle/>
              <a:p>
                <a:r>
                  <a:rPr lang="fi-FI" sz="28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endParaRPr lang="vi-VN" sz="28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9" name="Isosceles Triangle 8">
              <a:extLst>
                <a:ext uri="{FF2B5EF4-FFF2-40B4-BE49-F238E27FC236}">
                  <a16:creationId xmlns:a16="http://schemas.microsoft.com/office/drawing/2014/main" id="{C3778848-C546-A64C-8493-21EA6BA8767C}"/>
                </a:ext>
              </a:extLst>
            </p:cNvPr>
            <p:cNvSpPr/>
            <p:nvPr/>
          </p:nvSpPr>
          <p:spPr>
            <a:xfrm>
              <a:off x="2948526" y="69695"/>
              <a:ext cx="609600" cy="549265"/>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0B453089-F6D3-16E8-46BC-B7D0AEB962BD}"/>
                </a:ext>
              </a:extLst>
            </p:cNvPr>
            <p:cNvSpPr/>
            <p:nvPr/>
          </p:nvSpPr>
          <p:spPr>
            <a:xfrm flipV="1">
              <a:off x="722549" y="912316"/>
              <a:ext cx="374406" cy="337349"/>
            </a:xfrm>
            <a:prstGeom prs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Hỏi cá nhân">
            <a:extLst>
              <a:ext uri="{FF2B5EF4-FFF2-40B4-BE49-F238E27FC236}">
                <a16:creationId xmlns:a16="http://schemas.microsoft.com/office/drawing/2014/main" id="{F468A44C-38D1-C5F5-9287-62D2934D3680}"/>
              </a:ext>
            </a:extLst>
          </p:cNvPr>
          <p:cNvGrpSpPr/>
          <p:nvPr/>
        </p:nvGrpSpPr>
        <p:grpSpPr>
          <a:xfrm>
            <a:off x="722549" y="1582877"/>
            <a:ext cx="10360893" cy="1388399"/>
            <a:chOff x="722549" y="2215664"/>
            <a:chExt cx="10360893" cy="1388399"/>
          </a:xfrm>
        </p:grpSpPr>
        <p:grpSp>
          <p:nvGrpSpPr>
            <p:cNvPr id="25" name="Group 24">
              <a:extLst>
                <a:ext uri="{FF2B5EF4-FFF2-40B4-BE49-F238E27FC236}">
                  <a16:creationId xmlns:a16="http://schemas.microsoft.com/office/drawing/2014/main" id="{6D1CA696-90B7-6F5B-FD11-853D1C545999}"/>
                </a:ext>
              </a:extLst>
            </p:cNvPr>
            <p:cNvGrpSpPr/>
            <p:nvPr/>
          </p:nvGrpSpPr>
          <p:grpSpPr>
            <a:xfrm>
              <a:off x="722549" y="2215664"/>
              <a:ext cx="10360893" cy="1212912"/>
              <a:chOff x="751424" y="4271768"/>
              <a:chExt cx="10360893" cy="1317201"/>
            </a:xfrm>
          </p:grpSpPr>
          <p:grpSp>
            <p:nvGrpSpPr>
              <p:cNvPr id="27" name="Group 26">
                <a:extLst>
                  <a:ext uri="{FF2B5EF4-FFF2-40B4-BE49-F238E27FC236}">
                    <a16:creationId xmlns:a16="http://schemas.microsoft.com/office/drawing/2014/main" id="{BB594C96-B22D-3BCE-D6C1-720984F303DD}"/>
                  </a:ext>
                </a:extLst>
              </p:cNvPr>
              <p:cNvGrpSpPr/>
              <p:nvPr/>
            </p:nvGrpSpPr>
            <p:grpSpPr>
              <a:xfrm>
                <a:off x="751424" y="4271768"/>
                <a:ext cx="10340110" cy="1317201"/>
                <a:chOff x="748591" y="4323722"/>
                <a:chExt cx="10193330" cy="1317201"/>
              </a:xfrm>
            </p:grpSpPr>
            <p:sp>
              <p:nvSpPr>
                <p:cNvPr id="30" name="Rectangle: Rounded Corners 29">
                  <a:extLst>
                    <a:ext uri="{FF2B5EF4-FFF2-40B4-BE49-F238E27FC236}">
                      <a16:creationId xmlns:a16="http://schemas.microsoft.com/office/drawing/2014/main" id="{5CE70AC2-CABE-D1B9-1C03-937EFF49534A}"/>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FBAB8B23-18A1-F2D0-3A93-EE693D1139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8" name="Rectangle 27">
                <a:extLst>
                  <a:ext uri="{FF2B5EF4-FFF2-40B4-BE49-F238E27FC236}">
                    <a16:creationId xmlns:a16="http://schemas.microsoft.com/office/drawing/2014/main" id="{9895BF63-CA2D-DD5F-ADA7-29D9078ABCEF}"/>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30F039FC-EFB4-BF3E-B75C-41641599E412}"/>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560258B8-F38D-8E2E-A00E-88F9CB9C2A5E}"/>
                </a:ext>
              </a:extLst>
            </p:cNvPr>
            <p:cNvSpPr txBox="1"/>
            <p:nvPr/>
          </p:nvSpPr>
          <p:spPr>
            <a:xfrm>
              <a:off x="1615756" y="2470098"/>
              <a:ext cx="9312221" cy="1133965"/>
            </a:xfrm>
            <a:prstGeom prst="rect">
              <a:avLst/>
            </a:prstGeom>
            <a:noFill/>
          </p:spPr>
          <p:txBody>
            <a:bodyPr wrap="square">
              <a:spAutoFit/>
            </a:bodyPr>
            <a:lstStyle/>
            <a:p>
              <a:pPr>
                <a:lnSpc>
                  <a:spcPct val="150000"/>
                </a:lnSpc>
              </a:pP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Hãy mô tả đầu vào và đầu ra của bài toán xác định một số nguyên dương có phải số nguyên tố hay không.</a:t>
              </a:r>
            </a:p>
          </p:txBody>
        </p:sp>
      </p:grpSp>
      <p:grpSp>
        <p:nvGrpSpPr>
          <p:cNvPr id="32" name="Trả lời cá nhân">
            <a:extLst>
              <a:ext uri="{FF2B5EF4-FFF2-40B4-BE49-F238E27FC236}">
                <a16:creationId xmlns:a16="http://schemas.microsoft.com/office/drawing/2014/main" id="{AB6F2E00-38C2-8617-8720-134B7D4F0414}"/>
              </a:ext>
            </a:extLst>
          </p:cNvPr>
          <p:cNvGrpSpPr/>
          <p:nvPr/>
        </p:nvGrpSpPr>
        <p:grpSpPr>
          <a:xfrm>
            <a:off x="722549" y="2715561"/>
            <a:ext cx="10360893" cy="1540756"/>
            <a:chOff x="722549" y="2215665"/>
            <a:chExt cx="10360893" cy="1540756"/>
          </a:xfrm>
        </p:grpSpPr>
        <p:grpSp>
          <p:nvGrpSpPr>
            <p:cNvPr id="33" name="Group 32">
              <a:extLst>
                <a:ext uri="{FF2B5EF4-FFF2-40B4-BE49-F238E27FC236}">
                  <a16:creationId xmlns:a16="http://schemas.microsoft.com/office/drawing/2014/main" id="{28144687-8E10-C7B9-A609-DF20EEEAF342}"/>
                </a:ext>
              </a:extLst>
            </p:cNvPr>
            <p:cNvGrpSpPr/>
            <p:nvPr/>
          </p:nvGrpSpPr>
          <p:grpSpPr>
            <a:xfrm>
              <a:off x="722549" y="2215665"/>
              <a:ext cx="10360893" cy="1525699"/>
              <a:chOff x="751424" y="4271768"/>
              <a:chExt cx="10360893" cy="1656882"/>
            </a:xfrm>
          </p:grpSpPr>
          <p:grpSp>
            <p:nvGrpSpPr>
              <p:cNvPr id="35" name="Group 34">
                <a:extLst>
                  <a:ext uri="{FF2B5EF4-FFF2-40B4-BE49-F238E27FC236}">
                    <a16:creationId xmlns:a16="http://schemas.microsoft.com/office/drawing/2014/main" id="{2BCBA6BD-CEE9-D567-C4F1-1B0AF0D9DCF9}"/>
                  </a:ext>
                </a:extLst>
              </p:cNvPr>
              <p:cNvGrpSpPr/>
              <p:nvPr/>
            </p:nvGrpSpPr>
            <p:grpSpPr>
              <a:xfrm>
                <a:off x="751424" y="4271768"/>
                <a:ext cx="10340110" cy="1656882"/>
                <a:chOff x="748591" y="4323722"/>
                <a:chExt cx="10193330" cy="1656882"/>
              </a:xfrm>
            </p:grpSpPr>
            <p:sp>
              <p:nvSpPr>
                <p:cNvPr id="38" name="Rectangle: Rounded Corners 37">
                  <a:extLst>
                    <a:ext uri="{FF2B5EF4-FFF2-40B4-BE49-F238E27FC236}">
                      <a16:creationId xmlns:a16="http://schemas.microsoft.com/office/drawing/2014/main" id="{51BE5FE8-82D7-8117-2D84-2B4B0AE07D8D}"/>
                    </a:ext>
                  </a:extLst>
                </p:cNvPr>
                <p:cNvSpPr/>
                <p:nvPr/>
              </p:nvSpPr>
              <p:spPr>
                <a:xfrm>
                  <a:off x="1181534" y="4593968"/>
                  <a:ext cx="9760387" cy="138663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1DEB5089-D19E-E319-E05D-00BD8873D4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36" name="Rectangle 35">
                <a:extLst>
                  <a:ext uri="{FF2B5EF4-FFF2-40B4-BE49-F238E27FC236}">
                    <a16:creationId xmlns:a16="http://schemas.microsoft.com/office/drawing/2014/main" id="{CAF9C343-B401-BCEC-42BD-7D50DF8B2AB5}"/>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37" name="Rectangle 36">
                <a:extLst>
                  <a:ext uri="{FF2B5EF4-FFF2-40B4-BE49-F238E27FC236}">
                    <a16:creationId xmlns:a16="http://schemas.microsoft.com/office/drawing/2014/main" id="{89526965-C55D-5BC8-B9C4-D107A926D3C2}"/>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21D3A847-D575-1F98-F2FE-11AFFC965B7B}"/>
                </a:ext>
              </a:extLst>
            </p:cNvPr>
            <p:cNvSpPr txBox="1"/>
            <p:nvPr/>
          </p:nvSpPr>
          <p:spPr>
            <a:xfrm>
              <a:off x="1615756" y="2622456"/>
              <a:ext cx="9312221" cy="1133965"/>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Đầu vào là số nguyên dương cho trước</a:t>
              </a:r>
            </a:p>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Đầu ra là kết luận số nguyên dương đó có phải số nguyên tố hay không</a:t>
              </a:r>
            </a:p>
          </p:txBody>
        </p:sp>
      </p:grpSp>
    </p:spTree>
    <p:extLst>
      <p:ext uri="{BB962C8B-B14F-4D97-AF65-F5344CB8AC3E}">
        <p14:creationId xmlns:p14="http://schemas.microsoft.com/office/powerpoint/2010/main" val="41228799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1502</TotalTime>
  <Words>847</Words>
  <Application>Microsoft Office PowerPoint</Application>
  <PresentationFormat>Widescreen</PresentationFormat>
  <Paragraphs>40</Paragraphs>
  <Slides>10</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Cambria Math</vt:lpstr>
      <vt:lpstr>Grandview Display</vt:lpstr>
      <vt:lpstr>Open Sans</vt:lpstr>
      <vt:lpstr>Tahoma</vt:lpstr>
      <vt:lpstr>Times New Roman</vt:lpstr>
      <vt:lpstr>UTM Avo</vt:lpstr>
      <vt:lpstr>DashVTI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2023-06-05T12:10:35Z</dcterms:created>
  <dcterms:modified xsi:type="dcterms:W3CDTF">2024-11-01T02:41:33Z</dcterms:modified>
</cp:coreProperties>
</file>