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85" r:id="rId5"/>
    <p:sldId id="257" r:id="rId6"/>
    <p:sldId id="258" r:id="rId7"/>
    <p:sldId id="286" r:id="rId8"/>
    <p:sldId id="259" r:id="rId9"/>
    <p:sldId id="288" r:id="rId10"/>
    <p:sldId id="261" r:id="rId11"/>
    <p:sldId id="287" r:id="rId12"/>
    <p:sldId id="289" r:id="rId13"/>
    <p:sldId id="297" r:id="rId14"/>
    <p:sldId id="263" r:id="rId15"/>
    <p:sldId id="264" r:id="rId16"/>
    <p:sldId id="290" r:id="rId17"/>
    <p:sldId id="291" r:id="rId18"/>
    <p:sldId id="293" r:id="rId19"/>
    <p:sldId id="266" r:id="rId20"/>
    <p:sldId id="294" r:id="rId21"/>
    <p:sldId id="267" r:id="rId22"/>
    <p:sldId id="268" r:id="rId23"/>
    <p:sldId id="295" r:id="rId24"/>
    <p:sldId id="296" r:id="rId25"/>
    <p:sldId id="279" r:id="rId26"/>
    <p:sldId id="278" r:id="rId27"/>
  </p:sldIdLst>
  <p:sldSz cx="9144000" cy="5143500" type="screen16x9"/>
  <p:notesSz cx="6858000" cy="9144000"/>
  <p:embeddedFontLst>
    <p:embeddedFont>
      <p:font typeface="Oswald"/>
      <p:regular r:id="rId31"/>
    </p:embeddedFont>
    <p:embeddedFont>
      <p:font typeface="Tinos" panose="02020603050405020304"/>
      <p:regular r:id="rId32"/>
    </p:embeddedFont>
    <p:embeddedFont>
      <p:font typeface="Segoe UI" panose="020B0502040204020203" pitchFamily="3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5EDD03E-0E03-49A1-AD2E-C9A84880E0E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6"/>
        <p:cNvGrpSpPr/>
        <p:nvPr/>
      </p:nvGrpSpPr>
      <p:grpSpPr>
        <a:xfrm>
          <a:off x="0" y="0"/>
          <a:ext cx="0" cy="0"/>
          <a:chOff x="0" y="0"/>
          <a:chExt cx="0" cy="0"/>
        </a:xfrm>
      </p:grpSpPr>
      <p:sp>
        <p:nvSpPr>
          <p:cNvPr id="127" name="Google Shape;12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6"/>
        <p:cNvGrpSpPr/>
        <p:nvPr/>
      </p:nvGrpSpPr>
      <p:grpSpPr>
        <a:xfrm>
          <a:off x="0" y="0"/>
          <a:ext cx="0" cy="0"/>
          <a:chOff x="0" y="0"/>
          <a:chExt cx="0" cy="0"/>
        </a:xfrm>
      </p:grpSpPr>
      <p:sp>
        <p:nvSpPr>
          <p:cNvPr id="127" name="Google Shape;12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3"/>
        <p:cNvGrpSpPr/>
        <p:nvPr/>
      </p:nvGrpSpPr>
      <p:grpSpPr>
        <a:xfrm>
          <a:off x="0" y="0"/>
          <a:ext cx="0" cy="0"/>
          <a:chOff x="0" y="0"/>
          <a:chExt cx="0" cy="0"/>
        </a:xfrm>
      </p:grpSpPr>
      <p:sp>
        <p:nvSpPr>
          <p:cNvPr id="144" name="Google Shape;14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1"/>
        <p:cNvGrpSpPr/>
        <p:nvPr/>
      </p:nvGrpSpPr>
      <p:grpSpPr>
        <a:xfrm>
          <a:off x="0" y="0"/>
          <a:ext cx="0" cy="0"/>
          <a:chOff x="0" y="0"/>
          <a:chExt cx="0" cy="0"/>
        </a:xfrm>
      </p:grpSpPr>
      <p:sp>
        <p:nvSpPr>
          <p:cNvPr id="152" name="Google Shape;1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
        <p:cNvGrpSpPr/>
        <p:nvPr/>
      </p:nvGrpSpPr>
      <p:grpSpPr>
        <a:xfrm>
          <a:off x="0" y="0"/>
          <a:ext cx="0" cy="0"/>
          <a:chOff x="0" y="0"/>
          <a:chExt cx="0" cy="0"/>
        </a:xfrm>
      </p:grpSpPr>
      <p:sp>
        <p:nvSpPr>
          <p:cNvPr id="161" name="Google Shape;16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6"/>
        <p:cNvGrpSpPr/>
        <p:nvPr/>
      </p:nvGrpSpPr>
      <p:grpSpPr>
        <a:xfrm>
          <a:off x="0" y="0"/>
          <a:ext cx="0" cy="0"/>
          <a:chOff x="0" y="0"/>
          <a:chExt cx="0" cy="0"/>
        </a:xfrm>
      </p:grpSpPr>
      <p:sp>
        <p:nvSpPr>
          <p:cNvPr id="267" name="Google Shape;26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srcRect/>
          <a:stretch>
            <a:fillRect/>
          </a:stretch>
        </p:blipFill>
        <p:spPr>
          <a:xfrm>
            <a:off x="672713" y="333900"/>
            <a:ext cx="7798575" cy="4809601"/>
          </a:xfrm>
          <a:prstGeom prst="rect">
            <a:avLst/>
          </a:prstGeom>
          <a:noFill/>
          <a:ln>
            <a:noFill/>
          </a:ln>
        </p:spPr>
      </p:pic>
      <p:sp>
        <p:nvSpPr>
          <p:cNvPr id="11" name="Google Shape;11;p2"/>
          <p:cNvSpPr txBox="1">
            <a:spLocks noGrp="1"/>
          </p:cNvSpPr>
          <p:nvPr>
            <p:ph type="ctrTitle"/>
          </p:nvPr>
        </p:nvSpPr>
        <p:spPr>
          <a:xfrm>
            <a:off x="1912650" y="1915625"/>
            <a:ext cx="54696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Closed book">
  <p:cSld name="BLANK_1_1">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2"/>
          <a:srcRect/>
          <a:stretch>
            <a:fillRect/>
          </a:stretch>
        </p:blipFill>
        <p:spPr>
          <a:xfrm flipH="1">
            <a:off x="672713" y="333900"/>
            <a:ext cx="7798575" cy="4809601"/>
          </a:xfrm>
          <a:prstGeom prst="rect">
            <a:avLst/>
          </a:prstGeom>
          <a:noFill/>
          <a:ln>
            <a:noFill/>
          </a:ln>
        </p:spPr>
      </p:pic>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descr="libro.png"/>
          <p:cNvPicPr preferRelativeResize="0"/>
          <p:nvPr/>
        </p:nvPicPr>
        <p:blipFill>
          <a:blip r:embed="rId2"/>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1912025" y="2116750"/>
            <a:ext cx="580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a:spLocks noGrp="1"/>
          </p:cNvSpPr>
          <p:nvPr>
            <p:ph type="subTitle" idx="1"/>
          </p:nvPr>
        </p:nvSpPr>
        <p:spPr>
          <a:xfrm>
            <a:off x="1912025" y="3144851"/>
            <a:ext cx="580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p:txBody>
      </p:sp>
      <p:sp>
        <p:nvSpPr>
          <p:cNvPr id="16" name="Google Shape;16;p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pic>
        <p:nvPicPr>
          <p:cNvPr id="18" name="Google Shape;18;p4" descr="libro.png"/>
          <p:cNvPicPr preferRelativeResize="0"/>
          <p:nvPr/>
        </p:nvPicPr>
        <p:blipFill>
          <a:blip r:embed="rId2"/>
          <a:stretch>
            <a:fillRect/>
          </a:stretch>
        </p:blipFill>
        <p:spPr>
          <a:xfrm>
            <a:off x="0" y="0"/>
            <a:ext cx="9144000" cy="5143500"/>
          </a:xfrm>
          <a:prstGeom prst="rect">
            <a:avLst/>
          </a:prstGeom>
          <a:noFill/>
          <a:ln>
            <a:noFill/>
          </a:ln>
        </p:spPr>
      </p:pic>
      <p:sp>
        <p:nvSpPr>
          <p:cNvPr id="19" name="Google Shape;19;p4"/>
          <p:cNvSpPr txBox="1">
            <a:spLocks noGrp="1"/>
          </p:cNvSpPr>
          <p:nvPr>
            <p:ph type="body" idx="1"/>
          </p:nvPr>
        </p:nvSpPr>
        <p:spPr>
          <a:xfrm>
            <a:off x="1809500" y="1476000"/>
            <a:ext cx="61281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b="1" i="1"/>
            </a:lvl1pPr>
            <a:lvl2pPr marL="914400" lvl="1" indent="-381000" rtl="0">
              <a:spcBef>
                <a:spcPts val="0"/>
              </a:spcBef>
              <a:spcAft>
                <a:spcPts val="0"/>
              </a:spcAft>
              <a:buSzPts val="2400"/>
              <a:buChar char="◆"/>
              <a:defRPr b="1" i="1"/>
            </a:lvl2pPr>
            <a:lvl3pPr marL="1371600" lvl="2" indent="-381000" rtl="0">
              <a:spcBef>
                <a:spcPts val="0"/>
              </a:spcBef>
              <a:spcAft>
                <a:spcPts val="0"/>
              </a:spcAft>
              <a:buSzPts val="2400"/>
              <a:buChar char="◇"/>
              <a:defRPr b="1" i="1"/>
            </a:lvl3pPr>
            <a:lvl4pPr marL="1828800" lvl="3" indent="-342900" rtl="0">
              <a:spcBef>
                <a:spcPts val="0"/>
              </a:spcBef>
              <a:spcAft>
                <a:spcPts val="0"/>
              </a:spcAft>
              <a:buSzPts val="1800"/>
              <a:buChar char="⬥"/>
              <a:defRPr b="1" i="1"/>
            </a:lvl4pPr>
            <a:lvl5pPr marL="2286000" lvl="4" indent="-342900" rtl="0">
              <a:spcBef>
                <a:spcPts val="0"/>
              </a:spcBef>
              <a:spcAft>
                <a:spcPts val="0"/>
              </a:spcAft>
              <a:buSzPts val="1800"/>
              <a:buChar char="⬦"/>
              <a:defRPr b="1" i="1"/>
            </a:lvl5pPr>
            <a:lvl6pPr marL="2743200" lvl="5" indent="-342900" rtl="0">
              <a:spcBef>
                <a:spcPts val="0"/>
              </a:spcBef>
              <a:spcAft>
                <a:spcPts val="0"/>
              </a:spcAft>
              <a:buSzPts val="1800"/>
              <a:buChar char="⬦"/>
              <a:defRPr b="1" i="1"/>
            </a:lvl6pPr>
            <a:lvl7pPr marL="3200400" lvl="6" indent="-342900" rtl="0">
              <a:spcBef>
                <a:spcPts val="0"/>
              </a:spcBef>
              <a:spcAft>
                <a:spcPts val="0"/>
              </a:spcAft>
              <a:buSzPts val="1800"/>
              <a:buChar char="⬦"/>
              <a:defRPr b="1" i="1"/>
            </a:lvl7pPr>
            <a:lvl8pPr marL="3657600" lvl="7" indent="-342900" rtl="0">
              <a:spcBef>
                <a:spcPts val="0"/>
              </a:spcBef>
              <a:spcAft>
                <a:spcPts val="0"/>
              </a:spcAft>
              <a:buSzPts val="1800"/>
              <a:buChar char="⬦"/>
              <a:defRPr b="1" i="1"/>
            </a:lvl8pPr>
            <a:lvl9pPr marL="4114800" lvl="8" indent="-342900">
              <a:spcBef>
                <a:spcPts val="0"/>
              </a:spcBef>
              <a:spcAft>
                <a:spcPts val="0"/>
              </a:spcAft>
              <a:buSzPts val="1800"/>
              <a:buChar char="⬦"/>
              <a:defRPr b="1" i="1"/>
            </a:lvl9pPr>
          </a:lstStyle>
          <a:p/>
        </p:txBody>
      </p:sp>
      <p:sp>
        <p:nvSpPr>
          <p:cNvPr id="20" name="Google Shape;20;p4"/>
          <p:cNvSpPr txBox="1"/>
          <p:nvPr/>
        </p:nvSpPr>
        <p:spPr>
          <a:xfrm>
            <a:off x="1705475" y="975394"/>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21" name="Google Shape;21;p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22"/>
        <p:cNvGrpSpPr/>
        <p:nvPr/>
      </p:nvGrpSpPr>
      <p:grpSpPr>
        <a:xfrm>
          <a:off x="0" y="0"/>
          <a:ext cx="0" cy="0"/>
          <a:chOff x="0" y="0"/>
          <a:chExt cx="0" cy="0"/>
        </a:xfrm>
      </p:grpSpPr>
      <p:pic>
        <p:nvPicPr>
          <p:cNvPr id="23" name="Google Shape;23;p5" descr="libro.png"/>
          <p:cNvPicPr preferRelativeResize="0"/>
          <p:nvPr/>
        </p:nvPicPr>
        <p:blipFill>
          <a:blip r:embed="rId2"/>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5" name="Google Shape;25;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p:txBody>
      </p:sp>
      <p:sp>
        <p:nvSpPr>
          <p:cNvPr id="26" name="Google Shape;26;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cxnSp>
        <p:nvCxnSpPr>
          <p:cNvPr id="27" name="Google Shape;27;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28"/>
        <p:cNvGrpSpPr/>
        <p:nvPr/>
      </p:nvGrpSpPr>
      <p:grpSpPr>
        <a:xfrm>
          <a:off x="0" y="0"/>
          <a:ext cx="0" cy="0"/>
          <a:chOff x="0" y="0"/>
          <a:chExt cx="0" cy="0"/>
        </a:xfrm>
      </p:grpSpPr>
      <p:pic>
        <p:nvPicPr>
          <p:cNvPr id="29" name="Google Shape;29;p6" descr="libro.png"/>
          <p:cNvPicPr preferRelativeResize="0"/>
          <p:nvPr/>
        </p:nvPicPr>
        <p:blipFill>
          <a:blip r:embed="rId2"/>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1" name="Google Shape;31;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p:txBody>
      </p:sp>
      <p:sp>
        <p:nvSpPr>
          <p:cNvPr id="32" name="Google Shape;32;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p:txBody>
      </p:sp>
      <p:sp>
        <p:nvSpPr>
          <p:cNvPr id="33" name="Google Shape;33;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cxnSp>
        <p:nvCxnSpPr>
          <p:cNvPr id="34" name="Google Shape;34;p6"/>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pic>
        <p:nvPicPr>
          <p:cNvPr id="36" name="Google Shape;36;p7" descr="libro.png"/>
          <p:cNvPicPr preferRelativeResize="0"/>
          <p:nvPr/>
        </p:nvPicPr>
        <p:blipFill>
          <a:blip r:embed="rId2"/>
          <a:stretch>
            <a:fillRect/>
          </a:stretch>
        </p:blipFill>
        <p:spPr>
          <a:xfrm>
            <a:off x="0" y="0"/>
            <a:ext cx="9144000" cy="5143500"/>
          </a:xfrm>
          <a:prstGeom prst="rect">
            <a:avLst/>
          </a:prstGeom>
          <a:noFill/>
          <a:ln>
            <a:noFill/>
          </a:ln>
        </p:spPr>
      </p:pic>
      <p:sp>
        <p:nvSpPr>
          <p:cNvPr id="37" name="Google Shape;37;p7"/>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8" name="Google Shape;38;p7"/>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p:txBody>
      </p:sp>
      <p:sp>
        <p:nvSpPr>
          <p:cNvPr id="39" name="Google Shape;39;p7"/>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p:txBody>
      </p:sp>
      <p:sp>
        <p:nvSpPr>
          <p:cNvPr id="40" name="Google Shape;40;p7"/>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p:txBody>
      </p:sp>
      <p:sp>
        <p:nvSpPr>
          <p:cNvPr id="41" name="Google Shape;41;p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cxnSp>
        <p:nvCxnSpPr>
          <p:cNvPr id="42" name="Google Shape;42;p7"/>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3"/>
        <p:cNvGrpSpPr/>
        <p:nvPr/>
      </p:nvGrpSpPr>
      <p:grpSpPr>
        <a:xfrm>
          <a:off x="0" y="0"/>
          <a:ext cx="0" cy="0"/>
          <a:chOff x="0" y="0"/>
          <a:chExt cx="0" cy="0"/>
        </a:xfrm>
      </p:grpSpPr>
      <p:pic>
        <p:nvPicPr>
          <p:cNvPr id="44" name="Google Shape;44;p8" descr="libro.png"/>
          <p:cNvPicPr preferRelativeResize="0"/>
          <p:nvPr/>
        </p:nvPicPr>
        <p:blipFill>
          <a:blip r:embed="rId2"/>
          <a:stretch>
            <a:fillRect/>
          </a:stretch>
        </p:blipFill>
        <p:spPr>
          <a:xfrm>
            <a:off x="0" y="0"/>
            <a:ext cx="9144000" cy="5143500"/>
          </a:xfrm>
          <a:prstGeom prst="rect">
            <a:avLst/>
          </a:prstGeom>
          <a:noFill/>
          <a:ln>
            <a:noFill/>
          </a:ln>
        </p:spPr>
      </p:pic>
      <p:sp>
        <p:nvSpPr>
          <p:cNvPr id="45" name="Google Shape;45;p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6" name="Google Shape;46;p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cxnSp>
        <p:nvCxnSpPr>
          <p:cNvPr id="47" name="Google Shape;47;p8"/>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pic>
        <p:nvPicPr>
          <p:cNvPr id="49" name="Google Shape;49;p9" descr="libro.png"/>
          <p:cNvPicPr preferRelativeResize="0"/>
          <p:nvPr/>
        </p:nvPicPr>
        <p:blipFill>
          <a:blip r:embed="rId2"/>
          <a:stretch>
            <a:fillRect/>
          </a:stretch>
        </p:blipFill>
        <p:spPr>
          <a:xfrm>
            <a:off x="0" y="0"/>
            <a:ext cx="9144000" cy="5143500"/>
          </a:xfrm>
          <a:prstGeom prst="rect">
            <a:avLst/>
          </a:prstGeom>
          <a:noFill/>
          <a:ln>
            <a:noFill/>
          </a:ln>
        </p:spPr>
      </p:pic>
      <p:sp>
        <p:nvSpPr>
          <p:cNvPr id="50" name="Google Shape;50;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p:txBody>
      </p:sp>
      <p:sp>
        <p:nvSpPr>
          <p:cNvPr id="51" name="Google Shape;51;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cxnSp>
        <p:nvCxnSpPr>
          <p:cNvPr id="52" name="Google Shape;52;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8"/>
        <p:cNvGrpSpPr/>
        <p:nvPr/>
      </p:nvGrpSpPr>
      <p:grpSpPr>
        <a:xfrm>
          <a:off x="0" y="0"/>
          <a:ext cx="0" cy="0"/>
          <a:chOff x="0" y="0"/>
          <a:chExt cx="0" cy="0"/>
        </a:xfrm>
      </p:grpSpPr>
      <p:pic>
        <p:nvPicPr>
          <p:cNvPr id="59" name="Google Shape;59;p11" descr="libro.png"/>
          <p:cNvPicPr preferRelativeResize="0"/>
          <p:nvPr/>
        </p:nvPicPr>
        <p:blipFill>
          <a:blip r:embed="rId2"/>
          <a:stretch>
            <a:fillRect/>
          </a:stretch>
        </p:blipFill>
        <p:spPr>
          <a:xfrm>
            <a:off x="0" y="0"/>
            <a:ext cx="9144000" cy="5143500"/>
          </a:xfrm>
          <a:prstGeom prst="rect">
            <a:avLst/>
          </a:prstGeom>
          <a:noFill/>
          <a:ln>
            <a:noFill/>
          </a:ln>
        </p:spPr>
      </p:pic>
      <p:sp>
        <p:nvSpPr>
          <p:cNvPr id="60" name="Google Shape;60;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3.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p:txBody>
      </p:sp>
      <p:sp>
        <p:nvSpPr>
          <p:cNvPr id="7" name="Google Shape;7;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panose="02020603050405020304"/>
              <a:buChar char="◈"/>
              <a:defRPr sz="3000">
                <a:solidFill>
                  <a:schemeClr val="dk1"/>
                </a:solidFill>
                <a:latin typeface="Tinos" panose="02020603050405020304"/>
                <a:ea typeface="Tinos" panose="02020603050405020304"/>
                <a:cs typeface="Tinos" panose="02020603050405020304"/>
                <a:sym typeface="Tinos" panose="02020603050405020304"/>
              </a:defRPr>
            </a:lvl1pPr>
            <a:lvl2pPr marL="914400" lvl="1" indent="-381000">
              <a:spcBef>
                <a:spcPts val="0"/>
              </a:spcBef>
              <a:spcAft>
                <a:spcPts val="0"/>
              </a:spcAft>
              <a:buClr>
                <a:schemeClr val="dk1"/>
              </a:buClr>
              <a:buSzPts val="2400"/>
              <a:buFont typeface="Tinos" panose="02020603050405020304"/>
              <a:buChar char="◆"/>
              <a:defRPr sz="2400">
                <a:solidFill>
                  <a:schemeClr val="dk1"/>
                </a:solidFill>
                <a:latin typeface="Tinos" panose="02020603050405020304"/>
                <a:ea typeface="Tinos" panose="02020603050405020304"/>
                <a:cs typeface="Tinos" panose="02020603050405020304"/>
                <a:sym typeface="Tinos" panose="02020603050405020304"/>
              </a:defRPr>
            </a:lvl2pPr>
            <a:lvl3pPr marL="1371600" lvl="2" indent="-381000">
              <a:spcBef>
                <a:spcPts val="0"/>
              </a:spcBef>
              <a:spcAft>
                <a:spcPts val="0"/>
              </a:spcAft>
              <a:buClr>
                <a:schemeClr val="dk1"/>
              </a:buClr>
              <a:buSzPts val="2400"/>
              <a:buFont typeface="Tinos" panose="02020603050405020304"/>
              <a:buChar char="◇"/>
              <a:defRPr sz="2400">
                <a:solidFill>
                  <a:schemeClr val="dk1"/>
                </a:solidFill>
                <a:latin typeface="Tinos" panose="02020603050405020304"/>
                <a:ea typeface="Tinos" panose="02020603050405020304"/>
                <a:cs typeface="Tinos" panose="02020603050405020304"/>
                <a:sym typeface="Tinos" panose="02020603050405020304"/>
              </a:defRPr>
            </a:lvl3pPr>
            <a:lvl4pPr marL="1828800" lvl="3" indent="-342900">
              <a:spcBef>
                <a:spcPts val="0"/>
              </a:spcBef>
              <a:spcAft>
                <a:spcPts val="0"/>
              </a:spcAft>
              <a:buClr>
                <a:schemeClr val="dk1"/>
              </a:buClr>
              <a:buSzPts val="1800"/>
              <a:buFont typeface="Tinos" panose="02020603050405020304"/>
              <a:buChar char="⬥"/>
              <a:defRPr sz="1800">
                <a:solidFill>
                  <a:schemeClr val="dk1"/>
                </a:solidFill>
                <a:latin typeface="Tinos" panose="02020603050405020304"/>
                <a:ea typeface="Tinos" panose="02020603050405020304"/>
                <a:cs typeface="Tinos" panose="02020603050405020304"/>
                <a:sym typeface="Tinos" panose="02020603050405020304"/>
              </a:defRPr>
            </a:lvl4pPr>
            <a:lvl5pPr marL="2286000" lvl="4" indent="-342900">
              <a:spcBef>
                <a:spcPts val="0"/>
              </a:spcBef>
              <a:spcAft>
                <a:spcPts val="0"/>
              </a:spcAft>
              <a:buClr>
                <a:schemeClr val="dk1"/>
              </a:buClr>
              <a:buSzPts val="1800"/>
              <a:buFont typeface="Tinos" panose="02020603050405020304"/>
              <a:buChar char="⬦"/>
              <a:defRPr sz="1800">
                <a:solidFill>
                  <a:schemeClr val="dk1"/>
                </a:solidFill>
                <a:latin typeface="Tinos" panose="02020603050405020304"/>
                <a:ea typeface="Tinos" panose="02020603050405020304"/>
                <a:cs typeface="Tinos" panose="02020603050405020304"/>
                <a:sym typeface="Tinos" panose="02020603050405020304"/>
              </a:defRPr>
            </a:lvl5pPr>
            <a:lvl6pPr marL="2743200" lvl="5" indent="-342900">
              <a:spcBef>
                <a:spcPts val="0"/>
              </a:spcBef>
              <a:spcAft>
                <a:spcPts val="0"/>
              </a:spcAft>
              <a:buClr>
                <a:schemeClr val="dk1"/>
              </a:buClr>
              <a:buSzPts val="1800"/>
              <a:buFont typeface="Tinos" panose="02020603050405020304"/>
              <a:buChar char="⬦"/>
              <a:defRPr sz="1800">
                <a:solidFill>
                  <a:schemeClr val="dk1"/>
                </a:solidFill>
                <a:latin typeface="Tinos" panose="02020603050405020304"/>
                <a:ea typeface="Tinos" panose="02020603050405020304"/>
                <a:cs typeface="Tinos" panose="02020603050405020304"/>
                <a:sym typeface="Tinos" panose="02020603050405020304"/>
              </a:defRPr>
            </a:lvl6pPr>
            <a:lvl7pPr marL="3200400" lvl="6" indent="-342900">
              <a:spcBef>
                <a:spcPts val="0"/>
              </a:spcBef>
              <a:spcAft>
                <a:spcPts val="0"/>
              </a:spcAft>
              <a:buClr>
                <a:schemeClr val="dk1"/>
              </a:buClr>
              <a:buSzPts val="1800"/>
              <a:buFont typeface="Tinos" panose="02020603050405020304"/>
              <a:buChar char="⬦"/>
              <a:defRPr sz="1800">
                <a:solidFill>
                  <a:schemeClr val="dk1"/>
                </a:solidFill>
                <a:latin typeface="Tinos" panose="02020603050405020304"/>
                <a:ea typeface="Tinos" panose="02020603050405020304"/>
                <a:cs typeface="Tinos" panose="02020603050405020304"/>
                <a:sym typeface="Tinos" panose="02020603050405020304"/>
              </a:defRPr>
            </a:lvl7pPr>
            <a:lvl8pPr marL="3657600" lvl="7" indent="-342900">
              <a:spcBef>
                <a:spcPts val="0"/>
              </a:spcBef>
              <a:spcAft>
                <a:spcPts val="0"/>
              </a:spcAft>
              <a:buClr>
                <a:schemeClr val="dk1"/>
              </a:buClr>
              <a:buSzPts val="1800"/>
              <a:buFont typeface="Tinos" panose="02020603050405020304"/>
              <a:buChar char="⬦"/>
              <a:defRPr sz="1800">
                <a:solidFill>
                  <a:schemeClr val="dk1"/>
                </a:solidFill>
                <a:latin typeface="Tinos" panose="02020603050405020304"/>
                <a:ea typeface="Tinos" panose="02020603050405020304"/>
                <a:cs typeface="Tinos" panose="02020603050405020304"/>
                <a:sym typeface="Tinos" panose="02020603050405020304"/>
              </a:defRPr>
            </a:lvl8pPr>
            <a:lvl9pPr marL="4114800" lvl="8" indent="-342900">
              <a:spcBef>
                <a:spcPts val="0"/>
              </a:spcBef>
              <a:spcAft>
                <a:spcPts val="0"/>
              </a:spcAft>
              <a:buClr>
                <a:schemeClr val="dk1"/>
              </a:buClr>
              <a:buSzPts val="1800"/>
              <a:buFont typeface="Tinos" panose="02020603050405020304"/>
              <a:buChar char="⬦"/>
              <a:defRPr sz="1800">
                <a:solidFill>
                  <a:schemeClr val="dk1"/>
                </a:solidFill>
                <a:latin typeface="Tinos" panose="02020603050405020304"/>
                <a:ea typeface="Tinos" panose="02020603050405020304"/>
                <a:cs typeface="Tinos" panose="02020603050405020304"/>
                <a:sym typeface="Tinos" panose="02020603050405020304"/>
              </a:defRPr>
            </a:lvl9pPr>
          </a:lstStyle>
          <a:p/>
        </p:txBody>
      </p:sp>
      <p:sp>
        <p:nvSpPr>
          <p:cNvPr id="8" name="Google Shape;8;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panose="02020603050405020304"/>
                <a:ea typeface="Tinos" panose="02020603050405020304"/>
                <a:cs typeface="Tinos" panose="02020603050405020304"/>
                <a:sym typeface="Tinos" panose="02020603050405020304"/>
              </a:defRPr>
            </a:lvl1pPr>
            <a:lvl2pPr lvl="1" algn="r">
              <a:buNone/>
              <a:defRPr sz="1200">
                <a:solidFill>
                  <a:schemeClr val="dk2"/>
                </a:solidFill>
                <a:latin typeface="Tinos" panose="02020603050405020304"/>
                <a:ea typeface="Tinos" panose="02020603050405020304"/>
                <a:cs typeface="Tinos" panose="02020603050405020304"/>
                <a:sym typeface="Tinos" panose="02020603050405020304"/>
              </a:defRPr>
            </a:lvl2pPr>
            <a:lvl3pPr lvl="2" algn="r">
              <a:buNone/>
              <a:defRPr sz="1200">
                <a:solidFill>
                  <a:schemeClr val="dk2"/>
                </a:solidFill>
                <a:latin typeface="Tinos" panose="02020603050405020304"/>
                <a:ea typeface="Tinos" panose="02020603050405020304"/>
                <a:cs typeface="Tinos" panose="02020603050405020304"/>
                <a:sym typeface="Tinos" panose="02020603050405020304"/>
              </a:defRPr>
            </a:lvl3pPr>
            <a:lvl4pPr lvl="3" algn="r">
              <a:buNone/>
              <a:defRPr sz="1200">
                <a:solidFill>
                  <a:schemeClr val="dk2"/>
                </a:solidFill>
                <a:latin typeface="Tinos" panose="02020603050405020304"/>
                <a:ea typeface="Tinos" panose="02020603050405020304"/>
                <a:cs typeface="Tinos" panose="02020603050405020304"/>
                <a:sym typeface="Tinos" panose="02020603050405020304"/>
              </a:defRPr>
            </a:lvl4pPr>
            <a:lvl5pPr lvl="4" algn="r">
              <a:buNone/>
              <a:defRPr sz="1200">
                <a:solidFill>
                  <a:schemeClr val="dk2"/>
                </a:solidFill>
                <a:latin typeface="Tinos" panose="02020603050405020304"/>
                <a:ea typeface="Tinos" panose="02020603050405020304"/>
                <a:cs typeface="Tinos" panose="02020603050405020304"/>
                <a:sym typeface="Tinos" panose="02020603050405020304"/>
              </a:defRPr>
            </a:lvl5pPr>
            <a:lvl6pPr lvl="5" algn="r">
              <a:buNone/>
              <a:defRPr sz="1200">
                <a:solidFill>
                  <a:schemeClr val="dk2"/>
                </a:solidFill>
                <a:latin typeface="Tinos" panose="02020603050405020304"/>
                <a:ea typeface="Tinos" panose="02020603050405020304"/>
                <a:cs typeface="Tinos" panose="02020603050405020304"/>
                <a:sym typeface="Tinos" panose="02020603050405020304"/>
              </a:defRPr>
            </a:lvl6pPr>
            <a:lvl7pPr lvl="6" algn="r">
              <a:buNone/>
              <a:defRPr sz="1200">
                <a:solidFill>
                  <a:schemeClr val="dk2"/>
                </a:solidFill>
                <a:latin typeface="Tinos" panose="02020603050405020304"/>
                <a:ea typeface="Tinos" panose="02020603050405020304"/>
                <a:cs typeface="Tinos" panose="02020603050405020304"/>
                <a:sym typeface="Tinos" panose="02020603050405020304"/>
              </a:defRPr>
            </a:lvl7pPr>
            <a:lvl8pPr lvl="7" algn="r">
              <a:buNone/>
              <a:defRPr sz="1200">
                <a:solidFill>
                  <a:schemeClr val="dk2"/>
                </a:solidFill>
                <a:latin typeface="Tinos" panose="02020603050405020304"/>
                <a:ea typeface="Tinos" panose="02020603050405020304"/>
                <a:cs typeface="Tinos" panose="02020603050405020304"/>
                <a:sym typeface="Tinos" panose="02020603050405020304"/>
              </a:defRPr>
            </a:lvl8pPr>
            <a:lvl9pPr lvl="8" algn="r">
              <a:buNone/>
              <a:defRPr sz="1200">
                <a:solidFill>
                  <a:schemeClr val="dk2"/>
                </a:solidFill>
                <a:latin typeface="Tinos" panose="02020603050405020304"/>
                <a:ea typeface="Tinos" panose="02020603050405020304"/>
                <a:cs typeface="Tinos" panose="02020603050405020304"/>
                <a:sym typeface="Tinos" panose="020206030504050203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9.png"/><Relationship Id="rId2" Type="http://schemas.microsoft.com/office/2007/relationships/media" Target="../media/media1.mp4"/><Relationship Id="rId1" Type="http://schemas.openxmlformats.org/officeDocument/2006/relationships/video" Target="../media/media1.mp4"/></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5.GIF"/></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658092" y="1080653"/>
            <a:ext cx="7980217" cy="30200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latin typeface="+mj-lt"/>
              </a:rPr>
              <a:t>KHOA HỌC TỰ NHIÊN 7</a:t>
            </a:r>
            <a:endParaRPr dirty="0">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1881275" y="685800"/>
            <a:ext cx="5966599" cy="776148"/>
          </a:xfrm>
          <a:prstGeom prst="rect">
            <a:avLst/>
          </a:prstGeom>
        </p:spPr>
        <p:txBody>
          <a:bodyPr spcFirstLastPara="1" wrap="square" lIns="91425" tIns="91425" rIns="91425" bIns="91425" anchor="b" anchorCtr="0">
            <a:noAutofit/>
          </a:bodyPr>
          <a:lstStyle/>
          <a:p>
            <a:br>
              <a:rPr lang="vi-VN" dirty="0">
                <a:latin typeface="+mj-lt"/>
              </a:rPr>
            </a:br>
            <a:br>
              <a:rPr lang="vi-VN" dirty="0">
                <a:latin typeface="+mj-lt"/>
              </a:rPr>
            </a:br>
            <a:r>
              <a:rPr lang="vi-VN" sz="2000" dirty="0" smtClean="0">
                <a:effectLst>
                  <a:outerShdw blurRad="38100" dist="19050" dir="2700000" algn="tl">
                    <a:schemeClr val="dk1">
                      <a:alpha val="40000"/>
                    </a:schemeClr>
                  </a:outerShdw>
                </a:effectLst>
                <a:latin typeface="+mj-lt"/>
              </a:rPr>
              <a:t>Kết thúc HĐ 1, HS thực hiện luyện tập</a:t>
            </a:r>
            <a:r>
              <a:rPr lang="vi-VN" sz="2000" dirty="0">
                <a:effectLst>
                  <a:outerShdw blurRad="38100" dist="19050" dir="2700000" algn="tl">
                    <a:schemeClr val="dk1">
                      <a:alpha val="40000"/>
                    </a:schemeClr>
                  </a:outerShdw>
                </a:effectLst>
                <a:latin typeface="+mj-lt"/>
              </a:rPr>
              <a:t>.</a:t>
            </a:r>
            <a:br>
              <a:rPr lang="vi-VN" sz="2000" dirty="0">
                <a:latin typeface="+mj-lt"/>
              </a:rPr>
            </a:br>
            <a:endParaRPr sz="2000" dirty="0">
              <a:latin typeface="+mj-lt"/>
            </a:endParaRPr>
          </a:p>
        </p:txBody>
      </p:sp>
      <p:sp>
        <p:nvSpPr>
          <p:cNvPr id="106" name="Google Shape;106;p1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4" name="Text Placeholder 3"/>
          <p:cNvSpPr>
            <a:spLocks noGrp="1"/>
          </p:cNvSpPr>
          <p:nvPr>
            <p:ph type="body" idx="1"/>
          </p:nvPr>
        </p:nvSpPr>
        <p:spPr>
          <a:xfrm>
            <a:off x="1198419" y="1073874"/>
            <a:ext cx="7301345" cy="3024552"/>
          </a:xfrm>
        </p:spPr>
        <p:txBody>
          <a:bodyPr/>
          <a:lstStyle/>
          <a:p>
            <a:pPr marL="63500" indent="0">
              <a:buNone/>
            </a:pPr>
            <a:r>
              <a:rPr lang="vi-VN" sz="2400" dirty="0" smtClean="0">
                <a:effectLst>
                  <a:outerShdw blurRad="38100" dist="19050" dir="2700000" algn="tl">
                    <a:schemeClr val="dk1">
                      <a:alpha val="40000"/>
                    </a:schemeClr>
                  </a:outerShdw>
                </a:effectLst>
              </a:rPr>
              <a:t>* </a:t>
            </a:r>
            <a:r>
              <a:rPr lang="vi-VN" sz="2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Hoàn thành các câu sau:</a:t>
            </a:r>
            <a:endParaRPr lang="vi-VN" sz="2400" dirty="0">
              <a:latin typeface="Times New Roman" panose="02020603050405020304" pitchFamily="18" charset="0"/>
              <a:cs typeface="Times New Roman" panose="02020603050405020304" pitchFamily="18" charset="0"/>
            </a:endParaRPr>
          </a:p>
          <a:p>
            <a:pPr lvl="0"/>
            <a:r>
              <a:rPr lang="vi-VN" sz="2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Trên cùng một quãng đường, nếu thời gian chuyển động (1)... hơn thì chuyển động đó nhanh hơn.</a:t>
            </a:r>
            <a:endParaRPr lang="vi-VN" sz="2400" dirty="0">
              <a:latin typeface="Times New Roman" panose="02020603050405020304" pitchFamily="18" charset="0"/>
              <a:cs typeface="Times New Roman" panose="02020603050405020304" pitchFamily="18" charset="0"/>
            </a:endParaRPr>
          </a:p>
          <a:p>
            <a:pPr lvl="0"/>
            <a:r>
              <a:rPr lang="vi-VN" sz="2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Trong cùng một khoảng thời gian, nêu quãng đường chuyển động (2)... hơn thì chuyển động đó nhanh hơn.</a:t>
            </a:r>
            <a:endParaRPr lang="vi-VN" sz="2400" dirty="0">
              <a:latin typeface="Times New Roman" panose="02020603050405020304" pitchFamily="18" charset="0"/>
              <a:cs typeface="Times New Roman" panose="02020603050405020304" pitchFamily="18" charset="0"/>
            </a:endParaRPr>
          </a:p>
          <a:p>
            <a:pPr lvl="0"/>
            <a:r>
              <a:rPr lang="vi-VN" sz="2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Chuyển động nào có quãng đường đi được trong mỗi giây (3)... hơn thì chuyển động đó nhanh hơn</a:t>
            </a:r>
            <a:r>
              <a:rPr lang="vi-VN" sz="24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a:t>
            </a:r>
            <a:endParaRPr lang="vi-VN" sz="24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endParaRPr>
          </a:p>
          <a:p>
            <a:pPr marL="63500" lvl="0" indent="0">
              <a:buNone/>
            </a:pP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5" name="TextBox 4"/>
          <p:cNvSpPr txBox="1"/>
          <p:nvPr/>
        </p:nvSpPr>
        <p:spPr>
          <a:xfrm>
            <a:off x="1482436" y="491838"/>
            <a:ext cx="6785505" cy="4185761"/>
          </a:xfrm>
          <a:prstGeom prst="rect">
            <a:avLst/>
          </a:prstGeom>
          <a:noFill/>
        </p:spPr>
        <p:txBody>
          <a:bodyPr wrap="square" rtlCol="0">
            <a:spAutoFit/>
          </a:bodyPr>
          <a:lstStyle/>
          <a:p>
            <a:pPr lvl="0"/>
            <a:r>
              <a:rPr lang="vi-VN" sz="28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Trên cùng một quãng đường, nếu thời gian chuyển động </a:t>
            </a:r>
            <a:r>
              <a:rPr lang="vi-VN" sz="2800" dirty="0" smtClean="0">
                <a:solidFill>
                  <a:srgbClr val="FF0000"/>
                </a:solidFill>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(1) nhỏ </a:t>
            </a:r>
            <a:r>
              <a:rPr lang="vi-VN" sz="28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hơn thì chuyển động đó nhanh hơn.</a:t>
            </a:r>
            <a:endParaRPr lang="vi-VN" sz="2800" dirty="0" smtClean="0">
              <a:latin typeface="Times New Roman" panose="02020603050405020304" pitchFamily="18" charset="0"/>
              <a:cs typeface="Times New Roman" panose="02020603050405020304" pitchFamily="18" charset="0"/>
            </a:endParaRPr>
          </a:p>
          <a:p>
            <a:pPr lvl="0"/>
            <a:r>
              <a:rPr lang="vi-VN" sz="28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Trong cùng một khoảng thời gian, nêu quãng đường chuyển động </a:t>
            </a:r>
            <a:r>
              <a:rPr lang="vi-VN" sz="2800" dirty="0" smtClean="0">
                <a:solidFill>
                  <a:srgbClr val="FF0000"/>
                </a:solidFill>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(2) lớn</a:t>
            </a:r>
            <a:r>
              <a:rPr lang="vi-VN" sz="28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hơn thì chuyển động đó nhanh hơn.</a:t>
            </a:r>
            <a:endParaRPr lang="vi-VN" sz="2800" dirty="0" smtClean="0">
              <a:latin typeface="Times New Roman" panose="02020603050405020304" pitchFamily="18" charset="0"/>
              <a:cs typeface="Times New Roman" panose="02020603050405020304" pitchFamily="18" charset="0"/>
            </a:endParaRPr>
          </a:p>
          <a:p>
            <a:pPr lvl="0"/>
            <a:r>
              <a:rPr lang="vi-VN" sz="28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Chuyển động nào có quãng đường đi được trong mỗi giây </a:t>
            </a:r>
            <a:r>
              <a:rPr lang="vi-VN" sz="2800" dirty="0" smtClean="0">
                <a:solidFill>
                  <a:srgbClr val="FF0000"/>
                </a:solidFill>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(3) lớn</a:t>
            </a:r>
            <a:r>
              <a:rPr lang="vi-VN" sz="28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hơn thì chuyển động đó nhanh hơn.</a:t>
            </a:r>
            <a:endParaRPr lang="vi-VN" sz="28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endParaRPr>
          </a:p>
          <a:p>
            <a:endParaRPr lang="vi-VN"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1"/>
          <p:cNvSpPr txBox="1">
            <a:spLocks noGrp="1"/>
          </p:cNvSpPr>
          <p:nvPr>
            <p:ph type="title"/>
          </p:nvPr>
        </p:nvSpPr>
        <p:spPr>
          <a:xfrm>
            <a:off x="1556175" y="379939"/>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smtClean="0">
                <a:solidFill>
                  <a:srgbClr val="FF0000"/>
                </a:solidFill>
                <a:latin typeface="+mj-lt"/>
              </a:rPr>
              <a:t>HĐ 2: Tìm hiểu công thức tính tốc độ</a:t>
            </a:r>
            <a:endParaRPr dirty="0">
              <a:solidFill>
                <a:srgbClr val="FF0000"/>
              </a:solidFill>
              <a:latin typeface="+mj-lt"/>
            </a:endParaRPr>
          </a:p>
        </p:txBody>
      </p:sp>
      <p:sp>
        <p:nvSpPr>
          <p:cNvPr id="125" name="Google Shape;125;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 name="TextBox 2"/>
          <p:cNvSpPr txBox="1"/>
          <p:nvPr/>
        </p:nvSpPr>
        <p:spPr>
          <a:xfrm>
            <a:off x="2909455" y="1025236"/>
            <a:ext cx="4488872" cy="1200329"/>
          </a:xfrm>
          <a:prstGeom prst="rect">
            <a:avLst/>
          </a:prstGeom>
          <a:noFill/>
        </p:spPr>
        <p:txBody>
          <a:bodyPr wrap="square" rtlCol="0">
            <a:spAutoFit/>
          </a:bodyPr>
          <a:lstStyle/>
          <a:p>
            <a:pPr algn="ctr"/>
            <a:r>
              <a:rPr lang="vi-VN" sz="1800" dirty="0">
                <a:effectLst>
                  <a:outerShdw blurRad="38100" dist="19050" dir="2700000" algn="tl">
                    <a:schemeClr val="dk1">
                      <a:alpha val="40000"/>
                    </a:schemeClr>
                  </a:outerShdw>
                </a:effectLst>
                <a:latin typeface="+mj-lt"/>
              </a:rPr>
              <a:t>Để tính tốc độ, ta cần:</a:t>
            </a:r>
            <a:endParaRPr lang="vi-VN" sz="1800" dirty="0">
              <a:latin typeface="+mj-lt"/>
            </a:endParaRPr>
          </a:p>
          <a:p>
            <a:pPr lvl="0" algn="ctr"/>
            <a:r>
              <a:rPr lang="vi-VN" sz="1800" dirty="0">
                <a:effectLst>
                  <a:outerShdw blurRad="38100" dist="19050" dir="2700000" algn="tl">
                    <a:schemeClr val="dk1">
                      <a:alpha val="40000"/>
                    </a:schemeClr>
                  </a:outerShdw>
                </a:effectLst>
                <a:latin typeface="+mj-lt"/>
              </a:rPr>
              <a:t>Xác định quãng đường vật đi được.</a:t>
            </a:r>
            <a:endParaRPr lang="vi-VN" sz="1800" dirty="0">
              <a:latin typeface="+mj-lt"/>
            </a:endParaRPr>
          </a:p>
          <a:p>
            <a:pPr lvl="0" algn="ctr"/>
            <a:r>
              <a:rPr lang="vi-VN" sz="1800" dirty="0">
                <a:effectLst>
                  <a:outerShdw blurRad="38100" dist="19050" dir="2700000" algn="tl">
                    <a:schemeClr val="dk1">
                      <a:alpha val="40000"/>
                    </a:schemeClr>
                  </a:outerShdw>
                </a:effectLst>
                <a:latin typeface="+mj-lt"/>
              </a:rPr>
              <a:t>Xác định thời gian vật đi hết quãng đường đó.</a:t>
            </a:r>
            <a:endParaRPr lang="vi-VN" sz="1800" dirty="0">
              <a:latin typeface="+mj-lt"/>
            </a:endParaRPr>
          </a:p>
          <a:p>
            <a:pPr algn="ctr"/>
            <a:endParaRPr lang="vi-VN" sz="1800" dirty="0">
              <a:latin typeface="+mj-lt"/>
            </a:endParaRPr>
          </a:p>
        </p:txBody>
      </p:sp>
      <p:pic>
        <p:nvPicPr>
          <p:cNvPr id="5" name="Picture 4"/>
          <p:cNvPicPr>
            <a:picLocks noChangeAspect="1"/>
          </p:cNvPicPr>
          <p:nvPr/>
        </p:nvPicPr>
        <p:blipFill>
          <a:blip r:embed="rId1"/>
          <a:stretch>
            <a:fillRect/>
          </a:stretch>
        </p:blipFill>
        <p:spPr>
          <a:xfrm>
            <a:off x="1842656" y="2001982"/>
            <a:ext cx="6605394" cy="242067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arn(inVertical)">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1556175" y="612222"/>
            <a:ext cx="6616800" cy="4444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smtClean="0">
                <a:latin typeface="+mj-lt"/>
              </a:rPr>
              <a:t>Chuyển động của người đi xe đạp</a:t>
            </a:r>
            <a:endParaRPr dirty="0">
              <a:latin typeface="+mj-lt"/>
            </a:endParaRPr>
          </a:p>
        </p:txBody>
      </p:sp>
      <p:sp>
        <p:nvSpPr>
          <p:cNvPr id="134" name="Google Shape;134;p22"/>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7" name="chạy xe đạp">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1391613" y="1056629"/>
            <a:ext cx="7142787" cy="343539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circle(in)">
                                      <p:cBhvr>
                                        <p:cTn id="7" dur="2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7"/>
                </p:tgtEl>
              </p:cMediaNode>
            </p:video>
          </p:childTnLst>
        </p:cTn>
      </p:par>
    </p:tnLst>
    <p:bldLst>
      <p:bldP spid="1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4" name="Google Shape;134;p22"/>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2" name="Picture 1"/>
          <p:cNvPicPr>
            <a:picLocks noChangeAspect="1"/>
          </p:cNvPicPr>
          <p:nvPr/>
        </p:nvPicPr>
        <p:blipFill>
          <a:blip r:embed="rId1"/>
          <a:stretch>
            <a:fillRect/>
          </a:stretch>
        </p:blipFill>
        <p:spPr>
          <a:xfrm>
            <a:off x="1281545" y="484908"/>
            <a:ext cx="7294419" cy="400711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8" name="Picutre 437"/>
          <p:cNvPicPr/>
          <p:nvPr/>
        </p:nvPicPr>
        <p:blipFill>
          <a:blip r:embed="rId1"/>
          <a:stretch>
            <a:fillRect/>
          </a:stretch>
        </p:blipFill>
        <p:spPr>
          <a:xfrm>
            <a:off x="1281546" y="1357745"/>
            <a:ext cx="6986395" cy="3134281"/>
          </a:xfrm>
          <a:prstGeom prst="rect">
            <a:avLst/>
          </a:prstGeom>
          <a:pattFill prst="pct5">
            <a:fgClr>
              <a:schemeClr val="tx1"/>
            </a:fgClr>
            <a:bgClr>
              <a:schemeClr val="tx1"/>
            </a:bgClr>
          </a:pattFill>
        </p:spPr>
      </p:pic>
      <p:sp>
        <p:nvSpPr>
          <p:cNvPr id="9" name="TextBox 8"/>
          <p:cNvSpPr txBox="1"/>
          <p:nvPr/>
        </p:nvSpPr>
        <p:spPr>
          <a:xfrm>
            <a:off x="1496291" y="671946"/>
            <a:ext cx="6823364" cy="400110"/>
          </a:xfrm>
          <a:prstGeom prst="rect">
            <a:avLst/>
          </a:prstGeom>
          <a:noFill/>
        </p:spPr>
        <p:txBody>
          <a:bodyPr wrap="square" rtlCol="0">
            <a:spAutoFit/>
          </a:bodyPr>
          <a:lstStyle/>
          <a:p>
            <a:r>
              <a:rPr lang="vi-VN" sz="2000" dirty="0">
                <a:effectLst>
                  <a:outerShdw blurRad="38100" dist="19050" dir="2700000" algn="tl">
                    <a:schemeClr val="dk1">
                      <a:alpha val="40000"/>
                    </a:schemeClr>
                  </a:outerShdw>
                </a:effectLst>
                <a:latin typeface="+mj-lt"/>
              </a:rPr>
              <a:t>C</a:t>
            </a:r>
            <a:r>
              <a:rPr lang="vi-VN" sz="2000" dirty="0" smtClean="0">
                <a:effectLst>
                  <a:outerShdw blurRad="38100" dist="19050" dir="2700000" algn="tl">
                    <a:schemeClr val="dk1">
                      <a:alpha val="40000"/>
                    </a:schemeClr>
                  </a:outerShdw>
                </a:effectLst>
                <a:latin typeface="+mj-lt"/>
              </a:rPr>
              <a:t>ách </a:t>
            </a:r>
            <a:r>
              <a:rPr lang="vi-VN" sz="2000" dirty="0">
                <a:effectLst>
                  <a:outerShdw blurRad="38100" dist="19050" dir="2700000" algn="tl">
                    <a:schemeClr val="dk1">
                      <a:alpha val="40000"/>
                    </a:schemeClr>
                  </a:outerShdw>
                </a:effectLst>
                <a:latin typeface="+mj-lt"/>
              </a:rPr>
              <a:t>nhớ các công thức liên quan đến tốc độ qua các hình sau:</a:t>
            </a:r>
            <a:endParaRPr lang="vi-VN" sz="2000" dirty="0">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1280514" y="519545"/>
            <a:ext cx="5972341" cy="92127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a:solidFill>
                  <a:schemeClr val="accent6">
                    <a:lumMod val="50000"/>
                  </a:schemeClr>
                </a:solidFill>
                <a:latin typeface="Times New Roman" panose="02020603050405020304" pitchFamily="18" charset="0"/>
                <a:cs typeface="Times New Roman" panose="02020603050405020304" pitchFamily="18" charset="0"/>
              </a:rPr>
              <a:t>2</a:t>
            </a:r>
            <a:r>
              <a:rPr lang="en-GB" dirty="0" smtClean="0">
                <a:solidFill>
                  <a:schemeClr val="accent6">
                    <a:lumMod val="50000"/>
                  </a:schemeClr>
                </a:solidFill>
                <a:latin typeface="Times New Roman" panose="02020603050405020304" pitchFamily="18" charset="0"/>
                <a:cs typeface="Times New Roman" panose="02020603050405020304" pitchFamily="18" charset="0"/>
              </a:rPr>
              <a:t>.</a:t>
            </a:r>
            <a:r>
              <a:rPr lang="vi-VN" dirty="0" smtClean="0">
                <a:solidFill>
                  <a:schemeClr val="accent6">
                    <a:lumMod val="50000"/>
                  </a:schemeClr>
                </a:solidFill>
                <a:latin typeface="Times New Roman" panose="02020603050405020304" pitchFamily="18" charset="0"/>
                <a:cs typeface="Times New Roman" panose="02020603050405020304" pitchFamily="18" charset="0"/>
              </a:rPr>
              <a:t> ĐƠN VỊ TỐC ĐỘ</a:t>
            </a:r>
            <a:endParaRPr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2" name="Google Shape;92;p17"/>
          <p:cNvSpPr txBox="1">
            <a:spLocks noGrp="1"/>
          </p:cNvSpPr>
          <p:nvPr>
            <p:ph type="subTitle" idx="1"/>
          </p:nvPr>
        </p:nvSpPr>
        <p:spPr>
          <a:xfrm>
            <a:off x="1579517" y="1225997"/>
            <a:ext cx="6650084"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200" b="1" dirty="0" smtClean="0">
                <a:solidFill>
                  <a:srgbClr val="FF0000"/>
                </a:solidFill>
                <a:latin typeface="Times New Roman" panose="02020603050405020304" pitchFamily="18" charset="0"/>
                <a:cs typeface="Times New Roman" panose="02020603050405020304" pitchFamily="18" charset="0"/>
              </a:rPr>
              <a:t>* HĐ3: Tìm hiểu đơn vị tốc độ</a:t>
            </a:r>
            <a:endParaRPr sz="3200" b="1" dirty="0">
              <a:solidFill>
                <a:srgbClr val="FF0000"/>
              </a:solidFill>
              <a:latin typeface="Times New Roman" panose="02020603050405020304" pitchFamily="18" charset="0"/>
              <a:cs typeface="Times New Roman" panose="02020603050405020304" pitchFamily="18" charset="0"/>
            </a:endParaRPr>
          </a:p>
        </p:txBody>
      </p:sp>
      <p:sp>
        <p:nvSpPr>
          <p:cNvPr id="93" name="Google Shape;93;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 name="Picture 2"/>
          <p:cNvPicPr>
            <a:picLocks noChangeAspect="1"/>
          </p:cNvPicPr>
          <p:nvPr/>
        </p:nvPicPr>
        <p:blipFill>
          <a:blip r:embed="rId1"/>
          <a:stretch>
            <a:fillRect/>
          </a:stretch>
        </p:blipFill>
        <p:spPr>
          <a:xfrm rot="16200000">
            <a:off x="3550905" y="-553866"/>
            <a:ext cx="2707307" cy="7384476"/>
          </a:xfrm>
          <a:prstGeom prst="rect">
            <a:avLst/>
          </a:prstGeom>
        </p:spPr>
      </p:pic>
      <p:sp>
        <p:nvSpPr>
          <p:cNvPr id="4" name="TextBox 3"/>
          <p:cNvSpPr txBox="1"/>
          <p:nvPr/>
        </p:nvSpPr>
        <p:spPr>
          <a:xfrm>
            <a:off x="2258291" y="3553691"/>
            <a:ext cx="4662054" cy="307777"/>
          </a:xfrm>
          <a:prstGeom prst="rect">
            <a:avLst/>
          </a:prstGeom>
          <a:noFill/>
        </p:spPr>
        <p:txBody>
          <a:bodyPr wrap="square" rtlCol="0">
            <a:spAutoFit/>
          </a:bodyPr>
          <a:lstStyle/>
          <a:p>
            <a:endParaRPr lang="vi-VN" dirty="0"/>
          </a:p>
        </p:txBody>
      </p:sp>
      <p:pic>
        <p:nvPicPr>
          <p:cNvPr id="6" name="Picture 5"/>
          <p:cNvPicPr>
            <a:picLocks noChangeAspect="1"/>
          </p:cNvPicPr>
          <p:nvPr/>
        </p:nvPicPr>
        <p:blipFill>
          <a:blip r:embed="rId2"/>
          <a:stretch>
            <a:fillRect/>
          </a:stretch>
        </p:blipFill>
        <p:spPr>
          <a:xfrm>
            <a:off x="1851399" y="3463637"/>
            <a:ext cx="5339109" cy="102839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ircle(in)">
                                      <p:cBhvr>
                                        <p:cTn id="7" dur="2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wipe(down)">
                                      <p:cBhvr>
                                        <p:cTn id="12" dur="500"/>
                                        <p:tgtEl>
                                          <p:spTgt spid="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idx="4294967295"/>
          </p:nvPr>
        </p:nvSpPr>
        <p:spPr>
          <a:xfrm>
            <a:off x="1616193" y="446996"/>
            <a:ext cx="5096334" cy="6128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800" b="0" i="1" dirty="0" smtClean="0">
                <a:latin typeface="Times New Roman" panose="02020603050405020304" pitchFamily="18" charset="0"/>
                <a:ea typeface="Tinos" panose="02020603050405020304"/>
                <a:cs typeface="Times New Roman" panose="02020603050405020304" pitchFamily="18" charset="0"/>
                <a:sym typeface="Tinos" panose="02020603050405020304"/>
              </a:rPr>
              <a:t>Bảng 8.2 cho biết tốc độ của một số phương tiện giao thông theo đơn vị km/h</a:t>
            </a:r>
            <a:endParaRPr sz="1800" b="0" i="1" dirty="0">
              <a:latin typeface="Times New Roman" panose="02020603050405020304" pitchFamily="18" charset="0"/>
              <a:ea typeface="Tinos" panose="02020603050405020304"/>
              <a:cs typeface="Times New Roman" panose="02020603050405020304" pitchFamily="18" charset="0"/>
              <a:sym typeface="Tinos" panose="02020603050405020304"/>
            </a:endParaRPr>
          </a:p>
        </p:txBody>
      </p:sp>
      <p:sp>
        <p:nvSpPr>
          <p:cNvPr id="148" name="Google Shape;148;p2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50" name="Google Shape;150;p24"/>
          <p:cNvSpPr txBox="1">
            <a:spLocks noGrp="1"/>
          </p:cNvSpPr>
          <p:nvPr>
            <p:ph type="title" idx="4294967295"/>
          </p:nvPr>
        </p:nvSpPr>
        <p:spPr>
          <a:xfrm>
            <a:off x="1219200" y="2722418"/>
            <a:ext cx="1849581" cy="15799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1800" dirty="0" smtClean="0">
                <a:latin typeface="+mj-lt"/>
                <a:ea typeface="Tinos" panose="02020603050405020304"/>
                <a:cs typeface="Tinos" panose="02020603050405020304"/>
              </a:rPr>
              <a:t>Đổi tốc độ của các phương tiện giao thông trong Bảng 8.2 ra đơn vị m/s</a:t>
            </a:r>
            <a:endParaRPr sz="1800" b="0" i="1" dirty="0">
              <a:latin typeface="+mj-lt"/>
              <a:ea typeface="Tinos" panose="02020603050405020304"/>
              <a:cs typeface="Tinos" panose="02020603050405020304"/>
              <a:sym typeface="Tinos" panose="02020603050405020304"/>
            </a:endParaRPr>
          </a:p>
        </p:txBody>
      </p:sp>
      <p:pic>
        <p:nvPicPr>
          <p:cNvPr id="3" name="Picture 2"/>
          <p:cNvPicPr>
            <a:picLocks noChangeAspect="1"/>
          </p:cNvPicPr>
          <p:nvPr/>
        </p:nvPicPr>
        <p:blipFill>
          <a:blip r:embed="rId1"/>
          <a:stretch>
            <a:fillRect/>
          </a:stretch>
        </p:blipFill>
        <p:spPr>
          <a:xfrm>
            <a:off x="3068781" y="1267691"/>
            <a:ext cx="5521037" cy="306618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down)">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randombar(horizontal)">
                                      <p:cBhvr>
                                        <p:cTn id="1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graphicFrame>
        <p:nvGraphicFramePr>
          <p:cNvPr id="7" name="Table 6"/>
          <p:cNvGraphicFramePr>
            <a:graphicFrameLocks noGrp="1"/>
          </p:cNvGraphicFramePr>
          <p:nvPr/>
        </p:nvGraphicFramePr>
        <p:xfrm>
          <a:off x="1803350" y="1377950"/>
          <a:ext cx="6096000" cy="2682240"/>
        </p:xfrm>
        <a:graphic>
          <a:graphicData uri="http://schemas.openxmlformats.org/drawingml/2006/table">
            <a:tbl>
              <a:tblPr firstRow="1" bandRow="1">
                <a:tableStyleId>{D5EDD03E-0E03-49A1-AD2E-C9A84880E0E5}</a:tableStyleId>
              </a:tblPr>
              <a:tblGrid>
                <a:gridCol w="2422286"/>
                <a:gridCol w="1842655"/>
                <a:gridCol w="1831059"/>
              </a:tblGrid>
              <a:tr h="370840">
                <a:tc>
                  <a:txBody>
                    <a:bodyPr/>
                    <a:lstStyle/>
                    <a:p>
                      <a:pPr algn="ctr"/>
                      <a:r>
                        <a:rPr lang="vi-VN" sz="2000" dirty="0" smtClean="0">
                          <a:latin typeface="+mj-lt"/>
                        </a:rPr>
                        <a:t>Phương tiện giao thông</a:t>
                      </a:r>
                      <a:endParaRPr lang="vi-VN" sz="2000" dirty="0">
                        <a:latin typeface="+mj-lt"/>
                      </a:endParaRPr>
                    </a:p>
                  </a:txBody>
                  <a:tcPr/>
                </a:tc>
                <a:tc>
                  <a:txBody>
                    <a:bodyPr/>
                    <a:lstStyle/>
                    <a:p>
                      <a:pPr algn="ctr"/>
                      <a:r>
                        <a:rPr lang="vi-VN" sz="2000" dirty="0" smtClean="0">
                          <a:latin typeface="+mj-lt"/>
                        </a:rPr>
                        <a:t>Tốc độ (km/h)</a:t>
                      </a:r>
                      <a:endParaRPr lang="vi-VN" sz="2000" dirty="0">
                        <a:latin typeface="+mj-lt"/>
                      </a:endParaRPr>
                    </a:p>
                  </a:txBody>
                  <a:tcPr/>
                </a:tc>
                <a:tc>
                  <a:txBody>
                    <a:bodyPr/>
                    <a:lstStyle/>
                    <a:p>
                      <a:pPr algn="ctr"/>
                      <a:r>
                        <a:rPr lang="vi-VN" sz="2000" dirty="0" smtClean="0">
                          <a:latin typeface="+mj-lt"/>
                        </a:rPr>
                        <a:t>Tốc độ (m/s)</a:t>
                      </a:r>
                      <a:endParaRPr lang="vi-VN" sz="2000" dirty="0">
                        <a:latin typeface="+mj-lt"/>
                      </a:endParaRPr>
                    </a:p>
                  </a:txBody>
                  <a:tcPr/>
                </a:tc>
              </a:tr>
              <a:tr h="370840">
                <a:tc>
                  <a:txBody>
                    <a:bodyPr/>
                    <a:lstStyle/>
                    <a:p>
                      <a:pPr algn="ctr"/>
                      <a:r>
                        <a:rPr lang="vi-VN" sz="2000" dirty="0" smtClean="0">
                          <a:latin typeface="+mj-lt"/>
                        </a:rPr>
                        <a:t>Xe đạp</a:t>
                      </a:r>
                      <a:endParaRPr lang="vi-VN" sz="2000" dirty="0">
                        <a:latin typeface="+mj-lt"/>
                      </a:endParaRPr>
                    </a:p>
                  </a:txBody>
                  <a:tcPr/>
                </a:tc>
                <a:tc>
                  <a:txBody>
                    <a:bodyPr/>
                    <a:lstStyle/>
                    <a:p>
                      <a:pPr algn="ctr"/>
                      <a:r>
                        <a:rPr lang="vi-VN" sz="2000" dirty="0" smtClean="0">
                          <a:latin typeface="+mj-lt"/>
                        </a:rPr>
                        <a:t>10,8</a:t>
                      </a:r>
                      <a:endParaRPr lang="vi-VN" sz="2000" dirty="0">
                        <a:latin typeface="+mj-lt"/>
                      </a:endParaRPr>
                    </a:p>
                  </a:txBody>
                  <a:tcPr/>
                </a:tc>
                <a:tc>
                  <a:txBody>
                    <a:bodyPr/>
                    <a:lstStyle/>
                    <a:p>
                      <a:pPr indent="254000" algn="ctr">
                        <a:lnSpc>
                          <a:spcPct val="115000"/>
                        </a:lnSpc>
                        <a:spcAft>
                          <a:spcPts val="0"/>
                        </a:spcAft>
                      </a:pPr>
                      <a:r>
                        <a:rPr lang="vi-VN" sz="1800" dirty="0">
                          <a:ln>
                            <a:noFill/>
                          </a:ln>
                          <a:solidFill>
                            <a:srgbClr val="000000"/>
                          </a:solidFill>
                          <a:effectLst>
                            <a:outerShdw blurRad="38100" dist="19050" dir="2700000" algn="tl">
                              <a:schemeClr val="dk1">
                                <a:alpha val="40000"/>
                              </a:schemeClr>
                            </a:outerShdw>
                          </a:effectLst>
                          <a:latin typeface="+mj-lt"/>
                          <a:ea typeface="Arial" panose="020B0604020202020204" pitchFamily="34" charset="0"/>
                          <a:cs typeface="Times New Roman" panose="02020603050405020304" pitchFamily="18" charset="0"/>
                        </a:rPr>
                        <a:t>3</a:t>
                      </a:r>
                      <a:endParaRPr lang="vi-VN" sz="1200" dirty="0">
                        <a:effectLst/>
                        <a:latin typeface="+mj-lt"/>
                        <a:ea typeface="Segoe UI" panose="020B0502040204020203" pitchFamily="34" charset="0"/>
                        <a:cs typeface="Times New Roman" panose="02020603050405020304" pitchFamily="18" charset="0"/>
                      </a:endParaRPr>
                    </a:p>
                  </a:txBody>
                  <a:tcPr marL="6350" marR="6350" marT="0" marB="0" anchor="b"/>
                </a:tc>
              </a:tr>
              <a:tr h="370840">
                <a:tc>
                  <a:txBody>
                    <a:bodyPr/>
                    <a:lstStyle/>
                    <a:p>
                      <a:pPr algn="ctr"/>
                      <a:r>
                        <a:rPr lang="vi-VN" sz="2000" dirty="0" smtClean="0">
                          <a:latin typeface="+mj-lt"/>
                        </a:rPr>
                        <a:t>Ca nô</a:t>
                      </a:r>
                      <a:endParaRPr lang="vi-VN" sz="2000" dirty="0">
                        <a:latin typeface="+mj-lt"/>
                      </a:endParaRPr>
                    </a:p>
                  </a:txBody>
                  <a:tcPr/>
                </a:tc>
                <a:tc>
                  <a:txBody>
                    <a:bodyPr/>
                    <a:lstStyle/>
                    <a:p>
                      <a:pPr algn="ctr"/>
                      <a:r>
                        <a:rPr lang="vi-VN" sz="2000" dirty="0" smtClean="0">
                          <a:latin typeface="+mj-lt"/>
                        </a:rPr>
                        <a:t>36</a:t>
                      </a:r>
                      <a:endParaRPr lang="vi-VN" sz="2000" dirty="0">
                        <a:latin typeface="+mj-lt"/>
                      </a:endParaRPr>
                    </a:p>
                  </a:txBody>
                  <a:tcPr/>
                </a:tc>
                <a:tc>
                  <a:txBody>
                    <a:bodyPr/>
                    <a:lstStyle/>
                    <a:p>
                      <a:pPr indent="254000" algn="ctr">
                        <a:lnSpc>
                          <a:spcPct val="115000"/>
                        </a:lnSpc>
                        <a:spcAft>
                          <a:spcPts val="0"/>
                        </a:spcAft>
                      </a:pPr>
                      <a:r>
                        <a:rPr lang="vi-VN" sz="1800">
                          <a:ln>
                            <a:noFill/>
                          </a:ln>
                          <a:solidFill>
                            <a:srgbClr val="000000"/>
                          </a:solidFill>
                          <a:effectLst>
                            <a:outerShdw blurRad="38100" dist="19050" dir="2700000" algn="tl">
                              <a:schemeClr val="dk1">
                                <a:alpha val="40000"/>
                              </a:schemeClr>
                            </a:outerShdw>
                          </a:effectLst>
                          <a:latin typeface="+mj-lt"/>
                          <a:ea typeface="Arial" panose="020B0604020202020204" pitchFamily="34" charset="0"/>
                          <a:cs typeface="Times New Roman" panose="02020603050405020304" pitchFamily="18" charset="0"/>
                        </a:rPr>
                        <a:t>10</a:t>
                      </a:r>
                      <a:endParaRPr lang="vi-VN" sz="1200">
                        <a:effectLst/>
                        <a:latin typeface="+mj-lt"/>
                        <a:ea typeface="Segoe UI" panose="020B0502040204020203" pitchFamily="34" charset="0"/>
                        <a:cs typeface="Times New Roman" panose="02020603050405020304" pitchFamily="18" charset="0"/>
                      </a:endParaRPr>
                    </a:p>
                  </a:txBody>
                  <a:tcPr marL="6350" marR="6350" marT="0" marB="0" anchor="b"/>
                </a:tc>
              </a:tr>
              <a:tr h="370840">
                <a:tc>
                  <a:txBody>
                    <a:bodyPr/>
                    <a:lstStyle/>
                    <a:p>
                      <a:pPr algn="ctr"/>
                      <a:r>
                        <a:rPr lang="vi-VN" sz="2000" dirty="0" smtClean="0">
                          <a:latin typeface="+mj-lt"/>
                        </a:rPr>
                        <a:t>Tàu hỏa</a:t>
                      </a:r>
                      <a:endParaRPr lang="vi-VN" sz="2000" dirty="0">
                        <a:latin typeface="+mj-lt"/>
                      </a:endParaRPr>
                    </a:p>
                  </a:txBody>
                  <a:tcPr/>
                </a:tc>
                <a:tc>
                  <a:txBody>
                    <a:bodyPr/>
                    <a:lstStyle/>
                    <a:p>
                      <a:pPr algn="ctr"/>
                      <a:r>
                        <a:rPr lang="vi-VN" sz="2000" dirty="0" smtClean="0">
                          <a:latin typeface="+mj-lt"/>
                        </a:rPr>
                        <a:t>60</a:t>
                      </a:r>
                      <a:endParaRPr lang="vi-VN" sz="2000" dirty="0">
                        <a:latin typeface="+mj-lt"/>
                      </a:endParaRPr>
                    </a:p>
                  </a:txBody>
                  <a:tcPr/>
                </a:tc>
                <a:tc>
                  <a:txBody>
                    <a:bodyPr/>
                    <a:lstStyle/>
                    <a:p>
                      <a:pPr indent="254000" algn="ctr">
                        <a:lnSpc>
                          <a:spcPct val="115000"/>
                        </a:lnSpc>
                        <a:spcAft>
                          <a:spcPts val="0"/>
                        </a:spcAft>
                      </a:pPr>
                      <a:r>
                        <a:rPr lang="vi-VN" sz="1800">
                          <a:ln>
                            <a:noFill/>
                          </a:ln>
                          <a:solidFill>
                            <a:srgbClr val="000000"/>
                          </a:solidFill>
                          <a:effectLst>
                            <a:outerShdw blurRad="38100" dist="19050" dir="2700000" algn="tl">
                              <a:schemeClr val="dk1">
                                <a:alpha val="40000"/>
                              </a:schemeClr>
                            </a:outerShdw>
                          </a:effectLst>
                          <a:latin typeface="+mj-lt"/>
                          <a:ea typeface="Arial" panose="020B0604020202020204" pitchFamily="34" charset="0"/>
                          <a:cs typeface="Times New Roman" panose="02020603050405020304" pitchFamily="18" charset="0"/>
                        </a:rPr>
                        <a:t>16,7</a:t>
                      </a:r>
                      <a:endParaRPr lang="vi-VN" sz="1200">
                        <a:effectLst/>
                        <a:latin typeface="+mj-lt"/>
                        <a:ea typeface="Segoe UI" panose="020B0502040204020203" pitchFamily="34" charset="0"/>
                        <a:cs typeface="Times New Roman" panose="02020603050405020304" pitchFamily="18" charset="0"/>
                      </a:endParaRPr>
                    </a:p>
                  </a:txBody>
                  <a:tcPr marL="6350" marR="6350" marT="0" marB="0" anchor="b"/>
                </a:tc>
              </a:tr>
              <a:tr h="370840">
                <a:tc>
                  <a:txBody>
                    <a:bodyPr/>
                    <a:lstStyle/>
                    <a:p>
                      <a:pPr algn="ctr"/>
                      <a:r>
                        <a:rPr lang="vi-VN" sz="2000" dirty="0" smtClean="0">
                          <a:latin typeface="+mj-lt"/>
                        </a:rPr>
                        <a:t>Ô tô</a:t>
                      </a:r>
                      <a:endParaRPr lang="vi-VN" sz="2000" dirty="0">
                        <a:latin typeface="+mj-lt"/>
                      </a:endParaRPr>
                    </a:p>
                  </a:txBody>
                  <a:tcPr/>
                </a:tc>
                <a:tc>
                  <a:txBody>
                    <a:bodyPr/>
                    <a:lstStyle/>
                    <a:p>
                      <a:pPr algn="ctr"/>
                      <a:r>
                        <a:rPr lang="vi-VN" sz="2000" dirty="0" smtClean="0">
                          <a:latin typeface="+mj-lt"/>
                        </a:rPr>
                        <a:t>72</a:t>
                      </a:r>
                      <a:endParaRPr lang="vi-VN" sz="2000" dirty="0">
                        <a:latin typeface="+mj-lt"/>
                      </a:endParaRPr>
                    </a:p>
                  </a:txBody>
                  <a:tcPr/>
                </a:tc>
                <a:tc>
                  <a:txBody>
                    <a:bodyPr/>
                    <a:lstStyle/>
                    <a:p>
                      <a:pPr indent="254000" algn="ctr">
                        <a:lnSpc>
                          <a:spcPct val="115000"/>
                        </a:lnSpc>
                        <a:spcAft>
                          <a:spcPts val="0"/>
                        </a:spcAft>
                      </a:pPr>
                      <a:r>
                        <a:rPr lang="vi-VN" sz="1800">
                          <a:ln>
                            <a:noFill/>
                          </a:ln>
                          <a:solidFill>
                            <a:srgbClr val="000000"/>
                          </a:solidFill>
                          <a:effectLst>
                            <a:outerShdw blurRad="38100" dist="19050" dir="2700000" algn="tl">
                              <a:schemeClr val="dk1">
                                <a:alpha val="40000"/>
                              </a:schemeClr>
                            </a:outerShdw>
                          </a:effectLst>
                          <a:latin typeface="+mj-lt"/>
                          <a:ea typeface="Arial" panose="020B0604020202020204" pitchFamily="34" charset="0"/>
                          <a:cs typeface="Times New Roman" panose="02020603050405020304" pitchFamily="18" charset="0"/>
                        </a:rPr>
                        <a:t>20</a:t>
                      </a:r>
                      <a:endParaRPr lang="vi-VN" sz="1200">
                        <a:effectLst/>
                        <a:latin typeface="+mj-lt"/>
                        <a:ea typeface="Segoe UI" panose="020B0502040204020203" pitchFamily="34" charset="0"/>
                        <a:cs typeface="Times New Roman" panose="02020603050405020304" pitchFamily="18" charset="0"/>
                      </a:endParaRPr>
                    </a:p>
                  </a:txBody>
                  <a:tcPr marL="6350" marR="6350" marT="0" marB="0" anchor="b"/>
                </a:tc>
              </a:tr>
              <a:tr h="370840">
                <a:tc>
                  <a:txBody>
                    <a:bodyPr/>
                    <a:lstStyle/>
                    <a:p>
                      <a:pPr algn="ctr"/>
                      <a:r>
                        <a:rPr lang="vi-VN" sz="2000" dirty="0" smtClean="0">
                          <a:latin typeface="+mj-lt"/>
                        </a:rPr>
                        <a:t>Máy bay</a:t>
                      </a:r>
                      <a:endParaRPr lang="vi-VN" sz="2000" dirty="0">
                        <a:latin typeface="+mj-lt"/>
                      </a:endParaRPr>
                    </a:p>
                  </a:txBody>
                  <a:tcPr/>
                </a:tc>
                <a:tc>
                  <a:txBody>
                    <a:bodyPr/>
                    <a:lstStyle/>
                    <a:p>
                      <a:pPr algn="ctr"/>
                      <a:r>
                        <a:rPr lang="vi-VN" sz="2000" dirty="0" smtClean="0">
                          <a:latin typeface="+mj-lt"/>
                        </a:rPr>
                        <a:t>720</a:t>
                      </a:r>
                      <a:endParaRPr lang="vi-VN" sz="2000" dirty="0">
                        <a:latin typeface="+mj-lt"/>
                      </a:endParaRPr>
                    </a:p>
                  </a:txBody>
                  <a:tcPr/>
                </a:tc>
                <a:tc>
                  <a:txBody>
                    <a:bodyPr/>
                    <a:lstStyle/>
                    <a:p>
                      <a:pPr indent="254000" algn="ctr">
                        <a:lnSpc>
                          <a:spcPct val="115000"/>
                        </a:lnSpc>
                        <a:spcAft>
                          <a:spcPts val="0"/>
                        </a:spcAft>
                      </a:pPr>
                      <a:r>
                        <a:rPr lang="vi-VN" sz="1800" dirty="0">
                          <a:ln>
                            <a:noFill/>
                          </a:ln>
                          <a:solidFill>
                            <a:srgbClr val="000000"/>
                          </a:solidFill>
                          <a:effectLst>
                            <a:outerShdw blurRad="38100" dist="19050" dir="2700000" algn="tl">
                              <a:schemeClr val="dk1">
                                <a:alpha val="40000"/>
                              </a:schemeClr>
                            </a:outerShdw>
                          </a:effectLst>
                          <a:latin typeface="+mj-lt"/>
                          <a:ea typeface="Arial" panose="020B0604020202020204" pitchFamily="34" charset="0"/>
                          <a:cs typeface="Times New Roman" panose="02020603050405020304" pitchFamily="18" charset="0"/>
                        </a:rPr>
                        <a:t>200</a:t>
                      </a:r>
                      <a:endParaRPr lang="vi-VN" sz="1200" dirty="0">
                        <a:effectLst/>
                        <a:latin typeface="+mj-lt"/>
                        <a:ea typeface="Segoe UI" panose="020B0502040204020203" pitchFamily="34" charset="0"/>
                        <a:cs typeface="Times New Roman" panose="02020603050405020304" pitchFamily="18" charset="0"/>
                      </a:endParaRPr>
                    </a:p>
                  </a:txBody>
                  <a:tcPr marL="6350" marR="6350" marT="0" marB="0" anchor="ct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200" dirty="0" smtClean="0">
                <a:solidFill>
                  <a:srgbClr val="FF0000"/>
                </a:solidFill>
                <a:latin typeface="+mj-lt"/>
              </a:rPr>
              <a:t>Kết luận</a:t>
            </a:r>
            <a:endParaRPr sz="3200" dirty="0">
              <a:solidFill>
                <a:srgbClr val="FF0000"/>
              </a:solidFill>
              <a:latin typeface="+mj-lt"/>
            </a:endParaRPr>
          </a:p>
        </p:txBody>
      </p:sp>
      <p:sp>
        <p:nvSpPr>
          <p:cNvPr id="159" name="Google Shape;159;p2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 name="Picture 2"/>
          <p:cNvPicPr>
            <a:picLocks noChangeAspect="1"/>
          </p:cNvPicPr>
          <p:nvPr/>
        </p:nvPicPr>
        <p:blipFill>
          <a:blip r:embed="rId1"/>
          <a:stretch>
            <a:fillRect/>
          </a:stretch>
        </p:blipFill>
        <p:spPr>
          <a:xfrm>
            <a:off x="1345622" y="1419275"/>
            <a:ext cx="7200900" cy="301942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circle(in)">
                                      <p:cBhvr>
                                        <p:cTn id="7" dur="2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658092" y="1080653"/>
            <a:ext cx="7980217" cy="30200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smtClean="0">
                <a:latin typeface="+mj-lt"/>
              </a:rPr>
              <a:t>CHỦ ĐỀ: TỐC ĐỘ (11 Tiết)</a:t>
            </a:r>
            <a:br>
              <a:rPr lang="vi-VN" sz="4000" dirty="0" smtClean="0">
                <a:latin typeface="+mj-lt"/>
              </a:rPr>
            </a:br>
            <a:r>
              <a:rPr lang="vi-VN" sz="4000" dirty="0" smtClean="0">
                <a:latin typeface="+mj-lt"/>
              </a:rPr>
              <a:t>Bài 8: TỐC ĐỘ CHUYỂN ĐỘNG (3 tiết)</a:t>
            </a:r>
            <a:endParaRPr sz="4000" dirty="0">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ircle(in)">
                                      <p:cBhvr>
                                        <p:cTn id="7"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4000" dirty="0" smtClean="0">
                <a:latin typeface="+mj-lt"/>
              </a:rPr>
              <a:t>Vận dụng</a:t>
            </a:r>
            <a:endParaRPr sz="4000" dirty="0">
              <a:latin typeface="+mj-lt"/>
            </a:endParaRPr>
          </a:p>
        </p:txBody>
      </p:sp>
      <p:sp>
        <p:nvSpPr>
          <p:cNvPr id="166" name="Google Shape;166;p2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 name="Rectangle 2"/>
          <p:cNvSpPr/>
          <p:nvPr/>
        </p:nvSpPr>
        <p:spPr>
          <a:xfrm>
            <a:off x="1556175" y="1863220"/>
            <a:ext cx="6555661" cy="1791260"/>
          </a:xfrm>
          <a:prstGeom prst="rect">
            <a:avLst/>
          </a:prstGeom>
        </p:spPr>
        <p:txBody>
          <a:bodyPr wrap="square">
            <a:spAutoFit/>
          </a:bodyPr>
          <a:lstStyle/>
          <a:p>
            <a:pPr marL="203200" indent="304800" algn="just">
              <a:lnSpc>
                <a:spcPct val="115000"/>
              </a:lnSpc>
              <a:spcAft>
                <a:spcPts val="500"/>
              </a:spcAft>
            </a:pPr>
            <a:r>
              <a:rPr lang="vi-VN" sz="3200" dirty="0">
                <a:effectLst>
                  <a:outerShdw blurRad="38100" dist="19050" dir="2700000" algn="tl">
                    <a:schemeClr val="dk1">
                      <a:alpha val="40000"/>
                    </a:schemeClr>
                  </a:outerShdw>
                </a:effectLst>
                <a:latin typeface="Times New Roman" panose="02020603050405020304" pitchFamily="18" charset="0"/>
                <a:ea typeface="Segoe UI" panose="020B0502040204020203" pitchFamily="34" charset="0"/>
              </a:rPr>
              <a:t>Vì sao ngoài đơn vị m/s, trong thực tế người ta còn dùng các đơn vị tốc độ khác? Nêu ví dụ minh </a:t>
            </a:r>
            <a:r>
              <a:rPr lang="vi-VN" sz="3200" dirty="0" smtClean="0">
                <a:effectLst>
                  <a:outerShdw blurRad="38100" dist="19050" dir="2700000" algn="tl">
                    <a:schemeClr val="dk1">
                      <a:alpha val="40000"/>
                    </a:schemeClr>
                  </a:outerShdw>
                </a:effectLst>
                <a:latin typeface="Times New Roman" panose="02020603050405020304" pitchFamily="18" charset="0"/>
                <a:ea typeface="Segoe UI" panose="020B0502040204020203" pitchFamily="34" charset="0"/>
              </a:rPr>
              <a:t>hoạ?</a:t>
            </a:r>
            <a:endParaRPr lang="vi-VN" sz="2000" dirty="0">
              <a:effectLst/>
              <a:latin typeface="Segoe UI" panose="020B0502040204020203" pitchFamily="34" charset="0"/>
              <a:ea typeface="Segoe UI" panose="020B0502040204020203"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circle(in)">
                                      <p:cBhvr>
                                        <p:cTn id="7" dur="2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00" y="595745"/>
            <a:ext cx="6616800" cy="4267200"/>
          </a:xfrm>
        </p:spPr>
        <p:txBody>
          <a:bodyPr/>
          <a:lstStyle/>
          <a:p>
            <a:r>
              <a:rPr lang="vi-VN" sz="2800" dirty="0">
                <a:effectLst>
                  <a:outerShdw blurRad="38100" dist="19050" dir="2700000" algn="tl">
                    <a:schemeClr val="dk1">
                      <a:alpha val="40000"/>
                    </a:schemeClr>
                  </a:outerShdw>
                </a:effectLst>
                <a:latin typeface="+mj-lt"/>
              </a:rPr>
              <a:t>Ngoài m/s, người ta dùng các đơn vị khác để thuận tiện mô tả chuyển động của các vật nhanh hay chậm khác nhau để thuận tiện cho việc ước lượng, đánh giá và tính toán tốc độ của vật. </a:t>
            </a:r>
            <a:br>
              <a:rPr lang="vi-VN" sz="2800" dirty="0" smtClean="0">
                <a:effectLst>
                  <a:outerShdw blurRad="38100" dist="19050" dir="2700000" algn="tl">
                    <a:schemeClr val="dk1">
                      <a:alpha val="40000"/>
                    </a:schemeClr>
                  </a:outerShdw>
                </a:effectLst>
                <a:latin typeface="+mj-lt"/>
              </a:rPr>
            </a:br>
            <a:r>
              <a:rPr lang="vi-VN" sz="2800" dirty="0" smtClean="0">
                <a:effectLst>
                  <a:outerShdw blurRad="38100" dist="19050" dir="2700000" algn="tl">
                    <a:schemeClr val="dk1">
                      <a:alpha val="40000"/>
                    </a:schemeClr>
                  </a:outerShdw>
                </a:effectLst>
                <a:latin typeface="+mj-lt"/>
              </a:rPr>
              <a:t>Ví </a:t>
            </a:r>
            <a:r>
              <a:rPr lang="vi-VN" sz="2800" dirty="0">
                <a:effectLst>
                  <a:outerShdw blurRad="38100" dist="19050" dir="2700000" algn="tl">
                    <a:schemeClr val="dk1">
                      <a:alpha val="40000"/>
                    </a:schemeClr>
                  </a:outerShdw>
                </a:effectLst>
                <a:latin typeface="+mj-lt"/>
              </a:rPr>
              <a:t>dụ, trong cuộc thi chạy hoặc bơi, dùng đơn vị m/s; xác định tốc độ các phương tiện giao thông dùng km/h, tốc độ của tên lửa km/s hoặc km/h.</a:t>
            </a:r>
            <a:br>
              <a:rPr lang="vi-VN" sz="2800" dirty="0">
                <a:latin typeface="+mj-lt"/>
              </a:rPr>
            </a:br>
            <a:endParaRPr lang="vi-VN" sz="2800"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4" name="Picture 3"/>
          <p:cNvPicPr>
            <a:picLocks noChangeAspect="1"/>
          </p:cNvPicPr>
          <p:nvPr/>
        </p:nvPicPr>
        <p:blipFill>
          <a:blip r:embed="rId1"/>
          <a:stretch>
            <a:fillRect/>
          </a:stretch>
        </p:blipFill>
        <p:spPr>
          <a:xfrm>
            <a:off x="226435" y="554182"/>
            <a:ext cx="8221615" cy="393784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r>
              <a:rPr lang="vi-VN" sz="3200" dirty="0">
                <a:effectLst>
                  <a:outerShdw blurRad="38100" dist="19050" dir="2700000" algn="tl">
                    <a:schemeClr val="dk1">
                      <a:alpha val="40000"/>
                    </a:schemeClr>
                  </a:outerShdw>
                </a:effectLst>
                <a:latin typeface="+mj-lt"/>
              </a:rPr>
              <a:t>HƯỚNG </a:t>
            </a:r>
            <a:r>
              <a:rPr lang="vi-VN" sz="3200" dirty="0" smtClean="0">
                <a:effectLst>
                  <a:outerShdw blurRad="38100" dist="19050" dir="2700000" algn="tl">
                    <a:schemeClr val="dk1">
                      <a:alpha val="40000"/>
                    </a:schemeClr>
                  </a:outerShdw>
                </a:effectLst>
                <a:latin typeface="+mj-lt"/>
              </a:rPr>
              <a:t>DẪN </a:t>
            </a:r>
            <a:r>
              <a:rPr lang="vi-VN" sz="3200" dirty="0">
                <a:effectLst>
                  <a:outerShdw blurRad="38100" dist="19050" dir="2700000" algn="tl">
                    <a:schemeClr val="dk1">
                      <a:alpha val="40000"/>
                    </a:schemeClr>
                  </a:outerShdw>
                </a:effectLst>
                <a:latin typeface="+mj-lt"/>
              </a:rPr>
              <a:t>BÀI </a:t>
            </a:r>
            <a:r>
              <a:rPr lang="vi-VN" sz="3200" dirty="0" smtClean="0">
                <a:effectLst>
                  <a:outerShdw blurRad="38100" dist="19050" dir="2700000" algn="tl">
                    <a:schemeClr val="dk1">
                      <a:alpha val="40000"/>
                    </a:schemeClr>
                  </a:outerShdw>
                </a:effectLst>
                <a:latin typeface="+mj-lt"/>
              </a:rPr>
              <a:t>TẬP VỀ NHÀ</a:t>
            </a:r>
            <a:endParaRPr sz="3200" dirty="0">
              <a:latin typeface="+mj-lt"/>
            </a:endParaRPr>
          </a:p>
        </p:txBody>
      </p:sp>
      <p:sp>
        <p:nvSpPr>
          <p:cNvPr id="278" name="Google Shape;278;p37"/>
          <p:cNvSpPr txBox="1">
            <a:spLocks noGrp="1"/>
          </p:cNvSpPr>
          <p:nvPr>
            <p:ph type="body" idx="1"/>
          </p:nvPr>
        </p:nvSpPr>
        <p:spPr>
          <a:xfrm>
            <a:off x="1556175" y="1870658"/>
            <a:ext cx="6616800" cy="1814652"/>
          </a:xfrm>
          <a:prstGeom prst="rect">
            <a:avLst/>
          </a:prstGeom>
        </p:spPr>
        <p:txBody>
          <a:bodyPr spcFirstLastPara="1" wrap="square" lIns="91425" tIns="91425" rIns="91425" bIns="91425" anchor="t" anchorCtr="0">
            <a:noAutofit/>
          </a:bodyPr>
          <a:lstStyle/>
          <a:p>
            <a:pPr marL="0" indent="0">
              <a:buNone/>
            </a:pPr>
            <a:r>
              <a:rPr lang="vi-VN" sz="4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GV yêu cầu HS về nhà làm bài tập 1, 2 SGK/54</a:t>
            </a:r>
            <a:endParaRPr lang="vi-VN" sz="4400" dirty="0">
              <a:latin typeface="Times New Roman" panose="02020603050405020304" pitchFamily="18" charset="0"/>
              <a:cs typeface="Times New Roman" panose="02020603050405020304" pitchFamily="18" charset="0"/>
            </a:endParaRPr>
          </a:p>
          <a:p>
            <a:pPr marL="0" lvl="0" indent="0" algn="l" rtl="0">
              <a:spcBef>
                <a:spcPts val="600"/>
              </a:spcBef>
              <a:spcAft>
                <a:spcPts val="0"/>
              </a:spcAft>
              <a:buNone/>
            </a:pPr>
            <a:endParaRPr sz="4400" dirty="0">
              <a:solidFill>
                <a:srgbClr val="25212A"/>
              </a:solidFill>
              <a:latin typeface="Times New Roman" panose="02020603050405020304" pitchFamily="18" charset="0"/>
              <a:cs typeface="Times New Roman" panose="02020603050405020304" pitchFamily="18" charset="0"/>
            </a:endParaRPr>
          </a:p>
        </p:txBody>
      </p:sp>
      <p:sp>
        <p:nvSpPr>
          <p:cNvPr id="279" name="Google Shape;279;p3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wheel(1)">
                                      <p:cBhvr>
                                        <p:cTn id="7" dur="20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8">
                                            <p:txEl>
                                              <p:pRg st="0" end="0"/>
                                            </p:txEl>
                                          </p:spTgt>
                                        </p:tgtEl>
                                        <p:attrNameLst>
                                          <p:attrName>style.visibility</p:attrName>
                                        </p:attrNameLst>
                                      </p:cBhvr>
                                      <p:to>
                                        <p:strVal val="visible"/>
                                      </p:to>
                                    </p:set>
                                    <p:animEffect transition="in" filter="randombar(horizontal)">
                                      <p:cBhvr>
                                        <p:cTn id="12" dur="500"/>
                                        <p:tgtEl>
                                          <p:spTgt spid="2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27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36"/>
          <p:cNvSpPr txBox="1">
            <a:spLocks noGrp="1"/>
          </p:cNvSpPr>
          <p:nvPr>
            <p:ph type="ctrTitle" idx="4294967295"/>
          </p:nvPr>
        </p:nvSpPr>
        <p:spPr>
          <a:xfrm>
            <a:off x="3006429" y="2061332"/>
            <a:ext cx="32343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en-GB" sz="6000" dirty="0">
                <a:solidFill>
                  <a:schemeClr val="accent6"/>
                </a:solidFill>
              </a:rPr>
              <a:t>THANKS!</a:t>
            </a:r>
            <a:endParaRPr sz="6000" dirty="0">
              <a:solidFill>
                <a:schemeClr val="accent6"/>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p:cTn id="7" dur="1000" fill="hold"/>
                                        <p:tgtEl>
                                          <p:spTgt spid="271"/>
                                        </p:tgtEl>
                                        <p:attrNameLst>
                                          <p:attrName>ppt_w</p:attrName>
                                        </p:attrNameLst>
                                      </p:cBhvr>
                                      <p:tavLst>
                                        <p:tav tm="0">
                                          <p:val>
                                            <p:fltVal val="0"/>
                                          </p:val>
                                        </p:tav>
                                        <p:tav tm="100000">
                                          <p:val>
                                            <p:strVal val="#ppt_w"/>
                                          </p:val>
                                        </p:tav>
                                      </p:tavLst>
                                    </p:anim>
                                    <p:anim calcmode="lin" valueType="num">
                                      <p:cBhvr>
                                        <p:cTn id="8" dur="1000" fill="hold"/>
                                        <p:tgtEl>
                                          <p:spTgt spid="271"/>
                                        </p:tgtEl>
                                        <p:attrNameLst>
                                          <p:attrName>ppt_h</p:attrName>
                                        </p:attrNameLst>
                                      </p:cBhvr>
                                      <p:tavLst>
                                        <p:tav tm="0">
                                          <p:val>
                                            <p:fltVal val="0"/>
                                          </p:val>
                                        </p:tav>
                                        <p:tav tm="100000">
                                          <p:val>
                                            <p:strVal val="#ppt_h"/>
                                          </p:val>
                                        </p:tav>
                                      </p:tavLst>
                                    </p:anim>
                                    <p:anim calcmode="lin" valueType="num">
                                      <p:cBhvr>
                                        <p:cTn id="9" dur="1000" fill="hold"/>
                                        <p:tgtEl>
                                          <p:spTgt spid="271"/>
                                        </p:tgtEl>
                                        <p:attrNameLst>
                                          <p:attrName>style.rotation</p:attrName>
                                        </p:attrNameLst>
                                      </p:cBhvr>
                                      <p:tavLst>
                                        <p:tav tm="0">
                                          <p:val>
                                            <p:fltVal val="90"/>
                                          </p:val>
                                        </p:tav>
                                        <p:tav tm="100000">
                                          <p:val>
                                            <p:fltVal val="0"/>
                                          </p:val>
                                        </p:tav>
                                      </p:tavLst>
                                    </p:anim>
                                    <p:animEffect transition="in" filter="fade">
                                      <p:cBhvr>
                                        <p:cTn id="10"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dirty="0" smtClean="0">
                <a:latin typeface="+mj-lt"/>
              </a:rPr>
              <a:t>MỤC TIÊU</a:t>
            </a:r>
            <a:endParaRPr sz="4000" dirty="0">
              <a:latin typeface="+mj-lt"/>
            </a:endParaRPr>
          </a:p>
        </p:txBody>
      </p:sp>
      <p:sp>
        <p:nvSpPr>
          <p:cNvPr id="77" name="Google Shape;77;p15"/>
          <p:cNvSpPr txBox="1">
            <a:spLocks noGrp="1"/>
          </p:cNvSpPr>
          <p:nvPr>
            <p:ph type="body" idx="2"/>
          </p:nvPr>
        </p:nvSpPr>
        <p:spPr>
          <a:xfrm>
            <a:off x="1282550" y="1330036"/>
            <a:ext cx="6616800" cy="3161990"/>
          </a:xfrm>
          <a:prstGeom prst="rect">
            <a:avLst/>
          </a:prstGeom>
        </p:spPr>
        <p:txBody>
          <a:bodyPr spcFirstLastPara="1" wrap="square" lIns="91425" tIns="91425" rIns="91425" bIns="91425" anchor="t" anchorCtr="0">
            <a:noAutofit/>
          </a:bodyPr>
          <a:lstStyle/>
          <a:p>
            <a:pPr lvl="0"/>
            <a:r>
              <a:rPr lang="vi-VN"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Nhận thức khoa học tự nhiên: Hiểu được ý nghĩa vật lí của tốc độ và liệt kê được một số đơn vị tốc độ thường dùng.</a:t>
            </a:r>
            <a:endParaRPr lang="vi-VN" dirty="0">
              <a:latin typeface="Times New Roman" panose="02020603050405020304" pitchFamily="18" charset="0"/>
              <a:cs typeface="Times New Roman" panose="02020603050405020304" pitchFamily="18" charset="0"/>
            </a:endParaRPr>
          </a:p>
          <a:p>
            <a:pPr lvl="0"/>
            <a:r>
              <a:rPr lang="vi-VN"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Tìm hiểu tự nhiên: Phân tích, so sánh các kiểu chuyển động và thiết lập được công thức tính tốc độ trong chuyến động.</a:t>
            </a:r>
            <a:endParaRPr lang="vi-VN" dirty="0">
              <a:latin typeface="Times New Roman" panose="02020603050405020304" pitchFamily="18" charset="0"/>
              <a:cs typeface="Times New Roman" panose="02020603050405020304" pitchFamily="18" charset="0"/>
            </a:endParaRPr>
          </a:p>
          <a:p>
            <a:r>
              <a:rPr lang="vi-VN"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-Vận dụng kiến thức, kĩ năng đã học: Tính được tốc độ chuyển động trong những tình huống nhất định.</a:t>
            </a:r>
            <a:endParaRPr lang="vi-VN"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panose="020B0604020202020204"/>
              <a:buNone/>
            </a:pPr>
            <a:endParaRPr sz="1200" dirty="0">
              <a:solidFill>
                <a:srgbClr val="A64D79"/>
              </a:solidFill>
            </a:endParaRPr>
          </a:p>
          <a:p>
            <a:pPr marL="0" lvl="0" indent="0" algn="l" rtl="0">
              <a:spcBef>
                <a:spcPts val="0"/>
              </a:spcBef>
              <a:spcAft>
                <a:spcPts val="0"/>
              </a:spcAft>
              <a:buNone/>
            </a:pPr>
            <a:endParaRPr sz="1200" dirty="0">
              <a:solidFill>
                <a:srgbClr val="A64D79"/>
              </a:solidFill>
            </a:endParaRPr>
          </a:p>
        </p:txBody>
      </p:sp>
      <p:sp>
        <p:nvSpPr>
          <p:cNvPr id="78" name="Google Shape;78;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7">
                                            <p:txEl>
                                              <p:pRg st="0" end="0"/>
                                            </p:txEl>
                                          </p:spTgt>
                                        </p:tgtEl>
                                        <p:attrNameLst>
                                          <p:attrName>style.visibility</p:attrName>
                                        </p:attrNameLst>
                                      </p:cBhvr>
                                      <p:to>
                                        <p:strVal val="visible"/>
                                      </p:to>
                                    </p:set>
                                    <p:animEffect transition="in" filter="fade">
                                      <p:cBhvr>
                                        <p:cTn id="12" dur="1000"/>
                                        <p:tgtEl>
                                          <p:spTgt spid="77">
                                            <p:txEl>
                                              <p:pRg st="0" end="0"/>
                                            </p:txEl>
                                          </p:spTgt>
                                        </p:tgtEl>
                                      </p:cBhvr>
                                    </p:animEffect>
                                    <p:anim calcmode="lin" valueType="num">
                                      <p:cBhvr>
                                        <p:cTn id="13" dur="10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7">
                                            <p:txEl>
                                              <p:pRg st="1" end="1"/>
                                            </p:txEl>
                                          </p:spTgt>
                                        </p:tgtEl>
                                        <p:attrNameLst>
                                          <p:attrName>style.visibility</p:attrName>
                                        </p:attrNameLst>
                                      </p:cBhvr>
                                      <p:to>
                                        <p:strVal val="visible"/>
                                      </p:to>
                                    </p:set>
                                    <p:animEffect transition="in" filter="fade">
                                      <p:cBhvr>
                                        <p:cTn id="17" dur="1000"/>
                                        <p:tgtEl>
                                          <p:spTgt spid="77">
                                            <p:txEl>
                                              <p:pRg st="1" end="1"/>
                                            </p:txEl>
                                          </p:spTgt>
                                        </p:tgtEl>
                                      </p:cBhvr>
                                    </p:animEffect>
                                    <p:anim calcmode="lin" valueType="num">
                                      <p:cBhvr>
                                        <p:cTn id="18" dur="100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7">
                                            <p:txEl>
                                              <p:pRg st="2" end="2"/>
                                            </p:txEl>
                                          </p:spTgt>
                                        </p:tgtEl>
                                        <p:attrNameLst>
                                          <p:attrName>style.visibility</p:attrName>
                                        </p:attrNameLst>
                                      </p:cBhvr>
                                      <p:to>
                                        <p:strVal val="visible"/>
                                      </p:to>
                                    </p:set>
                                    <p:animEffect transition="in" filter="fade">
                                      <p:cBhvr>
                                        <p:cTn id="22" dur="1000"/>
                                        <p:tgtEl>
                                          <p:spTgt spid="77">
                                            <p:txEl>
                                              <p:pRg st="2" end="2"/>
                                            </p:txEl>
                                          </p:spTgt>
                                        </p:tgtEl>
                                      </p:cBhvr>
                                    </p:animEffect>
                                    <p:anim calcmode="lin" valueType="num">
                                      <p:cBhvr>
                                        <p:cTn id="23" dur="100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16"/>
          <p:cNvSpPr txBox="1">
            <a:spLocks noGrp="1"/>
          </p:cNvSpPr>
          <p:nvPr>
            <p:ph type="ctrTitle" idx="4294967295"/>
          </p:nvPr>
        </p:nvSpPr>
        <p:spPr>
          <a:xfrm>
            <a:off x="1213783" y="384961"/>
            <a:ext cx="4868361"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400" dirty="0" smtClean="0">
                <a:solidFill>
                  <a:srgbClr val="FF0000"/>
                </a:solidFill>
                <a:latin typeface="+mj-lt"/>
              </a:rPr>
              <a:t>KHỞI ĐỘNG</a:t>
            </a:r>
            <a:endParaRPr sz="5400" dirty="0">
              <a:solidFill>
                <a:srgbClr val="FF0000"/>
              </a:solidFill>
              <a:latin typeface="+mj-lt"/>
            </a:endParaRPr>
          </a:p>
        </p:txBody>
      </p:sp>
      <p:sp>
        <p:nvSpPr>
          <p:cNvPr id="85" name="Google Shape;85;p16"/>
          <p:cNvSpPr txBox="1">
            <a:spLocks noGrp="1"/>
          </p:cNvSpPr>
          <p:nvPr>
            <p:ph type="subTitle" idx="4294967295"/>
          </p:nvPr>
        </p:nvSpPr>
        <p:spPr>
          <a:xfrm>
            <a:off x="1213784" y="1300538"/>
            <a:ext cx="4196416" cy="3191488"/>
          </a:xfrm>
          <a:prstGeom prst="rect">
            <a:avLst/>
          </a:prstGeom>
        </p:spPr>
        <p:txBody>
          <a:bodyPr spcFirstLastPara="1" wrap="square" lIns="91425" tIns="91425" rIns="91425" bIns="91425" anchor="t" anchorCtr="0">
            <a:noAutofit/>
          </a:bodyPr>
          <a:lstStyle/>
          <a:p>
            <a:pPr marL="0" lvl="0" indent="0">
              <a:buNone/>
            </a:pPr>
            <a:r>
              <a:rPr lang="vi-VN" sz="3200" dirty="0">
                <a:effectLst>
                  <a:outerShdw blurRad="38100" dist="19050" dir="2700000" algn="tl">
                    <a:schemeClr val="dk1">
                      <a:alpha val="40000"/>
                    </a:schemeClr>
                  </a:outerShdw>
                </a:effectLst>
                <a:latin typeface="+mj-lt"/>
                <a:cs typeface="Times New Roman" panose="02020603050405020304" pitchFamily="18" charset="0"/>
              </a:rPr>
              <a:t>Có những cách nào để xác định được HS chạy nhanh nhất, chậm nhất trong một cuộc thi </a:t>
            </a:r>
            <a:r>
              <a:rPr lang="vi-VN" sz="3200" dirty="0" smtClean="0">
                <a:effectLst>
                  <a:outerShdw blurRad="38100" dist="19050" dir="2700000" algn="tl">
                    <a:schemeClr val="dk1">
                      <a:alpha val="40000"/>
                    </a:schemeClr>
                  </a:outerShdw>
                </a:effectLst>
                <a:latin typeface="+mj-lt"/>
                <a:cs typeface="Times New Roman" panose="02020603050405020304" pitchFamily="18" charset="0"/>
              </a:rPr>
              <a:t>chạy?</a:t>
            </a:r>
            <a:endParaRPr sz="3200" b="1" dirty="0">
              <a:latin typeface="+mj-lt"/>
              <a:cs typeface="Times New Roman" panose="02020603050405020304" pitchFamily="18" charset="0"/>
            </a:endParaRPr>
          </a:p>
        </p:txBody>
      </p:sp>
      <p:sp>
        <p:nvSpPr>
          <p:cNvPr id="86" name="Google Shape;86;p1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4" name="Picture 3"/>
          <p:cNvPicPr>
            <a:picLocks noChangeAspect="1"/>
          </p:cNvPicPr>
          <p:nvPr/>
        </p:nvPicPr>
        <p:blipFill>
          <a:blip r:embed="rId1"/>
          <a:stretch>
            <a:fillRect/>
          </a:stretch>
        </p:blipFill>
        <p:spPr>
          <a:xfrm>
            <a:off x="5261505" y="1589864"/>
            <a:ext cx="3186545" cy="261283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5">
                                            <p:txEl>
                                              <p:pRg st="0" end="0"/>
                                            </p:txEl>
                                          </p:spTgt>
                                        </p:tgtEl>
                                        <p:attrNameLst>
                                          <p:attrName>style.visibility</p:attrName>
                                        </p:attrNameLst>
                                      </p:cBhvr>
                                      <p:to>
                                        <p:strVal val="visible"/>
                                      </p:to>
                                    </p:set>
                                    <p:animEffect transition="in" filter="wipe(down)">
                                      <p:cBhvr>
                                        <p:cTn id="17" dur="5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2476740" y="1108855"/>
            <a:ext cx="5971310" cy="81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vi-VN" dirty="0" smtClean="0">
                <a:latin typeface="+mj-lt"/>
              </a:rPr>
              <a:t>TỐC ĐỘ </a:t>
            </a:r>
            <a:r>
              <a:rPr lang="vi-VN" dirty="0" smtClean="0">
                <a:latin typeface="+mj-lt"/>
                <a:cs typeface="Times New Roman" panose="02020603050405020304" pitchFamily="18" charset="0"/>
              </a:rPr>
              <a:t>CHUYỂN</a:t>
            </a:r>
            <a:r>
              <a:rPr lang="vi-VN" dirty="0" smtClean="0">
                <a:latin typeface="+mj-lt"/>
              </a:rPr>
              <a:t> ĐỘNG LÀ GÌ?</a:t>
            </a:r>
            <a:endParaRPr dirty="0">
              <a:latin typeface="+mj-lt"/>
            </a:endParaRPr>
          </a:p>
        </p:txBody>
      </p:sp>
      <p:sp>
        <p:nvSpPr>
          <p:cNvPr id="99" name="Google Shape;99;p1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 name="TextBox 1"/>
          <p:cNvSpPr txBox="1"/>
          <p:nvPr/>
        </p:nvSpPr>
        <p:spPr>
          <a:xfrm>
            <a:off x="1378527" y="2782474"/>
            <a:ext cx="7069523" cy="1384995"/>
          </a:xfrm>
          <a:prstGeom prst="rect">
            <a:avLst/>
          </a:prstGeom>
          <a:noFill/>
        </p:spPr>
        <p:txBody>
          <a:bodyPr wrap="square" rtlCol="0">
            <a:spAutoFit/>
          </a:bodyPr>
          <a:lstStyle/>
          <a:p>
            <a:r>
              <a:rPr lang="vi-VN" sz="2800" i="1" dirty="0" smtClean="0">
                <a:latin typeface="+mj-lt"/>
              </a:rPr>
              <a:t>Tốc độ chuyển động là Quãng đường vật đi được trong 1s cho biết mức độ nhanh hay chậm của chuyển động ( gọi tắt là tốc độ).</a:t>
            </a:r>
            <a:endParaRPr lang="vi-VN" sz="2800" i="1" dirty="0">
              <a:latin typeface="+mj-lt"/>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8035" y="-203864"/>
            <a:ext cx="3060511" cy="316873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8">
                                            <p:txEl>
                                              <p:pRg st="0" end="0"/>
                                            </p:txEl>
                                          </p:spTgt>
                                        </p:tgtEl>
                                        <p:attrNameLst>
                                          <p:attrName>style.visibility</p:attrName>
                                        </p:attrNameLst>
                                      </p:cBhvr>
                                      <p:to>
                                        <p:strVal val="visible"/>
                                      </p:to>
                                    </p:set>
                                    <p:animEffect transition="in" filter="circle(in)">
                                      <p:cBhvr>
                                        <p:cTn id="12" dur="2000"/>
                                        <p:tgtEl>
                                          <p:spTgt spid="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1280514" y="519545"/>
            <a:ext cx="3532811" cy="92127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accent6">
                    <a:lumMod val="50000"/>
                  </a:schemeClr>
                </a:solidFill>
                <a:latin typeface="Times New Roman" panose="02020603050405020304" pitchFamily="18" charset="0"/>
                <a:cs typeface="Times New Roman" panose="02020603050405020304" pitchFamily="18" charset="0"/>
              </a:rPr>
              <a:t>1</a:t>
            </a:r>
            <a:r>
              <a:rPr lang="en-GB" dirty="0" smtClean="0">
                <a:solidFill>
                  <a:schemeClr val="accent6">
                    <a:lumMod val="50000"/>
                  </a:schemeClr>
                </a:solidFill>
                <a:latin typeface="Times New Roman" panose="02020603050405020304" pitchFamily="18" charset="0"/>
                <a:cs typeface="Times New Roman" panose="02020603050405020304" pitchFamily="18" charset="0"/>
              </a:rPr>
              <a:t>.</a:t>
            </a:r>
            <a:r>
              <a:rPr lang="vi-VN" dirty="0" smtClean="0">
                <a:solidFill>
                  <a:schemeClr val="accent6">
                    <a:lumMod val="50000"/>
                  </a:schemeClr>
                </a:solidFill>
                <a:latin typeface="Times New Roman" panose="02020603050405020304" pitchFamily="18" charset="0"/>
                <a:cs typeface="Times New Roman" panose="02020603050405020304" pitchFamily="18" charset="0"/>
              </a:rPr>
              <a:t> TỐC ĐỘ</a:t>
            </a:r>
            <a:endParaRPr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2" name="Google Shape;92;p17"/>
          <p:cNvSpPr txBox="1">
            <a:spLocks noGrp="1"/>
          </p:cNvSpPr>
          <p:nvPr>
            <p:ph type="subTitle" idx="1"/>
          </p:nvPr>
        </p:nvSpPr>
        <p:spPr>
          <a:xfrm>
            <a:off x="1572589" y="1503088"/>
            <a:ext cx="6650084"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200" b="1" dirty="0" smtClean="0">
                <a:solidFill>
                  <a:srgbClr val="FF0000"/>
                </a:solidFill>
                <a:latin typeface="Times New Roman" panose="02020603050405020304" pitchFamily="18" charset="0"/>
                <a:cs typeface="Times New Roman" panose="02020603050405020304" pitchFamily="18" charset="0"/>
              </a:rPr>
              <a:t>* HĐ1: Tìm hiểu ý nghĩa của tốc độ</a:t>
            </a:r>
            <a:endParaRPr sz="3200" b="1" dirty="0">
              <a:solidFill>
                <a:srgbClr val="FF0000"/>
              </a:solidFill>
              <a:latin typeface="Times New Roman" panose="02020603050405020304" pitchFamily="18" charset="0"/>
              <a:cs typeface="Times New Roman" panose="02020603050405020304" pitchFamily="18" charset="0"/>
            </a:endParaRPr>
          </a:p>
        </p:txBody>
      </p:sp>
      <p:sp>
        <p:nvSpPr>
          <p:cNvPr id="93" name="Google Shape;93;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5" name="Picture 4"/>
          <p:cNvPicPr>
            <a:picLocks noChangeAspect="1"/>
          </p:cNvPicPr>
          <p:nvPr/>
        </p:nvPicPr>
        <p:blipFill>
          <a:blip r:embed="rId1"/>
          <a:stretch>
            <a:fillRect/>
          </a:stretch>
        </p:blipFill>
        <p:spPr>
          <a:xfrm>
            <a:off x="4987636" y="2031897"/>
            <a:ext cx="3460414" cy="2460130"/>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212" y="2130297"/>
            <a:ext cx="3415047" cy="226333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ircle(in)">
                                      <p:cBhvr>
                                        <p:cTn id="7" dur="2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wipe(down)">
                                      <p:cBhvr>
                                        <p:cTn id="12" dur="500"/>
                                        <p:tgtEl>
                                          <p:spTgt spid="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2319950" y="970309"/>
            <a:ext cx="6128100" cy="342158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vi-VN" dirty="0" smtClean="0"/>
              <a:t>Để xác định độ nhanh, chậm của mỗi HS trong cuộc thi chúng ta có thể:</a:t>
            </a:r>
            <a:endParaRPr lang="vi-VN" dirty="0" smtClean="0"/>
          </a:p>
          <a:p>
            <a:pPr lvl="0"/>
            <a:r>
              <a:rPr lang="vi-VN" dirty="0" smtClean="0"/>
              <a:t>- </a:t>
            </a:r>
            <a:r>
              <a:rPr lang="vi-VN" dirty="0">
                <a:effectLst>
                  <a:outerShdw blurRad="38100" dist="19050" dir="2700000" algn="tl">
                    <a:schemeClr val="dk1">
                      <a:alpha val="40000"/>
                    </a:schemeClr>
                  </a:outerShdw>
                </a:effectLst>
              </a:rPr>
              <a:t>So sánh thời gian chạy trên cùng quãng đường 60 m của mỗi </a:t>
            </a:r>
            <a:r>
              <a:rPr lang="vi-VN" dirty="0" smtClean="0">
                <a:effectLst>
                  <a:outerShdw blurRad="38100" dist="19050" dir="2700000" algn="tl">
                    <a:schemeClr val="dk1">
                      <a:alpha val="40000"/>
                    </a:schemeClr>
                  </a:outerShdw>
                </a:effectLst>
              </a:rPr>
              <a:t>HS.</a:t>
            </a:r>
            <a:endParaRPr lang="vi-VN" dirty="0" smtClean="0">
              <a:effectLst>
                <a:outerShdw blurRad="38100" dist="19050" dir="2700000" algn="tl">
                  <a:schemeClr val="dk1">
                    <a:alpha val="40000"/>
                  </a:schemeClr>
                </a:outerShdw>
              </a:effectLst>
            </a:endParaRPr>
          </a:p>
          <a:p>
            <a:pPr lvl="0"/>
            <a:r>
              <a:rPr lang="vi-VN" dirty="0" smtClean="0">
                <a:effectLst>
                  <a:outerShdw blurRad="38100" dist="19050" dir="2700000" algn="tl">
                    <a:schemeClr val="dk1">
                      <a:alpha val="40000"/>
                    </a:schemeClr>
                  </a:outerShdw>
                </a:effectLst>
              </a:rPr>
              <a:t>- So </a:t>
            </a:r>
            <a:r>
              <a:rPr lang="vi-VN" dirty="0">
                <a:effectLst>
                  <a:outerShdw blurRad="38100" dist="19050" dir="2700000" algn="tl">
                    <a:schemeClr val="dk1">
                      <a:alpha val="40000"/>
                    </a:schemeClr>
                  </a:outerShdw>
                </a:effectLst>
              </a:rPr>
              <a:t>sánh quãng đường chạy được trong cùng khoảng thời gian 1 s của mỗi </a:t>
            </a:r>
            <a:r>
              <a:rPr lang="vi-VN" dirty="0" smtClean="0">
                <a:effectLst>
                  <a:outerShdw blurRad="38100" dist="19050" dir="2700000" algn="tl">
                    <a:schemeClr val="dk1">
                      <a:alpha val="40000"/>
                    </a:schemeClr>
                  </a:outerShdw>
                </a:effectLst>
              </a:rPr>
              <a:t>HS.</a:t>
            </a:r>
            <a:endParaRPr lang="vi-VN" dirty="0" smtClean="0"/>
          </a:p>
        </p:txBody>
      </p:sp>
      <p:sp>
        <p:nvSpPr>
          <p:cNvPr id="99" name="Google Shape;99;p1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circle(in)">
                                      <p:cBhvr>
                                        <p:cTn id="7" dur="2000"/>
                                        <p:tgtEl>
                                          <p:spTgt spid="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circle(in)">
                                      <p:cBhvr>
                                        <p:cTn id="12" dur="2000"/>
                                        <p:tgtEl>
                                          <p:spTgt spid="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8">
                                            <p:txEl>
                                              <p:pRg st="2" end="2"/>
                                            </p:txEl>
                                          </p:spTgt>
                                        </p:tgtEl>
                                        <p:attrNameLst>
                                          <p:attrName>style.visibility</p:attrName>
                                        </p:attrNameLst>
                                      </p:cBhvr>
                                      <p:to>
                                        <p:strVal val="visible"/>
                                      </p:to>
                                    </p:set>
                                    <p:animEffect transition="in" filter="circle(in)">
                                      <p:cBhvr>
                                        <p:cTn id="17" dur="2000"/>
                                        <p:tgtEl>
                                          <p:spTgt spid="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1556175" y="519545"/>
            <a:ext cx="6616800" cy="8997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smtClean="0">
                <a:latin typeface="+mj-lt"/>
              </a:rPr>
              <a:t>So sánh thời gian hoàn thành cuộc thi của từng HS, hãy ghi kết quả xếp hạng theo mẫu Bảng 8.1</a:t>
            </a:r>
            <a:endParaRPr dirty="0">
              <a:latin typeface="+mj-lt"/>
            </a:endParaRPr>
          </a:p>
        </p:txBody>
      </p:sp>
      <p:sp>
        <p:nvSpPr>
          <p:cNvPr id="106" name="Google Shape;106;p1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graphicFrame>
        <p:nvGraphicFramePr>
          <p:cNvPr id="2" name="Table 1"/>
          <p:cNvGraphicFramePr>
            <a:graphicFrameLocks noGrp="1"/>
          </p:cNvGraphicFramePr>
          <p:nvPr/>
        </p:nvGraphicFramePr>
        <p:xfrm>
          <a:off x="1415499" y="2412704"/>
          <a:ext cx="3110345" cy="1960735"/>
        </p:xfrm>
        <a:graphic>
          <a:graphicData uri="http://schemas.openxmlformats.org/drawingml/2006/table">
            <a:tbl>
              <a:tblPr firstRow="1" firstCol="1" bandRow="1">
                <a:tableStyleId>{D5EDD03E-0E03-49A1-AD2E-C9A84880E0E5}</a:tableStyleId>
              </a:tblPr>
              <a:tblGrid>
                <a:gridCol w="884104"/>
                <a:gridCol w="2226241"/>
              </a:tblGrid>
              <a:tr h="404913">
                <a:tc>
                  <a:txBody>
                    <a:bodyPr/>
                    <a:lstStyle/>
                    <a:p>
                      <a:pPr indent="254000" algn="ctr">
                        <a:lnSpc>
                          <a:spcPct val="115000"/>
                        </a:lnSpc>
                        <a:spcAft>
                          <a:spcPts val="0"/>
                        </a:spcAft>
                      </a:pPr>
                      <a:r>
                        <a:rPr lang="vi-VN" sz="1800" b="1" dirty="0">
                          <a:ln>
                            <a:noFill/>
                          </a:ln>
                          <a:effectLst>
                            <a:outerShdw blurRad="38100" dist="19050" dir="2700000" algn="tl">
                              <a:schemeClr val="dk1">
                                <a:alpha val="40000"/>
                              </a:schemeClr>
                            </a:outerShdw>
                          </a:effectLst>
                          <a:latin typeface="+mj-lt"/>
                        </a:rPr>
                        <a:t>HS</a:t>
                      </a:r>
                      <a:endParaRPr lang="vi-VN" sz="1200" b="1" dirty="0">
                        <a:effectLst/>
                        <a:latin typeface="+mj-lt"/>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vi-VN" sz="1800" b="1" dirty="0">
                          <a:ln>
                            <a:noFill/>
                          </a:ln>
                          <a:effectLst>
                            <a:outerShdw blurRad="38100" dist="19050" dir="2700000" algn="tl">
                              <a:schemeClr val="dk1">
                                <a:alpha val="40000"/>
                              </a:schemeClr>
                            </a:outerShdw>
                          </a:effectLst>
                          <a:latin typeface="+mj-lt"/>
                        </a:rPr>
                        <a:t>Thứ tự xếp hạng</a:t>
                      </a:r>
                      <a:endParaRPr lang="vi-VN" sz="1200" b="1" dirty="0">
                        <a:effectLst/>
                        <a:latin typeface="+mj-lt"/>
                        <a:ea typeface="Segoe UI" panose="020B0502040204020203" pitchFamily="34" charset="0"/>
                        <a:cs typeface="Times New Roman" panose="02020603050405020304" pitchFamily="18" charset="0"/>
                      </a:endParaRPr>
                    </a:p>
                  </a:txBody>
                  <a:tcPr marL="6350" marR="6350" marT="0" marB="0" anchor="b"/>
                </a:tc>
              </a:tr>
              <a:tr h="382631">
                <a:tc>
                  <a:txBody>
                    <a:bodyPr/>
                    <a:lstStyle/>
                    <a:p>
                      <a:pPr indent="254000" algn="ctr">
                        <a:lnSpc>
                          <a:spcPct val="115000"/>
                        </a:lnSpc>
                        <a:spcAft>
                          <a:spcPts val="0"/>
                        </a:spcAft>
                      </a:pPr>
                      <a:r>
                        <a:rPr lang="en-US" sz="1800" b="1" dirty="0">
                          <a:ln>
                            <a:noFill/>
                          </a:ln>
                          <a:effectLst>
                            <a:outerShdw blurRad="38100" dist="19050" dir="2700000" algn="tl">
                              <a:schemeClr val="dk1">
                                <a:alpha val="40000"/>
                              </a:schemeClr>
                            </a:outerShdw>
                          </a:effectLst>
                          <a:latin typeface="+mj-lt"/>
                        </a:rPr>
                        <a:t>A</a:t>
                      </a:r>
                      <a:endParaRPr lang="vi-VN" sz="1200" b="1" dirty="0">
                        <a:effectLst/>
                        <a:latin typeface="+mj-lt"/>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vi-VN" sz="1800" b="1" dirty="0">
                          <a:ln>
                            <a:noFill/>
                          </a:ln>
                          <a:effectLst>
                            <a:outerShdw blurRad="38100" dist="19050" dir="2700000" algn="tl">
                              <a:schemeClr val="dk1">
                                <a:alpha val="40000"/>
                              </a:schemeClr>
                            </a:outerShdw>
                          </a:effectLst>
                          <a:latin typeface="+mj-lt"/>
                        </a:rPr>
                        <a:t>2</a:t>
                      </a:r>
                      <a:endParaRPr lang="vi-VN" sz="1200" b="1" dirty="0">
                        <a:effectLst/>
                        <a:latin typeface="+mj-lt"/>
                        <a:ea typeface="Segoe UI" panose="020B0502040204020203" pitchFamily="34" charset="0"/>
                        <a:cs typeface="Times New Roman" panose="02020603050405020304" pitchFamily="18" charset="0"/>
                      </a:endParaRPr>
                    </a:p>
                  </a:txBody>
                  <a:tcPr marL="6350" marR="6350" marT="0" marB="0" anchor="b"/>
                </a:tc>
              </a:tr>
              <a:tr h="390071">
                <a:tc>
                  <a:txBody>
                    <a:bodyPr/>
                    <a:lstStyle/>
                    <a:p>
                      <a:pPr indent="254000" algn="ctr">
                        <a:lnSpc>
                          <a:spcPct val="115000"/>
                        </a:lnSpc>
                        <a:spcAft>
                          <a:spcPts val="0"/>
                        </a:spcAft>
                      </a:pPr>
                      <a:r>
                        <a:rPr lang="vi-VN" sz="1800" b="1">
                          <a:ln>
                            <a:noFill/>
                          </a:ln>
                          <a:effectLst>
                            <a:outerShdw blurRad="38100" dist="19050" dir="2700000" algn="tl">
                              <a:schemeClr val="dk1">
                                <a:alpha val="40000"/>
                              </a:schemeClr>
                            </a:outerShdw>
                          </a:effectLst>
                          <a:latin typeface="+mj-lt"/>
                        </a:rPr>
                        <a:t>B</a:t>
                      </a:r>
                      <a:endParaRPr lang="vi-VN" sz="1200" b="1">
                        <a:effectLst/>
                        <a:latin typeface="+mj-lt"/>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vi-VN" sz="1800" b="1" dirty="0">
                          <a:ln>
                            <a:noFill/>
                          </a:ln>
                          <a:effectLst>
                            <a:outerShdw blurRad="38100" dist="19050" dir="2700000" algn="tl">
                              <a:schemeClr val="dk1">
                                <a:alpha val="40000"/>
                              </a:schemeClr>
                            </a:outerShdw>
                          </a:effectLst>
                          <a:latin typeface="+mj-lt"/>
                        </a:rPr>
                        <a:t>1</a:t>
                      </a:r>
                      <a:endParaRPr lang="vi-VN" sz="1200" b="1" dirty="0">
                        <a:effectLst/>
                        <a:latin typeface="+mj-lt"/>
                        <a:ea typeface="Segoe UI" panose="020B0502040204020203" pitchFamily="34" charset="0"/>
                        <a:cs typeface="Times New Roman" panose="02020603050405020304" pitchFamily="18" charset="0"/>
                      </a:endParaRPr>
                    </a:p>
                  </a:txBody>
                  <a:tcPr marL="6350" marR="6350" marT="0" marB="0" anchor="b"/>
                </a:tc>
              </a:tr>
              <a:tr h="381356">
                <a:tc>
                  <a:txBody>
                    <a:bodyPr/>
                    <a:lstStyle/>
                    <a:p>
                      <a:pPr indent="254000" algn="ctr">
                        <a:lnSpc>
                          <a:spcPct val="115000"/>
                        </a:lnSpc>
                        <a:spcAft>
                          <a:spcPts val="0"/>
                        </a:spcAft>
                      </a:pPr>
                      <a:r>
                        <a:rPr lang="vi-VN" sz="1800" b="1" dirty="0" smtClean="0">
                          <a:ln>
                            <a:noFill/>
                          </a:ln>
                          <a:effectLst>
                            <a:outerShdw blurRad="38100" dist="19050" dir="2700000" algn="tl">
                              <a:schemeClr val="dk1">
                                <a:alpha val="40000"/>
                              </a:schemeClr>
                            </a:outerShdw>
                          </a:effectLst>
                          <a:latin typeface="+mj-lt"/>
                          <a:ea typeface="Segoe UI" panose="020B0502040204020203" pitchFamily="34" charset="0"/>
                          <a:cs typeface="Arial" panose="020B0604020202020204"/>
                        </a:rPr>
                        <a:t>C</a:t>
                      </a:r>
                      <a:endParaRPr lang="vi-VN" sz="1200" b="1" dirty="0">
                        <a:effectLst/>
                        <a:latin typeface="+mj-lt"/>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vi-VN" sz="1800" b="1" dirty="0">
                          <a:ln>
                            <a:noFill/>
                          </a:ln>
                          <a:effectLst>
                            <a:outerShdw blurRad="38100" dist="19050" dir="2700000" algn="tl">
                              <a:schemeClr val="dk1">
                                <a:alpha val="40000"/>
                              </a:schemeClr>
                            </a:outerShdw>
                          </a:effectLst>
                          <a:latin typeface="+mj-lt"/>
                        </a:rPr>
                        <a:t>3</a:t>
                      </a:r>
                      <a:endParaRPr lang="vi-VN" sz="1200" b="1" dirty="0">
                        <a:effectLst/>
                        <a:latin typeface="+mj-lt"/>
                        <a:ea typeface="Segoe UI" panose="020B0502040204020203" pitchFamily="34" charset="0"/>
                        <a:cs typeface="Times New Roman" panose="02020603050405020304" pitchFamily="18" charset="0"/>
                      </a:endParaRPr>
                    </a:p>
                  </a:txBody>
                  <a:tcPr marL="6350" marR="6350" marT="0" marB="0" anchor="b"/>
                </a:tc>
              </a:tr>
              <a:tr h="401764">
                <a:tc>
                  <a:txBody>
                    <a:bodyPr/>
                    <a:lstStyle/>
                    <a:p>
                      <a:pPr indent="254000" algn="ctr">
                        <a:lnSpc>
                          <a:spcPct val="115000"/>
                        </a:lnSpc>
                        <a:spcAft>
                          <a:spcPts val="0"/>
                        </a:spcAft>
                      </a:pPr>
                      <a:r>
                        <a:rPr lang="vi-VN" sz="1800" b="1">
                          <a:ln>
                            <a:noFill/>
                          </a:ln>
                          <a:effectLst>
                            <a:outerShdw blurRad="38100" dist="19050" dir="2700000" algn="tl">
                              <a:schemeClr val="dk1">
                                <a:alpha val="40000"/>
                              </a:schemeClr>
                            </a:outerShdw>
                          </a:effectLst>
                          <a:latin typeface="+mj-lt"/>
                        </a:rPr>
                        <a:t>D</a:t>
                      </a:r>
                      <a:endParaRPr lang="vi-VN" sz="1200" b="1">
                        <a:effectLst/>
                        <a:latin typeface="+mj-lt"/>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vi-VN" sz="1800" b="1" dirty="0">
                          <a:ln>
                            <a:noFill/>
                          </a:ln>
                          <a:effectLst>
                            <a:outerShdw blurRad="38100" dist="19050" dir="2700000" algn="tl">
                              <a:schemeClr val="dk1">
                                <a:alpha val="40000"/>
                              </a:schemeClr>
                            </a:outerShdw>
                          </a:effectLst>
                          <a:latin typeface="+mj-lt"/>
                        </a:rPr>
                        <a:t>4</a:t>
                      </a:r>
                      <a:endParaRPr lang="vi-VN" sz="1200" b="1" dirty="0">
                        <a:effectLst/>
                        <a:latin typeface="+mj-lt"/>
                        <a:ea typeface="Segoe UI" panose="020B0502040204020203" pitchFamily="34" charset="0"/>
                        <a:cs typeface="Times New Roman" panose="02020603050405020304" pitchFamily="18" charset="0"/>
                      </a:endParaRPr>
                    </a:p>
                  </a:txBody>
                  <a:tcPr marL="6350" marR="6350" marT="0" marB="0" anchor="b"/>
                </a:tc>
              </a:tr>
            </a:tbl>
          </a:graphicData>
        </a:graphic>
      </p:graphicFrame>
      <p:sp>
        <p:nvSpPr>
          <p:cNvPr id="3" name="Rectangle 1"/>
          <p:cNvSpPr>
            <a:spLocks noGrp="1" noChangeArrowheads="1"/>
          </p:cNvSpPr>
          <p:nvPr>
            <p:ph type="body" idx="1"/>
          </p:nvPr>
        </p:nvSpPr>
        <p:spPr bwMode="auto">
          <a:xfrm>
            <a:off x="1556175" y="1411161"/>
            <a:ext cx="6616800"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30200" algn="l" defTabSz="914400" rtl="0" eaLnBrk="0" fontAlgn="base" latinLnBrk="0" hangingPunct="0">
              <a:lnSpc>
                <a:spcPct val="100000"/>
              </a:lnSpc>
              <a:spcBef>
                <a:spcPct val="0"/>
              </a:spcBef>
              <a:spcAft>
                <a:spcPct val="0"/>
              </a:spcAft>
              <a:buClrTx/>
              <a:buSzTx/>
              <a:buFontTx/>
              <a:buNone/>
            </a:pPr>
            <a:r>
              <a:rPr kumimoji="0" lang="vi-VN" altLang="vi-VN" sz="1800" b="0" i="0" u="none" strike="noStrike" cap="none" normalizeH="0" baseline="0" dirty="0" smtClean="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Ở Bảng 8.1, 4 HS chạy trên cùng một quãng đường với các thời gian khác nhau. Lần lượt các số liệu ở cột 3 như sau:</a:t>
            </a:r>
            <a:endParaRPr kumimoji="0" lang="vi-VN" altLang="vi-VN"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30200" algn="l" defTabSz="914400" rtl="0" eaLnBrk="0" fontAlgn="base" latinLnBrk="0" hangingPunct="0">
              <a:lnSpc>
                <a:spcPct val="100000"/>
              </a:lnSpc>
              <a:spcBef>
                <a:spcPct val="0"/>
              </a:spcBef>
              <a:spcAft>
                <a:spcPct val="0"/>
              </a:spcAft>
              <a:buClrTx/>
              <a:buSzTx/>
              <a:buFontTx/>
              <a:buNone/>
            </a:pPr>
            <a:endParaRPr kumimoji="0" lang="vi-VN" altLang="vi-VN"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1"/>
          <a:stretch>
            <a:fillRect/>
          </a:stretch>
        </p:blipFill>
        <p:spPr>
          <a:xfrm>
            <a:off x="4613564" y="2377219"/>
            <a:ext cx="3834486" cy="203170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3"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p1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6" name="Picture 5"/>
          <p:cNvPicPr>
            <a:picLocks noChangeAspect="1"/>
          </p:cNvPicPr>
          <p:nvPr/>
        </p:nvPicPr>
        <p:blipFill>
          <a:blip r:embed="rId1"/>
          <a:stretch>
            <a:fillRect/>
          </a:stretch>
        </p:blipFill>
        <p:spPr>
          <a:xfrm>
            <a:off x="1239982" y="464776"/>
            <a:ext cx="7308273" cy="402725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2853</Words>
  <PresentationFormat>On-screen Show (16:9)</PresentationFormat>
  <Paragraphs>178</Paragraphs>
  <Slides>24</Slides>
  <Notes>19</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SimSun</vt:lpstr>
      <vt:lpstr>Wingdings</vt:lpstr>
      <vt:lpstr>Arial</vt:lpstr>
      <vt:lpstr>Oswald</vt:lpstr>
      <vt:lpstr>Tinos</vt:lpstr>
      <vt:lpstr>Times New Roman</vt:lpstr>
      <vt:lpstr>Segoe UI</vt:lpstr>
      <vt:lpstr>Microsoft YaHei</vt:lpstr>
      <vt:lpstr>Arial Unicode MS</vt:lpstr>
      <vt:lpstr>Quintus template</vt:lpstr>
      <vt:lpstr>KHOA HỌC TỰ NHIÊN 7</vt:lpstr>
      <vt:lpstr>CHỦ ĐỀ: TỐC ĐỘ (11 Tiết) Bài 8: TỐC ĐỘ CHUYỂN ĐỘNG (3 tiết)</vt:lpstr>
      <vt:lpstr>MỤC TIÊU</vt:lpstr>
      <vt:lpstr>KHỞI ĐỘNG</vt:lpstr>
      <vt:lpstr>PowerPoint 演示文稿</vt:lpstr>
      <vt:lpstr>1. TỐC ĐỘ</vt:lpstr>
      <vt:lpstr>PowerPoint 演示文稿</vt:lpstr>
      <vt:lpstr>So sánh thời gian hoàn thành cuộc thi của từng HS, hãy ghi kết quả xếp hạng theo mẫu Bảng 8.1</vt:lpstr>
      <vt:lpstr>PowerPoint 演示文稿</vt:lpstr>
      <vt:lpstr>  Kết thúc HĐ 1, HS thực hiện luyện tập. </vt:lpstr>
      <vt:lpstr>PowerPoint 演示文稿</vt:lpstr>
      <vt:lpstr>HĐ 2: Tìm hiểu công thức tính tốc độ</vt:lpstr>
      <vt:lpstr>Chuyển động của người đi xe đạp</vt:lpstr>
      <vt:lpstr>PowerPoint 演示文稿</vt:lpstr>
      <vt:lpstr>PowerPoint 演示文稿</vt:lpstr>
      <vt:lpstr>2. ĐƠN VỊ TỐC ĐỘ</vt:lpstr>
      <vt:lpstr>Đổi tốc độ của các phương tiện giao thông trong Bảng 8.2 ra đơn vị m/s</vt:lpstr>
      <vt:lpstr>PowerPoint 演示文稿</vt:lpstr>
      <vt:lpstr>Kết luận</vt:lpstr>
      <vt:lpstr>Vận dụng</vt:lpstr>
      <vt:lpstr>Ngoài m/s, người ta dùng các đơn vị khác để thuận tiện mô tả chuyển động của các vật nhanh hay chậm khác nhau để thuận tiện cho việc ước lượng, đánh giá và tính toán tốc độ của vật.  Ví dụ, trong cuộc thi chạy hoặc bơi, dùng đơn vị m/s; xác định tốc độ các phương tiện giao thông dùng km/h, tốc độ của tên lửa km/s hoặc km/h. </vt:lpstr>
      <vt:lpstr>PowerPoint 演示文稿</vt:lpstr>
      <vt:lpstr>HƯỚNG DẪN BÀI TẬP VỀ NHÀ</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2023-08-15T07:29:19Z</dcterms:created>
  <dcterms:modified xsi:type="dcterms:W3CDTF">2023-08-15T07:29:37Z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693508D2D6504CA19F45DFB9177B1878</vt:lpwstr>
  </property>
  <property fmtid="{D5CDD505-2E9C-101B-9397-08002B2CF9AE}" pid="3" name="KSOProductBuildVer">
    <vt:lpwstr>1033-11.2.0.11537</vt:lpwstr>
  </property>
</Properties>
</file>