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74" r:id="rId2"/>
    <p:sldId id="301" r:id="rId3"/>
    <p:sldId id="391" r:id="rId4"/>
    <p:sldId id="425" r:id="rId5"/>
    <p:sldId id="431" r:id="rId6"/>
    <p:sldId id="430" r:id="rId7"/>
    <p:sldId id="428" r:id="rId8"/>
    <p:sldId id="433" r:id="rId9"/>
    <p:sldId id="434" r:id="rId10"/>
    <p:sldId id="376" r:id="rId11"/>
  </p:sldIdLst>
  <p:sldSz cx="12188825" cy="6858000"/>
  <p:notesSz cx="6858000" cy="9144000"/>
  <p:defaultTextStyle>
    <a:defPPr>
      <a:defRPr lang="en-US"/>
    </a:defPPr>
    <a:lvl1pPr marL="0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4426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28850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43276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57702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72128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86553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300979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915404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603B"/>
    <a:srgbClr val="B757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 varScale="1">
        <p:scale>
          <a:sx n="64" d="100"/>
          <a:sy n="64" d="100"/>
        </p:scale>
        <p:origin x="876" y="72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AA6634-C256-4E54-B045-0FC968CE322C}" type="datetimeFigureOut">
              <a:rPr lang="vi-VN" smtClean="0"/>
              <a:pPr/>
              <a:t>15/09/2021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E9D81D-7D9F-44D6-A978-01A67BB375E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859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1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23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85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48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09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71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33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96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9D81D-7D9F-44D6-A978-01A67BB375E2}" type="slidenum">
              <a:rPr lang="vi-VN" smtClean="0"/>
              <a:pPr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1531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9D81D-7D9F-44D6-A978-01A67BB375E2}" type="slidenum">
              <a:rPr lang="vi-VN" smtClean="0"/>
              <a:pPr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4659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9D81D-7D9F-44D6-A978-01A67BB375E2}" type="slidenum">
              <a:rPr lang="vi-VN" smtClean="0"/>
              <a:pPr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1435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30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4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8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3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77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2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6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300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5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796F6-B364-4FF1-AD6C-1D1FCEF9E89E}" type="datetime1">
              <a:rPr lang="en-US" smtClean="0"/>
              <a:t>15/9/2021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73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7938A-0A93-4BA0-B7D1-7826C0C6438A}" type="datetime1">
              <a:rPr lang="en-US" smtClean="0"/>
              <a:t>15/9/2021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539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8CD98-B0E0-4BF7-AB67-2C9E43E434C1}" type="datetime1">
              <a:rPr lang="en-US" smtClean="0"/>
              <a:t>15/9/2021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13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3F639-5AEB-4E4D-B149-D72FDB44C82B}" type="datetime1">
              <a:rPr lang="en-US" smtClean="0"/>
              <a:t>15/9/2021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864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6" y="4406904"/>
            <a:ext cx="10360501" cy="1362075"/>
          </a:xfrm>
        </p:spPr>
        <p:txBody>
          <a:bodyPr anchor="t"/>
          <a:lstStyle>
            <a:lvl1pPr algn="l">
              <a:defRPr sz="5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6" y="2906713"/>
            <a:ext cx="10360501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1442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2885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4327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577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721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865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30097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91540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F3EB-9BCD-4B6E-A46F-CC8726C11DA4}" type="datetime1">
              <a:rPr lang="en-US" smtClean="0"/>
              <a:t>15/9/2021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09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4"/>
            <a:ext cx="5383398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4"/>
            <a:ext cx="5383398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B698-5208-44EF-87F7-75FD445BA92C}" type="datetime1">
              <a:rPr lang="en-US" smtClean="0"/>
              <a:t>15/9/2021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482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6"/>
            <a:ext cx="538551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4426" indent="0">
              <a:buNone/>
              <a:defRPr sz="2700" b="1"/>
            </a:lvl2pPr>
            <a:lvl3pPr marL="1228850" indent="0">
              <a:buNone/>
              <a:defRPr sz="2400" b="1"/>
            </a:lvl3pPr>
            <a:lvl4pPr marL="1843276" indent="0">
              <a:buNone/>
              <a:defRPr sz="2300" b="1"/>
            </a:lvl4pPr>
            <a:lvl5pPr marL="2457702" indent="0">
              <a:buNone/>
              <a:defRPr sz="2300" b="1"/>
            </a:lvl5pPr>
            <a:lvl6pPr marL="3072128" indent="0">
              <a:buNone/>
              <a:defRPr sz="2300" b="1"/>
            </a:lvl6pPr>
            <a:lvl7pPr marL="3686553" indent="0">
              <a:buNone/>
              <a:defRPr sz="2300" b="1"/>
            </a:lvl7pPr>
            <a:lvl8pPr marL="4300979" indent="0">
              <a:buNone/>
              <a:defRPr sz="2300" b="1"/>
            </a:lvl8pPr>
            <a:lvl9pPr marL="4915404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7" y="1535116"/>
            <a:ext cx="5387630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4426" indent="0">
              <a:buNone/>
              <a:defRPr sz="2700" b="1"/>
            </a:lvl2pPr>
            <a:lvl3pPr marL="1228850" indent="0">
              <a:buNone/>
              <a:defRPr sz="2400" b="1"/>
            </a:lvl3pPr>
            <a:lvl4pPr marL="1843276" indent="0">
              <a:buNone/>
              <a:defRPr sz="2300" b="1"/>
            </a:lvl4pPr>
            <a:lvl5pPr marL="2457702" indent="0">
              <a:buNone/>
              <a:defRPr sz="2300" b="1"/>
            </a:lvl5pPr>
            <a:lvl6pPr marL="3072128" indent="0">
              <a:buNone/>
              <a:defRPr sz="2300" b="1"/>
            </a:lvl6pPr>
            <a:lvl7pPr marL="3686553" indent="0">
              <a:buNone/>
              <a:defRPr sz="2300" b="1"/>
            </a:lvl7pPr>
            <a:lvl8pPr marL="4300979" indent="0">
              <a:buNone/>
              <a:defRPr sz="2300" b="1"/>
            </a:lvl8pPr>
            <a:lvl9pPr marL="4915404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7" y="2174875"/>
            <a:ext cx="5387630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2AC0-DA0E-4652-AE38-2E3F1ABEA033}" type="datetime1">
              <a:rPr lang="en-US" smtClean="0"/>
              <a:t>15/9/2021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61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64A18-9D9F-483B-8FF4-9F38A99B656B}" type="datetime1">
              <a:rPr lang="en-US" smtClean="0"/>
              <a:t>15/9/2021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297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58A96-24CF-4A2B-80A9-8A44BB6913B6}" type="datetime1">
              <a:rPr lang="en-US" smtClean="0"/>
              <a:t>15/9/2021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11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6" y="273050"/>
            <a:ext cx="4010039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6"/>
            <a:ext cx="6813892" cy="5853113"/>
          </a:xfrm>
        </p:spPr>
        <p:txBody>
          <a:bodyPr/>
          <a:lstStyle>
            <a:lvl1pPr>
              <a:defRPr sz="4300"/>
            </a:lvl1pPr>
            <a:lvl2pPr>
              <a:defRPr sz="39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6" y="1435104"/>
            <a:ext cx="4010039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14426" indent="0">
              <a:buNone/>
              <a:defRPr sz="1600"/>
            </a:lvl2pPr>
            <a:lvl3pPr marL="1228850" indent="0">
              <a:buNone/>
              <a:defRPr sz="1300"/>
            </a:lvl3pPr>
            <a:lvl4pPr marL="1843276" indent="0">
              <a:buNone/>
              <a:defRPr sz="1200"/>
            </a:lvl4pPr>
            <a:lvl5pPr marL="2457702" indent="0">
              <a:buNone/>
              <a:defRPr sz="1200"/>
            </a:lvl5pPr>
            <a:lvl6pPr marL="3072128" indent="0">
              <a:buNone/>
              <a:defRPr sz="1200"/>
            </a:lvl6pPr>
            <a:lvl7pPr marL="3686553" indent="0">
              <a:buNone/>
              <a:defRPr sz="1200"/>
            </a:lvl7pPr>
            <a:lvl8pPr marL="4300979" indent="0">
              <a:buNone/>
              <a:defRPr sz="1200"/>
            </a:lvl8pPr>
            <a:lvl9pPr marL="491540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B0E4E-6982-46EB-8D38-89B7BEFA4ED4}" type="datetime1">
              <a:rPr lang="en-US" smtClean="0"/>
              <a:t>15/9/2021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83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1"/>
            <a:ext cx="7313295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14426" indent="0">
              <a:buNone/>
              <a:defRPr sz="3900"/>
            </a:lvl2pPr>
            <a:lvl3pPr marL="1228850" indent="0">
              <a:buNone/>
              <a:defRPr sz="3200"/>
            </a:lvl3pPr>
            <a:lvl4pPr marL="1843276" indent="0">
              <a:buNone/>
              <a:defRPr sz="2700"/>
            </a:lvl4pPr>
            <a:lvl5pPr marL="2457702" indent="0">
              <a:buNone/>
              <a:defRPr sz="2700"/>
            </a:lvl5pPr>
            <a:lvl6pPr marL="3072128" indent="0">
              <a:buNone/>
              <a:defRPr sz="2700"/>
            </a:lvl6pPr>
            <a:lvl7pPr marL="3686553" indent="0">
              <a:buNone/>
              <a:defRPr sz="2700"/>
            </a:lvl7pPr>
            <a:lvl8pPr marL="4300979" indent="0">
              <a:buNone/>
              <a:defRPr sz="2700"/>
            </a:lvl8pPr>
            <a:lvl9pPr marL="4915404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42"/>
            <a:ext cx="7313295" cy="804863"/>
          </a:xfrm>
        </p:spPr>
        <p:txBody>
          <a:bodyPr/>
          <a:lstStyle>
            <a:lvl1pPr marL="0" indent="0">
              <a:buNone/>
              <a:defRPr sz="1900"/>
            </a:lvl1pPr>
            <a:lvl2pPr marL="614426" indent="0">
              <a:buNone/>
              <a:defRPr sz="1600"/>
            </a:lvl2pPr>
            <a:lvl3pPr marL="1228850" indent="0">
              <a:buNone/>
              <a:defRPr sz="1300"/>
            </a:lvl3pPr>
            <a:lvl4pPr marL="1843276" indent="0">
              <a:buNone/>
              <a:defRPr sz="1200"/>
            </a:lvl4pPr>
            <a:lvl5pPr marL="2457702" indent="0">
              <a:buNone/>
              <a:defRPr sz="1200"/>
            </a:lvl5pPr>
            <a:lvl6pPr marL="3072128" indent="0">
              <a:buNone/>
              <a:defRPr sz="1200"/>
            </a:lvl6pPr>
            <a:lvl7pPr marL="3686553" indent="0">
              <a:buNone/>
              <a:defRPr sz="1200"/>
            </a:lvl7pPr>
            <a:lvl8pPr marL="4300979" indent="0">
              <a:buNone/>
              <a:defRPr sz="1200"/>
            </a:lvl8pPr>
            <a:lvl9pPr marL="491540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42E96-B79C-48D2-A779-7E7318350AE1}" type="datetime1">
              <a:rPr lang="en-US" smtClean="0"/>
              <a:t>15/9/2021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161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60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1143000"/>
          </a:xfrm>
          <a:prstGeom prst="rect">
            <a:avLst/>
          </a:prstGeom>
        </p:spPr>
        <p:txBody>
          <a:bodyPr vert="horz" lIns="122885" tIns="61443" rIns="122885" bIns="6144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4"/>
            <a:ext cx="10969943" cy="4525963"/>
          </a:xfrm>
          <a:prstGeom prst="rect">
            <a:avLst/>
          </a:prstGeom>
        </p:spPr>
        <p:txBody>
          <a:bodyPr vert="horz" lIns="122885" tIns="61443" rIns="122885" bIns="6144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122885" tIns="61443" rIns="122885" bIns="61443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47C50-DEB7-407C-BD7B-DBF91D3E6C28}" type="datetime1">
              <a:rPr lang="en-US" smtClean="0"/>
              <a:t>15/9/2021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122885" tIns="61443" rIns="122885" bIns="61443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6" y="6356352"/>
            <a:ext cx="2844059" cy="365125"/>
          </a:xfrm>
          <a:prstGeom prst="rect">
            <a:avLst/>
          </a:prstGeom>
        </p:spPr>
        <p:txBody>
          <a:bodyPr vert="horz" lIns="122885" tIns="61443" rIns="122885" bIns="61443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87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ctr" defTabSz="122885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0819" indent="-460819" algn="l" defTabSz="122885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8443" indent="-384015" algn="l" defTabSz="1228850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36064" indent="-307212" algn="l" defTabSz="12288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50490" indent="-307212" algn="l" defTabSz="122885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64916" indent="-307212" algn="l" defTabSz="122885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79339" indent="-307212" algn="l" defTabSz="12288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93766" indent="-307212" algn="l" defTabSz="12288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08192" indent="-307212" algn="l" defTabSz="12288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22618" indent="-307212" algn="l" defTabSz="12288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4426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8850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43276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57702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72128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86553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300979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15404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qkkich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13" Type="http://schemas.openxmlformats.org/officeDocument/2006/relationships/image" Target="../media/image19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5.wmf"/><Relationship Id="rId11" Type="http://schemas.openxmlformats.org/officeDocument/2006/relationships/image" Target="../media/image18.jpe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20.png"/><Relationship Id="rId10" Type="http://schemas.openxmlformats.org/officeDocument/2006/relationships/image" Target="../media/image17.wmf"/><Relationship Id="rId4" Type="http://schemas.openxmlformats.org/officeDocument/2006/relationships/image" Target="../media/image14.wmf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>
            <a:extLst>
              <a:ext uri="{FF2B5EF4-FFF2-40B4-BE49-F238E27FC236}">
                <a16:creationId xmlns:a16="http://schemas.microsoft.com/office/drawing/2014/main" id="{10B5BD6E-B192-4D23-A99E-2FF96B543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122" y="1539876"/>
            <a:ext cx="11710583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457200" marR="0" lvl="0" indent="-457200" algn="ctr" defTabSz="122885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 LÍ 12</a:t>
            </a:r>
          </a:p>
          <a:p>
            <a:pPr marL="457200" marR="0" lvl="0" indent="-457200" algn="ctr" defTabSz="122885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25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GIAO THOA ÁNH SÁNG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457200" marR="0" lvl="0" indent="-457200" algn="l" defTabSz="122885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charset="0"/>
              <a:buAutoNum type="romanU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42A887A4-1196-4ECF-9F49-A25E525E3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223" y="3668427"/>
            <a:ext cx="777037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0" indent="0" algn="ctr" defTabSz="1228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Đoàn văn Doanh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1228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THPT Nam Trực –  Nam Định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BBB3FBD2-CDBB-41C0-B7AE-9A34C9202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2612" y="304800"/>
            <a:ext cx="644067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0" indent="0" algn="ctr" defTabSz="1228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CLB VẬT LÝ TRƯỜNG </a:t>
            </a:r>
          </a:p>
          <a:p>
            <a:pPr marL="0" marR="0" lvl="0" indent="0" algn="ctr" defTabSz="1228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THPT NAM TRỰC - NAM ĐỊNH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D5B043F5-272F-4FAB-BEB0-1E7892E73ED7}"/>
              </a:ext>
            </a:extLst>
          </p:cNvPr>
          <p:cNvSpPr/>
          <p:nvPr/>
        </p:nvSpPr>
        <p:spPr>
          <a:xfrm>
            <a:off x="4648897" y="4902625"/>
            <a:ext cx="33881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28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Email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qkkich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gmail.com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1228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Phone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0981.120681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359093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00787" y="716504"/>
            <a:ext cx="55778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CỦNG CỐ. DẶN DÒ</a:t>
            </a:r>
            <a:endParaRPr lang="vi-VN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9777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103F6-814D-4199-BCEA-616920F96740}" type="datetime1">
              <a:rPr lang="en-US" smtClean="0"/>
              <a:t>15/9/2021</a:t>
            </a:fld>
            <a:endParaRPr lang="en-US"/>
          </a:p>
        </p:txBody>
      </p:sp>
      <p:pic>
        <p:nvPicPr>
          <p:cNvPr id="1028" name="Picture 4" descr="2,700 Gallons Of Gas Spill Near LaGuardia, Treatment Plant Evacuated -  Gothami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212" y="953174"/>
            <a:ext cx="7315200" cy="547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3812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944" y="803216"/>
            <a:ext cx="58056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 HIỆN TƯỢNG NHIỄU XẠ ÁNH SÁNG</a:t>
            </a:r>
          </a:p>
        </p:txBody>
      </p:sp>
      <p:sp>
        <p:nvSpPr>
          <p:cNvPr id="5" name="Rectangle 4"/>
          <p:cNvSpPr/>
          <p:nvPr/>
        </p:nvSpPr>
        <p:spPr>
          <a:xfrm>
            <a:off x="612775" y="1499595"/>
            <a:ext cx="64722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nl-NL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 hiện tượng truyền sai lệch với sự truyền thẳng khi ánh sáng gặp vật cản</a:t>
            </a:r>
            <a:endParaRPr lang="vi-VN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utoShape 2" descr="Tia hồng ngoại là gì? Ứng dụng của tia hồng ngoại trong cuộc số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8" name="AutoShape 4" descr="Tia hồng ngoại là gì? Ứng dụng của tia hồng ngoại trong cuộc số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2050" name="Picture 2" descr="3.+c2+ +nhieu+x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698" y="609600"/>
            <a:ext cx="38862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iao thoa ánh sáng, Công thức tính khoảng vân giao thoa và Bài tập - Vật lý  12 bài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56" y="4191000"/>
            <a:ext cx="3000375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62944" y="2523995"/>
            <a:ext cx="56362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nl-NL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 tượng nhiễu xạ chứng tỏ ánh sáng có tính chất sóng.</a:t>
            </a:r>
            <a:endParaRPr lang="vi-VN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789" y="4094187"/>
            <a:ext cx="2374427" cy="177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Nhiễu xạ sóng là ... Giá trị, nguyên lý hoạt động - Khoa học 202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994" y="4240920"/>
            <a:ext cx="2926862" cy="1682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798" y="4119076"/>
            <a:ext cx="2564910" cy="1728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076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944" y="803216"/>
            <a:ext cx="60539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 HIỆN TƯỢNG GIAO THOA ÁNH SÁNG</a:t>
            </a:r>
          </a:p>
        </p:txBody>
      </p:sp>
      <p:sp>
        <p:nvSpPr>
          <p:cNvPr id="6" name="Rectangle 5"/>
          <p:cNvSpPr/>
          <p:nvPr/>
        </p:nvSpPr>
        <p:spPr>
          <a:xfrm>
            <a:off x="805561" y="1447800"/>
            <a:ext cx="43744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8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Y- </a:t>
            </a:r>
            <a:r>
              <a:rPr lang="en-US" sz="28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âng</a:t>
            </a:r>
            <a:endParaRPr lang="en-US" sz="2800" b="1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utoShape 2" descr="Tia hồng ngoại là gì? Ứng dụng của tia hồng ngoại trong cuộc số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8" name="AutoShape 4" descr="Tia hồng ngoại là gì? Ứng dụng của tia hồng ngoại trong cuộc số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4" name="Picture 8" descr="Giao thoa ánh sáng, Công thức tính khoảng vân giao thoa và Bài tập - Vật lý  12 bài 2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41"/>
          <a:stretch/>
        </p:blipFill>
        <p:spPr bwMode="auto">
          <a:xfrm>
            <a:off x="612775" y="2286000"/>
            <a:ext cx="5083486" cy="269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TD1\Downloads\THÍ-NGHIỆM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2" y="2085728"/>
            <a:ext cx="5495908" cy="309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840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944" y="803216"/>
            <a:ext cx="60539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 HIỆN TƯỢNG GIAO THOA ÁNH SÁNG</a:t>
            </a:r>
          </a:p>
        </p:txBody>
      </p:sp>
      <p:sp>
        <p:nvSpPr>
          <p:cNvPr id="6" name="Rectangle 5"/>
          <p:cNvSpPr/>
          <p:nvPr/>
        </p:nvSpPr>
        <p:spPr>
          <a:xfrm>
            <a:off x="805561" y="1447800"/>
            <a:ext cx="33821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8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Y- </a:t>
            </a:r>
            <a:r>
              <a:rPr lang="en-US" sz="28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âng</a:t>
            </a:r>
            <a:endParaRPr lang="en-US" sz="2800" b="1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utoShape 2" descr="Tia hồng ngoại là gì? Ứng dụng của tia hồng ngoại trong cuộc số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8" name="AutoShape 4" descr="Tia hồng ngoại là gì? Ứng dụng của tia hồng ngoại trong cuộc số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3076" name="Picture 4" descr="Dịch tiếng anh chuyên ngành công nghệ thông ti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87" b="6205"/>
          <a:stretch/>
        </p:blipFill>
        <p:spPr bwMode="auto">
          <a:xfrm>
            <a:off x="6246812" y="2286001"/>
            <a:ext cx="5543550" cy="188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60375" y="4495800"/>
            <a:ext cx="51006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Vân giao thoa với ánh sáng đơn sắc là các vạch sáng vạch tối cách đều nhau</a:t>
            </a:r>
            <a:endParaRPr lang="vi-VN" sz="2800" dirty="0"/>
          </a:p>
        </p:txBody>
      </p:sp>
      <p:sp>
        <p:nvSpPr>
          <p:cNvPr id="11" name="Rectangle 10"/>
          <p:cNvSpPr/>
          <p:nvPr/>
        </p:nvSpPr>
        <p:spPr>
          <a:xfrm>
            <a:off x="6631555" y="4471792"/>
            <a:ext cx="515880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Vân giao thoa với ánh sáng trắng</a:t>
            </a:r>
          </a:p>
          <a:p>
            <a:r>
              <a:rPr lang="nl-NL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Chính giữa là vân sáng trắng hai bên  là giải sáng mầu từ đở đến tím( đỏ ở ngoài tím ở trong)</a:t>
            </a:r>
            <a:endParaRPr lang="vi-VN" sz="2800" dirty="0"/>
          </a:p>
        </p:txBody>
      </p:sp>
      <p:pic>
        <p:nvPicPr>
          <p:cNvPr id="6146" name="Picture 2" descr="Hiện tượng giao thoa ánh sáng là gì?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5" t="7460" r="1455" b="58526"/>
          <a:stretch/>
        </p:blipFill>
        <p:spPr bwMode="auto">
          <a:xfrm>
            <a:off x="595529" y="2286000"/>
            <a:ext cx="4667250" cy="197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97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4478" y="431915"/>
            <a:ext cx="60539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 HIỆN TƯỢNG GIAO THOA ÁNH SÁNG</a:t>
            </a:r>
          </a:p>
        </p:txBody>
      </p:sp>
      <p:sp>
        <p:nvSpPr>
          <p:cNvPr id="6" name="Rectangle 5"/>
          <p:cNvSpPr/>
          <p:nvPr/>
        </p:nvSpPr>
        <p:spPr>
          <a:xfrm>
            <a:off x="619070" y="986135"/>
            <a:ext cx="3793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8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Y- </a:t>
            </a:r>
            <a:r>
              <a:rPr lang="en-US" sz="28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âng</a:t>
            </a:r>
            <a:endParaRPr lang="en-US" sz="2800" b="1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utoShape 2" descr="Tia hồng ngoại là gì? Ứng dụng của tia hồng ngoại trong cuộc số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8" name="AutoShape 4" descr="Tia hồng ngoại là gì? Ứng dụng của tia hồng ngoại trong cuộc số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2" name="Rectangle 11"/>
          <p:cNvSpPr/>
          <p:nvPr/>
        </p:nvSpPr>
        <p:spPr>
          <a:xfrm>
            <a:off x="566162" y="5515561"/>
            <a:ext cx="70522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Ý nghĩa: </a:t>
            </a:r>
            <a:r>
              <a:rPr lang="nl-NL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Chứng tỏ ánh sáng có tính chất sóng. Bản chất của sóng ánh sáng là sóng điện từ</a:t>
            </a:r>
            <a:endParaRPr lang="vi-VN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Is interference a combination of two diffraction patterns? - Quo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812" y="312736"/>
            <a:ext cx="4262023" cy="305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12774" y="1575136"/>
            <a:ext cx="654843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Giải thích</a:t>
            </a:r>
          </a:p>
          <a:p>
            <a:pPr marL="342900" indent="-342900">
              <a:buFontTx/>
              <a:buChar char="-"/>
            </a:pPr>
            <a:r>
              <a:rPr lang="nl-NL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Vân sáng là những chỗ hai sóng ánh sáng gặp nhau cùng pha nên tăng cường nhau.</a:t>
            </a:r>
          </a:p>
          <a:p>
            <a:pPr marL="342900" indent="-342900">
              <a:buFontTx/>
              <a:buChar char="-"/>
            </a:pPr>
            <a:r>
              <a:rPr lang="nl-NL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Vân tối là những chỗ hai sóng ánh sáng ngược pha nên triệt tiêu nhau.</a:t>
            </a:r>
            <a:endParaRPr lang="vi-VN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0964" y="3962400"/>
            <a:ext cx="62436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Điều kiện có giao thoa ánh sáng</a:t>
            </a:r>
          </a:p>
          <a:p>
            <a:pPr marL="342900" indent="-342900">
              <a:buFontTx/>
              <a:buChar char="-"/>
            </a:pPr>
            <a:r>
              <a:rPr lang="nl-NL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 cùng bước sóng.</a:t>
            </a:r>
          </a:p>
          <a:p>
            <a:pPr marL="342900" indent="-342900">
              <a:buFontTx/>
              <a:buChar char="-"/>
            </a:pPr>
            <a:r>
              <a:rPr lang="nl-NL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Hiệu số pha pha không đổi.</a:t>
            </a:r>
            <a:endParaRPr lang="vi-VN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913" y="3829459"/>
            <a:ext cx="4309912" cy="2779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443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5866" y="341551"/>
            <a:ext cx="60539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 HIỆN TƯỢNG GIAO THOA ÁNH SÁNG</a:t>
            </a:r>
          </a:p>
        </p:txBody>
      </p:sp>
      <p:sp>
        <p:nvSpPr>
          <p:cNvPr id="6" name="Rectangle 5"/>
          <p:cNvSpPr/>
          <p:nvPr/>
        </p:nvSpPr>
        <p:spPr>
          <a:xfrm>
            <a:off x="747926" y="803216"/>
            <a:ext cx="32314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r>
              <a:rPr lang="en-US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endParaRPr lang="en-US" b="1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3559" y="3960167"/>
            <a:ext cx="17151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vân sáng</a:t>
            </a:r>
            <a:endParaRPr lang="vi-VN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utoShape 2" descr="Tia hồng ngoại là gì? Ứng dụng của tia hồng ngoại trong cuộc số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8" name="AutoShape 4" descr="Tia hồng ngoại là gì? Ứng dụng của tia hồng ngoại trong cuộc số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9441806"/>
              </p:ext>
            </p:extLst>
          </p:nvPr>
        </p:nvGraphicFramePr>
        <p:xfrm>
          <a:off x="6030913" y="3359150"/>
          <a:ext cx="1270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6720" imgH="139680" progId="Equation.DSMT4">
                  <p:embed/>
                </p:oleObj>
              </mc:Choice>
              <mc:Fallback>
                <p:oleObj name="Equation" r:id="rId3" imgW="12672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30913" y="3359150"/>
                        <a:ext cx="127000" cy="13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4087531"/>
              </p:ext>
            </p:extLst>
          </p:nvPr>
        </p:nvGraphicFramePr>
        <p:xfrm>
          <a:off x="2403475" y="5243513"/>
          <a:ext cx="2771775" cy="163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39880" imgH="838080" progId="Equation.DSMT4">
                  <p:embed/>
                </p:oleObj>
              </mc:Choice>
              <mc:Fallback>
                <p:oleObj name="Equation" r:id="rId5" imgW="1739880" imgH="83808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3475" y="5243513"/>
                        <a:ext cx="2771775" cy="16303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66FF66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1277288"/>
              </p:ext>
            </p:extLst>
          </p:nvPr>
        </p:nvGraphicFramePr>
        <p:xfrm>
          <a:off x="2445148" y="3689994"/>
          <a:ext cx="2286000" cy="146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27000" imgH="634680" progId="Equation.DSMT4">
                  <p:embed/>
                </p:oleObj>
              </mc:Choice>
              <mc:Fallback>
                <p:oleObj name="Equation" r:id="rId7" imgW="927000" imgH="63468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5148" y="3689994"/>
                        <a:ext cx="2286000" cy="14636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66FF6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612775" y="5791200"/>
            <a:ext cx="1216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vân tối</a:t>
            </a:r>
            <a:endParaRPr lang="vi-VN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787197" y="2522672"/>
            <a:ext cx="48266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endParaRPr lang="vi-VN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0100488"/>
              </p:ext>
            </p:extLst>
          </p:nvPr>
        </p:nvGraphicFramePr>
        <p:xfrm>
          <a:off x="5613856" y="2597113"/>
          <a:ext cx="1342960" cy="957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69800" imgH="393480" progId="Equation.DSMT4">
                  <p:embed/>
                </p:oleObj>
              </mc:Choice>
              <mc:Fallback>
                <p:oleObj name="Equation" r:id="rId9" imgW="469800" imgH="39348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3856" y="2597113"/>
                        <a:ext cx="1342960" cy="95717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66FF6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31" name="Picture 35" descr="29. thực hành: đo bước ánh sáng bằng phương pháp giao thoa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30" t="70472" r="939" b="11017"/>
          <a:stretch/>
        </p:blipFill>
        <p:spPr bwMode="auto">
          <a:xfrm>
            <a:off x="7161212" y="1034048"/>
            <a:ext cx="4574296" cy="247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787197" y="1459648"/>
            <a:ext cx="21830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endParaRPr lang="vi-VN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7355593"/>
              </p:ext>
            </p:extLst>
          </p:nvPr>
        </p:nvGraphicFramePr>
        <p:xfrm>
          <a:off x="2873375" y="1323975"/>
          <a:ext cx="2214563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774360" imgH="393480" progId="Equation.DSMT4">
                  <p:embed/>
                </p:oleObj>
              </mc:Choice>
              <mc:Fallback>
                <p:oleObj name="Equation" r:id="rId12" imgW="774360" imgH="39348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3375" y="1323975"/>
                        <a:ext cx="2214563" cy="9572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66FF66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0100488"/>
              </p:ext>
            </p:extLst>
          </p:nvPr>
        </p:nvGraphicFramePr>
        <p:xfrm>
          <a:off x="5613856" y="2579553"/>
          <a:ext cx="1342960" cy="957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469800" imgH="393480" progId="Equation.DSMT4">
                  <p:embed/>
                </p:oleObj>
              </mc:Choice>
              <mc:Fallback>
                <p:oleObj name="Equation" r:id="rId14" imgW="4698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3856" y="2579553"/>
                        <a:ext cx="1342960" cy="95717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66FF6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91" name="Picture 95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44" t="8848" b="12873"/>
          <a:stretch/>
        </p:blipFill>
        <p:spPr bwMode="auto">
          <a:xfrm>
            <a:off x="8484089" y="3570326"/>
            <a:ext cx="2151831" cy="316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091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6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944" y="803216"/>
            <a:ext cx="60717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3. BƯỚC SÓNG ÁNH SÁNG VÀ MÀU SẮC</a:t>
            </a:r>
          </a:p>
        </p:txBody>
      </p:sp>
      <p:sp>
        <p:nvSpPr>
          <p:cNvPr id="7" name="AutoShape 2" descr="Tia hồng ngoại là gì? Ứng dụng của tia hồng ngoại trong cuộc số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8" name="AutoShape 4" descr="Tia hồng ngoại là gì? Ứng dụng của tia hồng ngoại trong cuộc số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9" name="Rectangle 8"/>
          <p:cNvSpPr/>
          <p:nvPr/>
        </p:nvSpPr>
        <p:spPr>
          <a:xfrm>
            <a:off x="324880" y="4039619"/>
            <a:ext cx="57727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nl-N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Ánh sáng mặt trời có bước sóng từ 0 đến vô cùng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0375" y="2895600"/>
            <a:ext cx="58053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nl-N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Ánh sáng nhìn thấy có bước sóng từ 380 nm (tím) đến 760 nm (đỏ)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35139" y="1450433"/>
            <a:ext cx="61318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nl-N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Mỗi ánh sáng đơn sắc có một bước sóng trong chân không xác định. Ví dụ bước sóng mầu lục của đèn thủy ngân là 546 nm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7975" y="5257800"/>
            <a:ext cx="72342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nl-N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Bước sóng của 7 màu cơ bản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676" y="5465164"/>
            <a:ext cx="2021196" cy="1345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068" y="2026116"/>
            <a:ext cx="2284413" cy="128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1014404"/>
              </p:ext>
            </p:extLst>
          </p:nvPr>
        </p:nvGraphicFramePr>
        <p:xfrm>
          <a:off x="10231878" y="2050597"/>
          <a:ext cx="982984" cy="700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69800" imgH="393480" progId="Equation.DSMT4">
                  <p:embed/>
                </p:oleObj>
              </mc:Choice>
              <mc:Fallback>
                <p:oleObj name="Equation" r:id="rId5" imgW="469800" imgH="39348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31878" y="2050597"/>
                        <a:ext cx="982984" cy="70063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66FF6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AutoShape 6" descr="Củng cố kiến thứ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085" y="2910437"/>
            <a:ext cx="2518570" cy="3405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 descr="Giao thoa ánh sá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854" y="116681"/>
            <a:ext cx="4790801" cy="175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814" y="3416201"/>
            <a:ext cx="285750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081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3F639-5AEB-4E4D-B149-D72FDB44C82B}" type="datetime1">
              <a:rPr lang="en-US" smtClean="0"/>
              <a:t>15/9/2021</a:t>
            </a:fld>
            <a:endParaRPr lang="en-US"/>
          </a:p>
        </p:txBody>
      </p:sp>
      <p:pic>
        <p:nvPicPr>
          <p:cNvPr id="10242" name="Picture 2" descr="Hiện tượng váng dầu, nhiều màu. | Zix.vn - Học online chất lượng ca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16"/>
          <a:stretch/>
        </p:blipFill>
        <p:spPr bwMode="auto">
          <a:xfrm>
            <a:off x="6970438" y="609600"/>
            <a:ext cx="4191000" cy="487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2" y="1219200"/>
            <a:ext cx="5492757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48080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33.2|16.8|26.4|33.7|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|84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5|22.5|3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60.8|17.1|2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65.8|37.9|19.8|4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55|45.6|54.5|28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blipFill rotWithShape="1">
          <a:blip xmlns:r="http://schemas.openxmlformats.org/officeDocument/2006/relationships" r:embed="rId1"/>
          <a:stretch>
            <a:fillRect l="-754" t="-587" r="-754"/>
          </a:stretch>
        </a:blipFill>
      </a:spPr>
      <a:bodyPr/>
      <a:lstStyle>
        <a:defPPr>
          <a:defRPr dirty="0">
            <a:noFill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3968</TotalTime>
  <Words>378</Words>
  <PresentationFormat>Tùy chỉnh</PresentationFormat>
  <Paragraphs>44</Paragraphs>
  <Slides>10</Slides>
  <Notes>3</Notes>
  <HiddenSlides>0</HiddenSlides>
  <MMClips>0</MMClips>
  <ScaleCrop>false</ScaleCrop>
  <HeadingPairs>
    <vt:vector size="8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10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Equation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2021-02-17T02:18:53Z</dcterms:created>
  <dcterms:modified xsi:type="dcterms:W3CDTF">2021-09-15T04:43:17Z</dcterms:modified>
</cp:coreProperties>
</file>