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99FF"/>
    <a:srgbClr val="99FF99"/>
    <a:srgbClr val="66FFFF"/>
    <a:srgbClr val="ADB656"/>
    <a:srgbClr val="0046D2"/>
    <a:srgbClr val="36D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6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3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6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7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0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1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4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DEC3-DF6F-44BA-8A64-94A389FDAF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C8AE9-A1B2-4A64-99F0-9E78B809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3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Group 3"/>
          <p:cNvGrpSpPr>
            <a:grpSpLocks noChangeAspect="1"/>
          </p:cNvGrpSpPr>
          <p:nvPr/>
        </p:nvGrpSpPr>
        <p:grpSpPr bwMode="auto">
          <a:xfrm>
            <a:off x="0" y="4114800"/>
            <a:ext cx="9055100" cy="2819400"/>
            <a:chOff x="0" y="0"/>
            <a:chExt cx="5704" cy="1776"/>
          </a:xfrm>
        </p:grpSpPr>
        <p:pic>
          <p:nvPicPr>
            <p:cNvPr id="13317" name="Picture 4" descr="daisies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0"/>
              <a:ext cx="1336" cy="1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18" name="Group 5"/>
            <p:cNvGrpSpPr>
              <a:grpSpLocks noChangeAspect="1"/>
            </p:cNvGrpSpPr>
            <p:nvPr/>
          </p:nvGrpSpPr>
          <p:grpSpPr bwMode="auto">
            <a:xfrm>
              <a:off x="0" y="0"/>
              <a:ext cx="5704" cy="1776"/>
              <a:chOff x="0" y="0"/>
              <a:chExt cx="5704" cy="1776"/>
            </a:xfrm>
          </p:grpSpPr>
          <p:pic>
            <p:nvPicPr>
              <p:cNvPr id="13319" name="Picture 6" descr="daisi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336" cy="1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0" name="Picture 7" descr="daisi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2" y="0"/>
                <a:ext cx="1336" cy="1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1" name="Picture 8" descr="daisi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6" y="0"/>
                <a:ext cx="1336" cy="1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2" name="Picture 9" descr="daisi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8" y="0"/>
                <a:ext cx="1336" cy="1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3" name="Picture 10" descr="daisi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8" y="0"/>
                <a:ext cx="1336" cy="1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316" name="WordArt 11"/>
          <p:cNvSpPr>
            <a:spLocks noChangeArrowheads="1" noChangeShapeType="1"/>
          </p:cNvSpPr>
          <p:nvPr/>
        </p:nvSpPr>
        <p:spPr bwMode="auto">
          <a:xfrm>
            <a:off x="228600" y="914400"/>
            <a:ext cx="8763000" cy="1524000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BÀI 18: THỰC HÀNH QUAN SÁT </a:t>
            </a:r>
          </a:p>
          <a:p>
            <a:pPr algn="ctr"/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TẾ BÀO SINH VẬT (2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0528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7620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Quan sát hình dạng tế bào biểu bì da ếch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2838271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81000" y="2281535"/>
            <a:ext cx="84582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 THẢO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LUẬN NHÓM VÀ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LỜI CÂU HỎI SAU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41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387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566998"/>
              </p:ext>
            </p:extLst>
          </p:nvPr>
        </p:nvGraphicFramePr>
        <p:xfrm>
          <a:off x="457200" y="2438398"/>
          <a:ext cx="8153400" cy="3810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7405"/>
                <a:gridCol w="1043030"/>
                <a:gridCol w="1132965"/>
              </a:tblGrid>
              <a:tr h="798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8603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Chuẩn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mẫu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con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ếch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8603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hướng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8603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sự hợp tác giữa các thành viên trong nhóm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559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sát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805935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 KIỂM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ĐÁNH GIÁ KẾT QUẢ THỰC HÀNH THÍ NGHIỆM (PHIẾU 2)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(DÀNH CHO HỌC SINH NHÓM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ĐÁNH GIÁ NHÓM 2, NHÓM 2 ĐÁNH GIÁ NHÓM 3....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2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466237"/>
              </p:ext>
            </p:extLst>
          </p:nvPr>
        </p:nvGraphicFramePr>
        <p:xfrm>
          <a:off x="533399" y="1728518"/>
          <a:ext cx="8153400" cy="4596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5237"/>
                <a:gridCol w="3605613"/>
                <a:gridCol w="841198"/>
                <a:gridCol w="842045"/>
                <a:gridCol w="842045"/>
                <a:gridCol w="127262"/>
              </a:tblGrid>
              <a:tr h="417826">
                <a:tc row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Phẩm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lực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Tiêu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 đạt được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5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1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2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3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3565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Giao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Chuẩn bị mẫu vật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3565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Tìm hiểu tự nhiên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 hiện được theo các bước làm tiêu bản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3565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  <a:tabLst>
                          <a:tab pos="8101330" algn="l"/>
                        </a:tabLs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Giao tiếp và hợp tác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sự hợp tác giữa các thành viên trong nhóm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3565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Trung</a:t>
                      </a:r>
                      <a:r>
                        <a:rPr lang="en-US" sz="2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Vẽ được hình tế bào đã quan sát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897523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10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 ĐÁNH GIÁ KẾT QUẢ THÍ NGHIỆM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1013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(DÀNH CHO GIÁO VIÊN)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387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7620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SGK.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37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30148"/>
              </p:ext>
            </p:extLst>
          </p:nvPr>
        </p:nvGraphicFramePr>
        <p:xfrm>
          <a:off x="609600" y="2971800"/>
          <a:ext cx="7619999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2651"/>
                <a:gridCol w="1553674"/>
                <a:gridCol w="1553674"/>
              </a:tblGrid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Chuẩn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mẫu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lúp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hiển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630704"/>
            <a:ext cx="7543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KIỂM TRA ĐÁNH GIÁ THƯỜNG XUYÊN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HS: ...............................................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Nhóm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..........................................................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Checklist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nghiệm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0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381000" y="1371600"/>
            <a:ext cx="8305800" cy="14859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05158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381000" y="1143000"/>
            <a:ext cx="8305800" cy="14859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MỤC TIÊU</a:t>
            </a:r>
          </a:p>
          <a:p>
            <a:r>
              <a:rPr lang="pt-B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 sát được tế bào lớn bằng mắt thường, tế bào nhỏ bằng kính lúp cầm tay và kính hiển vi quang học.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381000" y="2971800"/>
            <a:ext cx="8305800" cy="2667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CHUẨN BỊ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lamen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pipette,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tinh.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methylene,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5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698" y="990600"/>
            <a:ext cx="2019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1397427"/>
            <a:ext cx="218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824335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CÁCH TIẾN HÀNH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22860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3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7575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hape 14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517960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51402"/>
              </p:ext>
            </p:extLst>
          </p:nvPr>
        </p:nvGraphicFramePr>
        <p:xfrm>
          <a:off x="6096000" y="1413510"/>
          <a:ext cx="2667000" cy="1769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</a:tblGrid>
              <a:tr h="1519684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CHÚ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1600" algn="l">
                        <a:lnSpc>
                          <a:spcPct val="117000"/>
                        </a:lnSpc>
                        <a:spcAft>
                          <a:spcPts val="30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nhẹ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mũi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vỡ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43338" y="331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683675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1676400" y="5562600"/>
            <a:ext cx="4343400" cy="106680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7575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75590"/>
              </p:ext>
            </p:extLst>
          </p:nvPr>
        </p:nvGraphicFramePr>
        <p:xfrm>
          <a:off x="533400" y="1825645"/>
          <a:ext cx="8153400" cy="4651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5008"/>
                <a:gridCol w="4078392"/>
              </a:tblGrid>
              <a:tr h="3777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6D65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Đáp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6D654"/>
                    </a:solidFill>
                  </a:tcPr>
                </a:tc>
              </a:tr>
              <a:tr h="427358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sát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mắt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hay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dạng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kích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thước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chép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nhẹ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mũi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6D65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321712"/>
            <a:ext cx="8686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 THẢO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LUẬN NHÓM VÀ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HOÀN THÀNH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 NGẮN (PHIẾU 1)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59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43338" y="331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1676400" y="5562600"/>
            <a:ext cx="4343400" cy="106680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6858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143000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Đặt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vảy hành đã bóc lên lam kính đã có giọt nước cất, đậy lamen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40.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7686" y="3772042"/>
            <a:ext cx="8713902" cy="1638158"/>
            <a:chOff x="177686" y="3772042"/>
            <a:chExt cx="8713902" cy="1638158"/>
          </a:xfrm>
        </p:grpSpPr>
        <p:pic>
          <p:nvPicPr>
            <p:cNvPr id="4098" name="Shape 149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86" y="3816156"/>
              <a:ext cx="1626429" cy="15940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Shape 150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0932" y="3797709"/>
              <a:ext cx="1618183" cy="161249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Shape 15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252" y="3803902"/>
              <a:ext cx="1519148" cy="160629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Shape 15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3772042"/>
              <a:ext cx="3176588" cy="163815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7735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8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6858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838271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1000" y="2281535"/>
            <a:ext cx="84582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 THẢO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LUẬN NHÓM VÀ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46D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LỜI CÂU HỎI SAU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46D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3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18: THỰC HÀNH QUAN SÁT TẾ BÀO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VẬT(2t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334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Quan sát hình dạng tế bào biểu bì da ếch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43338" y="331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1676400" y="6019800"/>
            <a:ext cx="4343400" cy="68580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8600" y="914400"/>
            <a:ext cx="8686800" cy="3139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mẩu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ếch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bình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nhốt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ếch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đĩa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kính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methylene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vi-VN" sz="2200" i="1" dirty="0">
                <a:latin typeface="Times New Roman" pitchFamily="18" charset="0"/>
                <a:cs typeface="Times New Roman" pitchFamily="18" charset="0"/>
              </a:rPr>
              <a:t>Bước 4: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 Dùng panh vớt mẩu da ếch đã nhuộm trải đều lên lam kính, đậy lamen. Dùng giấy thấm thấm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10 x 40.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0" y="4191000"/>
            <a:ext cx="8610600" cy="1600200"/>
            <a:chOff x="152400" y="4191000"/>
            <a:chExt cx="8610600" cy="1600200"/>
          </a:xfrm>
        </p:grpSpPr>
        <p:pic>
          <p:nvPicPr>
            <p:cNvPr id="5121" name="Shape 15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191000"/>
              <a:ext cx="1675326" cy="1600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4" name="Shape 15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7400" y="4191000"/>
              <a:ext cx="1676400" cy="16002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5" name="Shape 152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4191000"/>
              <a:ext cx="1676400" cy="16002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6" name="Shape 152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7820" y="4191000"/>
              <a:ext cx="2875180" cy="16002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528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1034</Words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2021-08-02T08:29:28Z</dcterms:created>
  <dcterms:modified xsi:type="dcterms:W3CDTF">2021-08-04T00:45:01Z</dcterms:modified>
</cp:coreProperties>
</file>