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577" r:id="rId2"/>
    <p:sldId id="578" r:id="rId3"/>
    <p:sldId id="579" r:id="rId4"/>
    <p:sldId id="503" r:id="rId5"/>
    <p:sldId id="580" r:id="rId6"/>
    <p:sldId id="497" r:id="rId7"/>
    <p:sldId id="581" r:id="rId8"/>
    <p:sldId id="582" r:id="rId9"/>
    <p:sldId id="583" r:id="rId10"/>
    <p:sldId id="584" r:id="rId11"/>
    <p:sldId id="585" r:id="rId12"/>
    <p:sldId id="586" r:id="rId13"/>
    <p:sldId id="587" r:id="rId14"/>
    <p:sldId id="588" r:id="rId15"/>
    <p:sldId id="589" r:id="rId16"/>
    <p:sldId id="590" r:id="rId17"/>
    <p:sldId id="591" r:id="rId18"/>
    <p:sldId id="592" r:id="rId19"/>
    <p:sldId id="593" r:id="rId20"/>
    <p:sldId id="594" r:id="rId21"/>
    <p:sldId id="595" r:id="rId22"/>
    <p:sldId id="519" r:id="rId23"/>
    <p:sldId id="537" r:id="rId24"/>
    <p:sldId id="596" r:id="rId25"/>
    <p:sldId id="59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0DD"/>
    <a:srgbClr val="FFCCFF"/>
    <a:srgbClr val="BCFCD4"/>
    <a:srgbClr val="33CCFF"/>
    <a:srgbClr val="99FF66"/>
    <a:srgbClr val="009900"/>
    <a:srgbClr val="F11BAA"/>
    <a:srgbClr val="00FF00"/>
    <a:srgbClr val="11C1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80" autoAdjust="0"/>
  </p:normalViewPr>
  <p:slideViewPr>
    <p:cSldViewPr>
      <p:cViewPr>
        <p:scale>
          <a:sx n="83" d="100"/>
          <a:sy n="83" d="100"/>
        </p:scale>
        <p:origin x="-1459"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E36B4-5DBD-4D69-9E07-2ACE1B02C75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5A2E02A-7769-4E94-8561-8178449CF35B}">
      <dgm:prSet phldrT="[Text]" custT="1"/>
      <dgm:spPr>
        <a:solidFill>
          <a:srgbClr val="99FF66"/>
        </a:solidFill>
      </dgm:spPr>
      <dgm:t>
        <a:bodyPr/>
        <a:lstStyle/>
        <a:p>
          <a:pPr algn="just"/>
          <a:r>
            <a:rPr lang="vi-VN" sz="1800" b="0" dirty="0" smtClean="0">
              <a:solidFill>
                <a:schemeClr val="tx1"/>
              </a:solidFill>
              <a:effectLst/>
              <a:latin typeface="Cambria" pitchFamily="18" charset="0"/>
              <a:ea typeface="Cambria" pitchFamily="18" charset="0"/>
              <a:cs typeface="Times New Roman"/>
            </a:rPr>
            <a:t>Vùng biển nước ta bao gồm nội thủy, lãnh hải, vùng tiếp giáp lãnh hải, vùng đặc quyền kinh tế và thềm lục địa.</a:t>
          </a:r>
          <a:endParaRPr lang="en-US" sz="1800" b="0" dirty="0" smtClean="0">
            <a:solidFill>
              <a:schemeClr val="tx1"/>
            </a:solidFill>
            <a:effectLst/>
            <a:latin typeface="Cambria" pitchFamily="18" charset="0"/>
            <a:ea typeface="Cambria" pitchFamily="18" charset="0"/>
            <a:cs typeface="Times New Roman"/>
          </a:endParaRPr>
        </a:p>
      </dgm:t>
    </dgm:pt>
    <dgm:pt modelId="{985296F4-4FB3-49BD-BAEA-280CEAC6AFAC}" type="parTrans" cxnId="{D274CE2A-ED47-4CFE-981A-670E14BBB397}">
      <dgm:prSet/>
      <dgm:spPr/>
      <dgm:t>
        <a:bodyPr/>
        <a:lstStyle/>
        <a:p>
          <a:endParaRPr lang="en-US"/>
        </a:p>
      </dgm:t>
    </dgm:pt>
    <dgm:pt modelId="{9DA92A08-ED37-48A9-A0DD-F521D2142CD2}" type="sibTrans" cxnId="{D274CE2A-ED47-4CFE-981A-670E14BBB397}">
      <dgm:prSet/>
      <dgm:spPr/>
      <dgm:t>
        <a:bodyPr/>
        <a:lstStyle/>
        <a:p>
          <a:endParaRPr lang="en-US"/>
        </a:p>
      </dgm:t>
    </dgm:pt>
    <dgm:pt modelId="{2EA4557B-2359-4BA8-9F14-A6ECB8DAC4AB}">
      <dgm:prSet phldrT="[Text]" custT="1"/>
      <dgm:spPr>
        <a:solidFill>
          <a:srgbClr val="BCFCD4"/>
        </a:solidFill>
      </dgm:spPr>
      <dgm:t>
        <a:bodyPr/>
        <a:lstStyle/>
        <a:p>
          <a:pPr algn="just"/>
          <a:r>
            <a:rPr lang="vi-VN" sz="1800" b="0" dirty="0" smtClean="0">
              <a:solidFill>
                <a:schemeClr val="tx1"/>
              </a:solidFill>
              <a:effectLst/>
              <a:latin typeface="Cambria" pitchFamily="18" charset="0"/>
              <a:ea typeface="Cambria" pitchFamily="18" charset="0"/>
              <a:cs typeface="Times New Roman"/>
            </a:rPr>
            <a:t>Căn cứ theo Pháp luật VN, điều ước quốc tế về biên giới lãnh thổ mà nước ta là thành viên và Công ước của Liên hợp quốc về Luật biển năm 1982.</a:t>
          </a:r>
          <a:endParaRPr lang="en-US" sz="1800" b="0" dirty="0" smtClean="0">
            <a:solidFill>
              <a:schemeClr val="tx1"/>
            </a:solidFill>
            <a:effectLst/>
            <a:latin typeface="Cambria" pitchFamily="18" charset="0"/>
            <a:ea typeface="Cambria" pitchFamily="18" charset="0"/>
            <a:cs typeface="Times New Roman"/>
          </a:endParaRPr>
        </a:p>
      </dgm:t>
    </dgm:pt>
    <dgm:pt modelId="{46821B45-B9F5-4FAF-834F-499C8AE36BA2}" type="parTrans" cxnId="{E5E1F8D5-384F-4738-91BA-6CDDED360257}">
      <dgm:prSet/>
      <dgm:spPr/>
      <dgm:t>
        <a:bodyPr/>
        <a:lstStyle/>
        <a:p>
          <a:endParaRPr lang="en-US"/>
        </a:p>
      </dgm:t>
    </dgm:pt>
    <dgm:pt modelId="{29859120-04AA-48A6-ACAA-ED37A6A9AC18}" type="sibTrans" cxnId="{E5E1F8D5-384F-4738-91BA-6CDDED360257}">
      <dgm:prSet/>
      <dgm:spPr/>
      <dgm:t>
        <a:bodyPr/>
        <a:lstStyle/>
        <a:p>
          <a:endParaRPr lang="en-US"/>
        </a:p>
      </dgm:t>
    </dgm:pt>
    <dgm:pt modelId="{9B38993F-91D9-4E45-89FE-E7C2053BB052}">
      <dgm:prSet phldrT="[Text]" custT="1"/>
      <dgm:spPr>
        <a:solidFill>
          <a:srgbClr val="FFCCFF"/>
        </a:solidFill>
      </dgm:spPr>
      <dgm:t>
        <a:bodyPr/>
        <a:lstStyle/>
        <a:p>
          <a:pPr algn="just"/>
          <a:r>
            <a:rPr lang="vi-VN" sz="1800" b="1" dirty="0" smtClean="0">
              <a:solidFill>
                <a:schemeClr val="tx1"/>
              </a:solidFill>
              <a:latin typeface="Cambria" pitchFamily="18" charset="0"/>
              <a:ea typeface="Cambria" pitchFamily="18" charset="0"/>
            </a:rPr>
            <a:t>- Nội thuỷ </a:t>
          </a:r>
          <a:r>
            <a:rPr lang="vi-VN" sz="1800" dirty="0" smtClean="0">
              <a:solidFill>
                <a:schemeClr val="tx1"/>
              </a:solidFill>
              <a:latin typeface="Cambria" pitchFamily="18" charset="0"/>
              <a:ea typeface="Cambria" pitchFamily="18" charset="0"/>
            </a:rPr>
            <a:t>là vùng nước tiếp giáp với bờ biển, ở phía trong đường cơ sở và là bộ phận lãnh thổ của Việt Nam.</a:t>
          </a:r>
          <a:endParaRPr lang="en-US" sz="1800" dirty="0" smtClean="0">
            <a:solidFill>
              <a:schemeClr val="tx1"/>
            </a:solidFill>
            <a:latin typeface="Cambria" pitchFamily="18" charset="0"/>
            <a:ea typeface="Cambria" pitchFamily="18" charset="0"/>
          </a:endParaRPr>
        </a:p>
        <a:p>
          <a:pPr algn="just"/>
          <a:r>
            <a:rPr lang="vi-VN" sz="1800" b="1" dirty="0" smtClean="0">
              <a:solidFill>
                <a:schemeClr val="tx1"/>
              </a:solidFill>
              <a:latin typeface="Cambria" pitchFamily="18" charset="0"/>
              <a:ea typeface="Cambria" pitchFamily="18" charset="0"/>
            </a:rPr>
            <a:t>- Lãnh hải </a:t>
          </a:r>
          <a:r>
            <a:rPr lang="vi-VN" sz="1800" dirty="0" smtClean="0">
              <a:solidFill>
                <a:schemeClr val="tx1"/>
              </a:solidFill>
              <a:latin typeface="Cambria" pitchFamily="18" charset="0"/>
              <a:ea typeface="Cambria" pitchFamily="18" charset="0"/>
            </a:rPr>
            <a:t>là vùng biển có chiều rộng 12 hải lí tính từ đường cơ sở ra phía biển. Ranh giới ngoài của lãnh hải là biên giới quốc gia trên biển của Việt Nam.</a:t>
          </a:r>
          <a:endParaRPr lang="en-US" sz="1800" dirty="0" smtClean="0">
            <a:solidFill>
              <a:schemeClr val="tx1"/>
            </a:solidFill>
            <a:latin typeface="Cambria" pitchFamily="18" charset="0"/>
            <a:ea typeface="Cambria" pitchFamily="18" charset="0"/>
          </a:endParaRPr>
        </a:p>
      </dgm:t>
    </dgm:pt>
    <dgm:pt modelId="{09D1B164-619A-4073-BC5B-FCA5E09B6EF1}" type="parTrans" cxnId="{E47014BD-B35F-4A75-8D3A-E36CBE71105B}">
      <dgm:prSet/>
      <dgm:spPr/>
      <dgm:t>
        <a:bodyPr/>
        <a:lstStyle/>
        <a:p>
          <a:endParaRPr lang="en-US"/>
        </a:p>
      </dgm:t>
    </dgm:pt>
    <dgm:pt modelId="{D53B4CC3-4CE5-4F91-919B-A6C770DA696A}" type="sibTrans" cxnId="{E47014BD-B35F-4A75-8D3A-E36CBE71105B}">
      <dgm:prSet/>
      <dgm:spPr/>
      <dgm:t>
        <a:bodyPr/>
        <a:lstStyle/>
        <a:p>
          <a:endParaRPr lang="en-US"/>
        </a:p>
      </dgm:t>
    </dgm:pt>
    <dgm:pt modelId="{287E208B-7CBA-48D9-A845-7C3BA9246006}" type="pres">
      <dgm:prSet presAssocID="{A55E36B4-5DBD-4D69-9E07-2ACE1B02C75C}" presName="Name0" presStyleCnt="0">
        <dgm:presLayoutVars>
          <dgm:chMax val="7"/>
          <dgm:chPref val="7"/>
          <dgm:dir/>
        </dgm:presLayoutVars>
      </dgm:prSet>
      <dgm:spPr/>
      <dgm:t>
        <a:bodyPr/>
        <a:lstStyle/>
        <a:p>
          <a:endParaRPr lang="en-US"/>
        </a:p>
      </dgm:t>
    </dgm:pt>
    <dgm:pt modelId="{5A99791D-9E28-4B3D-8ACD-8F48A5C6199A}" type="pres">
      <dgm:prSet presAssocID="{A55E36B4-5DBD-4D69-9E07-2ACE1B02C75C}" presName="Name1" presStyleCnt="0"/>
      <dgm:spPr/>
    </dgm:pt>
    <dgm:pt modelId="{9839DEA4-81CC-40F3-A882-992AC1AF75D3}" type="pres">
      <dgm:prSet presAssocID="{A55E36B4-5DBD-4D69-9E07-2ACE1B02C75C}" presName="cycle" presStyleCnt="0"/>
      <dgm:spPr/>
    </dgm:pt>
    <dgm:pt modelId="{28F6DBF1-E187-4C38-B1F1-C875CC0EEA2D}" type="pres">
      <dgm:prSet presAssocID="{A55E36B4-5DBD-4D69-9E07-2ACE1B02C75C}" presName="srcNode" presStyleLbl="node1" presStyleIdx="0" presStyleCnt="3"/>
      <dgm:spPr/>
    </dgm:pt>
    <dgm:pt modelId="{C7497E28-FAE4-42DA-8D9D-5B4659273D7A}" type="pres">
      <dgm:prSet presAssocID="{A55E36B4-5DBD-4D69-9E07-2ACE1B02C75C}" presName="conn" presStyleLbl="parChTrans1D2" presStyleIdx="0" presStyleCnt="1"/>
      <dgm:spPr/>
      <dgm:t>
        <a:bodyPr/>
        <a:lstStyle/>
        <a:p>
          <a:endParaRPr lang="en-US"/>
        </a:p>
      </dgm:t>
    </dgm:pt>
    <dgm:pt modelId="{175AA276-58F2-4DD9-80FC-A508711E986D}" type="pres">
      <dgm:prSet presAssocID="{A55E36B4-5DBD-4D69-9E07-2ACE1B02C75C}" presName="extraNode" presStyleLbl="node1" presStyleIdx="0" presStyleCnt="3"/>
      <dgm:spPr/>
    </dgm:pt>
    <dgm:pt modelId="{99D1BCB1-BBEC-4020-AF46-9B84DFEEEB12}" type="pres">
      <dgm:prSet presAssocID="{A55E36B4-5DBD-4D69-9E07-2ACE1B02C75C}" presName="dstNode" presStyleLbl="node1" presStyleIdx="0" presStyleCnt="3"/>
      <dgm:spPr/>
    </dgm:pt>
    <dgm:pt modelId="{534504B8-3AD3-4D7F-BA10-772C4BC9F4DA}" type="pres">
      <dgm:prSet presAssocID="{75A2E02A-7769-4E94-8561-8178449CF35B}" presName="text_1" presStyleLbl="node1" presStyleIdx="0" presStyleCnt="3" custScaleY="67385">
        <dgm:presLayoutVars>
          <dgm:bulletEnabled val="1"/>
        </dgm:presLayoutVars>
      </dgm:prSet>
      <dgm:spPr/>
      <dgm:t>
        <a:bodyPr/>
        <a:lstStyle/>
        <a:p>
          <a:endParaRPr lang="en-US"/>
        </a:p>
      </dgm:t>
    </dgm:pt>
    <dgm:pt modelId="{449D8CCB-25E3-4F77-9AA7-F013F49094ED}" type="pres">
      <dgm:prSet presAssocID="{75A2E02A-7769-4E94-8561-8178449CF35B}" presName="accent_1" presStyleCnt="0"/>
      <dgm:spPr/>
    </dgm:pt>
    <dgm:pt modelId="{467C472B-F399-46AE-B017-5DC56BBEA7D7}" type="pres">
      <dgm:prSet presAssocID="{75A2E02A-7769-4E94-8561-8178449CF35B}"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n-US"/>
        </a:p>
      </dgm:t>
    </dgm:pt>
    <dgm:pt modelId="{DD97E049-4A6C-47F8-8707-C5FFDBF743ED}" type="pres">
      <dgm:prSet presAssocID="{2EA4557B-2359-4BA8-9F14-A6ECB8DAC4AB}" presName="text_2" presStyleLbl="node1" presStyleIdx="1" presStyleCnt="3" custScaleY="92230" custLinFactNeighborX="-386" custLinFactNeighborY="-6391">
        <dgm:presLayoutVars>
          <dgm:bulletEnabled val="1"/>
        </dgm:presLayoutVars>
      </dgm:prSet>
      <dgm:spPr/>
      <dgm:t>
        <a:bodyPr/>
        <a:lstStyle/>
        <a:p>
          <a:endParaRPr lang="en-US"/>
        </a:p>
      </dgm:t>
    </dgm:pt>
    <dgm:pt modelId="{7DBD23B7-51C8-4591-8906-0B740EFCF017}" type="pres">
      <dgm:prSet presAssocID="{2EA4557B-2359-4BA8-9F14-A6ECB8DAC4AB}" presName="accent_2" presStyleCnt="0"/>
      <dgm:spPr/>
    </dgm:pt>
    <dgm:pt modelId="{9D6C96D5-59F1-4074-AA4E-276172A59D56}" type="pres">
      <dgm:prSet presAssocID="{2EA4557B-2359-4BA8-9F14-A6ECB8DAC4AB}"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n-US"/>
        </a:p>
      </dgm:t>
    </dgm:pt>
    <dgm:pt modelId="{A0E9B536-5134-4AC7-990D-17E1F41843BA}" type="pres">
      <dgm:prSet presAssocID="{9B38993F-91D9-4E45-89FE-E7C2053BB052}" presName="text_3" presStyleLbl="node1" presStyleIdx="2" presStyleCnt="3" custScaleY="142638">
        <dgm:presLayoutVars>
          <dgm:bulletEnabled val="1"/>
        </dgm:presLayoutVars>
      </dgm:prSet>
      <dgm:spPr/>
      <dgm:t>
        <a:bodyPr/>
        <a:lstStyle/>
        <a:p>
          <a:endParaRPr lang="en-US"/>
        </a:p>
      </dgm:t>
    </dgm:pt>
    <dgm:pt modelId="{E6CA5371-E765-4FE6-A6BE-7ECD1C15C765}" type="pres">
      <dgm:prSet presAssocID="{9B38993F-91D9-4E45-89FE-E7C2053BB052}" presName="accent_3" presStyleCnt="0"/>
      <dgm:spPr/>
    </dgm:pt>
    <dgm:pt modelId="{BB02C15B-25BD-4CA5-8B62-85830BA892A9}" type="pres">
      <dgm:prSet presAssocID="{9B38993F-91D9-4E45-89FE-E7C2053BB052}"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C8BEC6C5-19D8-44B8-AD35-366F25A135A4}" type="presOf" srcId="{9DA92A08-ED37-48A9-A0DD-F521D2142CD2}" destId="{C7497E28-FAE4-42DA-8D9D-5B4659273D7A}" srcOrd="0" destOrd="0" presId="urn:microsoft.com/office/officeart/2008/layout/VerticalCurvedList"/>
    <dgm:cxn modelId="{59DF7864-BC33-49BE-B927-88CFDD679D22}" type="presOf" srcId="{9B38993F-91D9-4E45-89FE-E7C2053BB052}" destId="{A0E9B536-5134-4AC7-990D-17E1F41843BA}" srcOrd="0" destOrd="0" presId="urn:microsoft.com/office/officeart/2008/layout/VerticalCurvedList"/>
    <dgm:cxn modelId="{E64BB9CC-7AAD-4461-AC6B-1C06549CA543}" type="presOf" srcId="{A55E36B4-5DBD-4D69-9E07-2ACE1B02C75C}" destId="{287E208B-7CBA-48D9-A845-7C3BA9246006}" srcOrd="0" destOrd="0" presId="urn:microsoft.com/office/officeart/2008/layout/VerticalCurvedList"/>
    <dgm:cxn modelId="{E5E1F8D5-384F-4738-91BA-6CDDED360257}" srcId="{A55E36B4-5DBD-4D69-9E07-2ACE1B02C75C}" destId="{2EA4557B-2359-4BA8-9F14-A6ECB8DAC4AB}" srcOrd="1" destOrd="0" parTransId="{46821B45-B9F5-4FAF-834F-499C8AE36BA2}" sibTransId="{29859120-04AA-48A6-ACAA-ED37A6A9AC18}"/>
    <dgm:cxn modelId="{A988E9E4-621F-4189-82B5-934912784D36}" type="presOf" srcId="{2EA4557B-2359-4BA8-9F14-A6ECB8DAC4AB}" destId="{DD97E049-4A6C-47F8-8707-C5FFDBF743ED}" srcOrd="0" destOrd="0" presId="urn:microsoft.com/office/officeart/2008/layout/VerticalCurvedList"/>
    <dgm:cxn modelId="{D274CE2A-ED47-4CFE-981A-670E14BBB397}" srcId="{A55E36B4-5DBD-4D69-9E07-2ACE1B02C75C}" destId="{75A2E02A-7769-4E94-8561-8178449CF35B}" srcOrd="0" destOrd="0" parTransId="{985296F4-4FB3-49BD-BAEA-280CEAC6AFAC}" sibTransId="{9DA92A08-ED37-48A9-A0DD-F521D2142CD2}"/>
    <dgm:cxn modelId="{E47014BD-B35F-4A75-8D3A-E36CBE71105B}" srcId="{A55E36B4-5DBD-4D69-9E07-2ACE1B02C75C}" destId="{9B38993F-91D9-4E45-89FE-E7C2053BB052}" srcOrd="2" destOrd="0" parTransId="{09D1B164-619A-4073-BC5B-FCA5E09B6EF1}" sibTransId="{D53B4CC3-4CE5-4F91-919B-A6C770DA696A}"/>
    <dgm:cxn modelId="{12ED2A65-8E53-46B4-AA56-5A6D7C1FBDDD}" type="presOf" srcId="{75A2E02A-7769-4E94-8561-8178449CF35B}" destId="{534504B8-3AD3-4D7F-BA10-772C4BC9F4DA}" srcOrd="0" destOrd="0" presId="urn:microsoft.com/office/officeart/2008/layout/VerticalCurvedList"/>
    <dgm:cxn modelId="{E683680C-5D62-41D3-A482-18F19BFEE27C}" type="presParOf" srcId="{287E208B-7CBA-48D9-A845-7C3BA9246006}" destId="{5A99791D-9E28-4B3D-8ACD-8F48A5C6199A}" srcOrd="0" destOrd="0" presId="urn:microsoft.com/office/officeart/2008/layout/VerticalCurvedList"/>
    <dgm:cxn modelId="{EA426073-618F-43E2-89B1-3547A10CC738}" type="presParOf" srcId="{5A99791D-9E28-4B3D-8ACD-8F48A5C6199A}" destId="{9839DEA4-81CC-40F3-A882-992AC1AF75D3}" srcOrd="0" destOrd="0" presId="urn:microsoft.com/office/officeart/2008/layout/VerticalCurvedList"/>
    <dgm:cxn modelId="{F49DC11E-4D92-4BC2-A38C-AC3D868B3FB5}" type="presParOf" srcId="{9839DEA4-81CC-40F3-A882-992AC1AF75D3}" destId="{28F6DBF1-E187-4C38-B1F1-C875CC0EEA2D}" srcOrd="0" destOrd="0" presId="urn:microsoft.com/office/officeart/2008/layout/VerticalCurvedList"/>
    <dgm:cxn modelId="{35DC249A-F567-4BD8-A423-C19FF9168D1F}" type="presParOf" srcId="{9839DEA4-81CC-40F3-A882-992AC1AF75D3}" destId="{C7497E28-FAE4-42DA-8D9D-5B4659273D7A}" srcOrd="1" destOrd="0" presId="urn:microsoft.com/office/officeart/2008/layout/VerticalCurvedList"/>
    <dgm:cxn modelId="{CA12F994-AD3E-490A-AB0A-BE031FBE340C}" type="presParOf" srcId="{9839DEA4-81CC-40F3-A882-992AC1AF75D3}" destId="{175AA276-58F2-4DD9-80FC-A508711E986D}" srcOrd="2" destOrd="0" presId="urn:microsoft.com/office/officeart/2008/layout/VerticalCurvedList"/>
    <dgm:cxn modelId="{315C0D89-CAA7-44F4-9F38-FA54D694D96A}" type="presParOf" srcId="{9839DEA4-81CC-40F3-A882-992AC1AF75D3}" destId="{99D1BCB1-BBEC-4020-AF46-9B84DFEEEB12}" srcOrd="3" destOrd="0" presId="urn:microsoft.com/office/officeart/2008/layout/VerticalCurvedList"/>
    <dgm:cxn modelId="{56A7F61D-ABDF-4FEA-A8C2-8C8991E418E6}" type="presParOf" srcId="{5A99791D-9E28-4B3D-8ACD-8F48A5C6199A}" destId="{534504B8-3AD3-4D7F-BA10-772C4BC9F4DA}" srcOrd="1" destOrd="0" presId="urn:microsoft.com/office/officeart/2008/layout/VerticalCurvedList"/>
    <dgm:cxn modelId="{108C3C8B-58C6-4C74-A14A-BE6CE95DBB50}" type="presParOf" srcId="{5A99791D-9E28-4B3D-8ACD-8F48A5C6199A}" destId="{449D8CCB-25E3-4F77-9AA7-F013F49094ED}" srcOrd="2" destOrd="0" presId="urn:microsoft.com/office/officeart/2008/layout/VerticalCurvedList"/>
    <dgm:cxn modelId="{1D525DDD-A949-4F6C-B68F-50840A59FD8B}" type="presParOf" srcId="{449D8CCB-25E3-4F77-9AA7-F013F49094ED}" destId="{467C472B-F399-46AE-B017-5DC56BBEA7D7}" srcOrd="0" destOrd="0" presId="urn:microsoft.com/office/officeart/2008/layout/VerticalCurvedList"/>
    <dgm:cxn modelId="{E1F843E9-2E61-46A7-BB5F-97BD649B4491}" type="presParOf" srcId="{5A99791D-9E28-4B3D-8ACD-8F48A5C6199A}" destId="{DD97E049-4A6C-47F8-8707-C5FFDBF743ED}" srcOrd="3" destOrd="0" presId="urn:microsoft.com/office/officeart/2008/layout/VerticalCurvedList"/>
    <dgm:cxn modelId="{79AD547A-3D97-41E8-B3EE-6755FF52AE52}" type="presParOf" srcId="{5A99791D-9E28-4B3D-8ACD-8F48A5C6199A}" destId="{7DBD23B7-51C8-4591-8906-0B740EFCF017}" srcOrd="4" destOrd="0" presId="urn:microsoft.com/office/officeart/2008/layout/VerticalCurvedList"/>
    <dgm:cxn modelId="{915D1350-5A55-450F-BE4E-7496E275C539}" type="presParOf" srcId="{7DBD23B7-51C8-4591-8906-0B740EFCF017}" destId="{9D6C96D5-59F1-4074-AA4E-276172A59D56}" srcOrd="0" destOrd="0" presId="urn:microsoft.com/office/officeart/2008/layout/VerticalCurvedList"/>
    <dgm:cxn modelId="{6797CE2C-24FF-4461-9DCE-C36946064F43}" type="presParOf" srcId="{5A99791D-9E28-4B3D-8ACD-8F48A5C6199A}" destId="{A0E9B536-5134-4AC7-990D-17E1F41843BA}" srcOrd="5" destOrd="0" presId="urn:microsoft.com/office/officeart/2008/layout/VerticalCurvedList"/>
    <dgm:cxn modelId="{6427F8D9-AF07-40ED-8812-6E6649AE6B38}" type="presParOf" srcId="{5A99791D-9E28-4B3D-8ACD-8F48A5C6199A}" destId="{E6CA5371-E765-4FE6-A6BE-7ECD1C15C765}" srcOrd="6" destOrd="0" presId="urn:microsoft.com/office/officeart/2008/layout/VerticalCurvedList"/>
    <dgm:cxn modelId="{137E1F7A-609B-4462-9B6B-90E425D50553}" type="presParOf" srcId="{E6CA5371-E765-4FE6-A6BE-7ECD1C15C765}" destId="{BB02C15B-25BD-4CA5-8B62-85830BA892A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E36B4-5DBD-4D69-9E07-2ACE1B02C75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5A2E02A-7769-4E94-8561-8178449CF35B}">
      <dgm:prSet phldrT="[Text]" custT="1"/>
      <dgm:spPr>
        <a:solidFill>
          <a:srgbClr val="99FF66"/>
        </a:solidFill>
      </dgm:spPr>
      <dgm:t>
        <a:bodyPr/>
        <a:lstStyle/>
        <a:p>
          <a:pPr algn="just"/>
          <a:r>
            <a:rPr lang="en-US" sz="1600" b="1" dirty="0" smtClean="0">
              <a:solidFill>
                <a:schemeClr val="tx1"/>
              </a:solidFill>
              <a:effectLst/>
              <a:latin typeface="Cambria" pitchFamily="18" charset="0"/>
              <a:ea typeface="Cambria" pitchFamily="18" charset="0"/>
              <a:cs typeface="Times New Roman"/>
            </a:rPr>
            <a:t>- </a:t>
          </a:r>
          <a:r>
            <a:rPr lang="en-US" sz="1600" b="1" dirty="0" err="1" smtClean="0">
              <a:solidFill>
                <a:schemeClr val="tx1"/>
              </a:solidFill>
              <a:effectLst/>
              <a:latin typeface="Cambria" pitchFamily="18" charset="0"/>
              <a:ea typeface="Cambria" pitchFamily="18" charset="0"/>
              <a:cs typeface="Times New Roman"/>
            </a:rPr>
            <a:t>Vùng</a:t>
          </a:r>
          <a:r>
            <a:rPr lang="en-US" sz="1600" b="1" dirty="0" smtClean="0">
              <a:solidFill>
                <a:schemeClr val="tx1"/>
              </a:solidFill>
              <a:effectLst/>
              <a:latin typeface="Cambria" pitchFamily="18" charset="0"/>
              <a:ea typeface="Cambria" pitchFamily="18" charset="0"/>
              <a:cs typeface="Times New Roman"/>
            </a:rPr>
            <a:t> </a:t>
          </a:r>
          <a:r>
            <a:rPr lang="en-US" sz="1600" b="1" dirty="0" err="1" smtClean="0">
              <a:solidFill>
                <a:schemeClr val="tx1"/>
              </a:solidFill>
              <a:effectLst/>
              <a:latin typeface="Cambria" pitchFamily="18" charset="0"/>
              <a:ea typeface="Cambria" pitchFamily="18" charset="0"/>
              <a:cs typeface="Times New Roman"/>
            </a:rPr>
            <a:t>tiếp</a:t>
          </a:r>
          <a:r>
            <a:rPr lang="en-US" sz="1600" b="1" dirty="0" smtClean="0">
              <a:solidFill>
                <a:schemeClr val="tx1"/>
              </a:solidFill>
              <a:effectLst/>
              <a:latin typeface="Cambria" pitchFamily="18" charset="0"/>
              <a:ea typeface="Cambria" pitchFamily="18" charset="0"/>
              <a:cs typeface="Times New Roman"/>
            </a:rPr>
            <a:t> </a:t>
          </a:r>
          <a:r>
            <a:rPr lang="en-US" sz="1600" b="1" dirty="0" err="1" smtClean="0">
              <a:solidFill>
                <a:schemeClr val="tx1"/>
              </a:solidFill>
              <a:effectLst/>
              <a:latin typeface="Cambria" pitchFamily="18" charset="0"/>
              <a:ea typeface="Cambria" pitchFamily="18" charset="0"/>
              <a:cs typeface="Times New Roman"/>
            </a:rPr>
            <a:t>giáp</a:t>
          </a:r>
          <a:r>
            <a:rPr lang="en-US" sz="1600" b="1" dirty="0" smtClean="0">
              <a:solidFill>
                <a:schemeClr val="tx1"/>
              </a:solidFill>
              <a:effectLst/>
              <a:latin typeface="Cambria" pitchFamily="18" charset="0"/>
              <a:ea typeface="Cambria" pitchFamily="18" charset="0"/>
              <a:cs typeface="Times New Roman"/>
            </a:rPr>
            <a:t> </a:t>
          </a:r>
          <a:r>
            <a:rPr lang="en-US" sz="1600" b="1" dirty="0" err="1" smtClean="0">
              <a:solidFill>
                <a:schemeClr val="tx1"/>
              </a:solidFill>
              <a:effectLst/>
              <a:latin typeface="Cambria" pitchFamily="18" charset="0"/>
              <a:ea typeface="Cambria" pitchFamily="18" charset="0"/>
              <a:cs typeface="Times New Roman"/>
            </a:rPr>
            <a:t>lãnh</a:t>
          </a:r>
          <a:r>
            <a:rPr lang="en-US" sz="1600" b="1" dirty="0" smtClean="0">
              <a:solidFill>
                <a:schemeClr val="tx1"/>
              </a:solidFill>
              <a:effectLst/>
              <a:latin typeface="Cambria" pitchFamily="18" charset="0"/>
              <a:ea typeface="Cambria" pitchFamily="18" charset="0"/>
              <a:cs typeface="Times New Roman"/>
            </a:rPr>
            <a:t> </a:t>
          </a:r>
          <a:r>
            <a:rPr lang="en-US" sz="1600" b="1" dirty="0" err="1" smtClean="0">
              <a:solidFill>
                <a:schemeClr val="tx1"/>
              </a:solidFill>
              <a:effectLst/>
              <a:latin typeface="Cambria" pitchFamily="18" charset="0"/>
              <a:ea typeface="Cambria" pitchFamily="18" charset="0"/>
              <a:cs typeface="Times New Roman"/>
            </a:rPr>
            <a:t>hải</a:t>
          </a:r>
          <a:r>
            <a:rPr lang="en-US" sz="1600" b="1"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là</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vùng</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biển</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tiếp</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liền</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và</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nằm</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ngoài</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lãnh</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hải</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Việt</a:t>
          </a:r>
          <a:r>
            <a:rPr lang="en-US" sz="1600" b="0" dirty="0" smtClean="0">
              <a:solidFill>
                <a:schemeClr val="tx1"/>
              </a:solidFill>
              <a:effectLst/>
              <a:latin typeface="Cambria" pitchFamily="18" charset="0"/>
              <a:ea typeface="Cambria" pitchFamily="18" charset="0"/>
              <a:cs typeface="Times New Roman"/>
            </a:rPr>
            <a:t> Nam, </a:t>
          </a:r>
          <a:r>
            <a:rPr lang="en-US" sz="1600" b="0" dirty="0" err="1" smtClean="0">
              <a:solidFill>
                <a:schemeClr val="tx1"/>
              </a:solidFill>
              <a:effectLst/>
              <a:latin typeface="Cambria" pitchFamily="18" charset="0"/>
              <a:ea typeface="Cambria" pitchFamily="18" charset="0"/>
              <a:cs typeface="Times New Roman"/>
            </a:rPr>
            <a:t>có</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chiều</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rộng</a:t>
          </a:r>
          <a:r>
            <a:rPr lang="en-US" sz="1600" b="0" dirty="0" smtClean="0">
              <a:solidFill>
                <a:schemeClr val="tx1"/>
              </a:solidFill>
              <a:effectLst/>
              <a:latin typeface="Cambria" pitchFamily="18" charset="0"/>
              <a:ea typeface="Cambria" pitchFamily="18" charset="0"/>
              <a:cs typeface="Times New Roman"/>
            </a:rPr>
            <a:t> 12 </a:t>
          </a:r>
          <a:r>
            <a:rPr lang="en-US" sz="1600" b="0" dirty="0" err="1" smtClean="0">
              <a:solidFill>
                <a:schemeClr val="tx1"/>
              </a:solidFill>
              <a:effectLst/>
              <a:latin typeface="Cambria" pitchFamily="18" charset="0"/>
              <a:ea typeface="Cambria" pitchFamily="18" charset="0"/>
              <a:cs typeface="Times New Roman"/>
            </a:rPr>
            <a:t>hải</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lí</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tính</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từ</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ranh</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giới</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ngoài</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của</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lãnh</a:t>
          </a:r>
          <a:r>
            <a:rPr lang="en-US" sz="1600" b="0" dirty="0" smtClean="0">
              <a:solidFill>
                <a:schemeClr val="tx1"/>
              </a:solidFill>
              <a:effectLst/>
              <a:latin typeface="Cambria" pitchFamily="18" charset="0"/>
              <a:ea typeface="Cambria" pitchFamily="18" charset="0"/>
              <a:cs typeface="Times New Roman"/>
            </a:rPr>
            <a:t> </a:t>
          </a:r>
          <a:r>
            <a:rPr lang="en-US" sz="1600" b="0" dirty="0" err="1" smtClean="0">
              <a:solidFill>
                <a:schemeClr val="tx1"/>
              </a:solidFill>
              <a:effectLst/>
              <a:latin typeface="Cambria" pitchFamily="18" charset="0"/>
              <a:ea typeface="Cambria" pitchFamily="18" charset="0"/>
              <a:cs typeface="Times New Roman"/>
            </a:rPr>
            <a:t>hải</a:t>
          </a:r>
          <a:r>
            <a:rPr lang="en-US" sz="1600" b="0" dirty="0" smtClean="0">
              <a:solidFill>
                <a:schemeClr val="tx1"/>
              </a:solidFill>
              <a:effectLst/>
              <a:latin typeface="Cambria" pitchFamily="18" charset="0"/>
              <a:ea typeface="Cambria" pitchFamily="18" charset="0"/>
              <a:cs typeface="Times New Roman"/>
            </a:rPr>
            <a:t>.</a:t>
          </a:r>
        </a:p>
        <a:p>
          <a:pPr algn="just"/>
          <a:r>
            <a:rPr lang="vi-VN" sz="1600" b="1" dirty="0" smtClean="0">
              <a:solidFill>
                <a:schemeClr val="tx1"/>
              </a:solidFill>
              <a:effectLst/>
              <a:latin typeface="Cambria" pitchFamily="18" charset="0"/>
              <a:ea typeface="Cambria" pitchFamily="18" charset="0"/>
              <a:cs typeface="Times New Roman"/>
            </a:rPr>
            <a:t>- Vùng đặc quyền kinh tế </a:t>
          </a:r>
          <a:r>
            <a:rPr lang="vi-VN" sz="1600" b="0" dirty="0" smtClean="0">
              <a:solidFill>
                <a:schemeClr val="tx1"/>
              </a:solidFill>
              <a:effectLst/>
              <a:latin typeface="Cambria" pitchFamily="18" charset="0"/>
              <a:ea typeface="Cambria" pitchFamily="18" charset="0"/>
              <a:cs typeface="Times New Roman"/>
            </a:rPr>
            <a:t>là vùng biển tiếp liền và nằm ngoài lãnh hải Việt Nam, hợp với lãnh hải thành một vùng biển có chiều rộng 200 hải lí tính từ đường cơ sở.</a:t>
          </a:r>
          <a:endParaRPr lang="en-US" sz="1600" b="0" dirty="0" smtClean="0">
            <a:solidFill>
              <a:schemeClr val="tx1"/>
            </a:solidFill>
            <a:effectLst/>
            <a:latin typeface="Cambria" pitchFamily="18" charset="0"/>
            <a:ea typeface="Cambria" pitchFamily="18" charset="0"/>
            <a:cs typeface="Times New Roman"/>
          </a:endParaRPr>
        </a:p>
      </dgm:t>
    </dgm:pt>
    <dgm:pt modelId="{985296F4-4FB3-49BD-BAEA-280CEAC6AFAC}" type="parTrans" cxnId="{D274CE2A-ED47-4CFE-981A-670E14BBB397}">
      <dgm:prSet/>
      <dgm:spPr/>
      <dgm:t>
        <a:bodyPr/>
        <a:lstStyle/>
        <a:p>
          <a:endParaRPr lang="en-US"/>
        </a:p>
      </dgm:t>
    </dgm:pt>
    <dgm:pt modelId="{9DA92A08-ED37-48A9-A0DD-F521D2142CD2}" type="sibTrans" cxnId="{D274CE2A-ED47-4CFE-981A-670E14BBB397}">
      <dgm:prSet/>
      <dgm:spPr/>
      <dgm:t>
        <a:bodyPr/>
        <a:lstStyle/>
        <a:p>
          <a:endParaRPr lang="en-US"/>
        </a:p>
      </dgm:t>
    </dgm:pt>
    <dgm:pt modelId="{2EA4557B-2359-4BA8-9F14-A6ECB8DAC4AB}">
      <dgm:prSet phldrT="[Text]" custT="1"/>
      <dgm:spPr>
        <a:solidFill>
          <a:srgbClr val="BCFCD4"/>
        </a:solidFill>
      </dgm:spPr>
      <dgm:t>
        <a:bodyPr/>
        <a:lstStyle/>
        <a:p>
          <a:pPr algn="just"/>
          <a:r>
            <a:rPr lang="vi-VN" sz="1600" b="1" dirty="0" smtClean="0">
              <a:solidFill>
                <a:schemeClr val="tx1"/>
              </a:solidFill>
              <a:effectLst/>
              <a:latin typeface="Cambria" pitchFamily="18" charset="0"/>
              <a:ea typeface="Cambria" pitchFamily="18" charset="0"/>
              <a:cs typeface="Times New Roman"/>
            </a:rPr>
            <a:t>Thềm lục địa Việt Nam </a:t>
          </a:r>
          <a:r>
            <a:rPr lang="vi-VN" sz="1600" b="0" dirty="0" smtClean="0">
              <a:solidFill>
                <a:schemeClr val="tx1"/>
              </a:solidFill>
              <a:effectLst/>
              <a:latin typeface="Cambria" pitchFamily="18" charset="0"/>
              <a:ea typeface="Cambria" pitchFamily="18" charset="0"/>
              <a:cs typeface="Times New Roman"/>
            </a:rPr>
            <a:t>là đáy biển và lòng đất dưới đáy biển, tiếp liền và nằm ngoài lãnh hải Việt Nam, trên toàn bộ phần kéo dài tự nhiên của lãnh thổ đất liền, các đảo và quần đảo của Việt Nam cho đến mép ngoài của rìa lục địa.</a:t>
          </a:r>
          <a:endParaRPr lang="en-US" sz="1600" b="0" dirty="0" smtClean="0">
            <a:solidFill>
              <a:schemeClr val="tx1"/>
            </a:solidFill>
            <a:effectLst/>
            <a:latin typeface="Cambria" pitchFamily="18" charset="0"/>
            <a:ea typeface="Cambria" pitchFamily="18" charset="0"/>
            <a:cs typeface="Times New Roman"/>
          </a:endParaRPr>
        </a:p>
      </dgm:t>
    </dgm:pt>
    <dgm:pt modelId="{46821B45-B9F5-4FAF-834F-499C8AE36BA2}" type="parTrans" cxnId="{E5E1F8D5-384F-4738-91BA-6CDDED360257}">
      <dgm:prSet/>
      <dgm:spPr/>
      <dgm:t>
        <a:bodyPr/>
        <a:lstStyle/>
        <a:p>
          <a:endParaRPr lang="en-US"/>
        </a:p>
      </dgm:t>
    </dgm:pt>
    <dgm:pt modelId="{29859120-04AA-48A6-ACAA-ED37A6A9AC18}" type="sibTrans" cxnId="{E5E1F8D5-384F-4738-91BA-6CDDED360257}">
      <dgm:prSet/>
      <dgm:spPr/>
      <dgm:t>
        <a:bodyPr/>
        <a:lstStyle/>
        <a:p>
          <a:endParaRPr lang="en-US"/>
        </a:p>
      </dgm:t>
    </dgm:pt>
    <dgm:pt modelId="{9B38993F-91D9-4E45-89FE-E7C2053BB052}">
      <dgm:prSet phldrT="[Text]" custT="1"/>
      <dgm:spPr>
        <a:solidFill>
          <a:srgbClr val="FFCCFF"/>
        </a:solidFill>
      </dgm:spPr>
      <dgm:t>
        <a:bodyPr/>
        <a:lstStyle/>
        <a:p>
          <a:pPr algn="just"/>
          <a:r>
            <a:rPr lang="vi-VN" sz="1600" dirty="0" smtClean="0">
              <a:solidFill>
                <a:schemeClr val="tx1"/>
              </a:solidFill>
              <a:latin typeface="Cambria" pitchFamily="18" charset="0"/>
              <a:ea typeface="Cambria" pitchFamily="18" charset="0"/>
            </a:rPr>
            <a:t>- Trường hợp mép ngoài của rìa lục địa này cách đường cơ sở chưa đủ 200 hải lí: thì thềm lục địa nơi đó được kéo dài đến 200 hải lí tính từ đường cơ sở.</a:t>
          </a:r>
          <a:endParaRPr lang="en-US" sz="1600" dirty="0" smtClean="0">
            <a:solidFill>
              <a:schemeClr val="tx1"/>
            </a:solidFill>
            <a:latin typeface="Cambria" pitchFamily="18" charset="0"/>
            <a:ea typeface="Cambria" pitchFamily="18" charset="0"/>
          </a:endParaRPr>
        </a:p>
        <a:p>
          <a:pPr algn="just"/>
          <a:r>
            <a:rPr lang="vi-VN" sz="1600" dirty="0" smtClean="0">
              <a:solidFill>
                <a:schemeClr val="tx1"/>
              </a:solidFill>
              <a:latin typeface="Cambria" pitchFamily="18" charset="0"/>
              <a:ea typeface="Cambria" pitchFamily="18" charset="0"/>
            </a:rPr>
            <a:t>- Trường hợp mép ngoài của rìa lục địa này vượt quá 200 hải lí tính từ đường cơ sở: thì thềm lục địa nơi đó được kéo dài không quá 350 hải lí tính từ đường cơ sở hoặc không quá 100 hải lí tính từ đường đẳng sâu 2500m.</a:t>
          </a:r>
          <a:endParaRPr lang="en-US" sz="1600" dirty="0" smtClean="0">
            <a:solidFill>
              <a:schemeClr val="tx1"/>
            </a:solidFill>
            <a:latin typeface="Cambria" pitchFamily="18" charset="0"/>
            <a:ea typeface="Cambria" pitchFamily="18" charset="0"/>
          </a:endParaRPr>
        </a:p>
      </dgm:t>
    </dgm:pt>
    <dgm:pt modelId="{09D1B164-619A-4073-BC5B-FCA5E09B6EF1}" type="parTrans" cxnId="{E47014BD-B35F-4A75-8D3A-E36CBE71105B}">
      <dgm:prSet/>
      <dgm:spPr/>
      <dgm:t>
        <a:bodyPr/>
        <a:lstStyle/>
        <a:p>
          <a:endParaRPr lang="en-US"/>
        </a:p>
      </dgm:t>
    </dgm:pt>
    <dgm:pt modelId="{D53B4CC3-4CE5-4F91-919B-A6C770DA696A}" type="sibTrans" cxnId="{E47014BD-B35F-4A75-8D3A-E36CBE71105B}">
      <dgm:prSet/>
      <dgm:spPr/>
      <dgm:t>
        <a:bodyPr/>
        <a:lstStyle/>
        <a:p>
          <a:endParaRPr lang="en-US"/>
        </a:p>
      </dgm:t>
    </dgm:pt>
    <dgm:pt modelId="{287E208B-7CBA-48D9-A845-7C3BA9246006}" type="pres">
      <dgm:prSet presAssocID="{A55E36B4-5DBD-4D69-9E07-2ACE1B02C75C}" presName="Name0" presStyleCnt="0">
        <dgm:presLayoutVars>
          <dgm:chMax val="7"/>
          <dgm:chPref val="7"/>
          <dgm:dir/>
        </dgm:presLayoutVars>
      </dgm:prSet>
      <dgm:spPr/>
      <dgm:t>
        <a:bodyPr/>
        <a:lstStyle/>
        <a:p>
          <a:endParaRPr lang="en-US"/>
        </a:p>
      </dgm:t>
    </dgm:pt>
    <dgm:pt modelId="{5A99791D-9E28-4B3D-8ACD-8F48A5C6199A}" type="pres">
      <dgm:prSet presAssocID="{A55E36B4-5DBD-4D69-9E07-2ACE1B02C75C}" presName="Name1" presStyleCnt="0"/>
      <dgm:spPr/>
    </dgm:pt>
    <dgm:pt modelId="{9839DEA4-81CC-40F3-A882-992AC1AF75D3}" type="pres">
      <dgm:prSet presAssocID="{A55E36B4-5DBD-4D69-9E07-2ACE1B02C75C}" presName="cycle" presStyleCnt="0"/>
      <dgm:spPr/>
    </dgm:pt>
    <dgm:pt modelId="{28F6DBF1-E187-4C38-B1F1-C875CC0EEA2D}" type="pres">
      <dgm:prSet presAssocID="{A55E36B4-5DBD-4D69-9E07-2ACE1B02C75C}" presName="srcNode" presStyleLbl="node1" presStyleIdx="0" presStyleCnt="3"/>
      <dgm:spPr/>
    </dgm:pt>
    <dgm:pt modelId="{C7497E28-FAE4-42DA-8D9D-5B4659273D7A}" type="pres">
      <dgm:prSet presAssocID="{A55E36B4-5DBD-4D69-9E07-2ACE1B02C75C}" presName="conn" presStyleLbl="parChTrans1D2" presStyleIdx="0" presStyleCnt="1"/>
      <dgm:spPr/>
      <dgm:t>
        <a:bodyPr/>
        <a:lstStyle/>
        <a:p>
          <a:endParaRPr lang="en-US"/>
        </a:p>
      </dgm:t>
    </dgm:pt>
    <dgm:pt modelId="{175AA276-58F2-4DD9-80FC-A508711E986D}" type="pres">
      <dgm:prSet presAssocID="{A55E36B4-5DBD-4D69-9E07-2ACE1B02C75C}" presName="extraNode" presStyleLbl="node1" presStyleIdx="0" presStyleCnt="3"/>
      <dgm:spPr/>
    </dgm:pt>
    <dgm:pt modelId="{99D1BCB1-BBEC-4020-AF46-9B84DFEEEB12}" type="pres">
      <dgm:prSet presAssocID="{A55E36B4-5DBD-4D69-9E07-2ACE1B02C75C}" presName="dstNode" presStyleLbl="node1" presStyleIdx="0" presStyleCnt="3"/>
      <dgm:spPr/>
    </dgm:pt>
    <dgm:pt modelId="{534504B8-3AD3-4D7F-BA10-772C4BC9F4DA}" type="pres">
      <dgm:prSet presAssocID="{75A2E02A-7769-4E94-8561-8178449CF35B}" presName="text_1" presStyleLbl="node1" presStyleIdx="0" presStyleCnt="3" custScaleY="125943">
        <dgm:presLayoutVars>
          <dgm:bulletEnabled val="1"/>
        </dgm:presLayoutVars>
      </dgm:prSet>
      <dgm:spPr/>
      <dgm:t>
        <a:bodyPr/>
        <a:lstStyle/>
        <a:p>
          <a:endParaRPr lang="en-US"/>
        </a:p>
      </dgm:t>
    </dgm:pt>
    <dgm:pt modelId="{449D8CCB-25E3-4F77-9AA7-F013F49094ED}" type="pres">
      <dgm:prSet presAssocID="{75A2E02A-7769-4E94-8561-8178449CF35B}" presName="accent_1" presStyleCnt="0"/>
      <dgm:spPr/>
    </dgm:pt>
    <dgm:pt modelId="{467C472B-F399-46AE-B017-5DC56BBEA7D7}" type="pres">
      <dgm:prSet presAssocID="{75A2E02A-7769-4E94-8561-8178449CF35B}"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n-US"/>
        </a:p>
      </dgm:t>
    </dgm:pt>
    <dgm:pt modelId="{DD97E049-4A6C-47F8-8707-C5FFDBF743ED}" type="pres">
      <dgm:prSet presAssocID="{2EA4557B-2359-4BA8-9F14-A6ECB8DAC4AB}" presName="text_2" presStyleLbl="node1" presStyleIdx="1" presStyleCnt="3" custScaleY="92230" custLinFactNeighborX="-386" custLinFactNeighborY="-6391">
        <dgm:presLayoutVars>
          <dgm:bulletEnabled val="1"/>
        </dgm:presLayoutVars>
      </dgm:prSet>
      <dgm:spPr/>
      <dgm:t>
        <a:bodyPr/>
        <a:lstStyle/>
        <a:p>
          <a:endParaRPr lang="en-US"/>
        </a:p>
      </dgm:t>
    </dgm:pt>
    <dgm:pt modelId="{7DBD23B7-51C8-4591-8906-0B740EFCF017}" type="pres">
      <dgm:prSet presAssocID="{2EA4557B-2359-4BA8-9F14-A6ECB8DAC4AB}" presName="accent_2" presStyleCnt="0"/>
      <dgm:spPr/>
    </dgm:pt>
    <dgm:pt modelId="{9D6C96D5-59F1-4074-AA4E-276172A59D56}" type="pres">
      <dgm:prSet presAssocID="{2EA4557B-2359-4BA8-9F14-A6ECB8DAC4AB}"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n-US"/>
        </a:p>
      </dgm:t>
    </dgm:pt>
    <dgm:pt modelId="{A0E9B536-5134-4AC7-990D-17E1F41843BA}" type="pres">
      <dgm:prSet presAssocID="{9B38993F-91D9-4E45-89FE-E7C2053BB052}" presName="text_3" presStyleLbl="node1" presStyleIdx="2" presStyleCnt="3" custScaleY="156448">
        <dgm:presLayoutVars>
          <dgm:bulletEnabled val="1"/>
        </dgm:presLayoutVars>
      </dgm:prSet>
      <dgm:spPr/>
      <dgm:t>
        <a:bodyPr/>
        <a:lstStyle/>
        <a:p>
          <a:endParaRPr lang="en-US"/>
        </a:p>
      </dgm:t>
    </dgm:pt>
    <dgm:pt modelId="{E6CA5371-E765-4FE6-A6BE-7ECD1C15C765}" type="pres">
      <dgm:prSet presAssocID="{9B38993F-91D9-4E45-89FE-E7C2053BB052}" presName="accent_3" presStyleCnt="0"/>
      <dgm:spPr/>
    </dgm:pt>
    <dgm:pt modelId="{BB02C15B-25BD-4CA5-8B62-85830BA892A9}" type="pres">
      <dgm:prSet presAssocID="{9B38993F-91D9-4E45-89FE-E7C2053BB052}"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FA6DA07E-F3EE-46CF-8518-59DFCAA3D9FF}" type="presOf" srcId="{9B38993F-91D9-4E45-89FE-E7C2053BB052}" destId="{A0E9B536-5134-4AC7-990D-17E1F41843BA}" srcOrd="0" destOrd="0" presId="urn:microsoft.com/office/officeart/2008/layout/VerticalCurvedList"/>
    <dgm:cxn modelId="{D274CE2A-ED47-4CFE-981A-670E14BBB397}" srcId="{A55E36B4-5DBD-4D69-9E07-2ACE1B02C75C}" destId="{75A2E02A-7769-4E94-8561-8178449CF35B}" srcOrd="0" destOrd="0" parTransId="{985296F4-4FB3-49BD-BAEA-280CEAC6AFAC}" sibTransId="{9DA92A08-ED37-48A9-A0DD-F521D2142CD2}"/>
    <dgm:cxn modelId="{C4AD510F-086F-47E4-B0F5-41618A5BC95E}" type="presOf" srcId="{75A2E02A-7769-4E94-8561-8178449CF35B}" destId="{534504B8-3AD3-4D7F-BA10-772C4BC9F4DA}" srcOrd="0" destOrd="0" presId="urn:microsoft.com/office/officeart/2008/layout/VerticalCurvedList"/>
    <dgm:cxn modelId="{3854C402-67DC-497C-AAC2-1EBAEE67A3FC}" type="presOf" srcId="{A55E36B4-5DBD-4D69-9E07-2ACE1B02C75C}" destId="{287E208B-7CBA-48D9-A845-7C3BA9246006}" srcOrd="0" destOrd="0" presId="urn:microsoft.com/office/officeart/2008/layout/VerticalCurvedList"/>
    <dgm:cxn modelId="{E47014BD-B35F-4A75-8D3A-E36CBE71105B}" srcId="{A55E36B4-5DBD-4D69-9E07-2ACE1B02C75C}" destId="{9B38993F-91D9-4E45-89FE-E7C2053BB052}" srcOrd="2" destOrd="0" parTransId="{09D1B164-619A-4073-BC5B-FCA5E09B6EF1}" sibTransId="{D53B4CC3-4CE5-4F91-919B-A6C770DA696A}"/>
    <dgm:cxn modelId="{B9C5E535-C290-4271-8D50-19C6D509D9E1}" type="presOf" srcId="{2EA4557B-2359-4BA8-9F14-A6ECB8DAC4AB}" destId="{DD97E049-4A6C-47F8-8707-C5FFDBF743ED}" srcOrd="0" destOrd="0" presId="urn:microsoft.com/office/officeart/2008/layout/VerticalCurvedList"/>
    <dgm:cxn modelId="{295A6F00-91FE-4B51-9398-B75E42046630}" type="presOf" srcId="{9DA92A08-ED37-48A9-A0DD-F521D2142CD2}" destId="{C7497E28-FAE4-42DA-8D9D-5B4659273D7A}" srcOrd="0" destOrd="0" presId="urn:microsoft.com/office/officeart/2008/layout/VerticalCurvedList"/>
    <dgm:cxn modelId="{E5E1F8D5-384F-4738-91BA-6CDDED360257}" srcId="{A55E36B4-5DBD-4D69-9E07-2ACE1B02C75C}" destId="{2EA4557B-2359-4BA8-9F14-A6ECB8DAC4AB}" srcOrd="1" destOrd="0" parTransId="{46821B45-B9F5-4FAF-834F-499C8AE36BA2}" sibTransId="{29859120-04AA-48A6-ACAA-ED37A6A9AC18}"/>
    <dgm:cxn modelId="{926F563A-BF35-4926-BE33-4F933C93B4AE}" type="presParOf" srcId="{287E208B-7CBA-48D9-A845-7C3BA9246006}" destId="{5A99791D-9E28-4B3D-8ACD-8F48A5C6199A}" srcOrd="0" destOrd="0" presId="urn:microsoft.com/office/officeart/2008/layout/VerticalCurvedList"/>
    <dgm:cxn modelId="{471C738C-83C0-4613-9EB3-9618F0AE11A2}" type="presParOf" srcId="{5A99791D-9E28-4B3D-8ACD-8F48A5C6199A}" destId="{9839DEA4-81CC-40F3-A882-992AC1AF75D3}" srcOrd="0" destOrd="0" presId="urn:microsoft.com/office/officeart/2008/layout/VerticalCurvedList"/>
    <dgm:cxn modelId="{F7DC024F-45A1-475A-92E2-1EB60EFFCAB5}" type="presParOf" srcId="{9839DEA4-81CC-40F3-A882-992AC1AF75D3}" destId="{28F6DBF1-E187-4C38-B1F1-C875CC0EEA2D}" srcOrd="0" destOrd="0" presId="urn:microsoft.com/office/officeart/2008/layout/VerticalCurvedList"/>
    <dgm:cxn modelId="{0DE3078B-F805-4F98-989C-410E517E2587}" type="presParOf" srcId="{9839DEA4-81CC-40F3-A882-992AC1AF75D3}" destId="{C7497E28-FAE4-42DA-8D9D-5B4659273D7A}" srcOrd="1" destOrd="0" presId="urn:microsoft.com/office/officeart/2008/layout/VerticalCurvedList"/>
    <dgm:cxn modelId="{C9E321E1-20E3-4033-A3FC-928DF0175191}" type="presParOf" srcId="{9839DEA4-81CC-40F3-A882-992AC1AF75D3}" destId="{175AA276-58F2-4DD9-80FC-A508711E986D}" srcOrd="2" destOrd="0" presId="urn:microsoft.com/office/officeart/2008/layout/VerticalCurvedList"/>
    <dgm:cxn modelId="{58D2F1C5-563B-4F11-9065-D4D1795FA47A}" type="presParOf" srcId="{9839DEA4-81CC-40F3-A882-992AC1AF75D3}" destId="{99D1BCB1-BBEC-4020-AF46-9B84DFEEEB12}" srcOrd="3" destOrd="0" presId="urn:microsoft.com/office/officeart/2008/layout/VerticalCurvedList"/>
    <dgm:cxn modelId="{FBC41EA0-5D20-478B-BDA0-BE62F1E6F22C}" type="presParOf" srcId="{5A99791D-9E28-4B3D-8ACD-8F48A5C6199A}" destId="{534504B8-3AD3-4D7F-BA10-772C4BC9F4DA}" srcOrd="1" destOrd="0" presId="urn:microsoft.com/office/officeart/2008/layout/VerticalCurvedList"/>
    <dgm:cxn modelId="{5F4E746A-6128-40DA-A2B8-CBA2B0806B46}" type="presParOf" srcId="{5A99791D-9E28-4B3D-8ACD-8F48A5C6199A}" destId="{449D8CCB-25E3-4F77-9AA7-F013F49094ED}" srcOrd="2" destOrd="0" presId="urn:microsoft.com/office/officeart/2008/layout/VerticalCurvedList"/>
    <dgm:cxn modelId="{DA7D8C73-9AEF-4692-B478-ABF416F7F8A0}" type="presParOf" srcId="{449D8CCB-25E3-4F77-9AA7-F013F49094ED}" destId="{467C472B-F399-46AE-B017-5DC56BBEA7D7}" srcOrd="0" destOrd="0" presId="urn:microsoft.com/office/officeart/2008/layout/VerticalCurvedList"/>
    <dgm:cxn modelId="{384C9D26-148A-4F7D-8803-84762AE90DBD}" type="presParOf" srcId="{5A99791D-9E28-4B3D-8ACD-8F48A5C6199A}" destId="{DD97E049-4A6C-47F8-8707-C5FFDBF743ED}" srcOrd="3" destOrd="0" presId="urn:microsoft.com/office/officeart/2008/layout/VerticalCurvedList"/>
    <dgm:cxn modelId="{82FA2CE8-9E12-4AFE-B0C2-7DFD7A65C79E}" type="presParOf" srcId="{5A99791D-9E28-4B3D-8ACD-8F48A5C6199A}" destId="{7DBD23B7-51C8-4591-8906-0B740EFCF017}" srcOrd="4" destOrd="0" presId="urn:microsoft.com/office/officeart/2008/layout/VerticalCurvedList"/>
    <dgm:cxn modelId="{66E3F746-D41A-4651-9C94-A46FA37D81A0}" type="presParOf" srcId="{7DBD23B7-51C8-4591-8906-0B740EFCF017}" destId="{9D6C96D5-59F1-4074-AA4E-276172A59D56}" srcOrd="0" destOrd="0" presId="urn:microsoft.com/office/officeart/2008/layout/VerticalCurvedList"/>
    <dgm:cxn modelId="{1EF1FB0C-80EB-40F7-ACBE-771D460A6E86}" type="presParOf" srcId="{5A99791D-9E28-4B3D-8ACD-8F48A5C6199A}" destId="{A0E9B536-5134-4AC7-990D-17E1F41843BA}" srcOrd="5" destOrd="0" presId="urn:microsoft.com/office/officeart/2008/layout/VerticalCurvedList"/>
    <dgm:cxn modelId="{3074F098-1480-4FCA-95C5-33C42826D14D}" type="presParOf" srcId="{5A99791D-9E28-4B3D-8ACD-8F48A5C6199A}" destId="{E6CA5371-E765-4FE6-A6BE-7ECD1C15C765}" srcOrd="6" destOrd="0" presId="urn:microsoft.com/office/officeart/2008/layout/VerticalCurvedList"/>
    <dgm:cxn modelId="{3ECC5032-0EBF-435A-B63D-F2C8AA0AED2F}" type="presParOf" srcId="{E6CA5371-E765-4FE6-A6BE-7ECD1C15C765}" destId="{BB02C15B-25BD-4CA5-8B62-85830BA892A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97E28-FAE4-42DA-8D9D-5B4659273D7A}">
      <dsp:nvSpPr>
        <dsp:cNvPr id="0" name=""/>
        <dsp:cNvSpPr/>
      </dsp:nvSpPr>
      <dsp:spPr>
        <a:xfrm>
          <a:off x="-6237467" y="-954511"/>
          <a:ext cx="7427116" cy="7427116"/>
        </a:xfrm>
        <a:prstGeom prst="blockArc">
          <a:avLst>
            <a:gd name="adj1" fmla="val 18900000"/>
            <a:gd name="adj2" fmla="val 2700000"/>
            <a:gd name="adj3" fmla="val 29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504B8-3AD3-4D7F-BA10-772C4BC9F4DA}">
      <dsp:nvSpPr>
        <dsp:cNvPr id="0" name=""/>
        <dsp:cNvSpPr/>
      </dsp:nvSpPr>
      <dsp:spPr>
        <a:xfrm>
          <a:off x="765911" y="731781"/>
          <a:ext cx="7158940" cy="743673"/>
        </a:xfrm>
        <a:prstGeom prst="rect">
          <a:avLst/>
        </a:prstGeom>
        <a:solidFill>
          <a:srgbClr val="99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997" tIns="45720" rIns="45720" bIns="45720" numCol="1" spcCol="1270" anchor="ctr" anchorCtr="0">
          <a:noAutofit/>
        </a:bodyPr>
        <a:lstStyle/>
        <a:p>
          <a:pPr lvl="0" algn="just" defTabSz="800100">
            <a:lnSpc>
              <a:spcPct val="90000"/>
            </a:lnSpc>
            <a:spcBef>
              <a:spcPct val="0"/>
            </a:spcBef>
            <a:spcAft>
              <a:spcPct val="35000"/>
            </a:spcAft>
          </a:pPr>
          <a:r>
            <a:rPr lang="vi-VN" sz="1800" b="0" kern="1200" dirty="0" smtClean="0">
              <a:solidFill>
                <a:schemeClr val="tx1"/>
              </a:solidFill>
              <a:effectLst/>
              <a:latin typeface="Cambria" pitchFamily="18" charset="0"/>
              <a:ea typeface="Cambria" pitchFamily="18" charset="0"/>
              <a:cs typeface="Times New Roman"/>
            </a:rPr>
            <a:t>Vùng biển nước ta bao gồm nội thủy, lãnh hải, vùng tiếp giáp lãnh hải, vùng đặc quyền kinh tế và thềm lục địa.</a:t>
          </a:r>
          <a:endParaRPr lang="en-US" sz="1800" b="0" kern="1200" dirty="0" smtClean="0">
            <a:solidFill>
              <a:schemeClr val="tx1"/>
            </a:solidFill>
            <a:effectLst/>
            <a:latin typeface="Cambria" pitchFamily="18" charset="0"/>
            <a:ea typeface="Cambria" pitchFamily="18" charset="0"/>
            <a:cs typeface="Times New Roman"/>
          </a:endParaRPr>
        </a:p>
      </dsp:txBody>
      <dsp:txXfrm>
        <a:off x="765911" y="731781"/>
        <a:ext cx="7158940" cy="743673"/>
      </dsp:txXfrm>
    </dsp:sp>
    <dsp:sp modelId="{467C472B-F399-46AE-B017-5DC56BBEA7D7}">
      <dsp:nvSpPr>
        <dsp:cNvPr id="0" name=""/>
        <dsp:cNvSpPr/>
      </dsp:nvSpPr>
      <dsp:spPr>
        <a:xfrm>
          <a:off x="76149" y="413856"/>
          <a:ext cx="1379523" cy="1379523"/>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97E049-4A6C-47F8-8707-C5FFDBF743ED}">
      <dsp:nvSpPr>
        <dsp:cNvPr id="0" name=""/>
        <dsp:cNvSpPr/>
      </dsp:nvSpPr>
      <dsp:spPr>
        <a:xfrm>
          <a:off x="1140991" y="2179580"/>
          <a:ext cx="6757774" cy="1017867"/>
        </a:xfrm>
        <a:prstGeom prst="rect">
          <a:avLst/>
        </a:prstGeom>
        <a:solidFill>
          <a:srgbClr val="BCFC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997" tIns="45720" rIns="45720" bIns="45720" numCol="1" spcCol="1270" anchor="ctr" anchorCtr="0">
          <a:noAutofit/>
        </a:bodyPr>
        <a:lstStyle/>
        <a:p>
          <a:pPr lvl="0" algn="just" defTabSz="800100">
            <a:lnSpc>
              <a:spcPct val="90000"/>
            </a:lnSpc>
            <a:spcBef>
              <a:spcPct val="0"/>
            </a:spcBef>
            <a:spcAft>
              <a:spcPct val="35000"/>
            </a:spcAft>
          </a:pPr>
          <a:r>
            <a:rPr lang="vi-VN" sz="1800" b="0" kern="1200" dirty="0" smtClean="0">
              <a:solidFill>
                <a:schemeClr val="tx1"/>
              </a:solidFill>
              <a:effectLst/>
              <a:latin typeface="Cambria" pitchFamily="18" charset="0"/>
              <a:ea typeface="Cambria" pitchFamily="18" charset="0"/>
              <a:cs typeface="Times New Roman"/>
            </a:rPr>
            <a:t>Căn cứ theo Pháp luật VN, điều ước quốc tế về biên giới lãnh thổ mà nước ta là thành viên và Công ước của Liên hợp quốc về Luật biển năm 1982.</a:t>
          </a:r>
          <a:endParaRPr lang="en-US" sz="1800" b="0" kern="1200" dirty="0" smtClean="0">
            <a:solidFill>
              <a:schemeClr val="tx1"/>
            </a:solidFill>
            <a:effectLst/>
            <a:latin typeface="Cambria" pitchFamily="18" charset="0"/>
            <a:ea typeface="Cambria" pitchFamily="18" charset="0"/>
            <a:cs typeface="Times New Roman"/>
          </a:endParaRPr>
        </a:p>
      </dsp:txBody>
      <dsp:txXfrm>
        <a:off x="1140991" y="2179580"/>
        <a:ext cx="6757774" cy="1017867"/>
      </dsp:txXfrm>
    </dsp:sp>
    <dsp:sp modelId="{9D6C96D5-59F1-4074-AA4E-276172A59D56}">
      <dsp:nvSpPr>
        <dsp:cNvPr id="0" name=""/>
        <dsp:cNvSpPr/>
      </dsp:nvSpPr>
      <dsp:spPr>
        <a:xfrm>
          <a:off x="477315" y="2069284"/>
          <a:ext cx="1379523" cy="1379523"/>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E9B536-5134-4AC7-990D-17E1F41843BA}">
      <dsp:nvSpPr>
        <dsp:cNvPr id="0" name=""/>
        <dsp:cNvSpPr/>
      </dsp:nvSpPr>
      <dsp:spPr>
        <a:xfrm>
          <a:off x="765911" y="3627384"/>
          <a:ext cx="7158940" cy="1574179"/>
        </a:xfrm>
        <a:prstGeom prst="rect">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997" tIns="45720" rIns="45720" bIns="45720" numCol="1" spcCol="1270" anchor="ctr" anchorCtr="0">
          <a:noAutofit/>
        </a:bodyPr>
        <a:lstStyle/>
        <a:p>
          <a:pPr lvl="0" algn="just" defTabSz="800100">
            <a:lnSpc>
              <a:spcPct val="90000"/>
            </a:lnSpc>
            <a:spcBef>
              <a:spcPct val="0"/>
            </a:spcBef>
            <a:spcAft>
              <a:spcPct val="35000"/>
            </a:spcAft>
          </a:pPr>
          <a:r>
            <a:rPr lang="vi-VN" sz="1800" b="1" kern="1200" dirty="0" smtClean="0">
              <a:solidFill>
                <a:schemeClr val="tx1"/>
              </a:solidFill>
              <a:latin typeface="Cambria" pitchFamily="18" charset="0"/>
              <a:ea typeface="Cambria" pitchFamily="18" charset="0"/>
            </a:rPr>
            <a:t>- Nội thuỷ </a:t>
          </a:r>
          <a:r>
            <a:rPr lang="vi-VN" sz="1800" kern="1200" dirty="0" smtClean="0">
              <a:solidFill>
                <a:schemeClr val="tx1"/>
              </a:solidFill>
              <a:latin typeface="Cambria" pitchFamily="18" charset="0"/>
              <a:ea typeface="Cambria" pitchFamily="18" charset="0"/>
            </a:rPr>
            <a:t>là vùng nước tiếp giáp với bờ biển, ở phía trong đường cơ sở và là bộ phận lãnh thổ của Việt Nam.</a:t>
          </a:r>
          <a:endParaRPr lang="en-US" sz="1800" kern="1200" dirty="0" smtClean="0">
            <a:solidFill>
              <a:schemeClr val="tx1"/>
            </a:solidFill>
            <a:latin typeface="Cambria" pitchFamily="18" charset="0"/>
            <a:ea typeface="Cambria" pitchFamily="18" charset="0"/>
          </a:endParaRPr>
        </a:p>
        <a:p>
          <a:pPr lvl="0" algn="just" defTabSz="800100">
            <a:lnSpc>
              <a:spcPct val="90000"/>
            </a:lnSpc>
            <a:spcBef>
              <a:spcPct val="0"/>
            </a:spcBef>
            <a:spcAft>
              <a:spcPct val="35000"/>
            </a:spcAft>
          </a:pPr>
          <a:r>
            <a:rPr lang="vi-VN" sz="1800" b="1" kern="1200" dirty="0" smtClean="0">
              <a:solidFill>
                <a:schemeClr val="tx1"/>
              </a:solidFill>
              <a:latin typeface="Cambria" pitchFamily="18" charset="0"/>
              <a:ea typeface="Cambria" pitchFamily="18" charset="0"/>
            </a:rPr>
            <a:t>- Lãnh hải </a:t>
          </a:r>
          <a:r>
            <a:rPr lang="vi-VN" sz="1800" kern="1200" dirty="0" smtClean="0">
              <a:solidFill>
                <a:schemeClr val="tx1"/>
              </a:solidFill>
              <a:latin typeface="Cambria" pitchFamily="18" charset="0"/>
              <a:ea typeface="Cambria" pitchFamily="18" charset="0"/>
            </a:rPr>
            <a:t>là vùng biển có chiều rộng 12 hải lí tính từ đường cơ sở ra phía biển. Ranh giới ngoài của lãnh hải là biên giới quốc gia trên biển của Việt Nam.</a:t>
          </a:r>
          <a:endParaRPr lang="en-US" sz="1800" kern="1200" dirty="0" smtClean="0">
            <a:solidFill>
              <a:schemeClr val="tx1"/>
            </a:solidFill>
            <a:latin typeface="Cambria" pitchFamily="18" charset="0"/>
            <a:ea typeface="Cambria" pitchFamily="18" charset="0"/>
          </a:endParaRPr>
        </a:p>
      </dsp:txBody>
      <dsp:txXfrm>
        <a:off x="765911" y="3627384"/>
        <a:ext cx="7158940" cy="1574179"/>
      </dsp:txXfrm>
    </dsp:sp>
    <dsp:sp modelId="{BB02C15B-25BD-4CA5-8B62-85830BA892A9}">
      <dsp:nvSpPr>
        <dsp:cNvPr id="0" name=""/>
        <dsp:cNvSpPr/>
      </dsp:nvSpPr>
      <dsp:spPr>
        <a:xfrm>
          <a:off x="76149" y="3724712"/>
          <a:ext cx="1379523" cy="1379523"/>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97E28-FAE4-42DA-8D9D-5B4659273D7A}">
      <dsp:nvSpPr>
        <dsp:cNvPr id="0" name=""/>
        <dsp:cNvSpPr/>
      </dsp:nvSpPr>
      <dsp:spPr>
        <a:xfrm>
          <a:off x="-6237467" y="-954511"/>
          <a:ext cx="7427116" cy="7427116"/>
        </a:xfrm>
        <a:prstGeom prst="blockArc">
          <a:avLst>
            <a:gd name="adj1" fmla="val 18900000"/>
            <a:gd name="adj2" fmla="val 2700000"/>
            <a:gd name="adj3" fmla="val 29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504B8-3AD3-4D7F-BA10-772C4BC9F4DA}">
      <dsp:nvSpPr>
        <dsp:cNvPr id="0" name=""/>
        <dsp:cNvSpPr/>
      </dsp:nvSpPr>
      <dsp:spPr>
        <a:xfrm>
          <a:off x="765911" y="408653"/>
          <a:ext cx="7158940" cy="1389930"/>
        </a:xfrm>
        <a:prstGeom prst="rect">
          <a:avLst/>
        </a:prstGeom>
        <a:solidFill>
          <a:srgbClr val="99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997" tIns="40640" rIns="40640" bIns="40640" numCol="1" spcCol="1270" anchor="ctr" anchorCtr="0">
          <a:noAutofit/>
        </a:bodyPr>
        <a:lstStyle/>
        <a:p>
          <a:pPr lvl="0" algn="just" defTabSz="711200">
            <a:lnSpc>
              <a:spcPct val="90000"/>
            </a:lnSpc>
            <a:spcBef>
              <a:spcPct val="0"/>
            </a:spcBef>
            <a:spcAft>
              <a:spcPct val="35000"/>
            </a:spcAft>
          </a:pPr>
          <a:r>
            <a:rPr lang="en-US" sz="1600" b="1" kern="1200" dirty="0" smtClean="0">
              <a:solidFill>
                <a:schemeClr val="tx1"/>
              </a:solidFill>
              <a:effectLst/>
              <a:latin typeface="Cambria" pitchFamily="18" charset="0"/>
              <a:ea typeface="Cambria" pitchFamily="18" charset="0"/>
              <a:cs typeface="Times New Roman"/>
            </a:rPr>
            <a:t>- </a:t>
          </a:r>
          <a:r>
            <a:rPr lang="en-US" sz="1600" b="1" kern="1200" dirty="0" err="1" smtClean="0">
              <a:solidFill>
                <a:schemeClr val="tx1"/>
              </a:solidFill>
              <a:effectLst/>
              <a:latin typeface="Cambria" pitchFamily="18" charset="0"/>
              <a:ea typeface="Cambria" pitchFamily="18" charset="0"/>
              <a:cs typeface="Times New Roman"/>
            </a:rPr>
            <a:t>Vùng</a:t>
          </a:r>
          <a:r>
            <a:rPr lang="en-US" sz="1600" b="1" kern="1200" dirty="0" smtClean="0">
              <a:solidFill>
                <a:schemeClr val="tx1"/>
              </a:solidFill>
              <a:effectLst/>
              <a:latin typeface="Cambria" pitchFamily="18" charset="0"/>
              <a:ea typeface="Cambria" pitchFamily="18" charset="0"/>
              <a:cs typeface="Times New Roman"/>
            </a:rPr>
            <a:t> </a:t>
          </a:r>
          <a:r>
            <a:rPr lang="en-US" sz="1600" b="1" kern="1200" dirty="0" err="1" smtClean="0">
              <a:solidFill>
                <a:schemeClr val="tx1"/>
              </a:solidFill>
              <a:effectLst/>
              <a:latin typeface="Cambria" pitchFamily="18" charset="0"/>
              <a:ea typeface="Cambria" pitchFamily="18" charset="0"/>
              <a:cs typeface="Times New Roman"/>
            </a:rPr>
            <a:t>tiếp</a:t>
          </a:r>
          <a:r>
            <a:rPr lang="en-US" sz="1600" b="1" kern="1200" dirty="0" smtClean="0">
              <a:solidFill>
                <a:schemeClr val="tx1"/>
              </a:solidFill>
              <a:effectLst/>
              <a:latin typeface="Cambria" pitchFamily="18" charset="0"/>
              <a:ea typeface="Cambria" pitchFamily="18" charset="0"/>
              <a:cs typeface="Times New Roman"/>
            </a:rPr>
            <a:t> </a:t>
          </a:r>
          <a:r>
            <a:rPr lang="en-US" sz="1600" b="1" kern="1200" dirty="0" err="1" smtClean="0">
              <a:solidFill>
                <a:schemeClr val="tx1"/>
              </a:solidFill>
              <a:effectLst/>
              <a:latin typeface="Cambria" pitchFamily="18" charset="0"/>
              <a:ea typeface="Cambria" pitchFamily="18" charset="0"/>
              <a:cs typeface="Times New Roman"/>
            </a:rPr>
            <a:t>giáp</a:t>
          </a:r>
          <a:r>
            <a:rPr lang="en-US" sz="1600" b="1" kern="1200" dirty="0" smtClean="0">
              <a:solidFill>
                <a:schemeClr val="tx1"/>
              </a:solidFill>
              <a:effectLst/>
              <a:latin typeface="Cambria" pitchFamily="18" charset="0"/>
              <a:ea typeface="Cambria" pitchFamily="18" charset="0"/>
              <a:cs typeface="Times New Roman"/>
            </a:rPr>
            <a:t> </a:t>
          </a:r>
          <a:r>
            <a:rPr lang="en-US" sz="1600" b="1" kern="1200" dirty="0" err="1" smtClean="0">
              <a:solidFill>
                <a:schemeClr val="tx1"/>
              </a:solidFill>
              <a:effectLst/>
              <a:latin typeface="Cambria" pitchFamily="18" charset="0"/>
              <a:ea typeface="Cambria" pitchFamily="18" charset="0"/>
              <a:cs typeface="Times New Roman"/>
            </a:rPr>
            <a:t>lãnh</a:t>
          </a:r>
          <a:r>
            <a:rPr lang="en-US" sz="1600" b="1" kern="1200" dirty="0" smtClean="0">
              <a:solidFill>
                <a:schemeClr val="tx1"/>
              </a:solidFill>
              <a:effectLst/>
              <a:latin typeface="Cambria" pitchFamily="18" charset="0"/>
              <a:ea typeface="Cambria" pitchFamily="18" charset="0"/>
              <a:cs typeface="Times New Roman"/>
            </a:rPr>
            <a:t> </a:t>
          </a:r>
          <a:r>
            <a:rPr lang="en-US" sz="1600" b="1" kern="1200" dirty="0" err="1" smtClean="0">
              <a:solidFill>
                <a:schemeClr val="tx1"/>
              </a:solidFill>
              <a:effectLst/>
              <a:latin typeface="Cambria" pitchFamily="18" charset="0"/>
              <a:ea typeface="Cambria" pitchFamily="18" charset="0"/>
              <a:cs typeface="Times New Roman"/>
            </a:rPr>
            <a:t>hải</a:t>
          </a:r>
          <a:r>
            <a:rPr lang="en-US" sz="1600" b="1"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là</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vùng</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biển</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tiếp</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liền</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và</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nằm</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ngoài</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lãnh</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hải</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Việt</a:t>
          </a:r>
          <a:r>
            <a:rPr lang="en-US" sz="1600" b="0" kern="1200" dirty="0" smtClean="0">
              <a:solidFill>
                <a:schemeClr val="tx1"/>
              </a:solidFill>
              <a:effectLst/>
              <a:latin typeface="Cambria" pitchFamily="18" charset="0"/>
              <a:ea typeface="Cambria" pitchFamily="18" charset="0"/>
              <a:cs typeface="Times New Roman"/>
            </a:rPr>
            <a:t> Nam, </a:t>
          </a:r>
          <a:r>
            <a:rPr lang="en-US" sz="1600" b="0" kern="1200" dirty="0" err="1" smtClean="0">
              <a:solidFill>
                <a:schemeClr val="tx1"/>
              </a:solidFill>
              <a:effectLst/>
              <a:latin typeface="Cambria" pitchFamily="18" charset="0"/>
              <a:ea typeface="Cambria" pitchFamily="18" charset="0"/>
              <a:cs typeface="Times New Roman"/>
            </a:rPr>
            <a:t>có</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chiều</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rộng</a:t>
          </a:r>
          <a:r>
            <a:rPr lang="en-US" sz="1600" b="0" kern="1200" dirty="0" smtClean="0">
              <a:solidFill>
                <a:schemeClr val="tx1"/>
              </a:solidFill>
              <a:effectLst/>
              <a:latin typeface="Cambria" pitchFamily="18" charset="0"/>
              <a:ea typeface="Cambria" pitchFamily="18" charset="0"/>
              <a:cs typeface="Times New Roman"/>
            </a:rPr>
            <a:t> 12 </a:t>
          </a:r>
          <a:r>
            <a:rPr lang="en-US" sz="1600" b="0" kern="1200" dirty="0" err="1" smtClean="0">
              <a:solidFill>
                <a:schemeClr val="tx1"/>
              </a:solidFill>
              <a:effectLst/>
              <a:latin typeface="Cambria" pitchFamily="18" charset="0"/>
              <a:ea typeface="Cambria" pitchFamily="18" charset="0"/>
              <a:cs typeface="Times New Roman"/>
            </a:rPr>
            <a:t>hải</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lí</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tính</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từ</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ranh</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giới</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ngoài</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của</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lãnh</a:t>
          </a:r>
          <a:r>
            <a:rPr lang="en-US" sz="1600" b="0" kern="1200" dirty="0" smtClean="0">
              <a:solidFill>
                <a:schemeClr val="tx1"/>
              </a:solidFill>
              <a:effectLst/>
              <a:latin typeface="Cambria" pitchFamily="18" charset="0"/>
              <a:ea typeface="Cambria" pitchFamily="18" charset="0"/>
              <a:cs typeface="Times New Roman"/>
            </a:rPr>
            <a:t> </a:t>
          </a:r>
          <a:r>
            <a:rPr lang="en-US" sz="1600" b="0" kern="1200" dirty="0" err="1" smtClean="0">
              <a:solidFill>
                <a:schemeClr val="tx1"/>
              </a:solidFill>
              <a:effectLst/>
              <a:latin typeface="Cambria" pitchFamily="18" charset="0"/>
              <a:ea typeface="Cambria" pitchFamily="18" charset="0"/>
              <a:cs typeface="Times New Roman"/>
            </a:rPr>
            <a:t>hải</a:t>
          </a:r>
          <a:r>
            <a:rPr lang="en-US" sz="1600" b="0" kern="1200" dirty="0" smtClean="0">
              <a:solidFill>
                <a:schemeClr val="tx1"/>
              </a:solidFill>
              <a:effectLst/>
              <a:latin typeface="Cambria" pitchFamily="18" charset="0"/>
              <a:ea typeface="Cambria" pitchFamily="18" charset="0"/>
              <a:cs typeface="Times New Roman"/>
            </a:rPr>
            <a:t>.</a:t>
          </a:r>
        </a:p>
        <a:p>
          <a:pPr lvl="0" algn="just" defTabSz="711200">
            <a:lnSpc>
              <a:spcPct val="90000"/>
            </a:lnSpc>
            <a:spcBef>
              <a:spcPct val="0"/>
            </a:spcBef>
            <a:spcAft>
              <a:spcPct val="35000"/>
            </a:spcAft>
          </a:pPr>
          <a:r>
            <a:rPr lang="vi-VN" sz="1600" b="1" kern="1200" dirty="0" smtClean="0">
              <a:solidFill>
                <a:schemeClr val="tx1"/>
              </a:solidFill>
              <a:effectLst/>
              <a:latin typeface="Cambria" pitchFamily="18" charset="0"/>
              <a:ea typeface="Cambria" pitchFamily="18" charset="0"/>
              <a:cs typeface="Times New Roman"/>
            </a:rPr>
            <a:t>- Vùng đặc quyền kinh tế </a:t>
          </a:r>
          <a:r>
            <a:rPr lang="vi-VN" sz="1600" b="0" kern="1200" dirty="0" smtClean="0">
              <a:solidFill>
                <a:schemeClr val="tx1"/>
              </a:solidFill>
              <a:effectLst/>
              <a:latin typeface="Cambria" pitchFamily="18" charset="0"/>
              <a:ea typeface="Cambria" pitchFamily="18" charset="0"/>
              <a:cs typeface="Times New Roman"/>
            </a:rPr>
            <a:t>là vùng biển tiếp liền và nằm ngoài lãnh hải Việt Nam, hợp với lãnh hải thành một vùng biển có chiều rộng 200 hải lí tính từ đường cơ sở.</a:t>
          </a:r>
          <a:endParaRPr lang="en-US" sz="1600" b="0" kern="1200" dirty="0" smtClean="0">
            <a:solidFill>
              <a:schemeClr val="tx1"/>
            </a:solidFill>
            <a:effectLst/>
            <a:latin typeface="Cambria" pitchFamily="18" charset="0"/>
            <a:ea typeface="Cambria" pitchFamily="18" charset="0"/>
            <a:cs typeface="Times New Roman"/>
          </a:endParaRPr>
        </a:p>
      </dsp:txBody>
      <dsp:txXfrm>
        <a:off x="765911" y="408653"/>
        <a:ext cx="7158940" cy="1389930"/>
      </dsp:txXfrm>
    </dsp:sp>
    <dsp:sp modelId="{467C472B-F399-46AE-B017-5DC56BBEA7D7}">
      <dsp:nvSpPr>
        <dsp:cNvPr id="0" name=""/>
        <dsp:cNvSpPr/>
      </dsp:nvSpPr>
      <dsp:spPr>
        <a:xfrm>
          <a:off x="76149" y="413856"/>
          <a:ext cx="1379523" cy="1379523"/>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97E049-4A6C-47F8-8707-C5FFDBF743ED}">
      <dsp:nvSpPr>
        <dsp:cNvPr id="0" name=""/>
        <dsp:cNvSpPr/>
      </dsp:nvSpPr>
      <dsp:spPr>
        <a:xfrm>
          <a:off x="1140991" y="2179580"/>
          <a:ext cx="6757774" cy="1017867"/>
        </a:xfrm>
        <a:prstGeom prst="rect">
          <a:avLst/>
        </a:prstGeom>
        <a:solidFill>
          <a:srgbClr val="BCFC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997" tIns="40640" rIns="40640" bIns="40640" numCol="1" spcCol="1270" anchor="ctr" anchorCtr="0">
          <a:noAutofit/>
        </a:bodyPr>
        <a:lstStyle/>
        <a:p>
          <a:pPr lvl="0" algn="just" defTabSz="711200">
            <a:lnSpc>
              <a:spcPct val="90000"/>
            </a:lnSpc>
            <a:spcBef>
              <a:spcPct val="0"/>
            </a:spcBef>
            <a:spcAft>
              <a:spcPct val="35000"/>
            </a:spcAft>
          </a:pPr>
          <a:r>
            <a:rPr lang="vi-VN" sz="1600" b="1" kern="1200" dirty="0" smtClean="0">
              <a:solidFill>
                <a:schemeClr val="tx1"/>
              </a:solidFill>
              <a:effectLst/>
              <a:latin typeface="Cambria" pitchFamily="18" charset="0"/>
              <a:ea typeface="Cambria" pitchFamily="18" charset="0"/>
              <a:cs typeface="Times New Roman"/>
            </a:rPr>
            <a:t>Thềm lục địa Việt Nam </a:t>
          </a:r>
          <a:r>
            <a:rPr lang="vi-VN" sz="1600" b="0" kern="1200" dirty="0" smtClean="0">
              <a:solidFill>
                <a:schemeClr val="tx1"/>
              </a:solidFill>
              <a:effectLst/>
              <a:latin typeface="Cambria" pitchFamily="18" charset="0"/>
              <a:ea typeface="Cambria" pitchFamily="18" charset="0"/>
              <a:cs typeface="Times New Roman"/>
            </a:rPr>
            <a:t>là đáy biển và lòng đất dưới đáy biển, tiếp liền và nằm ngoài lãnh hải Việt Nam, trên toàn bộ phần kéo dài tự nhiên của lãnh thổ đất liền, các đảo và quần đảo của Việt Nam cho đến mép ngoài của rìa lục địa.</a:t>
          </a:r>
          <a:endParaRPr lang="en-US" sz="1600" b="0" kern="1200" dirty="0" smtClean="0">
            <a:solidFill>
              <a:schemeClr val="tx1"/>
            </a:solidFill>
            <a:effectLst/>
            <a:latin typeface="Cambria" pitchFamily="18" charset="0"/>
            <a:ea typeface="Cambria" pitchFamily="18" charset="0"/>
            <a:cs typeface="Times New Roman"/>
          </a:endParaRPr>
        </a:p>
      </dsp:txBody>
      <dsp:txXfrm>
        <a:off x="1140991" y="2179580"/>
        <a:ext cx="6757774" cy="1017867"/>
      </dsp:txXfrm>
    </dsp:sp>
    <dsp:sp modelId="{9D6C96D5-59F1-4074-AA4E-276172A59D56}">
      <dsp:nvSpPr>
        <dsp:cNvPr id="0" name=""/>
        <dsp:cNvSpPr/>
      </dsp:nvSpPr>
      <dsp:spPr>
        <a:xfrm>
          <a:off x="477315" y="2069284"/>
          <a:ext cx="1379523" cy="1379523"/>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E9B536-5134-4AC7-990D-17E1F41843BA}">
      <dsp:nvSpPr>
        <dsp:cNvPr id="0" name=""/>
        <dsp:cNvSpPr/>
      </dsp:nvSpPr>
      <dsp:spPr>
        <a:xfrm>
          <a:off x="765911" y="3551179"/>
          <a:ext cx="7158940" cy="1726589"/>
        </a:xfrm>
        <a:prstGeom prst="rect">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997" tIns="40640" rIns="40640" bIns="40640" numCol="1" spcCol="1270" anchor="ctr" anchorCtr="0">
          <a:noAutofit/>
        </a:bodyPr>
        <a:lstStyle/>
        <a:p>
          <a:pPr lvl="0" algn="just" defTabSz="711200">
            <a:lnSpc>
              <a:spcPct val="90000"/>
            </a:lnSpc>
            <a:spcBef>
              <a:spcPct val="0"/>
            </a:spcBef>
            <a:spcAft>
              <a:spcPct val="35000"/>
            </a:spcAft>
          </a:pPr>
          <a:r>
            <a:rPr lang="vi-VN" sz="1600" kern="1200" dirty="0" smtClean="0">
              <a:solidFill>
                <a:schemeClr val="tx1"/>
              </a:solidFill>
              <a:latin typeface="Cambria" pitchFamily="18" charset="0"/>
              <a:ea typeface="Cambria" pitchFamily="18" charset="0"/>
            </a:rPr>
            <a:t>- Trường hợp mép ngoài của rìa lục địa này cách đường cơ sở chưa đủ 200 hải lí: thì thềm lục địa nơi đó được kéo dài đến 200 hải lí tính từ đường cơ sở.</a:t>
          </a:r>
          <a:endParaRPr lang="en-US" sz="1600" kern="1200" dirty="0" smtClean="0">
            <a:solidFill>
              <a:schemeClr val="tx1"/>
            </a:solidFill>
            <a:latin typeface="Cambria" pitchFamily="18" charset="0"/>
            <a:ea typeface="Cambria" pitchFamily="18" charset="0"/>
          </a:endParaRPr>
        </a:p>
        <a:p>
          <a:pPr lvl="0" algn="just" defTabSz="711200">
            <a:lnSpc>
              <a:spcPct val="90000"/>
            </a:lnSpc>
            <a:spcBef>
              <a:spcPct val="0"/>
            </a:spcBef>
            <a:spcAft>
              <a:spcPct val="35000"/>
            </a:spcAft>
          </a:pPr>
          <a:r>
            <a:rPr lang="vi-VN" sz="1600" kern="1200" dirty="0" smtClean="0">
              <a:solidFill>
                <a:schemeClr val="tx1"/>
              </a:solidFill>
              <a:latin typeface="Cambria" pitchFamily="18" charset="0"/>
              <a:ea typeface="Cambria" pitchFamily="18" charset="0"/>
            </a:rPr>
            <a:t>- Trường hợp mép ngoài của rìa lục địa này vượt quá 200 hải lí tính từ đường cơ sở: thì thềm lục địa nơi đó được kéo dài không quá 350 hải lí tính từ đường cơ sở hoặc không quá 100 hải lí tính từ đường đẳng sâu 2500m.</a:t>
          </a:r>
          <a:endParaRPr lang="en-US" sz="1600" kern="1200" dirty="0" smtClean="0">
            <a:solidFill>
              <a:schemeClr val="tx1"/>
            </a:solidFill>
            <a:latin typeface="Cambria" pitchFamily="18" charset="0"/>
            <a:ea typeface="Cambria" pitchFamily="18" charset="0"/>
          </a:endParaRPr>
        </a:p>
      </dsp:txBody>
      <dsp:txXfrm>
        <a:off x="765911" y="3551179"/>
        <a:ext cx="7158940" cy="1726589"/>
      </dsp:txXfrm>
    </dsp:sp>
    <dsp:sp modelId="{BB02C15B-25BD-4CA5-8B62-85830BA892A9}">
      <dsp:nvSpPr>
        <dsp:cNvPr id="0" name=""/>
        <dsp:cNvSpPr/>
      </dsp:nvSpPr>
      <dsp:spPr>
        <a:xfrm>
          <a:off x="76149" y="3724712"/>
          <a:ext cx="1379523" cy="1379523"/>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28/06/2023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4</a:t>
            </a:fld>
            <a:endParaRPr lang="en-US"/>
          </a:p>
        </p:txBody>
      </p:sp>
    </p:spTree>
    <p:extLst>
      <p:ext uri="{BB962C8B-B14F-4D97-AF65-F5344CB8AC3E}">
        <p14:creationId xmlns:p14="http://schemas.microsoft.com/office/powerpoint/2010/main" val="286336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28319-1D47-4DB5-A083-897E335DAC7C}" type="slidenum">
              <a:rPr lang="en-US" smtClean="0"/>
              <a:t>22</a:t>
            </a:fld>
            <a:endParaRPr lang="en-US"/>
          </a:p>
        </p:txBody>
      </p:sp>
    </p:spTree>
    <p:extLst>
      <p:ext uri="{BB962C8B-B14F-4D97-AF65-F5344CB8AC3E}">
        <p14:creationId xmlns:p14="http://schemas.microsoft.com/office/powerpoint/2010/main" val="974012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28/06/2023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28/06/2023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28/06/2023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28/06/2023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28/06/2023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28/06/2023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28/06/2023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jpe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jpe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10.jpeg"/><Relationship Id="rId9"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jpeg"/><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jpe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0.png"/><Relationship Id="rId4" Type="http://schemas.openxmlformats.org/officeDocument/2006/relationships/image" Target="../media/image10.jpe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0.png"/><Relationship Id="rId4" Type="http://schemas.openxmlformats.org/officeDocument/2006/relationships/image" Target="../media/image10.jpeg"/><Relationship Id="rId9" Type="http://schemas.microsoft.com/office/2007/relationships/diagramDrawing" Target="../diagrams/drawing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jpe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28.jpeg"/><Relationship Id="rId4" Type="http://schemas.openxmlformats.org/officeDocument/2006/relationships/image" Target="../media/image4.png"/><Relationship Id="rId9" Type="http://schemas.microsoft.com/office/2007/relationships/hdphoto" Target="../media/hdphoto4.wdp"/></Relationships>
</file>

<file path=ppt/slides/_rels/slide2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676400" y="76200"/>
            <a:ext cx="5867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VƯỢT CHƯỚNG NGẠI VẬT</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0" y="3581400"/>
            <a:ext cx="9144000" cy="3323987"/>
          </a:xfrm>
          <a:prstGeom prst="rect">
            <a:avLst/>
          </a:prstGeom>
        </p:spPr>
        <p:txBody>
          <a:bodyPr wrap="square">
            <a:spAutoFit/>
          </a:bodyPr>
          <a:lstStyle/>
          <a:p>
            <a:pPr algn="ctr"/>
            <a:r>
              <a:rPr lang="en-US" sz="2100" b="1" dirty="0" smtClean="0">
                <a:solidFill>
                  <a:srgbClr val="FF0000"/>
                </a:solidFill>
                <a:latin typeface="Cambria" panose="02040503050406030204" pitchFamily="18" charset="0"/>
                <a:ea typeface="Cambria" panose="02040503050406030204" pitchFamily="18" charset="0"/>
              </a:rPr>
              <a:t>L</a:t>
            </a:r>
            <a:r>
              <a:rPr lang="vi-VN" sz="2100" b="1" dirty="0" smtClean="0">
                <a:solidFill>
                  <a:srgbClr val="FF0000"/>
                </a:solidFill>
                <a:latin typeface="Cambria" panose="02040503050406030204" pitchFamily="18" charset="0"/>
                <a:ea typeface="Cambria" panose="02040503050406030204" pitchFamily="18" charset="0"/>
              </a:rPr>
              <a:t>UẬT CHƠI</a:t>
            </a:r>
          </a:p>
          <a:p>
            <a:pPr algn="just"/>
            <a:r>
              <a:rPr lang="vi-VN" sz="2100" b="1" dirty="0">
                <a:solidFill>
                  <a:srgbClr val="0D30DD"/>
                </a:solidFill>
                <a:latin typeface="Cambria" panose="02040503050406030204" pitchFamily="18" charset="0"/>
                <a:ea typeface="Cambria" panose="02040503050406030204" pitchFamily="18" charset="0"/>
              </a:rPr>
              <a:t>- “Chướng ngại vật” là tên hình ảnh ẩn sau 4 mảnh ghép được đánh số từ 1 đến 4 tương ứng với 4 câu hỏi.</a:t>
            </a:r>
          </a:p>
          <a:p>
            <a:pPr algn="just"/>
            <a:r>
              <a:rPr lang="vi-VN" sz="2100" b="1" dirty="0">
                <a:solidFill>
                  <a:srgbClr val="0D30DD"/>
                </a:solidFill>
                <a:latin typeface="Cambria" panose="02040503050406030204" pitchFamily="18" charset="0"/>
                <a:ea typeface="Cambria" panose="02040503050406030204" pitchFamily="18" charset="0"/>
              </a:rPr>
              <a:t>- Các em dựa vào </a:t>
            </a:r>
            <a:r>
              <a:rPr lang="en-US" sz="2100" b="1" dirty="0" err="1" smtClean="0">
                <a:solidFill>
                  <a:srgbClr val="0D30DD"/>
                </a:solidFill>
                <a:latin typeface="Cambria" panose="02040503050406030204" pitchFamily="18" charset="0"/>
                <a:ea typeface="Cambria" panose="02040503050406030204" pitchFamily="18" charset="0"/>
              </a:rPr>
              <a:t>Atlat</a:t>
            </a:r>
            <a:r>
              <a:rPr lang="en-US" sz="2100" b="1" dirty="0" smtClean="0">
                <a:solidFill>
                  <a:srgbClr val="0D30DD"/>
                </a:solidFill>
                <a:latin typeface="Cambria" panose="02040503050406030204" pitchFamily="18" charset="0"/>
                <a:ea typeface="Cambria" panose="02040503050406030204" pitchFamily="18" charset="0"/>
              </a:rPr>
              <a:t> </a:t>
            </a:r>
            <a:r>
              <a:rPr lang="en-US" sz="2100" b="1" dirty="0" err="1" smtClean="0">
                <a:solidFill>
                  <a:srgbClr val="0D30DD"/>
                </a:solidFill>
                <a:latin typeface="Cambria" panose="02040503050406030204" pitchFamily="18" charset="0"/>
                <a:ea typeface="Cambria" panose="02040503050406030204" pitchFamily="18" charset="0"/>
              </a:rPr>
              <a:t>Địa</a:t>
            </a:r>
            <a:r>
              <a:rPr lang="en-US" sz="2100" b="1" dirty="0" smtClean="0">
                <a:solidFill>
                  <a:srgbClr val="0D30DD"/>
                </a:solidFill>
                <a:latin typeface="Cambria" panose="02040503050406030204" pitchFamily="18" charset="0"/>
                <a:ea typeface="Cambria" panose="02040503050406030204" pitchFamily="18" charset="0"/>
              </a:rPr>
              <a:t> </a:t>
            </a:r>
            <a:r>
              <a:rPr lang="en-US" sz="2100" b="1" dirty="0" err="1" smtClean="0">
                <a:solidFill>
                  <a:srgbClr val="0D30DD"/>
                </a:solidFill>
                <a:latin typeface="Cambria" panose="02040503050406030204" pitchFamily="18" charset="0"/>
                <a:ea typeface="Cambria" panose="02040503050406030204" pitchFamily="18" charset="0"/>
              </a:rPr>
              <a:t>lí</a:t>
            </a:r>
            <a:r>
              <a:rPr lang="en-US" sz="2100" b="1" dirty="0" smtClean="0">
                <a:solidFill>
                  <a:srgbClr val="0D30DD"/>
                </a:solidFill>
                <a:latin typeface="Cambria" panose="02040503050406030204" pitchFamily="18" charset="0"/>
                <a:ea typeface="Cambria" panose="02040503050406030204" pitchFamily="18" charset="0"/>
              </a:rPr>
              <a:t> </a:t>
            </a:r>
            <a:r>
              <a:rPr lang="en-US" sz="2100" b="1" dirty="0" err="1" smtClean="0">
                <a:solidFill>
                  <a:srgbClr val="0D30DD"/>
                </a:solidFill>
                <a:latin typeface="Cambria" panose="02040503050406030204" pitchFamily="18" charset="0"/>
                <a:ea typeface="Cambria" panose="02040503050406030204" pitchFamily="18" charset="0"/>
              </a:rPr>
              <a:t>Việt</a:t>
            </a:r>
            <a:r>
              <a:rPr lang="en-US" sz="2100" b="1" dirty="0" smtClean="0">
                <a:solidFill>
                  <a:srgbClr val="0D30DD"/>
                </a:solidFill>
                <a:latin typeface="Cambria" panose="02040503050406030204" pitchFamily="18" charset="0"/>
                <a:ea typeface="Cambria" panose="02040503050406030204" pitchFamily="18" charset="0"/>
              </a:rPr>
              <a:t> Nam </a:t>
            </a:r>
            <a:r>
              <a:rPr lang="en-US" sz="2100" b="1" dirty="0" err="1" smtClean="0">
                <a:solidFill>
                  <a:srgbClr val="0D30DD"/>
                </a:solidFill>
                <a:latin typeface="Cambria" panose="02040503050406030204" pitchFamily="18" charset="0"/>
                <a:ea typeface="Cambria" panose="02040503050406030204" pitchFamily="18" charset="0"/>
              </a:rPr>
              <a:t>và</a:t>
            </a:r>
            <a:r>
              <a:rPr lang="en-US" sz="2100" b="1" dirty="0" smtClean="0">
                <a:solidFill>
                  <a:srgbClr val="0D30DD"/>
                </a:solidFill>
                <a:latin typeface="Cambria" panose="02040503050406030204" pitchFamily="18" charset="0"/>
                <a:ea typeface="Cambria" panose="02040503050406030204" pitchFamily="18" charset="0"/>
              </a:rPr>
              <a:t> </a:t>
            </a:r>
            <a:r>
              <a:rPr lang="vi-VN" sz="2100" b="1" dirty="0" smtClean="0">
                <a:solidFill>
                  <a:srgbClr val="0D30DD"/>
                </a:solidFill>
                <a:latin typeface="Cambria" panose="02040503050406030204" pitchFamily="18" charset="0"/>
                <a:ea typeface="Cambria" panose="02040503050406030204" pitchFamily="18" charset="0"/>
              </a:rPr>
              <a:t>kiến </a:t>
            </a:r>
            <a:r>
              <a:rPr lang="vi-VN" sz="2100" b="1" dirty="0">
                <a:solidFill>
                  <a:srgbClr val="0D30DD"/>
                </a:solidFill>
                <a:latin typeface="Cambria" panose="02040503050406030204" pitchFamily="18" charset="0"/>
                <a:ea typeface="Cambria" panose="02040503050406030204" pitchFamily="18" charset="0"/>
              </a:rPr>
              <a:t>thức đã học để trả </a:t>
            </a:r>
            <a:r>
              <a:rPr lang="vi-VN" sz="2100" b="1" dirty="0" smtClean="0">
                <a:solidFill>
                  <a:srgbClr val="0D30DD"/>
                </a:solidFill>
                <a:latin typeface="Cambria" panose="02040503050406030204" pitchFamily="18" charset="0"/>
                <a:ea typeface="Cambria" panose="02040503050406030204" pitchFamily="18" charset="0"/>
              </a:rPr>
              <a:t>lời, </a:t>
            </a:r>
            <a:r>
              <a:rPr lang="vi-VN" sz="2100" b="1" dirty="0">
                <a:solidFill>
                  <a:srgbClr val="0D30DD"/>
                </a:solidFill>
                <a:latin typeface="Cambria" panose="02040503050406030204" pitchFamily="18" charset="0"/>
                <a:ea typeface="Cambria" panose="02040503050406030204" pitchFamily="18" charset="0"/>
              </a:rPr>
              <a:t>mỗi câu hỏi có 1 lượt trả lời.</a:t>
            </a:r>
          </a:p>
          <a:p>
            <a:pPr algn="just"/>
            <a:r>
              <a:rPr lang="en-US" sz="2100" b="1" dirty="0" smtClean="0">
                <a:solidFill>
                  <a:srgbClr val="0D30DD"/>
                </a:solidFill>
                <a:latin typeface="Cambria" panose="02040503050406030204" pitchFamily="18" charset="0"/>
                <a:ea typeface="Cambria" panose="02040503050406030204" pitchFamily="18" charset="0"/>
              </a:rPr>
              <a:t>- </a:t>
            </a:r>
            <a:r>
              <a:rPr lang="vi-VN" sz="2100" b="1" dirty="0" smtClean="0">
                <a:solidFill>
                  <a:srgbClr val="0D30DD"/>
                </a:solidFill>
                <a:latin typeface="Cambria" panose="02040503050406030204" pitchFamily="18" charset="0"/>
                <a:ea typeface="Cambria" panose="02040503050406030204" pitchFamily="18" charset="0"/>
              </a:rPr>
              <a:t>Em </a:t>
            </a:r>
            <a:r>
              <a:rPr lang="vi-VN" sz="2100" b="1" dirty="0">
                <a:solidFill>
                  <a:srgbClr val="0D30DD"/>
                </a:solidFill>
                <a:latin typeface="Cambria" panose="02040503050406030204" pitchFamily="18" charset="0"/>
                <a:ea typeface="Cambria" panose="02040503050406030204" pitchFamily="18" charset="0"/>
              </a:rPr>
              <a:t>nào trả lời đúng sẽ nhận được 1 phần quà nhỏ </a:t>
            </a:r>
            <a:r>
              <a:rPr lang="vi-VN" sz="2100" b="1" dirty="0" smtClean="0">
                <a:solidFill>
                  <a:srgbClr val="0D30DD"/>
                </a:solidFill>
                <a:latin typeface="Cambria" panose="02040503050406030204" pitchFamily="18" charset="0"/>
                <a:ea typeface="Cambria" panose="02040503050406030204" pitchFamily="18" charset="0"/>
              </a:rPr>
              <a:t>và </a:t>
            </a:r>
            <a:r>
              <a:rPr lang="vi-VN" sz="2100" b="1" dirty="0">
                <a:solidFill>
                  <a:srgbClr val="0D30DD"/>
                </a:solidFill>
                <a:latin typeface="Cambria" panose="02040503050406030204" pitchFamily="18" charset="0"/>
                <a:ea typeface="Cambria" panose="02040503050406030204" pitchFamily="18" charset="0"/>
              </a:rPr>
              <a:t>mảng ghép sẽ biến mất để hiện ra một góc của hình ảnh tương ứng, trả lời sai mảnh ghép sẽ bị khóa </a:t>
            </a:r>
            <a:r>
              <a:rPr lang="vi-VN" sz="2100" b="1" dirty="0" smtClean="0">
                <a:solidFill>
                  <a:srgbClr val="0D30DD"/>
                </a:solidFill>
                <a:latin typeface="Cambria" panose="02040503050406030204" pitchFamily="18" charset="0"/>
                <a:ea typeface="Cambria" panose="02040503050406030204" pitchFamily="18" charset="0"/>
              </a:rPr>
              <a:t>lại</a:t>
            </a:r>
            <a:r>
              <a:rPr lang="en-US" sz="2100" b="1" dirty="0" smtClean="0">
                <a:solidFill>
                  <a:srgbClr val="0D30DD"/>
                </a:solidFill>
                <a:latin typeface="Cambria" panose="02040503050406030204" pitchFamily="18" charset="0"/>
                <a:ea typeface="Cambria" panose="02040503050406030204" pitchFamily="18" charset="0"/>
              </a:rPr>
              <a:t>.</a:t>
            </a:r>
          </a:p>
          <a:p>
            <a:pPr algn="just"/>
            <a:r>
              <a:rPr lang="en-US" sz="2100" b="1" dirty="0" smtClean="0">
                <a:solidFill>
                  <a:srgbClr val="0D30DD"/>
                </a:solidFill>
                <a:latin typeface="Cambria" panose="02040503050406030204" pitchFamily="18" charset="0"/>
                <a:ea typeface="Cambria" panose="02040503050406030204" pitchFamily="18" charset="0"/>
              </a:rPr>
              <a:t>- T</a:t>
            </a:r>
            <a:r>
              <a:rPr lang="vi-VN" sz="2100" b="1" dirty="0" smtClean="0">
                <a:solidFill>
                  <a:srgbClr val="0D30DD"/>
                </a:solidFill>
                <a:latin typeface="Cambria" panose="02040503050406030204" pitchFamily="18" charset="0"/>
                <a:ea typeface="Cambria" panose="02040503050406030204" pitchFamily="18" charset="0"/>
              </a:rPr>
              <a:t>rong </a:t>
            </a:r>
            <a:r>
              <a:rPr lang="vi-VN" sz="2100" b="1" dirty="0">
                <a:solidFill>
                  <a:srgbClr val="0D30DD"/>
                </a:solidFill>
                <a:latin typeface="Cambria" panose="02040503050406030204" pitchFamily="18" charset="0"/>
                <a:ea typeface="Cambria" panose="02040503050406030204" pitchFamily="18" charset="0"/>
              </a:rPr>
              <a:t>quá trình trả lời, em nào trả lời đúng “Chướng ngại vật” thì sẽ nhận được phần quà lớn </a:t>
            </a:r>
            <a:r>
              <a:rPr lang="vi-VN" sz="2100" b="1" dirty="0" smtClean="0">
                <a:solidFill>
                  <a:srgbClr val="0D30DD"/>
                </a:solidFill>
                <a:latin typeface="Cambria" panose="02040503050406030204" pitchFamily="18" charset="0"/>
                <a:ea typeface="Cambria" panose="02040503050406030204" pitchFamily="18" charset="0"/>
              </a:rPr>
              <a:t>hơn</a:t>
            </a:r>
            <a:r>
              <a:rPr lang="en-US" sz="2100" b="1" dirty="0" smtClean="0">
                <a:solidFill>
                  <a:srgbClr val="0D30DD"/>
                </a:solidFill>
                <a:latin typeface="Cambria" panose="02040503050406030204" pitchFamily="18" charset="0"/>
                <a:ea typeface="Cambria" panose="02040503050406030204" pitchFamily="18" charset="0"/>
              </a:rPr>
              <a:t>.</a:t>
            </a:r>
            <a:endParaRPr lang="vi-VN" sz="2100" b="1" dirty="0">
              <a:solidFill>
                <a:srgbClr val="0D30DD"/>
              </a:solidFill>
              <a:latin typeface="Cambria" panose="02040503050406030204" pitchFamily="18" charset="0"/>
              <a:ea typeface="Cambria" panose="02040503050406030204" pitchFamily="18" charset="0"/>
            </a:endParaRPr>
          </a:p>
        </p:txBody>
      </p:sp>
      <p:sp>
        <p:nvSpPr>
          <p:cNvPr id="38" name="Rectangle 37"/>
          <p:cNvSpPr/>
          <p:nvPr/>
        </p:nvSpPr>
        <p:spPr>
          <a:xfrm>
            <a:off x="2362200" y="838200"/>
            <a:ext cx="2386330" cy="134048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1</a:t>
            </a:r>
            <a:endParaRPr lang="en-US" sz="1100">
              <a:effectLst/>
              <a:ea typeface="Calibri"/>
              <a:cs typeface="Times New Roman"/>
            </a:endParaRPr>
          </a:p>
        </p:txBody>
      </p:sp>
      <p:sp>
        <p:nvSpPr>
          <p:cNvPr id="39" name="Rectangle 38"/>
          <p:cNvSpPr/>
          <p:nvPr/>
        </p:nvSpPr>
        <p:spPr>
          <a:xfrm>
            <a:off x="4745355" y="843280"/>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2</a:t>
            </a:r>
            <a:endParaRPr lang="en-US" sz="1100">
              <a:effectLst/>
              <a:latin typeface="Calibri"/>
              <a:ea typeface="Calibri"/>
              <a:cs typeface="Times New Roman"/>
            </a:endParaRPr>
          </a:p>
        </p:txBody>
      </p:sp>
      <p:sp>
        <p:nvSpPr>
          <p:cNvPr id="40" name="Rectangle 39"/>
          <p:cNvSpPr/>
          <p:nvPr/>
        </p:nvSpPr>
        <p:spPr>
          <a:xfrm>
            <a:off x="2366010" y="2183765"/>
            <a:ext cx="2379345"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3</a:t>
            </a:r>
            <a:endParaRPr lang="en-US" sz="1100">
              <a:effectLst/>
              <a:latin typeface="Calibri"/>
              <a:ea typeface="Calibri"/>
              <a:cs typeface="Times New Roman"/>
            </a:endParaRPr>
          </a:p>
        </p:txBody>
      </p:sp>
      <p:sp>
        <p:nvSpPr>
          <p:cNvPr id="41" name="Rectangle 40"/>
          <p:cNvSpPr/>
          <p:nvPr/>
        </p:nvSpPr>
        <p:spPr>
          <a:xfrm>
            <a:off x="4748530" y="2183766"/>
            <a:ext cx="2383155" cy="1340484"/>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dirty="0">
                <a:solidFill>
                  <a:srgbClr val="000000"/>
                </a:solidFill>
                <a:effectLst/>
                <a:latin typeface="Times New Roman"/>
                <a:ea typeface="Calibri"/>
                <a:cs typeface="Times New Roman"/>
              </a:rPr>
              <a:t>4</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3594866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randombar(horizontal)">
                                      <p:cBhvr>
                                        <p:cTn id="13" dur="500"/>
                                        <p:tgtEl>
                                          <p:spTgt spid="4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randombar(horizontal)">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21" dur="500"/>
                                        <p:tgtEl>
                                          <p:spTgt spid="36">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24" dur="500"/>
                                        <p:tgtEl>
                                          <p:spTgt spid="3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29" dur="500"/>
                                        <p:tgtEl>
                                          <p:spTgt spid="3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34" dur="500"/>
                                        <p:tgtEl>
                                          <p:spTgt spid="3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39"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360944"/>
            <a:ext cx="3657601" cy="2123658"/>
          </a:xfrm>
          <a:prstGeom prst="rect">
            <a:avLst/>
          </a:prstGeom>
          <a:solidFill>
            <a:srgbClr val="BCFCD4"/>
          </a:solidFill>
          <a:ln w="12700">
            <a:solidFill>
              <a:srgbClr val="009900"/>
            </a:solidFill>
          </a:ln>
        </p:spPr>
        <p:txBody>
          <a:bodyPr wrap="square">
            <a:spAutoFit/>
          </a:bodyPr>
          <a:lstStyle/>
          <a:p>
            <a:pPr algn="just"/>
            <a:r>
              <a:rPr lang="en-US" sz="2200" i="1" dirty="0" err="1" smtClean="0">
                <a:solidFill>
                  <a:srgbClr val="FF0000"/>
                </a:solidFill>
                <a:latin typeface="Cambria" panose="02040503050406030204" pitchFamily="18" charset="0"/>
                <a:ea typeface="Cambria" panose="02040503050406030204" pitchFamily="18" charset="0"/>
              </a:rPr>
              <a:t>Quan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14.2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kênh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chữ</a:t>
            </a:r>
            <a:r>
              <a:rPr lang="en-US" sz="2200" i="1" dirty="0" smtClean="0">
                <a:solidFill>
                  <a:srgbClr val="FF0000"/>
                </a:solidFill>
                <a:latin typeface="Cambria" panose="02040503050406030204" pitchFamily="18" charset="0"/>
                <a:ea typeface="Cambria" panose="02040503050406030204" pitchFamily="18" charset="0"/>
              </a:rPr>
              <a:t> SGK,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biết</a:t>
            </a:r>
            <a:r>
              <a:rPr lang="en-US" sz="2200" i="1" dirty="0" smtClean="0">
                <a:solidFill>
                  <a:srgbClr val="FF0000"/>
                </a:solidFill>
                <a:latin typeface="Cambria" panose="02040503050406030204" pitchFamily="18" charset="0"/>
                <a:ea typeface="Cambria" panose="02040503050406030204" pitchFamily="18" charset="0"/>
              </a:rPr>
              <a:t> đ</a:t>
            </a:r>
            <a:r>
              <a:rPr lang="vi-VN" sz="2200" i="1" dirty="0" smtClean="0">
                <a:solidFill>
                  <a:srgbClr val="FF0000"/>
                </a:solidFill>
                <a:latin typeface="Cambria" panose="02040503050406030204" pitchFamily="18" charset="0"/>
                <a:ea typeface="Cambria" panose="02040503050406030204" pitchFamily="18" charset="0"/>
              </a:rPr>
              <a:t>ường </a:t>
            </a:r>
            <a:r>
              <a:rPr lang="vi-VN" sz="2200" i="1" dirty="0">
                <a:solidFill>
                  <a:srgbClr val="FF0000"/>
                </a:solidFill>
                <a:latin typeface="Cambria" panose="02040503050406030204" pitchFamily="18" charset="0"/>
                <a:ea typeface="Cambria" panose="02040503050406030204" pitchFamily="18" charset="0"/>
              </a:rPr>
              <a:t>cơ sở là gì? </a:t>
            </a:r>
            <a:r>
              <a:rPr lang="vi-VN" sz="2200" i="1" dirty="0" smtClean="0">
                <a:solidFill>
                  <a:srgbClr val="FF0000"/>
                </a:solidFill>
                <a:latin typeface="Cambria" panose="02040503050406030204" pitchFamily="18" charset="0"/>
                <a:ea typeface="Cambria" panose="02040503050406030204" pitchFamily="18" charset="0"/>
              </a:rPr>
              <a:t>Chính </a:t>
            </a:r>
            <a:r>
              <a:rPr lang="vi-VN" sz="2200" i="1" dirty="0">
                <a:solidFill>
                  <a:srgbClr val="FF0000"/>
                </a:solidFill>
                <a:latin typeface="Cambria" panose="02040503050406030204" pitchFamily="18" charset="0"/>
                <a:ea typeface="Cambria" panose="02040503050406030204" pitchFamily="18" charset="0"/>
              </a:rPr>
              <a:t>phủ nước ta công bố đường cơ sở vào thời gian nào? Đường cơ sở dùng để làm gì?</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VÙNG BIỂN VIỆT NAM Ở </a:t>
            </a:r>
            <a:r>
              <a:rPr lang="vi-VN" sz="2400" b="1" dirty="0" smtClean="0">
                <a:solidFill>
                  <a:srgbClr val="0D30DD"/>
                </a:solidFill>
                <a:latin typeface="Cambria" pitchFamily="18" charset="0"/>
              </a:rPr>
              <a:t>BIỂN </a:t>
            </a:r>
            <a:r>
              <a:rPr lang="vi-VN" sz="2400" b="1" dirty="0">
                <a:solidFill>
                  <a:srgbClr val="0D30DD"/>
                </a:solidFill>
                <a:latin typeface="Cambria" pitchFamily="18" charset="0"/>
              </a:rPr>
              <a:t>ĐÔNG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82880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4021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733800"/>
            <a:ext cx="3657601" cy="2754600"/>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en-US" sz="2100" dirty="0" smtClean="0">
                <a:latin typeface="Cambria" pitchFamily="18" charset="0"/>
                <a:ea typeface="Cambria" pitchFamily="18" charset="0"/>
              </a:rPr>
              <a:t>- </a:t>
            </a:r>
            <a:r>
              <a:rPr lang="vi-VN" sz="2100" dirty="0" smtClean="0">
                <a:latin typeface="Cambria" pitchFamily="18" charset="0"/>
                <a:ea typeface="Cambria" pitchFamily="18" charset="0"/>
              </a:rPr>
              <a:t>Đường </a:t>
            </a:r>
            <a:r>
              <a:rPr lang="vi-VN" sz="2100" dirty="0">
                <a:latin typeface="Cambria" pitchFamily="18" charset="0"/>
                <a:ea typeface="Cambria" pitchFamily="18" charset="0"/>
              </a:rPr>
              <a:t>cơ sở là đường thẳng gãy khúc, nối liền 12 điểm có tọa độ xác định.</a:t>
            </a:r>
          </a:p>
          <a:p>
            <a:pPr algn="just">
              <a:spcBef>
                <a:spcPts val="600"/>
              </a:spcBef>
              <a:spcAft>
                <a:spcPts val="0"/>
              </a:spcAft>
            </a:pPr>
            <a:r>
              <a:rPr lang="en-US" sz="2100" dirty="0" smtClean="0">
                <a:latin typeface="Cambria" pitchFamily="18" charset="0"/>
                <a:ea typeface="Cambria" pitchFamily="18" charset="0"/>
              </a:rPr>
              <a:t>- </a:t>
            </a:r>
            <a:r>
              <a:rPr lang="vi-VN" sz="2100" dirty="0" smtClean="0">
                <a:latin typeface="Cambria" pitchFamily="18" charset="0"/>
                <a:ea typeface="Cambria" pitchFamily="18" charset="0"/>
              </a:rPr>
              <a:t>Chính </a:t>
            </a:r>
            <a:r>
              <a:rPr lang="vi-VN" sz="2100" dirty="0">
                <a:latin typeface="Cambria" pitchFamily="18" charset="0"/>
                <a:ea typeface="Cambria" pitchFamily="18" charset="0"/>
              </a:rPr>
              <a:t>phủ nước ta công bố đường cơ sở vào ngày </a:t>
            </a:r>
            <a:r>
              <a:rPr lang="vi-VN" sz="2100" dirty="0" smtClean="0">
                <a:latin typeface="Cambria" pitchFamily="18" charset="0"/>
                <a:ea typeface="Cambria" pitchFamily="18" charset="0"/>
              </a:rPr>
              <a:t>12/11/1982</a:t>
            </a:r>
            <a:r>
              <a:rPr lang="en-US" sz="2100" dirty="0" smtClean="0">
                <a:latin typeface="Cambria" pitchFamily="18" charset="0"/>
                <a:ea typeface="Cambria" pitchFamily="18" charset="0"/>
              </a:rPr>
              <a:t>, </a:t>
            </a:r>
            <a:r>
              <a:rPr lang="vi-VN" sz="2100" dirty="0" smtClean="0">
                <a:latin typeface="Cambria" pitchFamily="18" charset="0"/>
                <a:ea typeface="Cambria" pitchFamily="18" charset="0"/>
              </a:rPr>
              <a:t>dùng </a:t>
            </a:r>
            <a:r>
              <a:rPr lang="vi-VN" sz="2100" dirty="0">
                <a:latin typeface="Cambria" pitchFamily="18" charset="0"/>
                <a:ea typeface="Cambria" pitchFamily="18" charset="0"/>
              </a:rPr>
              <a:t>để tính chiều rộng lãnh hải của lục địa nước ta.</a:t>
            </a: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1074" y="1299019"/>
            <a:ext cx="3528125" cy="5254181"/>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Connector 35"/>
          <p:cNvCxnSpPr/>
          <p:nvPr/>
        </p:nvCxnSpPr>
        <p:spPr>
          <a:xfrm>
            <a:off x="5562600" y="5791200"/>
            <a:ext cx="152400" cy="228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33617" y="6019800"/>
            <a:ext cx="3810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092291" y="6207872"/>
            <a:ext cx="533400" cy="76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629400" y="5789260"/>
            <a:ext cx="609600" cy="3829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781800" y="3484602"/>
            <a:ext cx="457200" cy="5539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277100" y="4038600"/>
            <a:ext cx="76200" cy="762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353300" y="4800600"/>
            <a:ext cx="0" cy="956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239000" y="4896256"/>
            <a:ext cx="114300" cy="8930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296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8" dur="500"/>
                                        <p:tgtEl>
                                          <p:spTgt spid="3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randombar(horizontal)">
                                      <p:cBhvr>
                                        <p:cTn id="33" dur="500"/>
                                        <p:tgtEl>
                                          <p:spTgt spid="47"/>
                                        </p:tgtEl>
                                      </p:cBhvr>
                                    </p:animEffect>
                                  </p:childTnLst>
                                </p:cTn>
                              </p:par>
                              <p:par>
                                <p:cTn id="34" presetID="14" presetClass="entr" presetSubtype="1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randombar(horizontal)">
                                      <p:cBhvr>
                                        <p:cTn id="36" dur="500"/>
                                        <p:tgtEl>
                                          <p:spTgt spid="49"/>
                                        </p:tgtEl>
                                      </p:cBhvr>
                                    </p:animEffect>
                                  </p:childTnLst>
                                </p:cTn>
                              </p:par>
                              <p:par>
                                <p:cTn id="37" presetID="14" presetClass="entr" presetSubtype="1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randombar(horizontal)">
                                      <p:cBhvr>
                                        <p:cTn id="39" dur="500"/>
                                        <p:tgtEl>
                                          <p:spTgt spid="51"/>
                                        </p:tgtEl>
                                      </p:cBhvr>
                                    </p:animEffect>
                                  </p:childTnLst>
                                </p:cTn>
                              </p:par>
                              <p:par>
                                <p:cTn id="40" presetID="14" presetClass="entr" presetSubtype="1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randombar(horizontal)">
                                      <p:cBhvr>
                                        <p:cTn id="42" dur="500"/>
                                        <p:tgtEl>
                                          <p:spTgt spid="53"/>
                                        </p:tgtEl>
                                      </p:cBhvr>
                                    </p:animEffect>
                                  </p:childTnLst>
                                </p:cTn>
                              </p:par>
                              <p:par>
                                <p:cTn id="43" presetID="14" presetClass="entr" presetSubtype="1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randombar(horizontal)">
                                      <p:cBhvr>
                                        <p:cTn id="45" dur="500"/>
                                        <p:tgtEl>
                                          <p:spTgt spid="42"/>
                                        </p:tgtEl>
                                      </p:cBhvr>
                                    </p:animEffect>
                                  </p:childTnLst>
                                </p:cTn>
                              </p:par>
                              <p:par>
                                <p:cTn id="46" presetID="14" presetClass="entr" presetSubtype="10"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randombar(horizontal)">
                                      <p:cBhvr>
                                        <p:cTn id="48" dur="500"/>
                                        <p:tgtEl>
                                          <p:spTgt spid="40"/>
                                        </p:tgtEl>
                                      </p:cBhvr>
                                    </p:animEffect>
                                  </p:childTnLst>
                                </p:cTn>
                              </p:par>
                              <p:par>
                                <p:cTn id="49" presetID="14" presetClass="entr" presetSubtype="1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randombar(horizontal)">
                                      <p:cBhvr>
                                        <p:cTn id="51" dur="500"/>
                                        <p:tgtEl>
                                          <p:spTgt spid="38"/>
                                        </p:tgtEl>
                                      </p:cBhvr>
                                    </p:animEffect>
                                  </p:childTnLst>
                                </p:cTn>
                              </p:par>
                              <p:par>
                                <p:cTn id="52" presetID="14" presetClass="entr" presetSubtype="1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randombar(horizontal)">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59"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491496"/>
            <a:ext cx="3657601" cy="1785104"/>
          </a:xfrm>
          <a:prstGeom prst="rect">
            <a:avLst/>
          </a:prstGeom>
          <a:solidFill>
            <a:srgbClr val="BCFCD4"/>
          </a:solidFill>
          <a:ln w="12700">
            <a:solidFill>
              <a:srgbClr val="009900"/>
            </a:solidFill>
          </a:ln>
        </p:spPr>
        <p:txBody>
          <a:bodyPr wrap="square">
            <a:spAutoFit/>
          </a:bodyPr>
          <a:lstStyle/>
          <a:p>
            <a:pPr algn="just"/>
            <a:r>
              <a:rPr lang="en-US" sz="2200" i="1" dirty="0" err="1" smtClean="0">
                <a:solidFill>
                  <a:srgbClr val="FF0000"/>
                </a:solidFill>
                <a:latin typeface="Cambria" panose="02040503050406030204" pitchFamily="18" charset="0"/>
                <a:ea typeface="Cambria" panose="02040503050406030204" pitchFamily="18" charset="0"/>
              </a:rPr>
              <a:t>Quan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14.2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kênh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chữ</a:t>
            </a:r>
            <a:r>
              <a:rPr lang="en-US" sz="2200" i="1" dirty="0" smtClean="0">
                <a:solidFill>
                  <a:srgbClr val="FF0000"/>
                </a:solidFill>
                <a:latin typeface="Cambria" panose="02040503050406030204" pitchFamily="18" charset="0"/>
                <a:ea typeface="Cambria" panose="02040503050406030204" pitchFamily="18" charset="0"/>
              </a:rPr>
              <a:t> SGK,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x</a:t>
            </a:r>
            <a:r>
              <a:rPr lang="vi-VN" sz="2200" i="1" dirty="0" smtClean="0">
                <a:solidFill>
                  <a:srgbClr val="FF0000"/>
                </a:solidFill>
                <a:latin typeface="Cambria" panose="02040503050406030204" pitchFamily="18" charset="0"/>
                <a:ea typeface="Cambria" panose="02040503050406030204" pitchFamily="18" charset="0"/>
              </a:rPr>
              <a:t>ác </a:t>
            </a:r>
            <a:r>
              <a:rPr lang="vi-VN" sz="2200" i="1" dirty="0">
                <a:solidFill>
                  <a:srgbClr val="FF0000"/>
                </a:solidFill>
                <a:latin typeface="Cambria" panose="02040503050406030204" pitchFamily="18" charset="0"/>
                <a:ea typeface="Cambria" panose="02040503050406030204" pitchFamily="18" charset="0"/>
              </a:rPr>
              <a:t>định các mốc đường cơ sở trên biển dùng để tính chiều rộng lãnh hải của lục địa nước ta.</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VÙNG BIỂN VIỆT NAM Ở </a:t>
            </a:r>
            <a:r>
              <a:rPr lang="vi-VN" sz="2400" b="1" dirty="0" smtClean="0">
                <a:solidFill>
                  <a:srgbClr val="0D30DD"/>
                </a:solidFill>
                <a:latin typeface="Cambria" pitchFamily="18" charset="0"/>
              </a:rPr>
              <a:t>BIỂN </a:t>
            </a:r>
            <a:r>
              <a:rPr lang="vi-VN" sz="2400" b="1" dirty="0">
                <a:solidFill>
                  <a:srgbClr val="0D30DD"/>
                </a:solidFill>
                <a:latin typeface="Cambria" pitchFamily="18" charset="0"/>
              </a:rPr>
              <a:t>ĐÔNG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82880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4021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1074" y="1299019"/>
            <a:ext cx="3528125" cy="5254181"/>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296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233161" y="1398687"/>
            <a:ext cx="4948440" cy="5078313"/>
          </a:xfrm>
          <a:prstGeom prst="rect">
            <a:avLst/>
          </a:prstGeom>
          <a:solidFill>
            <a:srgbClr val="FFCCFF"/>
          </a:solidFill>
          <a:ln w="12700">
            <a:solidFill>
              <a:srgbClr val="009900"/>
            </a:solidFill>
          </a:ln>
        </p:spPr>
        <p:txBody>
          <a:bodyPr wrap="square">
            <a:spAutoFit/>
          </a:bodyPr>
          <a:lstStyle/>
          <a:p>
            <a:pPr algn="just"/>
            <a:r>
              <a:rPr lang="vi-VN" dirty="0">
                <a:latin typeface="Cambria" panose="02040503050406030204" pitchFamily="18" charset="0"/>
                <a:ea typeface="Cambria" panose="02040503050406030204" pitchFamily="18" charset="0"/>
              </a:rPr>
              <a:t>- Mốc 0 - nằm trên ranh giới phía Tây Nam của vùng nước lịch sử của nước Cộng hòa xã hội chủ nghĩa Việt Nam và Cộng hòa nhân dân Campuchia.</a:t>
            </a:r>
          </a:p>
          <a:p>
            <a:pPr algn="just"/>
            <a:r>
              <a:rPr lang="vi-VN" dirty="0">
                <a:latin typeface="Cambria" panose="02040503050406030204" pitchFamily="18" charset="0"/>
                <a:ea typeface="Cambria" panose="02040503050406030204" pitchFamily="18" charset="0"/>
              </a:rPr>
              <a:t>- Mốc A1 - tại hòn Nhạn, quần đảo Thổ Chu, tỉnh Kiên Giang.</a:t>
            </a:r>
          </a:p>
          <a:p>
            <a:pPr algn="just"/>
            <a:r>
              <a:rPr lang="vi-VN" dirty="0">
                <a:latin typeface="Cambria" panose="02040503050406030204" pitchFamily="18" charset="0"/>
                <a:ea typeface="Cambria" panose="02040503050406030204" pitchFamily="18" charset="0"/>
              </a:rPr>
              <a:t>- Mốc A2 - tại hòn Đá Lẻ ở Đông Nam Hòn Khoai, tỉnh Cà Mau.</a:t>
            </a:r>
          </a:p>
          <a:p>
            <a:pPr algn="just"/>
            <a:r>
              <a:rPr lang="vi-VN" dirty="0">
                <a:latin typeface="Cambria" panose="02040503050406030204" pitchFamily="18" charset="0"/>
                <a:ea typeface="Cambria" panose="02040503050406030204" pitchFamily="18" charset="0"/>
              </a:rPr>
              <a:t>- Mốc A3 - tại hòn Tài Lớn, Côn Đảo.</a:t>
            </a:r>
          </a:p>
          <a:p>
            <a:pPr algn="just"/>
            <a:r>
              <a:rPr lang="vi-VN" dirty="0">
                <a:latin typeface="Cambria" panose="02040503050406030204" pitchFamily="18" charset="0"/>
                <a:ea typeface="Cambria" panose="02040503050406030204" pitchFamily="18" charset="0"/>
              </a:rPr>
              <a:t>- Mốc A4 - tại hòn Bông Lang, Côn Đảo.</a:t>
            </a:r>
          </a:p>
          <a:p>
            <a:pPr algn="just"/>
            <a:r>
              <a:rPr lang="vi-VN" dirty="0">
                <a:latin typeface="Cambria" panose="02040503050406030204" pitchFamily="18" charset="0"/>
                <a:ea typeface="Cambria" panose="02040503050406030204" pitchFamily="18" charset="0"/>
              </a:rPr>
              <a:t>- Mốc A 5 - tại hòn Bảy Cạnh, Côn Đảo.</a:t>
            </a:r>
          </a:p>
          <a:p>
            <a:pPr algn="just"/>
            <a:r>
              <a:rPr lang="vi-VN" dirty="0">
                <a:latin typeface="Cambria" panose="02040503050406030204" pitchFamily="18" charset="0"/>
                <a:ea typeface="Cambria" panose="02040503050406030204" pitchFamily="18" charset="0"/>
              </a:rPr>
              <a:t>- Mốc A6 - hòn Hải (nhóm đảo Phú Quý), tỉnh Bình Thuận.</a:t>
            </a:r>
          </a:p>
          <a:p>
            <a:pPr algn="just"/>
            <a:r>
              <a:rPr lang="vi-VN" dirty="0">
                <a:latin typeface="Cambria" panose="02040503050406030204" pitchFamily="18" charset="0"/>
                <a:ea typeface="Cambria" panose="02040503050406030204" pitchFamily="18" charset="0"/>
              </a:rPr>
              <a:t>- Mốc A7 - hòn Đôi, tỉnh Khánh Hòa.</a:t>
            </a:r>
          </a:p>
          <a:p>
            <a:pPr algn="just"/>
            <a:r>
              <a:rPr lang="vi-VN" dirty="0">
                <a:latin typeface="Cambria" panose="02040503050406030204" pitchFamily="18" charset="0"/>
                <a:ea typeface="Cambria" panose="02040503050406030204" pitchFamily="18" charset="0"/>
              </a:rPr>
              <a:t>- Mốc A8 - mũi Đại Lãnh, tỉnh Phú Yên.</a:t>
            </a:r>
          </a:p>
          <a:p>
            <a:pPr algn="just"/>
            <a:r>
              <a:rPr lang="vi-VN" dirty="0">
                <a:latin typeface="Cambria" panose="02040503050406030204" pitchFamily="18" charset="0"/>
                <a:ea typeface="Cambria" panose="02040503050406030204" pitchFamily="18" charset="0"/>
              </a:rPr>
              <a:t>- Mốc A9 - hòn Ông Căn, tỉnh Bình Định.</a:t>
            </a:r>
          </a:p>
          <a:p>
            <a:pPr algn="just"/>
            <a:r>
              <a:rPr lang="vi-VN" dirty="0">
                <a:latin typeface="Cambria" panose="02040503050406030204" pitchFamily="18" charset="0"/>
                <a:ea typeface="Cambria" panose="02040503050406030204" pitchFamily="18" charset="0"/>
              </a:rPr>
              <a:t>- Mốc A10 - đảo Lý Sơn, tỉnh Quảng Ngãi.</a:t>
            </a:r>
          </a:p>
          <a:p>
            <a:pPr algn="just"/>
            <a:r>
              <a:rPr lang="vi-VN" dirty="0">
                <a:latin typeface="Cambria" panose="02040503050406030204" pitchFamily="18" charset="0"/>
                <a:ea typeface="Cambria" panose="02040503050406030204" pitchFamily="18" charset="0"/>
              </a:rPr>
              <a:t>- Mốc A11 - đảo Cồn Cỏ, tỉnh Quảng Trị.</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VÙNG BIỂN VIỆT NAM Ở </a:t>
            </a:r>
            <a:r>
              <a:rPr lang="vi-VN" sz="2400" b="1" dirty="0" smtClean="0">
                <a:solidFill>
                  <a:srgbClr val="0D30DD"/>
                </a:solidFill>
                <a:latin typeface="Cambria" pitchFamily="18" charset="0"/>
              </a:rPr>
              <a:t>BIỂN </a:t>
            </a:r>
            <a:r>
              <a:rPr lang="vi-VN" sz="2400" b="1" dirty="0">
                <a:solidFill>
                  <a:srgbClr val="0D30DD"/>
                </a:solidFill>
                <a:latin typeface="Cambria" pitchFamily="18" charset="0"/>
              </a:rPr>
              <a:t>ĐÔNG</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1074" y="1299019"/>
            <a:ext cx="3528125" cy="5254181"/>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502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2" dur="500"/>
                                        <p:tgtEl>
                                          <p:spTgt spid="16">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5" dur="500"/>
                                        <p:tgtEl>
                                          <p:spTgt spid="16">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8" dur="500"/>
                                        <p:tgtEl>
                                          <p:spTgt spid="16">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21" dur="500"/>
                                        <p:tgtEl>
                                          <p:spTgt spid="16">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24" dur="500"/>
                                        <p:tgtEl>
                                          <p:spTgt spid="16">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27" dur="500"/>
                                        <p:tgtEl>
                                          <p:spTgt spid="16">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6">
                                            <p:txEl>
                                              <p:pRg st="6" end="6"/>
                                            </p:txEl>
                                          </p:spTgt>
                                        </p:tgtEl>
                                        <p:attrNameLst>
                                          <p:attrName>style.visibility</p:attrName>
                                        </p:attrNameLst>
                                      </p:cBhvr>
                                      <p:to>
                                        <p:strVal val="visible"/>
                                      </p:to>
                                    </p:set>
                                    <p:animEffect transition="in" filter="randombar(horizontal)">
                                      <p:cBhvr>
                                        <p:cTn id="30" dur="500"/>
                                        <p:tgtEl>
                                          <p:spTgt spid="16">
                                            <p:txEl>
                                              <p:pRg st="6" end="6"/>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xEl>
                                              <p:pRg st="7" end="7"/>
                                            </p:txEl>
                                          </p:spTgt>
                                        </p:tgtEl>
                                        <p:attrNameLst>
                                          <p:attrName>style.visibility</p:attrName>
                                        </p:attrNameLst>
                                      </p:cBhvr>
                                      <p:to>
                                        <p:strVal val="visible"/>
                                      </p:to>
                                    </p:set>
                                    <p:animEffect transition="in" filter="randombar(horizontal)">
                                      <p:cBhvr>
                                        <p:cTn id="33" dur="500"/>
                                        <p:tgtEl>
                                          <p:spTgt spid="16">
                                            <p:txEl>
                                              <p:pRg st="7" end="7"/>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6">
                                            <p:txEl>
                                              <p:pRg st="8" end="8"/>
                                            </p:txEl>
                                          </p:spTgt>
                                        </p:tgtEl>
                                        <p:attrNameLst>
                                          <p:attrName>style.visibility</p:attrName>
                                        </p:attrNameLst>
                                      </p:cBhvr>
                                      <p:to>
                                        <p:strVal val="visible"/>
                                      </p:to>
                                    </p:set>
                                    <p:animEffect transition="in" filter="randombar(horizontal)">
                                      <p:cBhvr>
                                        <p:cTn id="36" dur="500"/>
                                        <p:tgtEl>
                                          <p:spTgt spid="16">
                                            <p:txEl>
                                              <p:pRg st="8" end="8"/>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animEffect transition="in" filter="randombar(horizontal)">
                                      <p:cBhvr>
                                        <p:cTn id="39" dur="500"/>
                                        <p:tgtEl>
                                          <p:spTgt spid="16">
                                            <p:txEl>
                                              <p:pRg st="9" end="9"/>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16">
                                            <p:txEl>
                                              <p:pRg st="10" end="10"/>
                                            </p:txEl>
                                          </p:spTgt>
                                        </p:tgtEl>
                                        <p:attrNameLst>
                                          <p:attrName>style.visibility</p:attrName>
                                        </p:attrNameLst>
                                      </p:cBhvr>
                                      <p:to>
                                        <p:strVal val="visible"/>
                                      </p:to>
                                    </p:set>
                                    <p:animEffect transition="in" filter="randombar(horizontal)">
                                      <p:cBhvr>
                                        <p:cTn id="42" dur="500"/>
                                        <p:tgtEl>
                                          <p:spTgt spid="16">
                                            <p:txEl>
                                              <p:pRg st="10" end="1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16">
                                            <p:txEl>
                                              <p:pRg st="11" end="11"/>
                                            </p:txEl>
                                          </p:spTgt>
                                        </p:tgtEl>
                                        <p:attrNameLst>
                                          <p:attrName>style.visibility</p:attrName>
                                        </p:attrNameLst>
                                      </p:cBhvr>
                                      <p:to>
                                        <p:strVal val="visible"/>
                                      </p:to>
                                    </p:set>
                                    <p:animEffect transition="in" filter="randombar(horizontal)">
                                      <p:cBhvr>
                                        <p:cTn id="45"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630740"/>
            <a:ext cx="3657601" cy="1569660"/>
          </a:xfrm>
          <a:prstGeom prst="rect">
            <a:avLst/>
          </a:prstGeom>
          <a:solidFill>
            <a:srgbClr val="BCFCD4"/>
          </a:solidFill>
          <a:ln w="12700">
            <a:solidFill>
              <a:srgbClr val="009900"/>
            </a:solidFill>
          </a:ln>
        </p:spPr>
        <p:txBody>
          <a:bodyPr wrap="square">
            <a:spAutoFit/>
          </a:bodyPr>
          <a:lstStyle/>
          <a:p>
            <a:pPr algn="just"/>
            <a:r>
              <a:rPr lang="en-US" sz="2400" i="1" dirty="0" err="1" smtClean="0">
                <a:solidFill>
                  <a:srgbClr val="FF0000"/>
                </a:solidFill>
                <a:latin typeface="Cambria" panose="02040503050406030204" pitchFamily="18" charset="0"/>
                <a:ea typeface="Cambria" panose="02040503050406030204" pitchFamily="18" charset="0"/>
              </a:rPr>
              <a:t>Quan</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14.2 </a:t>
            </a:r>
            <a:r>
              <a:rPr lang="en-US" sz="2400" i="1" dirty="0" err="1" smtClean="0">
                <a:solidFill>
                  <a:srgbClr val="FF0000"/>
                </a:solidFill>
                <a:latin typeface="Cambria" panose="02040503050406030204" pitchFamily="18" charset="0"/>
                <a:ea typeface="Cambria" panose="02040503050406030204" pitchFamily="18" charset="0"/>
              </a:rPr>
              <a:t>và</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kênh</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chữ</a:t>
            </a:r>
            <a:r>
              <a:rPr lang="en-US" sz="2400" i="1" dirty="0" smtClean="0">
                <a:solidFill>
                  <a:srgbClr val="FF0000"/>
                </a:solidFill>
                <a:latin typeface="Cambria" panose="02040503050406030204" pitchFamily="18" charset="0"/>
                <a:ea typeface="Cambria" panose="02040503050406030204" pitchFamily="18" charset="0"/>
              </a:rPr>
              <a:t> SGK,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cho</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biết</a:t>
            </a:r>
            <a:r>
              <a:rPr lang="en-US" sz="2400" i="1" dirty="0" smtClean="0">
                <a:solidFill>
                  <a:srgbClr val="FF0000"/>
                </a:solidFill>
                <a:latin typeface="Cambria" panose="02040503050406030204" pitchFamily="18" charset="0"/>
                <a:ea typeface="Cambria" panose="02040503050406030204" pitchFamily="18" charset="0"/>
              </a:rPr>
              <a:t> n</a:t>
            </a:r>
            <a:r>
              <a:rPr lang="vi-VN" sz="2400" i="1" dirty="0" smtClean="0">
                <a:solidFill>
                  <a:srgbClr val="FF0000"/>
                </a:solidFill>
                <a:latin typeface="Cambria" panose="02040503050406030204" pitchFamily="18" charset="0"/>
                <a:ea typeface="Cambria" panose="02040503050406030204" pitchFamily="18" charset="0"/>
              </a:rPr>
              <a:t>gày </a:t>
            </a:r>
            <a:r>
              <a:rPr lang="vi-VN" sz="2400" i="1" dirty="0">
                <a:solidFill>
                  <a:srgbClr val="FF0000"/>
                </a:solidFill>
                <a:latin typeface="Cambria" panose="02040503050406030204" pitchFamily="18" charset="0"/>
                <a:ea typeface="Cambria" panose="02040503050406030204" pitchFamily="18" charset="0"/>
              </a:rPr>
              <a:t>25/12/2020 hiệp định gì đã được kí </a:t>
            </a:r>
            <a:r>
              <a:rPr lang="vi-VN" sz="2400" i="1" dirty="0" smtClean="0">
                <a:solidFill>
                  <a:srgbClr val="FF0000"/>
                </a:solidFill>
                <a:latin typeface="Cambria" panose="02040503050406030204" pitchFamily="18" charset="0"/>
                <a:ea typeface="Cambria" panose="02040503050406030204" pitchFamily="18" charset="0"/>
              </a:rPr>
              <a:t>kết?</a:t>
            </a:r>
            <a:r>
              <a:rPr lang="en-US" sz="2400" i="1" dirty="0" smtClean="0">
                <a:solidFill>
                  <a:srgbClr val="FF0000"/>
                </a:solidFill>
                <a:latin typeface="Cambria" panose="02040503050406030204" pitchFamily="18" charset="0"/>
                <a:ea typeface="Cambria" panose="02040503050406030204" pitchFamily="18" charset="0"/>
              </a:rPr>
              <a:t> </a:t>
            </a:r>
            <a:endParaRPr lang="vi-VN" sz="24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VÙNG BIỂN VIỆT NAM Ở </a:t>
            </a:r>
            <a:r>
              <a:rPr lang="vi-VN" sz="2400" b="1" dirty="0" smtClean="0">
                <a:solidFill>
                  <a:srgbClr val="0D30DD"/>
                </a:solidFill>
                <a:latin typeface="Cambria" pitchFamily="18" charset="0"/>
              </a:rPr>
              <a:t>BIỂN </a:t>
            </a:r>
            <a:r>
              <a:rPr lang="vi-VN" sz="2400" b="1" dirty="0">
                <a:solidFill>
                  <a:srgbClr val="0D30DD"/>
                </a:solidFill>
                <a:latin typeface="Cambria" pitchFamily="18" charset="0"/>
              </a:rPr>
              <a:t>ĐÔNG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82880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402180"/>
            <a:ext cx="1332746" cy="1218745"/>
            <a:chOff x="328593" y="3259179"/>
            <a:chExt cx="1256547" cy="1360224"/>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278622"/>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787676"/>
            <a:ext cx="3657601" cy="2308324"/>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vi-VN" sz="2400" dirty="0" smtClean="0">
                <a:latin typeface="Cambria" pitchFamily="18" charset="0"/>
                <a:ea typeface="Cambria" pitchFamily="18" charset="0"/>
              </a:rPr>
              <a:t>Ngày </a:t>
            </a:r>
            <a:r>
              <a:rPr lang="vi-VN" sz="2400" dirty="0">
                <a:latin typeface="Cambria" pitchFamily="18" charset="0"/>
                <a:ea typeface="Cambria" pitchFamily="18" charset="0"/>
              </a:rPr>
              <a:t>25/12/2000, Hiệp định về phân định lãnh hải, vùng đặc quyền kinh tế và thềm lục địa của VN và Trung Quốc trong vịnh Bắc Bộ đã được kí kết</a:t>
            </a:r>
            <a:r>
              <a:rPr lang="vi-VN" sz="2400" dirty="0" smtClean="0">
                <a:latin typeface="Cambria" pitchFamily="18" charset="0"/>
                <a:ea typeface="Cambria" pitchFamily="18" charset="0"/>
              </a:rPr>
              <a:t>.</a:t>
            </a:r>
            <a:endParaRPr lang="vi-VN" sz="2400" dirty="0">
              <a:latin typeface="Cambria" pitchFamily="18" charset="0"/>
              <a:ea typeface="Cambria" pitchFamily="18" charset="0"/>
            </a:endParaRP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0727" y="3931308"/>
            <a:ext cx="3449993" cy="224089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04147" y="6172200"/>
            <a:ext cx="3458853" cy="369332"/>
          </a:xfrm>
          <a:prstGeom prst="rect">
            <a:avLst/>
          </a:prstGeom>
          <a:noFill/>
        </p:spPr>
        <p:txBody>
          <a:bodyPr wrap="square" rtlCol="0">
            <a:spAutoFit/>
          </a:bodyPr>
          <a:lstStyle/>
          <a:p>
            <a:r>
              <a:rPr lang="en-US" dirty="0" err="1" smtClean="0">
                <a:latin typeface="Cambria" pitchFamily="18" charset="0"/>
                <a:ea typeface="Cambria" pitchFamily="18" charset="0"/>
              </a:rPr>
              <a:t>Hiệp</a:t>
            </a:r>
            <a:r>
              <a:rPr lang="en-US" dirty="0" smtClean="0">
                <a:latin typeface="Cambria" pitchFamily="18" charset="0"/>
                <a:ea typeface="Cambria" pitchFamily="18" charset="0"/>
              </a:rPr>
              <a:t> </a:t>
            </a:r>
            <a:r>
              <a:rPr lang="en-US" dirty="0" err="1" smtClean="0">
                <a:latin typeface="Cambria" pitchFamily="18" charset="0"/>
                <a:ea typeface="Cambria" pitchFamily="18" charset="0"/>
              </a:rPr>
              <a:t>định</a:t>
            </a:r>
            <a:r>
              <a:rPr lang="en-US" dirty="0" smtClean="0">
                <a:latin typeface="Cambria" pitchFamily="18" charset="0"/>
                <a:ea typeface="Cambria" pitchFamily="18" charset="0"/>
              </a:rPr>
              <a:t> </a:t>
            </a:r>
            <a:r>
              <a:rPr lang="en-US" dirty="0" err="1" smtClean="0">
                <a:latin typeface="Cambria" pitchFamily="18" charset="0"/>
                <a:ea typeface="Cambria" pitchFamily="18" charset="0"/>
              </a:rPr>
              <a:t>phân</a:t>
            </a:r>
            <a:r>
              <a:rPr lang="en-US" dirty="0" smtClean="0">
                <a:latin typeface="Cambria" pitchFamily="18" charset="0"/>
                <a:ea typeface="Cambria" pitchFamily="18" charset="0"/>
              </a:rPr>
              <a:t> </a:t>
            </a:r>
            <a:r>
              <a:rPr lang="en-US" dirty="0" err="1" smtClean="0">
                <a:latin typeface="Cambria" pitchFamily="18" charset="0"/>
                <a:ea typeface="Cambria" pitchFamily="18" charset="0"/>
              </a:rPr>
              <a:t>định</a:t>
            </a:r>
            <a:r>
              <a:rPr lang="en-US" dirty="0" smtClean="0">
                <a:latin typeface="Cambria" pitchFamily="18" charset="0"/>
                <a:ea typeface="Cambria" pitchFamily="18" charset="0"/>
              </a:rPr>
              <a:t> </a:t>
            </a:r>
            <a:r>
              <a:rPr lang="en-US" dirty="0" err="1" smtClean="0">
                <a:latin typeface="Cambria" pitchFamily="18" charset="0"/>
                <a:ea typeface="Cambria" pitchFamily="18" charset="0"/>
              </a:rPr>
              <a:t>vịnh</a:t>
            </a:r>
            <a:r>
              <a:rPr lang="en-US" dirty="0" smtClean="0">
                <a:latin typeface="Cambria" pitchFamily="18" charset="0"/>
                <a:ea typeface="Cambria" pitchFamily="18" charset="0"/>
              </a:rPr>
              <a:t> </a:t>
            </a:r>
            <a:r>
              <a:rPr lang="en-US" dirty="0" err="1" smtClean="0">
                <a:latin typeface="Cambria" pitchFamily="18" charset="0"/>
                <a:ea typeface="Cambria" pitchFamily="18" charset="0"/>
              </a:rPr>
              <a:t>Bắc</a:t>
            </a:r>
            <a:r>
              <a:rPr lang="en-US" dirty="0" smtClean="0">
                <a:latin typeface="Cambria" pitchFamily="18" charset="0"/>
                <a:ea typeface="Cambria" pitchFamily="18" charset="0"/>
              </a:rPr>
              <a:t> </a:t>
            </a:r>
            <a:r>
              <a:rPr lang="en-US" dirty="0" err="1" smtClean="0">
                <a:latin typeface="Cambria" pitchFamily="18" charset="0"/>
                <a:ea typeface="Cambria" pitchFamily="18" charset="0"/>
              </a:rPr>
              <a:t>Bộ</a:t>
            </a:r>
            <a:endParaRPr lang="en-US" dirty="0">
              <a:latin typeface="Cambria" pitchFamily="18" charset="0"/>
              <a:ea typeface="Cambria" pitchFamily="18" charset="0"/>
            </a:endParaRPr>
          </a:p>
        </p:txBody>
      </p:sp>
      <p:pic>
        <p:nvPicPr>
          <p:cNvPr id="2052"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60854" y="1322102"/>
            <a:ext cx="3419867" cy="241169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343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randombar(horizontal)">
                                      <p:cBhvr>
                                        <p:cTn id="15" dur="500"/>
                                        <p:tgtEl>
                                          <p:spTgt spid="2052"/>
                                        </p:tgtEl>
                                      </p:cBhvr>
                                    </p:animEffect>
                                  </p:childTnLst>
                                </p:cTn>
                              </p:par>
                              <p:par>
                                <p:cTn id="16" presetID="14" presetClass="entr" presetSubtype="1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randombar(horizontal)">
                                      <p:cBhvr>
                                        <p:cTn id="18" dur="500"/>
                                        <p:tgtEl>
                                          <p:spTgt spid="205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4"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52400"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566208"/>
            <a:ext cx="3657601" cy="1938992"/>
          </a:xfrm>
          <a:prstGeom prst="rect">
            <a:avLst/>
          </a:prstGeom>
          <a:solidFill>
            <a:srgbClr val="BCFCD4"/>
          </a:solidFill>
          <a:ln w="12700">
            <a:solidFill>
              <a:srgbClr val="009900"/>
            </a:solidFill>
          </a:ln>
        </p:spPr>
        <p:txBody>
          <a:bodyPr wrap="square">
            <a:spAutoFit/>
          </a:bodyPr>
          <a:lstStyle/>
          <a:p>
            <a:pPr algn="just"/>
            <a:r>
              <a:rPr lang="en-US" sz="2400" i="1" dirty="0" err="1" smtClean="0">
                <a:solidFill>
                  <a:srgbClr val="FF0000"/>
                </a:solidFill>
                <a:latin typeface="Cambria" panose="02040503050406030204" pitchFamily="18" charset="0"/>
                <a:ea typeface="Cambria" panose="02040503050406030204" pitchFamily="18" charset="0"/>
              </a:rPr>
              <a:t>Quan</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14.2 </a:t>
            </a:r>
            <a:r>
              <a:rPr lang="en-US" sz="2400" i="1" dirty="0" err="1" smtClean="0">
                <a:solidFill>
                  <a:srgbClr val="FF0000"/>
                </a:solidFill>
                <a:latin typeface="Cambria" panose="02040503050406030204" pitchFamily="18" charset="0"/>
                <a:ea typeface="Cambria" panose="02040503050406030204" pitchFamily="18" charset="0"/>
              </a:rPr>
              <a:t>và</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kênh</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chữ</a:t>
            </a:r>
            <a:r>
              <a:rPr lang="en-US" sz="2400" i="1" dirty="0" smtClean="0">
                <a:solidFill>
                  <a:srgbClr val="FF0000"/>
                </a:solidFill>
                <a:latin typeface="Cambria" panose="02040503050406030204" pitchFamily="18" charset="0"/>
                <a:ea typeface="Cambria" panose="02040503050406030204" pitchFamily="18" charset="0"/>
              </a:rPr>
              <a:t> SGK,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x</a:t>
            </a:r>
            <a:r>
              <a:rPr lang="vi-VN" sz="2400" i="1" dirty="0" smtClean="0">
                <a:solidFill>
                  <a:srgbClr val="FF0000"/>
                </a:solidFill>
                <a:latin typeface="Cambria" panose="02040503050406030204" pitchFamily="18" charset="0"/>
                <a:ea typeface="Cambria" panose="02040503050406030204" pitchFamily="18" charset="0"/>
              </a:rPr>
              <a:t>ác </a:t>
            </a:r>
            <a:r>
              <a:rPr lang="vi-VN" sz="2400" i="1" dirty="0">
                <a:solidFill>
                  <a:srgbClr val="FF0000"/>
                </a:solidFill>
                <a:latin typeface="Cambria" panose="02040503050406030204" pitchFamily="18" charset="0"/>
                <a:ea typeface="Cambria" panose="02040503050406030204" pitchFamily="18" charset="0"/>
              </a:rPr>
              <a:t>định đường phân chia vịnh Bắc Bộ giữa Việt Nam và </a:t>
            </a:r>
            <a:r>
              <a:rPr lang="en-US" sz="2400" i="1" dirty="0" smtClean="0">
                <a:solidFill>
                  <a:srgbClr val="FF0000"/>
                </a:solidFill>
                <a:latin typeface="Cambria" panose="02040503050406030204" pitchFamily="18" charset="0"/>
                <a:ea typeface="Cambria" panose="02040503050406030204" pitchFamily="18" charset="0"/>
              </a:rPr>
              <a:t>   </a:t>
            </a:r>
            <a:r>
              <a:rPr lang="vi-VN" sz="2400" i="1" dirty="0" smtClean="0">
                <a:solidFill>
                  <a:srgbClr val="FF0000"/>
                </a:solidFill>
                <a:latin typeface="Cambria" panose="02040503050406030204" pitchFamily="18" charset="0"/>
                <a:ea typeface="Cambria" panose="02040503050406030204" pitchFamily="18" charset="0"/>
              </a:rPr>
              <a:t>Trung </a:t>
            </a:r>
            <a:r>
              <a:rPr lang="vi-VN" sz="2400" i="1" dirty="0">
                <a:solidFill>
                  <a:srgbClr val="FF0000"/>
                </a:solidFill>
                <a:latin typeface="Cambria" panose="02040503050406030204" pitchFamily="18" charset="0"/>
                <a:ea typeface="Cambria" panose="02040503050406030204" pitchFamily="18" charset="0"/>
              </a:rPr>
              <a:t>Quốc.</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VÙNG BIỂN VIỆT NAM Ở </a:t>
            </a:r>
            <a:r>
              <a:rPr lang="vi-VN" sz="2400" b="1" dirty="0" smtClean="0">
                <a:solidFill>
                  <a:srgbClr val="0D30DD"/>
                </a:solidFill>
                <a:latin typeface="Cambria" pitchFamily="18" charset="0"/>
              </a:rPr>
              <a:t>BIỂN </a:t>
            </a:r>
            <a:r>
              <a:rPr lang="vi-VN" sz="2400" b="1" dirty="0">
                <a:solidFill>
                  <a:srgbClr val="0D30DD"/>
                </a:solidFill>
                <a:latin typeface="Cambria" pitchFamily="18" charset="0"/>
              </a:rPr>
              <a:t>ĐÔNG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90500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4783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940076"/>
            <a:ext cx="3657601" cy="2308324"/>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vi-VN" sz="2400" dirty="0" smtClean="0">
                <a:latin typeface="Cambria" pitchFamily="18" charset="0"/>
                <a:ea typeface="Cambria" pitchFamily="18" charset="0"/>
              </a:rPr>
              <a:t>Đường </a:t>
            </a:r>
            <a:r>
              <a:rPr lang="vi-VN" sz="2400" dirty="0">
                <a:latin typeface="Cambria" pitchFamily="18" charset="0"/>
                <a:ea typeface="Cambria" pitchFamily="18" charset="0"/>
              </a:rPr>
              <a:t>phân định vịnh Bắc Bộ giữa Việt Nam và Trung Quốc được xác định bằng 21 điểm có tọa độ xác định, nối tuần tự với nhau bằng các đoạn thẳng.</a:t>
            </a:r>
          </a:p>
        </p:txBody>
      </p:sp>
      <p:pic>
        <p:nvPicPr>
          <p:cNvPr id="2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1074" y="1299019"/>
            <a:ext cx="3528125" cy="5254181"/>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Freeform 16"/>
          <p:cNvSpPr/>
          <p:nvPr/>
        </p:nvSpPr>
        <p:spPr>
          <a:xfrm>
            <a:off x="6698120" y="2070022"/>
            <a:ext cx="308540" cy="1183671"/>
          </a:xfrm>
          <a:custGeom>
            <a:avLst/>
            <a:gdLst>
              <a:gd name="connsiteX0" fmla="*/ 224393 w 308540"/>
              <a:gd name="connsiteY0" fmla="*/ 1183671 h 1183671"/>
              <a:gd name="connsiteX1" fmla="*/ 196344 w 308540"/>
              <a:gd name="connsiteY1" fmla="*/ 1166842 h 1183671"/>
              <a:gd name="connsiteX2" fmla="*/ 190734 w 308540"/>
              <a:gd name="connsiteY2" fmla="*/ 1150012 h 1183671"/>
              <a:gd name="connsiteX3" fmla="*/ 162685 w 308540"/>
              <a:gd name="connsiteY3" fmla="*/ 1121963 h 1183671"/>
              <a:gd name="connsiteX4" fmla="*/ 134636 w 308540"/>
              <a:gd name="connsiteY4" fmla="*/ 1071475 h 1183671"/>
              <a:gd name="connsiteX5" fmla="*/ 123416 w 308540"/>
              <a:gd name="connsiteY5" fmla="*/ 1054645 h 1183671"/>
              <a:gd name="connsiteX6" fmla="*/ 106587 w 308540"/>
              <a:gd name="connsiteY6" fmla="*/ 1043426 h 1183671"/>
              <a:gd name="connsiteX7" fmla="*/ 84147 w 308540"/>
              <a:gd name="connsiteY7" fmla="*/ 992938 h 1183671"/>
              <a:gd name="connsiteX8" fmla="*/ 67318 w 308540"/>
              <a:gd name="connsiteY8" fmla="*/ 987328 h 1183671"/>
              <a:gd name="connsiteX9" fmla="*/ 44879 w 308540"/>
              <a:gd name="connsiteY9" fmla="*/ 953669 h 1183671"/>
              <a:gd name="connsiteX10" fmla="*/ 39269 w 308540"/>
              <a:gd name="connsiteY10" fmla="*/ 936839 h 1183671"/>
              <a:gd name="connsiteX11" fmla="*/ 28049 w 308540"/>
              <a:gd name="connsiteY11" fmla="*/ 920010 h 1183671"/>
              <a:gd name="connsiteX12" fmla="*/ 22440 w 308540"/>
              <a:gd name="connsiteY12" fmla="*/ 903180 h 1183671"/>
              <a:gd name="connsiteX13" fmla="*/ 11220 w 308540"/>
              <a:gd name="connsiteY13" fmla="*/ 886351 h 1183671"/>
              <a:gd name="connsiteX14" fmla="*/ 0 w 308540"/>
              <a:gd name="connsiteY14" fmla="*/ 852692 h 1183671"/>
              <a:gd name="connsiteX15" fmla="*/ 5610 w 308540"/>
              <a:gd name="connsiteY15" fmla="*/ 712447 h 1183671"/>
              <a:gd name="connsiteX16" fmla="*/ 11220 w 308540"/>
              <a:gd name="connsiteY16" fmla="*/ 695617 h 1183671"/>
              <a:gd name="connsiteX17" fmla="*/ 22440 w 308540"/>
              <a:gd name="connsiteY17" fmla="*/ 678788 h 1183671"/>
              <a:gd name="connsiteX18" fmla="*/ 39269 w 308540"/>
              <a:gd name="connsiteY18" fmla="*/ 656349 h 1183671"/>
              <a:gd name="connsiteX19" fmla="*/ 44879 w 308540"/>
              <a:gd name="connsiteY19" fmla="*/ 639519 h 1183671"/>
              <a:gd name="connsiteX20" fmla="*/ 61708 w 308540"/>
              <a:gd name="connsiteY20" fmla="*/ 622690 h 1183671"/>
              <a:gd name="connsiteX21" fmla="*/ 78538 w 308540"/>
              <a:gd name="connsiteY21" fmla="*/ 589031 h 1183671"/>
              <a:gd name="connsiteX22" fmla="*/ 112197 w 308540"/>
              <a:gd name="connsiteY22" fmla="*/ 566591 h 1183671"/>
              <a:gd name="connsiteX23" fmla="*/ 129026 w 308540"/>
              <a:gd name="connsiteY23" fmla="*/ 555372 h 1183671"/>
              <a:gd name="connsiteX24" fmla="*/ 162685 w 308540"/>
              <a:gd name="connsiteY24" fmla="*/ 538542 h 1183671"/>
              <a:gd name="connsiteX25" fmla="*/ 173905 w 308540"/>
              <a:gd name="connsiteY25" fmla="*/ 521713 h 1183671"/>
              <a:gd name="connsiteX26" fmla="*/ 179514 w 308540"/>
              <a:gd name="connsiteY26" fmla="*/ 499274 h 1183671"/>
              <a:gd name="connsiteX27" fmla="*/ 196344 w 308540"/>
              <a:gd name="connsiteY27" fmla="*/ 488054 h 1183671"/>
              <a:gd name="connsiteX28" fmla="*/ 201954 w 308540"/>
              <a:gd name="connsiteY28" fmla="*/ 471225 h 1183671"/>
              <a:gd name="connsiteX29" fmla="*/ 235613 w 308540"/>
              <a:gd name="connsiteY29" fmla="*/ 443176 h 1183671"/>
              <a:gd name="connsiteX30" fmla="*/ 246832 w 308540"/>
              <a:gd name="connsiteY30" fmla="*/ 426346 h 1183671"/>
              <a:gd name="connsiteX31" fmla="*/ 263662 w 308540"/>
              <a:gd name="connsiteY31" fmla="*/ 420736 h 1183671"/>
              <a:gd name="connsiteX32" fmla="*/ 280491 w 308540"/>
              <a:gd name="connsiteY32" fmla="*/ 409517 h 1183671"/>
              <a:gd name="connsiteX33" fmla="*/ 291711 w 308540"/>
              <a:gd name="connsiteY33" fmla="*/ 375858 h 1183671"/>
              <a:gd name="connsiteX34" fmla="*/ 308540 w 308540"/>
              <a:gd name="connsiteY34" fmla="*/ 342199 h 1183671"/>
              <a:gd name="connsiteX35" fmla="*/ 302930 w 308540"/>
              <a:gd name="connsiteY35" fmla="*/ 179514 h 1183671"/>
              <a:gd name="connsiteX36" fmla="*/ 297320 w 308540"/>
              <a:gd name="connsiteY36" fmla="*/ 140245 h 1183671"/>
              <a:gd name="connsiteX37" fmla="*/ 291711 w 308540"/>
              <a:gd name="connsiteY37" fmla="*/ 123416 h 1183671"/>
              <a:gd name="connsiteX38" fmla="*/ 274881 w 308540"/>
              <a:gd name="connsiteY38" fmla="*/ 112196 h 1183671"/>
              <a:gd name="connsiteX39" fmla="*/ 258052 w 308540"/>
              <a:gd name="connsiteY39" fmla="*/ 50488 h 1183671"/>
              <a:gd name="connsiteX40" fmla="*/ 235613 w 308540"/>
              <a:gd name="connsiteY40" fmla="*/ 0 h 11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8540" h="1183671">
                <a:moveTo>
                  <a:pt x="224393" y="1183671"/>
                </a:moveTo>
                <a:cubicBezTo>
                  <a:pt x="215043" y="1178061"/>
                  <a:pt x="204054" y="1174552"/>
                  <a:pt x="196344" y="1166842"/>
                </a:cubicBezTo>
                <a:cubicBezTo>
                  <a:pt x="192163" y="1162661"/>
                  <a:pt x="193379" y="1155301"/>
                  <a:pt x="190734" y="1150012"/>
                </a:cubicBezTo>
                <a:cubicBezTo>
                  <a:pt x="181385" y="1131314"/>
                  <a:pt x="179513" y="1133182"/>
                  <a:pt x="162685" y="1121963"/>
                </a:cubicBezTo>
                <a:cubicBezTo>
                  <a:pt x="152811" y="1092342"/>
                  <a:pt x="160355" y="1110054"/>
                  <a:pt x="134636" y="1071475"/>
                </a:cubicBezTo>
                <a:cubicBezTo>
                  <a:pt x="130896" y="1065865"/>
                  <a:pt x="129026" y="1058385"/>
                  <a:pt x="123416" y="1054645"/>
                </a:cubicBezTo>
                <a:lnTo>
                  <a:pt x="106587" y="1043426"/>
                </a:lnTo>
                <a:cubicBezTo>
                  <a:pt x="103158" y="1033139"/>
                  <a:pt x="96271" y="1002637"/>
                  <a:pt x="84147" y="992938"/>
                </a:cubicBezTo>
                <a:cubicBezTo>
                  <a:pt x="79530" y="989244"/>
                  <a:pt x="72928" y="989198"/>
                  <a:pt x="67318" y="987328"/>
                </a:cubicBezTo>
                <a:cubicBezTo>
                  <a:pt x="53979" y="947310"/>
                  <a:pt x="72893" y="995691"/>
                  <a:pt x="44879" y="953669"/>
                </a:cubicBezTo>
                <a:cubicBezTo>
                  <a:pt x="41599" y="948749"/>
                  <a:pt x="41914" y="942128"/>
                  <a:pt x="39269" y="936839"/>
                </a:cubicBezTo>
                <a:cubicBezTo>
                  <a:pt x="36254" y="930809"/>
                  <a:pt x="31789" y="925620"/>
                  <a:pt x="28049" y="920010"/>
                </a:cubicBezTo>
                <a:cubicBezTo>
                  <a:pt x="26179" y="914400"/>
                  <a:pt x="25084" y="908469"/>
                  <a:pt x="22440" y="903180"/>
                </a:cubicBezTo>
                <a:cubicBezTo>
                  <a:pt x="19425" y="897150"/>
                  <a:pt x="13958" y="892512"/>
                  <a:pt x="11220" y="886351"/>
                </a:cubicBezTo>
                <a:cubicBezTo>
                  <a:pt x="6417" y="875544"/>
                  <a:pt x="0" y="852692"/>
                  <a:pt x="0" y="852692"/>
                </a:cubicBezTo>
                <a:cubicBezTo>
                  <a:pt x="1870" y="805944"/>
                  <a:pt x="2277" y="759114"/>
                  <a:pt x="5610" y="712447"/>
                </a:cubicBezTo>
                <a:cubicBezTo>
                  <a:pt x="6031" y="706549"/>
                  <a:pt x="8575" y="700906"/>
                  <a:pt x="11220" y="695617"/>
                </a:cubicBezTo>
                <a:cubicBezTo>
                  <a:pt x="14235" y="689587"/>
                  <a:pt x="18700" y="684398"/>
                  <a:pt x="22440" y="678788"/>
                </a:cubicBezTo>
                <a:cubicBezTo>
                  <a:pt x="11264" y="645260"/>
                  <a:pt x="15171" y="675627"/>
                  <a:pt x="39269" y="656349"/>
                </a:cubicBezTo>
                <a:cubicBezTo>
                  <a:pt x="43887" y="652655"/>
                  <a:pt x="41599" y="644439"/>
                  <a:pt x="44879" y="639519"/>
                </a:cubicBezTo>
                <a:cubicBezTo>
                  <a:pt x="49280" y="632918"/>
                  <a:pt x="56098" y="628300"/>
                  <a:pt x="61708" y="622690"/>
                </a:cubicBezTo>
                <a:cubicBezTo>
                  <a:pt x="65710" y="610684"/>
                  <a:pt x="68302" y="597988"/>
                  <a:pt x="78538" y="589031"/>
                </a:cubicBezTo>
                <a:cubicBezTo>
                  <a:pt x="88686" y="580151"/>
                  <a:pt x="100977" y="574071"/>
                  <a:pt x="112197" y="566591"/>
                </a:cubicBezTo>
                <a:cubicBezTo>
                  <a:pt x="117807" y="562851"/>
                  <a:pt x="122630" y="557504"/>
                  <a:pt x="129026" y="555372"/>
                </a:cubicBezTo>
                <a:cubicBezTo>
                  <a:pt x="152251" y="547630"/>
                  <a:pt x="140935" y="553042"/>
                  <a:pt x="162685" y="538542"/>
                </a:cubicBezTo>
                <a:cubicBezTo>
                  <a:pt x="166425" y="532932"/>
                  <a:pt x="171249" y="527910"/>
                  <a:pt x="173905" y="521713"/>
                </a:cubicBezTo>
                <a:cubicBezTo>
                  <a:pt x="176942" y="514627"/>
                  <a:pt x="175237" y="505689"/>
                  <a:pt x="179514" y="499274"/>
                </a:cubicBezTo>
                <a:cubicBezTo>
                  <a:pt x="183254" y="493664"/>
                  <a:pt x="190734" y="491794"/>
                  <a:pt x="196344" y="488054"/>
                </a:cubicBezTo>
                <a:cubicBezTo>
                  <a:pt x="198214" y="482444"/>
                  <a:pt x="198674" y="476145"/>
                  <a:pt x="201954" y="471225"/>
                </a:cubicBezTo>
                <a:cubicBezTo>
                  <a:pt x="210595" y="458264"/>
                  <a:pt x="223192" y="451456"/>
                  <a:pt x="235613" y="443176"/>
                </a:cubicBezTo>
                <a:cubicBezTo>
                  <a:pt x="239353" y="437566"/>
                  <a:pt x="241567" y="430558"/>
                  <a:pt x="246832" y="426346"/>
                </a:cubicBezTo>
                <a:cubicBezTo>
                  <a:pt x="251450" y="422652"/>
                  <a:pt x="258373" y="423381"/>
                  <a:pt x="263662" y="420736"/>
                </a:cubicBezTo>
                <a:cubicBezTo>
                  <a:pt x="269692" y="417721"/>
                  <a:pt x="274881" y="413257"/>
                  <a:pt x="280491" y="409517"/>
                </a:cubicBezTo>
                <a:cubicBezTo>
                  <a:pt x="284231" y="398297"/>
                  <a:pt x="285151" y="385699"/>
                  <a:pt x="291711" y="375858"/>
                </a:cubicBezTo>
                <a:cubicBezTo>
                  <a:pt x="306210" y="354108"/>
                  <a:pt x="300798" y="365424"/>
                  <a:pt x="308540" y="342199"/>
                </a:cubicBezTo>
                <a:cubicBezTo>
                  <a:pt x="306670" y="287971"/>
                  <a:pt x="305940" y="233691"/>
                  <a:pt x="302930" y="179514"/>
                </a:cubicBezTo>
                <a:cubicBezTo>
                  <a:pt x="302197" y="166312"/>
                  <a:pt x="299913" y="153211"/>
                  <a:pt x="297320" y="140245"/>
                </a:cubicBezTo>
                <a:cubicBezTo>
                  <a:pt x="296160" y="134447"/>
                  <a:pt x="295405" y="128033"/>
                  <a:pt x="291711" y="123416"/>
                </a:cubicBezTo>
                <a:cubicBezTo>
                  <a:pt x="287499" y="118151"/>
                  <a:pt x="280491" y="115936"/>
                  <a:pt x="274881" y="112196"/>
                </a:cubicBezTo>
                <a:cubicBezTo>
                  <a:pt x="271871" y="97145"/>
                  <a:pt x="266185" y="62687"/>
                  <a:pt x="258052" y="50488"/>
                </a:cubicBezTo>
                <a:cubicBezTo>
                  <a:pt x="232501" y="12162"/>
                  <a:pt x="235613" y="30314"/>
                  <a:pt x="235613"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0010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8" dur="500"/>
                                        <p:tgtEl>
                                          <p:spTgt spid="3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35"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ular Callout 35"/>
          <p:cNvSpPr/>
          <p:nvPr/>
        </p:nvSpPr>
        <p:spPr>
          <a:xfrm>
            <a:off x="446490" y="1600200"/>
            <a:ext cx="6792509" cy="3581400"/>
          </a:xfrm>
          <a:prstGeom prst="wedgeRoundRectCallout">
            <a:avLst>
              <a:gd name="adj1" fmla="val 48134"/>
              <a:gd name="adj2" fmla="val 667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37"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566145" y="1969800"/>
            <a:ext cx="6553198" cy="2754600"/>
          </a:xfrm>
          <a:prstGeom prst="rect">
            <a:avLst/>
          </a:prstGeom>
        </p:spPr>
        <p:txBody>
          <a:bodyPr wrap="square">
            <a:spAutoFit/>
          </a:bodyPr>
          <a:lstStyle/>
          <a:p>
            <a:pPr algn="just">
              <a:spcBef>
                <a:spcPts val="600"/>
              </a:spcBef>
              <a:spcAft>
                <a:spcPts val="0"/>
              </a:spcAft>
            </a:pPr>
            <a:r>
              <a:rPr lang="vi-VN" sz="2400" dirty="0">
                <a:latin typeface="Cambria" pitchFamily="18" charset="0"/>
                <a:ea typeface="Cambria" pitchFamily="18" charset="0"/>
              </a:rPr>
              <a:t>- Đường cơ sở trên biển dùng để tính chiều rộng lãnh hải của lục địa nước ta là đường thẳng gãy khúc, nối liền 12 điểm có tọa độ xác định. </a:t>
            </a:r>
          </a:p>
          <a:p>
            <a:pPr algn="just">
              <a:spcBef>
                <a:spcPts val="600"/>
              </a:spcBef>
              <a:spcAft>
                <a:spcPts val="0"/>
              </a:spcAft>
            </a:pPr>
            <a:r>
              <a:rPr lang="vi-VN" sz="2400" dirty="0">
                <a:latin typeface="Cambria" pitchFamily="18" charset="0"/>
                <a:ea typeface="Cambria" pitchFamily="18" charset="0"/>
              </a:rPr>
              <a:t>- Đường phân định vịnh Bắc Bộ giữa Việt Nam và Trung Quốc được xác định bằng 21 điểm có tọa độ xác định, nối tuần tự với nhau bằng các đoạn thẳng.</a:t>
            </a:r>
          </a:p>
        </p:txBody>
      </p:sp>
      <p:sp>
        <p:nvSpPr>
          <p:cNvPr id="2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VÙNG BIỂN VIỆT NAM Ở BIỂN ĐÔNG</a:t>
            </a:r>
          </a:p>
        </p:txBody>
      </p:sp>
    </p:spTree>
    <p:extLst>
      <p:ext uri="{BB962C8B-B14F-4D97-AF65-F5344CB8AC3E}">
        <p14:creationId xmlns:p14="http://schemas.microsoft.com/office/powerpoint/2010/main" val="1093796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7"/>
                                        </p:tgtEl>
                                        <p:attrNameLst>
                                          <p:attrName>r</p:attrName>
                                        </p:attrNameLst>
                                      </p:cBhvr>
                                    </p:animRot>
                                    <p:animRot by="-240000">
                                      <p:cBhvr>
                                        <p:cTn id="13" dur="200" fill="hold">
                                          <p:stCondLst>
                                            <p:cond delay="200"/>
                                          </p:stCondLst>
                                        </p:cTn>
                                        <p:tgtEl>
                                          <p:spTgt spid="37"/>
                                        </p:tgtEl>
                                        <p:attrNameLst>
                                          <p:attrName>r</p:attrName>
                                        </p:attrNameLst>
                                      </p:cBhvr>
                                    </p:animRot>
                                    <p:animRot by="240000">
                                      <p:cBhvr>
                                        <p:cTn id="14" dur="200" fill="hold">
                                          <p:stCondLst>
                                            <p:cond delay="400"/>
                                          </p:stCondLst>
                                        </p:cTn>
                                        <p:tgtEl>
                                          <p:spTgt spid="37"/>
                                        </p:tgtEl>
                                        <p:attrNameLst>
                                          <p:attrName>r</p:attrName>
                                        </p:attrNameLst>
                                      </p:cBhvr>
                                    </p:animRot>
                                    <p:animRot by="-240000">
                                      <p:cBhvr>
                                        <p:cTn id="15" dur="200" fill="hold">
                                          <p:stCondLst>
                                            <p:cond delay="600"/>
                                          </p:stCondLst>
                                        </p:cTn>
                                        <p:tgtEl>
                                          <p:spTgt spid="37"/>
                                        </p:tgtEl>
                                        <p:attrNameLst>
                                          <p:attrName>r</p:attrName>
                                        </p:attrNameLst>
                                      </p:cBhvr>
                                    </p:animRot>
                                    <p:animRot by="120000">
                                      <p:cBhvr>
                                        <p:cTn id="16" dur="200" fill="hold">
                                          <p:stCondLst>
                                            <p:cond delay="800"/>
                                          </p:stCondLst>
                                        </p:cTn>
                                        <p:tgtEl>
                                          <p:spTgt spid="3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29" dur="500"/>
                                        <p:tgtEl>
                                          <p:spTgt spid="3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8">
                                            <p:txEl>
                                              <p:pRg st="1" end="1"/>
                                            </p:txEl>
                                          </p:spTgt>
                                        </p:tgtEl>
                                        <p:attrNameLst>
                                          <p:attrName>style.visibility</p:attrName>
                                        </p:attrNameLst>
                                      </p:cBhvr>
                                      <p:to>
                                        <p:strVal val="visible"/>
                                      </p:to>
                                    </p:set>
                                    <p:animEffect transition="in" filter="randombar(horizontal)">
                                      <p:cBhvr>
                                        <p:cTn id="34"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3</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1" name="Title 1"/>
          <p:cNvSpPr txBox="1">
            <a:spLocks/>
          </p:cNvSpPr>
          <p:nvPr/>
        </p:nvSpPr>
        <p:spPr>
          <a:xfrm>
            <a:off x="22098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latin typeface="Cambria" pitchFamily="18" charset="0"/>
              </a:rPr>
              <a:t>CÁC VÙNG BIỂN CỦA VIỆT NAM Ở BIỂN ĐÔNG</a:t>
            </a:r>
            <a:endParaRPr lang="en-US" sz="2400" b="1" dirty="0">
              <a:solidFill>
                <a:srgbClr val="0D30DD"/>
              </a:solidFill>
              <a:latin typeface="Cambria" pitchFamily="18" charset="0"/>
            </a:endParaRPr>
          </a:p>
        </p:txBody>
      </p:sp>
      <p:sp>
        <p:nvSpPr>
          <p:cNvPr id="22" name="Rectangle 21"/>
          <p:cNvSpPr/>
          <p:nvPr/>
        </p:nvSpPr>
        <p:spPr>
          <a:xfrm>
            <a:off x="268865" y="1274088"/>
            <a:ext cx="3998335" cy="5324535"/>
          </a:xfrm>
          <a:prstGeom prst="rect">
            <a:avLst/>
          </a:prstGeom>
          <a:solidFill>
            <a:srgbClr val="BCFCD4"/>
          </a:solidFill>
          <a:ln>
            <a:solidFill>
              <a:srgbClr val="00B050"/>
            </a:solidFill>
          </a:ln>
        </p:spPr>
        <p:txBody>
          <a:bodyPr wrap="square">
            <a:spAutoFit/>
          </a:bodyPr>
          <a:lstStyle/>
          <a:p>
            <a:pPr algn="ctr"/>
            <a:r>
              <a:rPr lang="en-US" sz="1700" b="1" dirty="0" smtClean="0">
                <a:solidFill>
                  <a:srgbClr val="00B050"/>
                </a:solidFill>
                <a:latin typeface="Cambria" panose="02040503050406030204" pitchFamily="18" charset="0"/>
                <a:ea typeface="Cambria" panose="02040503050406030204" pitchFamily="18" charset="0"/>
              </a:rPr>
              <a:t>HOẠT ĐỘNG NHÓM</a:t>
            </a:r>
          </a:p>
          <a:p>
            <a:pPr algn="ctr"/>
            <a:r>
              <a:rPr lang="en-US" sz="1700" b="1" dirty="0" err="1" smtClean="0">
                <a:solidFill>
                  <a:srgbClr val="00B050"/>
                </a:solidFill>
                <a:latin typeface="Cambria" panose="02040503050406030204" pitchFamily="18" charset="0"/>
                <a:ea typeface="Cambria" panose="02040503050406030204" pitchFamily="18" charset="0"/>
              </a:rPr>
              <a:t>Thời</a:t>
            </a:r>
            <a:r>
              <a:rPr lang="en-US" sz="1700" b="1" dirty="0" smtClean="0">
                <a:solidFill>
                  <a:srgbClr val="00B050"/>
                </a:solidFill>
                <a:latin typeface="Cambria" panose="02040503050406030204" pitchFamily="18" charset="0"/>
                <a:ea typeface="Cambria" panose="02040503050406030204" pitchFamily="18" charset="0"/>
              </a:rPr>
              <a:t> </a:t>
            </a:r>
            <a:r>
              <a:rPr lang="en-US" sz="1700" b="1" dirty="0" err="1" smtClean="0">
                <a:solidFill>
                  <a:srgbClr val="00B050"/>
                </a:solidFill>
                <a:latin typeface="Cambria" panose="02040503050406030204" pitchFamily="18" charset="0"/>
                <a:ea typeface="Cambria" panose="02040503050406030204" pitchFamily="18" charset="0"/>
              </a:rPr>
              <a:t>gian</a:t>
            </a:r>
            <a:r>
              <a:rPr lang="en-US" sz="1700" b="1" dirty="0" smtClean="0">
                <a:solidFill>
                  <a:srgbClr val="00B050"/>
                </a:solidFill>
                <a:latin typeface="Cambria" panose="02040503050406030204" pitchFamily="18" charset="0"/>
                <a:ea typeface="Cambria" panose="02040503050406030204" pitchFamily="18" charset="0"/>
              </a:rPr>
              <a:t>: 10 </a:t>
            </a:r>
            <a:r>
              <a:rPr lang="en-US" sz="1700" b="1" dirty="0" err="1" smtClean="0">
                <a:solidFill>
                  <a:srgbClr val="00B050"/>
                </a:solidFill>
                <a:latin typeface="Cambria" panose="02040503050406030204" pitchFamily="18" charset="0"/>
                <a:ea typeface="Cambria" panose="02040503050406030204" pitchFamily="18" charset="0"/>
              </a:rPr>
              <a:t>phút</a:t>
            </a:r>
            <a:endParaRPr lang="en-US" sz="1700" b="1" dirty="0">
              <a:solidFill>
                <a:srgbClr val="00B050"/>
              </a:solidFill>
              <a:latin typeface="Cambria" panose="02040503050406030204" pitchFamily="18" charset="0"/>
              <a:ea typeface="Cambria" panose="02040503050406030204" pitchFamily="18" charset="0"/>
            </a:endParaRPr>
          </a:p>
          <a:p>
            <a:pPr algn="ctr"/>
            <a:r>
              <a:rPr lang="en-US" sz="1700" b="1" dirty="0" smtClean="0">
                <a:solidFill>
                  <a:srgbClr val="FF0000"/>
                </a:solidFill>
                <a:latin typeface="Cambria" panose="02040503050406030204" pitchFamily="18" charset="0"/>
                <a:ea typeface="Cambria" panose="02040503050406030204" pitchFamily="18" charset="0"/>
              </a:rPr>
              <a:t>NHIỆM VỤ</a:t>
            </a:r>
          </a:p>
          <a:p>
            <a:pPr algn="just"/>
            <a:r>
              <a:rPr lang="en-US" sz="1700" b="1" dirty="0" smtClean="0">
                <a:solidFill>
                  <a:srgbClr val="00B050"/>
                </a:solidFill>
                <a:latin typeface="Cambria" panose="02040503050406030204" pitchFamily="18" charset="0"/>
                <a:ea typeface="Cambria" panose="02040503050406030204" pitchFamily="18" charset="0"/>
              </a:rPr>
              <a:t>* NHÓM 1, 2, 3 VÀ 4: </a:t>
            </a:r>
            <a:r>
              <a:rPr lang="en-US" sz="1700" i="1" dirty="0" err="1" smtClean="0">
                <a:solidFill>
                  <a:srgbClr val="FF0000"/>
                </a:solidFill>
                <a:latin typeface="Cambria" panose="02040503050406030204" pitchFamily="18" charset="0"/>
                <a:ea typeface="Cambria" panose="02040503050406030204" pitchFamily="18" charset="0"/>
              </a:rPr>
              <a:t>Quan</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sát</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các</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hình</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ảnh</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và</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kênh</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chữ</a:t>
            </a:r>
            <a:r>
              <a:rPr lang="en-US" sz="1700" i="1" dirty="0" smtClean="0">
                <a:solidFill>
                  <a:srgbClr val="FF0000"/>
                </a:solidFill>
                <a:latin typeface="Cambria" panose="02040503050406030204" pitchFamily="18" charset="0"/>
                <a:ea typeface="Cambria" panose="02040503050406030204" pitchFamily="18" charset="0"/>
              </a:rPr>
              <a:t> SGK, </a:t>
            </a:r>
            <a:r>
              <a:rPr lang="en-US" sz="1700" i="1" dirty="0" err="1" smtClean="0">
                <a:solidFill>
                  <a:srgbClr val="FF0000"/>
                </a:solidFill>
                <a:latin typeface="Cambria" panose="02040503050406030204" pitchFamily="18" charset="0"/>
                <a:ea typeface="Cambria" panose="02040503050406030204" pitchFamily="18" charset="0"/>
              </a:rPr>
              <a:t>hãy</a:t>
            </a:r>
            <a:r>
              <a:rPr lang="en-US" sz="1700" i="1" dirty="0" smtClean="0">
                <a:solidFill>
                  <a:srgbClr val="FF0000"/>
                </a:solidFill>
                <a:latin typeface="Cambria" panose="02040503050406030204" pitchFamily="18" charset="0"/>
                <a:ea typeface="Cambria" panose="02040503050406030204" pitchFamily="18" charset="0"/>
              </a:rPr>
              <a:t>:</a:t>
            </a:r>
          </a:p>
          <a:p>
            <a:pPr algn="just"/>
            <a:r>
              <a:rPr lang="en-US" sz="1700" i="1" dirty="0" smtClean="0">
                <a:solidFill>
                  <a:srgbClr val="FF0000"/>
                </a:solidFill>
                <a:latin typeface="Times New Roman"/>
                <a:ea typeface="Times New Roman"/>
              </a:rPr>
              <a:t>- Cho </a:t>
            </a:r>
            <a:r>
              <a:rPr lang="en-US" sz="1700" i="1" dirty="0" err="1" smtClean="0">
                <a:solidFill>
                  <a:srgbClr val="FF0000"/>
                </a:solidFill>
                <a:latin typeface="Times New Roman"/>
                <a:ea typeface="Times New Roman"/>
              </a:rPr>
              <a:t>biết</a:t>
            </a:r>
            <a:r>
              <a:rPr lang="en-US" sz="1700" i="1" dirty="0" smtClean="0">
                <a:solidFill>
                  <a:srgbClr val="FF0000"/>
                </a:solidFill>
                <a:latin typeface="Times New Roman"/>
                <a:ea typeface="Times New Roman"/>
              </a:rPr>
              <a:t> v</a:t>
            </a:r>
            <a:r>
              <a:rPr lang="vi-VN" sz="1700" i="1" dirty="0" smtClean="0">
                <a:solidFill>
                  <a:srgbClr val="FF0000"/>
                </a:solidFill>
                <a:latin typeface="Times New Roman"/>
                <a:ea typeface="Times New Roman"/>
              </a:rPr>
              <a:t>ùng </a:t>
            </a:r>
            <a:r>
              <a:rPr lang="vi-VN" sz="1700" i="1" dirty="0">
                <a:solidFill>
                  <a:srgbClr val="FF0000"/>
                </a:solidFill>
                <a:latin typeface="Times New Roman"/>
                <a:ea typeface="Times New Roman"/>
              </a:rPr>
              <a:t>biển nước ta gồm những bộ phận nào? </a:t>
            </a:r>
            <a:endParaRPr lang="en-US" sz="1700" i="1" dirty="0" smtClean="0">
              <a:solidFill>
                <a:srgbClr val="FF0000"/>
              </a:solidFill>
              <a:latin typeface="Times New Roman"/>
              <a:ea typeface="Times New Roman"/>
            </a:endParaRPr>
          </a:p>
          <a:p>
            <a:pPr algn="just"/>
            <a:r>
              <a:rPr lang="en-US" sz="1700" i="1" dirty="0" smtClean="0">
                <a:solidFill>
                  <a:srgbClr val="FF0000"/>
                </a:solidFill>
                <a:latin typeface="Cambria" panose="02040503050406030204" pitchFamily="18" charset="0"/>
                <a:ea typeface="Cambria" panose="02040503050406030204" pitchFamily="18" charset="0"/>
              </a:rPr>
              <a:t>- </a:t>
            </a:r>
            <a:r>
              <a:rPr lang="vi-VN" sz="1700" i="1" dirty="0" smtClean="0">
                <a:solidFill>
                  <a:srgbClr val="FF0000"/>
                </a:solidFill>
                <a:latin typeface="Cambria" panose="02040503050406030204" pitchFamily="18" charset="0"/>
                <a:ea typeface="Cambria" panose="02040503050406030204" pitchFamily="18" charset="0"/>
              </a:rPr>
              <a:t>Nêu </a:t>
            </a:r>
            <a:r>
              <a:rPr lang="vi-VN" sz="1700" i="1" dirty="0">
                <a:solidFill>
                  <a:srgbClr val="FF0000"/>
                </a:solidFill>
                <a:latin typeface="Cambria" panose="02040503050406030204" pitchFamily="18" charset="0"/>
                <a:ea typeface="Cambria" panose="02040503050406030204" pitchFamily="18" charset="0"/>
              </a:rPr>
              <a:t>căn cứ xác định vùng biển nước ta</a:t>
            </a:r>
            <a:r>
              <a:rPr lang="vi-VN" sz="1700" i="1" dirty="0" smtClean="0">
                <a:solidFill>
                  <a:srgbClr val="FF0000"/>
                </a:solidFill>
                <a:latin typeface="Cambria" panose="02040503050406030204" pitchFamily="18" charset="0"/>
                <a:ea typeface="Cambria" panose="02040503050406030204" pitchFamily="18" charset="0"/>
              </a:rPr>
              <a:t>?</a:t>
            </a:r>
            <a:endParaRPr lang="en-US" sz="1700" i="1" dirty="0" smtClean="0">
              <a:solidFill>
                <a:srgbClr val="FF0000"/>
              </a:solidFill>
              <a:latin typeface="Cambria" panose="02040503050406030204" pitchFamily="18" charset="0"/>
              <a:ea typeface="Cambria" panose="02040503050406030204" pitchFamily="18" charset="0"/>
            </a:endParaRPr>
          </a:p>
          <a:p>
            <a:pPr algn="just"/>
            <a:r>
              <a:rPr lang="en-US" sz="1700" i="1" dirty="0" smtClean="0">
                <a:solidFill>
                  <a:srgbClr val="FF0000"/>
                </a:solidFill>
                <a:latin typeface="Cambria" panose="02040503050406030204" pitchFamily="18" charset="0"/>
                <a:ea typeface="Cambria" panose="02040503050406030204" pitchFamily="18" charset="0"/>
              </a:rPr>
              <a:t>- Cho </a:t>
            </a:r>
            <a:r>
              <a:rPr lang="en-US" sz="1700" i="1" dirty="0" err="1" smtClean="0">
                <a:solidFill>
                  <a:srgbClr val="FF0000"/>
                </a:solidFill>
                <a:latin typeface="Cambria" panose="02040503050406030204" pitchFamily="18" charset="0"/>
                <a:ea typeface="Cambria" panose="02040503050406030204" pitchFamily="18" charset="0"/>
              </a:rPr>
              <a:t>biết</a:t>
            </a:r>
            <a:r>
              <a:rPr lang="en-US" sz="1700" i="1" dirty="0" smtClean="0">
                <a:solidFill>
                  <a:srgbClr val="FF0000"/>
                </a:solidFill>
                <a:latin typeface="Cambria" panose="02040503050406030204" pitchFamily="18" charset="0"/>
                <a:ea typeface="Cambria" panose="02040503050406030204" pitchFamily="18" charset="0"/>
              </a:rPr>
              <a:t> n</a:t>
            </a:r>
            <a:r>
              <a:rPr lang="vi-VN" sz="1700" i="1" dirty="0" smtClean="0">
                <a:solidFill>
                  <a:srgbClr val="FF0000"/>
                </a:solidFill>
                <a:latin typeface="Cambria" panose="02040503050406030204" pitchFamily="18" charset="0"/>
                <a:ea typeface="Cambria" panose="02040503050406030204" pitchFamily="18" charset="0"/>
              </a:rPr>
              <a:t>ội </a:t>
            </a:r>
            <a:r>
              <a:rPr lang="vi-VN" sz="1700" i="1" dirty="0">
                <a:solidFill>
                  <a:srgbClr val="FF0000"/>
                </a:solidFill>
                <a:latin typeface="Cambria" panose="02040503050406030204" pitchFamily="18" charset="0"/>
                <a:ea typeface="Cambria" panose="02040503050406030204" pitchFamily="18" charset="0"/>
              </a:rPr>
              <a:t>thủy và lãnh hải khác nhau như thế nào</a:t>
            </a:r>
            <a:r>
              <a:rPr lang="vi-VN" sz="1700" i="1" dirty="0" smtClean="0">
                <a:solidFill>
                  <a:srgbClr val="FF0000"/>
                </a:solidFill>
                <a:latin typeface="Cambria" panose="02040503050406030204" pitchFamily="18" charset="0"/>
                <a:ea typeface="Cambria" panose="02040503050406030204" pitchFamily="18" charset="0"/>
              </a:rPr>
              <a:t>?</a:t>
            </a:r>
            <a:endParaRPr lang="en-US" sz="1700" i="1" dirty="0" smtClean="0">
              <a:solidFill>
                <a:srgbClr val="FF0000"/>
              </a:solidFill>
              <a:latin typeface="Cambria" panose="02040503050406030204" pitchFamily="18" charset="0"/>
              <a:ea typeface="Cambria" panose="02040503050406030204" pitchFamily="18" charset="0"/>
            </a:endParaRPr>
          </a:p>
          <a:p>
            <a:pPr algn="just"/>
            <a:r>
              <a:rPr lang="en-US" sz="1700" b="1" dirty="0" smtClean="0">
                <a:solidFill>
                  <a:srgbClr val="00B050"/>
                </a:solidFill>
                <a:latin typeface="Cambria" panose="02040503050406030204" pitchFamily="18" charset="0"/>
                <a:ea typeface="Cambria" panose="02040503050406030204" pitchFamily="18" charset="0"/>
              </a:rPr>
              <a:t>* NHÓM 5, 6, 7 VÀ 8: </a:t>
            </a:r>
            <a:r>
              <a:rPr lang="vi-VN" sz="1700" i="1" dirty="0">
                <a:solidFill>
                  <a:srgbClr val="FF0000"/>
                </a:solidFill>
                <a:latin typeface="Cambria" panose="02040503050406030204" pitchFamily="18" charset="0"/>
                <a:ea typeface="Cambria" panose="02040503050406030204" pitchFamily="18" charset="0"/>
              </a:rPr>
              <a:t>Quan sát </a:t>
            </a:r>
            <a:r>
              <a:rPr lang="en-US" sz="1700" i="1" dirty="0" err="1">
                <a:solidFill>
                  <a:srgbClr val="FF0000"/>
                </a:solidFill>
                <a:latin typeface="Cambria" panose="02040503050406030204" pitchFamily="18" charset="0"/>
                <a:ea typeface="Cambria" panose="02040503050406030204" pitchFamily="18" charset="0"/>
              </a:rPr>
              <a:t>các</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hình</a:t>
            </a:r>
            <a:r>
              <a:rPr lang="en-US" sz="1700" i="1" dirty="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ảnh</a:t>
            </a:r>
            <a:r>
              <a:rPr lang="en-US" sz="1700" i="1" dirty="0" smtClean="0">
                <a:solidFill>
                  <a:srgbClr val="FF0000"/>
                </a:solidFill>
                <a:latin typeface="Cambria" panose="02040503050406030204" pitchFamily="18" charset="0"/>
                <a:ea typeface="Cambria" panose="02040503050406030204" pitchFamily="18" charset="0"/>
              </a:rPr>
              <a:t> </a:t>
            </a:r>
            <a:r>
              <a:rPr lang="vi-VN" sz="1700" i="1" dirty="0" smtClean="0">
                <a:solidFill>
                  <a:srgbClr val="FF0000"/>
                </a:solidFill>
                <a:latin typeface="Cambria" panose="02040503050406030204" pitchFamily="18" charset="0"/>
                <a:ea typeface="Cambria" panose="02040503050406030204" pitchFamily="18" charset="0"/>
              </a:rPr>
              <a:t> </a:t>
            </a:r>
            <a:r>
              <a:rPr lang="vi-VN" sz="1700" i="1" dirty="0">
                <a:solidFill>
                  <a:srgbClr val="FF0000"/>
                </a:solidFill>
                <a:latin typeface="Cambria" panose="02040503050406030204" pitchFamily="18" charset="0"/>
                <a:ea typeface="Cambria" panose="02040503050406030204" pitchFamily="18" charset="0"/>
              </a:rPr>
              <a:t>và kênh chữ SGK, </a:t>
            </a:r>
            <a:r>
              <a:rPr lang="en-US" sz="1700" i="1" dirty="0" err="1" smtClean="0">
                <a:solidFill>
                  <a:srgbClr val="FF0000"/>
                </a:solidFill>
                <a:latin typeface="Cambria" panose="02040503050406030204" pitchFamily="18" charset="0"/>
                <a:ea typeface="Cambria" panose="02040503050406030204" pitchFamily="18" charset="0"/>
              </a:rPr>
              <a:t>hãy</a:t>
            </a:r>
            <a:r>
              <a:rPr lang="en-US" sz="1700" i="1" dirty="0" smtClean="0">
                <a:solidFill>
                  <a:srgbClr val="FF0000"/>
                </a:solidFill>
                <a:latin typeface="Cambria" panose="02040503050406030204" pitchFamily="18" charset="0"/>
                <a:ea typeface="Cambria" panose="02040503050406030204" pitchFamily="18" charset="0"/>
              </a:rPr>
              <a:t>:</a:t>
            </a:r>
          </a:p>
          <a:p>
            <a:pPr algn="just"/>
            <a:r>
              <a:rPr lang="en-US" sz="1700" i="1" dirty="0" smtClean="0">
                <a:solidFill>
                  <a:srgbClr val="FF0000"/>
                </a:solidFill>
                <a:latin typeface="Cambria" panose="02040503050406030204" pitchFamily="18" charset="0"/>
                <a:ea typeface="Cambria" panose="02040503050406030204" pitchFamily="18" charset="0"/>
              </a:rPr>
              <a:t>- Cho </a:t>
            </a:r>
            <a:r>
              <a:rPr lang="en-US" sz="1700" i="1" dirty="0" err="1" smtClean="0">
                <a:solidFill>
                  <a:srgbClr val="FF0000"/>
                </a:solidFill>
                <a:latin typeface="Cambria" panose="02040503050406030204" pitchFamily="18" charset="0"/>
                <a:ea typeface="Cambria" panose="02040503050406030204" pitchFamily="18" charset="0"/>
              </a:rPr>
              <a:t>biết</a:t>
            </a:r>
            <a:r>
              <a:rPr lang="en-US" sz="1700" i="1" dirty="0" smtClean="0">
                <a:solidFill>
                  <a:srgbClr val="FF0000"/>
                </a:solidFill>
                <a:latin typeface="Cambria" panose="02040503050406030204" pitchFamily="18" charset="0"/>
                <a:ea typeface="Cambria" panose="02040503050406030204" pitchFamily="18" charset="0"/>
              </a:rPr>
              <a:t> v</a:t>
            </a:r>
            <a:r>
              <a:rPr lang="vi-VN" sz="1700" i="1" dirty="0" smtClean="0">
                <a:solidFill>
                  <a:srgbClr val="FF0000"/>
                </a:solidFill>
                <a:latin typeface="Cambria" panose="02040503050406030204" pitchFamily="18" charset="0"/>
                <a:ea typeface="Cambria" panose="02040503050406030204" pitchFamily="18" charset="0"/>
              </a:rPr>
              <a:t>ùng </a:t>
            </a:r>
            <a:r>
              <a:rPr lang="vi-VN" sz="1700" i="1" dirty="0">
                <a:solidFill>
                  <a:srgbClr val="FF0000"/>
                </a:solidFill>
                <a:latin typeface="Cambria" panose="02040503050406030204" pitchFamily="18" charset="0"/>
                <a:ea typeface="Cambria" panose="02040503050406030204" pitchFamily="18" charset="0"/>
              </a:rPr>
              <a:t>tiếp giáp lãnh hải và vùng đặc quyền kinh tế khác nhau như thế nào</a:t>
            </a:r>
            <a:r>
              <a:rPr lang="vi-VN" sz="1700" i="1" dirty="0" smtClean="0">
                <a:solidFill>
                  <a:srgbClr val="FF0000"/>
                </a:solidFill>
                <a:latin typeface="Cambria" panose="02040503050406030204" pitchFamily="18" charset="0"/>
                <a:ea typeface="Cambria" panose="02040503050406030204" pitchFamily="18" charset="0"/>
              </a:rPr>
              <a:t>?</a:t>
            </a:r>
            <a:endParaRPr lang="en-US" sz="1700" i="1" dirty="0" smtClean="0">
              <a:solidFill>
                <a:srgbClr val="FF0000"/>
              </a:solidFill>
              <a:latin typeface="Cambria" panose="02040503050406030204" pitchFamily="18" charset="0"/>
              <a:ea typeface="Cambria" panose="02040503050406030204" pitchFamily="18" charset="0"/>
            </a:endParaRPr>
          </a:p>
          <a:p>
            <a:pPr algn="just"/>
            <a:r>
              <a:rPr lang="en-US" sz="1700" i="1" dirty="0" smtClean="0">
                <a:solidFill>
                  <a:srgbClr val="FF0000"/>
                </a:solidFill>
                <a:latin typeface="Cambria" panose="02040503050406030204" pitchFamily="18" charset="0"/>
                <a:ea typeface="Cambria" panose="02040503050406030204" pitchFamily="18" charset="0"/>
              </a:rPr>
              <a:t>- </a:t>
            </a:r>
            <a:r>
              <a:rPr lang="vi-VN" sz="1700" i="1" dirty="0" smtClean="0">
                <a:solidFill>
                  <a:srgbClr val="FF0000"/>
                </a:solidFill>
                <a:latin typeface="Cambria" panose="02040503050406030204" pitchFamily="18" charset="0"/>
                <a:ea typeface="Cambria" panose="02040503050406030204" pitchFamily="18" charset="0"/>
              </a:rPr>
              <a:t>Nêu </a:t>
            </a:r>
            <a:r>
              <a:rPr lang="vi-VN" sz="1700" i="1" dirty="0">
                <a:solidFill>
                  <a:srgbClr val="FF0000"/>
                </a:solidFill>
                <a:latin typeface="Cambria" panose="02040503050406030204" pitchFamily="18" charset="0"/>
                <a:ea typeface="Cambria" panose="02040503050406030204" pitchFamily="18" charset="0"/>
              </a:rPr>
              <a:t>khái niệm thềm lục địa VN</a:t>
            </a:r>
            <a:r>
              <a:rPr lang="vi-VN" sz="1700" i="1" dirty="0" smtClean="0">
                <a:solidFill>
                  <a:srgbClr val="FF0000"/>
                </a:solidFill>
                <a:latin typeface="Cambria" panose="02040503050406030204" pitchFamily="18" charset="0"/>
                <a:ea typeface="Cambria" panose="02040503050406030204" pitchFamily="18" charset="0"/>
              </a:rPr>
              <a:t>.</a:t>
            </a:r>
            <a:endParaRPr lang="en-US" sz="1700" i="1" dirty="0" smtClean="0">
              <a:solidFill>
                <a:srgbClr val="FF0000"/>
              </a:solidFill>
              <a:latin typeface="Cambria" panose="02040503050406030204" pitchFamily="18" charset="0"/>
              <a:ea typeface="Cambria" panose="02040503050406030204" pitchFamily="18" charset="0"/>
            </a:endParaRPr>
          </a:p>
          <a:p>
            <a:pPr algn="just"/>
            <a:r>
              <a:rPr lang="en-US" sz="1700" i="1" dirty="0" smtClean="0">
                <a:solidFill>
                  <a:srgbClr val="FF0000"/>
                </a:solidFill>
                <a:latin typeface="Cambria" panose="02040503050406030204" pitchFamily="18" charset="0"/>
                <a:ea typeface="Cambria" panose="02040503050406030204" pitchFamily="18" charset="0"/>
              </a:rPr>
              <a:t>- </a:t>
            </a:r>
            <a:r>
              <a:rPr lang="vi-VN" sz="1700" i="1" dirty="0">
                <a:solidFill>
                  <a:srgbClr val="FF0000"/>
                </a:solidFill>
                <a:latin typeface="Cambria" panose="02040503050406030204" pitchFamily="18" charset="0"/>
                <a:ea typeface="Cambria" panose="02040503050406030204" pitchFamily="18" charset="0"/>
              </a:rPr>
              <a:t>Nêu cách xác định thềm lục địa khi mép ngoài của rìa lục địa này cách đường cơ sở chưa đủ 200 hải lí và khi mép ngoài của rìa lục địa này vượt quá 200 hải lí tính từ đường cơ sở.</a:t>
            </a:r>
            <a:endParaRPr lang="en-US" sz="1700" i="1" dirty="0" smtClean="0">
              <a:solidFill>
                <a:srgbClr val="FF0000"/>
              </a:solidFill>
              <a:latin typeface="Cambria" panose="02040503050406030204" pitchFamily="18" charset="0"/>
              <a:ea typeface="Cambria" panose="02040503050406030204" pitchFamily="18" charset="0"/>
            </a:endParaRP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639" y="1295400"/>
            <a:ext cx="914399" cy="68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19600" y="1274088"/>
            <a:ext cx="4419600" cy="269289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Vùng nội thủy của nước ta không phải là"/>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4191000"/>
            <a:ext cx="2136775" cy="1905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5600" y="4191000"/>
            <a:ext cx="2133600" cy="1905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35538" y="6172200"/>
            <a:ext cx="1846262" cy="338554"/>
          </a:xfrm>
          <a:prstGeom prst="rect">
            <a:avLst/>
          </a:prstGeom>
          <a:noFill/>
        </p:spPr>
        <p:txBody>
          <a:bodyPr wrap="square" rtlCol="0">
            <a:spAutoFit/>
          </a:bodyPr>
          <a:lstStyle/>
          <a:p>
            <a:r>
              <a:rPr lang="en-US" sz="1600" dirty="0" err="1" smtClean="0">
                <a:latin typeface="Cambria" pitchFamily="18" charset="0"/>
                <a:ea typeface="Cambria" pitchFamily="18" charset="0"/>
              </a:rPr>
              <a:t>Nội</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thủy</a:t>
            </a:r>
            <a:endParaRPr lang="en-US" sz="1600" dirty="0">
              <a:latin typeface="Cambria" pitchFamily="18" charset="0"/>
              <a:ea typeface="Cambria" pitchFamily="18" charset="0"/>
            </a:endParaRPr>
          </a:p>
        </p:txBody>
      </p:sp>
      <p:sp>
        <p:nvSpPr>
          <p:cNvPr id="24" name="TextBox 23"/>
          <p:cNvSpPr txBox="1"/>
          <p:nvPr/>
        </p:nvSpPr>
        <p:spPr>
          <a:xfrm>
            <a:off x="6629400" y="6096000"/>
            <a:ext cx="2209800" cy="584775"/>
          </a:xfrm>
          <a:prstGeom prst="rect">
            <a:avLst/>
          </a:prstGeom>
          <a:noFill/>
        </p:spPr>
        <p:txBody>
          <a:bodyPr wrap="square" rtlCol="0">
            <a:spAutoFit/>
          </a:bodyPr>
          <a:lstStyle/>
          <a:p>
            <a:pPr algn="ctr"/>
            <a:r>
              <a:rPr lang="en-US" sz="1600" dirty="0" err="1" smtClean="0">
                <a:latin typeface="Cambria" pitchFamily="18" charset="0"/>
                <a:ea typeface="Cambria" pitchFamily="18" charset="0"/>
              </a:rPr>
              <a:t>Khai</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thác</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dầu</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khí</a:t>
            </a:r>
            <a:r>
              <a:rPr lang="en-US" sz="1600" dirty="0" smtClean="0">
                <a:latin typeface="Cambria" pitchFamily="18" charset="0"/>
                <a:ea typeface="Cambria" pitchFamily="18" charset="0"/>
              </a:rPr>
              <a:t> </a:t>
            </a:r>
          </a:p>
          <a:p>
            <a:pPr algn="ctr"/>
            <a:r>
              <a:rPr lang="en-US" sz="1600" dirty="0" smtClean="0">
                <a:latin typeface="Cambria" pitchFamily="18" charset="0"/>
                <a:ea typeface="Cambria" pitchFamily="18" charset="0"/>
              </a:rPr>
              <a:t>ở </a:t>
            </a:r>
            <a:r>
              <a:rPr lang="en-US" sz="1600" dirty="0" err="1" smtClean="0">
                <a:latin typeface="Cambria" pitchFamily="18" charset="0"/>
                <a:ea typeface="Cambria" pitchFamily="18" charset="0"/>
              </a:rPr>
              <a:t>thềm</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lục</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địa</a:t>
            </a:r>
            <a:endParaRPr lang="en-US" sz="1600" dirty="0">
              <a:latin typeface="Cambria" pitchFamily="18" charset="0"/>
              <a:ea typeface="Cambria" pitchFamily="18" charset="0"/>
            </a:endParaRPr>
          </a:p>
        </p:txBody>
      </p:sp>
    </p:spTree>
    <p:extLst>
      <p:ext uri="{BB962C8B-B14F-4D97-AF65-F5344CB8AC3E}">
        <p14:creationId xmlns:p14="http://schemas.microsoft.com/office/powerpoint/2010/main" val="1545293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5" dur="500"/>
                                        <p:tgtEl>
                                          <p:spTgt spid="22">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8" dur="500"/>
                                        <p:tgtEl>
                                          <p:spTgt spid="2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3" dur="500"/>
                                        <p:tgtEl>
                                          <p:spTgt spid="2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28" dur="500"/>
                                        <p:tgtEl>
                                          <p:spTgt spid="2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074"/>
                                        </p:tgtEl>
                                        <p:attrNameLst>
                                          <p:attrName>style.visibility</p:attrName>
                                        </p:attrNameLst>
                                      </p:cBhvr>
                                      <p:to>
                                        <p:strVal val="visible"/>
                                      </p:to>
                                    </p:set>
                                    <p:animEffect transition="in" filter="randombar(horizontal)">
                                      <p:cBhvr>
                                        <p:cTn id="33" dur="500"/>
                                        <p:tgtEl>
                                          <p:spTgt spid="3074"/>
                                        </p:tgtEl>
                                      </p:cBhvr>
                                    </p:animEffect>
                                  </p:childTnLst>
                                </p:cTn>
                              </p:par>
                              <p:par>
                                <p:cTn id="34" presetID="14" presetClass="entr" presetSubtype="10" fill="hold" nodeType="withEffect">
                                  <p:stCondLst>
                                    <p:cond delay="0"/>
                                  </p:stCondLst>
                                  <p:childTnLst>
                                    <p:set>
                                      <p:cBhvr>
                                        <p:cTn id="35" dur="1" fill="hold">
                                          <p:stCondLst>
                                            <p:cond delay="0"/>
                                          </p:stCondLst>
                                        </p:cTn>
                                        <p:tgtEl>
                                          <p:spTgt spid="3077"/>
                                        </p:tgtEl>
                                        <p:attrNameLst>
                                          <p:attrName>style.visibility</p:attrName>
                                        </p:attrNameLst>
                                      </p:cBhvr>
                                      <p:to>
                                        <p:strVal val="visible"/>
                                      </p:to>
                                    </p:set>
                                    <p:animEffect transition="in" filter="randombar(horizontal)">
                                      <p:cBhvr>
                                        <p:cTn id="36" dur="500"/>
                                        <p:tgtEl>
                                          <p:spTgt spid="3077"/>
                                        </p:tgtEl>
                                      </p:cBhvr>
                                    </p:animEffect>
                                  </p:childTnLst>
                                </p:cTn>
                              </p:par>
                              <p:par>
                                <p:cTn id="37" presetID="14" presetClass="entr" presetSubtype="10" fill="hold" nodeType="with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randombar(horizontal)">
                                      <p:cBhvr>
                                        <p:cTn id="39" dur="500"/>
                                        <p:tgtEl>
                                          <p:spTgt spid="307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randombar(horizontal)">
                                      <p:cBhvr>
                                        <p:cTn id="42" dur="500"/>
                                        <p:tgtEl>
                                          <p:spTgt spid="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xEl>
                                              <p:pRg st="4" end="4"/>
                                            </p:txEl>
                                          </p:spTgt>
                                        </p:tgtEl>
                                        <p:attrNameLst>
                                          <p:attrName>style.visibility</p:attrName>
                                        </p:attrNameLst>
                                      </p:cBhvr>
                                      <p:to>
                                        <p:strVal val="visible"/>
                                      </p:to>
                                    </p:set>
                                    <p:animEffect transition="in" filter="randombar(horizontal)">
                                      <p:cBhvr>
                                        <p:cTn id="50" dur="500"/>
                                        <p:tgtEl>
                                          <p:spTgt spid="22">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2">
                                            <p:txEl>
                                              <p:pRg st="5" end="5"/>
                                            </p:txEl>
                                          </p:spTgt>
                                        </p:tgtEl>
                                        <p:attrNameLst>
                                          <p:attrName>style.visibility</p:attrName>
                                        </p:attrNameLst>
                                      </p:cBhvr>
                                      <p:to>
                                        <p:strVal val="visible"/>
                                      </p:to>
                                    </p:set>
                                    <p:animEffect transition="in" filter="randombar(horizontal)">
                                      <p:cBhvr>
                                        <p:cTn id="55" dur="500"/>
                                        <p:tgtEl>
                                          <p:spTgt spid="22">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2">
                                            <p:txEl>
                                              <p:pRg st="6" end="6"/>
                                            </p:txEl>
                                          </p:spTgt>
                                        </p:tgtEl>
                                        <p:attrNameLst>
                                          <p:attrName>style.visibility</p:attrName>
                                        </p:attrNameLst>
                                      </p:cBhvr>
                                      <p:to>
                                        <p:strVal val="visible"/>
                                      </p:to>
                                    </p:set>
                                    <p:animEffect transition="in" filter="randombar(horizontal)">
                                      <p:cBhvr>
                                        <p:cTn id="60" dur="500"/>
                                        <p:tgtEl>
                                          <p:spTgt spid="22">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2">
                                            <p:txEl>
                                              <p:pRg st="7" end="7"/>
                                            </p:txEl>
                                          </p:spTgt>
                                        </p:tgtEl>
                                        <p:attrNameLst>
                                          <p:attrName>style.visibility</p:attrName>
                                        </p:attrNameLst>
                                      </p:cBhvr>
                                      <p:to>
                                        <p:strVal val="visible"/>
                                      </p:to>
                                    </p:set>
                                    <p:animEffect transition="in" filter="randombar(horizontal)">
                                      <p:cBhvr>
                                        <p:cTn id="65" dur="500"/>
                                        <p:tgtEl>
                                          <p:spTgt spid="22">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2">
                                            <p:txEl>
                                              <p:pRg st="8" end="8"/>
                                            </p:txEl>
                                          </p:spTgt>
                                        </p:tgtEl>
                                        <p:attrNameLst>
                                          <p:attrName>style.visibility</p:attrName>
                                        </p:attrNameLst>
                                      </p:cBhvr>
                                      <p:to>
                                        <p:strVal val="visible"/>
                                      </p:to>
                                    </p:set>
                                    <p:animEffect transition="in" filter="randombar(horizontal)">
                                      <p:cBhvr>
                                        <p:cTn id="70" dur="500"/>
                                        <p:tgtEl>
                                          <p:spTgt spid="22">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22">
                                            <p:txEl>
                                              <p:pRg st="9" end="9"/>
                                            </p:txEl>
                                          </p:spTgt>
                                        </p:tgtEl>
                                        <p:attrNameLst>
                                          <p:attrName>style.visibility</p:attrName>
                                        </p:attrNameLst>
                                      </p:cBhvr>
                                      <p:to>
                                        <p:strVal val="visible"/>
                                      </p:to>
                                    </p:set>
                                    <p:animEffect transition="in" filter="randombar(horizontal)">
                                      <p:cBhvr>
                                        <p:cTn id="75" dur="500"/>
                                        <p:tgtEl>
                                          <p:spTgt spid="22">
                                            <p:txEl>
                                              <p:pRg st="9" end="9"/>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22">
                                            <p:txEl>
                                              <p:pRg st="10" end="10"/>
                                            </p:txEl>
                                          </p:spTgt>
                                        </p:tgtEl>
                                        <p:attrNameLst>
                                          <p:attrName>style.visibility</p:attrName>
                                        </p:attrNameLst>
                                      </p:cBhvr>
                                      <p:to>
                                        <p:strVal val="visible"/>
                                      </p:to>
                                    </p:set>
                                    <p:animEffect transition="in" filter="randombar(horizontal)">
                                      <p:cBhvr>
                                        <p:cTn id="80" dur="500"/>
                                        <p:tgtEl>
                                          <p:spTgt spid="2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3</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999339536"/>
              </p:ext>
            </p:extLst>
          </p:nvPr>
        </p:nvGraphicFramePr>
        <p:xfrm>
          <a:off x="838199" y="1173219"/>
          <a:ext cx="8001001" cy="55180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587" y="3478394"/>
            <a:ext cx="945993" cy="877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
          <p:cNvSpPr txBox="1"/>
          <p:nvPr/>
        </p:nvSpPr>
        <p:spPr>
          <a:xfrm>
            <a:off x="457200" y="3581400"/>
            <a:ext cx="48975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smtClean="0">
                <a:solidFill>
                  <a:srgbClr val="FF0000"/>
                </a:solidFill>
                <a:latin typeface="Cambria" pitchFamily="18" charset="0"/>
                <a:ea typeface="Cambria" pitchFamily="18" charset="0"/>
              </a:rPr>
              <a:t>1</a:t>
            </a:r>
            <a:endParaRPr lang="en-US" sz="4000" b="1" dirty="0">
              <a:solidFill>
                <a:srgbClr val="FF0000"/>
              </a:solidFill>
              <a:latin typeface="Cambria" pitchFamily="18" charset="0"/>
              <a:ea typeface="Cambria" pitchFamily="18" charset="0"/>
            </a:endParaRPr>
          </a:p>
        </p:txBody>
      </p:sp>
      <p:sp>
        <p:nvSpPr>
          <p:cNvPr id="19"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VÙNG BIỂN CỦA VIỆT NAM Ở BIỂN ĐÔNG</a:t>
            </a:r>
          </a:p>
        </p:txBody>
      </p:sp>
    </p:spTree>
    <p:extLst>
      <p:ext uri="{BB962C8B-B14F-4D97-AF65-F5344CB8AC3E}">
        <p14:creationId xmlns:p14="http://schemas.microsoft.com/office/powerpoint/2010/main" val="372895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3</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1619077856"/>
              </p:ext>
            </p:extLst>
          </p:nvPr>
        </p:nvGraphicFramePr>
        <p:xfrm>
          <a:off x="838199" y="1173219"/>
          <a:ext cx="8001001" cy="55180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587" y="3478394"/>
            <a:ext cx="945993" cy="877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
          <p:cNvSpPr txBox="1"/>
          <p:nvPr/>
        </p:nvSpPr>
        <p:spPr>
          <a:xfrm>
            <a:off x="457200" y="3581400"/>
            <a:ext cx="48975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smtClean="0">
                <a:solidFill>
                  <a:srgbClr val="FF0000"/>
                </a:solidFill>
                <a:latin typeface="Cambria" pitchFamily="18" charset="0"/>
                <a:ea typeface="Cambria" pitchFamily="18" charset="0"/>
              </a:rPr>
              <a:t>5</a:t>
            </a:r>
            <a:endParaRPr lang="en-US" sz="4000" b="1" dirty="0">
              <a:solidFill>
                <a:srgbClr val="FF0000"/>
              </a:solidFill>
              <a:latin typeface="Cambria" pitchFamily="18" charset="0"/>
              <a:ea typeface="Cambria" pitchFamily="18" charset="0"/>
            </a:endParaRPr>
          </a:p>
        </p:txBody>
      </p:sp>
      <p:sp>
        <p:nvSpPr>
          <p:cNvPr id="19"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VÙNG BIỂN CỦA VIỆT NAM Ở BIỂN ĐÔNG</a:t>
            </a:r>
          </a:p>
        </p:txBody>
      </p:sp>
    </p:spTree>
    <p:extLst>
      <p:ext uri="{BB962C8B-B14F-4D97-AF65-F5344CB8AC3E}">
        <p14:creationId xmlns:p14="http://schemas.microsoft.com/office/powerpoint/2010/main" val="2286541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3</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35"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ular Callout 35"/>
          <p:cNvSpPr/>
          <p:nvPr/>
        </p:nvSpPr>
        <p:spPr>
          <a:xfrm>
            <a:off x="446490" y="1600200"/>
            <a:ext cx="6792509" cy="3581400"/>
          </a:xfrm>
          <a:prstGeom prst="wedgeRoundRectCallout">
            <a:avLst>
              <a:gd name="adj1" fmla="val 48134"/>
              <a:gd name="adj2" fmla="val 667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37"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566145" y="1752600"/>
            <a:ext cx="6553198" cy="3293209"/>
          </a:xfrm>
          <a:prstGeom prst="rect">
            <a:avLst/>
          </a:prstGeom>
        </p:spPr>
        <p:txBody>
          <a:bodyPr wrap="square">
            <a:spAutoFit/>
          </a:bodyPr>
          <a:lstStyle/>
          <a:p>
            <a:pPr algn="just">
              <a:spcBef>
                <a:spcPts val="600"/>
              </a:spcBef>
              <a:spcAft>
                <a:spcPts val="0"/>
              </a:spcAft>
            </a:pPr>
            <a:r>
              <a:rPr lang="vi-VN" sz="2200" b="1" dirty="0">
                <a:latin typeface="Cambria" pitchFamily="18" charset="0"/>
                <a:ea typeface="Cambria" pitchFamily="18" charset="0"/>
              </a:rPr>
              <a:t>- Nội thuỷ </a:t>
            </a:r>
            <a:r>
              <a:rPr lang="vi-VN" sz="2200" dirty="0">
                <a:latin typeface="Cambria" pitchFamily="18" charset="0"/>
                <a:ea typeface="Cambria" pitchFamily="18" charset="0"/>
              </a:rPr>
              <a:t>là vùng nước tiếp giáp với bờ biển, ở phía trong đường cơ sở và là bộ phận lãnh thổ của Việt Nam.</a:t>
            </a:r>
          </a:p>
          <a:p>
            <a:pPr algn="just">
              <a:spcBef>
                <a:spcPts val="600"/>
              </a:spcBef>
              <a:spcAft>
                <a:spcPts val="0"/>
              </a:spcAft>
            </a:pPr>
            <a:r>
              <a:rPr lang="vi-VN" sz="2200" b="1" dirty="0">
                <a:latin typeface="Cambria" pitchFamily="18" charset="0"/>
                <a:ea typeface="Cambria" pitchFamily="18" charset="0"/>
              </a:rPr>
              <a:t>- Lãnh hải </a:t>
            </a:r>
            <a:r>
              <a:rPr lang="vi-VN" sz="2200" dirty="0">
                <a:latin typeface="Cambria" pitchFamily="18" charset="0"/>
                <a:ea typeface="Cambria" pitchFamily="18" charset="0"/>
              </a:rPr>
              <a:t>là vùng biển có chiều rộng 12 hải lí tính từ đường cơ sở ra phía biển. Ranh giới ngoài của lãnh hải là biên giới quốc gia trên biển của Việt Nam.</a:t>
            </a:r>
          </a:p>
          <a:p>
            <a:pPr algn="just">
              <a:spcBef>
                <a:spcPts val="600"/>
              </a:spcBef>
              <a:spcAft>
                <a:spcPts val="0"/>
              </a:spcAft>
            </a:pPr>
            <a:r>
              <a:rPr lang="vi-VN" sz="2200" b="1" dirty="0">
                <a:latin typeface="Cambria" pitchFamily="18" charset="0"/>
                <a:ea typeface="Cambria" pitchFamily="18" charset="0"/>
              </a:rPr>
              <a:t>- Vùng tiếp giáp lãnh hải </a:t>
            </a:r>
            <a:r>
              <a:rPr lang="vi-VN" sz="2200" dirty="0">
                <a:latin typeface="Cambria" pitchFamily="18" charset="0"/>
                <a:ea typeface="Cambria" pitchFamily="18" charset="0"/>
              </a:rPr>
              <a:t>là vùng biển tiếp liền và nằm ngoài lãnh hải Việt Nam, có chiều rộng 12 hải lí tính từ ranh giới ngoài của lãnh hải</a:t>
            </a:r>
            <a:r>
              <a:rPr lang="vi-VN" sz="2200" dirty="0" smtClean="0">
                <a:latin typeface="Cambria" pitchFamily="18" charset="0"/>
                <a:ea typeface="Cambria" pitchFamily="18" charset="0"/>
              </a:rPr>
              <a:t>.</a:t>
            </a:r>
            <a:endParaRPr lang="vi-VN" sz="2200" dirty="0">
              <a:latin typeface="Cambria" pitchFamily="18" charset="0"/>
              <a:ea typeface="Cambria" pitchFamily="18" charset="0"/>
            </a:endParaRPr>
          </a:p>
        </p:txBody>
      </p:sp>
      <p:sp>
        <p:nvSpPr>
          <p:cNvPr id="2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VÙNG BIỂN CỦA VIỆT NAM Ở BIỂN ĐÔNG</a:t>
            </a:r>
          </a:p>
        </p:txBody>
      </p:sp>
    </p:spTree>
    <p:extLst>
      <p:ext uri="{BB962C8B-B14F-4D97-AF65-F5344CB8AC3E}">
        <p14:creationId xmlns:p14="http://schemas.microsoft.com/office/powerpoint/2010/main" val="2076445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7"/>
                                        </p:tgtEl>
                                        <p:attrNameLst>
                                          <p:attrName>r</p:attrName>
                                        </p:attrNameLst>
                                      </p:cBhvr>
                                    </p:animRot>
                                    <p:animRot by="-240000">
                                      <p:cBhvr>
                                        <p:cTn id="13" dur="200" fill="hold">
                                          <p:stCondLst>
                                            <p:cond delay="200"/>
                                          </p:stCondLst>
                                        </p:cTn>
                                        <p:tgtEl>
                                          <p:spTgt spid="37"/>
                                        </p:tgtEl>
                                        <p:attrNameLst>
                                          <p:attrName>r</p:attrName>
                                        </p:attrNameLst>
                                      </p:cBhvr>
                                    </p:animRot>
                                    <p:animRot by="240000">
                                      <p:cBhvr>
                                        <p:cTn id="14" dur="200" fill="hold">
                                          <p:stCondLst>
                                            <p:cond delay="400"/>
                                          </p:stCondLst>
                                        </p:cTn>
                                        <p:tgtEl>
                                          <p:spTgt spid="37"/>
                                        </p:tgtEl>
                                        <p:attrNameLst>
                                          <p:attrName>r</p:attrName>
                                        </p:attrNameLst>
                                      </p:cBhvr>
                                    </p:animRot>
                                    <p:animRot by="-240000">
                                      <p:cBhvr>
                                        <p:cTn id="15" dur="200" fill="hold">
                                          <p:stCondLst>
                                            <p:cond delay="600"/>
                                          </p:stCondLst>
                                        </p:cTn>
                                        <p:tgtEl>
                                          <p:spTgt spid="37"/>
                                        </p:tgtEl>
                                        <p:attrNameLst>
                                          <p:attrName>r</p:attrName>
                                        </p:attrNameLst>
                                      </p:cBhvr>
                                    </p:animRot>
                                    <p:animRot by="120000">
                                      <p:cBhvr>
                                        <p:cTn id="16" dur="200" fill="hold">
                                          <p:stCondLst>
                                            <p:cond delay="800"/>
                                          </p:stCondLst>
                                        </p:cTn>
                                        <p:tgtEl>
                                          <p:spTgt spid="3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29" dur="500"/>
                                        <p:tgtEl>
                                          <p:spTgt spid="3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8">
                                            <p:txEl>
                                              <p:pRg st="1" end="1"/>
                                            </p:txEl>
                                          </p:spTgt>
                                        </p:tgtEl>
                                        <p:attrNameLst>
                                          <p:attrName>style.visibility</p:attrName>
                                        </p:attrNameLst>
                                      </p:cBhvr>
                                      <p:to>
                                        <p:strVal val="visible"/>
                                      </p:to>
                                    </p:set>
                                    <p:animEffect transition="in" filter="randombar(horizontal)">
                                      <p:cBhvr>
                                        <p:cTn id="34" dur="500"/>
                                        <p:tgtEl>
                                          <p:spTgt spid="3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8">
                                            <p:txEl>
                                              <p:pRg st="2" end="2"/>
                                            </p:txEl>
                                          </p:spTgt>
                                        </p:tgtEl>
                                        <p:attrNameLst>
                                          <p:attrName>style.visibility</p:attrName>
                                        </p:attrNameLst>
                                      </p:cBhvr>
                                      <p:to>
                                        <p:strVal val="visible"/>
                                      </p:to>
                                    </p:set>
                                    <p:animEffect transition="in" filter="randombar(horizontal)">
                                      <p:cBhvr>
                                        <p:cTn id="39" dur="500"/>
                                        <p:tgtEl>
                                          <p:spTgt spid="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905000" y="76200"/>
            <a:ext cx="5328268" cy="5334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0000"/>
                </a:solidFill>
                <a:latin typeface="Cambria" panose="02040503050406030204" pitchFamily="18" charset="0"/>
                <a:ea typeface="Cambria" panose="02040503050406030204" pitchFamily="18" charset="0"/>
              </a:rPr>
              <a:t>VƯỢT CHƯỚNG NGẠI VẬT</a:t>
            </a:r>
            <a:endParaRPr lang="en-US" sz="30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457200" y="3767078"/>
            <a:ext cx="8382000" cy="2862322"/>
          </a:xfrm>
          <a:prstGeom prst="rect">
            <a:avLst/>
          </a:prstGeom>
        </p:spPr>
        <p:txBody>
          <a:bodyPr wrap="square">
            <a:spAutoFit/>
          </a:bodyPr>
          <a:lstStyle/>
          <a:p>
            <a:pPr algn="just"/>
            <a:r>
              <a:rPr lang="vi-VN" sz="2000" b="1" dirty="0">
                <a:solidFill>
                  <a:srgbClr val="FF0000"/>
                </a:solidFill>
                <a:latin typeface="Cambria" panose="02040503050406030204" pitchFamily="18" charset="0"/>
                <a:ea typeface="Cambria" panose="02040503050406030204" pitchFamily="18" charset="0"/>
              </a:rPr>
              <a:t>Câu 1</a:t>
            </a:r>
            <a:r>
              <a:rPr lang="vi-VN" sz="2000" dirty="0">
                <a:solidFill>
                  <a:srgbClr val="FF0000"/>
                </a:solidFill>
                <a:latin typeface="Cambria" panose="02040503050406030204" pitchFamily="18" charset="0"/>
                <a:ea typeface="Cambria" panose="02040503050406030204" pitchFamily="18" charset="0"/>
              </a:rPr>
              <a:t>: Kể tên 5 loài động vật của nước ta. </a:t>
            </a:r>
            <a:endParaRPr lang="en-US" sz="2000" dirty="0" smtClean="0">
              <a:solidFill>
                <a:srgbClr val="FF0000"/>
              </a:solidFill>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Khỉ, vượn, hươu, voi, hổ,… </a:t>
            </a:r>
            <a:endParaRPr lang="en-US" sz="2000" dirty="0" smtClean="0">
              <a:latin typeface="Cambria" panose="02040503050406030204" pitchFamily="18" charset="0"/>
              <a:ea typeface="Cambria" panose="02040503050406030204" pitchFamily="18" charset="0"/>
            </a:endParaRPr>
          </a:p>
          <a:p>
            <a:pPr algn="just"/>
            <a:r>
              <a:rPr lang="vi-VN" sz="2000" b="1" dirty="0" smtClean="0">
                <a:solidFill>
                  <a:srgbClr val="FF0000"/>
                </a:solidFill>
                <a:latin typeface="Cambria" panose="02040503050406030204" pitchFamily="18" charset="0"/>
                <a:ea typeface="Cambria" panose="02040503050406030204" pitchFamily="18" charset="0"/>
              </a:rPr>
              <a:t>Câu </a:t>
            </a:r>
            <a:r>
              <a:rPr lang="vi-VN" sz="2000" b="1" dirty="0">
                <a:solidFill>
                  <a:srgbClr val="FF0000"/>
                </a:solidFill>
                <a:latin typeface="Cambria" panose="02040503050406030204" pitchFamily="18" charset="0"/>
                <a:ea typeface="Cambria" panose="02040503050406030204" pitchFamily="18" charset="0"/>
              </a:rPr>
              <a:t>2</a:t>
            </a:r>
            <a:r>
              <a:rPr lang="vi-VN" sz="2000" dirty="0">
                <a:solidFill>
                  <a:srgbClr val="FF0000"/>
                </a:solidFill>
                <a:latin typeface="Cambria" panose="02040503050406030204" pitchFamily="18" charset="0"/>
                <a:ea typeface="Cambria" panose="02040503050406030204" pitchFamily="18" charset="0"/>
              </a:rPr>
              <a:t>: Kể tên 5 loài thảm thực vật của nước ta</a:t>
            </a:r>
            <a:r>
              <a:rPr lang="vi-VN" sz="2000" dirty="0" smtClean="0">
                <a:solidFill>
                  <a:srgbClr val="FF0000"/>
                </a:solidFill>
                <a:latin typeface="Cambria" panose="02040503050406030204" pitchFamily="18" charset="0"/>
                <a:ea typeface="Cambria" panose="02040503050406030204" pitchFamily="18" charset="0"/>
              </a:rPr>
              <a:t>.</a:t>
            </a:r>
            <a:endParaRPr lang="en-US" sz="2000" dirty="0" smtClean="0">
              <a:solidFill>
                <a:srgbClr val="FF0000"/>
              </a:solidFill>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Rừng kín thường xanh, rừng thưa, rừng tre nứa, rừng ngập mặn, rừng trên núi đá vôi</a:t>
            </a:r>
            <a:r>
              <a:rPr lang="vi-VN" sz="2000" dirty="0" smtClean="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endParaRPr>
          </a:p>
          <a:p>
            <a:pPr algn="just"/>
            <a:r>
              <a:rPr lang="vi-VN" sz="2000" b="1" dirty="0" smtClean="0">
                <a:solidFill>
                  <a:srgbClr val="FF0000"/>
                </a:solidFill>
                <a:latin typeface="Cambria" panose="02040503050406030204" pitchFamily="18" charset="0"/>
                <a:ea typeface="Cambria" panose="02040503050406030204" pitchFamily="18" charset="0"/>
              </a:rPr>
              <a:t>Câu </a:t>
            </a:r>
            <a:r>
              <a:rPr lang="vi-VN" sz="2000" b="1" dirty="0">
                <a:solidFill>
                  <a:srgbClr val="FF0000"/>
                </a:solidFill>
                <a:latin typeface="Cambria" panose="02040503050406030204" pitchFamily="18" charset="0"/>
                <a:ea typeface="Cambria" panose="02040503050406030204" pitchFamily="18" charset="0"/>
              </a:rPr>
              <a:t>3</a:t>
            </a:r>
            <a:r>
              <a:rPr lang="vi-VN" sz="2000" dirty="0">
                <a:solidFill>
                  <a:srgbClr val="FF0000"/>
                </a:solidFill>
                <a:latin typeface="Cambria" panose="02040503050406030204" pitchFamily="18" charset="0"/>
                <a:ea typeface="Cambria" panose="02040503050406030204" pitchFamily="18" charset="0"/>
              </a:rPr>
              <a:t>: Kể tên 5 vườn quốc gia của nước ta</a:t>
            </a:r>
            <a:r>
              <a:rPr lang="vi-VN" sz="2000" dirty="0" smtClean="0">
                <a:solidFill>
                  <a:srgbClr val="FF0000"/>
                </a:solidFill>
                <a:latin typeface="Cambria" panose="02040503050406030204" pitchFamily="18" charset="0"/>
                <a:ea typeface="Cambria" panose="02040503050406030204" pitchFamily="18" charset="0"/>
              </a:rPr>
              <a:t>.</a:t>
            </a:r>
            <a:endParaRPr lang="en-US" sz="2000" dirty="0" smtClean="0">
              <a:solidFill>
                <a:srgbClr val="FF0000"/>
              </a:solidFill>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Ba Bể, Cúc Phương, Bạch Mã, Cát Tiên, Phú Quốc</a:t>
            </a:r>
            <a:r>
              <a:rPr lang="vi-VN" sz="2000" dirty="0" smtClean="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endParaRPr>
          </a:p>
          <a:p>
            <a:pPr algn="just"/>
            <a:r>
              <a:rPr lang="vi-VN" sz="2000" b="1" dirty="0" smtClean="0">
                <a:solidFill>
                  <a:srgbClr val="FF0000"/>
                </a:solidFill>
                <a:latin typeface="Cambria" panose="02040503050406030204" pitchFamily="18" charset="0"/>
                <a:ea typeface="Cambria" panose="02040503050406030204" pitchFamily="18" charset="0"/>
              </a:rPr>
              <a:t>Câu </a:t>
            </a:r>
            <a:r>
              <a:rPr lang="vi-VN" sz="2000" b="1" dirty="0">
                <a:solidFill>
                  <a:srgbClr val="FF0000"/>
                </a:solidFill>
                <a:latin typeface="Cambria" panose="02040503050406030204" pitchFamily="18" charset="0"/>
                <a:ea typeface="Cambria" panose="02040503050406030204" pitchFamily="18" charset="0"/>
              </a:rPr>
              <a:t>4</a:t>
            </a:r>
            <a:r>
              <a:rPr lang="vi-VN" sz="2000" dirty="0">
                <a:solidFill>
                  <a:srgbClr val="FF0000"/>
                </a:solidFill>
                <a:latin typeface="Cambria" panose="02040503050406030204" pitchFamily="18" charset="0"/>
                <a:ea typeface="Cambria" panose="02040503050406030204" pitchFamily="18" charset="0"/>
              </a:rPr>
              <a:t>: Kể tên 5 khu dự trữ sinh quyển của nước ta</a:t>
            </a:r>
            <a:r>
              <a:rPr lang="vi-VN" sz="2000" dirty="0" smtClean="0">
                <a:solidFill>
                  <a:srgbClr val="FF0000"/>
                </a:solidFill>
                <a:latin typeface="Cambria" panose="02040503050406030204" pitchFamily="18" charset="0"/>
                <a:ea typeface="Cambria" panose="02040503050406030204" pitchFamily="18" charset="0"/>
              </a:rPr>
              <a:t>.</a:t>
            </a:r>
            <a:endParaRPr lang="en-US" sz="2000" dirty="0" smtClean="0">
              <a:solidFill>
                <a:srgbClr val="FF0000"/>
              </a:solidFill>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Cát Bà, Cù lao Chàm, Cần Giờ, Kiên Giang, Cà Mau,…</a:t>
            </a:r>
          </a:p>
        </p:txBody>
      </p:sp>
      <p:grpSp>
        <p:nvGrpSpPr>
          <p:cNvPr id="13" name="Group 12"/>
          <p:cNvGrpSpPr/>
          <p:nvPr/>
        </p:nvGrpSpPr>
        <p:grpSpPr>
          <a:xfrm>
            <a:off x="3489317" y="968692"/>
            <a:ext cx="2159634" cy="2378405"/>
            <a:chOff x="0" y="0"/>
            <a:chExt cx="3101789" cy="3182471"/>
          </a:xfrm>
        </p:grpSpPr>
        <p:pic>
          <p:nvPicPr>
            <p:cNvPr id="14" name="Picture 13" descr="undefined"/>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3101789" cy="3182471"/>
            </a:xfrm>
            <a:prstGeom prst="rect">
              <a:avLst/>
            </a:prstGeom>
            <a:noFill/>
            <a:ln>
              <a:noFill/>
            </a:ln>
          </p:spPr>
        </p:pic>
        <p:pic>
          <p:nvPicPr>
            <p:cNvPr id="15" name="Picture 14" descr="Điểm Thẩm Vấn Dấu Hỏi Chấm - Miễn Phí vector hình ảnh trên Pixabay"/>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21224" y="995083"/>
              <a:ext cx="654423" cy="1057835"/>
            </a:xfrm>
            <a:prstGeom prst="rect">
              <a:avLst/>
            </a:prstGeom>
            <a:noFill/>
            <a:ln>
              <a:noFill/>
            </a:ln>
          </p:spPr>
        </p:pic>
      </p:grpSp>
      <p:sp>
        <p:nvSpPr>
          <p:cNvPr id="16" name="Rectangle 15"/>
          <p:cNvSpPr/>
          <p:nvPr/>
        </p:nvSpPr>
        <p:spPr>
          <a:xfrm>
            <a:off x="2164715" y="824230"/>
            <a:ext cx="2386330" cy="133540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1</a:t>
            </a:r>
            <a:endParaRPr lang="en-US" sz="1100">
              <a:effectLst/>
              <a:ea typeface="Calibri"/>
              <a:cs typeface="Times New Roman"/>
            </a:endParaRPr>
          </a:p>
        </p:txBody>
      </p:sp>
      <p:sp>
        <p:nvSpPr>
          <p:cNvPr id="17" name="Rectangle 16"/>
          <p:cNvSpPr/>
          <p:nvPr/>
        </p:nvSpPr>
        <p:spPr>
          <a:xfrm>
            <a:off x="4547870" y="824230"/>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dirty="0" smtClean="0">
                <a:solidFill>
                  <a:srgbClr val="000000"/>
                </a:solidFill>
                <a:effectLst/>
                <a:latin typeface="Times New Roman"/>
                <a:ea typeface="Calibri"/>
                <a:cs typeface="Times New Roman"/>
              </a:rPr>
              <a:t>3</a:t>
            </a:r>
            <a:endParaRPr lang="en-US" sz="1100" dirty="0">
              <a:effectLst/>
              <a:latin typeface="Calibri"/>
              <a:ea typeface="Calibri"/>
              <a:cs typeface="Times New Roman"/>
            </a:endParaRPr>
          </a:p>
        </p:txBody>
      </p:sp>
      <p:sp>
        <p:nvSpPr>
          <p:cNvPr id="19" name="Rectangle 18"/>
          <p:cNvSpPr/>
          <p:nvPr/>
        </p:nvSpPr>
        <p:spPr>
          <a:xfrm>
            <a:off x="2168525" y="2164715"/>
            <a:ext cx="2386330" cy="133540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dirty="0" smtClean="0">
                <a:solidFill>
                  <a:srgbClr val="000000"/>
                </a:solidFill>
                <a:effectLst/>
                <a:latin typeface="Times New Roman"/>
                <a:ea typeface="Calibri"/>
                <a:cs typeface="Times New Roman"/>
              </a:rPr>
              <a:t>2</a:t>
            </a:r>
            <a:endParaRPr lang="en-US" sz="1100" dirty="0">
              <a:effectLst/>
              <a:latin typeface="Calibri"/>
              <a:ea typeface="Calibri"/>
              <a:cs typeface="Times New Roman"/>
            </a:endParaRPr>
          </a:p>
        </p:txBody>
      </p:sp>
      <p:sp>
        <p:nvSpPr>
          <p:cNvPr id="20" name="Rectangle 19"/>
          <p:cNvSpPr/>
          <p:nvPr/>
        </p:nvSpPr>
        <p:spPr>
          <a:xfrm>
            <a:off x="4547870" y="2159635"/>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dirty="0" smtClean="0">
                <a:solidFill>
                  <a:srgbClr val="000000"/>
                </a:solidFill>
                <a:effectLst/>
                <a:latin typeface="Times New Roman"/>
                <a:ea typeface="Calibri"/>
                <a:cs typeface="Times New Roman"/>
              </a:rPr>
              <a:t>4</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3481853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0" nodeType="clickEffect">
                                  <p:stCondLst>
                                    <p:cond delay="0"/>
                                  </p:stCondLst>
                                  <p:childTnLst>
                                    <p:animEffect transition="out" filter="fade">
                                      <p:cBhvr>
                                        <p:cTn id="16" dur="1000"/>
                                        <p:tgtEl>
                                          <p:spTgt spid="16"/>
                                        </p:tgtEl>
                                      </p:cBhvr>
                                    </p:animEffect>
                                    <p:anim calcmode="lin" valueType="num">
                                      <p:cBhvr>
                                        <p:cTn id="17" dur="1000"/>
                                        <p:tgtEl>
                                          <p:spTgt spid="16"/>
                                        </p:tgtEl>
                                        <p:attrNameLst>
                                          <p:attrName>ppt_x</p:attrName>
                                        </p:attrNameLst>
                                      </p:cBhvr>
                                      <p:tavLst>
                                        <p:tav tm="0">
                                          <p:val>
                                            <p:strVal val="ppt_x"/>
                                          </p:val>
                                        </p:tav>
                                        <p:tav tm="100000">
                                          <p:val>
                                            <p:strVal val="ppt_x"/>
                                          </p:val>
                                        </p:tav>
                                      </p:tavLst>
                                    </p:anim>
                                    <p:anim calcmode="lin" valueType="num">
                                      <p:cBhvr>
                                        <p:cTn id="18" dur="1000"/>
                                        <p:tgtEl>
                                          <p:spTgt spid="16"/>
                                        </p:tgtEl>
                                        <p:attrNameLst>
                                          <p:attrName>ppt_y</p:attrName>
                                        </p:attrNameLst>
                                      </p:cBhvr>
                                      <p:tavLst>
                                        <p:tav tm="0">
                                          <p:val>
                                            <p:strVal val="ppt_y"/>
                                          </p:val>
                                        </p:tav>
                                        <p:tav tm="100000">
                                          <p:val>
                                            <p:strVal val="ppt_y+.1"/>
                                          </p:val>
                                        </p:tav>
                                      </p:tavLst>
                                    </p:anim>
                                    <p:set>
                                      <p:cBhvr>
                                        <p:cTn id="19" dur="1" fill="hold">
                                          <p:stCondLst>
                                            <p:cond delay="9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24" dur="500"/>
                                        <p:tgtEl>
                                          <p:spTgt spid="3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9" dur="500"/>
                                        <p:tgtEl>
                                          <p:spTgt spid="3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0" nodeType="clickEffect">
                                  <p:stCondLst>
                                    <p:cond delay="0"/>
                                  </p:stCondLst>
                                  <p:childTnLst>
                                    <p:animEffect transition="out" filter="randombar(horizontal)">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39" dur="500"/>
                                        <p:tgtEl>
                                          <p:spTgt spid="3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6">
                                            <p:txEl>
                                              <p:pRg st="5" end="5"/>
                                            </p:txEl>
                                          </p:spTgt>
                                        </p:tgtEl>
                                        <p:attrNameLst>
                                          <p:attrName>style.visibility</p:attrName>
                                        </p:attrNameLst>
                                      </p:cBhvr>
                                      <p:to>
                                        <p:strVal val="visible"/>
                                      </p:to>
                                    </p:set>
                                    <p:animEffect transition="in" filter="randombar(horizontal)">
                                      <p:cBhvr>
                                        <p:cTn id="44" dur="500"/>
                                        <p:tgtEl>
                                          <p:spTgt spid="3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6">
                                            <p:txEl>
                                              <p:pRg st="6" end="6"/>
                                            </p:txEl>
                                          </p:spTgt>
                                        </p:tgtEl>
                                        <p:attrNameLst>
                                          <p:attrName>style.visibility</p:attrName>
                                        </p:attrNameLst>
                                      </p:cBhvr>
                                      <p:to>
                                        <p:strVal val="visible"/>
                                      </p:to>
                                    </p:set>
                                    <p:animEffect transition="in" filter="randombar(horizontal)">
                                      <p:cBhvr>
                                        <p:cTn id="54" dur="500"/>
                                        <p:tgtEl>
                                          <p:spTgt spid="36">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6">
                                            <p:txEl>
                                              <p:pRg st="7" end="7"/>
                                            </p:txEl>
                                          </p:spTgt>
                                        </p:tgtEl>
                                        <p:attrNameLst>
                                          <p:attrName>style.visibility</p:attrName>
                                        </p:attrNameLst>
                                      </p:cBhvr>
                                      <p:to>
                                        <p:strVal val="visible"/>
                                      </p:to>
                                    </p:set>
                                    <p:animEffect transition="in" filter="randombar(horizontal)">
                                      <p:cBhvr>
                                        <p:cTn id="59" dur="500"/>
                                        <p:tgtEl>
                                          <p:spTgt spid="36">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xit" presetSubtype="10" fill="hold" grpId="0" nodeType="clickEffect">
                                  <p:stCondLst>
                                    <p:cond delay="0"/>
                                  </p:stCondLst>
                                  <p:childTnLst>
                                    <p:animEffect transition="out" filter="randombar(horizontal)">
                                      <p:cBhvr>
                                        <p:cTn id="63" dur="500"/>
                                        <p:tgtEl>
                                          <p:spTgt spid="20"/>
                                        </p:tgtEl>
                                      </p:cBhvr>
                                    </p:animEffect>
                                    <p:set>
                                      <p:cBhvr>
                                        <p:cTn id="64"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3</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35"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ular Callout 35"/>
          <p:cNvSpPr/>
          <p:nvPr/>
        </p:nvSpPr>
        <p:spPr>
          <a:xfrm>
            <a:off x="446490" y="1600200"/>
            <a:ext cx="6792509" cy="3581400"/>
          </a:xfrm>
          <a:prstGeom prst="wedgeRoundRectCallout">
            <a:avLst>
              <a:gd name="adj1" fmla="val 48134"/>
              <a:gd name="adj2" fmla="val 667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37"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566145" y="1736735"/>
            <a:ext cx="6553198" cy="3216265"/>
          </a:xfrm>
          <a:prstGeom prst="rect">
            <a:avLst/>
          </a:prstGeom>
        </p:spPr>
        <p:txBody>
          <a:bodyPr wrap="square">
            <a:spAutoFit/>
          </a:bodyPr>
          <a:lstStyle/>
          <a:p>
            <a:pPr algn="just">
              <a:spcBef>
                <a:spcPts val="600"/>
              </a:spcBef>
              <a:spcAft>
                <a:spcPts val="0"/>
              </a:spcAft>
            </a:pPr>
            <a:r>
              <a:rPr lang="vi-VN" sz="2200" b="1" dirty="0" smtClean="0">
                <a:latin typeface="Cambria" pitchFamily="18" charset="0"/>
                <a:ea typeface="Cambria" pitchFamily="18" charset="0"/>
              </a:rPr>
              <a:t>- </a:t>
            </a:r>
            <a:r>
              <a:rPr lang="vi-VN" sz="2200" b="1" dirty="0">
                <a:latin typeface="Cambria" pitchFamily="18" charset="0"/>
                <a:ea typeface="Cambria" pitchFamily="18" charset="0"/>
              </a:rPr>
              <a:t>Vùng đặc quyền kinh tế </a:t>
            </a:r>
            <a:r>
              <a:rPr lang="vi-VN" sz="2200" dirty="0">
                <a:latin typeface="Cambria" pitchFamily="18" charset="0"/>
                <a:ea typeface="Cambria" pitchFamily="18" charset="0"/>
              </a:rPr>
              <a:t>là vùng biển tiếp liền và nằm ngoài lãnh hải Việt Nam, hợp với lãnh hải thành một vùng biển có chiều rộng 200 hải lí tính từ đường cơ sở.</a:t>
            </a:r>
          </a:p>
          <a:p>
            <a:pPr algn="just">
              <a:spcBef>
                <a:spcPts val="600"/>
              </a:spcBef>
              <a:spcAft>
                <a:spcPts val="0"/>
              </a:spcAft>
            </a:pPr>
            <a:r>
              <a:rPr lang="vi-VN" sz="2200" b="1" dirty="0">
                <a:latin typeface="Cambria" pitchFamily="18" charset="0"/>
                <a:ea typeface="Cambria" pitchFamily="18" charset="0"/>
              </a:rPr>
              <a:t>- Thềm lục địa Việt Nam </a:t>
            </a:r>
            <a:r>
              <a:rPr lang="vi-VN" sz="2200" dirty="0">
                <a:latin typeface="Cambria" pitchFamily="18" charset="0"/>
                <a:ea typeface="Cambria" pitchFamily="18" charset="0"/>
              </a:rPr>
              <a:t>là đáy biển và lòng đất dưới đáy biển, tiếp liền và nằm ngoài lãnh hải Việt Nam, trên toàn bộ phần kéo dài tự nhiên của lãnh thổ đất liền, các đảo và quần đảo của Việt Nam cho đến mép ngoài của rìa lục địa.</a:t>
            </a:r>
          </a:p>
        </p:txBody>
      </p:sp>
      <p:sp>
        <p:nvSpPr>
          <p:cNvPr id="2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VÙNG BIỂN CỦA VIỆT NAM Ở BIỂN ĐÔNG</a:t>
            </a:r>
          </a:p>
        </p:txBody>
      </p:sp>
    </p:spTree>
    <p:extLst>
      <p:ext uri="{BB962C8B-B14F-4D97-AF65-F5344CB8AC3E}">
        <p14:creationId xmlns:p14="http://schemas.microsoft.com/office/powerpoint/2010/main" val="3075025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7"/>
                                        </p:tgtEl>
                                        <p:attrNameLst>
                                          <p:attrName>r</p:attrName>
                                        </p:attrNameLst>
                                      </p:cBhvr>
                                    </p:animRot>
                                    <p:animRot by="-240000">
                                      <p:cBhvr>
                                        <p:cTn id="13" dur="200" fill="hold">
                                          <p:stCondLst>
                                            <p:cond delay="200"/>
                                          </p:stCondLst>
                                        </p:cTn>
                                        <p:tgtEl>
                                          <p:spTgt spid="37"/>
                                        </p:tgtEl>
                                        <p:attrNameLst>
                                          <p:attrName>r</p:attrName>
                                        </p:attrNameLst>
                                      </p:cBhvr>
                                    </p:animRot>
                                    <p:animRot by="240000">
                                      <p:cBhvr>
                                        <p:cTn id="14" dur="200" fill="hold">
                                          <p:stCondLst>
                                            <p:cond delay="400"/>
                                          </p:stCondLst>
                                        </p:cTn>
                                        <p:tgtEl>
                                          <p:spTgt spid="37"/>
                                        </p:tgtEl>
                                        <p:attrNameLst>
                                          <p:attrName>r</p:attrName>
                                        </p:attrNameLst>
                                      </p:cBhvr>
                                    </p:animRot>
                                    <p:animRot by="-240000">
                                      <p:cBhvr>
                                        <p:cTn id="15" dur="200" fill="hold">
                                          <p:stCondLst>
                                            <p:cond delay="600"/>
                                          </p:stCondLst>
                                        </p:cTn>
                                        <p:tgtEl>
                                          <p:spTgt spid="37"/>
                                        </p:tgtEl>
                                        <p:attrNameLst>
                                          <p:attrName>r</p:attrName>
                                        </p:attrNameLst>
                                      </p:cBhvr>
                                    </p:animRot>
                                    <p:animRot by="120000">
                                      <p:cBhvr>
                                        <p:cTn id="16" dur="200" fill="hold">
                                          <p:stCondLst>
                                            <p:cond delay="800"/>
                                          </p:stCondLst>
                                        </p:cTn>
                                        <p:tgtEl>
                                          <p:spTgt spid="3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29" dur="500"/>
                                        <p:tgtEl>
                                          <p:spTgt spid="3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8">
                                            <p:txEl>
                                              <p:pRg st="1" end="1"/>
                                            </p:txEl>
                                          </p:spTgt>
                                        </p:tgtEl>
                                        <p:attrNameLst>
                                          <p:attrName>style.visibility</p:attrName>
                                        </p:attrNameLst>
                                      </p:cBhvr>
                                      <p:to>
                                        <p:strVal val="visible"/>
                                      </p:to>
                                    </p:set>
                                    <p:animEffect transition="in" filter="randombar(horizontal)">
                                      <p:cBhvr>
                                        <p:cTn id="34"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4</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905000"/>
            <a:ext cx="3657601" cy="1384995"/>
          </a:xfrm>
          <a:prstGeom prst="rect">
            <a:avLst/>
          </a:prstGeom>
          <a:solidFill>
            <a:srgbClr val="BCFCD4"/>
          </a:solidFill>
          <a:ln w="12700">
            <a:solidFill>
              <a:srgbClr val="009900"/>
            </a:solidFill>
          </a:ln>
        </p:spPr>
        <p:txBody>
          <a:bodyPr wrap="square">
            <a:spAutoFit/>
          </a:bodyPr>
          <a:lstStyle/>
          <a:p>
            <a:pPr algn="just"/>
            <a:r>
              <a:rPr lang="en-US" sz="2100" i="1" dirty="0" err="1" smtClean="0">
                <a:solidFill>
                  <a:srgbClr val="FF0000"/>
                </a:solidFill>
                <a:latin typeface="Cambria" panose="02040503050406030204" pitchFamily="18" charset="0"/>
                <a:ea typeface="Cambria" panose="02040503050406030204" pitchFamily="18" charset="0"/>
              </a:rPr>
              <a:t>Quan</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hình</a:t>
            </a:r>
            <a:r>
              <a:rPr lang="en-US" sz="2100" i="1" dirty="0" smtClean="0">
                <a:solidFill>
                  <a:srgbClr val="FF0000"/>
                </a:solidFill>
                <a:latin typeface="Cambria" panose="02040503050406030204" pitchFamily="18" charset="0"/>
                <a:ea typeface="Cambria" panose="02040503050406030204" pitchFamily="18" charset="0"/>
              </a:rPr>
              <a:t> 14.1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và thông tin trong bài, em hãy giải thích vì sao biển Đông là biển tương đối kín?</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LUYỆN TẬP VÀ VẬN DỤNG</a:t>
            </a:r>
            <a:endParaRPr lang="vi-VN" sz="2400" b="1" dirty="0">
              <a:solidFill>
                <a:srgbClr val="0D30DD"/>
              </a:solidFill>
              <a:latin typeface="Cambria" pitchFamily="18" charset="0"/>
            </a:endParaRP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97332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3259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475434"/>
            <a:ext cx="3657601" cy="3077766"/>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vi-VN" sz="2100" dirty="0">
                <a:latin typeface="Cambria" pitchFamily="18" charset="0"/>
                <a:ea typeface="Cambria" pitchFamily="18" charset="0"/>
              </a:rPr>
              <a:t>- Biển Đông được bao bọc bởi lục địa châu Á (ở phía bắc và phía tây) và các quần đảo Philippin, Malaixia và Inđônêxia (ở phía đông và đông nam)</a:t>
            </a:r>
          </a:p>
          <a:p>
            <a:pPr algn="just">
              <a:spcBef>
                <a:spcPts val="600"/>
              </a:spcBef>
              <a:spcAft>
                <a:spcPts val="0"/>
              </a:spcAft>
            </a:pPr>
            <a:r>
              <a:rPr lang="vi-VN" sz="2100" dirty="0">
                <a:latin typeface="Cambria" pitchFamily="18" charset="0"/>
                <a:ea typeface="Cambria" pitchFamily="18" charset="0"/>
              </a:rPr>
              <a:t>- Biển Đông chỉ thông ra Thái Bình Dương và các biển lân cận qua những eo biển hẹp.</a:t>
            </a:r>
          </a:p>
        </p:txBody>
      </p:sp>
      <p:pic>
        <p:nvPicPr>
          <p:cNvPr id="35" name="Picture 3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11075" y="1371600"/>
            <a:ext cx="3528125" cy="5181600"/>
          </a:xfrm>
          <a:prstGeom prst="rect">
            <a:avLst/>
          </a:prstGeom>
          <a:noFill/>
          <a:ln>
            <a:solidFill>
              <a:srgbClr val="FF0000"/>
            </a:solidFill>
          </a:ln>
        </p:spPr>
      </p:pic>
      <p:sp>
        <p:nvSpPr>
          <p:cNvPr id="20" name="Freeform 19"/>
          <p:cNvSpPr/>
          <p:nvPr/>
        </p:nvSpPr>
        <p:spPr>
          <a:xfrm>
            <a:off x="5953760" y="1402080"/>
            <a:ext cx="1905000" cy="2027153"/>
          </a:xfrm>
          <a:custGeom>
            <a:avLst/>
            <a:gdLst>
              <a:gd name="connsiteX0" fmla="*/ 1905000 w 1905000"/>
              <a:gd name="connsiteY0" fmla="*/ 10160 h 2027153"/>
              <a:gd name="connsiteX1" fmla="*/ 1788160 w 1905000"/>
              <a:gd name="connsiteY1" fmla="*/ 5080 h 2027153"/>
              <a:gd name="connsiteX2" fmla="*/ 1767840 w 1905000"/>
              <a:gd name="connsiteY2" fmla="*/ 0 h 2027153"/>
              <a:gd name="connsiteX3" fmla="*/ 1752600 w 1905000"/>
              <a:gd name="connsiteY3" fmla="*/ 5080 h 2027153"/>
              <a:gd name="connsiteX4" fmla="*/ 1711960 w 1905000"/>
              <a:gd name="connsiteY4" fmla="*/ 10160 h 2027153"/>
              <a:gd name="connsiteX5" fmla="*/ 1706880 w 1905000"/>
              <a:gd name="connsiteY5" fmla="*/ 25400 h 2027153"/>
              <a:gd name="connsiteX6" fmla="*/ 1701800 w 1905000"/>
              <a:gd name="connsiteY6" fmla="*/ 60960 h 2027153"/>
              <a:gd name="connsiteX7" fmla="*/ 1671320 w 1905000"/>
              <a:gd name="connsiteY7" fmla="*/ 71120 h 2027153"/>
              <a:gd name="connsiteX8" fmla="*/ 1651000 w 1905000"/>
              <a:gd name="connsiteY8" fmla="*/ 96520 h 2027153"/>
              <a:gd name="connsiteX9" fmla="*/ 1625600 w 1905000"/>
              <a:gd name="connsiteY9" fmla="*/ 121920 h 2027153"/>
              <a:gd name="connsiteX10" fmla="*/ 1605280 w 1905000"/>
              <a:gd name="connsiteY10" fmla="*/ 147320 h 2027153"/>
              <a:gd name="connsiteX11" fmla="*/ 1600200 w 1905000"/>
              <a:gd name="connsiteY11" fmla="*/ 162560 h 2027153"/>
              <a:gd name="connsiteX12" fmla="*/ 1574800 w 1905000"/>
              <a:gd name="connsiteY12" fmla="*/ 187960 h 2027153"/>
              <a:gd name="connsiteX13" fmla="*/ 1554480 w 1905000"/>
              <a:gd name="connsiteY13" fmla="*/ 208280 h 2027153"/>
              <a:gd name="connsiteX14" fmla="*/ 1544320 w 1905000"/>
              <a:gd name="connsiteY14" fmla="*/ 223520 h 2027153"/>
              <a:gd name="connsiteX15" fmla="*/ 1529080 w 1905000"/>
              <a:gd name="connsiteY15" fmla="*/ 233680 h 2027153"/>
              <a:gd name="connsiteX16" fmla="*/ 1508760 w 1905000"/>
              <a:gd name="connsiteY16" fmla="*/ 264160 h 2027153"/>
              <a:gd name="connsiteX17" fmla="*/ 1478280 w 1905000"/>
              <a:gd name="connsiteY17" fmla="*/ 284480 h 2027153"/>
              <a:gd name="connsiteX18" fmla="*/ 1463040 w 1905000"/>
              <a:gd name="connsiteY18" fmla="*/ 294640 h 2027153"/>
              <a:gd name="connsiteX19" fmla="*/ 1427480 w 1905000"/>
              <a:gd name="connsiteY19" fmla="*/ 304800 h 2027153"/>
              <a:gd name="connsiteX20" fmla="*/ 1412240 w 1905000"/>
              <a:gd name="connsiteY20" fmla="*/ 309880 h 2027153"/>
              <a:gd name="connsiteX21" fmla="*/ 1346200 w 1905000"/>
              <a:gd name="connsiteY21" fmla="*/ 314960 h 2027153"/>
              <a:gd name="connsiteX22" fmla="*/ 1330960 w 1905000"/>
              <a:gd name="connsiteY22" fmla="*/ 330200 h 2027153"/>
              <a:gd name="connsiteX23" fmla="*/ 1315720 w 1905000"/>
              <a:gd name="connsiteY23" fmla="*/ 335280 h 2027153"/>
              <a:gd name="connsiteX24" fmla="*/ 1300480 w 1905000"/>
              <a:gd name="connsiteY24" fmla="*/ 345440 h 2027153"/>
              <a:gd name="connsiteX25" fmla="*/ 1270000 w 1905000"/>
              <a:gd name="connsiteY25" fmla="*/ 335280 h 2027153"/>
              <a:gd name="connsiteX26" fmla="*/ 1254760 w 1905000"/>
              <a:gd name="connsiteY26" fmla="*/ 325120 h 2027153"/>
              <a:gd name="connsiteX27" fmla="*/ 1249680 w 1905000"/>
              <a:gd name="connsiteY27" fmla="*/ 345440 h 2027153"/>
              <a:gd name="connsiteX28" fmla="*/ 1229360 w 1905000"/>
              <a:gd name="connsiteY28" fmla="*/ 370840 h 2027153"/>
              <a:gd name="connsiteX29" fmla="*/ 1209040 w 1905000"/>
              <a:gd name="connsiteY29" fmla="*/ 401320 h 2027153"/>
              <a:gd name="connsiteX30" fmla="*/ 1112520 w 1905000"/>
              <a:gd name="connsiteY30" fmla="*/ 426720 h 2027153"/>
              <a:gd name="connsiteX31" fmla="*/ 1082040 w 1905000"/>
              <a:gd name="connsiteY31" fmla="*/ 436880 h 2027153"/>
              <a:gd name="connsiteX32" fmla="*/ 1051560 w 1905000"/>
              <a:gd name="connsiteY32" fmla="*/ 462280 h 2027153"/>
              <a:gd name="connsiteX33" fmla="*/ 1036320 w 1905000"/>
              <a:gd name="connsiteY33" fmla="*/ 477520 h 2027153"/>
              <a:gd name="connsiteX34" fmla="*/ 1005840 w 1905000"/>
              <a:gd name="connsiteY34" fmla="*/ 487680 h 2027153"/>
              <a:gd name="connsiteX35" fmla="*/ 970280 w 1905000"/>
              <a:gd name="connsiteY35" fmla="*/ 497840 h 2027153"/>
              <a:gd name="connsiteX36" fmla="*/ 944880 w 1905000"/>
              <a:gd name="connsiteY36" fmla="*/ 528320 h 2027153"/>
              <a:gd name="connsiteX37" fmla="*/ 929640 w 1905000"/>
              <a:gd name="connsiteY37" fmla="*/ 558800 h 2027153"/>
              <a:gd name="connsiteX38" fmla="*/ 939800 w 1905000"/>
              <a:gd name="connsiteY38" fmla="*/ 589280 h 2027153"/>
              <a:gd name="connsiteX39" fmla="*/ 949960 w 1905000"/>
              <a:gd name="connsiteY39" fmla="*/ 604520 h 2027153"/>
              <a:gd name="connsiteX40" fmla="*/ 975360 w 1905000"/>
              <a:gd name="connsiteY40" fmla="*/ 650240 h 2027153"/>
              <a:gd name="connsiteX41" fmla="*/ 1000760 w 1905000"/>
              <a:gd name="connsiteY41" fmla="*/ 680720 h 2027153"/>
              <a:gd name="connsiteX42" fmla="*/ 1005840 w 1905000"/>
              <a:gd name="connsiteY42" fmla="*/ 706120 h 2027153"/>
              <a:gd name="connsiteX43" fmla="*/ 985520 w 1905000"/>
              <a:gd name="connsiteY43" fmla="*/ 731520 h 2027153"/>
              <a:gd name="connsiteX44" fmla="*/ 970280 w 1905000"/>
              <a:gd name="connsiteY44" fmla="*/ 736600 h 2027153"/>
              <a:gd name="connsiteX45" fmla="*/ 955040 w 1905000"/>
              <a:gd name="connsiteY45" fmla="*/ 746760 h 2027153"/>
              <a:gd name="connsiteX46" fmla="*/ 944880 w 1905000"/>
              <a:gd name="connsiteY46" fmla="*/ 762000 h 2027153"/>
              <a:gd name="connsiteX47" fmla="*/ 939800 w 1905000"/>
              <a:gd name="connsiteY47" fmla="*/ 782320 h 2027153"/>
              <a:gd name="connsiteX48" fmla="*/ 934720 w 1905000"/>
              <a:gd name="connsiteY48" fmla="*/ 797560 h 2027153"/>
              <a:gd name="connsiteX49" fmla="*/ 929640 w 1905000"/>
              <a:gd name="connsiteY49" fmla="*/ 817880 h 2027153"/>
              <a:gd name="connsiteX50" fmla="*/ 914400 w 1905000"/>
              <a:gd name="connsiteY50" fmla="*/ 828040 h 2027153"/>
              <a:gd name="connsiteX51" fmla="*/ 868680 w 1905000"/>
              <a:gd name="connsiteY51" fmla="*/ 863600 h 2027153"/>
              <a:gd name="connsiteX52" fmla="*/ 807720 w 1905000"/>
              <a:gd name="connsiteY52" fmla="*/ 858520 h 2027153"/>
              <a:gd name="connsiteX53" fmla="*/ 792480 w 1905000"/>
              <a:gd name="connsiteY53" fmla="*/ 853440 h 2027153"/>
              <a:gd name="connsiteX54" fmla="*/ 782320 w 1905000"/>
              <a:gd name="connsiteY54" fmla="*/ 822960 h 2027153"/>
              <a:gd name="connsiteX55" fmla="*/ 772160 w 1905000"/>
              <a:gd name="connsiteY55" fmla="*/ 807720 h 2027153"/>
              <a:gd name="connsiteX56" fmla="*/ 777240 w 1905000"/>
              <a:gd name="connsiteY56" fmla="*/ 741680 h 2027153"/>
              <a:gd name="connsiteX57" fmla="*/ 787400 w 1905000"/>
              <a:gd name="connsiteY57" fmla="*/ 711200 h 2027153"/>
              <a:gd name="connsiteX58" fmla="*/ 812800 w 1905000"/>
              <a:gd name="connsiteY58" fmla="*/ 706120 h 2027153"/>
              <a:gd name="connsiteX59" fmla="*/ 817880 w 1905000"/>
              <a:gd name="connsiteY59" fmla="*/ 690880 h 2027153"/>
              <a:gd name="connsiteX60" fmla="*/ 833120 w 1905000"/>
              <a:gd name="connsiteY60" fmla="*/ 680720 h 2027153"/>
              <a:gd name="connsiteX61" fmla="*/ 848360 w 1905000"/>
              <a:gd name="connsiteY61" fmla="*/ 665480 h 2027153"/>
              <a:gd name="connsiteX62" fmla="*/ 853440 w 1905000"/>
              <a:gd name="connsiteY62" fmla="*/ 650240 h 2027153"/>
              <a:gd name="connsiteX63" fmla="*/ 883920 w 1905000"/>
              <a:gd name="connsiteY63" fmla="*/ 629920 h 2027153"/>
              <a:gd name="connsiteX64" fmla="*/ 889000 w 1905000"/>
              <a:gd name="connsiteY64" fmla="*/ 614680 h 2027153"/>
              <a:gd name="connsiteX65" fmla="*/ 904240 w 1905000"/>
              <a:gd name="connsiteY65" fmla="*/ 584200 h 2027153"/>
              <a:gd name="connsiteX66" fmla="*/ 899160 w 1905000"/>
              <a:gd name="connsiteY66" fmla="*/ 528320 h 2027153"/>
              <a:gd name="connsiteX67" fmla="*/ 889000 w 1905000"/>
              <a:gd name="connsiteY67" fmla="*/ 513080 h 2027153"/>
              <a:gd name="connsiteX68" fmla="*/ 868680 w 1905000"/>
              <a:gd name="connsiteY68" fmla="*/ 477520 h 2027153"/>
              <a:gd name="connsiteX69" fmla="*/ 812800 w 1905000"/>
              <a:gd name="connsiteY69" fmla="*/ 477520 h 2027153"/>
              <a:gd name="connsiteX70" fmla="*/ 802640 w 1905000"/>
              <a:gd name="connsiteY70" fmla="*/ 462280 h 2027153"/>
              <a:gd name="connsiteX71" fmla="*/ 746760 w 1905000"/>
              <a:gd name="connsiteY71" fmla="*/ 472440 h 2027153"/>
              <a:gd name="connsiteX72" fmla="*/ 716280 w 1905000"/>
              <a:gd name="connsiteY72" fmla="*/ 497840 h 2027153"/>
              <a:gd name="connsiteX73" fmla="*/ 701040 w 1905000"/>
              <a:gd name="connsiteY73" fmla="*/ 508000 h 2027153"/>
              <a:gd name="connsiteX74" fmla="*/ 716280 w 1905000"/>
              <a:gd name="connsiteY74" fmla="*/ 518160 h 2027153"/>
              <a:gd name="connsiteX75" fmla="*/ 701040 w 1905000"/>
              <a:gd name="connsiteY75" fmla="*/ 553720 h 2027153"/>
              <a:gd name="connsiteX76" fmla="*/ 635000 w 1905000"/>
              <a:gd name="connsiteY76" fmla="*/ 558800 h 2027153"/>
              <a:gd name="connsiteX77" fmla="*/ 619760 w 1905000"/>
              <a:gd name="connsiteY77" fmla="*/ 568960 h 2027153"/>
              <a:gd name="connsiteX78" fmla="*/ 594360 w 1905000"/>
              <a:gd name="connsiteY78" fmla="*/ 594360 h 2027153"/>
              <a:gd name="connsiteX79" fmla="*/ 579120 w 1905000"/>
              <a:gd name="connsiteY79" fmla="*/ 624840 h 2027153"/>
              <a:gd name="connsiteX80" fmla="*/ 563880 w 1905000"/>
              <a:gd name="connsiteY80" fmla="*/ 635000 h 2027153"/>
              <a:gd name="connsiteX81" fmla="*/ 533400 w 1905000"/>
              <a:gd name="connsiteY81" fmla="*/ 680720 h 2027153"/>
              <a:gd name="connsiteX82" fmla="*/ 523240 w 1905000"/>
              <a:gd name="connsiteY82" fmla="*/ 695960 h 2027153"/>
              <a:gd name="connsiteX83" fmla="*/ 518160 w 1905000"/>
              <a:gd name="connsiteY83" fmla="*/ 721360 h 2027153"/>
              <a:gd name="connsiteX84" fmla="*/ 513080 w 1905000"/>
              <a:gd name="connsiteY84" fmla="*/ 736600 h 2027153"/>
              <a:gd name="connsiteX85" fmla="*/ 508000 w 1905000"/>
              <a:gd name="connsiteY85" fmla="*/ 756920 h 2027153"/>
              <a:gd name="connsiteX86" fmla="*/ 502920 w 1905000"/>
              <a:gd name="connsiteY86" fmla="*/ 828040 h 2027153"/>
              <a:gd name="connsiteX87" fmla="*/ 518160 w 1905000"/>
              <a:gd name="connsiteY87" fmla="*/ 833120 h 2027153"/>
              <a:gd name="connsiteX88" fmla="*/ 528320 w 1905000"/>
              <a:gd name="connsiteY88" fmla="*/ 848360 h 2027153"/>
              <a:gd name="connsiteX89" fmla="*/ 543560 w 1905000"/>
              <a:gd name="connsiteY89" fmla="*/ 858520 h 2027153"/>
              <a:gd name="connsiteX90" fmla="*/ 563880 w 1905000"/>
              <a:gd name="connsiteY90" fmla="*/ 889000 h 2027153"/>
              <a:gd name="connsiteX91" fmla="*/ 574040 w 1905000"/>
              <a:gd name="connsiteY91" fmla="*/ 904240 h 2027153"/>
              <a:gd name="connsiteX92" fmla="*/ 589280 w 1905000"/>
              <a:gd name="connsiteY92" fmla="*/ 909320 h 2027153"/>
              <a:gd name="connsiteX93" fmla="*/ 604520 w 1905000"/>
              <a:gd name="connsiteY93" fmla="*/ 939800 h 2027153"/>
              <a:gd name="connsiteX94" fmla="*/ 609600 w 1905000"/>
              <a:gd name="connsiteY94" fmla="*/ 955040 h 2027153"/>
              <a:gd name="connsiteX95" fmla="*/ 619760 w 1905000"/>
              <a:gd name="connsiteY95" fmla="*/ 970280 h 2027153"/>
              <a:gd name="connsiteX96" fmla="*/ 645160 w 1905000"/>
              <a:gd name="connsiteY96" fmla="*/ 1010920 h 2027153"/>
              <a:gd name="connsiteX97" fmla="*/ 655320 w 1905000"/>
              <a:gd name="connsiteY97" fmla="*/ 1026160 h 2027153"/>
              <a:gd name="connsiteX98" fmla="*/ 670560 w 1905000"/>
              <a:gd name="connsiteY98" fmla="*/ 1036320 h 2027153"/>
              <a:gd name="connsiteX99" fmla="*/ 690880 w 1905000"/>
              <a:gd name="connsiteY99" fmla="*/ 1066800 h 2027153"/>
              <a:gd name="connsiteX100" fmla="*/ 695960 w 1905000"/>
              <a:gd name="connsiteY100" fmla="*/ 1082040 h 2027153"/>
              <a:gd name="connsiteX101" fmla="*/ 711200 w 1905000"/>
              <a:gd name="connsiteY101" fmla="*/ 1087120 h 2027153"/>
              <a:gd name="connsiteX102" fmla="*/ 731520 w 1905000"/>
              <a:gd name="connsiteY102" fmla="*/ 1107440 h 2027153"/>
              <a:gd name="connsiteX103" fmla="*/ 756920 w 1905000"/>
              <a:gd name="connsiteY103" fmla="*/ 1127760 h 2027153"/>
              <a:gd name="connsiteX104" fmla="*/ 767080 w 1905000"/>
              <a:gd name="connsiteY104" fmla="*/ 1143000 h 2027153"/>
              <a:gd name="connsiteX105" fmla="*/ 772160 w 1905000"/>
              <a:gd name="connsiteY105" fmla="*/ 1158240 h 2027153"/>
              <a:gd name="connsiteX106" fmla="*/ 787400 w 1905000"/>
              <a:gd name="connsiteY106" fmla="*/ 1168400 h 2027153"/>
              <a:gd name="connsiteX107" fmla="*/ 792480 w 1905000"/>
              <a:gd name="connsiteY107" fmla="*/ 1183640 h 2027153"/>
              <a:gd name="connsiteX108" fmla="*/ 807720 w 1905000"/>
              <a:gd name="connsiteY108" fmla="*/ 1193800 h 2027153"/>
              <a:gd name="connsiteX109" fmla="*/ 817880 w 1905000"/>
              <a:gd name="connsiteY109" fmla="*/ 1224280 h 2027153"/>
              <a:gd name="connsiteX110" fmla="*/ 822960 w 1905000"/>
              <a:gd name="connsiteY110" fmla="*/ 1239520 h 2027153"/>
              <a:gd name="connsiteX111" fmla="*/ 828040 w 1905000"/>
              <a:gd name="connsiteY111" fmla="*/ 1320800 h 2027153"/>
              <a:gd name="connsiteX112" fmla="*/ 838200 w 1905000"/>
              <a:gd name="connsiteY112" fmla="*/ 1351280 h 2027153"/>
              <a:gd name="connsiteX113" fmla="*/ 843280 w 1905000"/>
              <a:gd name="connsiteY113" fmla="*/ 1366520 h 2027153"/>
              <a:gd name="connsiteX114" fmla="*/ 848360 w 1905000"/>
              <a:gd name="connsiteY114" fmla="*/ 1422400 h 2027153"/>
              <a:gd name="connsiteX115" fmla="*/ 858520 w 1905000"/>
              <a:gd name="connsiteY115" fmla="*/ 1437640 h 2027153"/>
              <a:gd name="connsiteX116" fmla="*/ 863600 w 1905000"/>
              <a:gd name="connsiteY116" fmla="*/ 1518920 h 2027153"/>
              <a:gd name="connsiteX117" fmla="*/ 873760 w 1905000"/>
              <a:gd name="connsiteY117" fmla="*/ 1559560 h 2027153"/>
              <a:gd name="connsiteX118" fmla="*/ 868680 w 1905000"/>
              <a:gd name="connsiteY118" fmla="*/ 1600200 h 2027153"/>
              <a:gd name="connsiteX119" fmla="*/ 863600 w 1905000"/>
              <a:gd name="connsiteY119" fmla="*/ 1615440 h 2027153"/>
              <a:gd name="connsiteX120" fmla="*/ 848360 w 1905000"/>
              <a:gd name="connsiteY120" fmla="*/ 1625600 h 2027153"/>
              <a:gd name="connsiteX121" fmla="*/ 833120 w 1905000"/>
              <a:gd name="connsiteY121" fmla="*/ 1681480 h 2027153"/>
              <a:gd name="connsiteX122" fmla="*/ 822960 w 1905000"/>
              <a:gd name="connsiteY122" fmla="*/ 1696720 h 2027153"/>
              <a:gd name="connsiteX123" fmla="*/ 807720 w 1905000"/>
              <a:gd name="connsiteY123" fmla="*/ 1701800 h 2027153"/>
              <a:gd name="connsiteX124" fmla="*/ 797560 w 1905000"/>
              <a:gd name="connsiteY124" fmla="*/ 1717040 h 2027153"/>
              <a:gd name="connsiteX125" fmla="*/ 746760 w 1905000"/>
              <a:gd name="connsiteY125" fmla="*/ 1747520 h 2027153"/>
              <a:gd name="connsiteX126" fmla="*/ 731520 w 1905000"/>
              <a:gd name="connsiteY126" fmla="*/ 1757680 h 2027153"/>
              <a:gd name="connsiteX127" fmla="*/ 690880 w 1905000"/>
              <a:gd name="connsiteY127" fmla="*/ 1793240 h 2027153"/>
              <a:gd name="connsiteX128" fmla="*/ 660400 w 1905000"/>
              <a:gd name="connsiteY128" fmla="*/ 1803400 h 2027153"/>
              <a:gd name="connsiteX129" fmla="*/ 645160 w 1905000"/>
              <a:gd name="connsiteY129" fmla="*/ 1808480 h 2027153"/>
              <a:gd name="connsiteX130" fmla="*/ 614680 w 1905000"/>
              <a:gd name="connsiteY130" fmla="*/ 1833880 h 2027153"/>
              <a:gd name="connsiteX131" fmla="*/ 604520 w 1905000"/>
              <a:gd name="connsiteY131" fmla="*/ 1864360 h 2027153"/>
              <a:gd name="connsiteX132" fmla="*/ 589280 w 1905000"/>
              <a:gd name="connsiteY132" fmla="*/ 1894840 h 2027153"/>
              <a:gd name="connsiteX133" fmla="*/ 568960 w 1905000"/>
              <a:gd name="connsiteY133" fmla="*/ 1899920 h 2027153"/>
              <a:gd name="connsiteX134" fmla="*/ 538480 w 1905000"/>
              <a:gd name="connsiteY134" fmla="*/ 1925320 h 2027153"/>
              <a:gd name="connsiteX135" fmla="*/ 502920 w 1905000"/>
              <a:gd name="connsiteY135" fmla="*/ 1935480 h 2027153"/>
              <a:gd name="connsiteX136" fmla="*/ 487680 w 1905000"/>
              <a:gd name="connsiteY136" fmla="*/ 1950720 h 2027153"/>
              <a:gd name="connsiteX137" fmla="*/ 472440 w 1905000"/>
              <a:gd name="connsiteY137" fmla="*/ 1955800 h 2027153"/>
              <a:gd name="connsiteX138" fmla="*/ 467360 w 1905000"/>
              <a:gd name="connsiteY138" fmla="*/ 1971040 h 2027153"/>
              <a:gd name="connsiteX139" fmla="*/ 441960 w 1905000"/>
              <a:gd name="connsiteY139" fmla="*/ 1996440 h 2027153"/>
              <a:gd name="connsiteX140" fmla="*/ 416560 w 1905000"/>
              <a:gd name="connsiteY140" fmla="*/ 2026920 h 2027153"/>
              <a:gd name="connsiteX141" fmla="*/ 411480 w 1905000"/>
              <a:gd name="connsiteY141" fmla="*/ 1996440 h 2027153"/>
              <a:gd name="connsiteX142" fmla="*/ 406400 w 1905000"/>
              <a:gd name="connsiteY142" fmla="*/ 1981200 h 2027153"/>
              <a:gd name="connsiteX143" fmla="*/ 406400 w 1905000"/>
              <a:gd name="connsiteY143" fmla="*/ 1864360 h 2027153"/>
              <a:gd name="connsiteX144" fmla="*/ 391160 w 1905000"/>
              <a:gd name="connsiteY144" fmla="*/ 1813560 h 2027153"/>
              <a:gd name="connsiteX145" fmla="*/ 375920 w 1905000"/>
              <a:gd name="connsiteY145" fmla="*/ 1803400 h 2027153"/>
              <a:gd name="connsiteX146" fmla="*/ 365760 w 1905000"/>
              <a:gd name="connsiteY146" fmla="*/ 1788160 h 2027153"/>
              <a:gd name="connsiteX147" fmla="*/ 330200 w 1905000"/>
              <a:gd name="connsiteY147" fmla="*/ 1793240 h 2027153"/>
              <a:gd name="connsiteX148" fmla="*/ 314960 w 1905000"/>
              <a:gd name="connsiteY148" fmla="*/ 1798320 h 2027153"/>
              <a:gd name="connsiteX149" fmla="*/ 304800 w 1905000"/>
              <a:gd name="connsiteY149" fmla="*/ 1813560 h 2027153"/>
              <a:gd name="connsiteX150" fmla="*/ 289560 w 1905000"/>
              <a:gd name="connsiteY150" fmla="*/ 1808480 h 2027153"/>
              <a:gd name="connsiteX151" fmla="*/ 299720 w 1905000"/>
              <a:gd name="connsiteY151" fmla="*/ 1767840 h 2027153"/>
              <a:gd name="connsiteX152" fmla="*/ 294640 w 1905000"/>
              <a:gd name="connsiteY152" fmla="*/ 1737360 h 2027153"/>
              <a:gd name="connsiteX153" fmla="*/ 279400 w 1905000"/>
              <a:gd name="connsiteY153" fmla="*/ 1727200 h 2027153"/>
              <a:gd name="connsiteX154" fmla="*/ 274320 w 1905000"/>
              <a:gd name="connsiteY154" fmla="*/ 1747520 h 2027153"/>
              <a:gd name="connsiteX155" fmla="*/ 254000 w 1905000"/>
              <a:gd name="connsiteY155" fmla="*/ 1778000 h 2027153"/>
              <a:gd name="connsiteX156" fmla="*/ 238760 w 1905000"/>
              <a:gd name="connsiteY156" fmla="*/ 1732280 h 2027153"/>
              <a:gd name="connsiteX157" fmla="*/ 233680 w 1905000"/>
              <a:gd name="connsiteY157" fmla="*/ 1717040 h 2027153"/>
              <a:gd name="connsiteX158" fmla="*/ 228600 w 1905000"/>
              <a:gd name="connsiteY158" fmla="*/ 1691640 h 2027153"/>
              <a:gd name="connsiteX159" fmla="*/ 223520 w 1905000"/>
              <a:gd name="connsiteY159" fmla="*/ 1656080 h 2027153"/>
              <a:gd name="connsiteX160" fmla="*/ 208280 w 1905000"/>
              <a:gd name="connsiteY160" fmla="*/ 1645920 h 2027153"/>
              <a:gd name="connsiteX161" fmla="*/ 193040 w 1905000"/>
              <a:gd name="connsiteY161" fmla="*/ 1615440 h 2027153"/>
              <a:gd name="connsiteX162" fmla="*/ 177800 w 1905000"/>
              <a:gd name="connsiteY162" fmla="*/ 1584960 h 2027153"/>
              <a:gd name="connsiteX163" fmla="*/ 162560 w 1905000"/>
              <a:gd name="connsiteY163" fmla="*/ 1579880 h 2027153"/>
              <a:gd name="connsiteX164" fmla="*/ 137160 w 1905000"/>
              <a:gd name="connsiteY164" fmla="*/ 1554480 h 2027153"/>
              <a:gd name="connsiteX165" fmla="*/ 106680 w 1905000"/>
              <a:gd name="connsiteY165" fmla="*/ 1544320 h 2027153"/>
              <a:gd name="connsiteX166" fmla="*/ 91440 w 1905000"/>
              <a:gd name="connsiteY166" fmla="*/ 1539240 h 2027153"/>
              <a:gd name="connsiteX167" fmla="*/ 76200 w 1905000"/>
              <a:gd name="connsiteY167" fmla="*/ 1529080 h 2027153"/>
              <a:gd name="connsiteX168" fmla="*/ 35560 w 1905000"/>
              <a:gd name="connsiteY168" fmla="*/ 1524000 h 2027153"/>
              <a:gd name="connsiteX169" fmla="*/ 30480 w 1905000"/>
              <a:gd name="connsiteY169" fmla="*/ 1508760 h 2027153"/>
              <a:gd name="connsiteX170" fmla="*/ 0 w 1905000"/>
              <a:gd name="connsiteY170" fmla="*/ 1488440 h 2027153"/>
              <a:gd name="connsiteX171" fmla="*/ 20320 w 1905000"/>
              <a:gd name="connsiteY171" fmla="*/ 1468120 h 20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905000" h="2027153">
                <a:moveTo>
                  <a:pt x="1905000" y="10160"/>
                </a:moveTo>
                <a:cubicBezTo>
                  <a:pt x="1866053" y="8467"/>
                  <a:pt x="1827037" y="7960"/>
                  <a:pt x="1788160" y="5080"/>
                </a:cubicBezTo>
                <a:cubicBezTo>
                  <a:pt x="1781197" y="4564"/>
                  <a:pt x="1774822" y="0"/>
                  <a:pt x="1767840" y="0"/>
                </a:cubicBezTo>
                <a:cubicBezTo>
                  <a:pt x="1762485" y="0"/>
                  <a:pt x="1757868" y="4122"/>
                  <a:pt x="1752600" y="5080"/>
                </a:cubicBezTo>
                <a:cubicBezTo>
                  <a:pt x="1739168" y="7522"/>
                  <a:pt x="1725507" y="8467"/>
                  <a:pt x="1711960" y="10160"/>
                </a:cubicBezTo>
                <a:cubicBezTo>
                  <a:pt x="1710267" y="15240"/>
                  <a:pt x="1707930" y="20149"/>
                  <a:pt x="1706880" y="25400"/>
                </a:cubicBezTo>
                <a:cubicBezTo>
                  <a:pt x="1704532" y="37141"/>
                  <a:pt x="1709151" y="51509"/>
                  <a:pt x="1701800" y="60960"/>
                </a:cubicBezTo>
                <a:cubicBezTo>
                  <a:pt x="1695225" y="69414"/>
                  <a:pt x="1671320" y="71120"/>
                  <a:pt x="1671320" y="71120"/>
                </a:cubicBezTo>
                <a:cubicBezTo>
                  <a:pt x="1661430" y="100789"/>
                  <a:pt x="1673978" y="73542"/>
                  <a:pt x="1651000" y="96520"/>
                </a:cubicBezTo>
                <a:cubicBezTo>
                  <a:pt x="1617133" y="130387"/>
                  <a:pt x="1666240" y="94827"/>
                  <a:pt x="1625600" y="121920"/>
                </a:cubicBezTo>
                <a:cubicBezTo>
                  <a:pt x="1612831" y="160226"/>
                  <a:pt x="1631541" y="114494"/>
                  <a:pt x="1605280" y="147320"/>
                </a:cubicBezTo>
                <a:cubicBezTo>
                  <a:pt x="1601935" y="151501"/>
                  <a:pt x="1602595" y="157771"/>
                  <a:pt x="1600200" y="162560"/>
                </a:cubicBezTo>
                <a:cubicBezTo>
                  <a:pt x="1591733" y="179493"/>
                  <a:pt x="1590040" y="177800"/>
                  <a:pt x="1574800" y="187960"/>
                </a:cubicBezTo>
                <a:cubicBezTo>
                  <a:pt x="1563716" y="221211"/>
                  <a:pt x="1579110" y="188576"/>
                  <a:pt x="1554480" y="208280"/>
                </a:cubicBezTo>
                <a:cubicBezTo>
                  <a:pt x="1549712" y="212094"/>
                  <a:pt x="1548637" y="219203"/>
                  <a:pt x="1544320" y="223520"/>
                </a:cubicBezTo>
                <a:cubicBezTo>
                  <a:pt x="1540003" y="227837"/>
                  <a:pt x="1534160" y="230293"/>
                  <a:pt x="1529080" y="233680"/>
                </a:cubicBezTo>
                <a:cubicBezTo>
                  <a:pt x="1522307" y="243840"/>
                  <a:pt x="1518920" y="257387"/>
                  <a:pt x="1508760" y="264160"/>
                </a:cubicBezTo>
                <a:lnTo>
                  <a:pt x="1478280" y="284480"/>
                </a:lnTo>
                <a:cubicBezTo>
                  <a:pt x="1473200" y="287867"/>
                  <a:pt x="1468832" y="292709"/>
                  <a:pt x="1463040" y="294640"/>
                </a:cubicBezTo>
                <a:cubicBezTo>
                  <a:pt x="1426500" y="306820"/>
                  <a:pt x="1472131" y="292043"/>
                  <a:pt x="1427480" y="304800"/>
                </a:cubicBezTo>
                <a:cubicBezTo>
                  <a:pt x="1422331" y="306271"/>
                  <a:pt x="1417553" y="309216"/>
                  <a:pt x="1412240" y="309880"/>
                </a:cubicBezTo>
                <a:cubicBezTo>
                  <a:pt x="1390332" y="312618"/>
                  <a:pt x="1368213" y="313267"/>
                  <a:pt x="1346200" y="314960"/>
                </a:cubicBezTo>
                <a:cubicBezTo>
                  <a:pt x="1341120" y="320040"/>
                  <a:pt x="1336938" y="326215"/>
                  <a:pt x="1330960" y="330200"/>
                </a:cubicBezTo>
                <a:cubicBezTo>
                  <a:pt x="1326505" y="333170"/>
                  <a:pt x="1320509" y="332885"/>
                  <a:pt x="1315720" y="335280"/>
                </a:cubicBezTo>
                <a:cubicBezTo>
                  <a:pt x="1310259" y="338010"/>
                  <a:pt x="1305560" y="342053"/>
                  <a:pt x="1300480" y="345440"/>
                </a:cubicBezTo>
                <a:cubicBezTo>
                  <a:pt x="1290320" y="342053"/>
                  <a:pt x="1279787" y="339630"/>
                  <a:pt x="1270000" y="335280"/>
                </a:cubicBezTo>
                <a:cubicBezTo>
                  <a:pt x="1264421" y="332800"/>
                  <a:pt x="1260221" y="322390"/>
                  <a:pt x="1254760" y="325120"/>
                </a:cubicBezTo>
                <a:cubicBezTo>
                  <a:pt x="1248515" y="328242"/>
                  <a:pt x="1251598" y="338727"/>
                  <a:pt x="1249680" y="345440"/>
                </a:cubicBezTo>
                <a:cubicBezTo>
                  <a:pt x="1243906" y="365647"/>
                  <a:pt x="1247645" y="358650"/>
                  <a:pt x="1229360" y="370840"/>
                </a:cubicBezTo>
                <a:cubicBezTo>
                  <a:pt x="1222587" y="381000"/>
                  <a:pt x="1219200" y="394547"/>
                  <a:pt x="1209040" y="401320"/>
                </a:cubicBezTo>
                <a:cubicBezTo>
                  <a:pt x="1160190" y="433887"/>
                  <a:pt x="1190735" y="420703"/>
                  <a:pt x="1112520" y="426720"/>
                </a:cubicBezTo>
                <a:cubicBezTo>
                  <a:pt x="1102360" y="430107"/>
                  <a:pt x="1089613" y="429307"/>
                  <a:pt x="1082040" y="436880"/>
                </a:cubicBezTo>
                <a:cubicBezTo>
                  <a:pt x="1037516" y="481404"/>
                  <a:pt x="1093995" y="426917"/>
                  <a:pt x="1051560" y="462280"/>
                </a:cubicBezTo>
                <a:cubicBezTo>
                  <a:pt x="1046041" y="466879"/>
                  <a:pt x="1042600" y="474031"/>
                  <a:pt x="1036320" y="477520"/>
                </a:cubicBezTo>
                <a:cubicBezTo>
                  <a:pt x="1026958" y="482721"/>
                  <a:pt x="1016000" y="484293"/>
                  <a:pt x="1005840" y="487680"/>
                </a:cubicBezTo>
                <a:cubicBezTo>
                  <a:pt x="983976" y="494968"/>
                  <a:pt x="995795" y="491461"/>
                  <a:pt x="970280" y="497840"/>
                </a:cubicBezTo>
                <a:cubicBezTo>
                  <a:pt x="959045" y="509075"/>
                  <a:pt x="951953" y="514175"/>
                  <a:pt x="944880" y="528320"/>
                </a:cubicBezTo>
                <a:cubicBezTo>
                  <a:pt x="923848" y="570384"/>
                  <a:pt x="958757" y="515124"/>
                  <a:pt x="929640" y="558800"/>
                </a:cubicBezTo>
                <a:cubicBezTo>
                  <a:pt x="933027" y="568960"/>
                  <a:pt x="933859" y="580369"/>
                  <a:pt x="939800" y="589280"/>
                </a:cubicBezTo>
                <a:cubicBezTo>
                  <a:pt x="943187" y="594360"/>
                  <a:pt x="947230" y="599059"/>
                  <a:pt x="949960" y="604520"/>
                </a:cubicBezTo>
                <a:cubicBezTo>
                  <a:pt x="962736" y="630072"/>
                  <a:pt x="943325" y="618205"/>
                  <a:pt x="975360" y="650240"/>
                </a:cubicBezTo>
                <a:cubicBezTo>
                  <a:pt x="994917" y="669797"/>
                  <a:pt x="986615" y="659502"/>
                  <a:pt x="1000760" y="680720"/>
                </a:cubicBezTo>
                <a:cubicBezTo>
                  <a:pt x="1002453" y="689187"/>
                  <a:pt x="1005840" y="697486"/>
                  <a:pt x="1005840" y="706120"/>
                </a:cubicBezTo>
                <a:cubicBezTo>
                  <a:pt x="1005840" y="720768"/>
                  <a:pt x="997222" y="725669"/>
                  <a:pt x="985520" y="731520"/>
                </a:cubicBezTo>
                <a:cubicBezTo>
                  <a:pt x="980731" y="733915"/>
                  <a:pt x="975069" y="734205"/>
                  <a:pt x="970280" y="736600"/>
                </a:cubicBezTo>
                <a:cubicBezTo>
                  <a:pt x="964819" y="739330"/>
                  <a:pt x="960120" y="743373"/>
                  <a:pt x="955040" y="746760"/>
                </a:cubicBezTo>
                <a:cubicBezTo>
                  <a:pt x="951653" y="751840"/>
                  <a:pt x="947285" y="756388"/>
                  <a:pt x="944880" y="762000"/>
                </a:cubicBezTo>
                <a:cubicBezTo>
                  <a:pt x="942130" y="768417"/>
                  <a:pt x="941718" y="775607"/>
                  <a:pt x="939800" y="782320"/>
                </a:cubicBezTo>
                <a:cubicBezTo>
                  <a:pt x="938329" y="787469"/>
                  <a:pt x="936191" y="792411"/>
                  <a:pt x="934720" y="797560"/>
                </a:cubicBezTo>
                <a:cubicBezTo>
                  <a:pt x="932802" y="804273"/>
                  <a:pt x="933513" y="812071"/>
                  <a:pt x="929640" y="817880"/>
                </a:cubicBezTo>
                <a:cubicBezTo>
                  <a:pt x="926253" y="822960"/>
                  <a:pt x="919480" y="824653"/>
                  <a:pt x="914400" y="828040"/>
                </a:cubicBezTo>
                <a:cubicBezTo>
                  <a:pt x="889291" y="865704"/>
                  <a:pt x="906054" y="856125"/>
                  <a:pt x="868680" y="863600"/>
                </a:cubicBezTo>
                <a:cubicBezTo>
                  <a:pt x="848360" y="861907"/>
                  <a:pt x="827932" y="861215"/>
                  <a:pt x="807720" y="858520"/>
                </a:cubicBezTo>
                <a:cubicBezTo>
                  <a:pt x="802412" y="857812"/>
                  <a:pt x="795592" y="857797"/>
                  <a:pt x="792480" y="853440"/>
                </a:cubicBezTo>
                <a:cubicBezTo>
                  <a:pt x="786255" y="844725"/>
                  <a:pt x="788261" y="831871"/>
                  <a:pt x="782320" y="822960"/>
                </a:cubicBezTo>
                <a:lnTo>
                  <a:pt x="772160" y="807720"/>
                </a:lnTo>
                <a:cubicBezTo>
                  <a:pt x="773853" y="785707"/>
                  <a:pt x="773797" y="763488"/>
                  <a:pt x="777240" y="741680"/>
                </a:cubicBezTo>
                <a:cubicBezTo>
                  <a:pt x="778910" y="731101"/>
                  <a:pt x="776898" y="713300"/>
                  <a:pt x="787400" y="711200"/>
                </a:cubicBezTo>
                <a:lnTo>
                  <a:pt x="812800" y="706120"/>
                </a:lnTo>
                <a:cubicBezTo>
                  <a:pt x="814493" y="701040"/>
                  <a:pt x="814535" y="695061"/>
                  <a:pt x="817880" y="690880"/>
                </a:cubicBezTo>
                <a:cubicBezTo>
                  <a:pt x="821694" y="686112"/>
                  <a:pt x="828430" y="684629"/>
                  <a:pt x="833120" y="680720"/>
                </a:cubicBezTo>
                <a:cubicBezTo>
                  <a:pt x="838639" y="676121"/>
                  <a:pt x="843280" y="670560"/>
                  <a:pt x="848360" y="665480"/>
                </a:cubicBezTo>
                <a:cubicBezTo>
                  <a:pt x="850053" y="660400"/>
                  <a:pt x="849654" y="654026"/>
                  <a:pt x="853440" y="650240"/>
                </a:cubicBezTo>
                <a:cubicBezTo>
                  <a:pt x="862074" y="641606"/>
                  <a:pt x="883920" y="629920"/>
                  <a:pt x="883920" y="629920"/>
                </a:cubicBezTo>
                <a:cubicBezTo>
                  <a:pt x="885613" y="624840"/>
                  <a:pt x="886605" y="619469"/>
                  <a:pt x="889000" y="614680"/>
                </a:cubicBezTo>
                <a:cubicBezTo>
                  <a:pt x="908695" y="575289"/>
                  <a:pt x="891471" y="622506"/>
                  <a:pt x="904240" y="584200"/>
                </a:cubicBezTo>
                <a:cubicBezTo>
                  <a:pt x="902547" y="565573"/>
                  <a:pt x="903079" y="546608"/>
                  <a:pt x="899160" y="528320"/>
                </a:cubicBezTo>
                <a:cubicBezTo>
                  <a:pt x="897881" y="522350"/>
                  <a:pt x="891144" y="518797"/>
                  <a:pt x="889000" y="513080"/>
                </a:cubicBezTo>
                <a:cubicBezTo>
                  <a:pt x="875399" y="476811"/>
                  <a:pt x="896283" y="495922"/>
                  <a:pt x="868680" y="477520"/>
                </a:cubicBezTo>
                <a:cubicBezTo>
                  <a:pt x="847248" y="484664"/>
                  <a:pt x="841521" y="489008"/>
                  <a:pt x="812800" y="477520"/>
                </a:cubicBezTo>
                <a:cubicBezTo>
                  <a:pt x="807131" y="475253"/>
                  <a:pt x="806027" y="467360"/>
                  <a:pt x="802640" y="462280"/>
                </a:cubicBezTo>
                <a:cubicBezTo>
                  <a:pt x="788631" y="464031"/>
                  <a:pt x="762422" y="464609"/>
                  <a:pt x="746760" y="472440"/>
                </a:cubicBezTo>
                <a:cubicBezTo>
                  <a:pt x="727841" y="481900"/>
                  <a:pt x="733132" y="483796"/>
                  <a:pt x="716280" y="497840"/>
                </a:cubicBezTo>
                <a:cubicBezTo>
                  <a:pt x="711590" y="501749"/>
                  <a:pt x="706120" y="504613"/>
                  <a:pt x="701040" y="508000"/>
                </a:cubicBezTo>
                <a:cubicBezTo>
                  <a:pt x="706120" y="511387"/>
                  <a:pt x="714349" y="512368"/>
                  <a:pt x="716280" y="518160"/>
                </a:cubicBezTo>
                <a:cubicBezTo>
                  <a:pt x="717719" y="522478"/>
                  <a:pt x="708077" y="551844"/>
                  <a:pt x="701040" y="553720"/>
                </a:cubicBezTo>
                <a:cubicBezTo>
                  <a:pt x="679707" y="559409"/>
                  <a:pt x="657013" y="557107"/>
                  <a:pt x="635000" y="558800"/>
                </a:cubicBezTo>
                <a:cubicBezTo>
                  <a:pt x="629920" y="562187"/>
                  <a:pt x="624077" y="564643"/>
                  <a:pt x="619760" y="568960"/>
                </a:cubicBezTo>
                <a:cubicBezTo>
                  <a:pt x="585893" y="602827"/>
                  <a:pt x="635000" y="567267"/>
                  <a:pt x="594360" y="594360"/>
                </a:cubicBezTo>
                <a:cubicBezTo>
                  <a:pt x="590228" y="606755"/>
                  <a:pt x="588968" y="614992"/>
                  <a:pt x="579120" y="624840"/>
                </a:cubicBezTo>
                <a:cubicBezTo>
                  <a:pt x="574803" y="629157"/>
                  <a:pt x="568960" y="631613"/>
                  <a:pt x="563880" y="635000"/>
                </a:cubicBezTo>
                <a:lnTo>
                  <a:pt x="533400" y="680720"/>
                </a:lnTo>
                <a:lnTo>
                  <a:pt x="523240" y="695960"/>
                </a:lnTo>
                <a:cubicBezTo>
                  <a:pt x="521547" y="704427"/>
                  <a:pt x="520254" y="712983"/>
                  <a:pt x="518160" y="721360"/>
                </a:cubicBezTo>
                <a:cubicBezTo>
                  <a:pt x="516861" y="726555"/>
                  <a:pt x="514551" y="731451"/>
                  <a:pt x="513080" y="736600"/>
                </a:cubicBezTo>
                <a:cubicBezTo>
                  <a:pt x="511162" y="743313"/>
                  <a:pt x="509693" y="750147"/>
                  <a:pt x="508000" y="756920"/>
                </a:cubicBezTo>
                <a:cubicBezTo>
                  <a:pt x="506307" y="780627"/>
                  <a:pt x="499779" y="804481"/>
                  <a:pt x="502920" y="828040"/>
                </a:cubicBezTo>
                <a:cubicBezTo>
                  <a:pt x="503628" y="833348"/>
                  <a:pt x="513979" y="829775"/>
                  <a:pt x="518160" y="833120"/>
                </a:cubicBezTo>
                <a:cubicBezTo>
                  <a:pt x="522928" y="836934"/>
                  <a:pt x="524003" y="844043"/>
                  <a:pt x="528320" y="848360"/>
                </a:cubicBezTo>
                <a:cubicBezTo>
                  <a:pt x="532637" y="852677"/>
                  <a:pt x="538480" y="855133"/>
                  <a:pt x="543560" y="858520"/>
                </a:cubicBezTo>
                <a:lnTo>
                  <a:pt x="563880" y="889000"/>
                </a:lnTo>
                <a:cubicBezTo>
                  <a:pt x="567267" y="894080"/>
                  <a:pt x="568248" y="902309"/>
                  <a:pt x="574040" y="904240"/>
                </a:cubicBezTo>
                <a:lnTo>
                  <a:pt x="589280" y="909320"/>
                </a:lnTo>
                <a:cubicBezTo>
                  <a:pt x="602049" y="947626"/>
                  <a:pt x="584825" y="900409"/>
                  <a:pt x="604520" y="939800"/>
                </a:cubicBezTo>
                <a:cubicBezTo>
                  <a:pt x="606915" y="944589"/>
                  <a:pt x="607205" y="950251"/>
                  <a:pt x="609600" y="955040"/>
                </a:cubicBezTo>
                <a:cubicBezTo>
                  <a:pt x="612330" y="960501"/>
                  <a:pt x="617280" y="964701"/>
                  <a:pt x="619760" y="970280"/>
                </a:cubicBezTo>
                <a:cubicBezTo>
                  <a:pt x="637578" y="1010370"/>
                  <a:pt x="617744" y="992643"/>
                  <a:pt x="645160" y="1010920"/>
                </a:cubicBezTo>
                <a:cubicBezTo>
                  <a:pt x="648547" y="1016000"/>
                  <a:pt x="651003" y="1021843"/>
                  <a:pt x="655320" y="1026160"/>
                </a:cubicBezTo>
                <a:cubicBezTo>
                  <a:pt x="659637" y="1030477"/>
                  <a:pt x="666540" y="1031725"/>
                  <a:pt x="670560" y="1036320"/>
                </a:cubicBezTo>
                <a:cubicBezTo>
                  <a:pt x="678601" y="1045510"/>
                  <a:pt x="687019" y="1055216"/>
                  <a:pt x="690880" y="1066800"/>
                </a:cubicBezTo>
                <a:cubicBezTo>
                  <a:pt x="692573" y="1071880"/>
                  <a:pt x="692174" y="1078254"/>
                  <a:pt x="695960" y="1082040"/>
                </a:cubicBezTo>
                <a:cubicBezTo>
                  <a:pt x="699746" y="1085826"/>
                  <a:pt x="706120" y="1085427"/>
                  <a:pt x="711200" y="1087120"/>
                </a:cubicBezTo>
                <a:cubicBezTo>
                  <a:pt x="722284" y="1120371"/>
                  <a:pt x="706890" y="1087736"/>
                  <a:pt x="731520" y="1107440"/>
                </a:cubicBezTo>
                <a:cubicBezTo>
                  <a:pt x="764346" y="1133701"/>
                  <a:pt x="718614" y="1114991"/>
                  <a:pt x="756920" y="1127760"/>
                </a:cubicBezTo>
                <a:cubicBezTo>
                  <a:pt x="760307" y="1132840"/>
                  <a:pt x="764350" y="1137539"/>
                  <a:pt x="767080" y="1143000"/>
                </a:cubicBezTo>
                <a:cubicBezTo>
                  <a:pt x="769475" y="1147789"/>
                  <a:pt x="768815" y="1154059"/>
                  <a:pt x="772160" y="1158240"/>
                </a:cubicBezTo>
                <a:cubicBezTo>
                  <a:pt x="775974" y="1163008"/>
                  <a:pt x="782320" y="1165013"/>
                  <a:pt x="787400" y="1168400"/>
                </a:cubicBezTo>
                <a:cubicBezTo>
                  <a:pt x="789093" y="1173480"/>
                  <a:pt x="789135" y="1179459"/>
                  <a:pt x="792480" y="1183640"/>
                </a:cubicBezTo>
                <a:cubicBezTo>
                  <a:pt x="796294" y="1188408"/>
                  <a:pt x="804484" y="1188623"/>
                  <a:pt x="807720" y="1193800"/>
                </a:cubicBezTo>
                <a:cubicBezTo>
                  <a:pt x="813396" y="1202882"/>
                  <a:pt x="814493" y="1214120"/>
                  <a:pt x="817880" y="1224280"/>
                </a:cubicBezTo>
                <a:lnTo>
                  <a:pt x="822960" y="1239520"/>
                </a:lnTo>
                <a:cubicBezTo>
                  <a:pt x="824653" y="1266613"/>
                  <a:pt x="824372" y="1293903"/>
                  <a:pt x="828040" y="1320800"/>
                </a:cubicBezTo>
                <a:cubicBezTo>
                  <a:pt x="829487" y="1331411"/>
                  <a:pt x="834813" y="1341120"/>
                  <a:pt x="838200" y="1351280"/>
                </a:cubicBezTo>
                <a:lnTo>
                  <a:pt x="843280" y="1366520"/>
                </a:lnTo>
                <a:cubicBezTo>
                  <a:pt x="844973" y="1385147"/>
                  <a:pt x="844441" y="1404112"/>
                  <a:pt x="848360" y="1422400"/>
                </a:cubicBezTo>
                <a:cubicBezTo>
                  <a:pt x="849639" y="1428370"/>
                  <a:pt x="857568" y="1431609"/>
                  <a:pt x="858520" y="1437640"/>
                </a:cubicBezTo>
                <a:cubicBezTo>
                  <a:pt x="862754" y="1464454"/>
                  <a:pt x="861026" y="1491896"/>
                  <a:pt x="863600" y="1518920"/>
                </a:cubicBezTo>
                <a:cubicBezTo>
                  <a:pt x="865235" y="1536084"/>
                  <a:pt x="868738" y="1544493"/>
                  <a:pt x="873760" y="1559560"/>
                </a:cubicBezTo>
                <a:cubicBezTo>
                  <a:pt x="872067" y="1573107"/>
                  <a:pt x="871122" y="1586768"/>
                  <a:pt x="868680" y="1600200"/>
                </a:cubicBezTo>
                <a:cubicBezTo>
                  <a:pt x="867722" y="1605468"/>
                  <a:pt x="866945" y="1611259"/>
                  <a:pt x="863600" y="1615440"/>
                </a:cubicBezTo>
                <a:cubicBezTo>
                  <a:pt x="859786" y="1620208"/>
                  <a:pt x="853440" y="1622213"/>
                  <a:pt x="848360" y="1625600"/>
                </a:cubicBezTo>
                <a:cubicBezTo>
                  <a:pt x="845634" y="1639232"/>
                  <a:pt x="840486" y="1670431"/>
                  <a:pt x="833120" y="1681480"/>
                </a:cubicBezTo>
                <a:cubicBezTo>
                  <a:pt x="829733" y="1686560"/>
                  <a:pt x="827728" y="1692906"/>
                  <a:pt x="822960" y="1696720"/>
                </a:cubicBezTo>
                <a:cubicBezTo>
                  <a:pt x="818779" y="1700065"/>
                  <a:pt x="812800" y="1700107"/>
                  <a:pt x="807720" y="1701800"/>
                </a:cubicBezTo>
                <a:cubicBezTo>
                  <a:pt x="804333" y="1706880"/>
                  <a:pt x="802155" y="1713020"/>
                  <a:pt x="797560" y="1717040"/>
                </a:cubicBezTo>
                <a:cubicBezTo>
                  <a:pt x="774168" y="1737508"/>
                  <a:pt x="769698" y="1734412"/>
                  <a:pt x="746760" y="1747520"/>
                </a:cubicBezTo>
                <a:cubicBezTo>
                  <a:pt x="741459" y="1750549"/>
                  <a:pt x="736600" y="1754293"/>
                  <a:pt x="731520" y="1757680"/>
                </a:cubicBezTo>
                <a:cubicBezTo>
                  <a:pt x="719667" y="1775460"/>
                  <a:pt x="716280" y="1784773"/>
                  <a:pt x="690880" y="1793240"/>
                </a:cubicBezTo>
                <a:lnTo>
                  <a:pt x="660400" y="1803400"/>
                </a:lnTo>
                <a:cubicBezTo>
                  <a:pt x="655320" y="1805093"/>
                  <a:pt x="649615" y="1805510"/>
                  <a:pt x="645160" y="1808480"/>
                </a:cubicBezTo>
                <a:cubicBezTo>
                  <a:pt x="623942" y="1822625"/>
                  <a:pt x="634237" y="1814323"/>
                  <a:pt x="614680" y="1833880"/>
                </a:cubicBezTo>
                <a:lnTo>
                  <a:pt x="604520" y="1864360"/>
                </a:lnTo>
                <a:cubicBezTo>
                  <a:pt x="601622" y="1873053"/>
                  <a:pt x="597721" y="1889213"/>
                  <a:pt x="589280" y="1894840"/>
                </a:cubicBezTo>
                <a:cubicBezTo>
                  <a:pt x="583471" y="1898713"/>
                  <a:pt x="575733" y="1898227"/>
                  <a:pt x="568960" y="1899920"/>
                </a:cubicBezTo>
                <a:cubicBezTo>
                  <a:pt x="557725" y="1911155"/>
                  <a:pt x="552625" y="1918247"/>
                  <a:pt x="538480" y="1925320"/>
                </a:cubicBezTo>
                <a:cubicBezTo>
                  <a:pt x="531192" y="1928964"/>
                  <a:pt x="509431" y="1933852"/>
                  <a:pt x="502920" y="1935480"/>
                </a:cubicBezTo>
                <a:cubicBezTo>
                  <a:pt x="497840" y="1940560"/>
                  <a:pt x="493658" y="1946735"/>
                  <a:pt x="487680" y="1950720"/>
                </a:cubicBezTo>
                <a:cubicBezTo>
                  <a:pt x="483225" y="1953690"/>
                  <a:pt x="476226" y="1952014"/>
                  <a:pt x="472440" y="1955800"/>
                </a:cubicBezTo>
                <a:cubicBezTo>
                  <a:pt x="468654" y="1959586"/>
                  <a:pt x="469755" y="1966251"/>
                  <a:pt x="467360" y="1971040"/>
                </a:cubicBezTo>
                <a:cubicBezTo>
                  <a:pt x="458893" y="1987973"/>
                  <a:pt x="457200" y="1986280"/>
                  <a:pt x="441960" y="1996440"/>
                </a:cubicBezTo>
                <a:cubicBezTo>
                  <a:pt x="440742" y="1998267"/>
                  <a:pt x="420906" y="2030180"/>
                  <a:pt x="416560" y="2026920"/>
                </a:cubicBezTo>
                <a:cubicBezTo>
                  <a:pt x="408320" y="2020740"/>
                  <a:pt x="413714" y="2006495"/>
                  <a:pt x="411480" y="1996440"/>
                </a:cubicBezTo>
                <a:cubicBezTo>
                  <a:pt x="410318" y="1991213"/>
                  <a:pt x="408093" y="1986280"/>
                  <a:pt x="406400" y="1981200"/>
                </a:cubicBezTo>
                <a:cubicBezTo>
                  <a:pt x="421870" y="1934789"/>
                  <a:pt x="413854" y="1964988"/>
                  <a:pt x="406400" y="1864360"/>
                </a:cubicBezTo>
                <a:cubicBezTo>
                  <a:pt x="404865" y="1843640"/>
                  <a:pt x="405714" y="1828114"/>
                  <a:pt x="391160" y="1813560"/>
                </a:cubicBezTo>
                <a:cubicBezTo>
                  <a:pt x="386843" y="1809243"/>
                  <a:pt x="381000" y="1806787"/>
                  <a:pt x="375920" y="1803400"/>
                </a:cubicBezTo>
                <a:cubicBezTo>
                  <a:pt x="372533" y="1798320"/>
                  <a:pt x="370840" y="1791547"/>
                  <a:pt x="365760" y="1788160"/>
                </a:cubicBezTo>
                <a:cubicBezTo>
                  <a:pt x="345451" y="1774621"/>
                  <a:pt x="346060" y="1785310"/>
                  <a:pt x="330200" y="1793240"/>
                </a:cubicBezTo>
                <a:cubicBezTo>
                  <a:pt x="325411" y="1795635"/>
                  <a:pt x="320040" y="1796627"/>
                  <a:pt x="314960" y="1798320"/>
                </a:cubicBezTo>
                <a:cubicBezTo>
                  <a:pt x="311573" y="1803400"/>
                  <a:pt x="310469" y="1811293"/>
                  <a:pt x="304800" y="1813560"/>
                </a:cubicBezTo>
                <a:cubicBezTo>
                  <a:pt x="299828" y="1815549"/>
                  <a:pt x="291253" y="1813560"/>
                  <a:pt x="289560" y="1808480"/>
                </a:cubicBezTo>
                <a:cubicBezTo>
                  <a:pt x="287517" y="1802350"/>
                  <a:pt x="296979" y="1776064"/>
                  <a:pt x="299720" y="1767840"/>
                </a:cubicBezTo>
                <a:cubicBezTo>
                  <a:pt x="298027" y="1757680"/>
                  <a:pt x="299246" y="1746573"/>
                  <a:pt x="294640" y="1737360"/>
                </a:cubicBezTo>
                <a:cubicBezTo>
                  <a:pt x="291910" y="1731899"/>
                  <a:pt x="284861" y="1724470"/>
                  <a:pt x="279400" y="1727200"/>
                </a:cubicBezTo>
                <a:cubicBezTo>
                  <a:pt x="273155" y="1730322"/>
                  <a:pt x="277442" y="1741275"/>
                  <a:pt x="274320" y="1747520"/>
                </a:cubicBezTo>
                <a:cubicBezTo>
                  <a:pt x="268859" y="1758442"/>
                  <a:pt x="254000" y="1778000"/>
                  <a:pt x="254000" y="1778000"/>
                </a:cubicBezTo>
                <a:lnTo>
                  <a:pt x="238760" y="1732280"/>
                </a:lnTo>
                <a:cubicBezTo>
                  <a:pt x="237067" y="1727200"/>
                  <a:pt x="234730" y="1722291"/>
                  <a:pt x="233680" y="1717040"/>
                </a:cubicBezTo>
                <a:cubicBezTo>
                  <a:pt x="231987" y="1708573"/>
                  <a:pt x="230019" y="1700157"/>
                  <a:pt x="228600" y="1691640"/>
                </a:cubicBezTo>
                <a:cubicBezTo>
                  <a:pt x="226632" y="1679829"/>
                  <a:pt x="228383" y="1667022"/>
                  <a:pt x="223520" y="1656080"/>
                </a:cubicBezTo>
                <a:cubicBezTo>
                  <a:pt x="221040" y="1650501"/>
                  <a:pt x="213360" y="1649307"/>
                  <a:pt x="208280" y="1645920"/>
                </a:cubicBezTo>
                <a:cubicBezTo>
                  <a:pt x="195511" y="1607614"/>
                  <a:pt x="212735" y="1654831"/>
                  <a:pt x="193040" y="1615440"/>
                </a:cubicBezTo>
                <a:cubicBezTo>
                  <a:pt x="186905" y="1603169"/>
                  <a:pt x="189932" y="1594666"/>
                  <a:pt x="177800" y="1584960"/>
                </a:cubicBezTo>
                <a:cubicBezTo>
                  <a:pt x="173619" y="1581615"/>
                  <a:pt x="167640" y="1581573"/>
                  <a:pt x="162560" y="1579880"/>
                </a:cubicBezTo>
                <a:cubicBezTo>
                  <a:pt x="153291" y="1565977"/>
                  <a:pt x="153202" y="1561610"/>
                  <a:pt x="137160" y="1554480"/>
                </a:cubicBezTo>
                <a:cubicBezTo>
                  <a:pt x="127373" y="1550130"/>
                  <a:pt x="116840" y="1547707"/>
                  <a:pt x="106680" y="1544320"/>
                </a:cubicBezTo>
                <a:cubicBezTo>
                  <a:pt x="101600" y="1542627"/>
                  <a:pt x="95895" y="1542210"/>
                  <a:pt x="91440" y="1539240"/>
                </a:cubicBezTo>
                <a:cubicBezTo>
                  <a:pt x="86360" y="1535853"/>
                  <a:pt x="82090" y="1530686"/>
                  <a:pt x="76200" y="1529080"/>
                </a:cubicBezTo>
                <a:cubicBezTo>
                  <a:pt x="63029" y="1525488"/>
                  <a:pt x="49107" y="1525693"/>
                  <a:pt x="35560" y="1524000"/>
                </a:cubicBezTo>
                <a:cubicBezTo>
                  <a:pt x="33867" y="1518920"/>
                  <a:pt x="34266" y="1512546"/>
                  <a:pt x="30480" y="1508760"/>
                </a:cubicBezTo>
                <a:cubicBezTo>
                  <a:pt x="21846" y="1500126"/>
                  <a:pt x="0" y="1488440"/>
                  <a:pt x="0" y="1488440"/>
                </a:cubicBezTo>
                <a:cubicBezTo>
                  <a:pt x="18390" y="1476180"/>
                  <a:pt x="12510" y="1483741"/>
                  <a:pt x="20320" y="146812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6746240" y="1437640"/>
            <a:ext cx="1193800" cy="2936568"/>
          </a:xfrm>
          <a:custGeom>
            <a:avLst/>
            <a:gdLst>
              <a:gd name="connsiteX0" fmla="*/ 1107440 w 1193800"/>
              <a:gd name="connsiteY0" fmla="*/ 0 h 2936568"/>
              <a:gd name="connsiteX1" fmla="*/ 1082040 w 1193800"/>
              <a:gd name="connsiteY1" fmla="*/ 20320 h 2936568"/>
              <a:gd name="connsiteX2" fmla="*/ 1066800 w 1193800"/>
              <a:gd name="connsiteY2" fmla="*/ 50800 h 2936568"/>
              <a:gd name="connsiteX3" fmla="*/ 1056640 w 1193800"/>
              <a:gd name="connsiteY3" fmla="*/ 66040 h 2936568"/>
              <a:gd name="connsiteX4" fmla="*/ 1051560 w 1193800"/>
              <a:gd name="connsiteY4" fmla="*/ 81280 h 2936568"/>
              <a:gd name="connsiteX5" fmla="*/ 1036320 w 1193800"/>
              <a:gd name="connsiteY5" fmla="*/ 111760 h 2936568"/>
              <a:gd name="connsiteX6" fmla="*/ 1046480 w 1193800"/>
              <a:gd name="connsiteY6" fmla="*/ 182880 h 2936568"/>
              <a:gd name="connsiteX7" fmla="*/ 1056640 w 1193800"/>
              <a:gd name="connsiteY7" fmla="*/ 198120 h 2936568"/>
              <a:gd name="connsiteX8" fmla="*/ 1066800 w 1193800"/>
              <a:gd name="connsiteY8" fmla="*/ 264160 h 2936568"/>
              <a:gd name="connsiteX9" fmla="*/ 1076960 w 1193800"/>
              <a:gd name="connsiteY9" fmla="*/ 294640 h 2936568"/>
              <a:gd name="connsiteX10" fmla="*/ 1092200 w 1193800"/>
              <a:gd name="connsiteY10" fmla="*/ 325120 h 2936568"/>
              <a:gd name="connsiteX11" fmla="*/ 1102360 w 1193800"/>
              <a:gd name="connsiteY11" fmla="*/ 365760 h 2936568"/>
              <a:gd name="connsiteX12" fmla="*/ 1107440 w 1193800"/>
              <a:gd name="connsiteY12" fmla="*/ 381000 h 2936568"/>
              <a:gd name="connsiteX13" fmla="*/ 1122680 w 1193800"/>
              <a:gd name="connsiteY13" fmla="*/ 386080 h 2936568"/>
              <a:gd name="connsiteX14" fmla="*/ 1127760 w 1193800"/>
              <a:gd name="connsiteY14" fmla="*/ 401320 h 2936568"/>
              <a:gd name="connsiteX15" fmla="*/ 1143000 w 1193800"/>
              <a:gd name="connsiteY15" fmla="*/ 406400 h 2936568"/>
              <a:gd name="connsiteX16" fmla="*/ 1153160 w 1193800"/>
              <a:gd name="connsiteY16" fmla="*/ 436880 h 2936568"/>
              <a:gd name="connsiteX17" fmla="*/ 1158240 w 1193800"/>
              <a:gd name="connsiteY17" fmla="*/ 452120 h 2936568"/>
              <a:gd name="connsiteX18" fmla="*/ 1178560 w 1193800"/>
              <a:gd name="connsiteY18" fmla="*/ 482600 h 2936568"/>
              <a:gd name="connsiteX19" fmla="*/ 1193800 w 1193800"/>
              <a:gd name="connsiteY19" fmla="*/ 513080 h 2936568"/>
              <a:gd name="connsiteX20" fmla="*/ 1188720 w 1193800"/>
              <a:gd name="connsiteY20" fmla="*/ 645160 h 2936568"/>
              <a:gd name="connsiteX21" fmla="*/ 1183640 w 1193800"/>
              <a:gd name="connsiteY21" fmla="*/ 660400 h 2936568"/>
              <a:gd name="connsiteX22" fmla="*/ 1168400 w 1193800"/>
              <a:gd name="connsiteY22" fmla="*/ 670560 h 2936568"/>
              <a:gd name="connsiteX23" fmla="*/ 1163320 w 1193800"/>
              <a:gd name="connsiteY23" fmla="*/ 685800 h 2936568"/>
              <a:gd name="connsiteX24" fmla="*/ 1132840 w 1193800"/>
              <a:gd name="connsiteY24" fmla="*/ 731520 h 2936568"/>
              <a:gd name="connsiteX25" fmla="*/ 1122680 w 1193800"/>
              <a:gd name="connsiteY25" fmla="*/ 746760 h 2936568"/>
              <a:gd name="connsiteX26" fmla="*/ 1117600 w 1193800"/>
              <a:gd name="connsiteY26" fmla="*/ 762000 h 2936568"/>
              <a:gd name="connsiteX27" fmla="*/ 1112520 w 1193800"/>
              <a:gd name="connsiteY27" fmla="*/ 838200 h 2936568"/>
              <a:gd name="connsiteX28" fmla="*/ 1097280 w 1193800"/>
              <a:gd name="connsiteY28" fmla="*/ 848360 h 2936568"/>
              <a:gd name="connsiteX29" fmla="*/ 1092200 w 1193800"/>
              <a:gd name="connsiteY29" fmla="*/ 863600 h 2936568"/>
              <a:gd name="connsiteX30" fmla="*/ 1097280 w 1193800"/>
              <a:gd name="connsiteY30" fmla="*/ 914400 h 2936568"/>
              <a:gd name="connsiteX31" fmla="*/ 1107440 w 1193800"/>
              <a:gd name="connsiteY31" fmla="*/ 944880 h 2936568"/>
              <a:gd name="connsiteX32" fmla="*/ 1071880 w 1193800"/>
              <a:gd name="connsiteY32" fmla="*/ 1036320 h 2936568"/>
              <a:gd name="connsiteX33" fmla="*/ 1056640 w 1193800"/>
              <a:gd name="connsiteY33" fmla="*/ 1041400 h 2936568"/>
              <a:gd name="connsiteX34" fmla="*/ 1041400 w 1193800"/>
              <a:gd name="connsiteY34" fmla="*/ 1137920 h 2936568"/>
              <a:gd name="connsiteX35" fmla="*/ 1056640 w 1193800"/>
              <a:gd name="connsiteY35" fmla="*/ 1148080 h 2936568"/>
              <a:gd name="connsiteX36" fmla="*/ 1061720 w 1193800"/>
              <a:gd name="connsiteY36" fmla="*/ 1163320 h 2936568"/>
              <a:gd name="connsiteX37" fmla="*/ 1092200 w 1193800"/>
              <a:gd name="connsiteY37" fmla="*/ 1178560 h 2936568"/>
              <a:gd name="connsiteX38" fmla="*/ 1102360 w 1193800"/>
              <a:gd name="connsiteY38" fmla="*/ 1214120 h 2936568"/>
              <a:gd name="connsiteX39" fmla="*/ 1117600 w 1193800"/>
              <a:gd name="connsiteY39" fmla="*/ 1219200 h 2936568"/>
              <a:gd name="connsiteX40" fmla="*/ 1137920 w 1193800"/>
              <a:gd name="connsiteY40" fmla="*/ 1249680 h 2936568"/>
              <a:gd name="connsiteX41" fmla="*/ 1148080 w 1193800"/>
              <a:gd name="connsiteY41" fmla="*/ 1280160 h 2936568"/>
              <a:gd name="connsiteX42" fmla="*/ 1173480 w 1193800"/>
              <a:gd name="connsiteY42" fmla="*/ 1325880 h 2936568"/>
              <a:gd name="connsiteX43" fmla="*/ 1158240 w 1193800"/>
              <a:gd name="connsiteY43" fmla="*/ 1336040 h 2936568"/>
              <a:gd name="connsiteX44" fmla="*/ 1153160 w 1193800"/>
              <a:gd name="connsiteY44" fmla="*/ 1351280 h 2936568"/>
              <a:gd name="connsiteX45" fmla="*/ 1143000 w 1193800"/>
              <a:gd name="connsiteY45" fmla="*/ 1366520 h 2936568"/>
              <a:gd name="connsiteX46" fmla="*/ 1158240 w 1193800"/>
              <a:gd name="connsiteY46" fmla="*/ 1427480 h 2936568"/>
              <a:gd name="connsiteX47" fmla="*/ 1163320 w 1193800"/>
              <a:gd name="connsiteY47" fmla="*/ 1442720 h 2936568"/>
              <a:gd name="connsiteX48" fmla="*/ 1143000 w 1193800"/>
              <a:gd name="connsiteY48" fmla="*/ 1463040 h 2936568"/>
              <a:gd name="connsiteX49" fmla="*/ 1132840 w 1193800"/>
              <a:gd name="connsiteY49" fmla="*/ 1478280 h 2936568"/>
              <a:gd name="connsiteX50" fmla="*/ 1117600 w 1193800"/>
              <a:gd name="connsiteY50" fmla="*/ 1488440 h 2936568"/>
              <a:gd name="connsiteX51" fmla="*/ 1107440 w 1193800"/>
              <a:gd name="connsiteY51" fmla="*/ 1503680 h 2936568"/>
              <a:gd name="connsiteX52" fmla="*/ 1076960 w 1193800"/>
              <a:gd name="connsiteY52" fmla="*/ 1524000 h 2936568"/>
              <a:gd name="connsiteX53" fmla="*/ 1061720 w 1193800"/>
              <a:gd name="connsiteY53" fmla="*/ 1574800 h 2936568"/>
              <a:gd name="connsiteX54" fmla="*/ 1056640 w 1193800"/>
              <a:gd name="connsiteY54" fmla="*/ 1590040 h 2936568"/>
              <a:gd name="connsiteX55" fmla="*/ 1051560 w 1193800"/>
              <a:gd name="connsiteY55" fmla="*/ 1620520 h 2936568"/>
              <a:gd name="connsiteX56" fmla="*/ 1046480 w 1193800"/>
              <a:gd name="connsiteY56" fmla="*/ 1635760 h 2936568"/>
              <a:gd name="connsiteX57" fmla="*/ 1031240 w 1193800"/>
              <a:gd name="connsiteY57" fmla="*/ 1640840 h 2936568"/>
              <a:gd name="connsiteX58" fmla="*/ 1021080 w 1193800"/>
              <a:gd name="connsiteY58" fmla="*/ 1656080 h 2936568"/>
              <a:gd name="connsiteX59" fmla="*/ 1016000 w 1193800"/>
              <a:gd name="connsiteY59" fmla="*/ 1681480 h 2936568"/>
              <a:gd name="connsiteX60" fmla="*/ 1010920 w 1193800"/>
              <a:gd name="connsiteY60" fmla="*/ 1701800 h 2936568"/>
              <a:gd name="connsiteX61" fmla="*/ 995680 w 1193800"/>
              <a:gd name="connsiteY61" fmla="*/ 1732280 h 2936568"/>
              <a:gd name="connsiteX62" fmla="*/ 980440 w 1193800"/>
              <a:gd name="connsiteY62" fmla="*/ 1742440 h 2936568"/>
              <a:gd name="connsiteX63" fmla="*/ 970280 w 1193800"/>
              <a:gd name="connsiteY63" fmla="*/ 1757680 h 2936568"/>
              <a:gd name="connsiteX64" fmla="*/ 965200 w 1193800"/>
              <a:gd name="connsiteY64" fmla="*/ 1772920 h 2936568"/>
              <a:gd name="connsiteX65" fmla="*/ 949960 w 1193800"/>
              <a:gd name="connsiteY65" fmla="*/ 1778000 h 2936568"/>
              <a:gd name="connsiteX66" fmla="*/ 929640 w 1193800"/>
              <a:gd name="connsiteY66" fmla="*/ 1808480 h 2936568"/>
              <a:gd name="connsiteX67" fmla="*/ 904240 w 1193800"/>
              <a:gd name="connsiteY67" fmla="*/ 1838960 h 2936568"/>
              <a:gd name="connsiteX68" fmla="*/ 899160 w 1193800"/>
              <a:gd name="connsiteY68" fmla="*/ 1854200 h 2936568"/>
              <a:gd name="connsiteX69" fmla="*/ 889000 w 1193800"/>
              <a:gd name="connsiteY69" fmla="*/ 1869440 h 2936568"/>
              <a:gd name="connsiteX70" fmla="*/ 878840 w 1193800"/>
              <a:gd name="connsiteY70" fmla="*/ 1899920 h 2936568"/>
              <a:gd name="connsiteX71" fmla="*/ 868680 w 1193800"/>
              <a:gd name="connsiteY71" fmla="*/ 1915160 h 2936568"/>
              <a:gd name="connsiteX72" fmla="*/ 863600 w 1193800"/>
              <a:gd name="connsiteY72" fmla="*/ 1930400 h 2936568"/>
              <a:gd name="connsiteX73" fmla="*/ 843280 w 1193800"/>
              <a:gd name="connsiteY73" fmla="*/ 1960880 h 2936568"/>
              <a:gd name="connsiteX74" fmla="*/ 833120 w 1193800"/>
              <a:gd name="connsiteY74" fmla="*/ 1976120 h 2936568"/>
              <a:gd name="connsiteX75" fmla="*/ 822960 w 1193800"/>
              <a:gd name="connsiteY75" fmla="*/ 1991360 h 2936568"/>
              <a:gd name="connsiteX76" fmla="*/ 812800 w 1193800"/>
              <a:gd name="connsiteY76" fmla="*/ 2016760 h 2936568"/>
              <a:gd name="connsiteX77" fmla="*/ 767080 w 1193800"/>
              <a:gd name="connsiteY77" fmla="*/ 2011680 h 2936568"/>
              <a:gd name="connsiteX78" fmla="*/ 762000 w 1193800"/>
              <a:gd name="connsiteY78" fmla="*/ 2026920 h 2936568"/>
              <a:gd name="connsiteX79" fmla="*/ 792480 w 1193800"/>
              <a:gd name="connsiteY79" fmla="*/ 2037080 h 2936568"/>
              <a:gd name="connsiteX80" fmla="*/ 807720 w 1193800"/>
              <a:gd name="connsiteY80" fmla="*/ 2042160 h 2936568"/>
              <a:gd name="connsiteX81" fmla="*/ 817880 w 1193800"/>
              <a:gd name="connsiteY81" fmla="*/ 2082800 h 2936568"/>
              <a:gd name="connsiteX82" fmla="*/ 822960 w 1193800"/>
              <a:gd name="connsiteY82" fmla="*/ 2098040 h 2936568"/>
              <a:gd name="connsiteX83" fmla="*/ 828040 w 1193800"/>
              <a:gd name="connsiteY83" fmla="*/ 2128520 h 2936568"/>
              <a:gd name="connsiteX84" fmla="*/ 822960 w 1193800"/>
              <a:gd name="connsiteY84" fmla="*/ 2153920 h 2936568"/>
              <a:gd name="connsiteX85" fmla="*/ 817880 w 1193800"/>
              <a:gd name="connsiteY85" fmla="*/ 2174240 h 2936568"/>
              <a:gd name="connsiteX86" fmla="*/ 802640 w 1193800"/>
              <a:gd name="connsiteY86" fmla="*/ 2179320 h 2936568"/>
              <a:gd name="connsiteX87" fmla="*/ 787400 w 1193800"/>
              <a:gd name="connsiteY87" fmla="*/ 2209800 h 2936568"/>
              <a:gd name="connsiteX88" fmla="*/ 782320 w 1193800"/>
              <a:gd name="connsiteY88" fmla="*/ 2225040 h 2936568"/>
              <a:gd name="connsiteX89" fmla="*/ 767080 w 1193800"/>
              <a:gd name="connsiteY89" fmla="*/ 2230120 h 2936568"/>
              <a:gd name="connsiteX90" fmla="*/ 762000 w 1193800"/>
              <a:gd name="connsiteY90" fmla="*/ 2250440 h 2936568"/>
              <a:gd name="connsiteX91" fmla="*/ 741680 w 1193800"/>
              <a:gd name="connsiteY91" fmla="*/ 2280920 h 2936568"/>
              <a:gd name="connsiteX92" fmla="*/ 716280 w 1193800"/>
              <a:gd name="connsiteY92" fmla="*/ 2326640 h 2936568"/>
              <a:gd name="connsiteX93" fmla="*/ 701040 w 1193800"/>
              <a:gd name="connsiteY93" fmla="*/ 2336800 h 2936568"/>
              <a:gd name="connsiteX94" fmla="*/ 690880 w 1193800"/>
              <a:gd name="connsiteY94" fmla="*/ 2352040 h 2936568"/>
              <a:gd name="connsiteX95" fmla="*/ 675640 w 1193800"/>
              <a:gd name="connsiteY95" fmla="*/ 2357120 h 2936568"/>
              <a:gd name="connsiteX96" fmla="*/ 604520 w 1193800"/>
              <a:gd name="connsiteY96" fmla="*/ 2423160 h 2936568"/>
              <a:gd name="connsiteX97" fmla="*/ 589280 w 1193800"/>
              <a:gd name="connsiteY97" fmla="*/ 2453640 h 2936568"/>
              <a:gd name="connsiteX98" fmla="*/ 574040 w 1193800"/>
              <a:gd name="connsiteY98" fmla="*/ 2463800 h 2936568"/>
              <a:gd name="connsiteX99" fmla="*/ 563880 w 1193800"/>
              <a:gd name="connsiteY99" fmla="*/ 2479040 h 2936568"/>
              <a:gd name="connsiteX100" fmla="*/ 548640 w 1193800"/>
              <a:gd name="connsiteY100" fmla="*/ 2489200 h 2936568"/>
              <a:gd name="connsiteX101" fmla="*/ 513080 w 1193800"/>
              <a:gd name="connsiteY101" fmla="*/ 2529840 h 2936568"/>
              <a:gd name="connsiteX102" fmla="*/ 497840 w 1193800"/>
              <a:gd name="connsiteY102" fmla="*/ 2575560 h 2936568"/>
              <a:gd name="connsiteX103" fmla="*/ 467360 w 1193800"/>
              <a:gd name="connsiteY103" fmla="*/ 2595880 h 2936568"/>
              <a:gd name="connsiteX104" fmla="*/ 457200 w 1193800"/>
              <a:gd name="connsiteY104" fmla="*/ 2611120 h 2936568"/>
              <a:gd name="connsiteX105" fmla="*/ 441960 w 1193800"/>
              <a:gd name="connsiteY105" fmla="*/ 2616200 h 2936568"/>
              <a:gd name="connsiteX106" fmla="*/ 411480 w 1193800"/>
              <a:gd name="connsiteY106" fmla="*/ 2636520 h 2936568"/>
              <a:gd name="connsiteX107" fmla="*/ 411480 w 1193800"/>
              <a:gd name="connsiteY107" fmla="*/ 2636520 h 2936568"/>
              <a:gd name="connsiteX108" fmla="*/ 381000 w 1193800"/>
              <a:gd name="connsiteY108" fmla="*/ 2656840 h 2936568"/>
              <a:gd name="connsiteX109" fmla="*/ 335280 w 1193800"/>
              <a:gd name="connsiteY109" fmla="*/ 2682240 h 2936568"/>
              <a:gd name="connsiteX110" fmla="*/ 304800 w 1193800"/>
              <a:gd name="connsiteY110" fmla="*/ 2687320 h 2936568"/>
              <a:gd name="connsiteX111" fmla="*/ 294640 w 1193800"/>
              <a:gd name="connsiteY111" fmla="*/ 2702560 h 2936568"/>
              <a:gd name="connsiteX112" fmla="*/ 284480 w 1193800"/>
              <a:gd name="connsiteY112" fmla="*/ 2738120 h 2936568"/>
              <a:gd name="connsiteX113" fmla="*/ 269240 w 1193800"/>
              <a:gd name="connsiteY113" fmla="*/ 2783840 h 2936568"/>
              <a:gd name="connsiteX114" fmla="*/ 264160 w 1193800"/>
              <a:gd name="connsiteY114" fmla="*/ 2799080 h 2936568"/>
              <a:gd name="connsiteX115" fmla="*/ 248920 w 1193800"/>
              <a:gd name="connsiteY115" fmla="*/ 2829560 h 2936568"/>
              <a:gd name="connsiteX116" fmla="*/ 233680 w 1193800"/>
              <a:gd name="connsiteY116" fmla="*/ 2834640 h 2936568"/>
              <a:gd name="connsiteX117" fmla="*/ 157480 w 1193800"/>
              <a:gd name="connsiteY117" fmla="*/ 2829560 h 2936568"/>
              <a:gd name="connsiteX118" fmla="*/ 137160 w 1193800"/>
              <a:gd name="connsiteY118" fmla="*/ 2824480 h 2936568"/>
              <a:gd name="connsiteX119" fmla="*/ 111760 w 1193800"/>
              <a:gd name="connsiteY119" fmla="*/ 2819400 h 2936568"/>
              <a:gd name="connsiteX120" fmla="*/ 81280 w 1193800"/>
              <a:gd name="connsiteY120" fmla="*/ 2824480 h 2936568"/>
              <a:gd name="connsiteX121" fmla="*/ 66040 w 1193800"/>
              <a:gd name="connsiteY121" fmla="*/ 2839720 h 2936568"/>
              <a:gd name="connsiteX122" fmla="*/ 50800 w 1193800"/>
              <a:gd name="connsiteY122" fmla="*/ 2849880 h 2936568"/>
              <a:gd name="connsiteX123" fmla="*/ 35560 w 1193800"/>
              <a:gd name="connsiteY123" fmla="*/ 2880360 h 2936568"/>
              <a:gd name="connsiteX124" fmla="*/ 25400 w 1193800"/>
              <a:gd name="connsiteY124" fmla="*/ 2895600 h 2936568"/>
              <a:gd name="connsiteX125" fmla="*/ 0 w 1193800"/>
              <a:gd name="connsiteY125" fmla="*/ 2936240 h 293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193800" h="2936568">
                <a:moveTo>
                  <a:pt x="1107440" y="0"/>
                </a:moveTo>
                <a:cubicBezTo>
                  <a:pt x="1098973" y="6773"/>
                  <a:pt x="1089707" y="12653"/>
                  <a:pt x="1082040" y="20320"/>
                </a:cubicBezTo>
                <a:cubicBezTo>
                  <a:pt x="1067481" y="34879"/>
                  <a:pt x="1075063" y="34273"/>
                  <a:pt x="1066800" y="50800"/>
                </a:cubicBezTo>
                <a:cubicBezTo>
                  <a:pt x="1064070" y="56261"/>
                  <a:pt x="1059370" y="60579"/>
                  <a:pt x="1056640" y="66040"/>
                </a:cubicBezTo>
                <a:cubicBezTo>
                  <a:pt x="1054245" y="70829"/>
                  <a:pt x="1053955" y="76491"/>
                  <a:pt x="1051560" y="81280"/>
                </a:cubicBezTo>
                <a:cubicBezTo>
                  <a:pt x="1031865" y="120671"/>
                  <a:pt x="1049089" y="73454"/>
                  <a:pt x="1036320" y="111760"/>
                </a:cubicBezTo>
                <a:cubicBezTo>
                  <a:pt x="1037618" y="126037"/>
                  <a:pt x="1036707" y="163334"/>
                  <a:pt x="1046480" y="182880"/>
                </a:cubicBezTo>
                <a:cubicBezTo>
                  <a:pt x="1049210" y="188341"/>
                  <a:pt x="1053253" y="193040"/>
                  <a:pt x="1056640" y="198120"/>
                </a:cubicBezTo>
                <a:cubicBezTo>
                  <a:pt x="1060218" y="230318"/>
                  <a:pt x="1059036" y="238281"/>
                  <a:pt x="1066800" y="264160"/>
                </a:cubicBezTo>
                <a:cubicBezTo>
                  <a:pt x="1069877" y="274418"/>
                  <a:pt x="1071019" y="285729"/>
                  <a:pt x="1076960" y="294640"/>
                </a:cubicBezTo>
                <a:cubicBezTo>
                  <a:pt x="1087631" y="310646"/>
                  <a:pt x="1087346" y="307324"/>
                  <a:pt x="1092200" y="325120"/>
                </a:cubicBezTo>
                <a:cubicBezTo>
                  <a:pt x="1095874" y="338592"/>
                  <a:pt x="1097944" y="352513"/>
                  <a:pt x="1102360" y="365760"/>
                </a:cubicBezTo>
                <a:cubicBezTo>
                  <a:pt x="1104053" y="370840"/>
                  <a:pt x="1103654" y="377214"/>
                  <a:pt x="1107440" y="381000"/>
                </a:cubicBezTo>
                <a:cubicBezTo>
                  <a:pt x="1111226" y="384786"/>
                  <a:pt x="1117600" y="384387"/>
                  <a:pt x="1122680" y="386080"/>
                </a:cubicBezTo>
                <a:cubicBezTo>
                  <a:pt x="1124373" y="391160"/>
                  <a:pt x="1123974" y="397534"/>
                  <a:pt x="1127760" y="401320"/>
                </a:cubicBezTo>
                <a:cubicBezTo>
                  <a:pt x="1131546" y="405106"/>
                  <a:pt x="1139888" y="402043"/>
                  <a:pt x="1143000" y="406400"/>
                </a:cubicBezTo>
                <a:cubicBezTo>
                  <a:pt x="1149225" y="415115"/>
                  <a:pt x="1149773" y="426720"/>
                  <a:pt x="1153160" y="436880"/>
                </a:cubicBezTo>
                <a:cubicBezTo>
                  <a:pt x="1154853" y="441960"/>
                  <a:pt x="1155270" y="447665"/>
                  <a:pt x="1158240" y="452120"/>
                </a:cubicBezTo>
                <a:cubicBezTo>
                  <a:pt x="1165013" y="462280"/>
                  <a:pt x="1174699" y="471016"/>
                  <a:pt x="1178560" y="482600"/>
                </a:cubicBezTo>
                <a:cubicBezTo>
                  <a:pt x="1185571" y="503632"/>
                  <a:pt x="1180670" y="493385"/>
                  <a:pt x="1193800" y="513080"/>
                </a:cubicBezTo>
                <a:cubicBezTo>
                  <a:pt x="1192107" y="557107"/>
                  <a:pt x="1191751" y="601205"/>
                  <a:pt x="1188720" y="645160"/>
                </a:cubicBezTo>
                <a:cubicBezTo>
                  <a:pt x="1188352" y="650502"/>
                  <a:pt x="1186985" y="656219"/>
                  <a:pt x="1183640" y="660400"/>
                </a:cubicBezTo>
                <a:cubicBezTo>
                  <a:pt x="1179826" y="665168"/>
                  <a:pt x="1173480" y="667173"/>
                  <a:pt x="1168400" y="670560"/>
                </a:cubicBezTo>
                <a:cubicBezTo>
                  <a:pt x="1166707" y="675640"/>
                  <a:pt x="1165921" y="681119"/>
                  <a:pt x="1163320" y="685800"/>
                </a:cubicBezTo>
                <a:lnTo>
                  <a:pt x="1132840" y="731520"/>
                </a:lnTo>
                <a:cubicBezTo>
                  <a:pt x="1129453" y="736600"/>
                  <a:pt x="1124611" y="740968"/>
                  <a:pt x="1122680" y="746760"/>
                </a:cubicBezTo>
                <a:lnTo>
                  <a:pt x="1117600" y="762000"/>
                </a:lnTo>
                <a:cubicBezTo>
                  <a:pt x="1115907" y="787400"/>
                  <a:pt x="1118351" y="813420"/>
                  <a:pt x="1112520" y="838200"/>
                </a:cubicBezTo>
                <a:cubicBezTo>
                  <a:pt x="1111122" y="844143"/>
                  <a:pt x="1101094" y="843592"/>
                  <a:pt x="1097280" y="848360"/>
                </a:cubicBezTo>
                <a:cubicBezTo>
                  <a:pt x="1093935" y="852541"/>
                  <a:pt x="1093893" y="858520"/>
                  <a:pt x="1092200" y="863600"/>
                </a:cubicBezTo>
                <a:cubicBezTo>
                  <a:pt x="1093893" y="880533"/>
                  <a:pt x="1094144" y="897674"/>
                  <a:pt x="1097280" y="914400"/>
                </a:cubicBezTo>
                <a:cubicBezTo>
                  <a:pt x="1099254" y="924926"/>
                  <a:pt x="1107440" y="944880"/>
                  <a:pt x="1107440" y="944880"/>
                </a:cubicBezTo>
                <a:cubicBezTo>
                  <a:pt x="1100110" y="1084143"/>
                  <a:pt x="1134686" y="1036320"/>
                  <a:pt x="1071880" y="1036320"/>
                </a:cubicBezTo>
                <a:cubicBezTo>
                  <a:pt x="1066525" y="1036320"/>
                  <a:pt x="1061720" y="1039707"/>
                  <a:pt x="1056640" y="1041400"/>
                </a:cubicBezTo>
                <a:cubicBezTo>
                  <a:pt x="1029936" y="1081456"/>
                  <a:pt x="1024783" y="1075606"/>
                  <a:pt x="1041400" y="1137920"/>
                </a:cubicBezTo>
                <a:cubicBezTo>
                  <a:pt x="1042973" y="1143819"/>
                  <a:pt x="1051560" y="1144693"/>
                  <a:pt x="1056640" y="1148080"/>
                </a:cubicBezTo>
                <a:cubicBezTo>
                  <a:pt x="1058333" y="1153160"/>
                  <a:pt x="1058375" y="1159139"/>
                  <a:pt x="1061720" y="1163320"/>
                </a:cubicBezTo>
                <a:cubicBezTo>
                  <a:pt x="1068882" y="1172272"/>
                  <a:pt x="1082160" y="1175213"/>
                  <a:pt x="1092200" y="1178560"/>
                </a:cubicBezTo>
                <a:cubicBezTo>
                  <a:pt x="1092244" y="1178736"/>
                  <a:pt x="1099931" y="1211691"/>
                  <a:pt x="1102360" y="1214120"/>
                </a:cubicBezTo>
                <a:cubicBezTo>
                  <a:pt x="1106146" y="1217906"/>
                  <a:pt x="1112520" y="1217507"/>
                  <a:pt x="1117600" y="1219200"/>
                </a:cubicBezTo>
                <a:cubicBezTo>
                  <a:pt x="1134406" y="1269618"/>
                  <a:pt x="1106209" y="1192601"/>
                  <a:pt x="1137920" y="1249680"/>
                </a:cubicBezTo>
                <a:cubicBezTo>
                  <a:pt x="1143121" y="1259042"/>
                  <a:pt x="1142139" y="1271249"/>
                  <a:pt x="1148080" y="1280160"/>
                </a:cubicBezTo>
                <a:cubicBezTo>
                  <a:pt x="1171370" y="1315095"/>
                  <a:pt x="1164539" y="1299056"/>
                  <a:pt x="1173480" y="1325880"/>
                </a:cubicBezTo>
                <a:cubicBezTo>
                  <a:pt x="1168400" y="1329267"/>
                  <a:pt x="1162054" y="1331272"/>
                  <a:pt x="1158240" y="1336040"/>
                </a:cubicBezTo>
                <a:cubicBezTo>
                  <a:pt x="1154895" y="1340221"/>
                  <a:pt x="1155555" y="1346491"/>
                  <a:pt x="1153160" y="1351280"/>
                </a:cubicBezTo>
                <a:cubicBezTo>
                  <a:pt x="1150430" y="1356741"/>
                  <a:pt x="1146387" y="1361440"/>
                  <a:pt x="1143000" y="1366520"/>
                </a:cubicBezTo>
                <a:cubicBezTo>
                  <a:pt x="1149841" y="1407564"/>
                  <a:pt x="1144823" y="1387228"/>
                  <a:pt x="1158240" y="1427480"/>
                </a:cubicBezTo>
                <a:lnTo>
                  <a:pt x="1163320" y="1442720"/>
                </a:lnTo>
                <a:cubicBezTo>
                  <a:pt x="1152236" y="1475971"/>
                  <a:pt x="1167630" y="1443336"/>
                  <a:pt x="1143000" y="1463040"/>
                </a:cubicBezTo>
                <a:cubicBezTo>
                  <a:pt x="1138232" y="1466854"/>
                  <a:pt x="1137157" y="1473963"/>
                  <a:pt x="1132840" y="1478280"/>
                </a:cubicBezTo>
                <a:cubicBezTo>
                  <a:pt x="1128523" y="1482597"/>
                  <a:pt x="1122680" y="1485053"/>
                  <a:pt x="1117600" y="1488440"/>
                </a:cubicBezTo>
                <a:cubicBezTo>
                  <a:pt x="1114213" y="1493520"/>
                  <a:pt x="1112035" y="1499660"/>
                  <a:pt x="1107440" y="1503680"/>
                </a:cubicBezTo>
                <a:cubicBezTo>
                  <a:pt x="1098250" y="1511721"/>
                  <a:pt x="1076960" y="1524000"/>
                  <a:pt x="1076960" y="1524000"/>
                </a:cubicBezTo>
                <a:cubicBezTo>
                  <a:pt x="1052815" y="1596434"/>
                  <a:pt x="1077075" y="1521058"/>
                  <a:pt x="1061720" y="1574800"/>
                </a:cubicBezTo>
                <a:cubicBezTo>
                  <a:pt x="1060249" y="1579949"/>
                  <a:pt x="1057802" y="1584813"/>
                  <a:pt x="1056640" y="1590040"/>
                </a:cubicBezTo>
                <a:cubicBezTo>
                  <a:pt x="1054406" y="1600095"/>
                  <a:pt x="1053794" y="1610465"/>
                  <a:pt x="1051560" y="1620520"/>
                </a:cubicBezTo>
                <a:cubicBezTo>
                  <a:pt x="1050398" y="1625747"/>
                  <a:pt x="1050266" y="1631974"/>
                  <a:pt x="1046480" y="1635760"/>
                </a:cubicBezTo>
                <a:cubicBezTo>
                  <a:pt x="1042694" y="1639546"/>
                  <a:pt x="1036320" y="1639147"/>
                  <a:pt x="1031240" y="1640840"/>
                </a:cubicBezTo>
                <a:cubicBezTo>
                  <a:pt x="1027853" y="1645920"/>
                  <a:pt x="1023224" y="1650363"/>
                  <a:pt x="1021080" y="1656080"/>
                </a:cubicBezTo>
                <a:cubicBezTo>
                  <a:pt x="1018048" y="1664165"/>
                  <a:pt x="1017873" y="1673051"/>
                  <a:pt x="1016000" y="1681480"/>
                </a:cubicBezTo>
                <a:cubicBezTo>
                  <a:pt x="1014485" y="1688296"/>
                  <a:pt x="1012838" y="1695087"/>
                  <a:pt x="1010920" y="1701800"/>
                </a:cubicBezTo>
                <a:cubicBezTo>
                  <a:pt x="1007615" y="1713369"/>
                  <a:pt x="1004586" y="1723374"/>
                  <a:pt x="995680" y="1732280"/>
                </a:cubicBezTo>
                <a:cubicBezTo>
                  <a:pt x="991363" y="1736597"/>
                  <a:pt x="985520" y="1739053"/>
                  <a:pt x="980440" y="1742440"/>
                </a:cubicBezTo>
                <a:cubicBezTo>
                  <a:pt x="977053" y="1747520"/>
                  <a:pt x="973010" y="1752219"/>
                  <a:pt x="970280" y="1757680"/>
                </a:cubicBezTo>
                <a:cubicBezTo>
                  <a:pt x="967885" y="1762469"/>
                  <a:pt x="968986" y="1769134"/>
                  <a:pt x="965200" y="1772920"/>
                </a:cubicBezTo>
                <a:cubicBezTo>
                  <a:pt x="961414" y="1776706"/>
                  <a:pt x="955040" y="1776307"/>
                  <a:pt x="949960" y="1778000"/>
                </a:cubicBezTo>
                <a:cubicBezTo>
                  <a:pt x="943187" y="1788160"/>
                  <a:pt x="938274" y="1799846"/>
                  <a:pt x="929640" y="1808480"/>
                </a:cubicBezTo>
                <a:cubicBezTo>
                  <a:pt x="918405" y="1819715"/>
                  <a:pt x="911313" y="1824815"/>
                  <a:pt x="904240" y="1838960"/>
                </a:cubicBezTo>
                <a:cubicBezTo>
                  <a:pt x="901845" y="1843749"/>
                  <a:pt x="901555" y="1849411"/>
                  <a:pt x="899160" y="1854200"/>
                </a:cubicBezTo>
                <a:cubicBezTo>
                  <a:pt x="896430" y="1859661"/>
                  <a:pt x="891480" y="1863861"/>
                  <a:pt x="889000" y="1869440"/>
                </a:cubicBezTo>
                <a:cubicBezTo>
                  <a:pt x="884650" y="1879227"/>
                  <a:pt x="884781" y="1891009"/>
                  <a:pt x="878840" y="1899920"/>
                </a:cubicBezTo>
                <a:cubicBezTo>
                  <a:pt x="875453" y="1905000"/>
                  <a:pt x="871410" y="1909699"/>
                  <a:pt x="868680" y="1915160"/>
                </a:cubicBezTo>
                <a:cubicBezTo>
                  <a:pt x="866285" y="1919949"/>
                  <a:pt x="866201" y="1925719"/>
                  <a:pt x="863600" y="1930400"/>
                </a:cubicBezTo>
                <a:cubicBezTo>
                  <a:pt x="857670" y="1941074"/>
                  <a:pt x="850053" y="1950720"/>
                  <a:pt x="843280" y="1960880"/>
                </a:cubicBezTo>
                <a:lnTo>
                  <a:pt x="833120" y="1976120"/>
                </a:lnTo>
                <a:cubicBezTo>
                  <a:pt x="829733" y="1981200"/>
                  <a:pt x="825227" y="1985691"/>
                  <a:pt x="822960" y="1991360"/>
                </a:cubicBezTo>
                <a:lnTo>
                  <a:pt x="812800" y="2016760"/>
                </a:lnTo>
                <a:cubicBezTo>
                  <a:pt x="777240" y="2004907"/>
                  <a:pt x="792480" y="2003213"/>
                  <a:pt x="767080" y="2011680"/>
                </a:cubicBezTo>
                <a:cubicBezTo>
                  <a:pt x="765387" y="2016760"/>
                  <a:pt x="758214" y="2023134"/>
                  <a:pt x="762000" y="2026920"/>
                </a:cubicBezTo>
                <a:cubicBezTo>
                  <a:pt x="769573" y="2034493"/>
                  <a:pt x="782320" y="2033693"/>
                  <a:pt x="792480" y="2037080"/>
                </a:cubicBezTo>
                <a:lnTo>
                  <a:pt x="807720" y="2042160"/>
                </a:lnTo>
                <a:cubicBezTo>
                  <a:pt x="819332" y="2076997"/>
                  <a:pt x="805620" y="2033759"/>
                  <a:pt x="817880" y="2082800"/>
                </a:cubicBezTo>
                <a:cubicBezTo>
                  <a:pt x="819179" y="2087995"/>
                  <a:pt x="821798" y="2092813"/>
                  <a:pt x="822960" y="2098040"/>
                </a:cubicBezTo>
                <a:cubicBezTo>
                  <a:pt x="825194" y="2108095"/>
                  <a:pt x="826347" y="2118360"/>
                  <a:pt x="828040" y="2128520"/>
                </a:cubicBezTo>
                <a:cubicBezTo>
                  <a:pt x="826347" y="2136987"/>
                  <a:pt x="824833" y="2145491"/>
                  <a:pt x="822960" y="2153920"/>
                </a:cubicBezTo>
                <a:cubicBezTo>
                  <a:pt x="821445" y="2160736"/>
                  <a:pt x="822241" y="2168788"/>
                  <a:pt x="817880" y="2174240"/>
                </a:cubicBezTo>
                <a:cubicBezTo>
                  <a:pt x="814535" y="2178421"/>
                  <a:pt x="807720" y="2177627"/>
                  <a:pt x="802640" y="2179320"/>
                </a:cubicBezTo>
                <a:cubicBezTo>
                  <a:pt x="789871" y="2217626"/>
                  <a:pt x="807095" y="2170409"/>
                  <a:pt x="787400" y="2209800"/>
                </a:cubicBezTo>
                <a:cubicBezTo>
                  <a:pt x="785005" y="2214589"/>
                  <a:pt x="786106" y="2221254"/>
                  <a:pt x="782320" y="2225040"/>
                </a:cubicBezTo>
                <a:cubicBezTo>
                  <a:pt x="778534" y="2228826"/>
                  <a:pt x="772160" y="2228427"/>
                  <a:pt x="767080" y="2230120"/>
                </a:cubicBezTo>
                <a:cubicBezTo>
                  <a:pt x="765387" y="2236893"/>
                  <a:pt x="765122" y="2244195"/>
                  <a:pt x="762000" y="2250440"/>
                </a:cubicBezTo>
                <a:cubicBezTo>
                  <a:pt x="756539" y="2261362"/>
                  <a:pt x="745541" y="2269336"/>
                  <a:pt x="741680" y="2280920"/>
                </a:cubicBezTo>
                <a:cubicBezTo>
                  <a:pt x="736386" y="2296801"/>
                  <a:pt x="731252" y="2316658"/>
                  <a:pt x="716280" y="2326640"/>
                </a:cubicBezTo>
                <a:lnTo>
                  <a:pt x="701040" y="2336800"/>
                </a:lnTo>
                <a:cubicBezTo>
                  <a:pt x="697653" y="2341880"/>
                  <a:pt x="695648" y="2348226"/>
                  <a:pt x="690880" y="2352040"/>
                </a:cubicBezTo>
                <a:cubicBezTo>
                  <a:pt x="686699" y="2355385"/>
                  <a:pt x="677215" y="2352002"/>
                  <a:pt x="675640" y="2357120"/>
                </a:cubicBezTo>
                <a:cubicBezTo>
                  <a:pt x="649662" y="2441549"/>
                  <a:pt x="711533" y="2414928"/>
                  <a:pt x="604520" y="2423160"/>
                </a:cubicBezTo>
                <a:cubicBezTo>
                  <a:pt x="600388" y="2435555"/>
                  <a:pt x="599128" y="2443792"/>
                  <a:pt x="589280" y="2453640"/>
                </a:cubicBezTo>
                <a:cubicBezTo>
                  <a:pt x="584963" y="2457957"/>
                  <a:pt x="579120" y="2460413"/>
                  <a:pt x="574040" y="2463800"/>
                </a:cubicBezTo>
                <a:cubicBezTo>
                  <a:pt x="570653" y="2468880"/>
                  <a:pt x="568197" y="2474723"/>
                  <a:pt x="563880" y="2479040"/>
                </a:cubicBezTo>
                <a:cubicBezTo>
                  <a:pt x="559563" y="2483357"/>
                  <a:pt x="552660" y="2484605"/>
                  <a:pt x="548640" y="2489200"/>
                </a:cubicBezTo>
                <a:cubicBezTo>
                  <a:pt x="507153" y="2536613"/>
                  <a:pt x="547370" y="2506980"/>
                  <a:pt x="513080" y="2529840"/>
                </a:cubicBezTo>
                <a:cubicBezTo>
                  <a:pt x="510262" y="2546748"/>
                  <a:pt x="511778" y="2563365"/>
                  <a:pt x="497840" y="2575560"/>
                </a:cubicBezTo>
                <a:cubicBezTo>
                  <a:pt x="488650" y="2583601"/>
                  <a:pt x="467360" y="2595880"/>
                  <a:pt x="467360" y="2595880"/>
                </a:cubicBezTo>
                <a:cubicBezTo>
                  <a:pt x="463973" y="2600960"/>
                  <a:pt x="461968" y="2607306"/>
                  <a:pt x="457200" y="2611120"/>
                </a:cubicBezTo>
                <a:cubicBezTo>
                  <a:pt x="453019" y="2614465"/>
                  <a:pt x="446641" y="2613599"/>
                  <a:pt x="441960" y="2616200"/>
                </a:cubicBezTo>
                <a:cubicBezTo>
                  <a:pt x="431286" y="2622130"/>
                  <a:pt x="421640" y="2629747"/>
                  <a:pt x="411480" y="2636520"/>
                </a:cubicBezTo>
                <a:lnTo>
                  <a:pt x="411480" y="2636520"/>
                </a:lnTo>
                <a:cubicBezTo>
                  <a:pt x="377658" y="2670342"/>
                  <a:pt x="414083" y="2638460"/>
                  <a:pt x="381000" y="2656840"/>
                </a:cubicBezTo>
                <a:cubicBezTo>
                  <a:pt x="354809" y="2671391"/>
                  <a:pt x="358270" y="2677131"/>
                  <a:pt x="335280" y="2682240"/>
                </a:cubicBezTo>
                <a:cubicBezTo>
                  <a:pt x="325225" y="2684474"/>
                  <a:pt x="314960" y="2685627"/>
                  <a:pt x="304800" y="2687320"/>
                </a:cubicBezTo>
                <a:cubicBezTo>
                  <a:pt x="301413" y="2692400"/>
                  <a:pt x="297370" y="2697099"/>
                  <a:pt x="294640" y="2702560"/>
                </a:cubicBezTo>
                <a:cubicBezTo>
                  <a:pt x="290372" y="2711096"/>
                  <a:pt x="286921" y="2729982"/>
                  <a:pt x="284480" y="2738120"/>
                </a:cubicBezTo>
                <a:lnTo>
                  <a:pt x="269240" y="2783840"/>
                </a:lnTo>
                <a:lnTo>
                  <a:pt x="264160" y="2799080"/>
                </a:lnTo>
                <a:cubicBezTo>
                  <a:pt x="260813" y="2809120"/>
                  <a:pt x="257872" y="2822398"/>
                  <a:pt x="248920" y="2829560"/>
                </a:cubicBezTo>
                <a:cubicBezTo>
                  <a:pt x="244739" y="2832905"/>
                  <a:pt x="238760" y="2832947"/>
                  <a:pt x="233680" y="2834640"/>
                </a:cubicBezTo>
                <a:cubicBezTo>
                  <a:pt x="208280" y="2832947"/>
                  <a:pt x="182797" y="2832225"/>
                  <a:pt x="157480" y="2829560"/>
                </a:cubicBezTo>
                <a:cubicBezTo>
                  <a:pt x="150537" y="2828829"/>
                  <a:pt x="143976" y="2825995"/>
                  <a:pt x="137160" y="2824480"/>
                </a:cubicBezTo>
                <a:cubicBezTo>
                  <a:pt x="128731" y="2822607"/>
                  <a:pt x="120227" y="2821093"/>
                  <a:pt x="111760" y="2819400"/>
                </a:cubicBezTo>
                <a:cubicBezTo>
                  <a:pt x="101600" y="2821093"/>
                  <a:pt x="90692" y="2820297"/>
                  <a:pt x="81280" y="2824480"/>
                </a:cubicBezTo>
                <a:cubicBezTo>
                  <a:pt x="74715" y="2827398"/>
                  <a:pt x="71559" y="2835121"/>
                  <a:pt x="66040" y="2839720"/>
                </a:cubicBezTo>
                <a:cubicBezTo>
                  <a:pt x="61350" y="2843629"/>
                  <a:pt x="55880" y="2846493"/>
                  <a:pt x="50800" y="2849880"/>
                </a:cubicBezTo>
                <a:cubicBezTo>
                  <a:pt x="21683" y="2893556"/>
                  <a:pt x="56592" y="2838296"/>
                  <a:pt x="35560" y="2880360"/>
                </a:cubicBezTo>
                <a:cubicBezTo>
                  <a:pt x="32830" y="2885821"/>
                  <a:pt x="28787" y="2890520"/>
                  <a:pt x="25400" y="2895600"/>
                </a:cubicBezTo>
                <a:cubicBezTo>
                  <a:pt x="19480" y="2942961"/>
                  <a:pt x="33972" y="2936240"/>
                  <a:pt x="0" y="293624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801360" y="2790789"/>
            <a:ext cx="1005840" cy="2010720"/>
          </a:xfrm>
          <a:custGeom>
            <a:avLst/>
            <a:gdLst>
              <a:gd name="connsiteX0" fmla="*/ 182880 w 1005840"/>
              <a:gd name="connsiteY0" fmla="*/ 89571 h 2010720"/>
              <a:gd name="connsiteX1" fmla="*/ 177800 w 1005840"/>
              <a:gd name="connsiteY1" fmla="*/ 18451 h 2010720"/>
              <a:gd name="connsiteX2" fmla="*/ 132080 w 1005840"/>
              <a:gd name="connsiteY2" fmla="*/ 38771 h 2010720"/>
              <a:gd name="connsiteX3" fmla="*/ 116840 w 1005840"/>
              <a:gd name="connsiteY3" fmla="*/ 54011 h 2010720"/>
              <a:gd name="connsiteX4" fmla="*/ 111760 w 1005840"/>
              <a:gd name="connsiteY4" fmla="*/ 69251 h 2010720"/>
              <a:gd name="connsiteX5" fmla="*/ 106680 w 1005840"/>
              <a:gd name="connsiteY5" fmla="*/ 165771 h 2010720"/>
              <a:gd name="connsiteX6" fmla="*/ 86360 w 1005840"/>
              <a:gd name="connsiteY6" fmla="*/ 196251 h 2010720"/>
              <a:gd name="connsiteX7" fmla="*/ 71120 w 1005840"/>
              <a:gd name="connsiteY7" fmla="*/ 226731 h 2010720"/>
              <a:gd name="connsiteX8" fmla="*/ 55880 w 1005840"/>
              <a:gd name="connsiteY8" fmla="*/ 282611 h 2010720"/>
              <a:gd name="connsiteX9" fmla="*/ 30480 w 1005840"/>
              <a:gd name="connsiteY9" fmla="*/ 328331 h 2010720"/>
              <a:gd name="connsiteX10" fmla="*/ 20320 w 1005840"/>
              <a:gd name="connsiteY10" fmla="*/ 348651 h 2010720"/>
              <a:gd name="connsiteX11" fmla="*/ 15240 w 1005840"/>
              <a:gd name="connsiteY11" fmla="*/ 368971 h 2010720"/>
              <a:gd name="connsiteX12" fmla="*/ 10160 w 1005840"/>
              <a:gd name="connsiteY12" fmla="*/ 384211 h 2010720"/>
              <a:gd name="connsiteX13" fmla="*/ 0 w 1005840"/>
              <a:gd name="connsiteY13" fmla="*/ 424851 h 2010720"/>
              <a:gd name="connsiteX14" fmla="*/ 5080 w 1005840"/>
              <a:gd name="connsiteY14" fmla="*/ 495971 h 2010720"/>
              <a:gd name="connsiteX15" fmla="*/ 15240 w 1005840"/>
              <a:gd name="connsiteY15" fmla="*/ 511211 h 2010720"/>
              <a:gd name="connsiteX16" fmla="*/ 45720 w 1005840"/>
              <a:gd name="connsiteY16" fmla="*/ 521371 h 2010720"/>
              <a:gd name="connsiteX17" fmla="*/ 66040 w 1005840"/>
              <a:gd name="connsiteY17" fmla="*/ 551851 h 2010720"/>
              <a:gd name="connsiteX18" fmla="*/ 71120 w 1005840"/>
              <a:gd name="connsiteY18" fmla="*/ 572171 h 2010720"/>
              <a:gd name="connsiteX19" fmla="*/ 76200 w 1005840"/>
              <a:gd name="connsiteY19" fmla="*/ 597571 h 2010720"/>
              <a:gd name="connsiteX20" fmla="*/ 86360 w 1005840"/>
              <a:gd name="connsiteY20" fmla="*/ 628051 h 2010720"/>
              <a:gd name="connsiteX21" fmla="*/ 96520 w 1005840"/>
              <a:gd name="connsiteY21" fmla="*/ 643291 h 2010720"/>
              <a:gd name="connsiteX22" fmla="*/ 101600 w 1005840"/>
              <a:gd name="connsiteY22" fmla="*/ 673771 h 2010720"/>
              <a:gd name="connsiteX23" fmla="*/ 106680 w 1005840"/>
              <a:gd name="connsiteY23" fmla="*/ 689011 h 2010720"/>
              <a:gd name="connsiteX24" fmla="*/ 116840 w 1005840"/>
              <a:gd name="connsiteY24" fmla="*/ 729651 h 2010720"/>
              <a:gd name="connsiteX25" fmla="*/ 137160 w 1005840"/>
              <a:gd name="connsiteY25" fmla="*/ 760131 h 2010720"/>
              <a:gd name="connsiteX26" fmla="*/ 152400 w 1005840"/>
              <a:gd name="connsiteY26" fmla="*/ 790611 h 2010720"/>
              <a:gd name="connsiteX27" fmla="*/ 157480 w 1005840"/>
              <a:gd name="connsiteY27" fmla="*/ 805851 h 2010720"/>
              <a:gd name="connsiteX28" fmla="*/ 172720 w 1005840"/>
              <a:gd name="connsiteY28" fmla="*/ 821091 h 2010720"/>
              <a:gd name="connsiteX29" fmla="*/ 203200 w 1005840"/>
              <a:gd name="connsiteY29" fmla="*/ 841411 h 2010720"/>
              <a:gd name="connsiteX30" fmla="*/ 223520 w 1005840"/>
              <a:gd name="connsiteY30" fmla="*/ 871891 h 2010720"/>
              <a:gd name="connsiteX31" fmla="*/ 238760 w 1005840"/>
              <a:gd name="connsiteY31" fmla="*/ 876971 h 2010720"/>
              <a:gd name="connsiteX32" fmla="*/ 254000 w 1005840"/>
              <a:gd name="connsiteY32" fmla="*/ 887131 h 2010720"/>
              <a:gd name="connsiteX33" fmla="*/ 279400 w 1005840"/>
              <a:gd name="connsiteY33" fmla="*/ 892211 h 2010720"/>
              <a:gd name="connsiteX34" fmla="*/ 309880 w 1005840"/>
              <a:gd name="connsiteY34" fmla="*/ 907451 h 2010720"/>
              <a:gd name="connsiteX35" fmla="*/ 330200 w 1005840"/>
              <a:gd name="connsiteY35" fmla="*/ 937931 h 2010720"/>
              <a:gd name="connsiteX36" fmla="*/ 345440 w 1005840"/>
              <a:gd name="connsiteY36" fmla="*/ 973491 h 2010720"/>
              <a:gd name="connsiteX37" fmla="*/ 355600 w 1005840"/>
              <a:gd name="connsiteY37" fmla="*/ 1009051 h 2010720"/>
              <a:gd name="connsiteX38" fmla="*/ 375920 w 1005840"/>
              <a:gd name="connsiteY38" fmla="*/ 1039531 h 2010720"/>
              <a:gd name="connsiteX39" fmla="*/ 386080 w 1005840"/>
              <a:gd name="connsiteY39" fmla="*/ 1054771 h 2010720"/>
              <a:gd name="connsiteX40" fmla="*/ 396240 w 1005840"/>
              <a:gd name="connsiteY40" fmla="*/ 1070011 h 2010720"/>
              <a:gd name="connsiteX41" fmla="*/ 406400 w 1005840"/>
              <a:gd name="connsiteY41" fmla="*/ 1085251 h 2010720"/>
              <a:gd name="connsiteX42" fmla="*/ 411480 w 1005840"/>
              <a:gd name="connsiteY42" fmla="*/ 1105571 h 2010720"/>
              <a:gd name="connsiteX43" fmla="*/ 421640 w 1005840"/>
              <a:gd name="connsiteY43" fmla="*/ 1120811 h 2010720"/>
              <a:gd name="connsiteX44" fmla="*/ 426720 w 1005840"/>
              <a:gd name="connsiteY44" fmla="*/ 1191931 h 2010720"/>
              <a:gd name="connsiteX45" fmla="*/ 431800 w 1005840"/>
              <a:gd name="connsiteY45" fmla="*/ 1212251 h 2010720"/>
              <a:gd name="connsiteX46" fmla="*/ 436880 w 1005840"/>
              <a:gd name="connsiteY46" fmla="*/ 1308771 h 2010720"/>
              <a:gd name="connsiteX47" fmla="*/ 447040 w 1005840"/>
              <a:gd name="connsiteY47" fmla="*/ 1339251 h 2010720"/>
              <a:gd name="connsiteX48" fmla="*/ 462280 w 1005840"/>
              <a:gd name="connsiteY48" fmla="*/ 1415451 h 2010720"/>
              <a:gd name="connsiteX49" fmla="*/ 472440 w 1005840"/>
              <a:gd name="connsiteY49" fmla="*/ 1430691 h 2010720"/>
              <a:gd name="connsiteX50" fmla="*/ 477520 w 1005840"/>
              <a:gd name="connsiteY50" fmla="*/ 1466251 h 2010720"/>
              <a:gd name="connsiteX51" fmla="*/ 482600 w 1005840"/>
              <a:gd name="connsiteY51" fmla="*/ 1481491 h 2010720"/>
              <a:gd name="connsiteX52" fmla="*/ 487680 w 1005840"/>
              <a:gd name="connsiteY52" fmla="*/ 1567851 h 2010720"/>
              <a:gd name="connsiteX53" fmla="*/ 482600 w 1005840"/>
              <a:gd name="connsiteY53" fmla="*/ 1608491 h 2010720"/>
              <a:gd name="connsiteX54" fmla="*/ 477520 w 1005840"/>
              <a:gd name="connsiteY54" fmla="*/ 1623731 h 2010720"/>
              <a:gd name="connsiteX55" fmla="*/ 462280 w 1005840"/>
              <a:gd name="connsiteY55" fmla="*/ 1628811 h 2010720"/>
              <a:gd name="connsiteX56" fmla="*/ 457200 w 1005840"/>
              <a:gd name="connsiteY56" fmla="*/ 1644051 h 2010720"/>
              <a:gd name="connsiteX57" fmla="*/ 441960 w 1005840"/>
              <a:gd name="connsiteY57" fmla="*/ 1674531 h 2010720"/>
              <a:gd name="connsiteX58" fmla="*/ 441960 w 1005840"/>
              <a:gd name="connsiteY58" fmla="*/ 1786291 h 2010720"/>
              <a:gd name="connsiteX59" fmla="*/ 452120 w 1005840"/>
              <a:gd name="connsiteY59" fmla="*/ 1816771 h 2010720"/>
              <a:gd name="connsiteX60" fmla="*/ 482600 w 1005840"/>
              <a:gd name="connsiteY60" fmla="*/ 1842171 h 2010720"/>
              <a:gd name="connsiteX61" fmla="*/ 508000 w 1005840"/>
              <a:gd name="connsiteY61" fmla="*/ 1867571 h 2010720"/>
              <a:gd name="connsiteX62" fmla="*/ 513080 w 1005840"/>
              <a:gd name="connsiteY62" fmla="*/ 1882811 h 2010720"/>
              <a:gd name="connsiteX63" fmla="*/ 523240 w 1005840"/>
              <a:gd name="connsiteY63" fmla="*/ 1898051 h 2010720"/>
              <a:gd name="connsiteX64" fmla="*/ 568960 w 1005840"/>
              <a:gd name="connsiteY64" fmla="*/ 1938691 h 2010720"/>
              <a:gd name="connsiteX65" fmla="*/ 635000 w 1005840"/>
              <a:gd name="connsiteY65" fmla="*/ 1928531 h 2010720"/>
              <a:gd name="connsiteX66" fmla="*/ 675640 w 1005840"/>
              <a:gd name="connsiteY66" fmla="*/ 1908211 h 2010720"/>
              <a:gd name="connsiteX67" fmla="*/ 680720 w 1005840"/>
              <a:gd name="connsiteY67" fmla="*/ 1933611 h 2010720"/>
              <a:gd name="connsiteX68" fmla="*/ 711200 w 1005840"/>
              <a:gd name="connsiteY68" fmla="*/ 1953931 h 2010720"/>
              <a:gd name="connsiteX69" fmla="*/ 716280 w 1005840"/>
              <a:gd name="connsiteY69" fmla="*/ 1969171 h 2010720"/>
              <a:gd name="connsiteX70" fmla="*/ 746760 w 1005840"/>
              <a:gd name="connsiteY70" fmla="*/ 1979331 h 2010720"/>
              <a:gd name="connsiteX71" fmla="*/ 777240 w 1005840"/>
              <a:gd name="connsiteY71" fmla="*/ 1989491 h 2010720"/>
              <a:gd name="connsiteX72" fmla="*/ 792480 w 1005840"/>
              <a:gd name="connsiteY72" fmla="*/ 1994571 h 2010720"/>
              <a:gd name="connsiteX73" fmla="*/ 822960 w 1005840"/>
              <a:gd name="connsiteY73" fmla="*/ 1999651 h 2010720"/>
              <a:gd name="connsiteX74" fmla="*/ 838200 w 1005840"/>
              <a:gd name="connsiteY74" fmla="*/ 2009811 h 2010720"/>
              <a:gd name="connsiteX75" fmla="*/ 914400 w 1005840"/>
              <a:gd name="connsiteY75" fmla="*/ 1999651 h 2010720"/>
              <a:gd name="connsiteX76" fmla="*/ 929640 w 1005840"/>
              <a:gd name="connsiteY76" fmla="*/ 1984411 h 2010720"/>
              <a:gd name="connsiteX77" fmla="*/ 934720 w 1005840"/>
              <a:gd name="connsiteY77" fmla="*/ 1969171 h 2010720"/>
              <a:gd name="connsiteX78" fmla="*/ 939800 w 1005840"/>
              <a:gd name="connsiteY78" fmla="*/ 1923451 h 2010720"/>
              <a:gd name="connsiteX79" fmla="*/ 965200 w 1005840"/>
              <a:gd name="connsiteY79" fmla="*/ 1898051 h 2010720"/>
              <a:gd name="connsiteX80" fmla="*/ 990600 w 1005840"/>
              <a:gd name="connsiteY80" fmla="*/ 1872651 h 2010720"/>
              <a:gd name="connsiteX81" fmla="*/ 1005840 w 1005840"/>
              <a:gd name="connsiteY81" fmla="*/ 1842171 h 2010720"/>
              <a:gd name="connsiteX82" fmla="*/ 1000760 w 1005840"/>
              <a:gd name="connsiteY82" fmla="*/ 1760891 h 2010720"/>
              <a:gd name="connsiteX83" fmla="*/ 995680 w 1005840"/>
              <a:gd name="connsiteY83" fmla="*/ 1745651 h 2010720"/>
              <a:gd name="connsiteX84" fmla="*/ 990600 w 1005840"/>
              <a:gd name="connsiteY84" fmla="*/ 1720251 h 2010720"/>
              <a:gd name="connsiteX85" fmla="*/ 980440 w 1005840"/>
              <a:gd name="connsiteY85" fmla="*/ 1705011 h 2010720"/>
              <a:gd name="connsiteX86" fmla="*/ 975360 w 1005840"/>
              <a:gd name="connsiteY86" fmla="*/ 1689771 h 2010720"/>
              <a:gd name="connsiteX87" fmla="*/ 965200 w 1005840"/>
              <a:gd name="connsiteY87" fmla="*/ 1669451 h 2010720"/>
              <a:gd name="connsiteX88" fmla="*/ 960120 w 1005840"/>
              <a:gd name="connsiteY88" fmla="*/ 1562771 h 2010720"/>
              <a:gd name="connsiteX89" fmla="*/ 960120 w 1005840"/>
              <a:gd name="connsiteY89" fmla="*/ 1532291 h 2010720"/>
              <a:gd name="connsiteX90" fmla="*/ 995680 w 1005840"/>
              <a:gd name="connsiteY90" fmla="*/ 1532291 h 201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05840" h="2010720">
                <a:moveTo>
                  <a:pt x="182880" y="89571"/>
                </a:moveTo>
                <a:cubicBezTo>
                  <a:pt x="181187" y="65864"/>
                  <a:pt x="191328" y="37992"/>
                  <a:pt x="177800" y="18451"/>
                </a:cubicBezTo>
                <a:cubicBezTo>
                  <a:pt x="144136" y="-30175"/>
                  <a:pt x="136657" y="31905"/>
                  <a:pt x="132080" y="38771"/>
                </a:cubicBezTo>
                <a:cubicBezTo>
                  <a:pt x="128095" y="44749"/>
                  <a:pt x="121920" y="48931"/>
                  <a:pt x="116840" y="54011"/>
                </a:cubicBezTo>
                <a:cubicBezTo>
                  <a:pt x="115147" y="59091"/>
                  <a:pt x="112245" y="63918"/>
                  <a:pt x="111760" y="69251"/>
                </a:cubicBezTo>
                <a:cubicBezTo>
                  <a:pt x="108843" y="101337"/>
                  <a:pt x="112998" y="134179"/>
                  <a:pt x="106680" y="165771"/>
                </a:cubicBezTo>
                <a:cubicBezTo>
                  <a:pt x="104285" y="177745"/>
                  <a:pt x="90221" y="184667"/>
                  <a:pt x="86360" y="196251"/>
                </a:cubicBezTo>
                <a:cubicBezTo>
                  <a:pt x="79349" y="217283"/>
                  <a:pt x="84250" y="207036"/>
                  <a:pt x="71120" y="226731"/>
                </a:cubicBezTo>
                <a:cubicBezTo>
                  <a:pt x="68394" y="240363"/>
                  <a:pt x="63246" y="271562"/>
                  <a:pt x="55880" y="282611"/>
                </a:cubicBezTo>
                <a:cubicBezTo>
                  <a:pt x="16278" y="342014"/>
                  <a:pt x="46575" y="290777"/>
                  <a:pt x="30480" y="328331"/>
                </a:cubicBezTo>
                <a:cubicBezTo>
                  <a:pt x="27497" y="335292"/>
                  <a:pt x="22979" y="341560"/>
                  <a:pt x="20320" y="348651"/>
                </a:cubicBezTo>
                <a:cubicBezTo>
                  <a:pt x="17869" y="355188"/>
                  <a:pt x="17158" y="362258"/>
                  <a:pt x="15240" y="368971"/>
                </a:cubicBezTo>
                <a:cubicBezTo>
                  <a:pt x="13769" y="374120"/>
                  <a:pt x="11459" y="379016"/>
                  <a:pt x="10160" y="384211"/>
                </a:cubicBezTo>
                <a:lnTo>
                  <a:pt x="0" y="424851"/>
                </a:lnTo>
                <a:cubicBezTo>
                  <a:pt x="1693" y="448558"/>
                  <a:pt x="950" y="472566"/>
                  <a:pt x="5080" y="495971"/>
                </a:cubicBezTo>
                <a:cubicBezTo>
                  <a:pt x="6141" y="501983"/>
                  <a:pt x="10063" y="507975"/>
                  <a:pt x="15240" y="511211"/>
                </a:cubicBezTo>
                <a:cubicBezTo>
                  <a:pt x="24322" y="516887"/>
                  <a:pt x="45720" y="521371"/>
                  <a:pt x="45720" y="521371"/>
                </a:cubicBezTo>
                <a:cubicBezTo>
                  <a:pt x="52493" y="531531"/>
                  <a:pt x="63078" y="540005"/>
                  <a:pt x="66040" y="551851"/>
                </a:cubicBezTo>
                <a:cubicBezTo>
                  <a:pt x="67733" y="558624"/>
                  <a:pt x="69605" y="565355"/>
                  <a:pt x="71120" y="572171"/>
                </a:cubicBezTo>
                <a:cubicBezTo>
                  <a:pt x="72993" y="580600"/>
                  <a:pt x="73928" y="589241"/>
                  <a:pt x="76200" y="597571"/>
                </a:cubicBezTo>
                <a:cubicBezTo>
                  <a:pt x="79018" y="607903"/>
                  <a:pt x="80419" y="619140"/>
                  <a:pt x="86360" y="628051"/>
                </a:cubicBezTo>
                <a:lnTo>
                  <a:pt x="96520" y="643291"/>
                </a:lnTo>
                <a:cubicBezTo>
                  <a:pt x="98213" y="653451"/>
                  <a:pt x="99366" y="663716"/>
                  <a:pt x="101600" y="673771"/>
                </a:cubicBezTo>
                <a:cubicBezTo>
                  <a:pt x="102762" y="678998"/>
                  <a:pt x="105381" y="683816"/>
                  <a:pt x="106680" y="689011"/>
                </a:cubicBezTo>
                <a:cubicBezTo>
                  <a:pt x="108727" y="697200"/>
                  <a:pt x="111562" y="720150"/>
                  <a:pt x="116840" y="729651"/>
                </a:cubicBezTo>
                <a:cubicBezTo>
                  <a:pt x="122770" y="740325"/>
                  <a:pt x="133299" y="748547"/>
                  <a:pt x="137160" y="760131"/>
                </a:cubicBezTo>
                <a:cubicBezTo>
                  <a:pt x="149929" y="798437"/>
                  <a:pt x="132705" y="751220"/>
                  <a:pt x="152400" y="790611"/>
                </a:cubicBezTo>
                <a:cubicBezTo>
                  <a:pt x="154795" y="795400"/>
                  <a:pt x="154510" y="801396"/>
                  <a:pt x="157480" y="805851"/>
                </a:cubicBezTo>
                <a:cubicBezTo>
                  <a:pt x="161465" y="811829"/>
                  <a:pt x="167049" y="816680"/>
                  <a:pt x="172720" y="821091"/>
                </a:cubicBezTo>
                <a:cubicBezTo>
                  <a:pt x="182359" y="828588"/>
                  <a:pt x="203200" y="841411"/>
                  <a:pt x="203200" y="841411"/>
                </a:cubicBezTo>
                <a:cubicBezTo>
                  <a:pt x="209973" y="851571"/>
                  <a:pt x="211936" y="868030"/>
                  <a:pt x="223520" y="871891"/>
                </a:cubicBezTo>
                <a:cubicBezTo>
                  <a:pt x="228600" y="873584"/>
                  <a:pt x="233971" y="874576"/>
                  <a:pt x="238760" y="876971"/>
                </a:cubicBezTo>
                <a:cubicBezTo>
                  <a:pt x="244221" y="879701"/>
                  <a:pt x="248283" y="884987"/>
                  <a:pt x="254000" y="887131"/>
                </a:cubicBezTo>
                <a:cubicBezTo>
                  <a:pt x="262085" y="890163"/>
                  <a:pt x="271023" y="890117"/>
                  <a:pt x="279400" y="892211"/>
                </a:cubicBezTo>
                <a:cubicBezTo>
                  <a:pt x="296226" y="896417"/>
                  <a:pt x="294981" y="897518"/>
                  <a:pt x="309880" y="907451"/>
                </a:cubicBezTo>
                <a:cubicBezTo>
                  <a:pt x="316653" y="917611"/>
                  <a:pt x="327238" y="926085"/>
                  <a:pt x="330200" y="937931"/>
                </a:cubicBezTo>
                <a:cubicBezTo>
                  <a:pt x="336761" y="964174"/>
                  <a:pt x="331407" y="952442"/>
                  <a:pt x="345440" y="973491"/>
                </a:cubicBezTo>
                <a:cubicBezTo>
                  <a:pt x="346636" y="978274"/>
                  <a:pt x="352287" y="1003088"/>
                  <a:pt x="355600" y="1009051"/>
                </a:cubicBezTo>
                <a:cubicBezTo>
                  <a:pt x="361530" y="1019725"/>
                  <a:pt x="369147" y="1029371"/>
                  <a:pt x="375920" y="1039531"/>
                </a:cubicBezTo>
                <a:lnTo>
                  <a:pt x="386080" y="1054771"/>
                </a:lnTo>
                <a:lnTo>
                  <a:pt x="396240" y="1070011"/>
                </a:lnTo>
                <a:lnTo>
                  <a:pt x="406400" y="1085251"/>
                </a:lnTo>
                <a:cubicBezTo>
                  <a:pt x="408093" y="1092024"/>
                  <a:pt x="408730" y="1099154"/>
                  <a:pt x="411480" y="1105571"/>
                </a:cubicBezTo>
                <a:cubicBezTo>
                  <a:pt x="413885" y="1111183"/>
                  <a:pt x="420579" y="1114799"/>
                  <a:pt x="421640" y="1120811"/>
                </a:cubicBezTo>
                <a:cubicBezTo>
                  <a:pt x="425770" y="1144216"/>
                  <a:pt x="424095" y="1168309"/>
                  <a:pt x="426720" y="1191931"/>
                </a:cubicBezTo>
                <a:cubicBezTo>
                  <a:pt x="427491" y="1198870"/>
                  <a:pt x="430107" y="1205478"/>
                  <a:pt x="431800" y="1212251"/>
                </a:cubicBezTo>
                <a:cubicBezTo>
                  <a:pt x="433493" y="1244424"/>
                  <a:pt x="433041" y="1276783"/>
                  <a:pt x="436880" y="1308771"/>
                </a:cubicBezTo>
                <a:cubicBezTo>
                  <a:pt x="438156" y="1319404"/>
                  <a:pt x="447040" y="1339251"/>
                  <a:pt x="447040" y="1339251"/>
                </a:cubicBezTo>
                <a:cubicBezTo>
                  <a:pt x="449005" y="1356934"/>
                  <a:pt x="450273" y="1397440"/>
                  <a:pt x="462280" y="1415451"/>
                </a:cubicBezTo>
                <a:lnTo>
                  <a:pt x="472440" y="1430691"/>
                </a:lnTo>
                <a:cubicBezTo>
                  <a:pt x="474133" y="1442544"/>
                  <a:pt x="475172" y="1454510"/>
                  <a:pt x="477520" y="1466251"/>
                </a:cubicBezTo>
                <a:cubicBezTo>
                  <a:pt x="478570" y="1471502"/>
                  <a:pt x="482067" y="1476163"/>
                  <a:pt x="482600" y="1481491"/>
                </a:cubicBezTo>
                <a:cubicBezTo>
                  <a:pt x="485469" y="1510184"/>
                  <a:pt x="485987" y="1539064"/>
                  <a:pt x="487680" y="1567851"/>
                </a:cubicBezTo>
                <a:cubicBezTo>
                  <a:pt x="485987" y="1581398"/>
                  <a:pt x="485042" y="1595059"/>
                  <a:pt x="482600" y="1608491"/>
                </a:cubicBezTo>
                <a:cubicBezTo>
                  <a:pt x="481642" y="1613759"/>
                  <a:pt x="481306" y="1619945"/>
                  <a:pt x="477520" y="1623731"/>
                </a:cubicBezTo>
                <a:cubicBezTo>
                  <a:pt x="473734" y="1627517"/>
                  <a:pt x="467360" y="1627118"/>
                  <a:pt x="462280" y="1628811"/>
                </a:cubicBezTo>
                <a:cubicBezTo>
                  <a:pt x="460587" y="1633891"/>
                  <a:pt x="459595" y="1639262"/>
                  <a:pt x="457200" y="1644051"/>
                </a:cubicBezTo>
                <a:cubicBezTo>
                  <a:pt x="437505" y="1683442"/>
                  <a:pt x="454729" y="1636225"/>
                  <a:pt x="441960" y="1674531"/>
                </a:cubicBezTo>
                <a:cubicBezTo>
                  <a:pt x="435670" y="1724848"/>
                  <a:pt x="432881" y="1725764"/>
                  <a:pt x="441960" y="1786291"/>
                </a:cubicBezTo>
                <a:cubicBezTo>
                  <a:pt x="443549" y="1796882"/>
                  <a:pt x="443209" y="1810830"/>
                  <a:pt x="452120" y="1816771"/>
                </a:cubicBezTo>
                <a:cubicBezTo>
                  <a:pt x="467105" y="1826761"/>
                  <a:pt x="470377" y="1827503"/>
                  <a:pt x="482600" y="1842171"/>
                </a:cubicBezTo>
                <a:cubicBezTo>
                  <a:pt x="503767" y="1867571"/>
                  <a:pt x="480060" y="1848944"/>
                  <a:pt x="508000" y="1867571"/>
                </a:cubicBezTo>
                <a:cubicBezTo>
                  <a:pt x="509693" y="1872651"/>
                  <a:pt x="510685" y="1878022"/>
                  <a:pt x="513080" y="1882811"/>
                </a:cubicBezTo>
                <a:cubicBezTo>
                  <a:pt x="515810" y="1888272"/>
                  <a:pt x="519184" y="1893488"/>
                  <a:pt x="523240" y="1898051"/>
                </a:cubicBezTo>
                <a:cubicBezTo>
                  <a:pt x="548547" y="1926521"/>
                  <a:pt x="545797" y="1923249"/>
                  <a:pt x="568960" y="1938691"/>
                </a:cubicBezTo>
                <a:cubicBezTo>
                  <a:pt x="576528" y="1937850"/>
                  <a:pt x="620335" y="1935049"/>
                  <a:pt x="635000" y="1928531"/>
                </a:cubicBezTo>
                <a:cubicBezTo>
                  <a:pt x="706980" y="1896540"/>
                  <a:pt x="628262" y="1924004"/>
                  <a:pt x="675640" y="1908211"/>
                </a:cubicBezTo>
                <a:cubicBezTo>
                  <a:pt x="677333" y="1916678"/>
                  <a:pt x="675419" y="1926795"/>
                  <a:pt x="680720" y="1933611"/>
                </a:cubicBezTo>
                <a:cubicBezTo>
                  <a:pt x="688217" y="1943250"/>
                  <a:pt x="711200" y="1953931"/>
                  <a:pt x="711200" y="1953931"/>
                </a:cubicBezTo>
                <a:cubicBezTo>
                  <a:pt x="712893" y="1959011"/>
                  <a:pt x="711923" y="1966059"/>
                  <a:pt x="716280" y="1969171"/>
                </a:cubicBezTo>
                <a:cubicBezTo>
                  <a:pt x="724995" y="1975396"/>
                  <a:pt x="736600" y="1975944"/>
                  <a:pt x="746760" y="1979331"/>
                </a:cubicBezTo>
                <a:lnTo>
                  <a:pt x="777240" y="1989491"/>
                </a:lnTo>
                <a:cubicBezTo>
                  <a:pt x="782320" y="1991184"/>
                  <a:pt x="787198" y="1993691"/>
                  <a:pt x="792480" y="1994571"/>
                </a:cubicBezTo>
                <a:lnTo>
                  <a:pt x="822960" y="1999651"/>
                </a:lnTo>
                <a:cubicBezTo>
                  <a:pt x="828040" y="2003038"/>
                  <a:pt x="832108" y="2009405"/>
                  <a:pt x="838200" y="2009811"/>
                </a:cubicBezTo>
                <a:cubicBezTo>
                  <a:pt x="879635" y="2012573"/>
                  <a:pt x="886345" y="2009003"/>
                  <a:pt x="914400" y="1999651"/>
                </a:cubicBezTo>
                <a:cubicBezTo>
                  <a:pt x="919480" y="1994571"/>
                  <a:pt x="925655" y="1990389"/>
                  <a:pt x="929640" y="1984411"/>
                </a:cubicBezTo>
                <a:cubicBezTo>
                  <a:pt x="932610" y="1979956"/>
                  <a:pt x="933840" y="1974453"/>
                  <a:pt x="934720" y="1969171"/>
                </a:cubicBezTo>
                <a:cubicBezTo>
                  <a:pt x="937241" y="1954046"/>
                  <a:pt x="936081" y="1938327"/>
                  <a:pt x="939800" y="1923451"/>
                </a:cubicBezTo>
                <a:cubicBezTo>
                  <a:pt x="943187" y="1909904"/>
                  <a:pt x="955040" y="1904824"/>
                  <a:pt x="965200" y="1898051"/>
                </a:cubicBezTo>
                <a:cubicBezTo>
                  <a:pt x="992293" y="1857411"/>
                  <a:pt x="956733" y="1906518"/>
                  <a:pt x="990600" y="1872651"/>
                </a:cubicBezTo>
                <a:cubicBezTo>
                  <a:pt x="1000448" y="1862803"/>
                  <a:pt x="1001708" y="1854566"/>
                  <a:pt x="1005840" y="1842171"/>
                </a:cubicBezTo>
                <a:cubicBezTo>
                  <a:pt x="1004147" y="1815078"/>
                  <a:pt x="1003602" y="1787888"/>
                  <a:pt x="1000760" y="1760891"/>
                </a:cubicBezTo>
                <a:cubicBezTo>
                  <a:pt x="1000199" y="1755566"/>
                  <a:pt x="996979" y="1750846"/>
                  <a:pt x="995680" y="1745651"/>
                </a:cubicBezTo>
                <a:cubicBezTo>
                  <a:pt x="993586" y="1737274"/>
                  <a:pt x="993632" y="1728336"/>
                  <a:pt x="990600" y="1720251"/>
                </a:cubicBezTo>
                <a:cubicBezTo>
                  <a:pt x="988456" y="1714534"/>
                  <a:pt x="983170" y="1710472"/>
                  <a:pt x="980440" y="1705011"/>
                </a:cubicBezTo>
                <a:cubicBezTo>
                  <a:pt x="978045" y="1700222"/>
                  <a:pt x="977469" y="1694693"/>
                  <a:pt x="975360" y="1689771"/>
                </a:cubicBezTo>
                <a:cubicBezTo>
                  <a:pt x="972377" y="1682810"/>
                  <a:pt x="968587" y="1676224"/>
                  <a:pt x="965200" y="1669451"/>
                </a:cubicBezTo>
                <a:cubicBezTo>
                  <a:pt x="963507" y="1633891"/>
                  <a:pt x="963076" y="1598248"/>
                  <a:pt x="960120" y="1562771"/>
                </a:cubicBezTo>
                <a:cubicBezTo>
                  <a:pt x="959709" y="1557845"/>
                  <a:pt x="946984" y="1537217"/>
                  <a:pt x="960120" y="1532291"/>
                </a:cubicBezTo>
                <a:cubicBezTo>
                  <a:pt x="971219" y="1528129"/>
                  <a:pt x="983827" y="1532291"/>
                  <a:pt x="995680" y="153229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 Box 9"/>
          <p:cNvSpPr txBox="1">
            <a:spLocks noChangeArrowheads="1"/>
          </p:cNvSpPr>
          <p:nvPr/>
        </p:nvSpPr>
        <p:spPr bwMode="auto">
          <a:xfrm>
            <a:off x="452586" y="1295399"/>
            <a:ext cx="4729013" cy="461665"/>
          </a:xfrm>
          <a:prstGeom prst="rect">
            <a:avLst/>
          </a:prstGeom>
          <a:solidFill>
            <a:srgbClr val="FFFF00"/>
          </a:solidFill>
          <a:ln w="28575">
            <a:solidFill>
              <a:srgbClr val="FF0000"/>
            </a:solidFill>
            <a:miter lim="800000"/>
            <a:headEnd/>
            <a:tailEnd/>
          </a:ln>
          <a:effectLst/>
          <a:extLst/>
        </p:spPr>
        <p:txBody>
          <a:bodyPr wrap="square">
            <a:spAutoFit/>
          </a:bodyPr>
          <a:lstStyle/>
          <a:p>
            <a:pPr>
              <a:spcBef>
                <a:spcPct val="50000"/>
              </a:spcBef>
            </a:pPr>
            <a:r>
              <a:rPr lang="en-US" sz="2400" b="1" dirty="0" smtClean="0">
                <a:solidFill>
                  <a:srgbClr val="CC0000"/>
                </a:solidFill>
                <a:latin typeface="Times New Roman" pitchFamily="18" charset="0"/>
                <a:cs typeface="Times New Roman" pitchFamily="18" charset="0"/>
              </a:rPr>
              <a:t>a</a:t>
            </a:r>
            <a:r>
              <a:rPr lang="en-US" sz="2400" b="1" dirty="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78865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42"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0"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4"/>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4</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ext Box 9"/>
          <p:cNvSpPr txBox="1">
            <a:spLocks noChangeArrowheads="1"/>
          </p:cNvSpPr>
          <p:nvPr/>
        </p:nvSpPr>
        <p:spPr bwMode="auto">
          <a:xfrm>
            <a:off x="452586" y="1295399"/>
            <a:ext cx="4729013" cy="461665"/>
          </a:xfrm>
          <a:prstGeom prst="rect">
            <a:avLst/>
          </a:prstGeom>
          <a:solidFill>
            <a:srgbClr val="FFFF00"/>
          </a:solidFill>
          <a:ln w="28575">
            <a:solidFill>
              <a:srgbClr val="FF0000"/>
            </a:solidFill>
            <a:miter lim="800000"/>
            <a:headEnd/>
            <a:tailEnd/>
          </a:ln>
          <a:effectLst/>
          <a:extLst/>
        </p:spPr>
        <p:txBody>
          <a:bodyPr wrap="square">
            <a:spAutoFit/>
          </a:bodyPr>
          <a:lstStyle/>
          <a:p>
            <a:pPr>
              <a:spcBef>
                <a:spcPct val="50000"/>
              </a:spcBef>
            </a:pPr>
            <a:r>
              <a:rPr lang="en-US" sz="2400" b="1" dirty="0" smtClean="0">
                <a:solidFill>
                  <a:srgbClr val="CC0000"/>
                </a:solidFill>
                <a:latin typeface="Times New Roman" pitchFamily="18" charset="0"/>
                <a:cs typeface="Times New Roman" pitchFamily="18" charset="0"/>
              </a:rPr>
              <a:t>a</a:t>
            </a:r>
            <a:r>
              <a:rPr lang="en-US" sz="2400" b="1" dirty="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sp>
        <p:nvSpPr>
          <p:cNvPr id="39"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LUYỆN TẬP VÀ VẬN DỤNG</a:t>
            </a:r>
            <a:endParaRPr lang="en-US" sz="2400" b="1" dirty="0">
              <a:solidFill>
                <a:srgbClr val="0D30DD"/>
              </a:solidFill>
              <a:latin typeface="Cambria" pitchFamily="18" charset="0"/>
            </a:endParaRPr>
          </a:p>
        </p:txBody>
      </p:sp>
      <p:sp>
        <p:nvSpPr>
          <p:cNvPr id="21" name="Rectangle 20"/>
          <p:cNvSpPr/>
          <p:nvPr/>
        </p:nvSpPr>
        <p:spPr>
          <a:xfrm>
            <a:off x="1226132" y="1905000"/>
            <a:ext cx="7456108" cy="738664"/>
          </a:xfrm>
          <a:prstGeom prst="rect">
            <a:avLst/>
          </a:prstGeom>
          <a:solidFill>
            <a:srgbClr val="BCFCD4"/>
          </a:solidFill>
          <a:ln w="12700">
            <a:solidFill>
              <a:srgbClr val="009900"/>
            </a:solidFill>
          </a:ln>
        </p:spPr>
        <p:txBody>
          <a:bodyPr wrap="square">
            <a:spAutoFit/>
          </a:bodyPr>
          <a:lstStyle/>
          <a:p>
            <a:pPr algn="just"/>
            <a:r>
              <a:rPr lang="vi-VN" sz="2100" i="1" dirty="0">
                <a:solidFill>
                  <a:srgbClr val="FF0000"/>
                </a:solidFill>
                <a:latin typeface="Cambria" panose="02040503050406030204" pitchFamily="18" charset="0"/>
                <a:ea typeface="Cambria" panose="02040503050406030204" pitchFamily="18" charset="0"/>
              </a:rPr>
              <a:t>Hoàn thành bảng thông tin về phạm vi của các bộ phận vùng biển Việt Nam.</a:t>
            </a:r>
          </a:p>
        </p:txBody>
      </p:sp>
      <p:pic>
        <p:nvPicPr>
          <p:cNvPr id="22"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4800" y="1881737"/>
            <a:ext cx="819919" cy="8614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304422" y="3962400"/>
            <a:ext cx="884052" cy="1008021"/>
            <a:chOff x="328593" y="3259179"/>
            <a:chExt cx="1256547" cy="1465221"/>
          </a:xfrm>
        </p:grpSpPr>
        <p:pic>
          <p:nvPicPr>
            <p:cNvPr id="23" name="Picture 4"/>
            <p:cNvPicPr>
              <a:picLocks noChangeAspect="1" noChangeArrowheads="1"/>
            </p:cNvPicPr>
            <p:nvPr/>
          </p:nvPicPr>
          <p:blipFill>
            <a:blip r:embed="rId8">
              <a:extLst>
                <a:ext uri="{BEBA8EAE-BF5A-486C-A8C5-ECC9F3942E4B}">
                  <a14:imgProps xmlns:a14="http://schemas.microsoft.com/office/drawing/2010/main">
                    <a14:imgLayer r:embed="rId9">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2" descr="http://previews.123rf.com/images/mistac/mistac1207/mistac120700017/14524015-A-cartoon-boy-with-a-good-idea-Stock-Vector-thinking.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graphicFrame>
        <p:nvGraphicFramePr>
          <p:cNvPr id="2" name="Table 1"/>
          <p:cNvGraphicFramePr>
            <a:graphicFrameLocks noGrp="1"/>
          </p:cNvGraphicFramePr>
          <p:nvPr>
            <p:extLst>
              <p:ext uri="{D42A27DB-BD31-4B8C-83A1-F6EECF244321}">
                <p14:modId xmlns:p14="http://schemas.microsoft.com/office/powerpoint/2010/main" val="163422599"/>
              </p:ext>
            </p:extLst>
          </p:nvPr>
        </p:nvGraphicFramePr>
        <p:xfrm>
          <a:off x="1226132" y="2756049"/>
          <a:ext cx="7456108" cy="3916680"/>
        </p:xfrm>
        <a:graphic>
          <a:graphicData uri="http://schemas.openxmlformats.org/drawingml/2006/table">
            <a:tbl>
              <a:tblPr firstRow="1" bandRow="1">
                <a:tableStyleId>{5C22544A-7EE6-4342-B048-85BDC9FD1C3A}</a:tableStyleId>
              </a:tblPr>
              <a:tblGrid>
                <a:gridCol w="1364668"/>
                <a:gridCol w="6091440"/>
              </a:tblGrid>
              <a:tr h="370840">
                <a:tc>
                  <a:txBody>
                    <a:bodyPr/>
                    <a:lstStyle/>
                    <a:p>
                      <a:pPr marL="28575" marR="28575" algn="ctr">
                        <a:lnSpc>
                          <a:spcPct val="120000"/>
                        </a:lnSpc>
                        <a:spcBef>
                          <a:spcPts val="600"/>
                        </a:spcBef>
                        <a:spcAft>
                          <a:spcPts val="0"/>
                        </a:spcAft>
                      </a:pPr>
                      <a:r>
                        <a:rPr lang="en-US" sz="1500" b="1" dirty="0" err="1">
                          <a:solidFill>
                            <a:srgbClr val="000000"/>
                          </a:solidFill>
                          <a:effectLst/>
                          <a:latin typeface="Cambria" pitchFamily="18" charset="0"/>
                          <a:ea typeface="Cambria" pitchFamily="18" charset="0"/>
                          <a:cs typeface="Times New Roman"/>
                        </a:rPr>
                        <a:t>Các</a:t>
                      </a:r>
                      <a:r>
                        <a:rPr lang="en-US" sz="1500" b="1" dirty="0">
                          <a:solidFill>
                            <a:srgbClr val="000000"/>
                          </a:solidFill>
                          <a:effectLst/>
                          <a:latin typeface="Cambria" pitchFamily="18" charset="0"/>
                          <a:ea typeface="Cambria" pitchFamily="18" charset="0"/>
                          <a:cs typeface="Times New Roman"/>
                        </a:rPr>
                        <a:t> </a:t>
                      </a:r>
                      <a:r>
                        <a:rPr lang="en-US" sz="1500" b="1" dirty="0" err="1">
                          <a:solidFill>
                            <a:srgbClr val="000000"/>
                          </a:solidFill>
                          <a:effectLst/>
                          <a:latin typeface="Cambria" pitchFamily="18" charset="0"/>
                          <a:ea typeface="Cambria" pitchFamily="18" charset="0"/>
                          <a:cs typeface="Times New Roman"/>
                        </a:rPr>
                        <a:t>bộ</a:t>
                      </a:r>
                      <a:r>
                        <a:rPr lang="en-US" sz="1500" b="1" dirty="0">
                          <a:solidFill>
                            <a:srgbClr val="000000"/>
                          </a:solidFill>
                          <a:effectLst/>
                          <a:latin typeface="Cambria" pitchFamily="18" charset="0"/>
                          <a:ea typeface="Cambria" pitchFamily="18" charset="0"/>
                          <a:cs typeface="Times New Roman"/>
                        </a:rPr>
                        <a:t> </a:t>
                      </a:r>
                      <a:r>
                        <a:rPr lang="en-US" sz="1500" b="1" dirty="0" err="1">
                          <a:solidFill>
                            <a:srgbClr val="000000"/>
                          </a:solidFill>
                          <a:effectLst/>
                          <a:latin typeface="Cambria" pitchFamily="18" charset="0"/>
                          <a:ea typeface="Cambria" pitchFamily="18" charset="0"/>
                          <a:cs typeface="Times New Roman"/>
                        </a:rPr>
                        <a:t>phận</a:t>
                      </a:r>
                      <a:r>
                        <a:rPr lang="en-US" sz="1500" b="1" dirty="0">
                          <a:solidFill>
                            <a:srgbClr val="000000"/>
                          </a:solidFill>
                          <a:effectLst/>
                          <a:latin typeface="Cambria" pitchFamily="18" charset="0"/>
                          <a:ea typeface="Cambria" pitchFamily="18" charset="0"/>
                          <a:cs typeface="Times New Roman"/>
                        </a:rPr>
                        <a:t> </a:t>
                      </a:r>
                      <a:r>
                        <a:rPr lang="en-US" sz="1500" b="1" dirty="0" err="1">
                          <a:solidFill>
                            <a:srgbClr val="000000"/>
                          </a:solidFill>
                          <a:effectLst/>
                          <a:latin typeface="Cambria" pitchFamily="18" charset="0"/>
                          <a:ea typeface="Cambria" pitchFamily="18" charset="0"/>
                          <a:cs typeface="Times New Roman"/>
                        </a:rPr>
                        <a:t>vùng</a:t>
                      </a:r>
                      <a:r>
                        <a:rPr lang="en-US" sz="1500" b="1" dirty="0">
                          <a:solidFill>
                            <a:srgbClr val="000000"/>
                          </a:solidFill>
                          <a:effectLst/>
                          <a:latin typeface="Cambria" pitchFamily="18" charset="0"/>
                          <a:ea typeface="Cambria" pitchFamily="18" charset="0"/>
                          <a:cs typeface="Times New Roman"/>
                        </a:rPr>
                        <a:t> </a:t>
                      </a:r>
                      <a:r>
                        <a:rPr lang="en-US" sz="1500" b="1" dirty="0" err="1">
                          <a:solidFill>
                            <a:srgbClr val="000000"/>
                          </a:solidFill>
                          <a:effectLst/>
                          <a:latin typeface="Cambria" pitchFamily="18" charset="0"/>
                          <a:ea typeface="Cambria" pitchFamily="18" charset="0"/>
                          <a:cs typeface="Times New Roman"/>
                        </a:rPr>
                        <a:t>biển</a:t>
                      </a:r>
                      <a:r>
                        <a:rPr lang="en-US" sz="1500" b="1" dirty="0">
                          <a:solidFill>
                            <a:srgbClr val="000000"/>
                          </a:solidFill>
                          <a:effectLst/>
                          <a:latin typeface="Cambria" pitchFamily="18" charset="0"/>
                          <a:ea typeface="Cambria" pitchFamily="18" charset="0"/>
                          <a:cs typeface="Times New Roman"/>
                        </a:rPr>
                        <a:t> </a:t>
                      </a:r>
                      <a:r>
                        <a:rPr lang="en-US" sz="1500" b="1" dirty="0" smtClean="0">
                          <a:solidFill>
                            <a:srgbClr val="000000"/>
                          </a:solidFill>
                          <a:effectLst/>
                          <a:latin typeface="Cambria" pitchFamily="18" charset="0"/>
                          <a:ea typeface="Cambria" pitchFamily="18" charset="0"/>
                          <a:cs typeface="Times New Roman"/>
                        </a:rPr>
                        <a:t/>
                      </a:r>
                      <a:br>
                        <a:rPr lang="en-US" sz="1500" b="1" dirty="0" smtClean="0">
                          <a:solidFill>
                            <a:srgbClr val="000000"/>
                          </a:solidFill>
                          <a:effectLst/>
                          <a:latin typeface="Cambria" pitchFamily="18" charset="0"/>
                          <a:ea typeface="Cambria" pitchFamily="18" charset="0"/>
                          <a:cs typeface="Times New Roman"/>
                        </a:rPr>
                      </a:br>
                      <a:r>
                        <a:rPr lang="en-US" sz="1500" b="1" dirty="0" err="1" smtClean="0">
                          <a:solidFill>
                            <a:srgbClr val="000000"/>
                          </a:solidFill>
                          <a:effectLst/>
                          <a:latin typeface="Cambria" pitchFamily="18" charset="0"/>
                          <a:ea typeface="Cambria" pitchFamily="18" charset="0"/>
                          <a:cs typeface="Times New Roman"/>
                        </a:rPr>
                        <a:t>Việt</a:t>
                      </a:r>
                      <a:r>
                        <a:rPr lang="en-US" sz="1500" b="1" dirty="0" smtClean="0">
                          <a:solidFill>
                            <a:srgbClr val="000000"/>
                          </a:solidFill>
                          <a:effectLst/>
                          <a:latin typeface="Cambria" pitchFamily="18" charset="0"/>
                          <a:ea typeface="Cambria" pitchFamily="18" charset="0"/>
                          <a:cs typeface="Times New Roman"/>
                        </a:rPr>
                        <a:t> </a:t>
                      </a:r>
                      <a:r>
                        <a:rPr lang="en-US" sz="1500" b="1" dirty="0">
                          <a:solidFill>
                            <a:srgbClr val="000000"/>
                          </a:solidFill>
                          <a:effectLst/>
                          <a:latin typeface="Cambria" pitchFamily="18" charset="0"/>
                          <a:ea typeface="Cambria" pitchFamily="18" charset="0"/>
                          <a:cs typeface="Times New Roman"/>
                        </a:rPr>
                        <a:t>Nam</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marR="28575" algn="ctr">
                        <a:lnSpc>
                          <a:spcPct val="120000"/>
                        </a:lnSpc>
                        <a:spcBef>
                          <a:spcPts val="600"/>
                        </a:spcBef>
                        <a:spcAft>
                          <a:spcPts val="0"/>
                        </a:spcAft>
                      </a:pPr>
                      <a:r>
                        <a:rPr lang="en-US" sz="1500" b="1" dirty="0" err="1">
                          <a:solidFill>
                            <a:srgbClr val="000000"/>
                          </a:solidFill>
                          <a:effectLst/>
                          <a:latin typeface="Cambria" pitchFamily="18" charset="0"/>
                          <a:ea typeface="Cambria" pitchFamily="18" charset="0"/>
                          <a:cs typeface="Times New Roman"/>
                        </a:rPr>
                        <a:t>Phạm</a:t>
                      </a:r>
                      <a:r>
                        <a:rPr lang="en-US" sz="1500" b="1" dirty="0">
                          <a:solidFill>
                            <a:srgbClr val="000000"/>
                          </a:solidFill>
                          <a:effectLst/>
                          <a:latin typeface="Cambria" pitchFamily="18" charset="0"/>
                          <a:ea typeface="Cambria" pitchFamily="18" charset="0"/>
                          <a:cs typeface="Times New Roman"/>
                        </a:rPr>
                        <a:t> vi</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 marR="28575" algn="ctr">
                        <a:lnSpc>
                          <a:spcPct val="120000"/>
                        </a:lnSpc>
                        <a:spcBef>
                          <a:spcPts val="600"/>
                        </a:spcBef>
                        <a:spcAft>
                          <a:spcPts val="0"/>
                        </a:spcAft>
                      </a:pPr>
                      <a:r>
                        <a:rPr lang="en-US" sz="1500" dirty="0" err="1">
                          <a:solidFill>
                            <a:srgbClr val="000000"/>
                          </a:solidFill>
                          <a:effectLst/>
                          <a:latin typeface="Cambria" pitchFamily="18" charset="0"/>
                          <a:ea typeface="Cambria" pitchFamily="18" charset="0"/>
                          <a:cs typeface="Times New Roman"/>
                        </a:rPr>
                        <a:t>Nội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thủy</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marR="28575" algn="just">
                        <a:lnSpc>
                          <a:spcPct val="120000"/>
                        </a:lnSpc>
                        <a:spcBef>
                          <a:spcPts val="600"/>
                        </a:spcBef>
                        <a:spcAft>
                          <a:spcPts val="0"/>
                        </a:spcAft>
                      </a:pPr>
                      <a:r>
                        <a:rPr lang="en-US" sz="1500" dirty="0" err="1">
                          <a:solidFill>
                            <a:srgbClr val="000000"/>
                          </a:solidFill>
                          <a:effectLst/>
                          <a:latin typeface="Cambria" pitchFamily="18" charset="0"/>
                          <a:ea typeface="Cambria" pitchFamily="18" charset="0"/>
                          <a:cs typeface="Times New Roman"/>
                        </a:rPr>
                        <a:t>Là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vùng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nước</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tiếp</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giáp</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với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bờ</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biển</a:t>
                      </a:r>
                      <a:r>
                        <a:rPr lang="en-US" sz="1500" dirty="0">
                          <a:solidFill>
                            <a:srgbClr val="000000"/>
                          </a:solidFill>
                          <a:effectLst/>
                          <a:latin typeface="Cambria" pitchFamily="18" charset="0"/>
                          <a:ea typeface="Cambria" pitchFamily="18" charset="0"/>
                          <a:cs typeface="Times New Roman"/>
                        </a:rPr>
                        <a:t> ở </a:t>
                      </a:r>
                      <a:r>
                        <a:rPr lang="en-US" sz="1500" dirty="0" err="1">
                          <a:solidFill>
                            <a:srgbClr val="000000"/>
                          </a:solidFill>
                          <a:effectLst/>
                          <a:latin typeface="Cambria" pitchFamily="18" charset="0"/>
                          <a:ea typeface="Cambria" pitchFamily="18" charset="0"/>
                          <a:cs typeface="Times New Roman"/>
                        </a:rPr>
                        <a:t>trong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đường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cơ</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sở</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bộ</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phận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thổ</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của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Việt</a:t>
                      </a:r>
                      <a:r>
                        <a:rPr lang="en-US" sz="1500" dirty="0">
                          <a:solidFill>
                            <a:srgbClr val="000000"/>
                          </a:solidFill>
                          <a:effectLst/>
                          <a:latin typeface="Cambria" pitchFamily="18" charset="0"/>
                          <a:ea typeface="Cambria" pitchFamily="18" charset="0"/>
                          <a:cs typeface="Times New Roman"/>
                        </a:rPr>
                        <a:t> Nam.</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 marR="28575" algn="ctr">
                        <a:lnSpc>
                          <a:spcPct val="120000"/>
                        </a:lnSpc>
                        <a:spcBef>
                          <a:spcPts val="600"/>
                        </a:spcBef>
                        <a:spcAft>
                          <a:spcPts val="0"/>
                        </a:spcAft>
                      </a:pP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hải</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marR="28575" algn="just">
                        <a:lnSpc>
                          <a:spcPct val="120000"/>
                        </a:lnSpc>
                        <a:spcBef>
                          <a:spcPts val="600"/>
                        </a:spcBef>
                        <a:spcAft>
                          <a:spcPts val="0"/>
                        </a:spcAft>
                      </a:pP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Vùng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biển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có</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chiều</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rộng</a:t>
                      </a:r>
                      <a:r>
                        <a:rPr lang="en-US" sz="1500" dirty="0">
                          <a:solidFill>
                            <a:srgbClr val="000000"/>
                          </a:solidFill>
                          <a:effectLst/>
                          <a:latin typeface="Cambria" pitchFamily="18" charset="0"/>
                          <a:ea typeface="Cambria" pitchFamily="18" charset="0"/>
                          <a:cs typeface="Times New Roman"/>
                        </a:rPr>
                        <a:t> 12 </a:t>
                      </a:r>
                      <a:r>
                        <a:rPr lang="en-US" sz="1500" dirty="0" err="1">
                          <a:solidFill>
                            <a:srgbClr val="000000"/>
                          </a:solidFill>
                          <a:effectLst/>
                          <a:latin typeface="Cambria" pitchFamily="18" charset="0"/>
                          <a:ea typeface="Cambria" pitchFamily="18" charset="0"/>
                          <a:cs typeface="Times New Roman"/>
                        </a:rPr>
                        <a:t>hải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lý</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tính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từ</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đường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cơ</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sở</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ra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phía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biển</a:t>
                      </a:r>
                      <a:r>
                        <a:rPr lang="en-US" sz="1500" dirty="0">
                          <a:solidFill>
                            <a:srgbClr val="000000"/>
                          </a:solidFill>
                          <a:effectLst/>
                          <a:latin typeface="Cambria" pitchFamily="18" charset="0"/>
                          <a:ea typeface="Cambria" pitchFamily="18" charset="0"/>
                          <a:cs typeface="Times New Roman"/>
                        </a:rPr>
                        <a:t>.</a:t>
                      </a:r>
                      <a:endParaRPr lang="en-US" sz="1500" dirty="0">
                        <a:effectLst/>
                        <a:latin typeface="Cambria" pitchFamily="18" charset="0"/>
                        <a:ea typeface="Cambria" pitchFamily="18" charset="0"/>
                        <a:cs typeface="Times New Roman"/>
                      </a:endParaRPr>
                    </a:p>
                    <a:p>
                      <a:pPr marL="28575" marR="28575" algn="just">
                        <a:lnSpc>
                          <a:spcPct val="120000"/>
                        </a:lnSpc>
                        <a:spcBef>
                          <a:spcPts val="600"/>
                        </a:spcBef>
                        <a:spcAft>
                          <a:spcPts val="0"/>
                        </a:spcAft>
                      </a:pP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Ranh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giới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của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hải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biên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giới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quốc</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gia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trên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biển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của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Việt</a:t>
                      </a:r>
                      <a:r>
                        <a:rPr lang="en-US" sz="1500" dirty="0">
                          <a:solidFill>
                            <a:srgbClr val="000000"/>
                          </a:solidFill>
                          <a:effectLst/>
                          <a:latin typeface="Cambria" pitchFamily="18" charset="0"/>
                          <a:ea typeface="Cambria" pitchFamily="18" charset="0"/>
                          <a:cs typeface="Times New Roman"/>
                        </a:rPr>
                        <a:t> Nam.</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 marR="28575" algn="ctr">
                        <a:lnSpc>
                          <a:spcPct val="120000"/>
                        </a:lnSpc>
                        <a:spcBef>
                          <a:spcPts val="600"/>
                        </a:spcBef>
                        <a:spcAft>
                          <a:spcPts val="0"/>
                        </a:spcAft>
                      </a:pPr>
                      <a:r>
                        <a:rPr lang="en-US" sz="1500" dirty="0" err="1">
                          <a:solidFill>
                            <a:srgbClr val="000000"/>
                          </a:solidFill>
                          <a:effectLst/>
                          <a:latin typeface="Cambria" pitchFamily="18" charset="0"/>
                          <a:ea typeface="Cambria" pitchFamily="18" charset="0"/>
                          <a:cs typeface="Times New Roman"/>
                        </a:rPr>
                        <a:t>Vùng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tiếp</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giáp</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hải</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marR="28575" algn="just">
                        <a:lnSpc>
                          <a:spcPct val="120000"/>
                        </a:lnSpc>
                        <a:spcBef>
                          <a:spcPts val="600"/>
                        </a:spcBef>
                        <a:spcAft>
                          <a:spcPts val="0"/>
                        </a:spcAft>
                      </a:pP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vùng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biển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tiếp</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liền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nằm</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ngoài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hải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Việt</a:t>
                      </a:r>
                      <a:r>
                        <a:rPr lang="en-US" sz="1500" dirty="0">
                          <a:solidFill>
                            <a:srgbClr val="000000"/>
                          </a:solidFill>
                          <a:effectLst/>
                          <a:latin typeface="Cambria" pitchFamily="18" charset="0"/>
                          <a:ea typeface="Cambria" pitchFamily="18" charset="0"/>
                          <a:cs typeface="Times New Roman"/>
                        </a:rPr>
                        <a:t> Nam </a:t>
                      </a:r>
                      <a:r>
                        <a:rPr lang="en-US" sz="1500" dirty="0" err="1">
                          <a:solidFill>
                            <a:srgbClr val="000000"/>
                          </a:solidFill>
                          <a:effectLst/>
                          <a:latin typeface="Cambria" pitchFamily="18" charset="0"/>
                          <a:ea typeface="Cambria" pitchFamily="18" charset="0"/>
                          <a:cs typeface="Times New Roman"/>
                        </a:rPr>
                        <a:t>có</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chiều</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rộng</a:t>
                      </a:r>
                      <a:r>
                        <a:rPr lang="en-US" sz="1500" dirty="0">
                          <a:solidFill>
                            <a:srgbClr val="000000"/>
                          </a:solidFill>
                          <a:effectLst/>
                          <a:latin typeface="Cambria" pitchFamily="18" charset="0"/>
                          <a:ea typeface="Cambria" pitchFamily="18" charset="0"/>
                          <a:cs typeface="Times New Roman"/>
                        </a:rPr>
                        <a:t> 12 </a:t>
                      </a:r>
                      <a:r>
                        <a:rPr lang="en-US" sz="1500" dirty="0" err="1">
                          <a:solidFill>
                            <a:srgbClr val="000000"/>
                          </a:solidFill>
                          <a:effectLst/>
                          <a:latin typeface="Cambria" pitchFamily="18" charset="0"/>
                          <a:ea typeface="Cambria" pitchFamily="18" charset="0"/>
                          <a:cs typeface="Times New Roman"/>
                        </a:rPr>
                        <a:t>hải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lý</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tính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từ</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ranh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giới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ngoài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của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hải</a:t>
                      </a:r>
                      <a:r>
                        <a:rPr lang="en-US" sz="1500" dirty="0">
                          <a:solidFill>
                            <a:srgbClr val="000000"/>
                          </a:solidFill>
                          <a:effectLst/>
                          <a:latin typeface="Cambria" pitchFamily="18" charset="0"/>
                          <a:ea typeface="Cambria" pitchFamily="18" charset="0"/>
                          <a:cs typeface="Times New Roman"/>
                        </a:rPr>
                        <a:t>.</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 marR="28575" algn="ctr">
                        <a:lnSpc>
                          <a:spcPct val="120000"/>
                        </a:lnSpc>
                        <a:spcBef>
                          <a:spcPts val="600"/>
                        </a:spcBef>
                        <a:spcAft>
                          <a:spcPts val="0"/>
                        </a:spcAft>
                      </a:pPr>
                      <a:r>
                        <a:rPr lang="en-US" sz="1500" dirty="0" err="1">
                          <a:solidFill>
                            <a:srgbClr val="000000"/>
                          </a:solidFill>
                          <a:effectLst/>
                          <a:latin typeface="Cambria" pitchFamily="18" charset="0"/>
                          <a:ea typeface="Cambria" pitchFamily="18" charset="0"/>
                          <a:cs typeface="Times New Roman"/>
                        </a:rPr>
                        <a:t>Vùng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quyền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kinh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tế</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marR="28575" algn="just">
                        <a:lnSpc>
                          <a:spcPct val="120000"/>
                        </a:lnSpc>
                        <a:spcBef>
                          <a:spcPts val="600"/>
                        </a:spcBef>
                        <a:spcAft>
                          <a:spcPts val="0"/>
                        </a:spcAft>
                      </a:pP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Vùng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biển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tiếp</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liền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nằm</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ngoài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hải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hợp</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với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hải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thành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một</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vùng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có</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chiều</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rộng</a:t>
                      </a:r>
                      <a:r>
                        <a:rPr lang="en-US" sz="1500" dirty="0">
                          <a:solidFill>
                            <a:srgbClr val="000000"/>
                          </a:solidFill>
                          <a:effectLst/>
                          <a:latin typeface="Cambria" pitchFamily="18" charset="0"/>
                          <a:ea typeface="Cambria" pitchFamily="18" charset="0"/>
                          <a:cs typeface="Times New Roman"/>
                        </a:rPr>
                        <a:t> 200 </a:t>
                      </a:r>
                      <a:r>
                        <a:rPr lang="en-US" sz="1500" dirty="0" err="1">
                          <a:solidFill>
                            <a:srgbClr val="000000"/>
                          </a:solidFill>
                          <a:effectLst/>
                          <a:latin typeface="Cambria" pitchFamily="18" charset="0"/>
                          <a:ea typeface="Cambria" pitchFamily="18" charset="0"/>
                          <a:cs typeface="Times New Roman"/>
                        </a:rPr>
                        <a:t>hải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lý</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tính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từ</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đường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cơ</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sở</a:t>
                      </a:r>
                      <a:r>
                        <a:rPr lang="en-US" sz="1500" dirty="0">
                          <a:solidFill>
                            <a:srgbClr val="000000"/>
                          </a:solidFill>
                          <a:effectLst/>
                          <a:latin typeface="Cambria" pitchFamily="18" charset="0"/>
                          <a:ea typeface="Cambria" pitchFamily="18" charset="0"/>
                          <a:cs typeface="Times New Roman"/>
                        </a:rPr>
                        <a:t>.</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 marR="28575" algn="ctr">
                        <a:lnSpc>
                          <a:spcPct val="120000"/>
                        </a:lnSpc>
                        <a:spcBef>
                          <a:spcPts val="600"/>
                        </a:spcBef>
                        <a:spcAft>
                          <a:spcPts val="0"/>
                        </a:spcAft>
                      </a:pPr>
                      <a:r>
                        <a:rPr lang="en-US" sz="1500" dirty="0" err="1">
                          <a:solidFill>
                            <a:srgbClr val="000000"/>
                          </a:solidFill>
                          <a:effectLst/>
                          <a:latin typeface="Cambria" pitchFamily="18" charset="0"/>
                          <a:ea typeface="Cambria" pitchFamily="18" charset="0"/>
                          <a:cs typeface="Times New Roman"/>
                        </a:rPr>
                        <a:t>Thềm</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lục</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địa</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marR="28575" algn="just">
                        <a:lnSpc>
                          <a:spcPct val="120000"/>
                        </a:lnSpc>
                        <a:spcBef>
                          <a:spcPts val="600"/>
                        </a:spcBef>
                        <a:spcAft>
                          <a:spcPts val="0"/>
                        </a:spcAft>
                      </a:pP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đáy</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biển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lòng</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đất</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dưới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đáy</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biển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tiếp</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liền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nằm</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ngoài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hải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Việt</a:t>
                      </a:r>
                      <a:r>
                        <a:rPr lang="en-US" sz="1500" dirty="0">
                          <a:solidFill>
                            <a:srgbClr val="000000"/>
                          </a:solidFill>
                          <a:effectLst/>
                          <a:latin typeface="Cambria" pitchFamily="18" charset="0"/>
                          <a:ea typeface="Cambria" pitchFamily="18" charset="0"/>
                          <a:cs typeface="Times New Roman"/>
                        </a:rPr>
                        <a:t> Nam, </a:t>
                      </a:r>
                      <a:r>
                        <a:rPr lang="en-US" sz="1500" dirty="0" err="1">
                          <a:solidFill>
                            <a:srgbClr val="000000"/>
                          </a:solidFill>
                          <a:effectLst/>
                          <a:latin typeface="Cambria" pitchFamily="18" charset="0"/>
                          <a:ea typeface="Cambria" pitchFamily="18" charset="0"/>
                          <a:cs typeface="Times New Roman"/>
                        </a:rPr>
                        <a:t>trên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toàn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bộ</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phần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kéo</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dài</a:t>
                      </a:r>
                      <a:r>
                        <a:rPr lang="en-US" sz="1500" dirty="0">
                          <a:solidFill>
                            <a:srgbClr val="000000"/>
                          </a:solidFill>
                          <a:effectLst/>
                          <a:latin typeface="Cambria" pitchFamily="18" charset="0"/>
                          <a:ea typeface="Cambria" pitchFamily="18" charset="0"/>
                          <a:cs typeface="Times New Roman"/>
                        </a:rPr>
                        <a:t> tự </a:t>
                      </a:r>
                      <a:r>
                        <a:rPr lang="en-US" sz="1500" dirty="0" err="1">
                          <a:solidFill>
                            <a:srgbClr val="000000"/>
                          </a:solidFill>
                          <a:effectLst/>
                          <a:latin typeface="Cambria" pitchFamily="18" charset="0"/>
                          <a:ea typeface="Cambria" pitchFamily="18" charset="0"/>
                          <a:cs typeface="Times New Roman"/>
                        </a:rPr>
                        <a:t>nhiên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của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lãnh</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thổ</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đất</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liền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các</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đảo</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và</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quần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đảo</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của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Việt</a:t>
                      </a:r>
                      <a:r>
                        <a:rPr lang="en-US" sz="1500" dirty="0">
                          <a:solidFill>
                            <a:srgbClr val="000000"/>
                          </a:solidFill>
                          <a:effectLst/>
                          <a:latin typeface="Cambria" pitchFamily="18" charset="0"/>
                          <a:ea typeface="Cambria" pitchFamily="18" charset="0"/>
                          <a:cs typeface="Times New Roman"/>
                        </a:rPr>
                        <a:t> Nam </a:t>
                      </a:r>
                      <a:r>
                        <a:rPr lang="en-US" sz="1500" dirty="0" err="1">
                          <a:solidFill>
                            <a:srgbClr val="000000"/>
                          </a:solidFill>
                          <a:effectLst/>
                          <a:latin typeface="Cambria" pitchFamily="18" charset="0"/>
                          <a:ea typeface="Cambria" pitchFamily="18" charset="0"/>
                          <a:cs typeface="Times New Roman"/>
                        </a:rPr>
                        <a:t>cho</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đến</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mép</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ngoài</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của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rìa</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lục</a:t>
                      </a:r>
                      <a:r>
                        <a:rPr lang="en-US" sz="1500" dirty="0">
                          <a:solidFill>
                            <a:srgbClr val="000000"/>
                          </a:solidFill>
                          <a:effectLst/>
                          <a:latin typeface="Cambria" pitchFamily="18" charset="0"/>
                          <a:ea typeface="Cambria" pitchFamily="18" charset="0"/>
                          <a:cs typeface="Times New Roman"/>
                        </a:rPr>
                        <a:t> </a:t>
                      </a:r>
                      <a:r>
                        <a:rPr lang="en-US" sz="1500" dirty="0" err="1">
                          <a:solidFill>
                            <a:srgbClr val="000000"/>
                          </a:solidFill>
                          <a:effectLst/>
                          <a:latin typeface="Cambria" pitchFamily="18" charset="0"/>
                          <a:ea typeface="Cambria" pitchFamily="18" charset="0"/>
                          <a:cs typeface="Times New Roman"/>
                        </a:rPr>
                        <a:t>địa</a:t>
                      </a:r>
                      <a:r>
                        <a:rPr lang="en-US" sz="1500" dirty="0">
                          <a:solidFill>
                            <a:srgbClr val="000000"/>
                          </a:solidFill>
                          <a:effectLst/>
                          <a:latin typeface="Cambria" pitchFamily="18" charset="0"/>
                          <a:ea typeface="Cambria" pitchFamily="18" charset="0"/>
                          <a:cs typeface="Times New Roman"/>
                        </a:rPr>
                        <a:t>.</a:t>
                      </a:r>
                      <a:endParaRPr lang="en-US" sz="1500" dirty="0">
                        <a:effectLst/>
                        <a:latin typeface="Cambria" pitchFamily="18" charset="0"/>
                        <a:ea typeface="Cambria" pitchFamily="18"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81950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4</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ext Box 9"/>
          <p:cNvSpPr txBox="1">
            <a:spLocks noChangeArrowheads="1"/>
          </p:cNvSpPr>
          <p:nvPr/>
        </p:nvSpPr>
        <p:spPr bwMode="auto">
          <a:xfrm>
            <a:off x="452586" y="1295399"/>
            <a:ext cx="4729013" cy="461665"/>
          </a:xfrm>
          <a:prstGeom prst="rect">
            <a:avLst/>
          </a:prstGeom>
          <a:solidFill>
            <a:srgbClr val="FFFF00"/>
          </a:solidFill>
          <a:ln w="28575">
            <a:solidFill>
              <a:srgbClr val="FF0000"/>
            </a:solidFill>
            <a:miter lim="800000"/>
            <a:headEnd/>
            <a:tailEnd/>
          </a:ln>
          <a:effectLst/>
          <a:extLst/>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b</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sp>
        <p:nvSpPr>
          <p:cNvPr id="39"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LUYỆN TẬP VÀ VẬN DỤNG</a:t>
            </a:r>
            <a:endParaRPr lang="en-US" sz="2400" b="1" dirty="0">
              <a:solidFill>
                <a:srgbClr val="0D30DD"/>
              </a:solidFill>
              <a:latin typeface="Cambria" pitchFamily="18" charset="0"/>
            </a:endParaRPr>
          </a:p>
        </p:txBody>
      </p:sp>
      <p:sp>
        <p:nvSpPr>
          <p:cNvPr id="21" name="Rectangle 20"/>
          <p:cNvSpPr/>
          <p:nvPr/>
        </p:nvSpPr>
        <p:spPr>
          <a:xfrm>
            <a:off x="1286422" y="2133600"/>
            <a:ext cx="7400378" cy="769441"/>
          </a:xfrm>
          <a:prstGeom prst="rect">
            <a:avLst/>
          </a:prstGeom>
          <a:solidFill>
            <a:srgbClr val="BCFCD4"/>
          </a:solidFill>
          <a:ln w="12700">
            <a:solidFill>
              <a:srgbClr val="009900"/>
            </a:solidFill>
          </a:ln>
        </p:spPr>
        <p:txBody>
          <a:bodyPr wrap="square">
            <a:spAutoFit/>
          </a:bodyPr>
          <a:lstStyle/>
          <a:p>
            <a:pPr algn="just"/>
            <a:r>
              <a:rPr lang="vi-VN" sz="2200" i="1" dirty="0">
                <a:solidFill>
                  <a:srgbClr val="FF0000"/>
                </a:solidFill>
                <a:latin typeface="Cambria" panose="02040503050406030204" pitchFamily="18" charset="0"/>
                <a:ea typeface="Cambria" panose="02040503050406030204" pitchFamily="18" charset="0"/>
              </a:rPr>
              <a:t>Hãy thu thập thông tin về chế độ pháp lí các vùng biển nước ta theo Luật biển năm 1982.</a:t>
            </a:r>
          </a:p>
        </p:txBody>
      </p:sp>
      <p:pic>
        <p:nvPicPr>
          <p:cNvPr id="22"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2071733"/>
            <a:ext cx="856661" cy="9000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323996" y="4173579"/>
            <a:ext cx="884052" cy="1008021"/>
            <a:chOff x="328593" y="3259179"/>
            <a:chExt cx="1256547" cy="1465221"/>
          </a:xfrm>
        </p:grpSpPr>
        <p:pic>
          <p:nvPicPr>
            <p:cNvPr id="24"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1743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par>
                                <p:cTn id="13" presetID="14"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86800" cy="6401753"/>
          </a:xfrm>
          <a:prstGeom prst="rect">
            <a:avLst/>
          </a:prstGeom>
        </p:spPr>
        <p:txBody>
          <a:bodyPr wrap="square">
            <a:spAutoFit/>
          </a:bodyPr>
          <a:lstStyle/>
          <a:p>
            <a:pPr algn="ctr"/>
            <a:r>
              <a:rPr lang="en-US" b="1" dirty="0" smtClean="0">
                <a:solidFill>
                  <a:srgbClr val="0D30DD"/>
                </a:solidFill>
                <a:latin typeface="Cambria" pitchFamily="18" charset="0"/>
                <a:ea typeface="Cambria" pitchFamily="18" charset="0"/>
              </a:rPr>
              <a:t>CHẾ ĐỘ PHÁP LÍ CÁC VÙNG BIỂN NƯỚC TA THEO LUẬT BIỂN NĂM 1982.</a:t>
            </a:r>
          </a:p>
          <a:p>
            <a:pPr algn="just"/>
            <a:r>
              <a:rPr lang="vi-VN" dirty="0" smtClean="0">
                <a:latin typeface="Cambria" pitchFamily="18" charset="0"/>
                <a:ea typeface="Cambria" pitchFamily="18" charset="0"/>
              </a:rPr>
              <a:t>Theo </a:t>
            </a:r>
            <a:r>
              <a:rPr lang="vi-VN" dirty="0">
                <a:latin typeface="Cambria" pitchFamily="18" charset="0"/>
                <a:ea typeface="Cambria" pitchFamily="18" charset="0"/>
              </a:rPr>
              <a:t>Công ước Liên Hợp quốc về Luật biển 1982, các quốc gia ven biển có 5 vùng biển (nội thủy, lãnh hải, tiếp giáp lãnh hải, vùng đặc quyền kinh tế và thềm lục địa) với phạm vi, chế độ pháp lý khác nhau. Việt Nam là quốc gia ven biển và có đặc điểm địa lý phù hợp cho việc yêu sách cả 5 vùng biển nêu trên:</a:t>
            </a:r>
          </a:p>
          <a:p>
            <a:pPr algn="just"/>
            <a:r>
              <a:rPr lang="vi-VN" b="1" dirty="0">
                <a:latin typeface="Cambria" pitchFamily="18" charset="0"/>
                <a:ea typeface="Cambria" pitchFamily="18" charset="0"/>
              </a:rPr>
              <a:t>- Tại vùng nội thủy: </a:t>
            </a:r>
            <a:r>
              <a:rPr lang="vi-VN" dirty="0">
                <a:latin typeface="Cambria" pitchFamily="18" charset="0"/>
                <a:ea typeface="Cambria" pitchFamily="18" charset="0"/>
              </a:rPr>
              <a:t>Việt Nam có chủ quyền hoàn toàn và tuyệt đối như đối với lãnh thổ đất liền của mình.</a:t>
            </a:r>
          </a:p>
          <a:p>
            <a:pPr algn="just"/>
            <a:r>
              <a:rPr lang="vi-VN" b="1" dirty="0">
                <a:latin typeface="Cambria" pitchFamily="18" charset="0"/>
                <a:ea typeface="Cambria" pitchFamily="18" charset="0"/>
              </a:rPr>
              <a:t>- Tại vùng lãnh hải:</a:t>
            </a:r>
          </a:p>
          <a:p>
            <a:pPr algn="just"/>
            <a:r>
              <a:rPr lang="vi-VN" dirty="0">
                <a:latin typeface="Cambria" pitchFamily="18" charset="0"/>
                <a:ea typeface="Cambria" pitchFamily="18" charset="0"/>
              </a:rPr>
              <a:t>+ Lãnh hải của nước Cộng hòa XHCN Việt Nam rộng 12 hải lý ở phía ngoài đường cơ sở nối liền các điểm nhô ra nhất của bờ biển và các điểm ngoài cùng của các đảo ven bờ của Việt Nam.</a:t>
            </a:r>
          </a:p>
          <a:p>
            <a:pPr algn="just"/>
            <a:r>
              <a:rPr lang="vi-VN" dirty="0">
                <a:latin typeface="Cambria" pitchFamily="18" charset="0"/>
                <a:ea typeface="Cambria" pitchFamily="18" charset="0"/>
              </a:rPr>
              <a:t>+ Nước Cộng hòa XHCN Việt Nam thực hiện chủ quyền đầy đủ và toàn vẹn đối với Lãnh hải của mình cũng như đối với vùng trời, đáy biển và lòng đất dưới đáy biển của Lãnh hải.</a:t>
            </a:r>
          </a:p>
          <a:p>
            <a:pPr algn="just"/>
            <a:r>
              <a:rPr lang="vi-VN" b="1" dirty="0">
                <a:latin typeface="Cambria" pitchFamily="18" charset="0"/>
                <a:ea typeface="Cambria" pitchFamily="18" charset="0"/>
              </a:rPr>
              <a:t>- Tại vùng tiếp giáp lãnh hải:</a:t>
            </a:r>
          </a:p>
          <a:p>
            <a:pPr algn="just"/>
            <a:r>
              <a:rPr lang="vi-VN" dirty="0">
                <a:latin typeface="Cambria" pitchFamily="18" charset="0"/>
                <a:ea typeface="Cambria" pitchFamily="18" charset="0"/>
              </a:rPr>
              <a:t>+ Vùng tiếp giáp Lãnh hải của nước Cộng hòa XHCN Việt Nam là vùng biển tiếp liền phía ngoài Lãnh hải có chiều rộng là 12 hải lý hợp với Lãnh hải Việt Nam thành vùng biển rộng 24 hải lý kể từ đường cơ sở để tính chiều rộng Lãnh hải Việt Nam.</a:t>
            </a:r>
          </a:p>
          <a:p>
            <a:pPr algn="just"/>
            <a:r>
              <a:rPr lang="vi-VN" dirty="0">
                <a:latin typeface="Cambria" pitchFamily="18" charset="0"/>
                <a:ea typeface="Cambria" pitchFamily="18" charset="0"/>
              </a:rPr>
              <a:t>+ Chính phủ nước Cộng hòa XHCN Việt Nam thực hiện sự kiểm soát cần thiết trong Vùng tiếp giáp Lãnh hải của mình, nhằm bảo vệ an ninh, các quyền và lợi ích về hải quan, thuế khóa; đảm bảo sự tôn trọng các quy định về y tế, di cư, nhập cư trên lãnh thổ hoặc trong Lãnh hải Việt Nam</a:t>
            </a:r>
            <a:r>
              <a:rPr lang="vi-VN" dirty="0" smtClean="0">
                <a:latin typeface="Cambria" pitchFamily="18" charset="0"/>
                <a:ea typeface="Cambria" pitchFamily="18" charset="0"/>
              </a:rPr>
              <a:t>.</a:t>
            </a:r>
            <a:endParaRPr lang="vi-VN" dirty="0">
              <a:latin typeface="Cambria" pitchFamily="18" charset="0"/>
              <a:ea typeface="Cambria" pitchFamily="18" charset="0"/>
            </a:endParaRPr>
          </a:p>
        </p:txBody>
      </p:sp>
    </p:spTree>
    <p:extLst>
      <p:ext uri="{BB962C8B-B14F-4D97-AF65-F5344CB8AC3E}">
        <p14:creationId xmlns:p14="http://schemas.microsoft.com/office/powerpoint/2010/main" val="200684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7" dur="500"/>
                                        <p:tgtEl>
                                          <p:spTgt spid="4">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0" dur="500"/>
                                        <p:tgtEl>
                                          <p:spTgt spid="4">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8" dur="500"/>
                                        <p:tgtEl>
                                          <p:spTgt spid="4">
                                            <p:txEl>
                                              <p:pRg st="6" end="6"/>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1" dur="500"/>
                                        <p:tgtEl>
                                          <p:spTgt spid="4">
                                            <p:txEl>
                                              <p:pRg st="7" end="7"/>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randombar(horizontal)">
                                      <p:cBhvr>
                                        <p:cTn id="3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839200" cy="6463308"/>
          </a:xfrm>
          <a:prstGeom prst="rect">
            <a:avLst/>
          </a:prstGeom>
        </p:spPr>
        <p:txBody>
          <a:bodyPr wrap="square">
            <a:spAutoFit/>
          </a:bodyPr>
          <a:lstStyle/>
          <a:p>
            <a:pPr algn="ctr"/>
            <a:r>
              <a:rPr lang="en-US" b="1" dirty="0" smtClean="0">
                <a:solidFill>
                  <a:srgbClr val="0D30DD"/>
                </a:solidFill>
                <a:latin typeface="Cambria" pitchFamily="18" charset="0"/>
                <a:ea typeface="Cambria" pitchFamily="18" charset="0"/>
              </a:rPr>
              <a:t>CHẾ ĐỘ PHÁP LÍ CÁC VÙNG BIỂN NƯỚC TA THEO LUẬT BIỂN NĂM 1982.</a:t>
            </a:r>
          </a:p>
          <a:p>
            <a:pPr algn="just"/>
            <a:r>
              <a:rPr lang="vi-VN" b="1" dirty="0" smtClean="0">
                <a:latin typeface="Cambria" pitchFamily="18" charset="0"/>
                <a:ea typeface="Cambria" pitchFamily="18" charset="0"/>
              </a:rPr>
              <a:t>- </a:t>
            </a:r>
            <a:r>
              <a:rPr lang="vi-VN" b="1" dirty="0">
                <a:latin typeface="Cambria" pitchFamily="18" charset="0"/>
                <a:ea typeface="Cambria" pitchFamily="18" charset="0"/>
              </a:rPr>
              <a:t>Tại vùng đặc quyền kinh tế:</a:t>
            </a:r>
          </a:p>
          <a:p>
            <a:pPr algn="just"/>
            <a:r>
              <a:rPr lang="vi-VN" dirty="0">
                <a:latin typeface="Cambria" pitchFamily="18" charset="0"/>
                <a:ea typeface="Cambria" pitchFamily="18" charset="0"/>
              </a:rPr>
              <a:t>+ Vùng đặc quyền kinh tế của nước Cộng hòa XHCN Việt Nam tiếp liền Lãnh hải Việt Nam và hợp với Lãnh hải Việt Nam thành một vùng biển rộng 200 hải lý kể từ đường cơ sở dùng để tính chiều rộng Lãnh hải Việt Nam.</a:t>
            </a:r>
          </a:p>
          <a:p>
            <a:pPr algn="just"/>
            <a:r>
              <a:rPr lang="vi-VN" dirty="0">
                <a:latin typeface="Cambria" pitchFamily="18" charset="0"/>
                <a:ea typeface="Cambria" pitchFamily="18" charset="0"/>
              </a:rPr>
              <a:t>+ Nước Cộng hòa XHCN Việt Nam có quyền chủ quyền về việc: thăm dò, khai thác, bảo vệ và quản lý tất cả các tài nguyên thiên nhiên, sinh vật và không sinh vật ở vùng nước, ở đáy biển và trong lòng đất dưới đáy biển của vùng đặc quyền kinh tế của Việt Nam; có quyền và thẩm quyền riêng biệt về các hoạt động khác phục vụ cho việc thăm dò và khai thác vùng đặc quyền kinh tế nhằm mục đích kinh tế; có thẩm quyền riêng biệt về nghiên cứu khoa học trong vùng đặc quyền kinh tế của Việt Nam.</a:t>
            </a:r>
          </a:p>
          <a:p>
            <a:pPr algn="just"/>
            <a:r>
              <a:rPr lang="vi-VN" dirty="0">
                <a:latin typeface="Cambria" pitchFamily="18" charset="0"/>
                <a:ea typeface="Cambria" pitchFamily="18" charset="0"/>
              </a:rPr>
              <a:t>+ Nước Cộng hòa XHCN Việt Nam có thẩm quyền bảo vệ môi trường, chống ô nhiễm trong vùng đặc quyền kinh tế của Việt Nam.</a:t>
            </a:r>
          </a:p>
          <a:p>
            <a:pPr algn="just"/>
            <a:r>
              <a:rPr lang="vi-VN" b="1" dirty="0">
                <a:latin typeface="Cambria" pitchFamily="18" charset="0"/>
                <a:ea typeface="Cambria" pitchFamily="18" charset="0"/>
              </a:rPr>
              <a:t>- Tại vùng Thềm lục địa:</a:t>
            </a:r>
          </a:p>
          <a:p>
            <a:pPr algn="just"/>
            <a:r>
              <a:rPr lang="vi-VN" dirty="0">
                <a:latin typeface="Cambria" pitchFamily="18" charset="0"/>
                <a:ea typeface="Cambria" pitchFamily="18" charset="0"/>
              </a:rPr>
              <a:t>+ Thềm lục địa của nước Cộng hòa XHCN Việt Nam bao gồm đáy biển và lòng đất dưới đáy biển thuộc phần kéo dài tự nhiên của lục địa Việt Nam mở rộng ra ngoài Lãnh hải Việt Nam cho đến bờ ngoài của rìa lục địa; nơi nào bờ ngoài của rìa lục địa cách đường cơ sở dùng để tính chiều rộng Lãnh hải Việt Nam không đến 200 hải lý thì thềm lục địa nơi ấy mở rộng ra 200 hải lý kể từ đường cơ sở đó.</a:t>
            </a:r>
          </a:p>
          <a:p>
            <a:pPr algn="just"/>
            <a:r>
              <a:rPr lang="vi-VN" dirty="0">
                <a:latin typeface="Cambria" pitchFamily="18" charset="0"/>
                <a:ea typeface="Cambria" pitchFamily="18" charset="0"/>
              </a:rPr>
              <a:t>+ Nước Cộng hòa XHCN Việt Nam có quyền chủ quyền hoàn toàn về thăm dò, khai thác, bảo vệ và quản lý tất cả các tài nguyên thiên nhiên ở Thềm lục địa Việt Nam, bao gồm tài nguyên khoáng sản, tài nguyên không sinh vật và tài nguyên sinh vật thuộc loại định cư ở thềm lục địa Việt Nam. </a:t>
            </a:r>
            <a:endParaRPr lang="en-US" dirty="0">
              <a:latin typeface="Cambria" pitchFamily="18" charset="0"/>
              <a:ea typeface="Cambria" pitchFamily="18" charset="0"/>
            </a:endParaRPr>
          </a:p>
        </p:txBody>
      </p:sp>
    </p:spTree>
    <p:extLst>
      <p:ext uri="{BB962C8B-B14F-4D97-AF65-F5344CB8AC3E}">
        <p14:creationId xmlns:p14="http://schemas.microsoft.com/office/powerpoint/2010/main" val="304438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0" dur="500"/>
                                        <p:tgtEl>
                                          <p:spTgt spid="4">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3" dur="500"/>
                                        <p:tgtEl>
                                          <p:spTgt spid="4">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1" dur="500"/>
                                        <p:tgtEl>
                                          <p:spTgt spid="4">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4" dur="500"/>
                                        <p:tgtEl>
                                          <p:spTgt spid="4">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randombar(horizontal)">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76200"/>
            <a:ext cx="5867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CHƯỚNG NGẠI VẬT</a:t>
            </a:r>
            <a:endParaRPr lang="en-US" sz="3500" b="1" dirty="0">
              <a:solidFill>
                <a:srgbClr val="FF0000"/>
              </a:solidFill>
              <a:latin typeface="Cambria" panose="02040503050406030204" pitchFamily="18" charset="0"/>
              <a:ea typeface="Cambria" panose="02040503050406030204" pitchFamily="18" charset="0"/>
            </a:endParaRPr>
          </a:p>
        </p:txBody>
      </p:sp>
      <p:sp>
        <p:nvSpPr>
          <p:cNvPr id="6" name="TextBox 5"/>
          <p:cNvSpPr txBox="1"/>
          <p:nvPr/>
        </p:nvSpPr>
        <p:spPr>
          <a:xfrm>
            <a:off x="1905000" y="5922258"/>
            <a:ext cx="5486400" cy="630942"/>
          </a:xfrm>
          <a:prstGeom prst="rect">
            <a:avLst/>
          </a:prstGeom>
          <a:noFill/>
        </p:spPr>
        <p:txBody>
          <a:bodyPr wrap="square" rtlCol="0">
            <a:spAutoFit/>
          </a:bodyPr>
          <a:lstStyle/>
          <a:p>
            <a:pPr algn="ctr"/>
            <a:r>
              <a:rPr lang="en-US" sz="3500" b="1" dirty="0" smtClean="0">
                <a:solidFill>
                  <a:srgbClr val="0D30DD"/>
                </a:solidFill>
                <a:latin typeface="Cambria" panose="02040503050406030204" pitchFamily="18" charset="0"/>
                <a:ea typeface="Cambria" panose="02040503050406030204" pitchFamily="18" charset="0"/>
              </a:rPr>
              <a:t>BIỂN ĐÔNG</a:t>
            </a:r>
            <a:endParaRPr lang="en-US" sz="3500" b="1" dirty="0">
              <a:solidFill>
                <a:srgbClr val="0D30DD"/>
              </a:solidFill>
              <a:latin typeface="Cambria" panose="02040503050406030204" pitchFamily="18" charset="0"/>
              <a:ea typeface="Cambria" panose="02040503050406030204" pitchFamily="18" charset="0"/>
            </a:endParaRPr>
          </a:p>
        </p:txBody>
      </p:sp>
      <p:pic>
        <p:nvPicPr>
          <p:cNvPr id="7" name="Picture 6" descr="undefined"/>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52600" y="990600"/>
            <a:ext cx="5791200" cy="4858349"/>
          </a:xfrm>
          <a:prstGeom prst="rect">
            <a:avLst/>
          </a:prstGeom>
          <a:noFill/>
          <a:ln>
            <a:solidFill>
              <a:srgbClr val="FF0000"/>
            </a:solidFill>
          </a:ln>
        </p:spPr>
      </p:pic>
    </p:spTree>
    <p:extLst>
      <p:ext uri="{BB962C8B-B14F-4D97-AF65-F5344CB8AC3E}">
        <p14:creationId xmlns:p14="http://schemas.microsoft.com/office/powerpoint/2010/main" val="322345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82493" y="1066800"/>
            <a:ext cx="5430672" cy="1143000"/>
          </a:xfrm>
        </p:spPr>
        <p:txBody>
          <a:bodyPr>
            <a:noAutofit/>
          </a:bodyPr>
          <a:lstStyle/>
          <a:p>
            <a:r>
              <a:rPr lang="vi-VN" sz="3000" b="1" dirty="0">
                <a:ln w="10541" cmpd="sng">
                  <a:solidFill>
                    <a:schemeClr val="accent1">
                      <a:shade val="88000"/>
                      <a:satMod val="110000"/>
                    </a:schemeClr>
                  </a:solidFill>
                  <a:prstDash val="solid"/>
                </a:ln>
                <a:solidFill>
                  <a:srgbClr val="FF0000"/>
                </a:solidFill>
                <a:latin typeface="Cambria" pitchFamily="18" charset="0"/>
              </a:rPr>
              <a:t>VỊ TRÍ ĐỊA LÍ BIỂN ĐÔNG, </a:t>
            </a:r>
            <a:r>
              <a:rPr lang="vi-VN" sz="3000" b="1" dirty="0" smtClean="0">
                <a:ln w="10541" cmpd="sng">
                  <a:solidFill>
                    <a:schemeClr val="accent1">
                      <a:shade val="88000"/>
                      <a:satMod val="110000"/>
                    </a:schemeClr>
                  </a:solidFill>
                  <a:prstDash val="solid"/>
                </a:ln>
                <a:solidFill>
                  <a:srgbClr val="FF0000"/>
                </a:solidFill>
                <a:latin typeface="Cambria" pitchFamily="18" charset="0"/>
              </a:rPr>
              <a:t>CÁC </a:t>
            </a:r>
            <a:r>
              <a:rPr lang="vi-VN" sz="3000" b="1" dirty="0">
                <a:ln w="10541" cmpd="sng">
                  <a:solidFill>
                    <a:schemeClr val="accent1">
                      <a:shade val="88000"/>
                      <a:satMod val="110000"/>
                    </a:schemeClr>
                  </a:solidFill>
                  <a:prstDash val="solid"/>
                </a:ln>
                <a:solidFill>
                  <a:srgbClr val="FF0000"/>
                </a:solidFill>
                <a:latin typeface="Cambria" pitchFamily="18" charset="0"/>
              </a:rPr>
              <a:t>VÙNG BIỂN CỦA VIỆT NAM</a:t>
            </a:r>
          </a:p>
        </p:txBody>
      </p:sp>
      <p:sp>
        <p:nvSpPr>
          <p:cNvPr id="10" name="Title 1"/>
          <p:cNvSpPr txBox="1">
            <a:spLocks/>
          </p:cNvSpPr>
          <p:nvPr/>
        </p:nvSpPr>
        <p:spPr>
          <a:xfrm>
            <a:off x="-685800" y="1219200"/>
            <a:ext cx="6705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pitchFamily="18" charset="0"/>
            </a:endParaRP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smtClean="0">
                <a:effectLst>
                  <a:outerShdw blurRad="38100" dist="38100" dir="2700000" algn="tl">
                    <a:srgbClr val="000000">
                      <a:alpha val="43137"/>
                    </a:srgbClr>
                  </a:outerShdw>
                </a:effectLst>
                <a:latin typeface="Cambria" pitchFamily="18" charset="0"/>
              </a:rPr>
              <a:t>BÀI 14</a:t>
            </a:r>
            <a:endParaRPr lang="en-US" sz="27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8</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
        <p:nvSpPr>
          <p:cNvPr id="16" name="Title 1"/>
          <p:cNvSpPr txBox="1">
            <a:spLocks/>
          </p:cNvSpPr>
          <p:nvPr/>
        </p:nvSpPr>
        <p:spPr>
          <a:xfrm>
            <a:off x="131928" y="3124200"/>
            <a:ext cx="543067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ln w="10541" cmpd="sng">
                  <a:solidFill>
                    <a:schemeClr val="accent1">
                      <a:shade val="88000"/>
                      <a:satMod val="110000"/>
                    </a:schemeClr>
                  </a:solidFill>
                  <a:prstDash val="solid"/>
                </a:ln>
                <a:solidFill>
                  <a:srgbClr val="002060"/>
                </a:solidFill>
                <a:latin typeface="Cambria" pitchFamily="18" charset="0"/>
              </a:rPr>
              <a:t>GV </a:t>
            </a:r>
            <a:r>
              <a:rPr lang="en-US" sz="2500" b="1" dirty="0" err="1" smtClean="0">
                <a:ln w="10541" cmpd="sng">
                  <a:solidFill>
                    <a:schemeClr val="accent1">
                      <a:shade val="88000"/>
                      <a:satMod val="110000"/>
                    </a:schemeClr>
                  </a:solidFill>
                  <a:prstDash val="solid"/>
                </a:ln>
                <a:solidFill>
                  <a:srgbClr val="002060"/>
                </a:solidFill>
                <a:latin typeface="Cambria" pitchFamily="18" charset="0"/>
              </a:rPr>
              <a:t>dạy</a:t>
            </a:r>
            <a:r>
              <a:rPr lang="en-US" sz="2500" b="1" dirty="0" smtClean="0">
                <a:ln w="10541" cmpd="sng">
                  <a:solidFill>
                    <a:schemeClr val="accent1">
                      <a:shade val="88000"/>
                      <a:satMod val="110000"/>
                    </a:schemeClr>
                  </a:solidFill>
                  <a:prstDash val="solid"/>
                </a:ln>
                <a:solidFill>
                  <a:srgbClr val="002060"/>
                </a:solidFill>
                <a:latin typeface="Cambria" pitchFamily="18" charset="0"/>
              </a:rPr>
              <a:t>:</a:t>
            </a:r>
          </a:p>
          <a:p>
            <a:pPr algn="l"/>
            <a:r>
              <a:rPr lang="en-US" sz="2500" b="1" dirty="0" err="1" smtClean="0">
                <a:ln w="10541" cmpd="sng">
                  <a:solidFill>
                    <a:schemeClr val="accent1">
                      <a:shade val="88000"/>
                      <a:satMod val="110000"/>
                    </a:schemeClr>
                  </a:solidFill>
                  <a:prstDash val="solid"/>
                </a:ln>
                <a:solidFill>
                  <a:srgbClr val="002060"/>
                </a:solidFill>
                <a:latin typeface="Cambria" pitchFamily="18" charset="0"/>
              </a:rPr>
              <a:t>Lớp</a:t>
            </a:r>
            <a:r>
              <a:rPr lang="en-US" sz="2500" b="1" dirty="0" smtClean="0">
                <a:ln w="10541" cmpd="sng">
                  <a:solidFill>
                    <a:schemeClr val="accent1">
                      <a:shade val="88000"/>
                      <a:satMod val="110000"/>
                    </a:schemeClr>
                  </a:solidFill>
                  <a:prstDash val="solid"/>
                </a:ln>
                <a:solidFill>
                  <a:srgbClr val="002060"/>
                </a:solidFill>
                <a:latin typeface="Cambria" pitchFamily="18" charset="0"/>
              </a:rPr>
              <a:t> </a:t>
            </a:r>
            <a:r>
              <a:rPr lang="en-US" sz="2500" b="1" dirty="0" err="1" smtClean="0">
                <a:ln w="10541" cmpd="sng">
                  <a:solidFill>
                    <a:schemeClr val="accent1">
                      <a:shade val="88000"/>
                      <a:satMod val="110000"/>
                    </a:schemeClr>
                  </a:solidFill>
                  <a:prstDash val="solid"/>
                </a:ln>
                <a:solidFill>
                  <a:srgbClr val="002060"/>
                </a:solidFill>
                <a:latin typeface="Cambria" pitchFamily="18" charset="0"/>
              </a:rPr>
              <a:t>dạy</a:t>
            </a:r>
            <a:r>
              <a:rPr lang="en-US" sz="2500" b="1" dirty="0" smtClean="0">
                <a:ln w="10541" cmpd="sng">
                  <a:solidFill>
                    <a:schemeClr val="accent1">
                      <a:shade val="88000"/>
                      <a:satMod val="110000"/>
                    </a:schemeClr>
                  </a:solidFill>
                  <a:prstDash val="solid"/>
                </a:ln>
                <a:solidFill>
                  <a:srgbClr val="002060"/>
                </a:solidFill>
                <a:latin typeface="Cambria" pitchFamily="18" charset="0"/>
              </a:rPr>
              <a:t>: 8/</a:t>
            </a:r>
            <a:endParaRPr lang="en-US" sz="2500" b="1" dirty="0">
              <a:ln w="10541" cmpd="sng">
                <a:solidFill>
                  <a:schemeClr val="accent1">
                    <a:shade val="88000"/>
                    <a:satMod val="110000"/>
                  </a:schemeClr>
                </a:solidFill>
                <a:prstDash val="solid"/>
              </a:ln>
              <a:solidFill>
                <a:srgbClr val="002060"/>
              </a:solidFill>
              <a:latin typeface="Cambria" pitchFamily="18" charset="0"/>
            </a:endParaRPr>
          </a:p>
        </p:txBody>
      </p:sp>
      <p:pic>
        <p:nvPicPr>
          <p:cNvPr id="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5776" y="1209217"/>
            <a:ext cx="2393157" cy="239940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368670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4.44444E-6 -4.20907E-6 L -0.00486 0.07678 " pathEditMode="relative" rAng="0" ptsTypes="AA">
                                      <p:cBhvr>
                                        <p:cTn id="16" dur="500" fill="hold"/>
                                        <p:tgtEl>
                                          <p:spTgt spid="17"/>
                                        </p:tgtEl>
                                        <p:attrNameLst>
                                          <p:attrName>ppt_x</p:attrName>
                                          <p:attrName>ppt_y</p:attrName>
                                        </p:attrNameLst>
                                      </p:cBhvr>
                                      <p:rCtr x="-243" y="3839"/>
                                    </p:animMotion>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fill="hold"/>
                                        <p:tgtEl>
                                          <p:spTgt spid="18"/>
                                        </p:tgtEl>
                                        <p:attrNameLst>
                                          <p:attrName>ppt_x</p:attrName>
                                        </p:attrNameLst>
                                      </p:cBhvr>
                                      <p:tavLst>
                                        <p:tav tm="0">
                                          <p:val>
                                            <p:strVal val="0-#ppt_w/2"/>
                                          </p:val>
                                        </p:tav>
                                        <p:tav tm="100000">
                                          <p:val>
                                            <p:strVal val="#ppt_x"/>
                                          </p:val>
                                        </p:tav>
                                      </p:tavLst>
                                    </p:anim>
                                    <p:anim calcmode="lin" valueType="num">
                                      <p:cBhvr additive="base">
                                        <p:cTn id="21" dur="10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xit" presetSubtype="1" fill="hold" grpId="0" nodeType="after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0-ppt_h/2"/>
                                          </p:val>
                                        </p:tav>
                                      </p:tavLst>
                                    </p:anim>
                                    <p:set>
                                      <p:cBhvr>
                                        <p:cTn id="26" dur="1" fill="hold">
                                          <p:stCondLst>
                                            <p:cond delay="499"/>
                                          </p:stCondLst>
                                        </p:cTn>
                                        <p:tgtEl>
                                          <p:spTgt spid="11"/>
                                        </p:tgtEl>
                                        <p:attrNameLst>
                                          <p:attrName>style.visibility</p:attrName>
                                        </p:attrNameLst>
                                      </p:cBhvr>
                                      <p:to>
                                        <p:strVal val="hidden"/>
                                      </p:to>
                                    </p:set>
                                  </p:childTnLst>
                                </p:cTn>
                              </p:par>
                              <p:par>
                                <p:cTn id="27" presetID="2" presetClass="exit" presetSubtype="1" fill="hold" grpId="0" nodeType="withEffect">
                                  <p:stCondLst>
                                    <p:cond delay="0"/>
                                  </p:stCondLst>
                                  <p:childTnLst>
                                    <p:anim calcmode="lin" valueType="num">
                                      <p:cBhvr additive="base">
                                        <p:cTn id="28" dur="500"/>
                                        <p:tgtEl>
                                          <p:spTgt spid="9"/>
                                        </p:tgtEl>
                                        <p:attrNameLst>
                                          <p:attrName>ppt_x</p:attrName>
                                        </p:attrNameLst>
                                      </p:cBhvr>
                                      <p:tavLst>
                                        <p:tav tm="0">
                                          <p:val>
                                            <p:strVal val="ppt_x"/>
                                          </p:val>
                                        </p:tav>
                                        <p:tav tm="100000">
                                          <p:val>
                                            <p:strVal val="ppt_x"/>
                                          </p:val>
                                        </p:tav>
                                      </p:tavLst>
                                    </p:anim>
                                    <p:anim calcmode="lin" valueType="num">
                                      <p:cBhvr additive="base">
                                        <p:cTn id="29" dur="500"/>
                                        <p:tgtEl>
                                          <p:spTgt spid="9"/>
                                        </p:tgtEl>
                                        <p:attrNameLst>
                                          <p:attrName>ppt_y</p:attrName>
                                        </p:attrNameLst>
                                      </p:cBhvr>
                                      <p:tavLst>
                                        <p:tav tm="0">
                                          <p:val>
                                            <p:strVal val="ppt_y"/>
                                          </p:val>
                                        </p:tav>
                                        <p:tav tm="100000">
                                          <p:val>
                                            <p:strVal val="0-ppt_h/2"/>
                                          </p:val>
                                        </p:tav>
                                      </p:tavLst>
                                    </p:anim>
                                    <p:set>
                                      <p:cBhvr>
                                        <p:cTn id="30" dur="1" fill="hold">
                                          <p:stCondLst>
                                            <p:cond delay="499"/>
                                          </p:stCondLst>
                                        </p:cTn>
                                        <p:tgtEl>
                                          <p:spTgt spid="9"/>
                                        </p:tgtEl>
                                        <p:attrNameLst>
                                          <p:attrName>style.visibility</p:attrName>
                                        </p:attrNameLst>
                                      </p:cBhvr>
                                      <p:to>
                                        <p:strVal val="hidden"/>
                                      </p:to>
                                    </p:set>
                                  </p:childTnLst>
                                </p:cTn>
                              </p:par>
                              <p:par>
                                <p:cTn id="31" presetID="2" presetClass="exit" presetSubtype="1" fill="hold" grpId="0" nodeType="withEffect" nodePh="1">
                                  <p:stCondLst>
                                    <p:cond delay="0"/>
                                  </p:stCondLst>
                                  <p:endCondLst>
                                    <p:cond evt="begin" delay="0">
                                      <p:tn val="31"/>
                                    </p:cond>
                                  </p:endCondLst>
                                  <p:childTnLst>
                                    <p:anim calcmode="lin" valueType="num">
                                      <p:cBhvr additive="base">
                                        <p:cTn id="32" dur="500"/>
                                        <p:tgtEl>
                                          <p:spTgt spid="10"/>
                                        </p:tgtEl>
                                        <p:attrNameLst>
                                          <p:attrName>ppt_x</p:attrName>
                                        </p:attrNameLst>
                                      </p:cBhvr>
                                      <p:tavLst>
                                        <p:tav tm="0">
                                          <p:val>
                                            <p:strVal val="ppt_x"/>
                                          </p:val>
                                        </p:tav>
                                        <p:tav tm="100000">
                                          <p:val>
                                            <p:strVal val="ppt_x"/>
                                          </p:val>
                                        </p:tav>
                                      </p:tavLst>
                                    </p:anim>
                                    <p:anim calcmode="lin" valueType="num">
                                      <p:cBhvr additive="base">
                                        <p:cTn id="33" dur="500"/>
                                        <p:tgtEl>
                                          <p:spTgt spid="10"/>
                                        </p:tgtEl>
                                        <p:attrNameLst>
                                          <p:attrName>ppt_y</p:attrName>
                                        </p:attrNameLst>
                                      </p:cBhvr>
                                      <p:tavLst>
                                        <p:tav tm="0">
                                          <p:val>
                                            <p:strVal val="ppt_y"/>
                                          </p:val>
                                        </p:tav>
                                        <p:tav tm="100000">
                                          <p:val>
                                            <p:strVal val="0-ppt_h/2"/>
                                          </p:val>
                                        </p:tav>
                                      </p:tavLst>
                                    </p:anim>
                                    <p:set>
                                      <p:cBhvr>
                                        <p:cTn id="34" dur="1" fill="hold">
                                          <p:stCondLst>
                                            <p:cond delay="499"/>
                                          </p:stCondLst>
                                        </p:cTn>
                                        <p:tgtEl>
                                          <p:spTgt spid="10"/>
                                        </p:tgtEl>
                                        <p:attrNameLst>
                                          <p:attrName>style.visibility</p:attrName>
                                        </p:attrNameLst>
                                      </p:cBhvr>
                                      <p:to>
                                        <p:strVal val="hidden"/>
                                      </p:to>
                                    </p:set>
                                  </p:childTnLst>
                                </p:cTn>
                              </p:par>
                              <p:par>
                                <p:cTn id="35" presetID="2" presetClass="exit" presetSubtype="1" fill="hold" grpId="0" nodeType="with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0-ppt_h/2"/>
                                          </p:val>
                                        </p:tav>
                                      </p:tavLst>
                                    </p:anim>
                                    <p:set>
                                      <p:cBhvr>
                                        <p:cTn id="38" dur="1" fill="hold">
                                          <p:stCondLst>
                                            <p:cond delay="499"/>
                                          </p:stCondLst>
                                        </p:cTn>
                                        <p:tgtEl>
                                          <p:spTgt spid="13"/>
                                        </p:tgtEl>
                                        <p:attrNameLst>
                                          <p:attrName>style.visibility</p:attrName>
                                        </p:attrNameLst>
                                      </p:cBhvr>
                                      <p:to>
                                        <p:strVal val="hidden"/>
                                      </p:to>
                                    </p:set>
                                  </p:childTnLst>
                                </p:cTn>
                              </p:par>
                              <p:par>
                                <p:cTn id="39" presetID="2" presetClass="exit" presetSubtype="1" fill="hold" grpId="1" nodeType="withEffect">
                                  <p:stCondLst>
                                    <p:cond delay="0"/>
                                  </p:stCondLst>
                                  <p:childTnLst>
                                    <p:anim calcmode="lin" valueType="num">
                                      <p:cBhvr additive="base">
                                        <p:cTn id="40" dur="500"/>
                                        <p:tgtEl>
                                          <p:spTgt spid="17"/>
                                        </p:tgtEl>
                                        <p:attrNameLst>
                                          <p:attrName>ppt_x</p:attrName>
                                        </p:attrNameLst>
                                      </p:cBhvr>
                                      <p:tavLst>
                                        <p:tav tm="0">
                                          <p:val>
                                            <p:strVal val="ppt_x"/>
                                          </p:val>
                                        </p:tav>
                                        <p:tav tm="100000">
                                          <p:val>
                                            <p:strVal val="ppt_x"/>
                                          </p:val>
                                        </p:tav>
                                      </p:tavLst>
                                    </p:anim>
                                    <p:anim calcmode="lin" valueType="num">
                                      <p:cBhvr additive="base">
                                        <p:cTn id="41" dur="500"/>
                                        <p:tgtEl>
                                          <p:spTgt spid="17"/>
                                        </p:tgtEl>
                                        <p:attrNameLst>
                                          <p:attrName>ppt_y</p:attrName>
                                        </p:attrNameLst>
                                      </p:cBhvr>
                                      <p:tavLst>
                                        <p:tav tm="0">
                                          <p:val>
                                            <p:strVal val="ppt_y"/>
                                          </p:val>
                                        </p:tav>
                                        <p:tav tm="100000">
                                          <p:val>
                                            <p:strVal val="0-ppt_h/2"/>
                                          </p:val>
                                        </p:tav>
                                      </p:tavLst>
                                    </p:anim>
                                    <p:set>
                                      <p:cBhvr>
                                        <p:cTn id="42" dur="1" fill="hold">
                                          <p:stCondLst>
                                            <p:cond delay="499"/>
                                          </p:stCondLst>
                                        </p:cTn>
                                        <p:tgtEl>
                                          <p:spTgt spid="17"/>
                                        </p:tgtEl>
                                        <p:attrNameLst>
                                          <p:attrName>style.visibility</p:attrName>
                                        </p:attrNameLst>
                                      </p:cBhvr>
                                      <p:to>
                                        <p:strVal val="hidden"/>
                                      </p:to>
                                    </p:set>
                                  </p:childTnLst>
                                </p:cTn>
                              </p:par>
                              <p:par>
                                <p:cTn id="43" presetID="2" presetClass="exit" presetSubtype="1" fill="hold" grpId="1" nodeType="withEffect">
                                  <p:stCondLst>
                                    <p:cond delay="0"/>
                                  </p:stCondLst>
                                  <p:childTnLst>
                                    <p:anim calcmode="lin" valueType="num">
                                      <p:cBhvr additive="base">
                                        <p:cTn id="44" dur="500"/>
                                        <p:tgtEl>
                                          <p:spTgt spid="18"/>
                                        </p:tgtEl>
                                        <p:attrNameLst>
                                          <p:attrName>ppt_x</p:attrName>
                                        </p:attrNameLst>
                                      </p:cBhvr>
                                      <p:tavLst>
                                        <p:tav tm="0">
                                          <p:val>
                                            <p:strVal val="ppt_x"/>
                                          </p:val>
                                        </p:tav>
                                        <p:tav tm="100000">
                                          <p:val>
                                            <p:strVal val="ppt_x"/>
                                          </p:val>
                                        </p:tav>
                                      </p:tavLst>
                                    </p:anim>
                                    <p:anim calcmode="lin" valueType="num">
                                      <p:cBhvr additive="base">
                                        <p:cTn id="45" dur="500"/>
                                        <p:tgtEl>
                                          <p:spTgt spid="18"/>
                                        </p:tgtEl>
                                        <p:attrNameLst>
                                          <p:attrName>ppt_y</p:attrName>
                                        </p:attrNameLst>
                                      </p:cBhvr>
                                      <p:tavLst>
                                        <p:tav tm="0">
                                          <p:val>
                                            <p:strVal val="ppt_y"/>
                                          </p:val>
                                        </p:tav>
                                        <p:tav tm="100000">
                                          <p:val>
                                            <p:strVal val="0-ppt_h/2"/>
                                          </p:val>
                                        </p:tav>
                                      </p:tavLst>
                                    </p:anim>
                                    <p:set>
                                      <p:cBhvr>
                                        <p:cTn id="46" dur="1" fill="hold">
                                          <p:stCondLst>
                                            <p:cond delay="499"/>
                                          </p:stCondLst>
                                        </p:cTn>
                                        <p:tgtEl>
                                          <p:spTgt spid="18"/>
                                        </p:tgtEl>
                                        <p:attrNameLst>
                                          <p:attrName>style.visibility</p:attrName>
                                        </p:attrNameLst>
                                      </p:cBhvr>
                                      <p:to>
                                        <p:strVal val="hidden"/>
                                      </p:to>
                                    </p:set>
                                  </p:childTnLst>
                                </p:cTn>
                              </p:par>
                              <p:par>
                                <p:cTn id="47" presetID="2" presetClass="exit" presetSubtype="1" fill="hold" grpId="0" nodeType="withEffect">
                                  <p:stCondLst>
                                    <p:cond delay="0"/>
                                  </p:stCondLst>
                                  <p:childTnLst>
                                    <p:anim calcmode="lin" valueType="num">
                                      <p:cBhvr additive="base">
                                        <p:cTn id="48" dur="500"/>
                                        <p:tgtEl>
                                          <p:spTgt spid="15"/>
                                        </p:tgtEl>
                                        <p:attrNameLst>
                                          <p:attrName>ppt_x</p:attrName>
                                        </p:attrNameLst>
                                      </p:cBhvr>
                                      <p:tavLst>
                                        <p:tav tm="0">
                                          <p:val>
                                            <p:strVal val="ppt_x"/>
                                          </p:val>
                                        </p:tav>
                                        <p:tav tm="100000">
                                          <p:val>
                                            <p:strVal val="ppt_x"/>
                                          </p:val>
                                        </p:tav>
                                      </p:tavLst>
                                    </p:anim>
                                    <p:anim calcmode="lin" valueType="num">
                                      <p:cBhvr additive="base">
                                        <p:cTn id="49" dur="500"/>
                                        <p:tgtEl>
                                          <p:spTgt spid="15"/>
                                        </p:tgtEl>
                                        <p:attrNameLst>
                                          <p:attrName>ppt_y</p:attrName>
                                        </p:attrNameLst>
                                      </p:cBhvr>
                                      <p:tavLst>
                                        <p:tav tm="0">
                                          <p:val>
                                            <p:strVal val="ppt_y"/>
                                          </p:val>
                                        </p:tav>
                                        <p:tav tm="100000">
                                          <p:val>
                                            <p:strVal val="0-ppt_h/2"/>
                                          </p:val>
                                        </p:tav>
                                      </p:tavLst>
                                    </p:anim>
                                    <p:set>
                                      <p:cBhvr>
                                        <p:cTn id="50" dur="1" fill="hold">
                                          <p:stCondLst>
                                            <p:cond delay="499"/>
                                          </p:stCondLst>
                                        </p:cTn>
                                        <p:tgtEl>
                                          <p:spTgt spid="15"/>
                                        </p:tgtEl>
                                        <p:attrNameLst>
                                          <p:attrName>style.visibility</p:attrName>
                                        </p:attrNameLst>
                                      </p:cBhvr>
                                      <p:to>
                                        <p:strVal val="hidden"/>
                                      </p:to>
                                    </p:set>
                                  </p:childTnLst>
                                </p:cTn>
                              </p:par>
                              <p:par>
                                <p:cTn id="51" presetID="2" presetClass="exit" presetSubtype="1" fill="hold" grpId="0" nodeType="withEffect">
                                  <p:stCondLst>
                                    <p:cond delay="0"/>
                                  </p:stCondLst>
                                  <p:childTnLst>
                                    <p:anim calcmode="lin" valueType="num">
                                      <p:cBhvr additive="base">
                                        <p:cTn id="52" dur="500"/>
                                        <p:tgtEl>
                                          <p:spTgt spid="2"/>
                                        </p:tgtEl>
                                        <p:attrNameLst>
                                          <p:attrName>ppt_x</p:attrName>
                                        </p:attrNameLst>
                                      </p:cBhvr>
                                      <p:tavLst>
                                        <p:tav tm="0">
                                          <p:val>
                                            <p:strVal val="ppt_x"/>
                                          </p:val>
                                        </p:tav>
                                        <p:tav tm="100000">
                                          <p:val>
                                            <p:strVal val="ppt_x"/>
                                          </p:val>
                                        </p:tav>
                                      </p:tavLst>
                                    </p:anim>
                                    <p:anim calcmode="lin" valueType="num">
                                      <p:cBhvr additive="base">
                                        <p:cTn id="53" dur="500"/>
                                        <p:tgtEl>
                                          <p:spTgt spid="2"/>
                                        </p:tgtEl>
                                        <p:attrNameLst>
                                          <p:attrName>ppt_y</p:attrName>
                                        </p:attrNameLst>
                                      </p:cBhvr>
                                      <p:tavLst>
                                        <p:tav tm="0">
                                          <p:val>
                                            <p:strVal val="ppt_y"/>
                                          </p:val>
                                        </p:tav>
                                        <p:tav tm="100000">
                                          <p:val>
                                            <p:strVal val="0-ppt_h/2"/>
                                          </p:val>
                                        </p:tav>
                                      </p:tavLst>
                                    </p:anim>
                                    <p:set>
                                      <p:cBhvr>
                                        <p:cTn id="54" dur="1" fill="hold">
                                          <p:stCondLst>
                                            <p:cond delay="499"/>
                                          </p:stCondLst>
                                        </p:cTn>
                                        <p:tgtEl>
                                          <p:spTgt spid="2"/>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500"/>
                                        <p:tgtEl>
                                          <p:spTgt spid="24"/>
                                        </p:tgtEl>
                                        <p:attrNameLst>
                                          <p:attrName>ppt_x</p:attrName>
                                        </p:attrNameLst>
                                      </p:cBhvr>
                                      <p:tavLst>
                                        <p:tav tm="0">
                                          <p:val>
                                            <p:strVal val="ppt_x"/>
                                          </p:val>
                                        </p:tav>
                                        <p:tav tm="100000">
                                          <p:val>
                                            <p:strVal val="ppt_x"/>
                                          </p:val>
                                        </p:tav>
                                      </p:tavLst>
                                    </p:anim>
                                    <p:anim calcmode="lin" valueType="num">
                                      <p:cBhvr additive="base">
                                        <p:cTn id="57" dur="500"/>
                                        <p:tgtEl>
                                          <p:spTgt spid="24"/>
                                        </p:tgtEl>
                                        <p:attrNameLst>
                                          <p:attrName>ppt_y</p:attrName>
                                        </p:attrNameLst>
                                      </p:cBhvr>
                                      <p:tavLst>
                                        <p:tav tm="0">
                                          <p:val>
                                            <p:strVal val="ppt_y"/>
                                          </p:val>
                                        </p:tav>
                                        <p:tav tm="100000">
                                          <p:val>
                                            <p:strVal val="1+ppt_h/2"/>
                                          </p:val>
                                        </p:tav>
                                      </p:tavLst>
                                    </p:anim>
                                    <p:set>
                                      <p:cBhvr>
                                        <p:cTn id="58" dur="1" fill="hold">
                                          <p:stCondLst>
                                            <p:cond delay="499"/>
                                          </p:stCondLst>
                                        </p:cTn>
                                        <p:tgtEl>
                                          <p:spTgt spid="24"/>
                                        </p:tgtEl>
                                        <p:attrNameLst>
                                          <p:attrName>style.visibility</p:attrName>
                                        </p:attrNameLst>
                                      </p:cBhvr>
                                      <p:to>
                                        <p:strVal val="hidden"/>
                                      </p:to>
                                    </p:set>
                                  </p:childTnLst>
                                </p:cTn>
                              </p:par>
                              <p:par>
                                <p:cTn id="59" presetID="2" presetClass="exit" presetSubtype="4" fill="hold" grpId="0" nodeType="withEffect">
                                  <p:stCondLst>
                                    <p:cond delay="0"/>
                                  </p:stCondLst>
                                  <p:iterate type="lt">
                                    <p:tmPct val="0"/>
                                  </p:iterate>
                                  <p:childTnLst>
                                    <p:anim calcmode="lin" valueType="num">
                                      <p:cBhvr additive="base">
                                        <p:cTn id="60" dur="500"/>
                                        <p:tgtEl>
                                          <p:spTgt spid="23"/>
                                        </p:tgtEl>
                                        <p:attrNameLst>
                                          <p:attrName>ppt_x</p:attrName>
                                        </p:attrNameLst>
                                      </p:cBhvr>
                                      <p:tavLst>
                                        <p:tav tm="0">
                                          <p:val>
                                            <p:strVal val="ppt_x"/>
                                          </p:val>
                                        </p:tav>
                                        <p:tav tm="100000">
                                          <p:val>
                                            <p:strVal val="ppt_x"/>
                                          </p:val>
                                        </p:tav>
                                      </p:tavLst>
                                    </p:anim>
                                    <p:anim calcmode="lin" valueType="num">
                                      <p:cBhvr additive="base">
                                        <p:cTn id="61" dur="500"/>
                                        <p:tgtEl>
                                          <p:spTgt spid="23"/>
                                        </p:tgtEl>
                                        <p:attrNameLst>
                                          <p:attrName>ppt_y</p:attrName>
                                        </p:attrNameLst>
                                      </p:cBhvr>
                                      <p:tavLst>
                                        <p:tav tm="0">
                                          <p:val>
                                            <p:strVal val="ppt_y"/>
                                          </p:val>
                                        </p:tav>
                                        <p:tav tm="100000">
                                          <p:val>
                                            <p:strVal val="1+ppt_h/2"/>
                                          </p:val>
                                        </p:tav>
                                      </p:tavLst>
                                    </p:anim>
                                    <p:set>
                                      <p:cBhvr>
                                        <p:cTn id="62" dur="1" fill="hold">
                                          <p:stCondLst>
                                            <p:cond delay="499"/>
                                          </p:stCondLst>
                                        </p:cTn>
                                        <p:tgtEl>
                                          <p:spTgt spid="23"/>
                                        </p:tgtEl>
                                        <p:attrNameLst>
                                          <p:attrName>style.visibility</p:attrName>
                                        </p:attrNameLst>
                                      </p:cBhvr>
                                      <p:to>
                                        <p:strVal val="hidden"/>
                                      </p:to>
                                    </p:set>
                                  </p:childTnLst>
                                </p:cTn>
                              </p:par>
                              <p:par>
                                <p:cTn id="63" presetID="2" presetClass="exit" presetSubtype="1" fill="hold" grpId="0" nodeType="withEffect">
                                  <p:stCondLst>
                                    <p:cond delay="0"/>
                                  </p:stCondLst>
                                  <p:childTnLst>
                                    <p:anim calcmode="lin" valueType="num">
                                      <p:cBhvr additive="base">
                                        <p:cTn id="64" dur="500"/>
                                        <p:tgtEl>
                                          <p:spTgt spid="16"/>
                                        </p:tgtEl>
                                        <p:attrNameLst>
                                          <p:attrName>ppt_x</p:attrName>
                                        </p:attrNameLst>
                                      </p:cBhvr>
                                      <p:tavLst>
                                        <p:tav tm="0">
                                          <p:val>
                                            <p:strVal val="ppt_x"/>
                                          </p:val>
                                        </p:tav>
                                        <p:tav tm="100000">
                                          <p:val>
                                            <p:strVal val="ppt_x"/>
                                          </p:val>
                                        </p:tav>
                                      </p:tavLst>
                                    </p:anim>
                                    <p:anim calcmode="lin" valueType="num">
                                      <p:cBhvr additive="base">
                                        <p:cTn id="65" dur="500"/>
                                        <p:tgtEl>
                                          <p:spTgt spid="16"/>
                                        </p:tgtEl>
                                        <p:attrNameLst>
                                          <p:attrName>ppt_y</p:attrName>
                                        </p:attrNameLst>
                                      </p:cBhvr>
                                      <p:tavLst>
                                        <p:tav tm="0">
                                          <p:val>
                                            <p:strVal val="ppt_y"/>
                                          </p:val>
                                        </p:tav>
                                        <p:tav tm="100000">
                                          <p:val>
                                            <p:strVal val="0-ppt_h/2"/>
                                          </p:val>
                                        </p:tav>
                                      </p:tavLst>
                                    </p:anim>
                                    <p:set>
                                      <p:cBhvr>
                                        <p:cTn id="6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animBg="1"/>
      <p:bldP spid="17" grpId="0" animBg="1"/>
      <p:bldP spid="17" grpId="1" animBg="1"/>
      <p:bldP spid="18" grpId="0" animBg="1"/>
      <p:bldP spid="18" grpId="1" animBg="1"/>
      <p:bldP spid="2" grpId="0" animBg="1"/>
      <p:bldP spid="15" grpId="0" animBg="1"/>
      <p:bldP spid="2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3"/>
            <a:stretch>
              <a:fillRect/>
            </a:stretch>
          </a:blipFill>
          <a:ln>
            <a:noFill/>
          </a:ln>
          <a:effectLst/>
        </p:spPr>
      </p:pic>
      <p:sp>
        <p:nvSpPr>
          <p:cNvPr id="9" name="Rounded Rectangle 8"/>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http://www.perceptions.couk.com/imgs/Earth_Rotates_200_x_200.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4828" y="58194"/>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0"/>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C00000"/>
                </a:solidFill>
                <a:effectLst>
                  <a:outerShdw blurRad="38100" dist="38100" dir="2700000" algn="tl">
                    <a:srgbClr val="000000">
                      <a:alpha val="43137"/>
                    </a:srgbClr>
                  </a:outerShdw>
                </a:effectLst>
                <a:latin typeface="Arial" pitchFamily="34" charset="0"/>
                <a:cs typeface="Arial" pitchFamily="34" charset="0"/>
              </a:rPr>
              <a:t>8</a:t>
            </a:r>
          </a:p>
        </p:txBody>
      </p:sp>
      <p:sp>
        <p:nvSpPr>
          <p:cNvPr id="12" name="Title 1"/>
          <p:cNvSpPr txBox="1">
            <a:spLocks/>
          </p:cNvSpPr>
          <p:nvPr/>
        </p:nvSpPr>
        <p:spPr>
          <a:xfrm>
            <a:off x="3543300" y="403411"/>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b="1" dirty="0" smtClean="0">
                <a:solidFill>
                  <a:schemeClr val="bg1"/>
                </a:solidFill>
                <a:effectLst>
                  <a:outerShdw blurRad="38100" dist="38100" dir="2700000" algn="tl">
                    <a:srgbClr val="000000">
                      <a:alpha val="43137"/>
                    </a:srgbClr>
                  </a:outerShdw>
                </a:effectLst>
                <a:latin typeface="Cambria" pitchFamily="18" charset="0"/>
              </a:rPr>
              <a:t>PHẦN ĐỊA LÍ</a:t>
            </a:r>
            <a:endParaRPr lang="en-US" sz="1100" b="1" dirty="0">
              <a:solidFill>
                <a:schemeClr val="bg1"/>
              </a:solidFill>
              <a:effectLst>
                <a:outerShdw blurRad="38100" dist="38100" dir="2700000" algn="tl">
                  <a:srgbClr val="000000">
                    <a:alpha val="43137"/>
                  </a:srgbClr>
                </a:outerShdw>
              </a:effectLst>
              <a:latin typeface="Cambria" pitchFamily="18" charset="0"/>
            </a:endParaRPr>
          </a:p>
        </p:txBody>
      </p:sp>
      <p:sp>
        <p:nvSpPr>
          <p:cNvPr id="13" name="Title 1"/>
          <p:cNvSpPr txBox="1">
            <a:spLocks/>
          </p:cNvSpPr>
          <p:nvPr/>
        </p:nvSpPr>
        <p:spPr>
          <a:xfrm>
            <a:off x="609600" y="13716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F0000"/>
                </a:solidFill>
                <a:effectLst>
                  <a:outerShdw blurRad="38100" dist="38100" dir="2700000" algn="tl">
                    <a:srgbClr val="000000">
                      <a:alpha val="43137"/>
                    </a:srgbClr>
                  </a:outerShdw>
                </a:effectLst>
                <a:latin typeface="Cambria" pitchFamily="18" charset="0"/>
              </a:rPr>
              <a:t>BÀI 14. </a:t>
            </a:r>
            <a:r>
              <a:rPr lang="en-US" sz="2400" b="1" dirty="0">
                <a:solidFill>
                  <a:srgbClr val="FF0000"/>
                </a:solidFill>
                <a:effectLst>
                  <a:outerShdw blurRad="38100" dist="38100" dir="2700000" algn="tl">
                    <a:srgbClr val="000000">
                      <a:alpha val="43137"/>
                    </a:srgbClr>
                  </a:outerShdw>
                </a:effectLst>
                <a:latin typeface="Cambria" pitchFamily="18" charset="0"/>
              </a:rPr>
              <a:t>VỊ TRÍ ĐỊA LÍ BIỂN ĐÔNG, CÁC VÙNG BIỂN CỦA VIỆT </a:t>
            </a:r>
            <a:r>
              <a:rPr lang="en-US" sz="2400" b="1" dirty="0" smtClean="0">
                <a:solidFill>
                  <a:srgbClr val="FF0000"/>
                </a:solidFill>
                <a:effectLst>
                  <a:outerShdw blurRad="38100" dist="38100" dir="2700000" algn="tl">
                    <a:srgbClr val="000000">
                      <a:alpha val="43137"/>
                    </a:srgbClr>
                  </a:outerShdw>
                </a:effectLst>
                <a:latin typeface="Cambria" pitchFamily="18" charset="0"/>
              </a:rPr>
              <a:t>NAM</a:t>
            </a:r>
          </a:p>
          <a:p>
            <a:r>
              <a:rPr lang="en-US" sz="2400" b="1" dirty="0" smtClean="0">
                <a:solidFill>
                  <a:srgbClr val="00B050"/>
                </a:solidFill>
                <a:effectLst>
                  <a:outerShdw blurRad="38100" dist="38100" dir="2700000" algn="tl">
                    <a:srgbClr val="000000">
                      <a:alpha val="43137"/>
                    </a:srgbClr>
                  </a:outerShdw>
                </a:effectLst>
                <a:latin typeface="Cambria" pitchFamily="18" charset="0"/>
              </a:rPr>
              <a:t>NỘI DUNG BÀI HỌC</a:t>
            </a:r>
            <a:endParaRPr lang="vi-VN" sz="2400" b="1" dirty="0">
              <a:solidFill>
                <a:srgbClr val="00B050"/>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VỊ TRÍ ĐỊA LÍ </a:t>
            </a:r>
            <a:r>
              <a:rPr lang="en-US" sz="2400" b="1" dirty="0" smtClean="0">
                <a:solidFill>
                  <a:srgbClr val="0D30DD"/>
                </a:solidFill>
                <a:effectLst>
                  <a:outerShdw blurRad="38100" dist="38100" dir="2700000" algn="tl">
                    <a:srgbClr val="000000">
                      <a:alpha val="43137"/>
                    </a:srgbClr>
                  </a:outerShdw>
                </a:effectLst>
                <a:latin typeface="Cambria" pitchFamily="18" charset="0"/>
              </a:rPr>
              <a:t>VÀ PHẠM VI </a:t>
            </a:r>
            <a:r>
              <a:rPr lang="vi-VN" sz="2400" b="1" dirty="0" smtClean="0">
                <a:solidFill>
                  <a:srgbClr val="0D30DD"/>
                </a:solidFill>
                <a:effectLst>
                  <a:outerShdw blurRad="38100" dist="38100" dir="2700000" algn="tl">
                    <a:srgbClr val="000000">
                      <a:alpha val="43137"/>
                    </a:srgbClr>
                  </a:outerShdw>
                </a:effectLst>
                <a:latin typeface="Cambria" pitchFamily="18" charset="0"/>
              </a:rPr>
              <a:t>BIỂN ĐÔNG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9"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300" b="1" dirty="0" smtClean="0">
                <a:solidFill>
                  <a:srgbClr val="0D30DD"/>
                </a:solidFill>
                <a:effectLst>
                  <a:outerShdw blurRad="38100" dist="38100" dir="2700000" algn="tl">
                    <a:srgbClr val="000000">
                      <a:alpha val="43137"/>
                    </a:srgbClr>
                  </a:outerShdw>
                </a:effectLst>
                <a:latin typeface="Cambria" pitchFamily="18" charset="0"/>
              </a:rPr>
              <a:t>VÙNG BIỂN VIỆT NAM Ở BIỂN ĐÔNG </a:t>
            </a:r>
            <a:endParaRPr lang="en-US" sz="2300" b="1" dirty="0">
              <a:solidFill>
                <a:srgbClr val="0D30DD"/>
              </a:solidFill>
              <a:effectLst>
                <a:outerShdw blurRad="38100" dist="38100" dir="2700000" algn="tl">
                  <a:srgbClr val="000000">
                    <a:alpha val="43137"/>
                  </a:srgbClr>
                </a:outerShdw>
              </a:effectLst>
              <a:latin typeface="Cambria" pitchFamily="18" charset="0"/>
            </a:endParaRPr>
          </a:p>
        </p:txBody>
      </p:sp>
      <p:sp>
        <p:nvSpPr>
          <p:cNvPr id="30"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CÁC VÙNG BIỂN CỦA VIỆT NAM Ở BIỂN ĐÔNG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31" name="Rectangle 30"/>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LUYỆN TẬP VÀ VẬN DỤNG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33" name="Rounded Rectangle 32"/>
          <p:cNvSpPr/>
          <p:nvPr/>
        </p:nvSpPr>
        <p:spPr>
          <a:xfrm>
            <a:off x="507769" y="2286000"/>
            <a:ext cx="8102831" cy="4334782"/>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Same Side Corner Rectangle 33"/>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 Same Side Corner Rectangle 34"/>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37"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38" name="Round Same Side Corner Rectangle 37"/>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
        <p:nvSpPr>
          <p:cNvPr id="40" name="Round Same Side Corner Rectangle 39"/>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4</a:t>
            </a:r>
          </a:p>
        </p:txBody>
      </p:sp>
    </p:spTree>
    <p:extLst>
      <p:ext uri="{BB962C8B-B14F-4D97-AF65-F5344CB8AC3E}">
        <p14:creationId xmlns:p14="http://schemas.microsoft.com/office/powerpoint/2010/main" val="249834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100"/>
                                        <p:tgtEl>
                                          <p:spTgt spid="2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250"/>
                                        <p:tgtEl>
                                          <p:spTgt spid="3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25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100"/>
                                        <p:tgtEl>
                                          <p:spTgt spid="25"/>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250"/>
                                        <p:tgtEl>
                                          <p:spTgt spid="3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25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100"/>
                                        <p:tgtEl>
                                          <p:spTgt spid="24"/>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250"/>
                                        <p:tgtEl>
                                          <p:spTgt spid="3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25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100"/>
                                        <p:tgtEl>
                                          <p:spTgt spid="31"/>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left)">
                                      <p:cBhvr>
                                        <p:cTn id="71" dur="250"/>
                                        <p:tgtEl>
                                          <p:spTgt spid="40"/>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left)">
                                      <p:cBhvr>
                                        <p:cTn id="74"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animBg="1"/>
      <p:bldP spid="25" grpId="0" animBg="1"/>
      <p:bldP spid="26" grpId="0" animBg="1"/>
      <p:bldP spid="28" grpId="0"/>
      <p:bldP spid="29" grpId="0"/>
      <p:bldP spid="30" grpId="0"/>
      <p:bldP spid="31" grpId="0" animBg="1"/>
      <p:bldP spid="32" grpId="0"/>
      <p:bldP spid="33" grpId="0" animBg="1"/>
      <p:bldP spid="34" grpId="0" animBg="1"/>
      <p:bldP spid="35" grpId="0" animBg="1"/>
      <p:bldP spid="36" grpId="0"/>
      <p:bldP spid="37" grpId="0"/>
      <p:bldP spid="38" grpId="0" animBg="1"/>
      <p:bldP spid="39" grpId="0"/>
      <p:bldP spid="40"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1</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371600"/>
            <a:ext cx="3657601" cy="2554545"/>
          </a:xfrm>
          <a:prstGeom prst="rect">
            <a:avLst/>
          </a:prstGeom>
          <a:solidFill>
            <a:srgbClr val="BCFCD4"/>
          </a:solidFill>
          <a:ln w="12700">
            <a:solidFill>
              <a:srgbClr val="009900"/>
            </a:solidFill>
          </a:ln>
        </p:spPr>
        <p:txBody>
          <a:bodyPr wrap="square">
            <a:spAutoFit/>
          </a:bodyPr>
          <a:lstStyle/>
          <a:p>
            <a:pPr algn="just"/>
            <a:r>
              <a:rPr lang="en-US" sz="2000" i="1" dirty="0" err="1" smtClean="0">
                <a:solidFill>
                  <a:srgbClr val="FF0000"/>
                </a:solidFill>
                <a:latin typeface="Cambria" panose="02040503050406030204" pitchFamily="18" charset="0"/>
                <a:ea typeface="Cambria" panose="02040503050406030204" pitchFamily="18" charset="0"/>
              </a:rPr>
              <a:t>Quan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hình</a:t>
            </a:r>
            <a:r>
              <a:rPr lang="en-US" sz="2000" i="1" dirty="0" smtClean="0">
                <a:solidFill>
                  <a:srgbClr val="FF0000"/>
                </a:solidFill>
                <a:latin typeface="Cambria" panose="02040503050406030204" pitchFamily="18" charset="0"/>
                <a:ea typeface="Cambria" panose="02040503050406030204" pitchFamily="18" charset="0"/>
              </a:rPr>
              <a:t> 14.1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kênh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chữ</a:t>
            </a:r>
            <a:r>
              <a:rPr lang="en-US" sz="2000" i="1" dirty="0" smtClean="0">
                <a:solidFill>
                  <a:srgbClr val="FF0000"/>
                </a:solidFill>
                <a:latin typeface="Cambria" panose="02040503050406030204" pitchFamily="18" charset="0"/>
                <a:ea typeface="Cambria" panose="02040503050406030204" pitchFamily="18" charset="0"/>
              </a:rPr>
              <a:t> SGK, </a:t>
            </a:r>
            <a:r>
              <a:rPr lang="en-US" sz="2000" i="1" dirty="0" err="1" smtClean="0">
                <a:solidFill>
                  <a:srgbClr val="FF0000"/>
                </a:solidFill>
                <a:latin typeface="Cambria" panose="02040503050406030204" pitchFamily="18" charset="0"/>
                <a:ea typeface="Cambria" panose="02040503050406030204" pitchFamily="18" charset="0"/>
              </a:rPr>
              <a:t>cho</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biết</a:t>
            </a:r>
            <a:r>
              <a:rPr lang="en-US" sz="2000" i="1" dirty="0" smtClean="0">
                <a:solidFill>
                  <a:srgbClr val="FF0000"/>
                </a:solidFill>
                <a:latin typeface="Cambria" panose="02040503050406030204" pitchFamily="18" charset="0"/>
                <a:ea typeface="Cambria" panose="02040503050406030204" pitchFamily="18" charset="0"/>
              </a:rPr>
              <a:t>:</a:t>
            </a:r>
          </a:p>
          <a:p>
            <a:pPr algn="just"/>
            <a:r>
              <a:rPr lang="en-US" sz="2000" i="1" dirty="0">
                <a:solidFill>
                  <a:srgbClr val="FF0000"/>
                </a:solidFill>
                <a:latin typeface="Cambria" panose="02040503050406030204" pitchFamily="18" charset="0"/>
                <a:ea typeface="Cambria" panose="02040503050406030204" pitchFamily="18" charset="0"/>
              </a:rPr>
              <a:t>-</a:t>
            </a:r>
            <a:r>
              <a:rPr lang="en-US" sz="2000" i="1" dirty="0" smtClean="0">
                <a:solidFill>
                  <a:srgbClr val="FF0000"/>
                </a:solidFill>
                <a:latin typeface="Cambria" panose="02040503050406030204" pitchFamily="18" charset="0"/>
                <a:ea typeface="Cambria" panose="02040503050406030204" pitchFamily="18" charset="0"/>
              </a:rPr>
              <a:t> </a:t>
            </a:r>
            <a:r>
              <a:rPr lang="vi-VN" sz="2000" i="1" dirty="0" smtClean="0">
                <a:solidFill>
                  <a:srgbClr val="FF0000"/>
                </a:solidFill>
                <a:latin typeface="Cambria" panose="02040503050406030204" pitchFamily="18" charset="0"/>
                <a:ea typeface="Cambria" panose="02040503050406030204" pitchFamily="18" charset="0"/>
              </a:rPr>
              <a:t>Biển </a:t>
            </a:r>
            <a:r>
              <a:rPr lang="vi-VN" sz="2000" i="1" dirty="0">
                <a:solidFill>
                  <a:srgbClr val="FF0000"/>
                </a:solidFill>
                <a:latin typeface="Cambria" panose="02040503050406030204" pitchFamily="18" charset="0"/>
                <a:ea typeface="Cambria" panose="02040503050406030204" pitchFamily="18" charset="0"/>
              </a:rPr>
              <a:t>Đông có diện tích bao nhiêu? Lớn thứ mấy trên thế giới? </a:t>
            </a:r>
          </a:p>
          <a:p>
            <a:pPr algn="just"/>
            <a:r>
              <a:rPr lang="en-US" sz="2000" i="1" dirty="0" smtClean="0">
                <a:solidFill>
                  <a:srgbClr val="FF0000"/>
                </a:solidFill>
                <a:latin typeface="Cambria" panose="02040503050406030204" pitchFamily="18" charset="0"/>
                <a:ea typeface="Cambria" panose="02040503050406030204" pitchFamily="18" charset="0"/>
              </a:rPr>
              <a:t>- </a:t>
            </a:r>
            <a:r>
              <a:rPr lang="vi-VN" sz="2000" i="1" dirty="0" smtClean="0">
                <a:solidFill>
                  <a:srgbClr val="FF0000"/>
                </a:solidFill>
                <a:latin typeface="Cambria" panose="02040503050406030204" pitchFamily="18" charset="0"/>
                <a:ea typeface="Cambria" panose="02040503050406030204" pitchFamily="18" charset="0"/>
              </a:rPr>
              <a:t>Biển </a:t>
            </a:r>
            <a:r>
              <a:rPr lang="vi-VN" sz="2000" i="1" dirty="0">
                <a:solidFill>
                  <a:srgbClr val="FF0000"/>
                </a:solidFill>
                <a:latin typeface="Cambria" panose="02040503050406030204" pitchFamily="18" charset="0"/>
                <a:ea typeface="Cambria" panose="02040503050406030204" pitchFamily="18" charset="0"/>
              </a:rPr>
              <a:t>Đông nằm ở đại dương nào? Trải dài trên những vĩ độ nào?</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VỊ TRÍ ĐỊA LÍ VÀ PHẠM VI BIỂN ĐÔNG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98120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6307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4153287"/>
            <a:ext cx="3657601" cy="2323713"/>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en-US" sz="2000" dirty="0" smtClean="0">
                <a:latin typeface="Cambria" pitchFamily="18" charset="0"/>
                <a:ea typeface="Cambria" pitchFamily="18" charset="0"/>
              </a:rPr>
              <a:t>- </a:t>
            </a:r>
            <a:r>
              <a:rPr lang="vi-VN" sz="2000" dirty="0" smtClean="0">
                <a:latin typeface="Cambria" pitchFamily="18" charset="0"/>
                <a:ea typeface="Cambria" pitchFamily="18" charset="0"/>
              </a:rPr>
              <a:t>Biển </a:t>
            </a:r>
            <a:r>
              <a:rPr lang="vi-VN" sz="2000" dirty="0">
                <a:latin typeface="Cambria" pitchFamily="18" charset="0"/>
                <a:ea typeface="Cambria" pitchFamily="18" charset="0"/>
              </a:rPr>
              <a:t>Đông có diện tích khoảng 3447 nghìn km</a:t>
            </a:r>
            <a:r>
              <a:rPr lang="vi-VN" sz="2000" baseline="30000" dirty="0">
                <a:latin typeface="Cambria" pitchFamily="18" charset="0"/>
                <a:ea typeface="Cambria" pitchFamily="18" charset="0"/>
              </a:rPr>
              <a:t>2</a:t>
            </a:r>
            <a:r>
              <a:rPr lang="vi-VN" sz="2000" dirty="0">
                <a:latin typeface="Cambria" pitchFamily="18" charset="0"/>
                <a:ea typeface="Cambria" pitchFamily="18" charset="0"/>
              </a:rPr>
              <a:t>, là biển lớn thứ 3 trong các biển trên thế giới.</a:t>
            </a:r>
          </a:p>
          <a:p>
            <a:pPr algn="just">
              <a:spcBef>
                <a:spcPts val="600"/>
              </a:spcBef>
              <a:spcAft>
                <a:spcPts val="0"/>
              </a:spcAft>
            </a:pPr>
            <a:r>
              <a:rPr lang="en-US" sz="2000" dirty="0" smtClean="0">
                <a:latin typeface="Cambria" pitchFamily="18" charset="0"/>
                <a:ea typeface="Cambria" pitchFamily="18" charset="0"/>
              </a:rPr>
              <a:t>- </a:t>
            </a:r>
            <a:r>
              <a:rPr lang="vi-VN" sz="2000" dirty="0" smtClean="0">
                <a:latin typeface="Cambria" pitchFamily="18" charset="0"/>
                <a:ea typeface="Cambria" pitchFamily="18" charset="0"/>
              </a:rPr>
              <a:t>Biển </a:t>
            </a:r>
            <a:r>
              <a:rPr lang="vi-VN" sz="2000" dirty="0">
                <a:latin typeface="Cambria" pitchFamily="18" charset="0"/>
                <a:ea typeface="Cambria" pitchFamily="18" charset="0"/>
              </a:rPr>
              <a:t>Đông thuộc Thái Bình Dương, trải rộng từ vĩ độ 3</a:t>
            </a:r>
            <a:r>
              <a:rPr lang="vi-VN" sz="2000" baseline="30000" dirty="0">
                <a:latin typeface="Cambria" pitchFamily="18" charset="0"/>
                <a:ea typeface="Cambria" pitchFamily="18" charset="0"/>
              </a:rPr>
              <a:t>0</a:t>
            </a:r>
            <a:r>
              <a:rPr lang="vi-VN" sz="2000" dirty="0">
                <a:latin typeface="Cambria" pitchFamily="18" charset="0"/>
                <a:ea typeface="Cambria" pitchFamily="18" charset="0"/>
              </a:rPr>
              <a:t>N đến vĩ độ 26</a:t>
            </a:r>
            <a:r>
              <a:rPr lang="vi-VN" sz="2000" baseline="30000" dirty="0">
                <a:latin typeface="Cambria" pitchFamily="18" charset="0"/>
                <a:ea typeface="Cambria" pitchFamily="18" charset="0"/>
              </a:rPr>
              <a:t>0</a:t>
            </a:r>
            <a:r>
              <a:rPr lang="vi-VN" sz="2000" dirty="0">
                <a:latin typeface="Cambria" pitchFamily="18" charset="0"/>
                <a:ea typeface="Cambria" pitchFamily="18" charset="0"/>
              </a:rPr>
              <a:t>B và từ kinh độ 100</a:t>
            </a:r>
            <a:r>
              <a:rPr lang="vi-VN" sz="2000" baseline="30000" dirty="0">
                <a:latin typeface="Cambria" pitchFamily="18" charset="0"/>
                <a:ea typeface="Cambria" pitchFamily="18" charset="0"/>
              </a:rPr>
              <a:t>0</a:t>
            </a:r>
            <a:r>
              <a:rPr lang="vi-VN" sz="2000" dirty="0">
                <a:latin typeface="Cambria" pitchFamily="18" charset="0"/>
                <a:ea typeface="Cambria" pitchFamily="18" charset="0"/>
              </a:rPr>
              <a:t> đến 121</a:t>
            </a:r>
            <a:r>
              <a:rPr lang="vi-VN" sz="2000" baseline="30000" dirty="0">
                <a:latin typeface="Cambria" pitchFamily="18" charset="0"/>
                <a:ea typeface="Cambria" pitchFamily="18" charset="0"/>
              </a:rPr>
              <a:t>0</a:t>
            </a:r>
            <a:r>
              <a:rPr lang="vi-VN" sz="2000" dirty="0">
                <a:latin typeface="Cambria" pitchFamily="18" charset="0"/>
                <a:ea typeface="Cambria" pitchFamily="18" charset="0"/>
              </a:rPr>
              <a:t>Đ.</a:t>
            </a:r>
          </a:p>
        </p:txBody>
      </p:sp>
      <p:pic>
        <p:nvPicPr>
          <p:cNvPr id="35" name="Picture 3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11075" y="1371600"/>
            <a:ext cx="3528125" cy="5181600"/>
          </a:xfrm>
          <a:prstGeom prst="rect">
            <a:avLst/>
          </a:prstGeom>
          <a:noFill/>
          <a:ln>
            <a:solidFill>
              <a:srgbClr val="FF0000"/>
            </a:solidFill>
          </a:ln>
        </p:spPr>
      </p:pic>
      <p:sp>
        <p:nvSpPr>
          <p:cNvPr id="20" name="Freeform 19"/>
          <p:cNvSpPr/>
          <p:nvPr/>
        </p:nvSpPr>
        <p:spPr>
          <a:xfrm>
            <a:off x="5953760" y="1402080"/>
            <a:ext cx="1905000" cy="2027153"/>
          </a:xfrm>
          <a:custGeom>
            <a:avLst/>
            <a:gdLst>
              <a:gd name="connsiteX0" fmla="*/ 1905000 w 1905000"/>
              <a:gd name="connsiteY0" fmla="*/ 10160 h 2027153"/>
              <a:gd name="connsiteX1" fmla="*/ 1788160 w 1905000"/>
              <a:gd name="connsiteY1" fmla="*/ 5080 h 2027153"/>
              <a:gd name="connsiteX2" fmla="*/ 1767840 w 1905000"/>
              <a:gd name="connsiteY2" fmla="*/ 0 h 2027153"/>
              <a:gd name="connsiteX3" fmla="*/ 1752600 w 1905000"/>
              <a:gd name="connsiteY3" fmla="*/ 5080 h 2027153"/>
              <a:gd name="connsiteX4" fmla="*/ 1711960 w 1905000"/>
              <a:gd name="connsiteY4" fmla="*/ 10160 h 2027153"/>
              <a:gd name="connsiteX5" fmla="*/ 1706880 w 1905000"/>
              <a:gd name="connsiteY5" fmla="*/ 25400 h 2027153"/>
              <a:gd name="connsiteX6" fmla="*/ 1701800 w 1905000"/>
              <a:gd name="connsiteY6" fmla="*/ 60960 h 2027153"/>
              <a:gd name="connsiteX7" fmla="*/ 1671320 w 1905000"/>
              <a:gd name="connsiteY7" fmla="*/ 71120 h 2027153"/>
              <a:gd name="connsiteX8" fmla="*/ 1651000 w 1905000"/>
              <a:gd name="connsiteY8" fmla="*/ 96520 h 2027153"/>
              <a:gd name="connsiteX9" fmla="*/ 1625600 w 1905000"/>
              <a:gd name="connsiteY9" fmla="*/ 121920 h 2027153"/>
              <a:gd name="connsiteX10" fmla="*/ 1605280 w 1905000"/>
              <a:gd name="connsiteY10" fmla="*/ 147320 h 2027153"/>
              <a:gd name="connsiteX11" fmla="*/ 1600200 w 1905000"/>
              <a:gd name="connsiteY11" fmla="*/ 162560 h 2027153"/>
              <a:gd name="connsiteX12" fmla="*/ 1574800 w 1905000"/>
              <a:gd name="connsiteY12" fmla="*/ 187960 h 2027153"/>
              <a:gd name="connsiteX13" fmla="*/ 1554480 w 1905000"/>
              <a:gd name="connsiteY13" fmla="*/ 208280 h 2027153"/>
              <a:gd name="connsiteX14" fmla="*/ 1544320 w 1905000"/>
              <a:gd name="connsiteY14" fmla="*/ 223520 h 2027153"/>
              <a:gd name="connsiteX15" fmla="*/ 1529080 w 1905000"/>
              <a:gd name="connsiteY15" fmla="*/ 233680 h 2027153"/>
              <a:gd name="connsiteX16" fmla="*/ 1508760 w 1905000"/>
              <a:gd name="connsiteY16" fmla="*/ 264160 h 2027153"/>
              <a:gd name="connsiteX17" fmla="*/ 1478280 w 1905000"/>
              <a:gd name="connsiteY17" fmla="*/ 284480 h 2027153"/>
              <a:gd name="connsiteX18" fmla="*/ 1463040 w 1905000"/>
              <a:gd name="connsiteY18" fmla="*/ 294640 h 2027153"/>
              <a:gd name="connsiteX19" fmla="*/ 1427480 w 1905000"/>
              <a:gd name="connsiteY19" fmla="*/ 304800 h 2027153"/>
              <a:gd name="connsiteX20" fmla="*/ 1412240 w 1905000"/>
              <a:gd name="connsiteY20" fmla="*/ 309880 h 2027153"/>
              <a:gd name="connsiteX21" fmla="*/ 1346200 w 1905000"/>
              <a:gd name="connsiteY21" fmla="*/ 314960 h 2027153"/>
              <a:gd name="connsiteX22" fmla="*/ 1330960 w 1905000"/>
              <a:gd name="connsiteY22" fmla="*/ 330200 h 2027153"/>
              <a:gd name="connsiteX23" fmla="*/ 1315720 w 1905000"/>
              <a:gd name="connsiteY23" fmla="*/ 335280 h 2027153"/>
              <a:gd name="connsiteX24" fmla="*/ 1300480 w 1905000"/>
              <a:gd name="connsiteY24" fmla="*/ 345440 h 2027153"/>
              <a:gd name="connsiteX25" fmla="*/ 1270000 w 1905000"/>
              <a:gd name="connsiteY25" fmla="*/ 335280 h 2027153"/>
              <a:gd name="connsiteX26" fmla="*/ 1254760 w 1905000"/>
              <a:gd name="connsiteY26" fmla="*/ 325120 h 2027153"/>
              <a:gd name="connsiteX27" fmla="*/ 1249680 w 1905000"/>
              <a:gd name="connsiteY27" fmla="*/ 345440 h 2027153"/>
              <a:gd name="connsiteX28" fmla="*/ 1229360 w 1905000"/>
              <a:gd name="connsiteY28" fmla="*/ 370840 h 2027153"/>
              <a:gd name="connsiteX29" fmla="*/ 1209040 w 1905000"/>
              <a:gd name="connsiteY29" fmla="*/ 401320 h 2027153"/>
              <a:gd name="connsiteX30" fmla="*/ 1112520 w 1905000"/>
              <a:gd name="connsiteY30" fmla="*/ 426720 h 2027153"/>
              <a:gd name="connsiteX31" fmla="*/ 1082040 w 1905000"/>
              <a:gd name="connsiteY31" fmla="*/ 436880 h 2027153"/>
              <a:gd name="connsiteX32" fmla="*/ 1051560 w 1905000"/>
              <a:gd name="connsiteY32" fmla="*/ 462280 h 2027153"/>
              <a:gd name="connsiteX33" fmla="*/ 1036320 w 1905000"/>
              <a:gd name="connsiteY33" fmla="*/ 477520 h 2027153"/>
              <a:gd name="connsiteX34" fmla="*/ 1005840 w 1905000"/>
              <a:gd name="connsiteY34" fmla="*/ 487680 h 2027153"/>
              <a:gd name="connsiteX35" fmla="*/ 970280 w 1905000"/>
              <a:gd name="connsiteY35" fmla="*/ 497840 h 2027153"/>
              <a:gd name="connsiteX36" fmla="*/ 944880 w 1905000"/>
              <a:gd name="connsiteY36" fmla="*/ 528320 h 2027153"/>
              <a:gd name="connsiteX37" fmla="*/ 929640 w 1905000"/>
              <a:gd name="connsiteY37" fmla="*/ 558800 h 2027153"/>
              <a:gd name="connsiteX38" fmla="*/ 939800 w 1905000"/>
              <a:gd name="connsiteY38" fmla="*/ 589280 h 2027153"/>
              <a:gd name="connsiteX39" fmla="*/ 949960 w 1905000"/>
              <a:gd name="connsiteY39" fmla="*/ 604520 h 2027153"/>
              <a:gd name="connsiteX40" fmla="*/ 975360 w 1905000"/>
              <a:gd name="connsiteY40" fmla="*/ 650240 h 2027153"/>
              <a:gd name="connsiteX41" fmla="*/ 1000760 w 1905000"/>
              <a:gd name="connsiteY41" fmla="*/ 680720 h 2027153"/>
              <a:gd name="connsiteX42" fmla="*/ 1005840 w 1905000"/>
              <a:gd name="connsiteY42" fmla="*/ 706120 h 2027153"/>
              <a:gd name="connsiteX43" fmla="*/ 985520 w 1905000"/>
              <a:gd name="connsiteY43" fmla="*/ 731520 h 2027153"/>
              <a:gd name="connsiteX44" fmla="*/ 970280 w 1905000"/>
              <a:gd name="connsiteY44" fmla="*/ 736600 h 2027153"/>
              <a:gd name="connsiteX45" fmla="*/ 955040 w 1905000"/>
              <a:gd name="connsiteY45" fmla="*/ 746760 h 2027153"/>
              <a:gd name="connsiteX46" fmla="*/ 944880 w 1905000"/>
              <a:gd name="connsiteY46" fmla="*/ 762000 h 2027153"/>
              <a:gd name="connsiteX47" fmla="*/ 939800 w 1905000"/>
              <a:gd name="connsiteY47" fmla="*/ 782320 h 2027153"/>
              <a:gd name="connsiteX48" fmla="*/ 934720 w 1905000"/>
              <a:gd name="connsiteY48" fmla="*/ 797560 h 2027153"/>
              <a:gd name="connsiteX49" fmla="*/ 929640 w 1905000"/>
              <a:gd name="connsiteY49" fmla="*/ 817880 h 2027153"/>
              <a:gd name="connsiteX50" fmla="*/ 914400 w 1905000"/>
              <a:gd name="connsiteY50" fmla="*/ 828040 h 2027153"/>
              <a:gd name="connsiteX51" fmla="*/ 868680 w 1905000"/>
              <a:gd name="connsiteY51" fmla="*/ 863600 h 2027153"/>
              <a:gd name="connsiteX52" fmla="*/ 807720 w 1905000"/>
              <a:gd name="connsiteY52" fmla="*/ 858520 h 2027153"/>
              <a:gd name="connsiteX53" fmla="*/ 792480 w 1905000"/>
              <a:gd name="connsiteY53" fmla="*/ 853440 h 2027153"/>
              <a:gd name="connsiteX54" fmla="*/ 782320 w 1905000"/>
              <a:gd name="connsiteY54" fmla="*/ 822960 h 2027153"/>
              <a:gd name="connsiteX55" fmla="*/ 772160 w 1905000"/>
              <a:gd name="connsiteY55" fmla="*/ 807720 h 2027153"/>
              <a:gd name="connsiteX56" fmla="*/ 777240 w 1905000"/>
              <a:gd name="connsiteY56" fmla="*/ 741680 h 2027153"/>
              <a:gd name="connsiteX57" fmla="*/ 787400 w 1905000"/>
              <a:gd name="connsiteY57" fmla="*/ 711200 h 2027153"/>
              <a:gd name="connsiteX58" fmla="*/ 812800 w 1905000"/>
              <a:gd name="connsiteY58" fmla="*/ 706120 h 2027153"/>
              <a:gd name="connsiteX59" fmla="*/ 817880 w 1905000"/>
              <a:gd name="connsiteY59" fmla="*/ 690880 h 2027153"/>
              <a:gd name="connsiteX60" fmla="*/ 833120 w 1905000"/>
              <a:gd name="connsiteY60" fmla="*/ 680720 h 2027153"/>
              <a:gd name="connsiteX61" fmla="*/ 848360 w 1905000"/>
              <a:gd name="connsiteY61" fmla="*/ 665480 h 2027153"/>
              <a:gd name="connsiteX62" fmla="*/ 853440 w 1905000"/>
              <a:gd name="connsiteY62" fmla="*/ 650240 h 2027153"/>
              <a:gd name="connsiteX63" fmla="*/ 883920 w 1905000"/>
              <a:gd name="connsiteY63" fmla="*/ 629920 h 2027153"/>
              <a:gd name="connsiteX64" fmla="*/ 889000 w 1905000"/>
              <a:gd name="connsiteY64" fmla="*/ 614680 h 2027153"/>
              <a:gd name="connsiteX65" fmla="*/ 904240 w 1905000"/>
              <a:gd name="connsiteY65" fmla="*/ 584200 h 2027153"/>
              <a:gd name="connsiteX66" fmla="*/ 899160 w 1905000"/>
              <a:gd name="connsiteY66" fmla="*/ 528320 h 2027153"/>
              <a:gd name="connsiteX67" fmla="*/ 889000 w 1905000"/>
              <a:gd name="connsiteY67" fmla="*/ 513080 h 2027153"/>
              <a:gd name="connsiteX68" fmla="*/ 868680 w 1905000"/>
              <a:gd name="connsiteY68" fmla="*/ 477520 h 2027153"/>
              <a:gd name="connsiteX69" fmla="*/ 812800 w 1905000"/>
              <a:gd name="connsiteY69" fmla="*/ 477520 h 2027153"/>
              <a:gd name="connsiteX70" fmla="*/ 802640 w 1905000"/>
              <a:gd name="connsiteY70" fmla="*/ 462280 h 2027153"/>
              <a:gd name="connsiteX71" fmla="*/ 746760 w 1905000"/>
              <a:gd name="connsiteY71" fmla="*/ 472440 h 2027153"/>
              <a:gd name="connsiteX72" fmla="*/ 716280 w 1905000"/>
              <a:gd name="connsiteY72" fmla="*/ 497840 h 2027153"/>
              <a:gd name="connsiteX73" fmla="*/ 701040 w 1905000"/>
              <a:gd name="connsiteY73" fmla="*/ 508000 h 2027153"/>
              <a:gd name="connsiteX74" fmla="*/ 716280 w 1905000"/>
              <a:gd name="connsiteY74" fmla="*/ 518160 h 2027153"/>
              <a:gd name="connsiteX75" fmla="*/ 701040 w 1905000"/>
              <a:gd name="connsiteY75" fmla="*/ 553720 h 2027153"/>
              <a:gd name="connsiteX76" fmla="*/ 635000 w 1905000"/>
              <a:gd name="connsiteY76" fmla="*/ 558800 h 2027153"/>
              <a:gd name="connsiteX77" fmla="*/ 619760 w 1905000"/>
              <a:gd name="connsiteY77" fmla="*/ 568960 h 2027153"/>
              <a:gd name="connsiteX78" fmla="*/ 594360 w 1905000"/>
              <a:gd name="connsiteY78" fmla="*/ 594360 h 2027153"/>
              <a:gd name="connsiteX79" fmla="*/ 579120 w 1905000"/>
              <a:gd name="connsiteY79" fmla="*/ 624840 h 2027153"/>
              <a:gd name="connsiteX80" fmla="*/ 563880 w 1905000"/>
              <a:gd name="connsiteY80" fmla="*/ 635000 h 2027153"/>
              <a:gd name="connsiteX81" fmla="*/ 533400 w 1905000"/>
              <a:gd name="connsiteY81" fmla="*/ 680720 h 2027153"/>
              <a:gd name="connsiteX82" fmla="*/ 523240 w 1905000"/>
              <a:gd name="connsiteY82" fmla="*/ 695960 h 2027153"/>
              <a:gd name="connsiteX83" fmla="*/ 518160 w 1905000"/>
              <a:gd name="connsiteY83" fmla="*/ 721360 h 2027153"/>
              <a:gd name="connsiteX84" fmla="*/ 513080 w 1905000"/>
              <a:gd name="connsiteY84" fmla="*/ 736600 h 2027153"/>
              <a:gd name="connsiteX85" fmla="*/ 508000 w 1905000"/>
              <a:gd name="connsiteY85" fmla="*/ 756920 h 2027153"/>
              <a:gd name="connsiteX86" fmla="*/ 502920 w 1905000"/>
              <a:gd name="connsiteY86" fmla="*/ 828040 h 2027153"/>
              <a:gd name="connsiteX87" fmla="*/ 518160 w 1905000"/>
              <a:gd name="connsiteY87" fmla="*/ 833120 h 2027153"/>
              <a:gd name="connsiteX88" fmla="*/ 528320 w 1905000"/>
              <a:gd name="connsiteY88" fmla="*/ 848360 h 2027153"/>
              <a:gd name="connsiteX89" fmla="*/ 543560 w 1905000"/>
              <a:gd name="connsiteY89" fmla="*/ 858520 h 2027153"/>
              <a:gd name="connsiteX90" fmla="*/ 563880 w 1905000"/>
              <a:gd name="connsiteY90" fmla="*/ 889000 h 2027153"/>
              <a:gd name="connsiteX91" fmla="*/ 574040 w 1905000"/>
              <a:gd name="connsiteY91" fmla="*/ 904240 h 2027153"/>
              <a:gd name="connsiteX92" fmla="*/ 589280 w 1905000"/>
              <a:gd name="connsiteY92" fmla="*/ 909320 h 2027153"/>
              <a:gd name="connsiteX93" fmla="*/ 604520 w 1905000"/>
              <a:gd name="connsiteY93" fmla="*/ 939800 h 2027153"/>
              <a:gd name="connsiteX94" fmla="*/ 609600 w 1905000"/>
              <a:gd name="connsiteY94" fmla="*/ 955040 h 2027153"/>
              <a:gd name="connsiteX95" fmla="*/ 619760 w 1905000"/>
              <a:gd name="connsiteY95" fmla="*/ 970280 h 2027153"/>
              <a:gd name="connsiteX96" fmla="*/ 645160 w 1905000"/>
              <a:gd name="connsiteY96" fmla="*/ 1010920 h 2027153"/>
              <a:gd name="connsiteX97" fmla="*/ 655320 w 1905000"/>
              <a:gd name="connsiteY97" fmla="*/ 1026160 h 2027153"/>
              <a:gd name="connsiteX98" fmla="*/ 670560 w 1905000"/>
              <a:gd name="connsiteY98" fmla="*/ 1036320 h 2027153"/>
              <a:gd name="connsiteX99" fmla="*/ 690880 w 1905000"/>
              <a:gd name="connsiteY99" fmla="*/ 1066800 h 2027153"/>
              <a:gd name="connsiteX100" fmla="*/ 695960 w 1905000"/>
              <a:gd name="connsiteY100" fmla="*/ 1082040 h 2027153"/>
              <a:gd name="connsiteX101" fmla="*/ 711200 w 1905000"/>
              <a:gd name="connsiteY101" fmla="*/ 1087120 h 2027153"/>
              <a:gd name="connsiteX102" fmla="*/ 731520 w 1905000"/>
              <a:gd name="connsiteY102" fmla="*/ 1107440 h 2027153"/>
              <a:gd name="connsiteX103" fmla="*/ 756920 w 1905000"/>
              <a:gd name="connsiteY103" fmla="*/ 1127760 h 2027153"/>
              <a:gd name="connsiteX104" fmla="*/ 767080 w 1905000"/>
              <a:gd name="connsiteY104" fmla="*/ 1143000 h 2027153"/>
              <a:gd name="connsiteX105" fmla="*/ 772160 w 1905000"/>
              <a:gd name="connsiteY105" fmla="*/ 1158240 h 2027153"/>
              <a:gd name="connsiteX106" fmla="*/ 787400 w 1905000"/>
              <a:gd name="connsiteY106" fmla="*/ 1168400 h 2027153"/>
              <a:gd name="connsiteX107" fmla="*/ 792480 w 1905000"/>
              <a:gd name="connsiteY107" fmla="*/ 1183640 h 2027153"/>
              <a:gd name="connsiteX108" fmla="*/ 807720 w 1905000"/>
              <a:gd name="connsiteY108" fmla="*/ 1193800 h 2027153"/>
              <a:gd name="connsiteX109" fmla="*/ 817880 w 1905000"/>
              <a:gd name="connsiteY109" fmla="*/ 1224280 h 2027153"/>
              <a:gd name="connsiteX110" fmla="*/ 822960 w 1905000"/>
              <a:gd name="connsiteY110" fmla="*/ 1239520 h 2027153"/>
              <a:gd name="connsiteX111" fmla="*/ 828040 w 1905000"/>
              <a:gd name="connsiteY111" fmla="*/ 1320800 h 2027153"/>
              <a:gd name="connsiteX112" fmla="*/ 838200 w 1905000"/>
              <a:gd name="connsiteY112" fmla="*/ 1351280 h 2027153"/>
              <a:gd name="connsiteX113" fmla="*/ 843280 w 1905000"/>
              <a:gd name="connsiteY113" fmla="*/ 1366520 h 2027153"/>
              <a:gd name="connsiteX114" fmla="*/ 848360 w 1905000"/>
              <a:gd name="connsiteY114" fmla="*/ 1422400 h 2027153"/>
              <a:gd name="connsiteX115" fmla="*/ 858520 w 1905000"/>
              <a:gd name="connsiteY115" fmla="*/ 1437640 h 2027153"/>
              <a:gd name="connsiteX116" fmla="*/ 863600 w 1905000"/>
              <a:gd name="connsiteY116" fmla="*/ 1518920 h 2027153"/>
              <a:gd name="connsiteX117" fmla="*/ 873760 w 1905000"/>
              <a:gd name="connsiteY117" fmla="*/ 1559560 h 2027153"/>
              <a:gd name="connsiteX118" fmla="*/ 868680 w 1905000"/>
              <a:gd name="connsiteY118" fmla="*/ 1600200 h 2027153"/>
              <a:gd name="connsiteX119" fmla="*/ 863600 w 1905000"/>
              <a:gd name="connsiteY119" fmla="*/ 1615440 h 2027153"/>
              <a:gd name="connsiteX120" fmla="*/ 848360 w 1905000"/>
              <a:gd name="connsiteY120" fmla="*/ 1625600 h 2027153"/>
              <a:gd name="connsiteX121" fmla="*/ 833120 w 1905000"/>
              <a:gd name="connsiteY121" fmla="*/ 1681480 h 2027153"/>
              <a:gd name="connsiteX122" fmla="*/ 822960 w 1905000"/>
              <a:gd name="connsiteY122" fmla="*/ 1696720 h 2027153"/>
              <a:gd name="connsiteX123" fmla="*/ 807720 w 1905000"/>
              <a:gd name="connsiteY123" fmla="*/ 1701800 h 2027153"/>
              <a:gd name="connsiteX124" fmla="*/ 797560 w 1905000"/>
              <a:gd name="connsiteY124" fmla="*/ 1717040 h 2027153"/>
              <a:gd name="connsiteX125" fmla="*/ 746760 w 1905000"/>
              <a:gd name="connsiteY125" fmla="*/ 1747520 h 2027153"/>
              <a:gd name="connsiteX126" fmla="*/ 731520 w 1905000"/>
              <a:gd name="connsiteY126" fmla="*/ 1757680 h 2027153"/>
              <a:gd name="connsiteX127" fmla="*/ 690880 w 1905000"/>
              <a:gd name="connsiteY127" fmla="*/ 1793240 h 2027153"/>
              <a:gd name="connsiteX128" fmla="*/ 660400 w 1905000"/>
              <a:gd name="connsiteY128" fmla="*/ 1803400 h 2027153"/>
              <a:gd name="connsiteX129" fmla="*/ 645160 w 1905000"/>
              <a:gd name="connsiteY129" fmla="*/ 1808480 h 2027153"/>
              <a:gd name="connsiteX130" fmla="*/ 614680 w 1905000"/>
              <a:gd name="connsiteY130" fmla="*/ 1833880 h 2027153"/>
              <a:gd name="connsiteX131" fmla="*/ 604520 w 1905000"/>
              <a:gd name="connsiteY131" fmla="*/ 1864360 h 2027153"/>
              <a:gd name="connsiteX132" fmla="*/ 589280 w 1905000"/>
              <a:gd name="connsiteY132" fmla="*/ 1894840 h 2027153"/>
              <a:gd name="connsiteX133" fmla="*/ 568960 w 1905000"/>
              <a:gd name="connsiteY133" fmla="*/ 1899920 h 2027153"/>
              <a:gd name="connsiteX134" fmla="*/ 538480 w 1905000"/>
              <a:gd name="connsiteY134" fmla="*/ 1925320 h 2027153"/>
              <a:gd name="connsiteX135" fmla="*/ 502920 w 1905000"/>
              <a:gd name="connsiteY135" fmla="*/ 1935480 h 2027153"/>
              <a:gd name="connsiteX136" fmla="*/ 487680 w 1905000"/>
              <a:gd name="connsiteY136" fmla="*/ 1950720 h 2027153"/>
              <a:gd name="connsiteX137" fmla="*/ 472440 w 1905000"/>
              <a:gd name="connsiteY137" fmla="*/ 1955800 h 2027153"/>
              <a:gd name="connsiteX138" fmla="*/ 467360 w 1905000"/>
              <a:gd name="connsiteY138" fmla="*/ 1971040 h 2027153"/>
              <a:gd name="connsiteX139" fmla="*/ 441960 w 1905000"/>
              <a:gd name="connsiteY139" fmla="*/ 1996440 h 2027153"/>
              <a:gd name="connsiteX140" fmla="*/ 416560 w 1905000"/>
              <a:gd name="connsiteY140" fmla="*/ 2026920 h 2027153"/>
              <a:gd name="connsiteX141" fmla="*/ 411480 w 1905000"/>
              <a:gd name="connsiteY141" fmla="*/ 1996440 h 2027153"/>
              <a:gd name="connsiteX142" fmla="*/ 406400 w 1905000"/>
              <a:gd name="connsiteY142" fmla="*/ 1981200 h 2027153"/>
              <a:gd name="connsiteX143" fmla="*/ 406400 w 1905000"/>
              <a:gd name="connsiteY143" fmla="*/ 1864360 h 2027153"/>
              <a:gd name="connsiteX144" fmla="*/ 391160 w 1905000"/>
              <a:gd name="connsiteY144" fmla="*/ 1813560 h 2027153"/>
              <a:gd name="connsiteX145" fmla="*/ 375920 w 1905000"/>
              <a:gd name="connsiteY145" fmla="*/ 1803400 h 2027153"/>
              <a:gd name="connsiteX146" fmla="*/ 365760 w 1905000"/>
              <a:gd name="connsiteY146" fmla="*/ 1788160 h 2027153"/>
              <a:gd name="connsiteX147" fmla="*/ 330200 w 1905000"/>
              <a:gd name="connsiteY147" fmla="*/ 1793240 h 2027153"/>
              <a:gd name="connsiteX148" fmla="*/ 314960 w 1905000"/>
              <a:gd name="connsiteY148" fmla="*/ 1798320 h 2027153"/>
              <a:gd name="connsiteX149" fmla="*/ 304800 w 1905000"/>
              <a:gd name="connsiteY149" fmla="*/ 1813560 h 2027153"/>
              <a:gd name="connsiteX150" fmla="*/ 289560 w 1905000"/>
              <a:gd name="connsiteY150" fmla="*/ 1808480 h 2027153"/>
              <a:gd name="connsiteX151" fmla="*/ 299720 w 1905000"/>
              <a:gd name="connsiteY151" fmla="*/ 1767840 h 2027153"/>
              <a:gd name="connsiteX152" fmla="*/ 294640 w 1905000"/>
              <a:gd name="connsiteY152" fmla="*/ 1737360 h 2027153"/>
              <a:gd name="connsiteX153" fmla="*/ 279400 w 1905000"/>
              <a:gd name="connsiteY153" fmla="*/ 1727200 h 2027153"/>
              <a:gd name="connsiteX154" fmla="*/ 274320 w 1905000"/>
              <a:gd name="connsiteY154" fmla="*/ 1747520 h 2027153"/>
              <a:gd name="connsiteX155" fmla="*/ 254000 w 1905000"/>
              <a:gd name="connsiteY155" fmla="*/ 1778000 h 2027153"/>
              <a:gd name="connsiteX156" fmla="*/ 238760 w 1905000"/>
              <a:gd name="connsiteY156" fmla="*/ 1732280 h 2027153"/>
              <a:gd name="connsiteX157" fmla="*/ 233680 w 1905000"/>
              <a:gd name="connsiteY157" fmla="*/ 1717040 h 2027153"/>
              <a:gd name="connsiteX158" fmla="*/ 228600 w 1905000"/>
              <a:gd name="connsiteY158" fmla="*/ 1691640 h 2027153"/>
              <a:gd name="connsiteX159" fmla="*/ 223520 w 1905000"/>
              <a:gd name="connsiteY159" fmla="*/ 1656080 h 2027153"/>
              <a:gd name="connsiteX160" fmla="*/ 208280 w 1905000"/>
              <a:gd name="connsiteY160" fmla="*/ 1645920 h 2027153"/>
              <a:gd name="connsiteX161" fmla="*/ 193040 w 1905000"/>
              <a:gd name="connsiteY161" fmla="*/ 1615440 h 2027153"/>
              <a:gd name="connsiteX162" fmla="*/ 177800 w 1905000"/>
              <a:gd name="connsiteY162" fmla="*/ 1584960 h 2027153"/>
              <a:gd name="connsiteX163" fmla="*/ 162560 w 1905000"/>
              <a:gd name="connsiteY163" fmla="*/ 1579880 h 2027153"/>
              <a:gd name="connsiteX164" fmla="*/ 137160 w 1905000"/>
              <a:gd name="connsiteY164" fmla="*/ 1554480 h 2027153"/>
              <a:gd name="connsiteX165" fmla="*/ 106680 w 1905000"/>
              <a:gd name="connsiteY165" fmla="*/ 1544320 h 2027153"/>
              <a:gd name="connsiteX166" fmla="*/ 91440 w 1905000"/>
              <a:gd name="connsiteY166" fmla="*/ 1539240 h 2027153"/>
              <a:gd name="connsiteX167" fmla="*/ 76200 w 1905000"/>
              <a:gd name="connsiteY167" fmla="*/ 1529080 h 2027153"/>
              <a:gd name="connsiteX168" fmla="*/ 35560 w 1905000"/>
              <a:gd name="connsiteY168" fmla="*/ 1524000 h 2027153"/>
              <a:gd name="connsiteX169" fmla="*/ 30480 w 1905000"/>
              <a:gd name="connsiteY169" fmla="*/ 1508760 h 2027153"/>
              <a:gd name="connsiteX170" fmla="*/ 0 w 1905000"/>
              <a:gd name="connsiteY170" fmla="*/ 1488440 h 2027153"/>
              <a:gd name="connsiteX171" fmla="*/ 20320 w 1905000"/>
              <a:gd name="connsiteY171" fmla="*/ 1468120 h 20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905000" h="2027153">
                <a:moveTo>
                  <a:pt x="1905000" y="10160"/>
                </a:moveTo>
                <a:cubicBezTo>
                  <a:pt x="1866053" y="8467"/>
                  <a:pt x="1827037" y="7960"/>
                  <a:pt x="1788160" y="5080"/>
                </a:cubicBezTo>
                <a:cubicBezTo>
                  <a:pt x="1781197" y="4564"/>
                  <a:pt x="1774822" y="0"/>
                  <a:pt x="1767840" y="0"/>
                </a:cubicBezTo>
                <a:cubicBezTo>
                  <a:pt x="1762485" y="0"/>
                  <a:pt x="1757868" y="4122"/>
                  <a:pt x="1752600" y="5080"/>
                </a:cubicBezTo>
                <a:cubicBezTo>
                  <a:pt x="1739168" y="7522"/>
                  <a:pt x="1725507" y="8467"/>
                  <a:pt x="1711960" y="10160"/>
                </a:cubicBezTo>
                <a:cubicBezTo>
                  <a:pt x="1710267" y="15240"/>
                  <a:pt x="1707930" y="20149"/>
                  <a:pt x="1706880" y="25400"/>
                </a:cubicBezTo>
                <a:cubicBezTo>
                  <a:pt x="1704532" y="37141"/>
                  <a:pt x="1709151" y="51509"/>
                  <a:pt x="1701800" y="60960"/>
                </a:cubicBezTo>
                <a:cubicBezTo>
                  <a:pt x="1695225" y="69414"/>
                  <a:pt x="1671320" y="71120"/>
                  <a:pt x="1671320" y="71120"/>
                </a:cubicBezTo>
                <a:cubicBezTo>
                  <a:pt x="1661430" y="100789"/>
                  <a:pt x="1673978" y="73542"/>
                  <a:pt x="1651000" y="96520"/>
                </a:cubicBezTo>
                <a:cubicBezTo>
                  <a:pt x="1617133" y="130387"/>
                  <a:pt x="1666240" y="94827"/>
                  <a:pt x="1625600" y="121920"/>
                </a:cubicBezTo>
                <a:cubicBezTo>
                  <a:pt x="1612831" y="160226"/>
                  <a:pt x="1631541" y="114494"/>
                  <a:pt x="1605280" y="147320"/>
                </a:cubicBezTo>
                <a:cubicBezTo>
                  <a:pt x="1601935" y="151501"/>
                  <a:pt x="1602595" y="157771"/>
                  <a:pt x="1600200" y="162560"/>
                </a:cubicBezTo>
                <a:cubicBezTo>
                  <a:pt x="1591733" y="179493"/>
                  <a:pt x="1590040" y="177800"/>
                  <a:pt x="1574800" y="187960"/>
                </a:cubicBezTo>
                <a:cubicBezTo>
                  <a:pt x="1563716" y="221211"/>
                  <a:pt x="1579110" y="188576"/>
                  <a:pt x="1554480" y="208280"/>
                </a:cubicBezTo>
                <a:cubicBezTo>
                  <a:pt x="1549712" y="212094"/>
                  <a:pt x="1548637" y="219203"/>
                  <a:pt x="1544320" y="223520"/>
                </a:cubicBezTo>
                <a:cubicBezTo>
                  <a:pt x="1540003" y="227837"/>
                  <a:pt x="1534160" y="230293"/>
                  <a:pt x="1529080" y="233680"/>
                </a:cubicBezTo>
                <a:cubicBezTo>
                  <a:pt x="1522307" y="243840"/>
                  <a:pt x="1518920" y="257387"/>
                  <a:pt x="1508760" y="264160"/>
                </a:cubicBezTo>
                <a:lnTo>
                  <a:pt x="1478280" y="284480"/>
                </a:lnTo>
                <a:cubicBezTo>
                  <a:pt x="1473200" y="287867"/>
                  <a:pt x="1468832" y="292709"/>
                  <a:pt x="1463040" y="294640"/>
                </a:cubicBezTo>
                <a:cubicBezTo>
                  <a:pt x="1426500" y="306820"/>
                  <a:pt x="1472131" y="292043"/>
                  <a:pt x="1427480" y="304800"/>
                </a:cubicBezTo>
                <a:cubicBezTo>
                  <a:pt x="1422331" y="306271"/>
                  <a:pt x="1417553" y="309216"/>
                  <a:pt x="1412240" y="309880"/>
                </a:cubicBezTo>
                <a:cubicBezTo>
                  <a:pt x="1390332" y="312618"/>
                  <a:pt x="1368213" y="313267"/>
                  <a:pt x="1346200" y="314960"/>
                </a:cubicBezTo>
                <a:cubicBezTo>
                  <a:pt x="1341120" y="320040"/>
                  <a:pt x="1336938" y="326215"/>
                  <a:pt x="1330960" y="330200"/>
                </a:cubicBezTo>
                <a:cubicBezTo>
                  <a:pt x="1326505" y="333170"/>
                  <a:pt x="1320509" y="332885"/>
                  <a:pt x="1315720" y="335280"/>
                </a:cubicBezTo>
                <a:cubicBezTo>
                  <a:pt x="1310259" y="338010"/>
                  <a:pt x="1305560" y="342053"/>
                  <a:pt x="1300480" y="345440"/>
                </a:cubicBezTo>
                <a:cubicBezTo>
                  <a:pt x="1290320" y="342053"/>
                  <a:pt x="1279787" y="339630"/>
                  <a:pt x="1270000" y="335280"/>
                </a:cubicBezTo>
                <a:cubicBezTo>
                  <a:pt x="1264421" y="332800"/>
                  <a:pt x="1260221" y="322390"/>
                  <a:pt x="1254760" y="325120"/>
                </a:cubicBezTo>
                <a:cubicBezTo>
                  <a:pt x="1248515" y="328242"/>
                  <a:pt x="1251598" y="338727"/>
                  <a:pt x="1249680" y="345440"/>
                </a:cubicBezTo>
                <a:cubicBezTo>
                  <a:pt x="1243906" y="365647"/>
                  <a:pt x="1247645" y="358650"/>
                  <a:pt x="1229360" y="370840"/>
                </a:cubicBezTo>
                <a:cubicBezTo>
                  <a:pt x="1222587" y="381000"/>
                  <a:pt x="1219200" y="394547"/>
                  <a:pt x="1209040" y="401320"/>
                </a:cubicBezTo>
                <a:cubicBezTo>
                  <a:pt x="1160190" y="433887"/>
                  <a:pt x="1190735" y="420703"/>
                  <a:pt x="1112520" y="426720"/>
                </a:cubicBezTo>
                <a:cubicBezTo>
                  <a:pt x="1102360" y="430107"/>
                  <a:pt x="1089613" y="429307"/>
                  <a:pt x="1082040" y="436880"/>
                </a:cubicBezTo>
                <a:cubicBezTo>
                  <a:pt x="1037516" y="481404"/>
                  <a:pt x="1093995" y="426917"/>
                  <a:pt x="1051560" y="462280"/>
                </a:cubicBezTo>
                <a:cubicBezTo>
                  <a:pt x="1046041" y="466879"/>
                  <a:pt x="1042600" y="474031"/>
                  <a:pt x="1036320" y="477520"/>
                </a:cubicBezTo>
                <a:cubicBezTo>
                  <a:pt x="1026958" y="482721"/>
                  <a:pt x="1016000" y="484293"/>
                  <a:pt x="1005840" y="487680"/>
                </a:cubicBezTo>
                <a:cubicBezTo>
                  <a:pt x="983976" y="494968"/>
                  <a:pt x="995795" y="491461"/>
                  <a:pt x="970280" y="497840"/>
                </a:cubicBezTo>
                <a:cubicBezTo>
                  <a:pt x="959045" y="509075"/>
                  <a:pt x="951953" y="514175"/>
                  <a:pt x="944880" y="528320"/>
                </a:cubicBezTo>
                <a:cubicBezTo>
                  <a:pt x="923848" y="570384"/>
                  <a:pt x="958757" y="515124"/>
                  <a:pt x="929640" y="558800"/>
                </a:cubicBezTo>
                <a:cubicBezTo>
                  <a:pt x="933027" y="568960"/>
                  <a:pt x="933859" y="580369"/>
                  <a:pt x="939800" y="589280"/>
                </a:cubicBezTo>
                <a:cubicBezTo>
                  <a:pt x="943187" y="594360"/>
                  <a:pt x="947230" y="599059"/>
                  <a:pt x="949960" y="604520"/>
                </a:cubicBezTo>
                <a:cubicBezTo>
                  <a:pt x="962736" y="630072"/>
                  <a:pt x="943325" y="618205"/>
                  <a:pt x="975360" y="650240"/>
                </a:cubicBezTo>
                <a:cubicBezTo>
                  <a:pt x="994917" y="669797"/>
                  <a:pt x="986615" y="659502"/>
                  <a:pt x="1000760" y="680720"/>
                </a:cubicBezTo>
                <a:cubicBezTo>
                  <a:pt x="1002453" y="689187"/>
                  <a:pt x="1005840" y="697486"/>
                  <a:pt x="1005840" y="706120"/>
                </a:cubicBezTo>
                <a:cubicBezTo>
                  <a:pt x="1005840" y="720768"/>
                  <a:pt x="997222" y="725669"/>
                  <a:pt x="985520" y="731520"/>
                </a:cubicBezTo>
                <a:cubicBezTo>
                  <a:pt x="980731" y="733915"/>
                  <a:pt x="975069" y="734205"/>
                  <a:pt x="970280" y="736600"/>
                </a:cubicBezTo>
                <a:cubicBezTo>
                  <a:pt x="964819" y="739330"/>
                  <a:pt x="960120" y="743373"/>
                  <a:pt x="955040" y="746760"/>
                </a:cubicBezTo>
                <a:cubicBezTo>
                  <a:pt x="951653" y="751840"/>
                  <a:pt x="947285" y="756388"/>
                  <a:pt x="944880" y="762000"/>
                </a:cubicBezTo>
                <a:cubicBezTo>
                  <a:pt x="942130" y="768417"/>
                  <a:pt x="941718" y="775607"/>
                  <a:pt x="939800" y="782320"/>
                </a:cubicBezTo>
                <a:cubicBezTo>
                  <a:pt x="938329" y="787469"/>
                  <a:pt x="936191" y="792411"/>
                  <a:pt x="934720" y="797560"/>
                </a:cubicBezTo>
                <a:cubicBezTo>
                  <a:pt x="932802" y="804273"/>
                  <a:pt x="933513" y="812071"/>
                  <a:pt x="929640" y="817880"/>
                </a:cubicBezTo>
                <a:cubicBezTo>
                  <a:pt x="926253" y="822960"/>
                  <a:pt x="919480" y="824653"/>
                  <a:pt x="914400" y="828040"/>
                </a:cubicBezTo>
                <a:cubicBezTo>
                  <a:pt x="889291" y="865704"/>
                  <a:pt x="906054" y="856125"/>
                  <a:pt x="868680" y="863600"/>
                </a:cubicBezTo>
                <a:cubicBezTo>
                  <a:pt x="848360" y="861907"/>
                  <a:pt x="827932" y="861215"/>
                  <a:pt x="807720" y="858520"/>
                </a:cubicBezTo>
                <a:cubicBezTo>
                  <a:pt x="802412" y="857812"/>
                  <a:pt x="795592" y="857797"/>
                  <a:pt x="792480" y="853440"/>
                </a:cubicBezTo>
                <a:cubicBezTo>
                  <a:pt x="786255" y="844725"/>
                  <a:pt x="788261" y="831871"/>
                  <a:pt x="782320" y="822960"/>
                </a:cubicBezTo>
                <a:lnTo>
                  <a:pt x="772160" y="807720"/>
                </a:lnTo>
                <a:cubicBezTo>
                  <a:pt x="773853" y="785707"/>
                  <a:pt x="773797" y="763488"/>
                  <a:pt x="777240" y="741680"/>
                </a:cubicBezTo>
                <a:cubicBezTo>
                  <a:pt x="778910" y="731101"/>
                  <a:pt x="776898" y="713300"/>
                  <a:pt x="787400" y="711200"/>
                </a:cubicBezTo>
                <a:lnTo>
                  <a:pt x="812800" y="706120"/>
                </a:lnTo>
                <a:cubicBezTo>
                  <a:pt x="814493" y="701040"/>
                  <a:pt x="814535" y="695061"/>
                  <a:pt x="817880" y="690880"/>
                </a:cubicBezTo>
                <a:cubicBezTo>
                  <a:pt x="821694" y="686112"/>
                  <a:pt x="828430" y="684629"/>
                  <a:pt x="833120" y="680720"/>
                </a:cubicBezTo>
                <a:cubicBezTo>
                  <a:pt x="838639" y="676121"/>
                  <a:pt x="843280" y="670560"/>
                  <a:pt x="848360" y="665480"/>
                </a:cubicBezTo>
                <a:cubicBezTo>
                  <a:pt x="850053" y="660400"/>
                  <a:pt x="849654" y="654026"/>
                  <a:pt x="853440" y="650240"/>
                </a:cubicBezTo>
                <a:cubicBezTo>
                  <a:pt x="862074" y="641606"/>
                  <a:pt x="883920" y="629920"/>
                  <a:pt x="883920" y="629920"/>
                </a:cubicBezTo>
                <a:cubicBezTo>
                  <a:pt x="885613" y="624840"/>
                  <a:pt x="886605" y="619469"/>
                  <a:pt x="889000" y="614680"/>
                </a:cubicBezTo>
                <a:cubicBezTo>
                  <a:pt x="908695" y="575289"/>
                  <a:pt x="891471" y="622506"/>
                  <a:pt x="904240" y="584200"/>
                </a:cubicBezTo>
                <a:cubicBezTo>
                  <a:pt x="902547" y="565573"/>
                  <a:pt x="903079" y="546608"/>
                  <a:pt x="899160" y="528320"/>
                </a:cubicBezTo>
                <a:cubicBezTo>
                  <a:pt x="897881" y="522350"/>
                  <a:pt x="891144" y="518797"/>
                  <a:pt x="889000" y="513080"/>
                </a:cubicBezTo>
                <a:cubicBezTo>
                  <a:pt x="875399" y="476811"/>
                  <a:pt x="896283" y="495922"/>
                  <a:pt x="868680" y="477520"/>
                </a:cubicBezTo>
                <a:cubicBezTo>
                  <a:pt x="847248" y="484664"/>
                  <a:pt x="841521" y="489008"/>
                  <a:pt x="812800" y="477520"/>
                </a:cubicBezTo>
                <a:cubicBezTo>
                  <a:pt x="807131" y="475253"/>
                  <a:pt x="806027" y="467360"/>
                  <a:pt x="802640" y="462280"/>
                </a:cubicBezTo>
                <a:cubicBezTo>
                  <a:pt x="788631" y="464031"/>
                  <a:pt x="762422" y="464609"/>
                  <a:pt x="746760" y="472440"/>
                </a:cubicBezTo>
                <a:cubicBezTo>
                  <a:pt x="727841" y="481900"/>
                  <a:pt x="733132" y="483796"/>
                  <a:pt x="716280" y="497840"/>
                </a:cubicBezTo>
                <a:cubicBezTo>
                  <a:pt x="711590" y="501749"/>
                  <a:pt x="706120" y="504613"/>
                  <a:pt x="701040" y="508000"/>
                </a:cubicBezTo>
                <a:cubicBezTo>
                  <a:pt x="706120" y="511387"/>
                  <a:pt x="714349" y="512368"/>
                  <a:pt x="716280" y="518160"/>
                </a:cubicBezTo>
                <a:cubicBezTo>
                  <a:pt x="717719" y="522478"/>
                  <a:pt x="708077" y="551844"/>
                  <a:pt x="701040" y="553720"/>
                </a:cubicBezTo>
                <a:cubicBezTo>
                  <a:pt x="679707" y="559409"/>
                  <a:pt x="657013" y="557107"/>
                  <a:pt x="635000" y="558800"/>
                </a:cubicBezTo>
                <a:cubicBezTo>
                  <a:pt x="629920" y="562187"/>
                  <a:pt x="624077" y="564643"/>
                  <a:pt x="619760" y="568960"/>
                </a:cubicBezTo>
                <a:cubicBezTo>
                  <a:pt x="585893" y="602827"/>
                  <a:pt x="635000" y="567267"/>
                  <a:pt x="594360" y="594360"/>
                </a:cubicBezTo>
                <a:cubicBezTo>
                  <a:pt x="590228" y="606755"/>
                  <a:pt x="588968" y="614992"/>
                  <a:pt x="579120" y="624840"/>
                </a:cubicBezTo>
                <a:cubicBezTo>
                  <a:pt x="574803" y="629157"/>
                  <a:pt x="568960" y="631613"/>
                  <a:pt x="563880" y="635000"/>
                </a:cubicBezTo>
                <a:lnTo>
                  <a:pt x="533400" y="680720"/>
                </a:lnTo>
                <a:lnTo>
                  <a:pt x="523240" y="695960"/>
                </a:lnTo>
                <a:cubicBezTo>
                  <a:pt x="521547" y="704427"/>
                  <a:pt x="520254" y="712983"/>
                  <a:pt x="518160" y="721360"/>
                </a:cubicBezTo>
                <a:cubicBezTo>
                  <a:pt x="516861" y="726555"/>
                  <a:pt x="514551" y="731451"/>
                  <a:pt x="513080" y="736600"/>
                </a:cubicBezTo>
                <a:cubicBezTo>
                  <a:pt x="511162" y="743313"/>
                  <a:pt x="509693" y="750147"/>
                  <a:pt x="508000" y="756920"/>
                </a:cubicBezTo>
                <a:cubicBezTo>
                  <a:pt x="506307" y="780627"/>
                  <a:pt x="499779" y="804481"/>
                  <a:pt x="502920" y="828040"/>
                </a:cubicBezTo>
                <a:cubicBezTo>
                  <a:pt x="503628" y="833348"/>
                  <a:pt x="513979" y="829775"/>
                  <a:pt x="518160" y="833120"/>
                </a:cubicBezTo>
                <a:cubicBezTo>
                  <a:pt x="522928" y="836934"/>
                  <a:pt x="524003" y="844043"/>
                  <a:pt x="528320" y="848360"/>
                </a:cubicBezTo>
                <a:cubicBezTo>
                  <a:pt x="532637" y="852677"/>
                  <a:pt x="538480" y="855133"/>
                  <a:pt x="543560" y="858520"/>
                </a:cubicBezTo>
                <a:lnTo>
                  <a:pt x="563880" y="889000"/>
                </a:lnTo>
                <a:cubicBezTo>
                  <a:pt x="567267" y="894080"/>
                  <a:pt x="568248" y="902309"/>
                  <a:pt x="574040" y="904240"/>
                </a:cubicBezTo>
                <a:lnTo>
                  <a:pt x="589280" y="909320"/>
                </a:lnTo>
                <a:cubicBezTo>
                  <a:pt x="602049" y="947626"/>
                  <a:pt x="584825" y="900409"/>
                  <a:pt x="604520" y="939800"/>
                </a:cubicBezTo>
                <a:cubicBezTo>
                  <a:pt x="606915" y="944589"/>
                  <a:pt x="607205" y="950251"/>
                  <a:pt x="609600" y="955040"/>
                </a:cubicBezTo>
                <a:cubicBezTo>
                  <a:pt x="612330" y="960501"/>
                  <a:pt x="617280" y="964701"/>
                  <a:pt x="619760" y="970280"/>
                </a:cubicBezTo>
                <a:cubicBezTo>
                  <a:pt x="637578" y="1010370"/>
                  <a:pt x="617744" y="992643"/>
                  <a:pt x="645160" y="1010920"/>
                </a:cubicBezTo>
                <a:cubicBezTo>
                  <a:pt x="648547" y="1016000"/>
                  <a:pt x="651003" y="1021843"/>
                  <a:pt x="655320" y="1026160"/>
                </a:cubicBezTo>
                <a:cubicBezTo>
                  <a:pt x="659637" y="1030477"/>
                  <a:pt x="666540" y="1031725"/>
                  <a:pt x="670560" y="1036320"/>
                </a:cubicBezTo>
                <a:cubicBezTo>
                  <a:pt x="678601" y="1045510"/>
                  <a:pt x="687019" y="1055216"/>
                  <a:pt x="690880" y="1066800"/>
                </a:cubicBezTo>
                <a:cubicBezTo>
                  <a:pt x="692573" y="1071880"/>
                  <a:pt x="692174" y="1078254"/>
                  <a:pt x="695960" y="1082040"/>
                </a:cubicBezTo>
                <a:cubicBezTo>
                  <a:pt x="699746" y="1085826"/>
                  <a:pt x="706120" y="1085427"/>
                  <a:pt x="711200" y="1087120"/>
                </a:cubicBezTo>
                <a:cubicBezTo>
                  <a:pt x="722284" y="1120371"/>
                  <a:pt x="706890" y="1087736"/>
                  <a:pt x="731520" y="1107440"/>
                </a:cubicBezTo>
                <a:cubicBezTo>
                  <a:pt x="764346" y="1133701"/>
                  <a:pt x="718614" y="1114991"/>
                  <a:pt x="756920" y="1127760"/>
                </a:cubicBezTo>
                <a:cubicBezTo>
                  <a:pt x="760307" y="1132840"/>
                  <a:pt x="764350" y="1137539"/>
                  <a:pt x="767080" y="1143000"/>
                </a:cubicBezTo>
                <a:cubicBezTo>
                  <a:pt x="769475" y="1147789"/>
                  <a:pt x="768815" y="1154059"/>
                  <a:pt x="772160" y="1158240"/>
                </a:cubicBezTo>
                <a:cubicBezTo>
                  <a:pt x="775974" y="1163008"/>
                  <a:pt x="782320" y="1165013"/>
                  <a:pt x="787400" y="1168400"/>
                </a:cubicBezTo>
                <a:cubicBezTo>
                  <a:pt x="789093" y="1173480"/>
                  <a:pt x="789135" y="1179459"/>
                  <a:pt x="792480" y="1183640"/>
                </a:cubicBezTo>
                <a:cubicBezTo>
                  <a:pt x="796294" y="1188408"/>
                  <a:pt x="804484" y="1188623"/>
                  <a:pt x="807720" y="1193800"/>
                </a:cubicBezTo>
                <a:cubicBezTo>
                  <a:pt x="813396" y="1202882"/>
                  <a:pt x="814493" y="1214120"/>
                  <a:pt x="817880" y="1224280"/>
                </a:cubicBezTo>
                <a:lnTo>
                  <a:pt x="822960" y="1239520"/>
                </a:lnTo>
                <a:cubicBezTo>
                  <a:pt x="824653" y="1266613"/>
                  <a:pt x="824372" y="1293903"/>
                  <a:pt x="828040" y="1320800"/>
                </a:cubicBezTo>
                <a:cubicBezTo>
                  <a:pt x="829487" y="1331411"/>
                  <a:pt x="834813" y="1341120"/>
                  <a:pt x="838200" y="1351280"/>
                </a:cubicBezTo>
                <a:lnTo>
                  <a:pt x="843280" y="1366520"/>
                </a:lnTo>
                <a:cubicBezTo>
                  <a:pt x="844973" y="1385147"/>
                  <a:pt x="844441" y="1404112"/>
                  <a:pt x="848360" y="1422400"/>
                </a:cubicBezTo>
                <a:cubicBezTo>
                  <a:pt x="849639" y="1428370"/>
                  <a:pt x="857568" y="1431609"/>
                  <a:pt x="858520" y="1437640"/>
                </a:cubicBezTo>
                <a:cubicBezTo>
                  <a:pt x="862754" y="1464454"/>
                  <a:pt x="861026" y="1491896"/>
                  <a:pt x="863600" y="1518920"/>
                </a:cubicBezTo>
                <a:cubicBezTo>
                  <a:pt x="865235" y="1536084"/>
                  <a:pt x="868738" y="1544493"/>
                  <a:pt x="873760" y="1559560"/>
                </a:cubicBezTo>
                <a:cubicBezTo>
                  <a:pt x="872067" y="1573107"/>
                  <a:pt x="871122" y="1586768"/>
                  <a:pt x="868680" y="1600200"/>
                </a:cubicBezTo>
                <a:cubicBezTo>
                  <a:pt x="867722" y="1605468"/>
                  <a:pt x="866945" y="1611259"/>
                  <a:pt x="863600" y="1615440"/>
                </a:cubicBezTo>
                <a:cubicBezTo>
                  <a:pt x="859786" y="1620208"/>
                  <a:pt x="853440" y="1622213"/>
                  <a:pt x="848360" y="1625600"/>
                </a:cubicBezTo>
                <a:cubicBezTo>
                  <a:pt x="845634" y="1639232"/>
                  <a:pt x="840486" y="1670431"/>
                  <a:pt x="833120" y="1681480"/>
                </a:cubicBezTo>
                <a:cubicBezTo>
                  <a:pt x="829733" y="1686560"/>
                  <a:pt x="827728" y="1692906"/>
                  <a:pt x="822960" y="1696720"/>
                </a:cubicBezTo>
                <a:cubicBezTo>
                  <a:pt x="818779" y="1700065"/>
                  <a:pt x="812800" y="1700107"/>
                  <a:pt x="807720" y="1701800"/>
                </a:cubicBezTo>
                <a:cubicBezTo>
                  <a:pt x="804333" y="1706880"/>
                  <a:pt x="802155" y="1713020"/>
                  <a:pt x="797560" y="1717040"/>
                </a:cubicBezTo>
                <a:cubicBezTo>
                  <a:pt x="774168" y="1737508"/>
                  <a:pt x="769698" y="1734412"/>
                  <a:pt x="746760" y="1747520"/>
                </a:cubicBezTo>
                <a:cubicBezTo>
                  <a:pt x="741459" y="1750549"/>
                  <a:pt x="736600" y="1754293"/>
                  <a:pt x="731520" y="1757680"/>
                </a:cubicBezTo>
                <a:cubicBezTo>
                  <a:pt x="719667" y="1775460"/>
                  <a:pt x="716280" y="1784773"/>
                  <a:pt x="690880" y="1793240"/>
                </a:cubicBezTo>
                <a:lnTo>
                  <a:pt x="660400" y="1803400"/>
                </a:lnTo>
                <a:cubicBezTo>
                  <a:pt x="655320" y="1805093"/>
                  <a:pt x="649615" y="1805510"/>
                  <a:pt x="645160" y="1808480"/>
                </a:cubicBezTo>
                <a:cubicBezTo>
                  <a:pt x="623942" y="1822625"/>
                  <a:pt x="634237" y="1814323"/>
                  <a:pt x="614680" y="1833880"/>
                </a:cubicBezTo>
                <a:lnTo>
                  <a:pt x="604520" y="1864360"/>
                </a:lnTo>
                <a:cubicBezTo>
                  <a:pt x="601622" y="1873053"/>
                  <a:pt x="597721" y="1889213"/>
                  <a:pt x="589280" y="1894840"/>
                </a:cubicBezTo>
                <a:cubicBezTo>
                  <a:pt x="583471" y="1898713"/>
                  <a:pt x="575733" y="1898227"/>
                  <a:pt x="568960" y="1899920"/>
                </a:cubicBezTo>
                <a:cubicBezTo>
                  <a:pt x="557725" y="1911155"/>
                  <a:pt x="552625" y="1918247"/>
                  <a:pt x="538480" y="1925320"/>
                </a:cubicBezTo>
                <a:cubicBezTo>
                  <a:pt x="531192" y="1928964"/>
                  <a:pt x="509431" y="1933852"/>
                  <a:pt x="502920" y="1935480"/>
                </a:cubicBezTo>
                <a:cubicBezTo>
                  <a:pt x="497840" y="1940560"/>
                  <a:pt x="493658" y="1946735"/>
                  <a:pt x="487680" y="1950720"/>
                </a:cubicBezTo>
                <a:cubicBezTo>
                  <a:pt x="483225" y="1953690"/>
                  <a:pt x="476226" y="1952014"/>
                  <a:pt x="472440" y="1955800"/>
                </a:cubicBezTo>
                <a:cubicBezTo>
                  <a:pt x="468654" y="1959586"/>
                  <a:pt x="469755" y="1966251"/>
                  <a:pt x="467360" y="1971040"/>
                </a:cubicBezTo>
                <a:cubicBezTo>
                  <a:pt x="458893" y="1987973"/>
                  <a:pt x="457200" y="1986280"/>
                  <a:pt x="441960" y="1996440"/>
                </a:cubicBezTo>
                <a:cubicBezTo>
                  <a:pt x="440742" y="1998267"/>
                  <a:pt x="420906" y="2030180"/>
                  <a:pt x="416560" y="2026920"/>
                </a:cubicBezTo>
                <a:cubicBezTo>
                  <a:pt x="408320" y="2020740"/>
                  <a:pt x="413714" y="2006495"/>
                  <a:pt x="411480" y="1996440"/>
                </a:cubicBezTo>
                <a:cubicBezTo>
                  <a:pt x="410318" y="1991213"/>
                  <a:pt x="408093" y="1986280"/>
                  <a:pt x="406400" y="1981200"/>
                </a:cubicBezTo>
                <a:cubicBezTo>
                  <a:pt x="421870" y="1934789"/>
                  <a:pt x="413854" y="1964988"/>
                  <a:pt x="406400" y="1864360"/>
                </a:cubicBezTo>
                <a:cubicBezTo>
                  <a:pt x="404865" y="1843640"/>
                  <a:pt x="405714" y="1828114"/>
                  <a:pt x="391160" y="1813560"/>
                </a:cubicBezTo>
                <a:cubicBezTo>
                  <a:pt x="386843" y="1809243"/>
                  <a:pt x="381000" y="1806787"/>
                  <a:pt x="375920" y="1803400"/>
                </a:cubicBezTo>
                <a:cubicBezTo>
                  <a:pt x="372533" y="1798320"/>
                  <a:pt x="370840" y="1791547"/>
                  <a:pt x="365760" y="1788160"/>
                </a:cubicBezTo>
                <a:cubicBezTo>
                  <a:pt x="345451" y="1774621"/>
                  <a:pt x="346060" y="1785310"/>
                  <a:pt x="330200" y="1793240"/>
                </a:cubicBezTo>
                <a:cubicBezTo>
                  <a:pt x="325411" y="1795635"/>
                  <a:pt x="320040" y="1796627"/>
                  <a:pt x="314960" y="1798320"/>
                </a:cubicBezTo>
                <a:cubicBezTo>
                  <a:pt x="311573" y="1803400"/>
                  <a:pt x="310469" y="1811293"/>
                  <a:pt x="304800" y="1813560"/>
                </a:cubicBezTo>
                <a:cubicBezTo>
                  <a:pt x="299828" y="1815549"/>
                  <a:pt x="291253" y="1813560"/>
                  <a:pt x="289560" y="1808480"/>
                </a:cubicBezTo>
                <a:cubicBezTo>
                  <a:pt x="287517" y="1802350"/>
                  <a:pt x="296979" y="1776064"/>
                  <a:pt x="299720" y="1767840"/>
                </a:cubicBezTo>
                <a:cubicBezTo>
                  <a:pt x="298027" y="1757680"/>
                  <a:pt x="299246" y="1746573"/>
                  <a:pt x="294640" y="1737360"/>
                </a:cubicBezTo>
                <a:cubicBezTo>
                  <a:pt x="291910" y="1731899"/>
                  <a:pt x="284861" y="1724470"/>
                  <a:pt x="279400" y="1727200"/>
                </a:cubicBezTo>
                <a:cubicBezTo>
                  <a:pt x="273155" y="1730322"/>
                  <a:pt x="277442" y="1741275"/>
                  <a:pt x="274320" y="1747520"/>
                </a:cubicBezTo>
                <a:cubicBezTo>
                  <a:pt x="268859" y="1758442"/>
                  <a:pt x="254000" y="1778000"/>
                  <a:pt x="254000" y="1778000"/>
                </a:cubicBezTo>
                <a:lnTo>
                  <a:pt x="238760" y="1732280"/>
                </a:lnTo>
                <a:cubicBezTo>
                  <a:pt x="237067" y="1727200"/>
                  <a:pt x="234730" y="1722291"/>
                  <a:pt x="233680" y="1717040"/>
                </a:cubicBezTo>
                <a:cubicBezTo>
                  <a:pt x="231987" y="1708573"/>
                  <a:pt x="230019" y="1700157"/>
                  <a:pt x="228600" y="1691640"/>
                </a:cubicBezTo>
                <a:cubicBezTo>
                  <a:pt x="226632" y="1679829"/>
                  <a:pt x="228383" y="1667022"/>
                  <a:pt x="223520" y="1656080"/>
                </a:cubicBezTo>
                <a:cubicBezTo>
                  <a:pt x="221040" y="1650501"/>
                  <a:pt x="213360" y="1649307"/>
                  <a:pt x="208280" y="1645920"/>
                </a:cubicBezTo>
                <a:cubicBezTo>
                  <a:pt x="195511" y="1607614"/>
                  <a:pt x="212735" y="1654831"/>
                  <a:pt x="193040" y="1615440"/>
                </a:cubicBezTo>
                <a:cubicBezTo>
                  <a:pt x="186905" y="1603169"/>
                  <a:pt x="189932" y="1594666"/>
                  <a:pt x="177800" y="1584960"/>
                </a:cubicBezTo>
                <a:cubicBezTo>
                  <a:pt x="173619" y="1581615"/>
                  <a:pt x="167640" y="1581573"/>
                  <a:pt x="162560" y="1579880"/>
                </a:cubicBezTo>
                <a:cubicBezTo>
                  <a:pt x="153291" y="1565977"/>
                  <a:pt x="153202" y="1561610"/>
                  <a:pt x="137160" y="1554480"/>
                </a:cubicBezTo>
                <a:cubicBezTo>
                  <a:pt x="127373" y="1550130"/>
                  <a:pt x="116840" y="1547707"/>
                  <a:pt x="106680" y="1544320"/>
                </a:cubicBezTo>
                <a:cubicBezTo>
                  <a:pt x="101600" y="1542627"/>
                  <a:pt x="95895" y="1542210"/>
                  <a:pt x="91440" y="1539240"/>
                </a:cubicBezTo>
                <a:cubicBezTo>
                  <a:pt x="86360" y="1535853"/>
                  <a:pt x="82090" y="1530686"/>
                  <a:pt x="76200" y="1529080"/>
                </a:cubicBezTo>
                <a:cubicBezTo>
                  <a:pt x="63029" y="1525488"/>
                  <a:pt x="49107" y="1525693"/>
                  <a:pt x="35560" y="1524000"/>
                </a:cubicBezTo>
                <a:cubicBezTo>
                  <a:pt x="33867" y="1518920"/>
                  <a:pt x="34266" y="1512546"/>
                  <a:pt x="30480" y="1508760"/>
                </a:cubicBezTo>
                <a:cubicBezTo>
                  <a:pt x="21846" y="1500126"/>
                  <a:pt x="0" y="1488440"/>
                  <a:pt x="0" y="1488440"/>
                </a:cubicBezTo>
                <a:cubicBezTo>
                  <a:pt x="18390" y="1476180"/>
                  <a:pt x="12510" y="1483741"/>
                  <a:pt x="20320" y="146812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6746240" y="1437640"/>
            <a:ext cx="1193800" cy="2936568"/>
          </a:xfrm>
          <a:custGeom>
            <a:avLst/>
            <a:gdLst>
              <a:gd name="connsiteX0" fmla="*/ 1107440 w 1193800"/>
              <a:gd name="connsiteY0" fmla="*/ 0 h 2936568"/>
              <a:gd name="connsiteX1" fmla="*/ 1082040 w 1193800"/>
              <a:gd name="connsiteY1" fmla="*/ 20320 h 2936568"/>
              <a:gd name="connsiteX2" fmla="*/ 1066800 w 1193800"/>
              <a:gd name="connsiteY2" fmla="*/ 50800 h 2936568"/>
              <a:gd name="connsiteX3" fmla="*/ 1056640 w 1193800"/>
              <a:gd name="connsiteY3" fmla="*/ 66040 h 2936568"/>
              <a:gd name="connsiteX4" fmla="*/ 1051560 w 1193800"/>
              <a:gd name="connsiteY4" fmla="*/ 81280 h 2936568"/>
              <a:gd name="connsiteX5" fmla="*/ 1036320 w 1193800"/>
              <a:gd name="connsiteY5" fmla="*/ 111760 h 2936568"/>
              <a:gd name="connsiteX6" fmla="*/ 1046480 w 1193800"/>
              <a:gd name="connsiteY6" fmla="*/ 182880 h 2936568"/>
              <a:gd name="connsiteX7" fmla="*/ 1056640 w 1193800"/>
              <a:gd name="connsiteY7" fmla="*/ 198120 h 2936568"/>
              <a:gd name="connsiteX8" fmla="*/ 1066800 w 1193800"/>
              <a:gd name="connsiteY8" fmla="*/ 264160 h 2936568"/>
              <a:gd name="connsiteX9" fmla="*/ 1076960 w 1193800"/>
              <a:gd name="connsiteY9" fmla="*/ 294640 h 2936568"/>
              <a:gd name="connsiteX10" fmla="*/ 1092200 w 1193800"/>
              <a:gd name="connsiteY10" fmla="*/ 325120 h 2936568"/>
              <a:gd name="connsiteX11" fmla="*/ 1102360 w 1193800"/>
              <a:gd name="connsiteY11" fmla="*/ 365760 h 2936568"/>
              <a:gd name="connsiteX12" fmla="*/ 1107440 w 1193800"/>
              <a:gd name="connsiteY12" fmla="*/ 381000 h 2936568"/>
              <a:gd name="connsiteX13" fmla="*/ 1122680 w 1193800"/>
              <a:gd name="connsiteY13" fmla="*/ 386080 h 2936568"/>
              <a:gd name="connsiteX14" fmla="*/ 1127760 w 1193800"/>
              <a:gd name="connsiteY14" fmla="*/ 401320 h 2936568"/>
              <a:gd name="connsiteX15" fmla="*/ 1143000 w 1193800"/>
              <a:gd name="connsiteY15" fmla="*/ 406400 h 2936568"/>
              <a:gd name="connsiteX16" fmla="*/ 1153160 w 1193800"/>
              <a:gd name="connsiteY16" fmla="*/ 436880 h 2936568"/>
              <a:gd name="connsiteX17" fmla="*/ 1158240 w 1193800"/>
              <a:gd name="connsiteY17" fmla="*/ 452120 h 2936568"/>
              <a:gd name="connsiteX18" fmla="*/ 1178560 w 1193800"/>
              <a:gd name="connsiteY18" fmla="*/ 482600 h 2936568"/>
              <a:gd name="connsiteX19" fmla="*/ 1193800 w 1193800"/>
              <a:gd name="connsiteY19" fmla="*/ 513080 h 2936568"/>
              <a:gd name="connsiteX20" fmla="*/ 1188720 w 1193800"/>
              <a:gd name="connsiteY20" fmla="*/ 645160 h 2936568"/>
              <a:gd name="connsiteX21" fmla="*/ 1183640 w 1193800"/>
              <a:gd name="connsiteY21" fmla="*/ 660400 h 2936568"/>
              <a:gd name="connsiteX22" fmla="*/ 1168400 w 1193800"/>
              <a:gd name="connsiteY22" fmla="*/ 670560 h 2936568"/>
              <a:gd name="connsiteX23" fmla="*/ 1163320 w 1193800"/>
              <a:gd name="connsiteY23" fmla="*/ 685800 h 2936568"/>
              <a:gd name="connsiteX24" fmla="*/ 1132840 w 1193800"/>
              <a:gd name="connsiteY24" fmla="*/ 731520 h 2936568"/>
              <a:gd name="connsiteX25" fmla="*/ 1122680 w 1193800"/>
              <a:gd name="connsiteY25" fmla="*/ 746760 h 2936568"/>
              <a:gd name="connsiteX26" fmla="*/ 1117600 w 1193800"/>
              <a:gd name="connsiteY26" fmla="*/ 762000 h 2936568"/>
              <a:gd name="connsiteX27" fmla="*/ 1112520 w 1193800"/>
              <a:gd name="connsiteY27" fmla="*/ 838200 h 2936568"/>
              <a:gd name="connsiteX28" fmla="*/ 1097280 w 1193800"/>
              <a:gd name="connsiteY28" fmla="*/ 848360 h 2936568"/>
              <a:gd name="connsiteX29" fmla="*/ 1092200 w 1193800"/>
              <a:gd name="connsiteY29" fmla="*/ 863600 h 2936568"/>
              <a:gd name="connsiteX30" fmla="*/ 1097280 w 1193800"/>
              <a:gd name="connsiteY30" fmla="*/ 914400 h 2936568"/>
              <a:gd name="connsiteX31" fmla="*/ 1107440 w 1193800"/>
              <a:gd name="connsiteY31" fmla="*/ 944880 h 2936568"/>
              <a:gd name="connsiteX32" fmla="*/ 1071880 w 1193800"/>
              <a:gd name="connsiteY32" fmla="*/ 1036320 h 2936568"/>
              <a:gd name="connsiteX33" fmla="*/ 1056640 w 1193800"/>
              <a:gd name="connsiteY33" fmla="*/ 1041400 h 2936568"/>
              <a:gd name="connsiteX34" fmla="*/ 1041400 w 1193800"/>
              <a:gd name="connsiteY34" fmla="*/ 1137920 h 2936568"/>
              <a:gd name="connsiteX35" fmla="*/ 1056640 w 1193800"/>
              <a:gd name="connsiteY35" fmla="*/ 1148080 h 2936568"/>
              <a:gd name="connsiteX36" fmla="*/ 1061720 w 1193800"/>
              <a:gd name="connsiteY36" fmla="*/ 1163320 h 2936568"/>
              <a:gd name="connsiteX37" fmla="*/ 1092200 w 1193800"/>
              <a:gd name="connsiteY37" fmla="*/ 1178560 h 2936568"/>
              <a:gd name="connsiteX38" fmla="*/ 1102360 w 1193800"/>
              <a:gd name="connsiteY38" fmla="*/ 1214120 h 2936568"/>
              <a:gd name="connsiteX39" fmla="*/ 1117600 w 1193800"/>
              <a:gd name="connsiteY39" fmla="*/ 1219200 h 2936568"/>
              <a:gd name="connsiteX40" fmla="*/ 1137920 w 1193800"/>
              <a:gd name="connsiteY40" fmla="*/ 1249680 h 2936568"/>
              <a:gd name="connsiteX41" fmla="*/ 1148080 w 1193800"/>
              <a:gd name="connsiteY41" fmla="*/ 1280160 h 2936568"/>
              <a:gd name="connsiteX42" fmla="*/ 1173480 w 1193800"/>
              <a:gd name="connsiteY42" fmla="*/ 1325880 h 2936568"/>
              <a:gd name="connsiteX43" fmla="*/ 1158240 w 1193800"/>
              <a:gd name="connsiteY43" fmla="*/ 1336040 h 2936568"/>
              <a:gd name="connsiteX44" fmla="*/ 1153160 w 1193800"/>
              <a:gd name="connsiteY44" fmla="*/ 1351280 h 2936568"/>
              <a:gd name="connsiteX45" fmla="*/ 1143000 w 1193800"/>
              <a:gd name="connsiteY45" fmla="*/ 1366520 h 2936568"/>
              <a:gd name="connsiteX46" fmla="*/ 1158240 w 1193800"/>
              <a:gd name="connsiteY46" fmla="*/ 1427480 h 2936568"/>
              <a:gd name="connsiteX47" fmla="*/ 1163320 w 1193800"/>
              <a:gd name="connsiteY47" fmla="*/ 1442720 h 2936568"/>
              <a:gd name="connsiteX48" fmla="*/ 1143000 w 1193800"/>
              <a:gd name="connsiteY48" fmla="*/ 1463040 h 2936568"/>
              <a:gd name="connsiteX49" fmla="*/ 1132840 w 1193800"/>
              <a:gd name="connsiteY49" fmla="*/ 1478280 h 2936568"/>
              <a:gd name="connsiteX50" fmla="*/ 1117600 w 1193800"/>
              <a:gd name="connsiteY50" fmla="*/ 1488440 h 2936568"/>
              <a:gd name="connsiteX51" fmla="*/ 1107440 w 1193800"/>
              <a:gd name="connsiteY51" fmla="*/ 1503680 h 2936568"/>
              <a:gd name="connsiteX52" fmla="*/ 1076960 w 1193800"/>
              <a:gd name="connsiteY52" fmla="*/ 1524000 h 2936568"/>
              <a:gd name="connsiteX53" fmla="*/ 1061720 w 1193800"/>
              <a:gd name="connsiteY53" fmla="*/ 1574800 h 2936568"/>
              <a:gd name="connsiteX54" fmla="*/ 1056640 w 1193800"/>
              <a:gd name="connsiteY54" fmla="*/ 1590040 h 2936568"/>
              <a:gd name="connsiteX55" fmla="*/ 1051560 w 1193800"/>
              <a:gd name="connsiteY55" fmla="*/ 1620520 h 2936568"/>
              <a:gd name="connsiteX56" fmla="*/ 1046480 w 1193800"/>
              <a:gd name="connsiteY56" fmla="*/ 1635760 h 2936568"/>
              <a:gd name="connsiteX57" fmla="*/ 1031240 w 1193800"/>
              <a:gd name="connsiteY57" fmla="*/ 1640840 h 2936568"/>
              <a:gd name="connsiteX58" fmla="*/ 1021080 w 1193800"/>
              <a:gd name="connsiteY58" fmla="*/ 1656080 h 2936568"/>
              <a:gd name="connsiteX59" fmla="*/ 1016000 w 1193800"/>
              <a:gd name="connsiteY59" fmla="*/ 1681480 h 2936568"/>
              <a:gd name="connsiteX60" fmla="*/ 1010920 w 1193800"/>
              <a:gd name="connsiteY60" fmla="*/ 1701800 h 2936568"/>
              <a:gd name="connsiteX61" fmla="*/ 995680 w 1193800"/>
              <a:gd name="connsiteY61" fmla="*/ 1732280 h 2936568"/>
              <a:gd name="connsiteX62" fmla="*/ 980440 w 1193800"/>
              <a:gd name="connsiteY62" fmla="*/ 1742440 h 2936568"/>
              <a:gd name="connsiteX63" fmla="*/ 970280 w 1193800"/>
              <a:gd name="connsiteY63" fmla="*/ 1757680 h 2936568"/>
              <a:gd name="connsiteX64" fmla="*/ 965200 w 1193800"/>
              <a:gd name="connsiteY64" fmla="*/ 1772920 h 2936568"/>
              <a:gd name="connsiteX65" fmla="*/ 949960 w 1193800"/>
              <a:gd name="connsiteY65" fmla="*/ 1778000 h 2936568"/>
              <a:gd name="connsiteX66" fmla="*/ 929640 w 1193800"/>
              <a:gd name="connsiteY66" fmla="*/ 1808480 h 2936568"/>
              <a:gd name="connsiteX67" fmla="*/ 904240 w 1193800"/>
              <a:gd name="connsiteY67" fmla="*/ 1838960 h 2936568"/>
              <a:gd name="connsiteX68" fmla="*/ 899160 w 1193800"/>
              <a:gd name="connsiteY68" fmla="*/ 1854200 h 2936568"/>
              <a:gd name="connsiteX69" fmla="*/ 889000 w 1193800"/>
              <a:gd name="connsiteY69" fmla="*/ 1869440 h 2936568"/>
              <a:gd name="connsiteX70" fmla="*/ 878840 w 1193800"/>
              <a:gd name="connsiteY70" fmla="*/ 1899920 h 2936568"/>
              <a:gd name="connsiteX71" fmla="*/ 868680 w 1193800"/>
              <a:gd name="connsiteY71" fmla="*/ 1915160 h 2936568"/>
              <a:gd name="connsiteX72" fmla="*/ 863600 w 1193800"/>
              <a:gd name="connsiteY72" fmla="*/ 1930400 h 2936568"/>
              <a:gd name="connsiteX73" fmla="*/ 843280 w 1193800"/>
              <a:gd name="connsiteY73" fmla="*/ 1960880 h 2936568"/>
              <a:gd name="connsiteX74" fmla="*/ 833120 w 1193800"/>
              <a:gd name="connsiteY74" fmla="*/ 1976120 h 2936568"/>
              <a:gd name="connsiteX75" fmla="*/ 822960 w 1193800"/>
              <a:gd name="connsiteY75" fmla="*/ 1991360 h 2936568"/>
              <a:gd name="connsiteX76" fmla="*/ 812800 w 1193800"/>
              <a:gd name="connsiteY76" fmla="*/ 2016760 h 2936568"/>
              <a:gd name="connsiteX77" fmla="*/ 767080 w 1193800"/>
              <a:gd name="connsiteY77" fmla="*/ 2011680 h 2936568"/>
              <a:gd name="connsiteX78" fmla="*/ 762000 w 1193800"/>
              <a:gd name="connsiteY78" fmla="*/ 2026920 h 2936568"/>
              <a:gd name="connsiteX79" fmla="*/ 792480 w 1193800"/>
              <a:gd name="connsiteY79" fmla="*/ 2037080 h 2936568"/>
              <a:gd name="connsiteX80" fmla="*/ 807720 w 1193800"/>
              <a:gd name="connsiteY80" fmla="*/ 2042160 h 2936568"/>
              <a:gd name="connsiteX81" fmla="*/ 817880 w 1193800"/>
              <a:gd name="connsiteY81" fmla="*/ 2082800 h 2936568"/>
              <a:gd name="connsiteX82" fmla="*/ 822960 w 1193800"/>
              <a:gd name="connsiteY82" fmla="*/ 2098040 h 2936568"/>
              <a:gd name="connsiteX83" fmla="*/ 828040 w 1193800"/>
              <a:gd name="connsiteY83" fmla="*/ 2128520 h 2936568"/>
              <a:gd name="connsiteX84" fmla="*/ 822960 w 1193800"/>
              <a:gd name="connsiteY84" fmla="*/ 2153920 h 2936568"/>
              <a:gd name="connsiteX85" fmla="*/ 817880 w 1193800"/>
              <a:gd name="connsiteY85" fmla="*/ 2174240 h 2936568"/>
              <a:gd name="connsiteX86" fmla="*/ 802640 w 1193800"/>
              <a:gd name="connsiteY86" fmla="*/ 2179320 h 2936568"/>
              <a:gd name="connsiteX87" fmla="*/ 787400 w 1193800"/>
              <a:gd name="connsiteY87" fmla="*/ 2209800 h 2936568"/>
              <a:gd name="connsiteX88" fmla="*/ 782320 w 1193800"/>
              <a:gd name="connsiteY88" fmla="*/ 2225040 h 2936568"/>
              <a:gd name="connsiteX89" fmla="*/ 767080 w 1193800"/>
              <a:gd name="connsiteY89" fmla="*/ 2230120 h 2936568"/>
              <a:gd name="connsiteX90" fmla="*/ 762000 w 1193800"/>
              <a:gd name="connsiteY90" fmla="*/ 2250440 h 2936568"/>
              <a:gd name="connsiteX91" fmla="*/ 741680 w 1193800"/>
              <a:gd name="connsiteY91" fmla="*/ 2280920 h 2936568"/>
              <a:gd name="connsiteX92" fmla="*/ 716280 w 1193800"/>
              <a:gd name="connsiteY92" fmla="*/ 2326640 h 2936568"/>
              <a:gd name="connsiteX93" fmla="*/ 701040 w 1193800"/>
              <a:gd name="connsiteY93" fmla="*/ 2336800 h 2936568"/>
              <a:gd name="connsiteX94" fmla="*/ 690880 w 1193800"/>
              <a:gd name="connsiteY94" fmla="*/ 2352040 h 2936568"/>
              <a:gd name="connsiteX95" fmla="*/ 675640 w 1193800"/>
              <a:gd name="connsiteY95" fmla="*/ 2357120 h 2936568"/>
              <a:gd name="connsiteX96" fmla="*/ 604520 w 1193800"/>
              <a:gd name="connsiteY96" fmla="*/ 2423160 h 2936568"/>
              <a:gd name="connsiteX97" fmla="*/ 589280 w 1193800"/>
              <a:gd name="connsiteY97" fmla="*/ 2453640 h 2936568"/>
              <a:gd name="connsiteX98" fmla="*/ 574040 w 1193800"/>
              <a:gd name="connsiteY98" fmla="*/ 2463800 h 2936568"/>
              <a:gd name="connsiteX99" fmla="*/ 563880 w 1193800"/>
              <a:gd name="connsiteY99" fmla="*/ 2479040 h 2936568"/>
              <a:gd name="connsiteX100" fmla="*/ 548640 w 1193800"/>
              <a:gd name="connsiteY100" fmla="*/ 2489200 h 2936568"/>
              <a:gd name="connsiteX101" fmla="*/ 513080 w 1193800"/>
              <a:gd name="connsiteY101" fmla="*/ 2529840 h 2936568"/>
              <a:gd name="connsiteX102" fmla="*/ 497840 w 1193800"/>
              <a:gd name="connsiteY102" fmla="*/ 2575560 h 2936568"/>
              <a:gd name="connsiteX103" fmla="*/ 467360 w 1193800"/>
              <a:gd name="connsiteY103" fmla="*/ 2595880 h 2936568"/>
              <a:gd name="connsiteX104" fmla="*/ 457200 w 1193800"/>
              <a:gd name="connsiteY104" fmla="*/ 2611120 h 2936568"/>
              <a:gd name="connsiteX105" fmla="*/ 441960 w 1193800"/>
              <a:gd name="connsiteY105" fmla="*/ 2616200 h 2936568"/>
              <a:gd name="connsiteX106" fmla="*/ 411480 w 1193800"/>
              <a:gd name="connsiteY106" fmla="*/ 2636520 h 2936568"/>
              <a:gd name="connsiteX107" fmla="*/ 411480 w 1193800"/>
              <a:gd name="connsiteY107" fmla="*/ 2636520 h 2936568"/>
              <a:gd name="connsiteX108" fmla="*/ 381000 w 1193800"/>
              <a:gd name="connsiteY108" fmla="*/ 2656840 h 2936568"/>
              <a:gd name="connsiteX109" fmla="*/ 335280 w 1193800"/>
              <a:gd name="connsiteY109" fmla="*/ 2682240 h 2936568"/>
              <a:gd name="connsiteX110" fmla="*/ 304800 w 1193800"/>
              <a:gd name="connsiteY110" fmla="*/ 2687320 h 2936568"/>
              <a:gd name="connsiteX111" fmla="*/ 294640 w 1193800"/>
              <a:gd name="connsiteY111" fmla="*/ 2702560 h 2936568"/>
              <a:gd name="connsiteX112" fmla="*/ 284480 w 1193800"/>
              <a:gd name="connsiteY112" fmla="*/ 2738120 h 2936568"/>
              <a:gd name="connsiteX113" fmla="*/ 269240 w 1193800"/>
              <a:gd name="connsiteY113" fmla="*/ 2783840 h 2936568"/>
              <a:gd name="connsiteX114" fmla="*/ 264160 w 1193800"/>
              <a:gd name="connsiteY114" fmla="*/ 2799080 h 2936568"/>
              <a:gd name="connsiteX115" fmla="*/ 248920 w 1193800"/>
              <a:gd name="connsiteY115" fmla="*/ 2829560 h 2936568"/>
              <a:gd name="connsiteX116" fmla="*/ 233680 w 1193800"/>
              <a:gd name="connsiteY116" fmla="*/ 2834640 h 2936568"/>
              <a:gd name="connsiteX117" fmla="*/ 157480 w 1193800"/>
              <a:gd name="connsiteY117" fmla="*/ 2829560 h 2936568"/>
              <a:gd name="connsiteX118" fmla="*/ 137160 w 1193800"/>
              <a:gd name="connsiteY118" fmla="*/ 2824480 h 2936568"/>
              <a:gd name="connsiteX119" fmla="*/ 111760 w 1193800"/>
              <a:gd name="connsiteY119" fmla="*/ 2819400 h 2936568"/>
              <a:gd name="connsiteX120" fmla="*/ 81280 w 1193800"/>
              <a:gd name="connsiteY120" fmla="*/ 2824480 h 2936568"/>
              <a:gd name="connsiteX121" fmla="*/ 66040 w 1193800"/>
              <a:gd name="connsiteY121" fmla="*/ 2839720 h 2936568"/>
              <a:gd name="connsiteX122" fmla="*/ 50800 w 1193800"/>
              <a:gd name="connsiteY122" fmla="*/ 2849880 h 2936568"/>
              <a:gd name="connsiteX123" fmla="*/ 35560 w 1193800"/>
              <a:gd name="connsiteY123" fmla="*/ 2880360 h 2936568"/>
              <a:gd name="connsiteX124" fmla="*/ 25400 w 1193800"/>
              <a:gd name="connsiteY124" fmla="*/ 2895600 h 2936568"/>
              <a:gd name="connsiteX125" fmla="*/ 0 w 1193800"/>
              <a:gd name="connsiteY125" fmla="*/ 2936240 h 293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193800" h="2936568">
                <a:moveTo>
                  <a:pt x="1107440" y="0"/>
                </a:moveTo>
                <a:cubicBezTo>
                  <a:pt x="1098973" y="6773"/>
                  <a:pt x="1089707" y="12653"/>
                  <a:pt x="1082040" y="20320"/>
                </a:cubicBezTo>
                <a:cubicBezTo>
                  <a:pt x="1067481" y="34879"/>
                  <a:pt x="1075063" y="34273"/>
                  <a:pt x="1066800" y="50800"/>
                </a:cubicBezTo>
                <a:cubicBezTo>
                  <a:pt x="1064070" y="56261"/>
                  <a:pt x="1059370" y="60579"/>
                  <a:pt x="1056640" y="66040"/>
                </a:cubicBezTo>
                <a:cubicBezTo>
                  <a:pt x="1054245" y="70829"/>
                  <a:pt x="1053955" y="76491"/>
                  <a:pt x="1051560" y="81280"/>
                </a:cubicBezTo>
                <a:cubicBezTo>
                  <a:pt x="1031865" y="120671"/>
                  <a:pt x="1049089" y="73454"/>
                  <a:pt x="1036320" y="111760"/>
                </a:cubicBezTo>
                <a:cubicBezTo>
                  <a:pt x="1037618" y="126037"/>
                  <a:pt x="1036707" y="163334"/>
                  <a:pt x="1046480" y="182880"/>
                </a:cubicBezTo>
                <a:cubicBezTo>
                  <a:pt x="1049210" y="188341"/>
                  <a:pt x="1053253" y="193040"/>
                  <a:pt x="1056640" y="198120"/>
                </a:cubicBezTo>
                <a:cubicBezTo>
                  <a:pt x="1060218" y="230318"/>
                  <a:pt x="1059036" y="238281"/>
                  <a:pt x="1066800" y="264160"/>
                </a:cubicBezTo>
                <a:cubicBezTo>
                  <a:pt x="1069877" y="274418"/>
                  <a:pt x="1071019" y="285729"/>
                  <a:pt x="1076960" y="294640"/>
                </a:cubicBezTo>
                <a:cubicBezTo>
                  <a:pt x="1087631" y="310646"/>
                  <a:pt x="1087346" y="307324"/>
                  <a:pt x="1092200" y="325120"/>
                </a:cubicBezTo>
                <a:cubicBezTo>
                  <a:pt x="1095874" y="338592"/>
                  <a:pt x="1097944" y="352513"/>
                  <a:pt x="1102360" y="365760"/>
                </a:cubicBezTo>
                <a:cubicBezTo>
                  <a:pt x="1104053" y="370840"/>
                  <a:pt x="1103654" y="377214"/>
                  <a:pt x="1107440" y="381000"/>
                </a:cubicBezTo>
                <a:cubicBezTo>
                  <a:pt x="1111226" y="384786"/>
                  <a:pt x="1117600" y="384387"/>
                  <a:pt x="1122680" y="386080"/>
                </a:cubicBezTo>
                <a:cubicBezTo>
                  <a:pt x="1124373" y="391160"/>
                  <a:pt x="1123974" y="397534"/>
                  <a:pt x="1127760" y="401320"/>
                </a:cubicBezTo>
                <a:cubicBezTo>
                  <a:pt x="1131546" y="405106"/>
                  <a:pt x="1139888" y="402043"/>
                  <a:pt x="1143000" y="406400"/>
                </a:cubicBezTo>
                <a:cubicBezTo>
                  <a:pt x="1149225" y="415115"/>
                  <a:pt x="1149773" y="426720"/>
                  <a:pt x="1153160" y="436880"/>
                </a:cubicBezTo>
                <a:cubicBezTo>
                  <a:pt x="1154853" y="441960"/>
                  <a:pt x="1155270" y="447665"/>
                  <a:pt x="1158240" y="452120"/>
                </a:cubicBezTo>
                <a:cubicBezTo>
                  <a:pt x="1165013" y="462280"/>
                  <a:pt x="1174699" y="471016"/>
                  <a:pt x="1178560" y="482600"/>
                </a:cubicBezTo>
                <a:cubicBezTo>
                  <a:pt x="1185571" y="503632"/>
                  <a:pt x="1180670" y="493385"/>
                  <a:pt x="1193800" y="513080"/>
                </a:cubicBezTo>
                <a:cubicBezTo>
                  <a:pt x="1192107" y="557107"/>
                  <a:pt x="1191751" y="601205"/>
                  <a:pt x="1188720" y="645160"/>
                </a:cubicBezTo>
                <a:cubicBezTo>
                  <a:pt x="1188352" y="650502"/>
                  <a:pt x="1186985" y="656219"/>
                  <a:pt x="1183640" y="660400"/>
                </a:cubicBezTo>
                <a:cubicBezTo>
                  <a:pt x="1179826" y="665168"/>
                  <a:pt x="1173480" y="667173"/>
                  <a:pt x="1168400" y="670560"/>
                </a:cubicBezTo>
                <a:cubicBezTo>
                  <a:pt x="1166707" y="675640"/>
                  <a:pt x="1165921" y="681119"/>
                  <a:pt x="1163320" y="685800"/>
                </a:cubicBezTo>
                <a:lnTo>
                  <a:pt x="1132840" y="731520"/>
                </a:lnTo>
                <a:cubicBezTo>
                  <a:pt x="1129453" y="736600"/>
                  <a:pt x="1124611" y="740968"/>
                  <a:pt x="1122680" y="746760"/>
                </a:cubicBezTo>
                <a:lnTo>
                  <a:pt x="1117600" y="762000"/>
                </a:lnTo>
                <a:cubicBezTo>
                  <a:pt x="1115907" y="787400"/>
                  <a:pt x="1118351" y="813420"/>
                  <a:pt x="1112520" y="838200"/>
                </a:cubicBezTo>
                <a:cubicBezTo>
                  <a:pt x="1111122" y="844143"/>
                  <a:pt x="1101094" y="843592"/>
                  <a:pt x="1097280" y="848360"/>
                </a:cubicBezTo>
                <a:cubicBezTo>
                  <a:pt x="1093935" y="852541"/>
                  <a:pt x="1093893" y="858520"/>
                  <a:pt x="1092200" y="863600"/>
                </a:cubicBezTo>
                <a:cubicBezTo>
                  <a:pt x="1093893" y="880533"/>
                  <a:pt x="1094144" y="897674"/>
                  <a:pt x="1097280" y="914400"/>
                </a:cubicBezTo>
                <a:cubicBezTo>
                  <a:pt x="1099254" y="924926"/>
                  <a:pt x="1107440" y="944880"/>
                  <a:pt x="1107440" y="944880"/>
                </a:cubicBezTo>
                <a:cubicBezTo>
                  <a:pt x="1100110" y="1084143"/>
                  <a:pt x="1134686" y="1036320"/>
                  <a:pt x="1071880" y="1036320"/>
                </a:cubicBezTo>
                <a:cubicBezTo>
                  <a:pt x="1066525" y="1036320"/>
                  <a:pt x="1061720" y="1039707"/>
                  <a:pt x="1056640" y="1041400"/>
                </a:cubicBezTo>
                <a:cubicBezTo>
                  <a:pt x="1029936" y="1081456"/>
                  <a:pt x="1024783" y="1075606"/>
                  <a:pt x="1041400" y="1137920"/>
                </a:cubicBezTo>
                <a:cubicBezTo>
                  <a:pt x="1042973" y="1143819"/>
                  <a:pt x="1051560" y="1144693"/>
                  <a:pt x="1056640" y="1148080"/>
                </a:cubicBezTo>
                <a:cubicBezTo>
                  <a:pt x="1058333" y="1153160"/>
                  <a:pt x="1058375" y="1159139"/>
                  <a:pt x="1061720" y="1163320"/>
                </a:cubicBezTo>
                <a:cubicBezTo>
                  <a:pt x="1068882" y="1172272"/>
                  <a:pt x="1082160" y="1175213"/>
                  <a:pt x="1092200" y="1178560"/>
                </a:cubicBezTo>
                <a:cubicBezTo>
                  <a:pt x="1092244" y="1178736"/>
                  <a:pt x="1099931" y="1211691"/>
                  <a:pt x="1102360" y="1214120"/>
                </a:cubicBezTo>
                <a:cubicBezTo>
                  <a:pt x="1106146" y="1217906"/>
                  <a:pt x="1112520" y="1217507"/>
                  <a:pt x="1117600" y="1219200"/>
                </a:cubicBezTo>
                <a:cubicBezTo>
                  <a:pt x="1134406" y="1269618"/>
                  <a:pt x="1106209" y="1192601"/>
                  <a:pt x="1137920" y="1249680"/>
                </a:cubicBezTo>
                <a:cubicBezTo>
                  <a:pt x="1143121" y="1259042"/>
                  <a:pt x="1142139" y="1271249"/>
                  <a:pt x="1148080" y="1280160"/>
                </a:cubicBezTo>
                <a:cubicBezTo>
                  <a:pt x="1171370" y="1315095"/>
                  <a:pt x="1164539" y="1299056"/>
                  <a:pt x="1173480" y="1325880"/>
                </a:cubicBezTo>
                <a:cubicBezTo>
                  <a:pt x="1168400" y="1329267"/>
                  <a:pt x="1162054" y="1331272"/>
                  <a:pt x="1158240" y="1336040"/>
                </a:cubicBezTo>
                <a:cubicBezTo>
                  <a:pt x="1154895" y="1340221"/>
                  <a:pt x="1155555" y="1346491"/>
                  <a:pt x="1153160" y="1351280"/>
                </a:cubicBezTo>
                <a:cubicBezTo>
                  <a:pt x="1150430" y="1356741"/>
                  <a:pt x="1146387" y="1361440"/>
                  <a:pt x="1143000" y="1366520"/>
                </a:cubicBezTo>
                <a:cubicBezTo>
                  <a:pt x="1149841" y="1407564"/>
                  <a:pt x="1144823" y="1387228"/>
                  <a:pt x="1158240" y="1427480"/>
                </a:cubicBezTo>
                <a:lnTo>
                  <a:pt x="1163320" y="1442720"/>
                </a:lnTo>
                <a:cubicBezTo>
                  <a:pt x="1152236" y="1475971"/>
                  <a:pt x="1167630" y="1443336"/>
                  <a:pt x="1143000" y="1463040"/>
                </a:cubicBezTo>
                <a:cubicBezTo>
                  <a:pt x="1138232" y="1466854"/>
                  <a:pt x="1137157" y="1473963"/>
                  <a:pt x="1132840" y="1478280"/>
                </a:cubicBezTo>
                <a:cubicBezTo>
                  <a:pt x="1128523" y="1482597"/>
                  <a:pt x="1122680" y="1485053"/>
                  <a:pt x="1117600" y="1488440"/>
                </a:cubicBezTo>
                <a:cubicBezTo>
                  <a:pt x="1114213" y="1493520"/>
                  <a:pt x="1112035" y="1499660"/>
                  <a:pt x="1107440" y="1503680"/>
                </a:cubicBezTo>
                <a:cubicBezTo>
                  <a:pt x="1098250" y="1511721"/>
                  <a:pt x="1076960" y="1524000"/>
                  <a:pt x="1076960" y="1524000"/>
                </a:cubicBezTo>
                <a:cubicBezTo>
                  <a:pt x="1052815" y="1596434"/>
                  <a:pt x="1077075" y="1521058"/>
                  <a:pt x="1061720" y="1574800"/>
                </a:cubicBezTo>
                <a:cubicBezTo>
                  <a:pt x="1060249" y="1579949"/>
                  <a:pt x="1057802" y="1584813"/>
                  <a:pt x="1056640" y="1590040"/>
                </a:cubicBezTo>
                <a:cubicBezTo>
                  <a:pt x="1054406" y="1600095"/>
                  <a:pt x="1053794" y="1610465"/>
                  <a:pt x="1051560" y="1620520"/>
                </a:cubicBezTo>
                <a:cubicBezTo>
                  <a:pt x="1050398" y="1625747"/>
                  <a:pt x="1050266" y="1631974"/>
                  <a:pt x="1046480" y="1635760"/>
                </a:cubicBezTo>
                <a:cubicBezTo>
                  <a:pt x="1042694" y="1639546"/>
                  <a:pt x="1036320" y="1639147"/>
                  <a:pt x="1031240" y="1640840"/>
                </a:cubicBezTo>
                <a:cubicBezTo>
                  <a:pt x="1027853" y="1645920"/>
                  <a:pt x="1023224" y="1650363"/>
                  <a:pt x="1021080" y="1656080"/>
                </a:cubicBezTo>
                <a:cubicBezTo>
                  <a:pt x="1018048" y="1664165"/>
                  <a:pt x="1017873" y="1673051"/>
                  <a:pt x="1016000" y="1681480"/>
                </a:cubicBezTo>
                <a:cubicBezTo>
                  <a:pt x="1014485" y="1688296"/>
                  <a:pt x="1012838" y="1695087"/>
                  <a:pt x="1010920" y="1701800"/>
                </a:cubicBezTo>
                <a:cubicBezTo>
                  <a:pt x="1007615" y="1713369"/>
                  <a:pt x="1004586" y="1723374"/>
                  <a:pt x="995680" y="1732280"/>
                </a:cubicBezTo>
                <a:cubicBezTo>
                  <a:pt x="991363" y="1736597"/>
                  <a:pt x="985520" y="1739053"/>
                  <a:pt x="980440" y="1742440"/>
                </a:cubicBezTo>
                <a:cubicBezTo>
                  <a:pt x="977053" y="1747520"/>
                  <a:pt x="973010" y="1752219"/>
                  <a:pt x="970280" y="1757680"/>
                </a:cubicBezTo>
                <a:cubicBezTo>
                  <a:pt x="967885" y="1762469"/>
                  <a:pt x="968986" y="1769134"/>
                  <a:pt x="965200" y="1772920"/>
                </a:cubicBezTo>
                <a:cubicBezTo>
                  <a:pt x="961414" y="1776706"/>
                  <a:pt x="955040" y="1776307"/>
                  <a:pt x="949960" y="1778000"/>
                </a:cubicBezTo>
                <a:cubicBezTo>
                  <a:pt x="943187" y="1788160"/>
                  <a:pt x="938274" y="1799846"/>
                  <a:pt x="929640" y="1808480"/>
                </a:cubicBezTo>
                <a:cubicBezTo>
                  <a:pt x="918405" y="1819715"/>
                  <a:pt x="911313" y="1824815"/>
                  <a:pt x="904240" y="1838960"/>
                </a:cubicBezTo>
                <a:cubicBezTo>
                  <a:pt x="901845" y="1843749"/>
                  <a:pt x="901555" y="1849411"/>
                  <a:pt x="899160" y="1854200"/>
                </a:cubicBezTo>
                <a:cubicBezTo>
                  <a:pt x="896430" y="1859661"/>
                  <a:pt x="891480" y="1863861"/>
                  <a:pt x="889000" y="1869440"/>
                </a:cubicBezTo>
                <a:cubicBezTo>
                  <a:pt x="884650" y="1879227"/>
                  <a:pt x="884781" y="1891009"/>
                  <a:pt x="878840" y="1899920"/>
                </a:cubicBezTo>
                <a:cubicBezTo>
                  <a:pt x="875453" y="1905000"/>
                  <a:pt x="871410" y="1909699"/>
                  <a:pt x="868680" y="1915160"/>
                </a:cubicBezTo>
                <a:cubicBezTo>
                  <a:pt x="866285" y="1919949"/>
                  <a:pt x="866201" y="1925719"/>
                  <a:pt x="863600" y="1930400"/>
                </a:cubicBezTo>
                <a:cubicBezTo>
                  <a:pt x="857670" y="1941074"/>
                  <a:pt x="850053" y="1950720"/>
                  <a:pt x="843280" y="1960880"/>
                </a:cubicBezTo>
                <a:lnTo>
                  <a:pt x="833120" y="1976120"/>
                </a:lnTo>
                <a:cubicBezTo>
                  <a:pt x="829733" y="1981200"/>
                  <a:pt x="825227" y="1985691"/>
                  <a:pt x="822960" y="1991360"/>
                </a:cubicBezTo>
                <a:lnTo>
                  <a:pt x="812800" y="2016760"/>
                </a:lnTo>
                <a:cubicBezTo>
                  <a:pt x="777240" y="2004907"/>
                  <a:pt x="792480" y="2003213"/>
                  <a:pt x="767080" y="2011680"/>
                </a:cubicBezTo>
                <a:cubicBezTo>
                  <a:pt x="765387" y="2016760"/>
                  <a:pt x="758214" y="2023134"/>
                  <a:pt x="762000" y="2026920"/>
                </a:cubicBezTo>
                <a:cubicBezTo>
                  <a:pt x="769573" y="2034493"/>
                  <a:pt x="782320" y="2033693"/>
                  <a:pt x="792480" y="2037080"/>
                </a:cubicBezTo>
                <a:lnTo>
                  <a:pt x="807720" y="2042160"/>
                </a:lnTo>
                <a:cubicBezTo>
                  <a:pt x="819332" y="2076997"/>
                  <a:pt x="805620" y="2033759"/>
                  <a:pt x="817880" y="2082800"/>
                </a:cubicBezTo>
                <a:cubicBezTo>
                  <a:pt x="819179" y="2087995"/>
                  <a:pt x="821798" y="2092813"/>
                  <a:pt x="822960" y="2098040"/>
                </a:cubicBezTo>
                <a:cubicBezTo>
                  <a:pt x="825194" y="2108095"/>
                  <a:pt x="826347" y="2118360"/>
                  <a:pt x="828040" y="2128520"/>
                </a:cubicBezTo>
                <a:cubicBezTo>
                  <a:pt x="826347" y="2136987"/>
                  <a:pt x="824833" y="2145491"/>
                  <a:pt x="822960" y="2153920"/>
                </a:cubicBezTo>
                <a:cubicBezTo>
                  <a:pt x="821445" y="2160736"/>
                  <a:pt x="822241" y="2168788"/>
                  <a:pt x="817880" y="2174240"/>
                </a:cubicBezTo>
                <a:cubicBezTo>
                  <a:pt x="814535" y="2178421"/>
                  <a:pt x="807720" y="2177627"/>
                  <a:pt x="802640" y="2179320"/>
                </a:cubicBezTo>
                <a:cubicBezTo>
                  <a:pt x="789871" y="2217626"/>
                  <a:pt x="807095" y="2170409"/>
                  <a:pt x="787400" y="2209800"/>
                </a:cubicBezTo>
                <a:cubicBezTo>
                  <a:pt x="785005" y="2214589"/>
                  <a:pt x="786106" y="2221254"/>
                  <a:pt x="782320" y="2225040"/>
                </a:cubicBezTo>
                <a:cubicBezTo>
                  <a:pt x="778534" y="2228826"/>
                  <a:pt x="772160" y="2228427"/>
                  <a:pt x="767080" y="2230120"/>
                </a:cubicBezTo>
                <a:cubicBezTo>
                  <a:pt x="765387" y="2236893"/>
                  <a:pt x="765122" y="2244195"/>
                  <a:pt x="762000" y="2250440"/>
                </a:cubicBezTo>
                <a:cubicBezTo>
                  <a:pt x="756539" y="2261362"/>
                  <a:pt x="745541" y="2269336"/>
                  <a:pt x="741680" y="2280920"/>
                </a:cubicBezTo>
                <a:cubicBezTo>
                  <a:pt x="736386" y="2296801"/>
                  <a:pt x="731252" y="2316658"/>
                  <a:pt x="716280" y="2326640"/>
                </a:cubicBezTo>
                <a:lnTo>
                  <a:pt x="701040" y="2336800"/>
                </a:lnTo>
                <a:cubicBezTo>
                  <a:pt x="697653" y="2341880"/>
                  <a:pt x="695648" y="2348226"/>
                  <a:pt x="690880" y="2352040"/>
                </a:cubicBezTo>
                <a:cubicBezTo>
                  <a:pt x="686699" y="2355385"/>
                  <a:pt x="677215" y="2352002"/>
                  <a:pt x="675640" y="2357120"/>
                </a:cubicBezTo>
                <a:cubicBezTo>
                  <a:pt x="649662" y="2441549"/>
                  <a:pt x="711533" y="2414928"/>
                  <a:pt x="604520" y="2423160"/>
                </a:cubicBezTo>
                <a:cubicBezTo>
                  <a:pt x="600388" y="2435555"/>
                  <a:pt x="599128" y="2443792"/>
                  <a:pt x="589280" y="2453640"/>
                </a:cubicBezTo>
                <a:cubicBezTo>
                  <a:pt x="584963" y="2457957"/>
                  <a:pt x="579120" y="2460413"/>
                  <a:pt x="574040" y="2463800"/>
                </a:cubicBezTo>
                <a:cubicBezTo>
                  <a:pt x="570653" y="2468880"/>
                  <a:pt x="568197" y="2474723"/>
                  <a:pt x="563880" y="2479040"/>
                </a:cubicBezTo>
                <a:cubicBezTo>
                  <a:pt x="559563" y="2483357"/>
                  <a:pt x="552660" y="2484605"/>
                  <a:pt x="548640" y="2489200"/>
                </a:cubicBezTo>
                <a:cubicBezTo>
                  <a:pt x="507153" y="2536613"/>
                  <a:pt x="547370" y="2506980"/>
                  <a:pt x="513080" y="2529840"/>
                </a:cubicBezTo>
                <a:cubicBezTo>
                  <a:pt x="510262" y="2546748"/>
                  <a:pt x="511778" y="2563365"/>
                  <a:pt x="497840" y="2575560"/>
                </a:cubicBezTo>
                <a:cubicBezTo>
                  <a:pt x="488650" y="2583601"/>
                  <a:pt x="467360" y="2595880"/>
                  <a:pt x="467360" y="2595880"/>
                </a:cubicBezTo>
                <a:cubicBezTo>
                  <a:pt x="463973" y="2600960"/>
                  <a:pt x="461968" y="2607306"/>
                  <a:pt x="457200" y="2611120"/>
                </a:cubicBezTo>
                <a:cubicBezTo>
                  <a:pt x="453019" y="2614465"/>
                  <a:pt x="446641" y="2613599"/>
                  <a:pt x="441960" y="2616200"/>
                </a:cubicBezTo>
                <a:cubicBezTo>
                  <a:pt x="431286" y="2622130"/>
                  <a:pt x="421640" y="2629747"/>
                  <a:pt x="411480" y="2636520"/>
                </a:cubicBezTo>
                <a:lnTo>
                  <a:pt x="411480" y="2636520"/>
                </a:lnTo>
                <a:cubicBezTo>
                  <a:pt x="377658" y="2670342"/>
                  <a:pt x="414083" y="2638460"/>
                  <a:pt x="381000" y="2656840"/>
                </a:cubicBezTo>
                <a:cubicBezTo>
                  <a:pt x="354809" y="2671391"/>
                  <a:pt x="358270" y="2677131"/>
                  <a:pt x="335280" y="2682240"/>
                </a:cubicBezTo>
                <a:cubicBezTo>
                  <a:pt x="325225" y="2684474"/>
                  <a:pt x="314960" y="2685627"/>
                  <a:pt x="304800" y="2687320"/>
                </a:cubicBezTo>
                <a:cubicBezTo>
                  <a:pt x="301413" y="2692400"/>
                  <a:pt x="297370" y="2697099"/>
                  <a:pt x="294640" y="2702560"/>
                </a:cubicBezTo>
                <a:cubicBezTo>
                  <a:pt x="290372" y="2711096"/>
                  <a:pt x="286921" y="2729982"/>
                  <a:pt x="284480" y="2738120"/>
                </a:cubicBezTo>
                <a:lnTo>
                  <a:pt x="269240" y="2783840"/>
                </a:lnTo>
                <a:lnTo>
                  <a:pt x="264160" y="2799080"/>
                </a:lnTo>
                <a:cubicBezTo>
                  <a:pt x="260813" y="2809120"/>
                  <a:pt x="257872" y="2822398"/>
                  <a:pt x="248920" y="2829560"/>
                </a:cubicBezTo>
                <a:cubicBezTo>
                  <a:pt x="244739" y="2832905"/>
                  <a:pt x="238760" y="2832947"/>
                  <a:pt x="233680" y="2834640"/>
                </a:cubicBezTo>
                <a:cubicBezTo>
                  <a:pt x="208280" y="2832947"/>
                  <a:pt x="182797" y="2832225"/>
                  <a:pt x="157480" y="2829560"/>
                </a:cubicBezTo>
                <a:cubicBezTo>
                  <a:pt x="150537" y="2828829"/>
                  <a:pt x="143976" y="2825995"/>
                  <a:pt x="137160" y="2824480"/>
                </a:cubicBezTo>
                <a:cubicBezTo>
                  <a:pt x="128731" y="2822607"/>
                  <a:pt x="120227" y="2821093"/>
                  <a:pt x="111760" y="2819400"/>
                </a:cubicBezTo>
                <a:cubicBezTo>
                  <a:pt x="101600" y="2821093"/>
                  <a:pt x="90692" y="2820297"/>
                  <a:pt x="81280" y="2824480"/>
                </a:cubicBezTo>
                <a:cubicBezTo>
                  <a:pt x="74715" y="2827398"/>
                  <a:pt x="71559" y="2835121"/>
                  <a:pt x="66040" y="2839720"/>
                </a:cubicBezTo>
                <a:cubicBezTo>
                  <a:pt x="61350" y="2843629"/>
                  <a:pt x="55880" y="2846493"/>
                  <a:pt x="50800" y="2849880"/>
                </a:cubicBezTo>
                <a:cubicBezTo>
                  <a:pt x="21683" y="2893556"/>
                  <a:pt x="56592" y="2838296"/>
                  <a:pt x="35560" y="2880360"/>
                </a:cubicBezTo>
                <a:cubicBezTo>
                  <a:pt x="32830" y="2885821"/>
                  <a:pt x="28787" y="2890520"/>
                  <a:pt x="25400" y="2895600"/>
                </a:cubicBezTo>
                <a:cubicBezTo>
                  <a:pt x="19480" y="2942961"/>
                  <a:pt x="33972" y="2936240"/>
                  <a:pt x="0" y="293624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801360" y="2790789"/>
            <a:ext cx="1005840" cy="2010720"/>
          </a:xfrm>
          <a:custGeom>
            <a:avLst/>
            <a:gdLst>
              <a:gd name="connsiteX0" fmla="*/ 182880 w 1005840"/>
              <a:gd name="connsiteY0" fmla="*/ 89571 h 2010720"/>
              <a:gd name="connsiteX1" fmla="*/ 177800 w 1005840"/>
              <a:gd name="connsiteY1" fmla="*/ 18451 h 2010720"/>
              <a:gd name="connsiteX2" fmla="*/ 132080 w 1005840"/>
              <a:gd name="connsiteY2" fmla="*/ 38771 h 2010720"/>
              <a:gd name="connsiteX3" fmla="*/ 116840 w 1005840"/>
              <a:gd name="connsiteY3" fmla="*/ 54011 h 2010720"/>
              <a:gd name="connsiteX4" fmla="*/ 111760 w 1005840"/>
              <a:gd name="connsiteY4" fmla="*/ 69251 h 2010720"/>
              <a:gd name="connsiteX5" fmla="*/ 106680 w 1005840"/>
              <a:gd name="connsiteY5" fmla="*/ 165771 h 2010720"/>
              <a:gd name="connsiteX6" fmla="*/ 86360 w 1005840"/>
              <a:gd name="connsiteY6" fmla="*/ 196251 h 2010720"/>
              <a:gd name="connsiteX7" fmla="*/ 71120 w 1005840"/>
              <a:gd name="connsiteY7" fmla="*/ 226731 h 2010720"/>
              <a:gd name="connsiteX8" fmla="*/ 55880 w 1005840"/>
              <a:gd name="connsiteY8" fmla="*/ 282611 h 2010720"/>
              <a:gd name="connsiteX9" fmla="*/ 30480 w 1005840"/>
              <a:gd name="connsiteY9" fmla="*/ 328331 h 2010720"/>
              <a:gd name="connsiteX10" fmla="*/ 20320 w 1005840"/>
              <a:gd name="connsiteY10" fmla="*/ 348651 h 2010720"/>
              <a:gd name="connsiteX11" fmla="*/ 15240 w 1005840"/>
              <a:gd name="connsiteY11" fmla="*/ 368971 h 2010720"/>
              <a:gd name="connsiteX12" fmla="*/ 10160 w 1005840"/>
              <a:gd name="connsiteY12" fmla="*/ 384211 h 2010720"/>
              <a:gd name="connsiteX13" fmla="*/ 0 w 1005840"/>
              <a:gd name="connsiteY13" fmla="*/ 424851 h 2010720"/>
              <a:gd name="connsiteX14" fmla="*/ 5080 w 1005840"/>
              <a:gd name="connsiteY14" fmla="*/ 495971 h 2010720"/>
              <a:gd name="connsiteX15" fmla="*/ 15240 w 1005840"/>
              <a:gd name="connsiteY15" fmla="*/ 511211 h 2010720"/>
              <a:gd name="connsiteX16" fmla="*/ 45720 w 1005840"/>
              <a:gd name="connsiteY16" fmla="*/ 521371 h 2010720"/>
              <a:gd name="connsiteX17" fmla="*/ 66040 w 1005840"/>
              <a:gd name="connsiteY17" fmla="*/ 551851 h 2010720"/>
              <a:gd name="connsiteX18" fmla="*/ 71120 w 1005840"/>
              <a:gd name="connsiteY18" fmla="*/ 572171 h 2010720"/>
              <a:gd name="connsiteX19" fmla="*/ 76200 w 1005840"/>
              <a:gd name="connsiteY19" fmla="*/ 597571 h 2010720"/>
              <a:gd name="connsiteX20" fmla="*/ 86360 w 1005840"/>
              <a:gd name="connsiteY20" fmla="*/ 628051 h 2010720"/>
              <a:gd name="connsiteX21" fmla="*/ 96520 w 1005840"/>
              <a:gd name="connsiteY21" fmla="*/ 643291 h 2010720"/>
              <a:gd name="connsiteX22" fmla="*/ 101600 w 1005840"/>
              <a:gd name="connsiteY22" fmla="*/ 673771 h 2010720"/>
              <a:gd name="connsiteX23" fmla="*/ 106680 w 1005840"/>
              <a:gd name="connsiteY23" fmla="*/ 689011 h 2010720"/>
              <a:gd name="connsiteX24" fmla="*/ 116840 w 1005840"/>
              <a:gd name="connsiteY24" fmla="*/ 729651 h 2010720"/>
              <a:gd name="connsiteX25" fmla="*/ 137160 w 1005840"/>
              <a:gd name="connsiteY25" fmla="*/ 760131 h 2010720"/>
              <a:gd name="connsiteX26" fmla="*/ 152400 w 1005840"/>
              <a:gd name="connsiteY26" fmla="*/ 790611 h 2010720"/>
              <a:gd name="connsiteX27" fmla="*/ 157480 w 1005840"/>
              <a:gd name="connsiteY27" fmla="*/ 805851 h 2010720"/>
              <a:gd name="connsiteX28" fmla="*/ 172720 w 1005840"/>
              <a:gd name="connsiteY28" fmla="*/ 821091 h 2010720"/>
              <a:gd name="connsiteX29" fmla="*/ 203200 w 1005840"/>
              <a:gd name="connsiteY29" fmla="*/ 841411 h 2010720"/>
              <a:gd name="connsiteX30" fmla="*/ 223520 w 1005840"/>
              <a:gd name="connsiteY30" fmla="*/ 871891 h 2010720"/>
              <a:gd name="connsiteX31" fmla="*/ 238760 w 1005840"/>
              <a:gd name="connsiteY31" fmla="*/ 876971 h 2010720"/>
              <a:gd name="connsiteX32" fmla="*/ 254000 w 1005840"/>
              <a:gd name="connsiteY32" fmla="*/ 887131 h 2010720"/>
              <a:gd name="connsiteX33" fmla="*/ 279400 w 1005840"/>
              <a:gd name="connsiteY33" fmla="*/ 892211 h 2010720"/>
              <a:gd name="connsiteX34" fmla="*/ 309880 w 1005840"/>
              <a:gd name="connsiteY34" fmla="*/ 907451 h 2010720"/>
              <a:gd name="connsiteX35" fmla="*/ 330200 w 1005840"/>
              <a:gd name="connsiteY35" fmla="*/ 937931 h 2010720"/>
              <a:gd name="connsiteX36" fmla="*/ 345440 w 1005840"/>
              <a:gd name="connsiteY36" fmla="*/ 973491 h 2010720"/>
              <a:gd name="connsiteX37" fmla="*/ 355600 w 1005840"/>
              <a:gd name="connsiteY37" fmla="*/ 1009051 h 2010720"/>
              <a:gd name="connsiteX38" fmla="*/ 375920 w 1005840"/>
              <a:gd name="connsiteY38" fmla="*/ 1039531 h 2010720"/>
              <a:gd name="connsiteX39" fmla="*/ 386080 w 1005840"/>
              <a:gd name="connsiteY39" fmla="*/ 1054771 h 2010720"/>
              <a:gd name="connsiteX40" fmla="*/ 396240 w 1005840"/>
              <a:gd name="connsiteY40" fmla="*/ 1070011 h 2010720"/>
              <a:gd name="connsiteX41" fmla="*/ 406400 w 1005840"/>
              <a:gd name="connsiteY41" fmla="*/ 1085251 h 2010720"/>
              <a:gd name="connsiteX42" fmla="*/ 411480 w 1005840"/>
              <a:gd name="connsiteY42" fmla="*/ 1105571 h 2010720"/>
              <a:gd name="connsiteX43" fmla="*/ 421640 w 1005840"/>
              <a:gd name="connsiteY43" fmla="*/ 1120811 h 2010720"/>
              <a:gd name="connsiteX44" fmla="*/ 426720 w 1005840"/>
              <a:gd name="connsiteY44" fmla="*/ 1191931 h 2010720"/>
              <a:gd name="connsiteX45" fmla="*/ 431800 w 1005840"/>
              <a:gd name="connsiteY45" fmla="*/ 1212251 h 2010720"/>
              <a:gd name="connsiteX46" fmla="*/ 436880 w 1005840"/>
              <a:gd name="connsiteY46" fmla="*/ 1308771 h 2010720"/>
              <a:gd name="connsiteX47" fmla="*/ 447040 w 1005840"/>
              <a:gd name="connsiteY47" fmla="*/ 1339251 h 2010720"/>
              <a:gd name="connsiteX48" fmla="*/ 462280 w 1005840"/>
              <a:gd name="connsiteY48" fmla="*/ 1415451 h 2010720"/>
              <a:gd name="connsiteX49" fmla="*/ 472440 w 1005840"/>
              <a:gd name="connsiteY49" fmla="*/ 1430691 h 2010720"/>
              <a:gd name="connsiteX50" fmla="*/ 477520 w 1005840"/>
              <a:gd name="connsiteY50" fmla="*/ 1466251 h 2010720"/>
              <a:gd name="connsiteX51" fmla="*/ 482600 w 1005840"/>
              <a:gd name="connsiteY51" fmla="*/ 1481491 h 2010720"/>
              <a:gd name="connsiteX52" fmla="*/ 487680 w 1005840"/>
              <a:gd name="connsiteY52" fmla="*/ 1567851 h 2010720"/>
              <a:gd name="connsiteX53" fmla="*/ 482600 w 1005840"/>
              <a:gd name="connsiteY53" fmla="*/ 1608491 h 2010720"/>
              <a:gd name="connsiteX54" fmla="*/ 477520 w 1005840"/>
              <a:gd name="connsiteY54" fmla="*/ 1623731 h 2010720"/>
              <a:gd name="connsiteX55" fmla="*/ 462280 w 1005840"/>
              <a:gd name="connsiteY55" fmla="*/ 1628811 h 2010720"/>
              <a:gd name="connsiteX56" fmla="*/ 457200 w 1005840"/>
              <a:gd name="connsiteY56" fmla="*/ 1644051 h 2010720"/>
              <a:gd name="connsiteX57" fmla="*/ 441960 w 1005840"/>
              <a:gd name="connsiteY57" fmla="*/ 1674531 h 2010720"/>
              <a:gd name="connsiteX58" fmla="*/ 441960 w 1005840"/>
              <a:gd name="connsiteY58" fmla="*/ 1786291 h 2010720"/>
              <a:gd name="connsiteX59" fmla="*/ 452120 w 1005840"/>
              <a:gd name="connsiteY59" fmla="*/ 1816771 h 2010720"/>
              <a:gd name="connsiteX60" fmla="*/ 482600 w 1005840"/>
              <a:gd name="connsiteY60" fmla="*/ 1842171 h 2010720"/>
              <a:gd name="connsiteX61" fmla="*/ 508000 w 1005840"/>
              <a:gd name="connsiteY61" fmla="*/ 1867571 h 2010720"/>
              <a:gd name="connsiteX62" fmla="*/ 513080 w 1005840"/>
              <a:gd name="connsiteY62" fmla="*/ 1882811 h 2010720"/>
              <a:gd name="connsiteX63" fmla="*/ 523240 w 1005840"/>
              <a:gd name="connsiteY63" fmla="*/ 1898051 h 2010720"/>
              <a:gd name="connsiteX64" fmla="*/ 568960 w 1005840"/>
              <a:gd name="connsiteY64" fmla="*/ 1938691 h 2010720"/>
              <a:gd name="connsiteX65" fmla="*/ 635000 w 1005840"/>
              <a:gd name="connsiteY65" fmla="*/ 1928531 h 2010720"/>
              <a:gd name="connsiteX66" fmla="*/ 675640 w 1005840"/>
              <a:gd name="connsiteY66" fmla="*/ 1908211 h 2010720"/>
              <a:gd name="connsiteX67" fmla="*/ 680720 w 1005840"/>
              <a:gd name="connsiteY67" fmla="*/ 1933611 h 2010720"/>
              <a:gd name="connsiteX68" fmla="*/ 711200 w 1005840"/>
              <a:gd name="connsiteY68" fmla="*/ 1953931 h 2010720"/>
              <a:gd name="connsiteX69" fmla="*/ 716280 w 1005840"/>
              <a:gd name="connsiteY69" fmla="*/ 1969171 h 2010720"/>
              <a:gd name="connsiteX70" fmla="*/ 746760 w 1005840"/>
              <a:gd name="connsiteY70" fmla="*/ 1979331 h 2010720"/>
              <a:gd name="connsiteX71" fmla="*/ 777240 w 1005840"/>
              <a:gd name="connsiteY71" fmla="*/ 1989491 h 2010720"/>
              <a:gd name="connsiteX72" fmla="*/ 792480 w 1005840"/>
              <a:gd name="connsiteY72" fmla="*/ 1994571 h 2010720"/>
              <a:gd name="connsiteX73" fmla="*/ 822960 w 1005840"/>
              <a:gd name="connsiteY73" fmla="*/ 1999651 h 2010720"/>
              <a:gd name="connsiteX74" fmla="*/ 838200 w 1005840"/>
              <a:gd name="connsiteY74" fmla="*/ 2009811 h 2010720"/>
              <a:gd name="connsiteX75" fmla="*/ 914400 w 1005840"/>
              <a:gd name="connsiteY75" fmla="*/ 1999651 h 2010720"/>
              <a:gd name="connsiteX76" fmla="*/ 929640 w 1005840"/>
              <a:gd name="connsiteY76" fmla="*/ 1984411 h 2010720"/>
              <a:gd name="connsiteX77" fmla="*/ 934720 w 1005840"/>
              <a:gd name="connsiteY77" fmla="*/ 1969171 h 2010720"/>
              <a:gd name="connsiteX78" fmla="*/ 939800 w 1005840"/>
              <a:gd name="connsiteY78" fmla="*/ 1923451 h 2010720"/>
              <a:gd name="connsiteX79" fmla="*/ 965200 w 1005840"/>
              <a:gd name="connsiteY79" fmla="*/ 1898051 h 2010720"/>
              <a:gd name="connsiteX80" fmla="*/ 990600 w 1005840"/>
              <a:gd name="connsiteY80" fmla="*/ 1872651 h 2010720"/>
              <a:gd name="connsiteX81" fmla="*/ 1005840 w 1005840"/>
              <a:gd name="connsiteY81" fmla="*/ 1842171 h 2010720"/>
              <a:gd name="connsiteX82" fmla="*/ 1000760 w 1005840"/>
              <a:gd name="connsiteY82" fmla="*/ 1760891 h 2010720"/>
              <a:gd name="connsiteX83" fmla="*/ 995680 w 1005840"/>
              <a:gd name="connsiteY83" fmla="*/ 1745651 h 2010720"/>
              <a:gd name="connsiteX84" fmla="*/ 990600 w 1005840"/>
              <a:gd name="connsiteY84" fmla="*/ 1720251 h 2010720"/>
              <a:gd name="connsiteX85" fmla="*/ 980440 w 1005840"/>
              <a:gd name="connsiteY85" fmla="*/ 1705011 h 2010720"/>
              <a:gd name="connsiteX86" fmla="*/ 975360 w 1005840"/>
              <a:gd name="connsiteY86" fmla="*/ 1689771 h 2010720"/>
              <a:gd name="connsiteX87" fmla="*/ 965200 w 1005840"/>
              <a:gd name="connsiteY87" fmla="*/ 1669451 h 2010720"/>
              <a:gd name="connsiteX88" fmla="*/ 960120 w 1005840"/>
              <a:gd name="connsiteY88" fmla="*/ 1562771 h 2010720"/>
              <a:gd name="connsiteX89" fmla="*/ 960120 w 1005840"/>
              <a:gd name="connsiteY89" fmla="*/ 1532291 h 2010720"/>
              <a:gd name="connsiteX90" fmla="*/ 995680 w 1005840"/>
              <a:gd name="connsiteY90" fmla="*/ 1532291 h 201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05840" h="2010720">
                <a:moveTo>
                  <a:pt x="182880" y="89571"/>
                </a:moveTo>
                <a:cubicBezTo>
                  <a:pt x="181187" y="65864"/>
                  <a:pt x="191328" y="37992"/>
                  <a:pt x="177800" y="18451"/>
                </a:cubicBezTo>
                <a:cubicBezTo>
                  <a:pt x="144136" y="-30175"/>
                  <a:pt x="136657" y="31905"/>
                  <a:pt x="132080" y="38771"/>
                </a:cubicBezTo>
                <a:cubicBezTo>
                  <a:pt x="128095" y="44749"/>
                  <a:pt x="121920" y="48931"/>
                  <a:pt x="116840" y="54011"/>
                </a:cubicBezTo>
                <a:cubicBezTo>
                  <a:pt x="115147" y="59091"/>
                  <a:pt x="112245" y="63918"/>
                  <a:pt x="111760" y="69251"/>
                </a:cubicBezTo>
                <a:cubicBezTo>
                  <a:pt x="108843" y="101337"/>
                  <a:pt x="112998" y="134179"/>
                  <a:pt x="106680" y="165771"/>
                </a:cubicBezTo>
                <a:cubicBezTo>
                  <a:pt x="104285" y="177745"/>
                  <a:pt x="90221" y="184667"/>
                  <a:pt x="86360" y="196251"/>
                </a:cubicBezTo>
                <a:cubicBezTo>
                  <a:pt x="79349" y="217283"/>
                  <a:pt x="84250" y="207036"/>
                  <a:pt x="71120" y="226731"/>
                </a:cubicBezTo>
                <a:cubicBezTo>
                  <a:pt x="68394" y="240363"/>
                  <a:pt x="63246" y="271562"/>
                  <a:pt x="55880" y="282611"/>
                </a:cubicBezTo>
                <a:cubicBezTo>
                  <a:pt x="16278" y="342014"/>
                  <a:pt x="46575" y="290777"/>
                  <a:pt x="30480" y="328331"/>
                </a:cubicBezTo>
                <a:cubicBezTo>
                  <a:pt x="27497" y="335292"/>
                  <a:pt x="22979" y="341560"/>
                  <a:pt x="20320" y="348651"/>
                </a:cubicBezTo>
                <a:cubicBezTo>
                  <a:pt x="17869" y="355188"/>
                  <a:pt x="17158" y="362258"/>
                  <a:pt x="15240" y="368971"/>
                </a:cubicBezTo>
                <a:cubicBezTo>
                  <a:pt x="13769" y="374120"/>
                  <a:pt x="11459" y="379016"/>
                  <a:pt x="10160" y="384211"/>
                </a:cubicBezTo>
                <a:lnTo>
                  <a:pt x="0" y="424851"/>
                </a:lnTo>
                <a:cubicBezTo>
                  <a:pt x="1693" y="448558"/>
                  <a:pt x="950" y="472566"/>
                  <a:pt x="5080" y="495971"/>
                </a:cubicBezTo>
                <a:cubicBezTo>
                  <a:pt x="6141" y="501983"/>
                  <a:pt x="10063" y="507975"/>
                  <a:pt x="15240" y="511211"/>
                </a:cubicBezTo>
                <a:cubicBezTo>
                  <a:pt x="24322" y="516887"/>
                  <a:pt x="45720" y="521371"/>
                  <a:pt x="45720" y="521371"/>
                </a:cubicBezTo>
                <a:cubicBezTo>
                  <a:pt x="52493" y="531531"/>
                  <a:pt x="63078" y="540005"/>
                  <a:pt x="66040" y="551851"/>
                </a:cubicBezTo>
                <a:cubicBezTo>
                  <a:pt x="67733" y="558624"/>
                  <a:pt x="69605" y="565355"/>
                  <a:pt x="71120" y="572171"/>
                </a:cubicBezTo>
                <a:cubicBezTo>
                  <a:pt x="72993" y="580600"/>
                  <a:pt x="73928" y="589241"/>
                  <a:pt x="76200" y="597571"/>
                </a:cubicBezTo>
                <a:cubicBezTo>
                  <a:pt x="79018" y="607903"/>
                  <a:pt x="80419" y="619140"/>
                  <a:pt x="86360" y="628051"/>
                </a:cubicBezTo>
                <a:lnTo>
                  <a:pt x="96520" y="643291"/>
                </a:lnTo>
                <a:cubicBezTo>
                  <a:pt x="98213" y="653451"/>
                  <a:pt x="99366" y="663716"/>
                  <a:pt x="101600" y="673771"/>
                </a:cubicBezTo>
                <a:cubicBezTo>
                  <a:pt x="102762" y="678998"/>
                  <a:pt x="105381" y="683816"/>
                  <a:pt x="106680" y="689011"/>
                </a:cubicBezTo>
                <a:cubicBezTo>
                  <a:pt x="108727" y="697200"/>
                  <a:pt x="111562" y="720150"/>
                  <a:pt x="116840" y="729651"/>
                </a:cubicBezTo>
                <a:cubicBezTo>
                  <a:pt x="122770" y="740325"/>
                  <a:pt x="133299" y="748547"/>
                  <a:pt x="137160" y="760131"/>
                </a:cubicBezTo>
                <a:cubicBezTo>
                  <a:pt x="149929" y="798437"/>
                  <a:pt x="132705" y="751220"/>
                  <a:pt x="152400" y="790611"/>
                </a:cubicBezTo>
                <a:cubicBezTo>
                  <a:pt x="154795" y="795400"/>
                  <a:pt x="154510" y="801396"/>
                  <a:pt x="157480" y="805851"/>
                </a:cubicBezTo>
                <a:cubicBezTo>
                  <a:pt x="161465" y="811829"/>
                  <a:pt x="167049" y="816680"/>
                  <a:pt x="172720" y="821091"/>
                </a:cubicBezTo>
                <a:cubicBezTo>
                  <a:pt x="182359" y="828588"/>
                  <a:pt x="203200" y="841411"/>
                  <a:pt x="203200" y="841411"/>
                </a:cubicBezTo>
                <a:cubicBezTo>
                  <a:pt x="209973" y="851571"/>
                  <a:pt x="211936" y="868030"/>
                  <a:pt x="223520" y="871891"/>
                </a:cubicBezTo>
                <a:cubicBezTo>
                  <a:pt x="228600" y="873584"/>
                  <a:pt x="233971" y="874576"/>
                  <a:pt x="238760" y="876971"/>
                </a:cubicBezTo>
                <a:cubicBezTo>
                  <a:pt x="244221" y="879701"/>
                  <a:pt x="248283" y="884987"/>
                  <a:pt x="254000" y="887131"/>
                </a:cubicBezTo>
                <a:cubicBezTo>
                  <a:pt x="262085" y="890163"/>
                  <a:pt x="271023" y="890117"/>
                  <a:pt x="279400" y="892211"/>
                </a:cubicBezTo>
                <a:cubicBezTo>
                  <a:pt x="296226" y="896417"/>
                  <a:pt x="294981" y="897518"/>
                  <a:pt x="309880" y="907451"/>
                </a:cubicBezTo>
                <a:cubicBezTo>
                  <a:pt x="316653" y="917611"/>
                  <a:pt x="327238" y="926085"/>
                  <a:pt x="330200" y="937931"/>
                </a:cubicBezTo>
                <a:cubicBezTo>
                  <a:pt x="336761" y="964174"/>
                  <a:pt x="331407" y="952442"/>
                  <a:pt x="345440" y="973491"/>
                </a:cubicBezTo>
                <a:cubicBezTo>
                  <a:pt x="346636" y="978274"/>
                  <a:pt x="352287" y="1003088"/>
                  <a:pt x="355600" y="1009051"/>
                </a:cubicBezTo>
                <a:cubicBezTo>
                  <a:pt x="361530" y="1019725"/>
                  <a:pt x="369147" y="1029371"/>
                  <a:pt x="375920" y="1039531"/>
                </a:cubicBezTo>
                <a:lnTo>
                  <a:pt x="386080" y="1054771"/>
                </a:lnTo>
                <a:lnTo>
                  <a:pt x="396240" y="1070011"/>
                </a:lnTo>
                <a:lnTo>
                  <a:pt x="406400" y="1085251"/>
                </a:lnTo>
                <a:cubicBezTo>
                  <a:pt x="408093" y="1092024"/>
                  <a:pt x="408730" y="1099154"/>
                  <a:pt x="411480" y="1105571"/>
                </a:cubicBezTo>
                <a:cubicBezTo>
                  <a:pt x="413885" y="1111183"/>
                  <a:pt x="420579" y="1114799"/>
                  <a:pt x="421640" y="1120811"/>
                </a:cubicBezTo>
                <a:cubicBezTo>
                  <a:pt x="425770" y="1144216"/>
                  <a:pt x="424095" y="1168309"/>
                  <a:pt x="426720" y="1191931"/>
                </a:cubicBezTo>
                <a:cubicBezTo>
                  <a:pt x="427491" y="1198870"/>
                  <a:pt x="430107" y="1205478"/>
                  <a:pt x="431800" y="1212251"/>
                </a:cubicBezTo>
                <a:cubicBezTo>
                  <a:pt x="433493" y="1244424"/>
                  <a:pt x="433041" y="1276783"/>
                  <a:pt x="436880" y="1308771"/>
                </a:cubicBezTo>
                <a:cubicBezTo>
                  <a:pt x="438156" y="1319404"/>
                  <a:pt x="447040" y="1339251"/>
                  <a:pt x="447040" y="1339251"/>
                </a:cubicBezTo>
                <a:cubicBezTo>
                  <a:pt x="449005" y="1356934"/>
                  <a:pt x="450273" y="1397440"/>
                  <a:pt x="462280" y="1415451"/>
                </a:cubicBezTo>
                <a:lnTo>
                  <a:pt x="472440" y="1430691"/>
                </a:lnTo>
                <a:cubicBezTo>
                  <a:pt x="474133" y="1442544"/>
                  <a:pt x="475172" y="1454510"/>
                  <a:pt x="477520" y="1466251"/>
                </a:cubicBezTo>
                <a:cubicBezTo>
                  <a:pt x="478570" y="1471502"/>
                  <a:pt x="482067" y="1476163"/>
                  <a:pt x="482600" y="1481491"/>
                </a:cubicBezTo>
                <a:cubicBezTo>
                  <a:pt x="485469" y="1510184"/>
                  <a:pt x="485987" y="1539064"/>
                  <a:pt x="487680" y="1567851"/>
                </a:cubicBezTo>
                <a:cubicBezTo>
                  <a:pt x="485987" y="1581398"/>
                  <a:pt x="485042" y="1595059"/>
                  <a:pt x="482600" y="1608491"/>
                </a:cubicBezTo>
                <a:cubicBezTo>
                  <a:pt x="481642" y="1613759"/>
                  <a:pt x="481306" y="1619945"/>
                  <a:pt x="477520" y="1623731"/>
                </a:cubicBezTo>
                <a:cubicBezTo>
                  <a:pt x="473734" y="1627517"/>
                  <a:pt x="467360" y="1627118"/>
                  <a:pt x="462280" y="1628811"/>
                </a:cubicBezTo>
                <a:cubicBezTo>
                  <a:pt x="460587" y="1633891"/>
                  <a:pt x="459595" y="1639262"/>
                  <a:pt x="457200" y="1644051"/>
                </a:cubicBezTo>
                <a:cubicBezTo>
                  <a:pt x="437505" y="1683442"/>
                  <a:pt x="454729" y="1636225"/>
                  <a:pt x="441960" y="1674531"/>
                </a:cubicBezTo>
                <a:cubicBezTo>
                  <a:pt x="435670" y="1724848"/>
                  <a:pt x="432881" y="1725764"/>
                  <a:pt x="441960" y="1786291"/>
                </a:cubicBezTo>
                <a:cubicBezTo>
                  <a:pt x="443549" y="1796882"/>
                  <a:pt x="443209" y="1810830"/>
                  <a:pt x="452120" y="1816771"/>
                </a:cubicBezTo>
                <a:cubicBezTo>
                  <a:pt x="467105" y="1826761"/>
                  <a:pt x="470377" y="1827503"/>
                  <a:pt x="482600" y="1842171"/>
                </a:cubicBezTo>
                <a:cubicBezTo>
                  <a:pt x="503767" y="1867571"/>
                  <a:pt x="480060" y="1848944"/>
                  <a:pt x="508000" y="1867571"/>
                </a:cubicBezTo>
                <a:cubicBezTo>
                  <a:pt x="509693" y="1872651"/>
                  <a:pt x="510685" y="1878022"/>
                  <a:pt x="513080" y="1882811"/>
                </a:cubicBezTo>
                <a:cubicBezTo>
                  <a:pt x="515810" y="1888272"/>
                  <a:pt x="519184" y="1893488"/>
                  <a:pt x="523240" y="1898051"/>
                </a:cubicBezTo>
                <a:cubicBezTo>
                  <a:pt x="548547" y="1926521"/>
                  <a:pt x="545797" y="1923249"/>
                  <a:pt x="568960" y="1938691"/>
                </a:cubicBezTo>
                <a:cubicBezTo>
                  <a:pt x="576528" y="1937850"/>
                  <a:pt x="620335" y="1935049"/>
                  <a:pt x="635000" y="1928531"/>
                </a:cubicBezTo>
                <a:cubicBezTo>
                  <a:pt x="706980" y="1896540"/>
                  <a:pt x="628262" y="1924004"/>
                  <a:pt x="675640" y="1908211"/>
                </a:cubicBezTo>
                <a:cubicBezTo>
                  <a:pt x="677333" y="1916678"/>
                  <a:pt x="675419" y="1926795"/>
                  <a:pt x="680720" y="1933611"/>
                </a:cubicBezTo>
                <a:cubicBezTo>
                  <a:pt x="688217" y="1943250"/>
                  <a:pt x="711200" y="1953931"/>
                  <a:pt x="711200" y="1953931"/>
                </a:cubicBezTo>
                <a:cubicBezTo>
                  <a:pt x="712893" y="1959011"/>
                  <a:pt x="711923" y="1966059"/>
                  <a:pt x="716280" y="1969171"/>
                </a:cubicBezTo>
                <a:cubicBezTo>
                  <a:pt x="724995" y="1975396"/>
                  <a:pt x="736600" y="1975944"/>
                  <a:pt x="746760" y="1979331"/>
                </a:cubicBezTo>
                <a:lnTo>
                  <a:pt x="777240" y="1989491"/>
                </a:lnTo>
                <a:cubicBezTo>
                  <a:pt x="782320" y="1991184"/>
                  <a:pt x="787198" y="1993691"/>
                  <a:pt x="792480" y="1994571"/>
                </a:cubicBezTo>
                <a:lnTo>
                  <a:pt x="822960" y="1999651"/>
                </a:lnTo>
                <a:cubicBezTo>
                  <a:pt x="828040" y="2003038"/>
                  <a:pt x="832108" y="2009405"/>
                  <a:pt x="838200" y="2009811"/>
                </a:cubicBezTo>
                <a:cubicBezTo>
                  <a:pt x="879635" y="2012573"/>
                  <a:pt x="886345" y="2009003"/>
                  <a:pt x="914400" y="1999651"/>
                </a:cubicBezTo>
                <a:cubicBezTo>
                  <a:pt x="919480" y="1994571"/>
                  <a:pt x="925655" y="1990389"/>
                  <a:pt x="929640" y="1984411"/>
                </a:cubicBezTo>
                <a:cubicBezTo>
                  <a:pt x="932610" y="1979956"/>
                  <a:pt x="933840" y="1974453"/>
                  <a:pt x="934720" y="1969171"/>
                </a:cubicBezTo>
                <a:cubicBezTo>
                  <a:pt x="937241" y="1954046"/>
                  <a:pt x="936081" y="1938327"/>
                  <a:pt x="939800" y="1923451"/>
                </a:cubicBezTo>
                <a:cubicBezTo>
                  <a:pt x="943187" y="1909904"/>
                  <a:pt x="955040" y="1904824"/>
                  <a:pt x="965200" y="1898051"/>
                </a:cubicBezTo>
                <a:cubicBezTo>
                  <a:pt x="992293" y="1857411"/>
                  <a:pt x="956733" y="1906518"/>
                  <a:pt x="990600" y="1872651"/>
                </a:cubicBezTo>
                <a:cubicBezTo>
                  <a:pt x="1000448" y="1862803"/>
                  <a:pt x="1001708" y="1854566"/>
                  <a:pt x="1005840" y="1842171"/>
                </a:cubicBezTo>
                <a:cubicBezTo>
                  <a:pt x="1004147" y="1815078"/>
                  <a:pt x="1003602" y="1787888"/>
                  <a:pt x="1000760" y="1760891"/>
                </a:cubicBezTo>
                <a:cubicBezTo>
                  <a:pt x="1000199" y="1755566"/>
                  <a:pt x="996979" y="1750846"/>
                  <a:pt x="995680" y="1745651"/>
                </a:cubicBezTo>
                <a:cubicBezTo>
                  <a:pt x="993586" y="1737274"/>
                  <a:pt x="993632" y="1728336"/>
                  <a:pt x="990600" y="1720251"/>
                </a:cubicBezTo>
                <a:cubicBezTo>
                  <a:pt x="988456" y="1714534"/>
                  <a:pt x="983170" y="1710472"/>
                  <a:pt x="980440" y="1705011"/>
                </a:cubicBezTo>
                <a:cubicBezTo>
                  <a:pt x="978045" y="1700222"/>
                  <a:pt x="977469" y="1694693"/>
                  <a:pt x="975360" y="1689771"/>
                </a:cubicBezTo>
                <a:cubicBezTo>
                  <a:pt x="972377" y="1682810"/>
                  <a:pt x="968587" y="1676224"/>
                  <a:pt x="965200" y="1669451"/>
                </a:cubicBezTo>
                <a:cubicBezTo>
                  <a:pt x="963507" y="1633891"/>
                  <a:pt x="963076" y="1598248"/>
                  <a:pt x="960120" y="1562771"/>
                </a:cubicBezTo>
                <a:cubicBezTo>
                  <a:pt x="959709" y="1557845"/>
                  <a:pt x="946984" y="1537217"/>
                  <a:pt x="960120" y="1532291"/>
                </a:cubicBezTo>
                <a:cubicBezTo>
                  <a:pt x="971219" y="1528129"/>
                  <a:pt x="983827" y="1532291"/>
                  <a:pt x="995680" y="153229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35143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8" dur="500"/>
                                        <p:tgtEl>
                                          <p:spTgt spid="3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randombar(horizontal)">
                                      <p:cBhvr>
                                        <p:cTn id="33" dur="500"/>
                                        <p:tgtEl>
                                          <p:spTgt spid="20"/>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500"/>
                                        <p:tgtEl>
                                          <p:spTgt spid="22"/>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4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0"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1</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371600"/>
            <a:ext cx="3657601" cy="1446550"/>
          </a:xfrm>
          <a:prstGeom prst="rect">
            <a:avLst/>
          </a:prstGeom>
          <a:solidFill>
            <a:srgbClr val="BCFCD4"/>
          </a:solidFill>
          <a:ln w="12700">
            <a:solidFill>
              <a:srgbClr val="009900"/>
            </a:solidFill>
          </a:ln>
        </p:spPr>
        <p:txBody>
          <a:bodyPr wrap="square">
            <a:spAutoFit/>
          </a:bodyPr>
          <a:lstStyle/>
          <a:p>
            <a:pPr algn="just"/>
            <a:r>
              <a:rPr lang="en-US" sz="2200" i="1" dirty="0" err="1" smtClean="0">
                <a:solidFill>
                  <a:srgbClr val="FF0000"/>
                </a:solidFill>
                <a:latin typeface="Cambria" panose="02040503050406030204" pitchFamily="18" charset="0"/>
                <a:ea typeface="Cambria" panose="02040503050406030204" pitchFamily="18" charset="0"/>
              </a:rPr>
              <a:t>Quan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14.1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kênh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chữ</a:t>
            </a:r>
            <a:r>
              <a:rPr lang="en-US" sz="2200" i="1" dirty="0" smtClean="0">
                <a:solidFill>
                  <a:srgbClr val="FF0000"/>
                </a:solidFill>
                <a:latin typeface="Cambria" panose="02040503050406030204" pitchFamily="18" charset="0"/>
                <a:ea typeface="Cambria" panose="02040503050406030204" pitchFamily="18" charset="0"/>
              </a:rPr>
              <a:t> SGK,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x</a:t>
            </a:r>
            <a:r>
              <a:rPr lang="vi-VN" sz="2200" i="1" dirty="0" smtClean="0">
                <a:solidFill>
                  <a:srgbClr val="FF0000"/>
                </a:solidFill>
                <a:latin typeface="Cambria" panose="02040503050406030204" pitchFamily="18" charset="0"/>
                <a:ea typeface="Cambria" panose="02040503050406030204" pitchFamily="18" charset="0"/>
              </a:rPr>
              <a:t>ác </a:t>
            </a:r>
            <a:r>
              <a:rPr lang="vi-VN" sz="2200" i="1" dirty="0">
                <a:solidFill>
                  <a:srgbClr val="FF0000"/>
                </a:solidFill>
                <a:latin typeface="Cambria" panose="02040503050406030204" pitchFamily="18" charset="0"/>
                <a:ea typeface="Cambria" panose="02040503050406030204" pitchFamily="18" charset="0"/>
              </a:rPr>
              <a:t>định các quốc gia và vùng lãnh thổ có chung Biển Đông với nước ta.</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VỊ TRÍ ĐỊA LÍ VÀ PHẠM VI BIỂN ĐÔNG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51612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0211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124200"/>
            <a:ext cx="3657601" cy="3216265"/>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vi-VN" sz="2200" dirty="0">
                <a:latin typeface="Cambria" pitchFamily="18" charset="0"/>
                <a:ea typeface="Cambria" pitchFamily="18" charset="0"/>
              </a:rPr>
              <a:t>- Các nước có chung Biển Đông với Việt Nam là: Trung Quốc, Phi-lip-pin, In-đô-nê-xia, Bờ-ru-nây, Ma-lay-xia, Xing-ga-po, Thái Lan, </a:t>
            </a:r>
            <a:r>
              <a:rPr lang="en-US" sz="2200" dirty="0" smtClean="0">
                <a:latin typeface="Cambria" pitchFamily="18" charset="0"/>
                <a:ea typeface="Cambria" pitchFamily="18" charset="0"/>
              </a:rPr>
              <a:t>       </a:t>
            </a:r>
            <a:r>
              <a:rPr lang="vi-VN" sz="2200" dirty="0" smtClean="0">
                <a:latin typeface="Cambria" pitchFamily="18" charset="0"/>
                <a:ea typeface="Cambria" pitchFamily="18" charset="0"/>
              </a:rPr>
              <a:t>Cam-pu-chia</a:t>
            </a:r>
            <a:r>
              <a:rPr lang="vi-VN" sz="2200" dirty="0">
                <a:latin typeface="Cambria" pitchFamily="18" charset="0"/>
                <a:ea typeface="Cambria" pitchFamily="18" charset="0"/>
              </a:rPr>
              <a:t>.</a:t>
            </a:r>
          </a:p>
          <a:p>
            <a:pPr algn="just">
              <a:spcBef>
                <a:spcPts val="600"/>
              </a:spcBef>
              <a:spcAft>
                <a:spcPts val="0"/>
              </a:spcAft>
            </a:pPr>
            <a:r>
              <a:rPr lang="vi-VN" sz="2200" dirty="0">
                <a:latin typeface="Cambria" pitchFamily="18" charset="0"/>
                <a:ea typeface="Cambria" pitchFamily="18" charset="0"/>
              </a:rPr>
              <a:t>- Vùng lãnh thổ có chung Biển Đông với Việt Nam là: Đài Loan.</a:t>
            </a:r>
          </a:p>
        </p:txBody>
      </p:sp>
      <p:pic>
        <p:nvPicPr>
          <p:cNvPr id="35" name="Picture 3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11075" y="1371600"/>
            <a:ext cx="3528125" cy="5181600"/>
          </a:xfrm>
          <a:prstGeom prst="rect">
            <a:avLst/>
          </a:prstGeom>
          <a:noFill/>
          <a:ln>
            <a:solidFill>
              <a:srgbClr val="FF0000"/>
            </a:solidFill>
          </a:ln>
        </p:spPr>
      </p:pic>
      <p:sp>
        <p:nvSpPr>
          <p:cNvPr id="20" name="Freeform 19"/>
          <p:cNvSpPr/>
          <p:nvPr/>
        </p:nvSpPr>
        <p:spPr>
          <a:xfrm>
            <a:off x="5953760" y="1402080"/>
            <a:ext cx="1905000" cy="2027153"/>
          </a:xfrm>
          <a:custGeom>
            <a:avLst/>
            <a:gdLst>
              <a:gd name="connsiteX0" fmla="*/ 1905000 w 1905000"/>
              <a:gd name="connsiteY0" fmla="*/ 10160 h 2027153"/>
              <a:gd name="connsiteX1" fmla="*/ 1788160 w 1905000"/>
              <a:gd name="connsiteY1" fmla="*/ 5080 h 2027153"/>
              <a:gd name="connsiteX2" fmla="*/ 1767840 w 1905000"/>
              <a:gd name="connsiteY2" fmla="*/ 0 h 2027153"/>
              <a:gd name="connsiteX3" fmla="*/ 1752600 w 1905000"/>
              <a:gd name="connsiteY3" fmla="*/ 5080 h 2027153"/>
              <a:gd name="connsiteX4" fmla="*/ 1711960 w 1905000"/>
              <a:gd name="connsiteY4" fmla="*/ 10160 h 2027153"/>
              <a:gd name="connsiteX5" fmla="*/ 1706880 w 1905000"/>
              <a:gd name="connsiteY5" fmla="*/ 25400 h 2027153"/>
              <a:gd name="connsiteX6" fmla="*/ 1701800 w 1905000"/>
              <a:gd name="connsiteY6" fmla="*/ 60960 h 2027153"/>
              <a:gd name="connsiteX7" fmla="*/ 1671320 w 1905000"/>
              <a:gd name="connsiteY7" fmla="*/ 71120 h 2027153"/>
              <a:gd name="connsiteX8" fmla="*/ 1651000 w 1905000"/>
              <a:gd name="connsiteY8" fmla="*/ 96520 h 2027153"/>
              <a:gd name="connsiteX9" fmla="*/ 1625600 w 1905000"/>
              <a:gd name="connsiteY9" fmla="*/ 121920 h 2027153"/>
              <a:gd name="connsiteX10" fmla="*/ 1605280 w 1905000"/>
              <a:gd name="connsiteY10" fmla="*/ 147320 h 2027153"/>
              <a:gd name="connsiteX11" fmla="*/ 1600200 w 1905000"/>
              <a:gd name="connsiteY11" fmla="*/ 162560 h 2027153"/>
              <a:gd name="connsiteX12" fmla="*/ 1574800 w 1905000"/>
              <a:gd name="connsiteY12" fmla="*/ 187960 h 2027153"/>
              <a:gd name="connsiteX13" fmla="*/ 1554480 w 1905000"/>
              <a:gd name="connsiteY13" fmla="*/ 208280 h 2027153"/>
              <a:gd name="connsiteX14" fmla="*/ 1544320 w 1905000"/>
              <a:gd name="connsiteY14" fmla="*/ 223520 h 2027153"/>
              <a:gd name="connsiteX15" fmla="*/ 1529080 w 1905000"/>
              <a:gd name="connsiteY15" fmla="*/ 233680 h 2027153"/>
              <a:gd name="connsiteX16" fmla="*/ 1508760 w 1905000"/>
              <a:gd name="connsiteY16" fmla="*/ 264160 h 2027153"/>
              <a:gd name="connsiteX17" fmla="*/ 1478280 w 1905000"/>
              <a:gd name="connsiteY17" fmla="*/ 284480 h 2027153"/>
              <a:gd name="connsiteX18" fmla="*/ 1463040 w 1905000"/>
              <a:gd name="connsiteY18" fmla="*/ 294640 h 2027153"/>
              <a:gd name="connsiteX19" fmla="*/ 1427480 w 1905000"/>
              <a:gd name="connsiteY19" fmla="*/ 304800 h 2027153"/>
              <a:gd name="connsiteX20" fmla="*/ 1412240 w 1905000"/>
              <a:gd name="connsiteY20" fmla="*/ 309880 h 2027153"/>
              <a:gd name="connsiteX21" fmla="*/ 1346200 w 1905000"/>
              <a:gd name="connsiteY21" fmla="*/ 314960 h 2027153"/>
              <a:gd name="connsiteX22" fmla="*/ 1330960 w 1905000"/>
              <a:gd name="connsiteY22" fmla="*/ 330200 h 2027153"/>
              <a:gd name="connsiteX23" fmla="*/ 1315720 w 1905000"/>
              <a:gd name="connsiteY23" fmla="*/ 335280 h 2027153"/>
              <a:gd name="connsiteX24" fmla="*/ 1300480 w 1905000"/>
              <a:gd name="connsiteY24" fmla="*/ 345440 h 2027153"/>
              <a:gd name="connsiteX25" fmla="*/ 1270000 w 1905000"/>
              <a:gd name="connsiteY25" fmla="*/ 335280 h 2027153"/>
              <a:gd name="connsiteX26" fmla="*/ 1254760 w 1905000"/>
              <a:gd name="connsiteY26" fmla="*/ 325120 h 2027153"/>
              <a:gd name="connsiteX27" fmla="*/ 1249680 w 1905000"/>
              <a:gd name="connsiteY27" fmla="*/ 345440 h 2027153"/>
              <a:gd name="connsiteX28" fmla="*/ 1229360 w 1905000"/>
              <a:gd name="connsiteY28" fmla="*/ 370840 h 2027153"/>
              <a:gd name="connsiteX29" fmla="*/ 1209040 w 1905000"/>
              <a:gd name="connsiteY29" fmla="*/ 401320 h 2027153"/>
              <a:gd name="connsiteX30" fmla="*/ 1112520 w 1905000"/>
              <a:gd name="connsiteY30" fmla="*/ 426720 h 2027153"/>
              <a:gd name="connsiteX31" fmla="*/ 1082040 w 1905000"/>
              <a:gd name="connsiteY31" fmla="*/ 436880 h 2027153"/>
              <a:gd name="connsiteX32" fmla="*/ 1051560 w 1905000"/>
              <a:gd name="connsiteY32" fmla="*/ 462280 h 2027153"/>
              <a:gd name="connsiteX33" fmla="*/ 1036320 w 1905000"/>
              <a:gd name="connsiteY33" fmla="*/ 477520 h 2027153"/>
              <a:gd name="connsiteX34" fmla="*/ 1005840 w 1905000"/>
              <a:gd name="connsiteY34" fmla="*/ 487680 h 2027153"/>
              <a:gd name="connsiteX35" fmla="*/ 970280 w 1905000"/>
              <a:gd name="connsiteY35" fmla="*/ 497840 h 2027153"/>
              <a:gd name="connsiteX36" fmla="*/ 944880 w 1905000"/>
              <a:gd name="connsiteY36" fmla="*/ 528320 h 2027153"/>
              <a:gd name="connsiteX37" fmla="*/ 929640 w 1905000"/>
              <a:gd name="connsiteY37" fmla="*/ 558800 h 2027153"/>
              <a:gd name="connsiteX38" fmla="*/ 939800 w 1905000"/>
              <a:gd name="connsiteY38" fmla="*/ 589280 h 2027153"/>
              <a:gd name="connsiteX39" fmla="*/ 949960 w 1905000"/>
              <a:gd name="connsiteY39" fmla="*/ 604520 h 2027153"/>
              <a:gd name="connsiteX40" fmla="*/ 975360 w 1905000"/>
              <a:gd name="connsiteY40" fmla="*/ 650240 h 2027153"/>
              <a:gd name="connsiteX41" fmla="*/ 1000760 w 1905000"/>
              <a:gd name="connsiteY41" fmla="*/ 680720 h 2027153"/>
              <a:gd name="connsiteX42" fmla="*/ 1005840 w 1905000"/>
              <a:gd name="connsiteY42" fmla="*/ 706120 h 2027153"/>
              <a:gd name="connsiteX43" fmla="*/ 985520 w 1905000"/>
              <a:gd name="connsiteY43" fmla="*/ 731520 h 2027153"/>
              <a:gd name="connsiteX44" fmla="*/ 970280 w 1905000"/>
              <a:gd name="connsiteY44" fmla="*/ 736600 h 2027153"/>
              <a:gd name="connsiteX45" fmla="*/ 955040 w 1905000"/>
              <a:gd name="connsiteY45" fmla="*/ 746760 h 2027153"/>
              <a:gd name="connsiteX46" fmla="*/ 944880 w 1905000"/>
              <a:gd name="connsiteY46" fmla="*/ 762000 h 2027153"/>
              <a:gd name="connsiteX47" fmla="*/ 939800 w 1905000"/>
              <a:gd name="connsiteY47" fmla="*/ 782320 h 2027153"/>
              <a:gd name="connsiteX48" fmla="*/ 934720 w 1905000"/>
              <a:gd name="connsiteY48" fmla="*/ 797560 h 2027153"/>
              <a:gd name="connsiteX49" fmla="*/ 929640 w 1905000"/>
              <a:gd name="connsiteY49" fmla="*/ 817880 h 2027153"/>
              <a:gd name="connsiteX50" fmla="*/ 914400 w 1905000"/>
              <a:gd name="connsiteY50" fmla="*/ 828040 h 2027153"/>
              <a:gd name="connsiteX51" fmla="*/ 868680 w 1905000"/>
              <a:gd name="connsiteY51" fmla="*/ 863600 h 2027153"/>
              <a:gd name="connsiteX52" fmla="*/ 807720 w 1905000"/>
              <a:gd name="connsiteY52" fmla="*/ 858520 h 2027153"/>
              <a:gd name="connsiteX53" fmla="*/ 792480 w 1905000"/>
              <a:gd name="connsiteY53" fmla="*/ 853440 h 2027153"/>
              <a:gd name="connsiteX54" fmla="*/ 782320 w 1905000"/>
              <a:gd name="connsiteY54" fmla="*/ 822960 h 2027153"/>
              <a:gd name="connsiteX55" fmla="*/ 772160 w 1905000"/>
              <a:gd name="connsiteY55" fmla="*/ 807720 h 2027153"/>
              <a:gd name="connsiteX56" fmla="*/ 777240 w 1905000"/>
              <a:gd name="connsiteY56" fmla="*/ 741680 h 2027153"/>
              <a:gd name="connsiteX57" fmla="*/ 787400 w 1905000"/>
              <a:gd name="connsiteY57" fmla="*/ 711200 h 2027153"/>
              <a:gd name="connsiteX58" fmla="*/ 812800 w 1905000"/>
              <a:gd name="connsiteY58" fmla="*/ 706120 h 2027153"/>
              <a:gd name="connsiteX59" fmla="*/ 817880 w 1905000"/>
              <a:gd name="connsiteY59" fmla="*/ 690880 h 2027153"/>
              <a:gd name="connsiteX60" fmla="*/ 833120 w 1905000"/>
              <a:gd name="connsiteY60" fmla="*/ 680720 h 2027153"/>
              <a:gd name="connsiteX61" fmla="*/ 848360 w 1905000"/>
              <a:gd name="connsiteY61" fmla="*/ 665480 h 2027153"/>
              <a:gd name="connsiteX62" fmla="*/ 853440 w 1905000"/>
              <a:gd name="connsiteY62" fmla="*/ 650240 h 2027153"/>
              <a:gd name="connsiteX63" fmla="*/ 883920 w 1905000"/>
              <a:gd name="connsiteY63" fmla="*/ 629920 h 2027153"/>
              <a:gd name="connsiteX64" fmla="*/ 889000 w 1905000"/>
              <a:gd name="connsiteY64" fmla="*/ 614680 h 2027153"/>
              <a:gd name="connsiteX65" fmla="*/ 904240 w 1905000"/>
              <a:gd name="connsiteY65" fmla="*/ 584200 h 2027153"/>
              <a:gd name="connsiteX66" fmla="*/ 899160 w 1905000"/>
              <a:gd name="connsiteY66" fmla="*/ 528320 h 2027153"/>
              <a:gd name="connsiteX67" fmla="*/ 889000 w 1905000"/>
              <a:gd name="connsiteY67" fmla="*/ 513080 h 2027153"/>
              <a:gd name="connsiteX68" fmla="*/ 868680 w 1905000"/>
              <a:gd name="connsiteY68" fmla="*/ 477520 h 2027153"/>
              <a:gd name="connsiteX69" fmla="*/ 812800 w 1905000"/>
              <a:gd name="connsiteY69" fmla="*/ 477520 h 2027153"/>
              <a:gd name="connsiteX70" fmla="*/ 802640 w 1905000"/>
              <a:gd name="connsiteY70" fmla="*/ 462280 h 2027153"/>
              <a:gd name="connsiteX71" fmla="*/ 746760 w 1905000"/>
              <a:gd name="connsiteY71" fmla="*/ 472440 h 2027153"/>
              <a:gd name="connsiteX72" fmla="*/ 716280 w 1905000"/>
              <a:gd name="connsiteY72" fmla="*/ 497840 h 2027153"/>
              <a:gd name="connsiteX73" fmla="*/ 701040 w 1905000"/>
              <a:gd name="connsiteY73" fmla="*/ 508000 h 2027153"/>
              <a:gd name="connsiteX74" fmla="*/ 716280 w 1905000"/>
              <a:gd name="connsiteY74" fmla="*/ 518160 h 2027153"/>
              <a:gd name="connsiteX75" fmla="*/ 701040 w 1905000"/>
              <a:gd name="connsiteY75" fmla="*/ 553720 h 2027153"/>
              <a:gd name="connsiteX76" fmla="*/ 635000 w 1905000"/>
              <a:gd name="connsiteY76" fmla="*/ 558800 h 2027153"/>
              <a:gd name="connsiteX77" fmla="*/ 619760 w 1905000"/>
              <a:gd name="connsiteY77" fmla="*/ 568960 h 2027153"/>
              <a:gd name="connsiteX78" fmla="*/ 594360 w 1905000"/>
              <a:gd name="connsiteY78" fmla="*/ 594360 h 2027153"/>
              <a:gd name="connsiteX79" fmla="*/ 579120 w 1905000"/>
              <a:gd name="connsiteY79" fmla="*/ 624840 h 2027153"/>
              <a:gd name="connsiteX80" fmla="*/ 563880 w 1905000"/>
              <a:gd name="connsiteY80" fmla="*/ 635000 h 2027153"/>
              <a:gd name="connsiteX81" fmla="*/ 533400 w 1905000"/>
              <a:gd name="connsiteY81" fmla="*/ 680720 h 2027153"/>
              <a:gd name="connsiteX82" fmla="*/ 523240 w 1905000"/>
              <a:gd name="connsiteY82" fmla="*/ 695960 h 2027153"/>
              <a:gd name="connsiteX83" fmla="*/ 518160 w 1905000"/>
              <a:gd name="connsiteY83" fmla="*/ 721360 h 2027153"/>
              <a:gd name="connsiteX84" fmla="*/ 513080 w 1905000"/>
              <a:gd name="connsiteY84" fmla="*/ 736600 h 2027153"/>
              <a:gd name="connsiteX85" fmla="*/ 508000 w 1905000"/>
              <a:gd name="connsiteY85" fmla="*/ 756920 h 2027153"/>
              <a:gd name="connsiteX86" fmla="*/ 502920 w 1905000"/>
              <a:gd name="connsiteY86" fmla="*/ 828040 h 2027153"/>
              <a:gd name="connsiteX87" fmla="*/ 518160 w 1905000"/>
              <a:gd name="connsiteY87" fmla="*/ 833120 h 2027153"/>
              <a:gd name="connsiteX88" fmla="*/ 528320 w 1905000"/>
              <a:gd name="connsiteY88" fmla="*/ 848360 h 2027153"/>
              <a:gd name="connsiteX89" fmla="*/ 543560 w 1905000"/>
              <a:gd name="connsiteY89" fmla="*/ 858520 h 2027153"/>
              <a:gd name="connsiteX90" fmla="*/ 563880 w 1905000"/>
              <a:gd name="connsiteY90" fmla="*/ 889000 h 2027153"/>
              <a:gd name="connsiteX91" fmla="*/ 574040 w 1905000"/>
              <a:gd name="connsiteY91" fmla="*/ 904240 h 2027153"/>
              <a:gd name="connsiteX92" fmla="*/ 589280 w 1905000"/>
              <a:gd name="connsiteY92" fmla="*/ 909320 h 2027153"/>
              <a:gd name="connsiteX93" fmla="*/ 604520 w 1905000"/>
              <a:gd name="connsiteY93" fmla="*/ 939800 h 2027153"/>
              <a:gd name="connsiteX94" fmla="*/ 609600 w 1905000"/>
              <a:gd name="connsiteY94" fmla="*/ 955040 h 2027153"/>
              <a:gd name="connsiteX95" fmla="*/ 619760 w 1905000"/>
              <a:gd name="connsiteY95" fmla="*/ 970280 h 2027153"/>
              <a:gd name="connsiteX96" fmla="*/ 645160 w 1905000"/>
              <a:gd name="connsiteY96" fmla="*/ 1010920 h 2027153"/>
              <a:gd name="connsiteX97" fmla="*/ 655320 w 1905000"/>
              <a:gd name="connsiteY97" fmla="*/ 1026160 h 2027153"/>
              <a:gd name="connsiteX98" fmla="*/ 670560 w 1905000"/>
              <a:gd name="connsiteY98" fmla="*/ 1036320 h 2027153"/>
              <a:gd name="connsiteX99" fmla="*/ 690880 w 1905000"/>
              <a:gd name="connsiteY99" fmla="*/ 1066800 h 2027153"/>
              <a:gd name="connsiteX100" fmla="*/ 695960 w 1905000"/>
              <a:gd name="connsiteY100" fmla="*/ 1082040 h 2027153"/>
              <a:gd name="connsiteX101" fmla="*/ 711200 w 1905000"/>
              <a:gd name="connsiteY101" fmla="*/ 1087120 h 2027153"/>
              <a:gd name="connsiteX102" fmla="*/ 731520 w 1905000"/>
              <a:gd name="connsiteY102" fmla="*/ 1107440 h 2027153"/>
              <a:gd name="connsiteX103" fmla="*/ 756920 w 1905000"/>
              <a:gd name="connsiteY103" fmla="*/ 1127760 h 2027153"/>
              <a:gd name="connsiteX104" fmla="*/ 767080 w 1905000"/>
              <a:gd name="connsiteY104" fmla="*/ 1143000 h 2027153"/>
              <a:gd name="connsiteX105" fmla="*/ 772160 w 1905000"/>
              <a:gd name="connsiteY105" fmla="*/ 1158240 h 2027153"/>
              <a:gd name="connsiteX106" fmla="*/ 787400 w 1905000"/>
              <a:gd name="connsiteY106" fmla="*/ 1168400 h 2027153"/>
              <a:gd name="connsiteX107" fmla="*/ 792480 w 1905000"/>
              <a:gd name="connsiteY107" fmla="*/ 1183640 h 2027153"/>
              <a:gd name="connsiteX108" fmla="*/ 807720 w 1905000"/>
              <a:gd name="connsiteY108" fmla="*/ 1193800 h 2027153"/>
              <a:gd name="connsiteX109" fmla="*/ 817880 w 1905000"/>
              <a:gd name="connsiteY109" fmla="*/ 1224280 h 2027153"/>
              <a:gd name="connsiteX110" fmla="*/ 822960 w 1905000"/>
              <a:gd name="connsiteY110" fmla="*/ 1239520 h 2027153"/>
              <a:gd name="connsiteX111" fmla="*/ 828040 w 1905000"/>
              <a:gd name="connsiteY111" fmla="*/ 1320800 h 2027153"/>
              <a:gd name="connsiteX112" fmla="*/ 838200 w 1905000"/>
              <a:gd name="connsiteY112" fmla="*/ 1351280 h 2027153"/>
              <a:gd name="connsiteX113" fmla="*/ 843280 w 1905000"/>
              <a:gd name="connsiteY113" fmla="*/ 1366520 h 2027153"/>
              <a:gd name="connsiteX114" fmla="*/ 848360 w 1905000"/>
              <a:gd name="connsiteY114" fmla="*/ 1422400 h 2027153"/>
              <a:gd name="connsiteX115" fmla="*/ 858520 w 1905000"/>
              <a:gd name="connsiteY115" fmla="*/ 1437640 h 2027153"/>
              <a:gd name="connsiteX116" fmla="*/ 863600 w 1905000"/>
              <a:gd name="connsiteY116" fmla="*/ 1518920 h 2027153"/>
              <a:gd name="connsiteX117" fmla="*/ 873760 w 1905000"/>
              <a:gd name="connsiteY117" fmla="*/ 1559560 h 2027153"/>
              <a:gd name="connsiteX118" fmla="*/ 868680 w 1905000"/>
              <a:gd name="connsiteY118" fmla="*/ 1600200 h 2027153"/>
              <a:gd name="connsiteX119" fmla="*/ 863600 w 1905000"/>
              <a:gd name="connsiteY119" fmla="*/ 1615440 h 2027153"/>
              <a:gd name="connsiteX120" fmla="*/ 848360 w 1905000"/>
              <a:gd name="connsiteY120" fmla="*/ 1625600 h 2027153"/>
              <a:gd name="connsiteX121" fmla="*/ 833120 w 1905000"/>
              <a:gd name="connsiteY121" fmla="*/ 1681480 h 2027153"/>
              <a:gd name="connsiteX122" fmla="*/ 822960 w 1905000"/>
              <a:gd name="connsiteY122" fmla="*/ 1696720 h 2027153"/>
              <a:gd name="connsiteX123" fmla="*/ 807720 w 1905000"/>
              <a:gd name="connsiteY123" fmla="*/ 1701800 h 2027153"/>
              <a:gd name="connsiteX124" fmla="*/ 797560 w 1905000"/>
              <a:gd name="connsiteY124" fmla="*/ 1717040 h 2027153"/>
              <a:gd name="connsiteX125" fmla="*/ 746760 w 1905000"/>
              <a:gd name="connsiteY125" fmla="*/ 1747520 h 2027153"/>
              <a:gd name="connsiteX126" fmla="*/ 731520 w 1905000"/>
              <a:gd name="connsiteY126" fmla="*/ 1757680 h 2027153"/>
              <a:gd name="connsiteX127" fmla="*/ 690880 w 1905000"/>
              <a:gd name="connsiteY127" fmla="*/ 1793240 h 2027153"/>
              <a:gd name="connsiteX128" fmla="*/ 660400 w 1905000"/>
              <a:gd name="connsiteY128" fmla="*/ 1803400 h 2027153"/>
              <a:gd name="connsiteX129" fmla="*/ 645160 w 1905000"/>
              <a:gd name="connsiteY129" fmla="*/ 1808480 h 2027153"/>
              <a:gd name="connsiteX130" fmla="*/ 614680 w 1905000"/>
              <a:gd name="connsiteY130" fmla="*/ 1833880 h 2027153"/>
              <a:gd name="connsiteX131" fmla="*/ 604520 w 1905000"/>
              <a:gd name="connsiteY131" fmla="*/ 1864360 h 2027153"/>
              <a:gd name="connsiteX132" fmla="*/ 589280 w 1905000"/>
              <a:gd name="connsiteY132" fmla="*/ 1894840 h 2027153"/>
              <a:gd name="connsiteX133" fmla="*/ 568960 w 1905000"/>
              <a:gd name="connsiteY133" fmla="*/ 1899920 h 2027153"/>
              <a:gd name="connsiteX134" fmla="*/ 538480 w 1905000"/>
              <a:gd name="connsiteY134" fmla="*/ 1925320 h 2027153"/>
              <a:gd name="connsiteX135" fmla="*/ 502920 w 1905000"/>
              <a:gd name="connsiteY135" fmla="*/ 1935480 h 2027153"/>
              <a:gd name="connsiteX136" fmla="*/ 487680 w 1905000"/>
              <a:gd name="connsiteY136" fmla="*/ 1950720 h 2027153"/>
              <a:gd name="connsiteX137" fmla="*/ 472440 w 1905000"/>
              <a:gd name="connsiteY137" fmla="*/ 1955800 h 2027153"/>
              <a:gd name="connsiteX138" fmla="*/ 467360 w 1905000"/>
              <a:gd name="connsiteY138" fmla="*/ 1971040 h 2027153"/>
              <a:gd name="connsiteX139" fmla="*/ 441960 w 1905000"/>
              <a:gd name="connsiteY139" fmla="*/ 1996440 h 2027153"/>
              <a:gd name="connsiteX140" fmla="*/ 416560 w 1905000"/>
              <a:gd name="connsiteY140" fmla="*/ 2026920 h 2027153"/>
              <a:gd name="connsiteX141" fmla="*/ 411480 w 1905000"/>
              <a:gd name="connsiteY141" fmla="*/ 1996440 h 2027153"/>
              <a:gd name="connsiteX142" fmla="*/ 406400 w 1905000"/>
              <a:gd name="connsiteY142" fmla="*/ 1981200 h 2027153"/>
              <a:gd name="connsiteX143" fmla="*/ 406400 w 1905000"/>
              <a:gd name="connsiteY143" fmla="*/ 1864360 h 2027153"/>
              <a:gd name="connsiteX144" fmla="*/ 391160 w 1905000"/>
              <a:gd name="connsiteY144" fmla="*/ 1813560 h 2027153"/>
              <a:gd name="connsiteX145" fmla="*/ 375920 w 1905000"/>
              <a:gd name="connsiteY145" fmla="*/ 1803400 h 2027153"/>
              <a:gd name="connsiteX146" fmla="*/ 365760 w 1905000"/>
              <a:gd name="connsiteY146" fmla="*/ 1788160 h 2027153"/>
              <a:gd name="connsiteX147" fmla="*/ 330200 w 1905000"/>
              <a:gd name="connsiteY147" fmla="*/ 1793240 h 2027153"/>
              <a:gd name="connsiteX148" fmla="*/ 314960 w 1905000"/>
              <a:gd name="connsiteY148" fmla="*/ 1798320 h 2027153"/>
              <a:gd name="connsiteX149" fmla="*/ 304800 w 1905000"/>
              <a:gd name="connsiteY149" fmla="*/ 1813560 h 2027153"/>
              <a:gd name="connsiteX150" fmla="*/ 289560 w 1905000"/>
              <a:gd name="connsiteY150" fmla="*/ 1808480 h 2027153"/>
              <a:gd name="connsiteX151" fmla="*/ 299720 w 1905000"/>
              <a:gd name="connsiteY151" fmla="*/ 1767840 h 2027153"/>
              <a:gd name="connsiteX152" fmla="*/ 294640 w 1905000"/>
              <a:gd name="connsiteY152" fmla="*/ 1737360 h 2027153"/>
              <a:gd name="connsiteX153" fmla="*/ 279400 w 1905000"/>
              <a:gd name="connsiteY153" fmla="*/ 1727200 h 2027153"/>
              <a:gd name="connsiteX154" fmla="*/ 274320 w 1905000"/>
              <a:gd name="connsiteY154" fmla="*/ 1747520 h 2027153"/>
              <a:gd name="connsiteX155" fmla="*/ 254000 w 1905000"/>
              <a:gd name="connsiteY155" fmla="*/ 1778000 h 2027153"/>
              <a:gd name="connsiteX156" fmla="*/ 238760 w 1905000"/>
              <a:gd name="connsiteY156" fmla="*/ 1732280 h 2027153"/>
              <a:gd name="connsiteX157" fmla="*/ 233680 w 1905000"/>
              <a:gd name="connsiteY157" fmla="*/ 1717040 h 2027153"/>
              <a:gd name="connsiteX158" fmla="*/ 228600 w 1905000"/>
              <a:gd name="connsiteY158" fmla="*/ 1691640 h 2027153"/>
              <a:gd name="connsiteX159" fmla="*/ 223520 w 1905000"/>
              <a:gd name="connsiteY159" fmla="*/ 1656080 h 2027153"/>
              <a:gd name="connsiteX160" fmla="*/ 208280 w 1905000"/>
              <a:gd name="connsiteY160" fmla="*/ 1645920 h 2027153"/>
              <a:gd name="connsiteX161" fmla="*/ 193040 w 1905000"/>
              <a:gd name="connsiteY161" fmla="*/ 1615440 h 2027153"/>
              <a:gd name="connsiteX162" fmla="*/ 177800 w 1905000"/>
              <a:gd name="connsiteY162" fmla="*/ 1584960 h 2027153"/>
              <a:gd name="connsiteX163" fmla="*/ 162560 w 1905000"/>
              <a:gd name="connsiteY163" fmla="*/ 1579880 h 2027153"/>
              <a:gd name="connsiteX164" fmla="*/ 137160 w 1905000"/>
              <a:gd name="connsiteY164" fmla="*/ 1554480 h 2027153"/>
              <a:gd name="connsiteX165" fmla="*/ 106680 w 1905000"/>
              <a:gd name="connsiteY165" fmla="*/ 1544320 h 2027153"/>
              <a:gd name="connsiteX166" fmla="*/ 91440 w 1905000"/>
              <a:gd name="connsiteY166" fmla="*/ 1539240 h 2027153"/>
              <a:gd name="connsiteX167" fmla="*/ 76200 w 1905000"/>
              <a:gd name="connsiteY167" fmla="*/ 1529080 h 2027153"/>
              <a:gd name="connsiteX168" fmla="*/ 35560 w 1905000"/>
              <a:gd name="connsiteY168" fmla="*/ 1524000 h 2027153"/>
              <a:gd name="connsiteX169" fmla="*/ 30480 w 1905000"/>
              <a:gd name="connsiteY169" fmla="*/ 1508760 h 2027153"/>
              <a:gd name="connsiteX170" fmla="*/ 0 w 1905000"/>
              <a:gd name="connsiteY170" fmla="*/ 1488440 h 2027153"/>
              <a:gd name="connsiteX171" fmla="*/ 20320 w 1905000"/>
              <a:gd name="connsiteY171" fmla="*/ 1468120 h 20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905000" h="2027153">
                <a:moveTo>
                  <a:pt x="1905000" y="10160"/>
                </a:moveTo>
                <a:cubicBezTo>
                  <a:pt x="1866053" y="8467"/>
                  <a:pt x="1827037" y="7960"/>
                  <a:pt x="1788160" y="5080"/>
                </a:cubicBezTo>
                <a:cubicBezTo>
                  <a:pt x="1781197" y="4564"/>
                  <a:pt x="1774822" y="0"/>
                  <a:pt x="1767840" y="0"/>
                </a:cubicBezTo>
                <a:cubicBezTo>
                  <a:pt x="1762485" y="0"/>
                  <a:pt x="1757868" y="4122"/>
                  <a:pt x="1752600" y="5080"/>
                </a:cubicBezTo>
                <a:cubicBezTo>
                  <a:pt x="1739168" y="7522"/>
                  <a:pt x="1725507" y="8467"/>
                  <a:pt x="1711960" y="10160"/>
                </a:cubicBezTo>
                <a:cubicBezTo>
                  <a:pt x="1710267" y="15240"/>
                  <a:pt x="1707930" y="20149"/>
                  <a:pt x="1706880" y="25400"/>
                </a:cubicBezTo>
                <a:cubicBezTo>
                  <a:pt x="1704532" y="37141"/>
                  <a:pt x="1709151" y="51509"/>
                  <a:pt x="1701800" y="60960"/>
                </a:cubicBezTo>
                <a:cubicBezTo>
                  <a:pt x="1695225" y="69414"/>
                  <a:pt x="1671320" y="71120"/>
                  <a:pt x="1671320" y="71120"/>
                </a:cubicBezTo>
                <a:cubicBezTo>
                  <a:pt x="1661430" y="100789"/>
                  <a:pt x="1673978" y="73542"/>
                  <a:pt x="1651000" y="96520"/>
                </a:cubicBezTo>
                <a:cubicBezTo>
                  <a:pt x="1617133" y="130387"/>
                  <a:pt x="1666240" y="94827"/>
                  <a:pt x="1625600" y="121920"/>
                </a:cubicBezTo>
                <a:cubicBezTo>
                  <a:pt x="1612831" y="160226"/>
                  <a:pt x="1631541" y="114494"/>
                  <a:pt x="1605280" y="147320"/>
                </a:cubicBezTo>
                <a:cubicBezTo>
                  <a:pt x="1601935" y="151501"/>
                  <a:pt x="1602595" y="157771"/>
                  <a:pt x="1600200" y="162560"/>
                </a:cubicBezTo>
                <a:cubicBezTo>
                  <a:pt x="1591733" y="179493"/>
                  <a:pt x="1590040" y="177800"/>
                  <a:pt x="1574800" y="187960"/>
                </a:cubicBezTo>
                <a:cubicBezTo>
                  <a:pt x="1563716" y="221211"/>
                  <a:pt x="1579110" y="188576"/>
                  <a:pt x="1554480" y="208280"/>
                </a:cubicBezTo>
                <a:cubicBezTo>
                  <a:pt x="1549712" y="212094"/>
                  <a:pt x="1548637" y="219203"/>
                  <a:pt x="1544320" y="223520"/>
                </a:cubicBezTo>
                <a:cubicBezTo>
                  <a:pt x="1540003" y="227837"/>
                  <a:pt x="1534160" y="230293"/>
                  <a:pt x="1529080" y="233680"/>
                </a:cubicBezTo>
                <a:cubicBezTo>
                  <a:pt x="1522307" y="243840"/>
                  <a:pt x="1518920" y="257387"/>
                  <a:pt x="1508760" y="264160"/>
                </a:cubicBezTo>
                <a:lnTo>
                  <a:pt x="1478280" y="284480"/>
                </a:lnTo>
                <a:cubicBezTo>
                  <a:pt x="1473200" y="287867"/>
                  <a:pt x="1468832" y="292709"/>
                  <a:pt x="1463040" y="294640"/>
                </a:cubicBezTo>
                <a:cubicBezTo>
                  <a:pt x="1426500" y="306820"/>
                  <a:pt x="1472131" y="292043"/>
                  <a:pt x="1427480" y="304800"/>
                </a:cubicBezTo>
                <a:cubicBezTo>
                  <a:pt x="1422331" y="306271"/>
                  <a:pt x="1417553" y="309216"/>
                  <a:pt x="1412240" y="309880"/>
                </a:cubicBezTo>
                <a:cubicBezTo>
                  <a:pt x="1390332" y="312618"/>
                  <a:pt x="1368213" y="313267"/>
                  <a:pt x="1346200" y="314960"/>
                </a:cubicBezTo>
                <a:cubicBezTo>
                  <a:pt x="1341120" y="320040"/>
                  <a:pt x="1336938" y="326215"/>
                  <a:pt x="1330960" y="330200"/>
                </a:cubicBezTo>
                <a:cubicBezTo>
                  <a:pt x="1326505" y="333170"/>
                  <a:pt x="1320509" y="332885"/>
                  <a:pt x="1315720" y="335280"/>
                </a:cubicBezTo>
                <a:cubicBezTo>
                  <a:pt x="1310259" y="338010"/>
                  <a:pt x="1305560" y="342053"/>
                  <a:pt x="1300480" y="345440"/>
                </a:cubicBezTo>
                <a:cubicBezTo>
                  <a:pt x="1290320" y="342053"/>
                  <a:pt x="1279787" y="339630"/>
                  <a:pt x="1270000" y="335280"/>
                </a:cubicBezTo>
                <a:cubicBezTo>
                  <a:pt x="1264421" y="332800"/>
                  <a:pt x="1260221" y="322390"/>
                  <a:pt x="1254760" y="325120"/>
                </a:cubicBezTo>
                <a:cubicBezTo>
                  <a:pt x="1248515" y="328242"/>
                  <a:pt x="1251598" y="338727"/>
                  <a:pt x="1249680" y="345440"/>
                </a:cubicBezTo>
                <a:cubicBezTo>
                  <a:pt x="1243906" y="365647"/>
                  <a:pt x="1247645" y="358650"/>
                  <a:pt x="1229360" y="370840"/>
                </a:cubicBezTo>
                <a:cubicBezTo>
                  <a:pt x="1222587" y="381000"/>
                  <a:pt x="1219200" y="394547"/>
                  <a:pt x="1209040" y="401320"/>
                </a:cubicBezTo>
                <a:cubicBezTo>
                  <a:pt x="1160190" y="433887"/>
                  <a:pt x="1190735" y="420703"/>
                  <a:pt x="1112520" y="426720"/>
                </a:cubicBezTo>
                <a:cubicBezTo>
                  <a:pt x="1102360" y="430107"/>
                  <a:pt x="1089613" y="429307"/>
                  <a:pt x="1082040" y="436880"/>
                </a:cubicBezTo>
                <a:cubicBezTo>
                  <a:pt x="1037516" y="481404"/>
                  <a:pt x="1093995" y="426917"/>
                  <a:pt x="1051560" y="462280"/>
                </a:cubicBezTo>
                <a:cubicBezTo>
                  <a:pt x="1046041" y="466879"/>
                  <a:pt x="1042600" y="474031"/>
                  <a:pt x="1036320" y="477520"/>
                </a:cubicBezTo>
                <a:cubicBezTo>
                  <a:pt x="1026958" y="482721"/>
                  <a:pt x="1016000" y="484293"/>
                  <a:pt x="1005840" y="487680"/>
                </a:cubicBezTo>
                <a:cubicBezTo>
                  <a:pt x="983976" y="494968"/>
                  <a:pt x="995795" y="491461"/>
                  <a:pt x="970280" y="497840"/>
                </a:cubicBezTo>
                <a:cubicBezTo>
                  <a:pt x="959045" y="509075"/>
                  <a:pt x="951953" y="514175"/>
                  <a:pt x="944880" y="528320"/>
                </a:cubicBezTo>
                <a:cubicBezTo>
                  <a:pt x="923848" y="570384"/>
                  <a:pt x="958757" y="515124"/>
                  <a:pt x="929640" y="558800"/>
                </a:cubicBezTo>
                <a:cubicBezTo>
                  <a:pt x="933027" y="568960"/>
                  <a:pt x="933859" y="580369"/>
                  <a:pt x="939800" y="589280"/>
                </a:cubicBezTo>
                <a:cubicBezTo>
                  <a:pt x="943187" y="594360"/>
                  <a:pt x="947230" y="599059"/>
                  <a:pt x="949960" y="604520"/>
                </a:cubicBezTo>
                <a:cubicBezTo>
                  <a:pt x="962736" y="630072"/>
                  <a:pt x="943325" y="618205"/>
                  <a:pt x="975360" y="650240"/>
                </a:cubicBezTo>
                <a:cubicBezTo>
                  <a:pt x="994917" y="669797"/>
                  <a:pt x="986615" y="659502"/>
                  <a:pt x="1000760" y="680720"/>
                </a:cubicBezTo>
                <a:cubicBezTo>
                  <a:pt x="1002453" y="689187"/>
                  <a:pt x="1005840" y="697486"/>
                  <a:pt x="1005840" y="706120"/>
                </a:cubicBezTo>
                <a:cubicBezTo>
                  <a:pt x="1005840" y="720768"/>
                  <a:pt x="997222" y="725669"/>
                  <a:pt x="985520" y="731520"/>
                </a:cubicBezTo>
                <a:cubicBezTo>
                  <a:pt x="980731" y="733915"/>
                  <a:pt x="975069" y="734205"/>
                  <a:pt x="970280" y="736600"/>
                </a:cubicBezTo>
                <a:cubicBezTo>
                  <a:pt x="964819" y="739330"/>
                  <a:pt x="960120" y="743373"/>
                  <a:pt x="955040" y="746760"/>
                </a:cubicBezTo>
                <a:cubicBezTo>
                  <a:pt x="951653" y="751840"/>
                  <a:pt x="947285" y="756388"/>
                  <a:pt x="944880" y="762000"/>
                </a:cubicBezTo>
                <a:cubicBezTo>
                  <a:pt x="942130" y="768417"/>
                  <a:pt x="941718" y="775607"/>
                  <a:pt x="939800" y="782320"/>
                </a:cubicBezTo>
                <a:cubicBezTo>
                  <a:pt x="938329" y="787469"/>
                  <a:pt x="936191" y="792411"/>
                  <a:pt x="934720" y="797560"/>
                </a:cubicBezTo>
                <a:cubicBezTo>
                  <a:pt x="932802" y="804273"/>
                  <a:pt x="933513" y="812071"/>
                  <a:pt x="929640" y="817880"/>
                </a:cubicBezTo>
                <a:cubicBezTo>
                  <a:pt x="926253" y="822960"/>
                  <a:pt x="919480" y="824653"/>
                  <a:pt x="914400" y="828040"/>
                </a:cubicBezTo>
                <a:cubicBezTo>
                  <a:pt x="889291" y="865704"/>
                  <a:pt x="906054" y="856125"/>
                  <a:pt x="868680" y="863600"/>
                </a:cubicBezTo>
                <a:cubicBezTo>
                  <a:pt x="848360" y="861907"/>
                  <a:pt x="827932" y="861215"/>
                  <a:pt x="807720" y="858520"/>
                </a:cubicBezTo>
                <a:cubicBezTo>
                  <a:pt x="802412" y="857812"/>
                  <a:pt x="795592" y="857797"/>
                  <a:pt x="792480" y="853440"/>
                </a:cubicBezTo>
                <a:cubicBezTo>
                  <a:pt x="786255" y="844725"/>
                  <a:pt x="788261" y="831871"/>
                  <a:pt x="782320" y="822960"/>
                </a:cubicBezTo>
                <a:lnTo>
                  <a:pt x="772160" y="807720"/>
                </a:lnTo>
                <a:cubicBezTo>
                  <a:pt x="773853" y="785707"/>
                  <a:pt x="773797" y="763488"/>
                  <a:pt x="777240" y="741680"/>
                </a:cubicBezTo>
                <a:cubicBezTo>
                  <a:pt x="778910" y="731101"/>
                  <a:pt x="776898" y="713300"/>
                  <a:pt x="787400" y="711200"/>
                </a:cubicBezTo>
                <a:lnTo>
                  <a:pt x="812800" y="706120"/>
                </a:lnTo>
                <a:cubicBezTo>
                  <a:pt x="814493" y="701040"/>
                  <a:pt x="814535" y="695061"/>
                  <a:pt x="817880" y="690880"/>
                </a:cubicBezTo>
                <a:cubicBezTo>
                  <a:pt x="821694" y="686112"/>
                  <a:pt x="828430" y="684629"/>
                  <a:pt x="833120" y="680720"/>
                </a:cubicBezTo>
                <a:cubicBezTo>
                  <a:pt x="838639" y="676121"/>
                  <a:pt x="843280" y="670560"/>
                  <a:pt x="848360" y="665480"/>
                </a:cubicBezTo>
                <a:cubicBezTo>
                  <a:pt x="850053" y="660400"/>
                  <a:pt x="849654" y="654026"/>
                  <a:pt x="853440" y="650240"/>
                </a:cubicBezTo>
                <a:cubicBezTo>
                  <a:pt x="862074" y="641606"/>
                  <a:pt x="883920" y="629920"/>
                  <a:pt x="883920" y="629920"/>
                </a:cubicBezTo>
                <a:cubicBezTo>
                  <a:pt x="885613" y="624840"/>
                  <a:pt x="886605" y="619469"/>
                  <a:pt x="889000" y="614680"/>
                </a:cubicBezTo>
                <a:cubicBezTo>
                  <a:pt x="908695" y="575289"/>
                  <a:pt x="891471" y="622506"/>
                  <a:pt x="904240" y="584200"/>
                </a:cubicBezTo>
                <a:cubicBezTo>
                  <a:pt x="902547" y="565573"/>
                  <a:pt x="903079" y="546608"/>
                  <a:pt x="899160" y="528320"/>
                </a:cubicBezTo>
                <a:cubicBezTo>
                  <a:pt x="897881" y="522350"/>
                  <a:pt x="891144" y="518797"/>
                  <a:pt x="889000" y="513080"/>
                </a:cubicBezTo>
                <a:cubicBezTo>
                  <a:pt x="875399" y="476811"/>
                  <a:pt x="896283" y="495922"/>
                  <a:pt x="868680" y="477520"/>
                </a:cubicBezTo>
                <a:cubicBezTo>
                  <a:pt x="847248" y="484664"/>
                  <a:pt x="841521" y="489008"/>
                  <a:pt x="812800" y="477520"/>
                </a:cubicBezTo>
                <a:cubicBezTo>
                  <a:pt x="807131" y="475253"/>
                  <a:pt x="806027" y="467360"/>
                  <a:pt x="802640" y="462280"/>
                </a:cubicBezTo>
                <a:cubicBezTo>
                  <a:pt x="788631" y="464031"/>
                  <a:pt x="762422" y="464609"/>
                  <a:pt x="746760" y="472440"/>
                </a:cubicBezTo>
                <a:cubicBezTo>
                  <a:pt x="727841" y="481900"/>
                  <a:pt x="733132" y="483796"/>
                  <a:pt x="716280" y="497840"/>
                </a:cubicBezTo>
                <a:cubicBezTo>
                  <a:pt x="711590" y="501749"/>
                  <a:pt x="706120" y="504613"/>
                  <a:pt x="701040" y="508000"/>
                </a:cubicBezTo>
                <a:cubicBezTo>
                  <a:pt x="706120" y="511387"/>
                  <a:pt x="714349" y="512368"/>
                  <a:pt x="716280" y="518160"/>
                </a:cubicBezTo>
                <a:cubicBezTo>
                  <a:pt x="717719" y="522478"/>
                  <a:pt x="708077" y="551844"/>
                  <a:pt x="701040" y="553720"/>
                </a:cubicBezTo>
                <a:cubicBezTo>
                  <a:pt x="679707" y="559409"/>
                  <a:pt x="657013" y="557107"/>
                  <a:pt x="635000" y="558800"/>
                </a:cubicBezTo>
                <a:cubicBezTo>
                  <a:pt x="629920" y="562187"/>
                  <a:pt x="624077" y="564643"/>
                  <a:pt x="619760" y="568960"/>
                </a:cubicBezTo>
                <a:cubicBezTo>
                  <a:pt x="585893" y="602827"/>
                  <a:pt x="635000" y="567267"/>
                  <a:pt x="594360" y="594360"/>
                </a:cubicBezTo>
                <a:cubicBezTo>
                  <a:pt x="590228" y="606755"/>
                  <a:pt x="588968" y="614992"/>
                  <a:pt x="579120" y="624840"/>
                </a:cubicBezTo>
                <a:cubicBezTo>
                  <a:pt x="574803" y="629157"/>
                  <a:pt x="568960" y="631613"/>
                  <a:pt x="563880" y="635000"/>
                </a:cubicBezTo>
                <a:lnTo>
                  <a:pt x="533400" y="680720"/>
                </a:lnTo>
                <a:lnTo>
                  <a:pt x="523240" y="695960"/>
                </a:lnTo>
                <a:cubicBezTo>
                  <a:pt x="521547" y="704427"/>
                  <a:pt x="520254" y="712983"/>
                  <a:pt x="518160" y="721360"/>
                </a:cubicBezTo>
                <a:cubicBezTo>
                  <a:pt x="516861" y="726555"/>
                  <a:pt x="514551" y="731451"/>
                  <a:pt x="513080" y="736600"/>
                </a:cubicBezTo>
                <a:cubicBezTo>
                  <a:pt x="511162" y="743313"/>
                  <a:pt x="509693" y="750147"/>
                  <a:pt x="508000" y="756920"/>
                </a:cubicBezTo>
                <a:cubicBezTo>
                  <a:pt x="506307" y="780627"/>
                  <a:pt x="499779" y="804481"/>
                  <a:pt x="502920" y="828040"/>
                </a:cubicBezTo>
                <a:cubicBezTo>
                  <a:pt x="503628" y="833348"/>
                  <a:pt x="513979" y="829775"/>
                  <a:pt x="518160" y="833120"/>
                </a:cubicBezTo>
                <a:cubicBezTo>
                  <a:pt x="522928" y="836934"/>
                  <a:pt x="524003" y="844043"/>
                  <a:pt x="528320" y="848360"/>
                </a:cubicBezTo>
                <a:cubicBezTo>
                  <a:pt x="532637" y="852677"/>
                  <a:pt x="538480" y="855133"/>
                  <a:pt x="543560" y="858520"/>
                </a:cubicBezTo>
                <a:lnTo>
                  <a:pt x="563880" y="889000"/>
                </a:lnTo>
                <a:cubicBezTo>
                  <a:pt x="567267" y="894080"/>
                  <a:pt x="568248" y="902309"/>
                  <a:pt x="574040" y="904240"/>
                </a:cubicBezTo>
                <a:lnTo>
                  <a:pt x="589280" y="909320"/>
                </a:lnTo>
                <a:cubicBezTo>
                  <a:pt x="602049" y="947626"/>
                  <a:pt x="584825" y="900409"/>
                  <a:pt x="604520" y="939800"/>
                </a:cubicBezTo>
                <a:cubicBezTo>
                  <a:pt x="606915" y="944589"/>
                  <a:pt x="607205" y="950251"/>
                  <a:pt x="609600" y="955040"/>
                </a:cubicBezTo>
                <a:cubicBezTo>
                  <a:pt x="612330" y="960501"/>
                  <a:pt x="617280" y="964701"/>
                  <a:pt x="619760" y="970280"/>
                </a:cubicBezTo>
                <a:cubicBezTo>
                  <a:pt x="637578" y="1010370"/>
                  <a:pt x="617744" y="992643"/>
                  <a:pt x="645160" y="1010920"/>
                </a:cubicBezTo>
                <a:cubicBezTo>
                  <a:pt x="648547" y="1016000"/>
                  <a:pt x="651003" y="1021843"/>
                  <a:pt x="655320" y="1026160"/>
                </a:cubicBezTo>
                <a:cubicBezTo>
                  <a:pt x="659637" y="1030477"/>
                  <a:pt x="666540" y="1031725"/>
                  <a:pt x="670560" y="1036320"/>
                </a:cubicBezTo>
                <a:cubicBezTo>
                  <a:pt x="678601" y="1045510"/>
                  <a:pt x="687019" y="1055216"/>
                  <a:pt x="690880" y="1066800"/>
                </a:cubicBezTo>
                <a:cubicBezTo>
                  <a:pt x="692573" y="1071880"/>
                  <a:pt x="692174" y="1078254"/>
                  <a:pt x="695960" y="1082040"/>
                </a:cubicBezTo>
                <a:cubicBezTo>
                  <a:pt x="699746" y="1085826"/>
                  <a:pt x="706120" y="1085427"/>
                  <a:pt x="711200" y="1087120"/>
                </a:cubicBezTo>
                <a:cubicBezTo>
                  <a:pt x="722284" y="1120371"/>
                  <a:pt x="706890" y="1087736"/>
                  <a:pt x="731520" y="1107440"/>
                </a:cubicBezTo>
                <a:cubicBezTo>
                  <a:pt x="764346" y="1133701"/>
                  <a:pt x="718614" y="1114991"/>
                  <a:pt x="756920" y="1127760"/>
                </a:cubicBezTo>
                <a:cubicBezTo>
                  <a:pt x="760307" y="1132840"/>
                  <a:pt x="764350" y="1137539"/>
                  <a:pt x="767080" y="1143000"/>
                </a:cubicBezTo>
                <a:cubicBezTo>
                  <a:pt x="769475" y="1147789"/>
                  <a:pt x="768815" y="1154059"/>
                  <a:pt x="772160" y="1158240"/>
                </a:cubicBezTo>
                <a:cubicBezTo>
                  <a:pt x="775974" y="1163008"/>
                  <a:pt x="782320" y="1165013"/>
                  <a:pt x="787400" y="1168400"/>
                </a:cubicBezTo>
                <a:cubicBezTo>
                  <a:pt x="789093" y="1173480"/>
                  <a:pt x="789135" y="1179459"/>
                  <a:pt x="792480" y="1183640"/>
                </a:cubicBezTo>
                <a:cubicBezTo>
                  <a:pt x="796294" y="1188408"/>
                  <a:pt x="804484" y="1188623"/>
                  <a:pt x="807720" y="1193800"/>
                </a:cubicBezTo>
                <a:cubicBezTo>
                  <a:pt x="813396" y="1202882"/>
                  <a:pt x="814493" y="1214120"/>
                  <a:pt x="817880" y="1224280"/>
                </a:cubicBezTo>
                <a:lnTo>
                  <a:pt x="822960" y="1239520"/>
                </a:lnTo>
                <a:cubicBezTo>
                  <a:pt x="824653" y="1266613"/>
                  <a:pt x="824372" y="1293903"/>
                  <a:pt x="828040" y="1320800"/>
                </a:cubicBezTo>
                <a:cubicBezTo>
                  <a:pt x="829487" y="1331411"/>
                  <a:pt x="834813" y="1341120"/>
                  <a:pt x="838200" y="1351280"/>
                </a:cubicBezTo>
                <a:lnTo>
                  <a:pt x="843280" y="1366520"/>
                </a:lnTo>
                <a:cubicBezTo>
                  <a:pt x="844973" y="1385147"/>
                  <a:pt x="844441" y="1404112"/>
                  <a:pt x="848360" y="1422400"/>
                </a:cubicBezTo>
                <a:cubicBezTo>
                  <a:pt x="849639" y="1428370"/>
                  <a:pt x="857568" y="1431609"/>
                  <a:pt x="858520" y="1437640"/>
                </a:cubicBezTo>
                <a:cubicBezTo>
                  <a:pt x="862754" y="1464454"/>
                  <a:pt x="861026" y="1491896"/>
                  <a:pt x="863600" y="1518920"/>
                </a:cubicBezTo>
                <a:cubicBezTo>
                  <a:pt x="865235" y="1536084"/>
                  <a:pt x="868738" y="1544493"/>
                  <a:pt x="873760" y="1559560"/>
                </a:cubicBezTo>
                <a:cubicBezTo>
                  <a:pt x="872067" y="1573107"/>
                  <a:pt x="871122" y="1586768"/>
                  <a:pt x="868680" y="1600200"/>
                </a:cubicBezTo>
                <a:cubicBezTo>
                  <a:pt x="867722" y="1605468"/>
                  <a:pt x="866945" y="1611259"/>
                  <a:pt x="863600" y="1615440"/>
                </a:cubicBezTo>
                <a:cubicBezTo>
                  <a:pt x="859786" y="1620208"/>
                  <a:pt x="853440" y="1622213"/>
                  <a:pt x="848360" y="1625600"/>
                </a:cubicBezTo>
                <a:cubicBezTo>
                  <a:pt x="845634" y="1639232"/>
                  <a:pt x="840486" y="1670431"/>
                  <a:pt x="833120" y="1681480"/>
                </a:cubicBezTo>
                <a:cubicBezTo>
                  <a:pt x="829733" y="1686560"/>
                  <a:pt x="827728" y="1692906"/>
                  <a:pt x="822960" y="1696720"/>
                </a:cubicBezTo>
                <a:cubicBezTo>
                  <a:pt x="818779" y="1700065"/>
                  <a:pt x="812800" y="1700107"/>
                  <a:pt x="807720" y="1701800"/>
                </a:cubicBezTo>
                <a:cubicBezTo>
                  <a:pt x="804333" y="1706880"/>
                  <a:pt x="802155" y="1713020"/>
                  <a:pt x="797560" y="1717040"/>
                </a:cubicBezTo>
                <a:cubicBezTo>
                  <a:pt x="774168" y="1737508"/>
                  <a:pt x="769698" y="1734412"/>
                  <a:pt x="746760" y="1747520"/>
                </a:cubicBezTo>
                <a:cubicBezTo>
                  <a:pt x="741459" y="1750549"/>
                  <a:pt x="736600" y="1754293"/>
                  <a:pt x="731520" y="1757680"/>
                </a:cubicBezTo>
                <a:cubicBezTo>
                  <a:pt x="719667" y="1775460"/>
                  <a:pt x="716280" y="1784773"/>
                  <a:pt x="690880" y="1793240"/>
                </a:cubicBezTo>
                <a:lnTo>
                  <a:pt x="660400" y="1803400"/>
                </a:lnTo>
                <a:cubicBezTo>
                  <a:pt x="655320" y="1805093"/>
                  <a:pt x="649615" y="1805510"/>
                  <a:pt x="645160" y="1808480"/>
                </a:cubicBezTo>
                <a:cubicBezTo>
                  <a:pt x="623942" y="1822625"/>
                  <a:pt x="634237" y="1814323"/>
                  <a:pt x="614680" y="1833880"/>
                </a:cubicBezTo>
                <a:lnTo>
                  <a:pt x="604520" y="1864360"/>
                </a:lnTo>
                <a:cubicBezTo>
                  <a:pt x="601622" y="1873053"/>
                  <a:pt x="597721" y="1889213"/>
                  <a:pt x="589280" y="1894840"/>
                </a:cubicBezTo>
                <a:cubicBezTo>
                  <a:pt x="583471" y="1898713"/>
                  <a:pt x="575733" y="1898227"/>
                  <a:pt x="568960" y="1899920"/>
                </a:cubicBezTo>
                <a:cubicBezTo>
                  <a:pt x="557725" y="1911155"/>
                  <a:pt x="552625" y="1918247"/>
                  <a:pt x="538480" y="1925320"/>
                </a:cubicBezTo>
                <a:cubicBezTo>
                  <a:pt x="531192" y="1928964"/>
                  <a:pt x="509431" y="1933852"/>
                  <a:pt x="502920" y="1935480"/>
                </a:cubicBezTo>
                <a:cubicBezTo>
                  <a:pt x="497840" y="1940560"/>
                  <a:pt x="493658" y="1946735"/>
                  <a:pt x="487680" y="1950720"/>
                </a:cubicBezTo>
                <a:cubicBezTo>
                  <a:pt x="483225" y="1953690"/>
                  <a:pt x="476226" y="1952014"/>
                  <a:pt x="472440" y="1955800"/>
                </a:cubicBezTo>
                <a:cubicBezTo>
                  <a:pt x="468654" y="1959586"/>
                  <a:pt x="469755" y="1966251"/>
                  <a:pt x="467360" y="1971040"/>
                </a:cubicBezTo>
                <a:cubicBezTo>
                  <a:pt x="458893" y="1987973"/>
                  <a:pt x="457200" y="1986280"/>
                  <a:pt x="441960" y="1996440"/>
                </a:cubicBezTo>
                <a:cubicBezTo>
                  <a:pt x="440742" y="1998267"/>
                  <a:pt x="420906" y="2030180"/>
                  <a:pt x="416560" y="2026920"/>
                </a:cubicBezTo>
                <a:cubicBezTo>
                  <a:pt x="408320" y="2020740"/>
                  <a:pt x="413714" y="2006495"/>
                  <a:pt x="411480" y="1996440"/>
                </a:cubicBezTo>
                <a:cubicBezTo>
                  <a:pt x="410318" y="1991213"/>
                  <a:pt x="408093" y="1986280"/>
                  <a:pt x="406400" y="1981200"/>
                </a:cubicBezTo>
                <a:cubicBezTo>
                  <a:pt x="421870" y="1934789"/>
                  <a:pt x="413854" y="1964988"/>
                  <a:pt x="406400" y="1864360"/>
                </a:cubicBezTo>
                <a:cubicBezTo>
                  <a:pt x="404865" y="1843640"/>
                  <a:pt x="405714" y="1828114"/>
                  <a:pt x="391160" y="1813560"/>
                </a:cubicBezTo>
                <a:cubicBezTo>
                  <a:pt x="386843" y="1809243"/>
                  <a:pt x="381000" y="1806787"/>
                  <a:pt x="375920" y="1803400"/>
                </a:cubicBezTo>
                <a:cubicBezTo>
                  <a:pt x="372533" y="1798320"/>
                  <a:pt x="370840" y="1791547"/>
                  <a:pt x="365760" y="1788160"/>
                </a:cubicBezTo>
                <a:cubicBezTo>
                  <a:pt x="345451" y="1774621"/>
                  <a:pt x="346060" y="1785310"/>
                  <a:pt x="330200" y="1793240"/>
                </a:cubicBezTo>
                <a:cubicBezTo>
                  <a:pt x="325411" y="1795635"/>
                  <a:pt x="320040" y="1796627"/>
                  <a:pt x="314960" y="1798320"/>
                </a:cubicBezTo>
                <a:cubicBezTo>
                  <a:pt x="311573" y="1803400"/>
                  <a:pt x="310469" y="1811293"/>
                  <a:pt x="304800" y="1813560"/>
                </a:cubicBezTo>
                <a:cubicBezTo>
                  <a:pt x="299828" y="1815549"/>
                  <a:pt x="291253" y="1813560"/>
                  <a:pt x="289560" y="1808480"/>
                </a:cubicBezTo>
                <a:cubicBezTo>
                  <a:pt x="287517" y="1802350"/>
                  <a:pt x="296979" y="1776064"/>
                  <a:pt x="299720" y="1767840"/>
                </a:cubicBezTo>
                <a:cubicBezTo>
                  <a:pt x="298027" y="1757680"/>
                  <a:pt x="299246" y="1746573"/>
                  <a:pt x="294640" y="1737360"/>
                </a:cubicBezTo>
                <a:cubicBezTo>
                  <a:pt x="291910" y="1731899"/>
                  <a:pt x="284861" y="1724470"/>
                  <a:pt x="279400" y="1727200"/>
                </a:cubicBezTo>
                <a:cubicBezTo>
                  <a:pt x="273155" y="1730322"/>
                  <a:pt x="277442" y="1741275"/>
                  <a:pt x="274320" y="1747520"/>
                </a:cubicBezTo>
                <a:cubicBezTo>
                  <a:pt x="268859" y="1758442"/>
                  <a:pt x="254000" y="1778000"/>
                  <a:pt x="254000" y="1778000"/>
                </a:cubicBezTo>
                <a:lnTo>
                  <a:pt x="238760" y="1732280"/>
                </a:lnTo>
                <a:cubicBezTo>
                  <a:pt x="237067" y="1727200"/>
                  <a:pt x="234730" y="1722291"/>
                  <a:pt x="233680" y="1717040"/>
                </a:cubicBezTo>
                <a:cubicBezTo>
                  <a:pt x="231987" y="1708573"/>
                  <a:pt x="230019" y="1700157"/>
                  <a:pt x="228600" y="1691640"/>
                </a:cubicBezTo>
                <a:cubicBezTo>
                  <a:pt x="226632" y="1679829"/>
                  <a:pt x="228383" y="1667022"/>
                  <a:pt x="223520" y="1656080"/>
                </a:cubicBezTo>
                <a:cubicBezTo>
                  <a:pt x="221040" y="1650501"/>
                  <a:pt x="213360" y="1649307"/>
                  <a:pt x="208280" y="1645920"/>
                </a:cubicBezTo>
                <a:cubicBezTo>
                  <a:pt x="195511" y="1607614"/>
                  <a:pt x="212735" y="1654831"/>
                  <a:pt x="193040" y="1615440"/>
                </a:cubicBezTo>
                <a:cubicBezTo>
                  <a:pt x="186905" y="1603169"/>
                  <a:pt x="189932" y="1594666"/>
                  <a:pt x="177800" y="1584960"/>
                </a:cubicBezTo>
                <a:cubicBezTo>
                  <a:pt x="173619" y="1581615"/>
                  <a:pt x="167640" y="1581573"/>
                  <a:pt x="162560" y="1579880"/>
                </a:cubicBezTo>
                <a:cubicBezTo>
                  <a:pt x="153291" y="1565977"/>
                  <a:pt x="153202" y="1561610"/>
                  <a:pt x="137160" y="1554480"/>
                </a:cubicBezTo>
                <a:cubicBezTo>
                  <a:pt x="127373" y="1550130"/>
                  <a:pt x="116840" y="1547707"/>
                  <a:pt x="106680" y="1544320"/>
                </a:cubicBezTo>
                <a:cubicBezTo>
                  <a:pt x="101600" y="1542627"/>
                  <a:pt x="95895" y="1542210"/>
                  <a:pt x="91440" y="1539240"/>
                </a:cubicBezTo>
                <a:cubicBezTo>
                  <a:pt x="86360" y="1535853"/>
                  <a:pt x="82090" y="1530686"/>
                  <a:pt x="76200" y="1529080"/>
                </a:cubicBezTo>
                <a:cubicBezTo>
                  <a:pt x="63029" y="1525488"/>
                  <a:pt x="49107" y="1525693"/>
                  <a:pt x="35560" y="1524000"/>
                </a:cubicBezTo>
                <a:cubicBezTo>
                  <a:pt x="33867" y="1518920"/>
                  <a:pt x="34266" y="1512546"/>
                  <a:pt x="30480" y="1508760"/>
                </a:cubicBezTo>
                <a:cubicBezTo>
                  <a:pt x="21846" y="1500126"/>
                  <a:pt x="0" y="1488440"/>
                  <a:pt x="0" y="1488440"/>
                </a:cubicBezTo>
                <a:cubicBezTo>
                  <a:pt x="18390" y="1476180"/>
                  <a:pt x="12510" y="1483741"/>
                  <a:pt x="20320" y="146812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6746240" y="1437640"/>
            <a:ext cx="1193800" cy="2936568"/>
          </a:xfrm>
          <a:custGeom>
            <a:avLst/>
            <a:gdLst>
              <a:gd name="connsiteX0" fmla="*/ 1107440 w 1193800"/>
              <a:gd name="connsiteY0" fmla="*/ 0 h 2936568"/>
              <a:gd name="connsiteX1" fmla="*/ 1082040 w 1193800"/>
              <a:gd name="connsiteY1" fmla="*/ 20320 h 2936568"/>
              <a:gd name="connsiteX2" fmla="*/ 1066800 w 1193800"/>
              <a:gd name="connsiteY2" fmla="*/ 50800 h 2936568"/>
              <a:gd name="connsiteX3" fmla="*/ 1056640 w 1193800"/>
              <a:gd name="connsiteY3" fmla="*/ 66040 h 2936568"/>
              <a:gd name="connsiteX4" fmla="*/ 1051560 w 1193800"/>
              <a:gd name="connsiteY4" fmla="*/ 81280 h 2936568"/>
              <a:gd name="connsiteX5" fmla="*/ 1036320 w 1193800"/>
              <a:gd name="connsiteY5" fmla="*/ 111760 h 2936568"/>
              <a:gd name="connsiteX6" fmla="*/ 1046480 w 1193800"/>
              <a:gd name="connsiteY6" fmla="*/ 182880 h 2936568"/>
              <a:gd name="connsiteX7" fmla="*/ 1056640 w 1193800"/>
              <a:gd name="connsiteY7" fmla="*/ 198120 h 2936568"/>
              <a:gd name="connsiteX8" fmla="*/ 1066800 w 1193800"/>
              <a:gd name="connsiteY8" fmla="*/ 264160 h 2936568"/>
              <a:gd name="connsiteX9" fmla="*/ 1076960 w 1193800"/>
              <a:gd name="connsiteY9" fmla="*/ 294640 h 2936568"/>
              <a:gd name="connsiteX10" fmla="*/ 1092200 w 1193800"/>
              <a:gd name="connsiteY10" fmla="*/ 325120 h 2936568"/>
              <a:gd name="connsiteX11" fmla="*/ 1102360 w 1193800"/>
              <a:gd name="connsiteY11" fmla="*/ 365760 h 2936568"/>
              <a:gd name="connsiteX12" fmla="*/ 1107440 w 1193800"/>
              <a:gd name="connsiteY12" fmla="*/ 381000 h 2936568"/>
              <a:gd name="connsiteX13" fmla="*/ 1122680 w 1193800"/>
              <a:gd name="connsiteY13" fmla="*/ 386080 h 2936568"/>
              <a:gd name="connsiteX14" fmla="*/ 1127760 w 1193800"/>
              <a:gd name="connsiteY14" fmla="*/ 401320 h 2936568"/>
              <a:gd name="connsiteX15" fmla="*/ 1143000 w 1193800"/>
              <a:gd name="connsiteY15" fmla="*/ 406400 h 2936568"/>
              <a:gd name="connsiteX16" fmla="*/ 1153160 w 1193800"/>
              <a:gd name="connsiteY16" fmla="*/ 436880 h 2936568"/>
              <a:gd name="connsiteX17" fmla="*/ 1158240 w 1193800"/>
              <a:gd name="connsiteY17" fmla="*/ 452120 h 2936568"/>
              <a:gd name="connsiteX18" fmla="*/ 1178560 w 1193800"/>
              <a:gd name="connsiteY18" fmla="*/ 482600 h 2936568"/>
              <a:gd name="connsiteX19" fmla="*/ 1193800 w 1193800"/>
              <a:gd name="connsiteY19" fmla="*/ 513080 h 2936568"/>
              <a:gd name="connsiteX20" fmla="*/ 1188720 w 1193800"/>
              <a:gd name="connsiteY20" fmla="*/ 645160 h 2936568"/>
              <a:gd name="connsiteX21" fmla="*/ 1183640 w 1193800"/>
              <a:gd name="connsiteY21" fmla="*/ 660400 h 2936568"/>
              <a:gd name="connsiteX22" fmla="*/ 1168400 w 1193800"/>
              <a:gd name="connsiteY22" fmla="*/ 670560 h 2936568"/>
              <a:gd name="connsiteX23" fmla="*/ 1163320 w 1193800"/>
              <a:gd name="connsiteY23" fmla="*/ 685800 h 2936568"/>
              <a:gd name="connsiteX24" fmla="*/ 1132840 w 1193800"/>
              <a:gd name="connsiteY24" fmla="*/ 731520 h 2936568"/>
              <a:gd name="connsiteX25" fmla="*/ 1122680 w 1193800"/>
              <a:gd name="connsiteY25" fmla="*/ 746760 h 2936568"/>
              <a:gd name="connsiteX26" fmla="*/ 1117600 w 1193800"/>
              <a:gd name="connsiteY26" fmla="*/ 762000 h 2936568"/>
              <a:gd name="connsiteX27" fmla="*/ 1112520 w 1193800"/>
              <a:gd name="connsiteY27" fmla="*/ 838200 h 2936568"/>
              <a:gd name="connsiteX28" fmla="*/ 1097280 w 1193800"/>
              <a:gd name="connsiteY28" fmla="*/ 848360 h 2936568"/>
              <a:gd name="connsiteX29" fmla="*/ 1092200 w 1193800"/>
              <a:gd name="connsiteY29" fmla="*/ 863600 h 2936568"/>
              <a:gd name="connsiteX30" fmla="*/ 1097280 w 1193800"/>
              <a:gd name="connsiteY30" fmla="*/ 914400 h 2936568"/>
              <a:gd name="connsiteX31" fmla="*/ 1107440 w 1193800"/>
              <a:gd name="connsiteY31" fmla="*/ 944880 h 2936568"/>
              <a:gd name="connsiteX32" fmla="*/ 1071880 w 1193800"/>
              <a:gd name="connsiteY32" fmla="*/ 1036320 h 2936568"/>
              <a:gd name="connsiteX33" fmla="*/ 1056640 w 1193800"/>
              <a:gd name="connsiteY33" fmla="*/ 1041400 h 2936568"/>
              <a:gd name="connsiteX34" fmla="*/ 1041400 w 1193800"/>
              <a:gd name="connsiteY34" fmla="*/ 1137920 h 2936568"/>
              <a:gd name="connsiteX35" fmla="*/ 1056640 w 1193800"/>
              <a:gd name="connsiteY35" fmla="*/ 1148080 h 2936568"/>
              <a:gd name="connsiteX36" fmla="*/ 1061720 w 1193800"/>
              <a:gd name="connsiteY36" fmla="*/ 1163320 h 2936568"/>
              <a:gd name="connsiteX37" fmla="*/ 1092200 w 1193800"/>
              <a:gd name="connsiteY37" fmla="*/ 1178560 h 2936568"/>
              <a:gd name="connsiteX38" fmla="*/ 1102360 w 1193800"/>
              <a:gd name="connsiteY38" fmla="*/ 1214120 h 2936568"/>
              <a:gd name="connsiteX39" fmla="*/ 1117600 w 1193800"/>
              <a:gd name="connsiteY39" fmla="*/ 1219200 h 2936568"/>
              <a:gd name="connsiteX40" fmla="*/ 1137920 w 1193800"/>
              <a:gd name="connsiteY40" fmla="*/ 1249680 h 2936568"/>
              <a:gd name="connsiteX41" fmla="*/ 1148080 w 1193800"/>
              <a:gd name="connsiteY41" fmla="*/ 1280160 h 2936568"/>
              <a:gd name="connsiteX42" fmla="*/ 1173480 w 1193800"/>
              <a:gd name="connsiteY42" fmla="*/ 1325880 h 2936568"/>
              <a:gd name="connsiteX43" fmla="*/ 1158240 w 1193800"/>
              <a:gd name="connsiteY43" fmla="*/ 1336040 h 2936568"/>
              <a:gd name="connsiteX44" fmla="*/ 1153160 w 1193800"/>
              <a:gd name="connsiteY44" fmla="*/ 1351280 h 2936568"/>
              <a:gd name="connsiteX45" fmla="*/ 1143000 w 1193800"/>
              <a:gd name="connsiteY45" fmla="*/ 1366520 h 2936568"/>
              <a:gd name="connsiteX46" fmla="*/ 1158240 w 1193800"/>
              <a:gd name="connsiteY46" fmla="*/ 1427480 h 2936568"/>
              <a:gd name="connsiteX47" fmla="*/ 1163320 w 1193800"/>
              <a:gd name="connsiteY47" fmla="*/ 1442720 h 2936568"/>
              <a:gd name="connsiteX48" fmla="*/ 1143000 w 1193800"/>
              <a:gd name="connsiteY48" fmla="*/ 1463040 h 2936568"/>
              <a:gd name="connsiteX49" fmla="*/ 1132840 w 1193800"/>
              <a:gd name="connsiteY49" fmla="*/ 1478280 h 2936568"/>
              <a:gd name="connsiteX50" fmla="*/ 1117600 w 1193800"/>
              <a:gd name="connsiteY50" fmla="*/ 1488440 h 2936568"/>
              <a:gd name="connsiteX51" fmla="*/ 1107440 w 1193800"/>
              <a:gd name="connsiteY51" fmla="*/ 1503680 h 2936568"/>
              <a:gd name="connsiteX52" fmla="*/ 1076960 w 1193800"/>
              <a:gd name="connsiteY52" fmla="*/ 1524000 h 2936568"/>
              <a:gd name="connsiteX53" fmla="*/ 1061720 w 1193800"/>
              <a:gd name="connsiteY53" fmla="*/ 1574800 h 2936568"/>
              <a:gd name="connsiteX54" fmla="*/ 1056640 w 1193800"/>
              <a:gd name="connsiteY54" fmla="*/ 1590040 h 2936568"/>
              <a:gd name="connsiteX55" fmla="*/ 1051560 w 1193800"/>
              <a:gd name="connsiteY55" fmla="*/ 1620520 h 2936568"/>
              <a:gd name="connsiteX56" fmla="*/ 1046480 w 1193800"/>
              <a:gd name="connsiteY56" fmla="*/ 1635760 h 2936568"/>
              <a:gd name="connsiteX57" fmla="*/ 1031240 w 1193800"/>
              <a:gd name="connsiteY57" fmla="*/ 1640840 h 2936568"/>
              <a:gd name="connsiteX58" fmla="*/ 1021080 w 1193800"/>
              <a:gd name="connsiteY58" fmla="*/ 1656080 h 2936568"/>
              <a:gd name="connsiteX59" fmla="*/ 1016000 w 1193800"/>
              <a:gd name="connsiteY59" fmla="*/ 1681480 h 2936568"/>
              <a:gd name="connsiteX60" fmla="*/ 1010920 w 1193800"/>
              <a:gd name="connsiteY60" fmla="*/ 1701800 h 2936568"/>
              <a:gd name="connsiteX61" fmla="*/ 995680 w 1193800"/>
              <a:gd name="connsiteY61" fmla="*/ 1732280 h 2936568"/>
              <a:gd name="connsiteX62" fmla="*/ 980440 w 1193800"/>
              <a:gd name="connsiteY62" fmla="*/ 1742440 h 2936568"/>
              <a:gd name="connsiteX63" fmla="*/ 970280 w 1193800"/>
              <a:gd name="connsiteY63" fmla="*/ 1757680 h 2936568"/>
              <a:gd name="connsiteX64" fmla="*/ 965200 w 1193800"/>
              <a:gd name="connsiteY64" fmla="*/ 1772920 h 2936568"/>
              <a:gd name="connsiteX65" fmla="*/ 949960 w 1193800"/>
              <a:gd name="connsiteY65" fmla="*/ 1778000 h 2936568"/>
              <a:gd name="connsiteX66" fmla="*/ 929640 w 1193800"/>
              <a:gd name="connsiteY66" fmla="*/ 1808480 h 2936568"/>
              <a:gd name="connsiteX67" fmla="*/ 904240 w 1193800"/>
              <a:gd name="connsiteY67" fmla="*/ 1838960 h 2936568"/>
              <a:gd name="connsiteX68" fmla="*/ 899160 w 1193800"/>
              <a:gd name="connsiteY68" fmla="*/ 1854200 h 2936568"/>
              <a:gd name="connsiteX69" fmla="*/ 889000 w 1193800"/>
              <a:gd name="connsiteY69" fmla="*/ 1869440 h 2936568"/>
              <a:gd name="connsiteX70" fmla="*/ 878840 w 1193800"/>
              <a:gd name="connsiteY70" fmla="*/ 1899920 h 2936568"/>
              <a:gd name="connsiteX71" fmla="*/ 868680 w 1193800"/>
              <a:gd name="connsiteY71" fmla="*/ 1915160 h 2936568"/>
              <a:gd name="connsiteX72" fmla="*/ 863600 w 1193800"/>
              <a:gd name="connsiteY72" fmla="*/ 1930400 h 2936568"/>
              <a:gd name="connsiteX73" fmla="*/ 843280 w 1193800"/>
              <a:gd name="connsiteY73" fmla="*/ 1960880 h 2936568"/>
              <a:gd name="connsiteX74" fmla="*/ 833120 w 1193800"/>
              <a:gd name="connsiteY74" fmla="*/ 1976120 h 2936568"/>
              <a:gd name="connsiteX75" fmla="*/ 822960 w 1193800"/>
              <a:gd name="connsiteY75" fmla="*/ 1991360 h 2936568"/>
              <a:gd name="connsiteX76" fmla="*/ 812800 w 1193800"/>
              <a:gd name="connsiteY76" fmla="*/ 2016760 h 2936568"/>
              <a:gd name="connsiteX77" fmla="*/ 767080 w 1193800"/>
              <a:gd name="connsiteY77" fmla="*/ 2011680 h 2936568"/>
              <a:gd name="connsiteX78" fmla="*/ 762000 w 1193800"/>
              <a:gd name="connsiteY78" fmla="*/ 2026920 h 2936568"/>
              <a:gd name="connsiteX79" fmla="*/ 792480 w 1193800"/>
              <a:gd name="connsiteY79" fmla="*/ 2037080 h 2936568"/>
              <a:gd name="connsiteX80" fmla="*/ 807720 w 1193800"/>
              <a:gd name="connsiteY80" fmla="*/ 2042160 h 2936568"/>
              <a:gd name="connsiteX81" fmla="*/ 817880 w 1193800"/>
              <a:gd name="connsiteY81" fmla="*/ 2082800 h 2936568"/>
              <a:gd name="connsiteX82" fmla="*/ 822960 w 1193800"/>
              <a:gd name="connsiteY82" fmla="*/ 2098040 h 2936568"/>
              <a:gd name="connsiteX83" fmla="*/ 828040 w 1193800"/>
              <a:gd name="connsiteY83" fmla="*/ 2128520 h 2936568"/>
              <a:gd name="connsiteX84" fmla="*/ 822960 w 1193800"/>
              <a:gd name="connsiteY84" fmla="*/ 2153920 h 2936568"/>
              <a:gd name="connsiteX85" fmla="*/ 817880 w 1193800"/>
              <a:gd name="connsiteY85" fmla="*/ 2174240 h 2936568"/>
              <a:gd name="connsiteX86" fmla="*/ 802640 w 1193800"/>
              <a:gd name="connsiteY86" fmla="*/ 2179320 h 2936568"/>
              <a:gd name="connsiteX87" fmla="*/ 787400 w 1193800"/>
              <a:gd name="connsiteY87" fmla="*/ 2209800 h 2936568"/>
              <a:gd name="connsiteX88" fmla="*/ 782320 w 1193800"/>
              <a:gd name="connsiteY88" fmla="*/ 2225040 h 2936568"/>
              <a:gd name="connsiteX89" fmla="*/ 767080 w 1193800"/>
              <a:gd name="connsiteY89" fmla="*/ 2230120 h 2936568"/>
              <a:gd name="connsiteX90" fmla="*/ 762000 w 1193800"/>
              <a:gd name="connsiteY90" fmla="*/ 2250440 h 2936568"/>
              <a:gd name="connsiteX91" fmla="*/ 741680 w 1193800"/>
              <a:gd name="connsiteY91" fmla="*/ 2280920 h 2936568"/>
              <a:gd name="connsiteX92" fmla="*/ 716280 w 1193800"/>
              <a:gd name="connsiteY92" fmla="*/ 2326640 h 2936568"/>
              <a:gd name="connsiteX93" fmla="*/ 701040 w 1193800"/>
              <a:gd name="connsiteY93" fmla="*/ 2336800 h 2936568"/>
              <a:gd name="connsiteX94" fmla="*/ 690880 w 1193800"/>
              <a:gd name="connsiteY94" fmla="*/ 2352040 h 2936568"/>
              <a:gd name="connsiteX95" fmla="*/ 675640 w 1193800"/>
              <a:gd name="connsiteY95" fmla="*/ 2357120 h 2936568"/>
              <a:gd name="connsiteX96" fmla="*/ 604520 w 1193800"/>
              <a:gd name="connsiteY96" fmla="*/ 2423160 h 2936568"/>
              <a:gd name="connsiteX97" fmla="*/ 589280 w 1193800"/>
              <a:gd name="connsiteY97" fmla="*/ 2453640 h 2936568"/>
              <a:gd name="connsiteX98" fmla="*/ 574040 w 1193800"/>
              <a:gd name="connsiteY98" fmla="*/ 2463800 h 2936568"/>
              <a:gd name="connsiteX99" fmla="*/ 563880 w 1193800"/>
              <a:gd name="connsiteY99" fmla="*/ 2479040 h 2936568"/>
              <a:gd name="connsiteX100" fmla="*/ 548640 w 1193800"/>
              <a:gd name="connsiteY100" fmla="*/ 2489200 h 2936568"/>
              <a:gd name="connsiteX101" fmla="*/ 513080 w 1193800"/>
              <a:gd name="connsiteY101" fmla="*/ 2529840 h 2936568"/>
              <a:gd name="connsiteX102" fmla="*/ 497840 w 1193800"/>
              <a:gd name="connsiteY102" fmla="*/ 2575560 h 2936568"/>
              <a:gd name="connsiteX103" fmla="*/ 467360 w 1193800"/>
              <a:gd name="connsiteY103" fmla="*/ 2595880 h 2936568"/>
              <a:gd name="connsiteX104" fmla="*/ 457200 w 1193800"/>
              <a:gd name="connsiteY104" fmla="*/ 2611120 h 2936568"/>
              <a:gd name="connsiteX105" fmla="*/ 441960 w 1193800"/>
              <a:gd name="connsiteY105" fmla="*/ 2616200 h 2936568"/>
              <a:gd name="connsiteX106" fmla="*/ 411480 w 1193800"/>
              <a:gd name="connsiteY106" fmla="*/ 2636520 h 2936568"/>
              <a:gd name="connsiteX107" fmla="*/ 411480 w 1193800"/>
              <a:gd name="connsiteY107" fmla="*/ 2636520 h 2936568"/>
              <a:gd name="connsiteX108" fmla="*/ 381000 w 1193800"/>
              <a:gd name="connsiteY108" fmla="*/ 2656840 h 2936568"/>
              <a:gd name="connsiteX109" fmla="*/ 335280 w 1193800"/>
              <a:gd name="connsiteY109" fmla="*/ 2682240 h 2936568"/>
              <a:gd name="connsiteX110" fmla="*/ 304800 w 1193800"/>
              <a:gd name="connsiteY110" fmla="*/ 2687320 h 2936568"/>
              <a:gd name="connsiteX111" fmla="*/ 294640 w 1193800"/>
              <a:gd name="connsiteY111" fmla="*/ 2702560 h 2936568"/>
              <a:gd name="connsiteX112" fmla="*/ 284480 w 1193800"/>
              <a:gd name="connsiteY112" fmla="*/ 2738120 h 2936568"/>
              <a:gd name="connsiteX113" fmla="*/ 269240 w 1193800"/>
              <a:gd name="connsiteY113" fmla="*/ 2783840 h 2936568"/>
              <a:gd name="connsiteX114" fmla="*/ 264160 w 1193800"/>
              <a:gd name="connsiteY114" fmla="*/ 2799080 h 2936568"/>
              <a:gd name="connsiteX115" fmla="*/ 248920 w 1193800"/>
              <a:gd name="connsiteY115" fmla="*/ 2829560 h 2936568"/>
              <a:gd name="connsiteX116" fmla="*/ 233680 w 1193800"/>
              <a:gd name="connsiteY116" fmla="*/ 2834640 h 2936568"/>
              <a:gd name="connsiteX117" fmla="*/ 157480 w 1193800"/>
              <a:gd name="connsiteY117" fmla="*/ 2829560 h 2936568"/>
              <a:gd name="connsiteX118" fmla="*/ 137160 w 1193800"/>
              <a:gd name="connsiteY118" fmla="*/ 2824480 h 2936568"/>
              <a:gd name="connsiteX119" fmla="*/ 111760 w 1193800"/>
              <a:gd name="connsiteY119" fmla="*/ 2819400 h 2936568"/>
              <a:gd name="connsiteX120" fmla="*/ 81280 w 1193800"/>
              <a:gd name="connsiteY120" fmla="*/ 2824480 h 2936568"/>
              <a:gd name="connsiteX121" fmla="*/ 66040 w 1193800"/>
              <a:gd name="connsiteY121" fmla="*/ 2839720 h 2936568"/>
              <a:gd name="connsiteX122" fmla="*/ 50800 w 1193800"/>
              <a:gd name="connsiteY122" fmla="*/ 2849880 h 2936568"/>
              <a:gd name="connsiteX123" fmla="*/ 35560 w 1193800"/>
              <a:gd name="connsiteY123" fmla="*/ 2880360 h 2936568"/>
              <a:gd name="connsiteX124" fmla="*/ 25400 w 1193800"/>
              <a:gd name="connsiteY124" fmla="*/ 2895600 h 2936568"/>
              <a:gd name="connsiteX125" fmla="*/ 0 w 1193800"/>
              <a:gd name="connsiteY125" fmla="*/ 2936240 h 293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193800" h="2936568">
                <a:moveTo>
                  <a:pt x="1107440" y="0"/>
                </a:moveTo>
                <a:cubicBezTo>
                  <a:pt x="1098973" y="6773"/>
                  <a:pt x="1089707" y="12653"/>
                  <a:pt x="1082040" y="20320"/>
                </a:cubicBezTo>
                <a:cubicBezTo>
                  <a:pt x="1067481" y="34879"/>
                  <a:pt x="1075063" y="34273"/>
                  <a:pt x="1066800" y="50800"/>
                </a:cubicBezTo>
                <a:cubicBezTo>
                  <a:pt x="1064070" y="56261"/>
                  <a:pt x="1059370" y="60579"/>
                  <a:pt x="1056640" y="66040"/>
                </a:cubicBezTo>
                <a:cubicBezTo>
                  <a:pt x="1054245" y="70829"/>
                  <a:pt x="1053955" y="76491"/>
                  <a:pt x="1051560" y="81280"/>
                </a:cubicBezTo>
                <a:cubicBezTo>
                  <a:pt x="1031865" y="120671"/>
                  <a:pt x="1049089" y="73454"/>
                  <a:pt x="1036320" y="111760"/>
                </a:cubicBezTo>
                <a:cubicBezTo>
                  <a:pt x="1037618" y="126037"/>
                  <a:pt x="1036707" y="163334"/>
                  <a:pt x="1046480" y="182880"/>
                </a:cubicBezTo>
                <a:cubicBezTo>
                  <a:pt x="1049210" y="188341"/>
                  <a:pt x="1053253" y="193040"/>
                  <a:pt x="1056640" y="198120"/>
                </a:cubicBezTo>
                <a:cubicBezTo>
                  <a:pt x="1060218" y="230318"/>
                  <a:pt x="1059036" y="238281"/>
                  <a:pt x="1066800" y="264160"/>
                </a:cubicBezTo>
                <a:cubicBezTo>
                  <a:pt x="1069877" y="274418"/>
                  <a:pt x="1071019" y="285729"/>
                  <a:pt x="1076960" y="294640"/>
                </a:cubicBezTo>
                <a:cubicBezTo>
                  <a:pt x="1087631" y="310646"/>
                  <a:pt x="1087346" y="307324"/>
                  <a:pt x="1092200" y="325120"/>
                </a:cubicBezTo>
                <a:cubicBezTo>
                  <a:pt x="1095874" y="338592"/>
                  <a:pt x="1097944" y="352513"/>
                  <a:pt x="1102360" y="365760"/>
                </a:cubicBezTo>
                <a:cubicBezTo>
                  <a:pt x="1104053" y="370840"/>
                  <a:pt x="1103654" y="377214"/>
                  <a:pt x="1107440" y="381000"/>
                </a:cubicBezTo>
                <a:cubicBezTo>
                  <a:pt x="1111226" y="384786"/>
                  <a:pt x="1117600" y="384387"/>
                  <a:pt x="1122680" y="386080"/>
                </a:cubicBezTo>
                <a:cubicBezTo>
                  <a:pt x="1124373" y="391160"/>
                  <a:pt x="1123974" y="397534"/>
                  <a:pt x="1127760" y="401320"/>
                </a:cubicBezTo>
                <a:cubicBezTo>
                  <a:pt x="1131546" y="405106"/>
                  <a:pt x="1139888" y="402043"/>
                  <a:pt x="1143000" y="406400"/>
                </a:cubicBezTo>
                <a:cubicBezTo>
                  <a:pt x="1149225" y="415115"/>
                  <a:pt x="1149773" y="426720"/>
                  <a:pt x="1153160" y="436880"/>
                </a:cubicBezTo>
                <a:cubicBezTo>
                  <a:pt x="1154853" y="441960"/>
                  <a:pt x="1155270" y="447665"/>
                  <a:pt x="1158240" y="452120"/>
                </a:cubicBezTo>
                <a:cubicBezTo>
                  <a:pt x="1165013" y="462280"/>
                  <a:pt x="1174699" y="471016"/>
                  <a:pt x="1178560" y="482600"/>
                </a:cubicBezTo>
                <a:cubicBezTo>
                  <a:pt x="1185571" y="503632"/>
                  <a:pt x="1180670" y="493385"/>
                  <a:pt x="1193800" y="513080"/>
                </a:cubicBezTo>
                <a:cubicBezTo>
                  <a:pt x="1192107" y="557107"/>
                  <a:pt x="1191751" y="601205"/>
                  <a:pt x="1188720" y="645160"/>
                </a:cubicBezTo>
                <a:cubicBezTo>
                  <a:pt x="1188352" y="650502"/>
                  <a:pt x="1186985" y="656219"/>
                  <a:pt x="1183640" y="660400"/>
                </a:cubicBezTo>
                <a:cubicBezTo>
                  <a:pt x="1179826" y="665168"/>
                  <a:pt x="1173480" y="667173"/>
                  <a:pt x="1168400" y="670560"/>
                </a:cubicBezTo>
                <a:cubicBezTo>
                  <a:pt x="1166707" y="675640"/>
                  <a:pt x="1165921" y="681119"/>
                  <a:pt x="1163320" y="685800"/>
                </a:cubicBezTo>
                <a:lnTo>
                  <a:pt x="1132840" y="731520"/>
                </a:lnTo>
                <a:cubicBezTo>
                  <a:pt x="1129453" y="736600"/>
                  <a:pt x="1124611" y="740968"/>
                  <a:pt x="1122680" y="746760"/>
                </a:cubicBezTo>
                <a:lnTo>
                  <a:pt x="1117600" y="762000"/>
                </a:lnTo>
                <a:cubicBezTo>
                  <a:pt x="1115907" y="787400"/>
                  <a:pt x="1118351" y="813420"/>
                  <a:pt x="1112520" y="838200"/>
                </a:cubicBezTo>
                <a:cubicBezTo>
                  <a:pt x="1111122" y="844143"/>
                  <a:pt x="1101094" y="843592"/>
                  <a:pt x="1097280" y="848360"/>
                </a:cubicBezTo>
                <a:cubicBezTo>
                  <a:pt x="1093935" y="852541"/>
                  <a:pt x="1093893" y="858520"/>
                  <a:pt x="1092200" y="863600"/>
                </a:cubicBezTo>
                <a:cubicBezTo>
                  <a:pt x="1093893" y="880533"/>
                  <a:pt x="1094144" y="897674"/>
                  <a:pt x="1097280" y="914400"/>
                </a:cubicBezTo>
                <a:cubicBezTo>
                  <a:pt x="1099254" y="924926"/>
                  <a:pt x="1107440" y="944880"/>
                  <a:pt x="1107440" y="944880"/>
                </a:cubicBezTo>
                <a:cubicBezTo>
                  <a:pt x="1100110" y="1084143"/>
                  <a:pt x="1134686" y="1036320"/>
                  <a:pt x="1071880" y="1036320"/>
                </a:cubicBezTo>
                <a:cubicBezTo>
                  <a:pt x="1066525" y="1036320"/>
                  <a:pt x="1061720" y="1039707"/>
                  <a:pt x="1056640" y="1041400"/>
                </a:cubicBezTo>
                <a:cubicBezTo>
                  <a:pt x="1029936" y="1081456"/>
                  <a:pt x="1024783" y="1075606"/>
                  <a:pt x="1041400" y="1137920"/>
                </a:cubicBezTo>
                <a:cubicBezTo>
                  <a:pt x="1042973" y="1143819"/>
                  <a:pt x="1051560" y="1144693"/>
                  <a:pt x="1056640" y="1148080"/>
                </a:cubicBezTo>
                <a:cubicBezTo>
                  <a:pt x="1058333" y="1153160"/>
                  <a:pt x="1058375" y="1159139"/>
                  <a:pt x="1061720" y="1163320"/>
                </a:cubicBezTo>
                <a:cubicBezTo>
                  <a:pt x="1068882" y="1172272"/>
                  <a:pt x="1082160" y="1175213"/>
                  <a:pt x="1092200" y="1178560"/>
                </a:cubicBezTo>
                <a:cubicBezTo>
                  <a:pt x="1092244" y="1178736"/>
                  <a:pt x="1099931" y="1211691"/>
                  <a:pt x="1102360" y="1214120"/>
                </a:cubicBezTo>
                <a:cubicBezTo>
                  <a:pt x="1106146" y="1217906"/>
                  <a:pt x="1112520" y="1217507"/>
                  <a:pt x="1117600" y="1219200"/>
                </a:cubicBezTo>
                <a:cubicBezTo>
                  <a:pt x="1134406" y="1269618"/>
                  <a:pt x="1106209" y="1192601"/>
                  <a:pt x="1137920" y="1249680"/>
                </a:cubicBezTo>
                <a:cubicBezTo>
                  <a:pt x="1143121" y="1259042"/>
                  <a:pt x="1142139" y="1271249"/>
                  <a:pt x="1148080" y="1280160"/>
                </a:cubicBezTo>
                <a:cubicBezTo>
                  <a:pt x="1171370" y="1315095"/>
                  <a:pt x="1164539" y="1299056"/>
                  <a:pt x="1173480" y="1325880"/>
                </a:cubicBezTo>
                <a:cubicBezTo>
                  <a:pt x="1168400" y="1329267"/>
                  <a:pt x="1162054" y="1331272"/>
                  <a:pt x="1158240" y="1336040"/>
                </a:cubicBezTo>
                <a:cubicBezTo>
                  <a:pt x="1154895" y="1340221"/>
                  <a:pt x="1155555" y="1346491"/>
                  <a:pt x="1153160" y="1351280"/>
                </a:cubicBezTo>
                <a:cubicBezTo>
                  <a:pt x="1150430" y="1356741"/>
                  <a:pt x="1146387" y="1361440"/>
                  <a:pt x="1143000" y="1366520"/>
                </a:cubicBezTo>
                <a:cubicBezTo>
                  <a:pt x="1149841" y="1407564"/>
                  <a:pt x="1144823" y="1387228"/>
                  <a:pt x="1158240" y="1427480"/>
                </a:cubicBezTo>
                <a:lnTo>
                  <a:pt x="1163320" y="1442720"/>
                </a:lnTo>
                <a:cubicBezTo>
                  <a:pt x="1152236" y="1475971"/>
                  <a:pt x="1167630" y="1443336"/>
                  <a:pt x="1143000" y="1463040"/>
                </a:cubicBezTo>
                <a:cubicBezTo>
                  <a:pt x="1138232" y="1466854"/>
                  <a:pt x="1137157" y="1473963"/>
                  <a:pt x="1132840" y="1478280"/>
                </a:cubicBezTo>
                <a:cubicBezTo>
                  <a:pt x="1128523" y="1482597"/>
                  <a:pt x="1122680" y="1485053"/>
                  <a:pt x="1117600" y="1488440"/>
                </a:cubicBezTo>
                <a:cubicBezTo>
                  <a:pt x="1114213" y="1493520"/>
                  <a:pt x="1112035" y="1499660"/>
                  <a:pt x="1107440" y="1503680"/>
                </a:cubicBezTo>
                <a:cubicBezTo>
                  <a:pt x="1098250" y="1511721"/>
                  <a:pt x="1076960" y="1524000"/>
                  <a:pt x="1076960" y="1524000"/>
                </a:cubicBezTo>
                <a:cubicBezTo>
                  <a:pt x="1052815" y="1596434"/>
                  <a:pt x="1077075" y="1521058"/>
                  <a:pt x="1061720" y="1574800"/>
                </a:cubicBezTo>
                <a:cubicBezTo>
                  <a:pt x="1060249" y="1579949"/>
                  <a:pt x="1057802" y="1584813"/>
                  <a:pt x="1056640" y="1590040"/>
                </a:cubicBezTo>
                <a:cubicBezTo>
                  <a:pt x="1054406" y="1600095"/>
                  <a:pt x="1053794" y="1610465"/>
                  <a:pt x="1051560" y="1620520"/>
                </a:cubicBezTo>
                <a:cubicBezTo>
                  <a:pt x="1050398" y="1625747"/>
                  <a:pt x="1050266" y="1631974"/>
                  <a:pt x="1046480" y="1635760"/>
                </a:cubicBezTo>
                <a:cubicBezTo>
                  <a:pt x="1042694" y="1639546"/>
                  <a:pt x="1036320" y="1639147"/>
                  <a:pt x="1031240" y="1640840"/>
                </a:cubicBezTo>
                <a:cubicBezTo>
                  <a:pt x="1027853" y="1645920"/>
                  <a:pt x="1023224" y="1650363"/>
                  <a:pt x="1021080" y="1656080"/>
                </a:cubicBezTo>
                <a:cubicBezTo>
                  <a:pt x="1018048" y="1664165"/>
                  <a:pt x="1017873" y="1673051"/>
                  <a:pt x="1016000" y="1681480"/>
                </a:cubicBezTo>
                <a:cubicBezTo>
                  <a:pt x="1014485" y="1688296"/>
                  <a:pt x="1012838" y="1695087"/>
                  <a:pt x="1010920" y="1701800"/>
                </a:cubicBezTo>
                <a:cubicBezTo>
                  <a:pt x="1007615" y="1713369"/>
                  <a:pt x="1004586" y="1723374"/>
                  <a:pt x="995680" y="1732280"/>
                </a:cubicBezTo>
                <a:cubicBezTo>
                  <a:pt x="991363" y="1736597"/>
                  <a:pt x="985520" y="1739053"/>
                  <a:pt x="980440" y="1742440"/>
                </a:cubicBezTo>
                <a:cubicBezTo>
                  <a:pt x="977053" y="1747520"/>
                  <a:pt x="973010" y="1752219"/>
                  <a:pt x="970280" y="1757680"/>
                </a:cubicBezTo>
                <a:cubicBezTo>
                  <a:pt x="967885" y="1762469"/>
                  <a:pt x="968986" y="1769134"/>
                  <a:pt x="965200" y="1772920"/>
                </a:cubicBezTo>
                <a:cubicBezTo>
                  <a:pt x="961414" y="1776706"/>
                  <a:pt x="955040" y="1776307"/>
                  <a:pt x="949960" y="1778000"/>
                </a:cubicBezTo>
                <a:cubicBezTo>
                  <a:pt x="943187" y="1788160"/>
                  <a:pt x="938274" y="1799846"/>
                  <a:pt x="929640" y="1808480"/>
                </a:cubicBezTo>
                <a:cubicBezTo>
                  <a:pt x="918405" y="1819715"/>
                  <a:pt x="911313" y="1824815"/>
                  <a:pt x="904240" y="1838960"/>
                </a:cubicBezTo>
                <a:cubicBezTo>
                  <a:pt x="901845" y="1843749"/>
                  <a:pt x="901555" y="1849411"/>
                  <a:pt x="899160" y="1854200"/>
                </a:cubicBezTo>
                <a:cubicBezTo>
                  <a:pt x="896430" y="1859661"/>
                  <a:pt x="891480" y="1863861"/>
                  <a:pt x="889000" y="1869440"/>
                </a:cubicBezTo>
                <a:cubicBezTo>
                  <a:pt x="884650" y="1879227"/>
                  <a:pt x="884781" y="1891009"/>
                  <a:pt x="878840" y="1899920"/>
                </a:cubicBezTo>
                <a:cubicBezTo>
                  <a:pt x="875453" y="1905000"/>
                  <a:pt x="871410" y="1909699"/>
                  <a:pt x="868680" y="1915160"/>
                </a:cubicBezTo>
                <a:cubicBezTo>
                  <a:pt x="866285" y="1919949"/>
                  <a:pt x="866201" y="1925719"/>
                  <a:pt x="863600" y="1930400"/>
                </a:cubicBezTo>
                <a:cubicBezTo>
                  <a:pt x="857670" y="1941074"/>
                  <a:pt x="850053" y="1950720"/>
                  <a:pt x="843280" y="1960880"/>
                </a:cubicBezTo>
                <a:lnTo>
                  <a:pt x="833120" y="1976120"/>
                </a:lnTo>
                <a:cubicBezTo>
                  <a:pt x="829733" y="1981200"/>
                  <a:pt x="825227" y="1985691"/>
                  <a:pt x="822960" y="1991360"/>
                </a:cubicBezTo>
                <a:lnTo>
                  <a:pt x="812800" y="2016760"/>
                </a:lnTo>
                <a:cubicBezTo>
                  <a:pt x="777240" y="2004907"/>
                  <a:pt x="792480" y="2003213"/>
                  <a:pt x="767080" y="2011680"/>
                </a:cubicBezTo>
                <a:cubicBezTo>
                  <a:pt x="765387" y="2016760"/>
                  <a:pt x="758214" y="2023134"/>
                  <a:pt x="762000" y="2026920"/>
                </a:cubicBezTo>
                <a:cubicBezTo>
                  <a:pt x="769573" y="2034493"/>
                  <a:pt x="782320" y="2033693"/>
                  <a:pt x="792480" y="2037080"/>
                </a:cubicBezTo>
                <a:lnTo>
                  <a:pt x="807720" y="2042160"/>
                </a:lnTo>
                <a:cubicBezTo>
                  <a:pt x="819332" y="2076997"/>
                  <a:pt x="805620" y="2033759"/>
                  <a:pt x="817880" y="2082800"/>
                </a:cubicBezTo>
                <a:cubicBezTo>
                  <a:pt x="819179" y="2087995"/>
                  <a:pt x="821798" y="2092813"/>
                  <a:pt x="822960" y="2098040"/>
                </a:cubicBezTo>
                <a:cubicBezTo>
                  <a:pt x="825194" y="2108095"/>
                  <a:pt x="826347" y="2118360"/>
                  <a:pt x="828040" y="2128520"/>
                </a:cubicBezTo>
                <a:cubicBezTo>
                  <a:pt x="826347" y="2136987"/>
                  <a:pt x="824833" y="2145491"/>
                  <a:pt x="822960" y="2153920"/>
                </a:cubicBezTo>
                <a:cubicBezTo>
                  <a:pt x="821445" y="2160736"/>
                  <a:pt x="822241" y="2168788"/>
                  <a:pt x="817880" y="2174240"/>
                </a:cubicBezTo>
                <a:cubicBezTo>
                  <a:pt x="814535" y="2178421"/>
                  <a:pt x="807720" y="2177627"/>
                  <a:pt x="802640" y="2179320"/>
                </a:cubicBezTo>
                <a:cubicBezTo>
                  <a:pt x="789871" y="2217626"/>
                  <a:pt x="807095" y="2170409"/>
                  <a:pt x="787400" y="2209800"/>
                </a:cubicBezTo>
                <a:cubicBezTo>
                  <a:pt x="785005" y="2214589"/>
                  <a:pt x="786106" y="2221254"/>
                  <a:pt x="782320" y="2225040"/>
                </a:cubicBezTo>
                <a:cubicBezTo>
                  <a:pt x="778534" y="2228826"/>
                  <a:pt x="772160" y="2228427"/>
                  <a:pt x="767080" y="2230120"/>
                </a:cubicBezTo>
                <a:cubicBezTo>
                  <a:pt x="765387" y="2236893"/>
                  <a:pt x="765122" y="2244195"/>
                  <a:pt x="762000" y="2250440"/>
                </a:cubicBezTo>
                <a:cubicBezTo>
                  <a:pt x="756539" y="2261362"/>
                  <a:pt x="745541" y="2269336"/>
                  <a:pt x="741680" y="2280920"/>
                </a:cubicBezTo>
                <a:cubicBezTo>
                  <a:pt x="736386" y="2296801"/>
                  <a:pt x="731252" y="2316658"/>
                  <a:pt x="716280" y="2326640"/>
                </a:cubicBezTo>
                <a:lnTo>
                  <a:pt x="701040" y="2336800"/>
                </a:lnTo>
                <a:cubicBezTo>
                  <a:pt x="697653" y="2341880"/>
                  <a:pt x="695648" y="2348226"/>
                  <a:pt x="690880" y="2352040"/>
                </a:cubicBezTo>
                <a:cubicBezTo>
                  <a:pt x="686699" y="2355385"/>
                  <a:pt x="677215" y="2352002"/>
                  <a:pt x="675640" y="2357120"/>
                </a:cubicBezTo>
                <a:cubicBezTo>
                  <a:pt x="649662" y="2441549"/>
                  <a:pt x="711533" y="2414928"/>
                  <a:pt x="604520" y="2423160"/>
                </a:cubicBezTo>
                <a:cubicBezTo>
                  <a:pt x="600388" y="2435555"/>
                  <a:pt x="599128" y="2443792"/>
                  <a:pt x="589280" y="2453640"/>
                </a:cubicBezTo>
                <a:cubicBezTo>
                  <a:pt x="584963" y="2457957"/>
                  <a:pt x="579120" y="2460413"/>
                  <a:pt x="574040" y="2463800"/>
                </a:cubicBezTo>
                <a:cubicBezTo>
                  <a:pt x="570653" y="2468880"/>
                  <a:pt x="568197" y="2474723"/>
                  <a:pt x="563880" y="2479040"/>
                </a:cubicBezTo>
                <a:cubicBezTo>
                  <a:pt x="559563" y="2483357"/>
                  <a:pt x="552660" y="2484605"/>
                  <a:pt x="548640" y="2489200"/>
                </a:cubicBezTo>
                <a:cubicBezTo>
                  <a:pt x="507153" y="2536613"/>
                  <a:pt x="547370" y="2506980"/>
                  <a:pt x="513080" y="2529840"/>
                </a:cubicBezTo>
                <a:cubicBezTo>
                  <a:pt x="510262" y="2546748"/>
                  <a:pt x="511778" y="2563365"/>
                  <a:pt x="497840" y="2575560"/>
                </a:cubicBezTo>
                <a:cubicBezTo>
                  <a:pt x="488650" y="2583601"/>
                  <a:pt x="467360" y="2595880"/>
                  <a:pt x="467360" y="2595880"/>
                </a:cubicBezTo>
                <a:cubicBezTo>
                  <a:pt x="463973" y="2600960"/>
                  <a:pt x="461968" y="2607306"/>
                  <a:pt x="457200" y="2611120"/>
                </a:cubicBezTo>
                <a:cubicBezTo>
                  <a:pt x="453019" y="2614465"/>
                  <a:pt x="446641" y="2613599"/>
                  <a:pt x="441960" y="2616200"/>
                </a:cubicBezTo>
                <a:cubicBezTo>
                  <a:pt x="431286" y="2622130"/>
                  <a:pt x="421640" y="2629747"/>
                  <a:pt x="411480" y="2636520"/>
                </a:cubicBezTo>
                <a:lnTo>
                  <a:pt x="411480" y="2636520"/>
                </a:lnTo>
                <a:cubicBezTo>
                  <a:pt x="377658" y="2670342"/>
                  <a:pt x="414083" y="2638460"/>
                  <a:pt x="381000" y="2656840"/>
                </a:cubicBezTo>
                <a:cubicBezTo>
                  <a:pt x="354809" y="2671391"/>
                  <a:pt x="358270" y="2677131"/>
                  <a:pt x="335280" y="2682240"/>
                </a:cubicBezTo>
                <a:cubicBezTo>
                  <a:pt x="325225" y="2684474"/>
                  <a:pt x="314960" y="2685627"/>
                  <a:pt x="304800" y="2687320"/>
                </a:cubicBezTo>
                <a:cubicBezTo>
                  <a:pt x="301413" y="2692400"/>
                  <a:pt x="297370" y="2697099"/>
                  <a:pt x="294640" y="2702560"/>
                </a:cubicBezTo>
                <a:cubicBezTo>
                  <a:pt x="290372" y="2711096"/>
                  <a:pt x="286921" y="2729982"/>
                  <a:pt x="284480" y="2738120"/>
                </a:cubicBezTo>
                <a:lnTo>
                  <a:pt x="269240" y="2783840"/>
                </a:lnTo>
                <a:lnTo>
                  <a:pt x="264160" y="2799080"/>
                </a:lnTo>
                <a:cubicBezTo>
                  <a:pt x="260813" y="2809120"/>
                  <a:pt x="257872" y="2822398"/>
                  <a:pt x="248920" y="2829560"/>
                </a:cubicBezTo>
                <a:cubicBezTo>
                  <a:pt x="244739" y="2832905"/>
                  <a:pt x="238760" y="2832947"/>
                  <a:pt x="233680" y="2834640"/>
                </a:cubicBezTo>
                <a:cubicBezTo>
                  <a:pt x="208280" y="2832947"/>
                  <a:pt x="182797" y="2832225"/>
                  <a:pt x="157480" y="2829560"/>
                </a:cubicBezTo>
                <a:cubicBezTo>
                  <a:pt x="150537" y="2828829"/>
                  <a:pt x="143976" y="2825995"/>
                  <a:pt x="137160" y="2824480"/>
                </a:cubicBezTo>
                <a:cubicBezTo>
                  <a:pt x="128731" y="2822607"/>
                  <a:pt x="120227" y="2821093"/>
                  <a:pt x="111760" y="2819400"/>
                </a:cubicBezTo>
                <a:cubicBezTo>
                  <a:pt x="101600" y="2821093"/>
                  <a:pt x="90692" y="2820297"/>
                  <a:pt x="81280" y="2824480"/>
                </a:cubicBezTo>
                <a:cubicBezTo>
                  <a:pt x="74715" y="2827398"/>
                  <a:pt x="71559" y="2835121"/>
                  <a:pt x="66040" y="2839720"/>
                </a:cubicBezTo>
                <a:cubicBezTo>
                  <a:pt x="61350" y="2843629"/>
                  <a:pt x="55880" y="2846493"/>
                  <a:pt x="50800" y="2849880"/>
                </a:cubicBezTo>
                <a:cubicBezTo>
                  <a:pt x="21683" y="2893556"/>
                  <a:pt x="56592" y="2838296"/>
                  <a:pt x="35560" y="2880360"/>
                </a:cubicBezTo>
                <a:cubicBezTo>
                  <a:pt x="32830" y="2885821"/>
                  <a:pt x="28787" y="2890520"/>
                  <a:pt x="25400" y="2895600"/>
                </a:cubicBezTo>
                <a:cubicBezTo>
                  <a:pt x="19480" y="2942961"/>
                  <a:pt x="33972" y="2936240"/>
                  <a:pt x="0" y="293624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801360" y="2790789"/>
            <a:ext cx="1005840" cy="2010720"/>
          </a:xfrm>
          <a:custGeom>
            <a:avLst/>
            <a:gdLst>
              <a:gd name="connsiteX0" fmla="*/ 182880 w 1005840"/>
              <a:gd name="connsiteY0" fmla="*/ 89571 h 2010720"/>
              <a:gd name="connsiteX1" fmla="*/ 177800 w 1005840"/>
              <a:gd name="connsiteY1" fmla="*/ 18451 h 2010720"/>
              <a:gd name="connsiteX2" fmla="*/ 132080 w 1005840"/>
              <a:gd name="connsiteY2" fmla="*/ 38771 h 2010720"/>
              <a:gd name="connsiteX3" fmla="*/ 116840 w 1005840"/>
              <a:gd name="connsiteY3" fmla="*/ 54011 h 2010720"/>
              <a:gd name="connsiteX4" fmla="*/ 111760 w 1005840"/>
              <a:gd name="connsiteY4" fmla="*/ 69251 h 2010720"/>
              <a:gd name="connsiteX5" fmla="*/ 106680 w 1005840"/>
              <a:gd name="connsiteY5" fmla="*/ 165771 h 2010720"/>
              <a:gd name="connsiteX6" fmla="*/ 86360 w 1005840"/>
              <a:gd name="connsiteY6" fmla="*/ 196251 h 2010720"/>
              <a:gd name="connsiteX7" fmla="*/ 71120 w 1005840"/>
              <a:gd name="connsiteY7" fmla="*/ 226731 h 2010720"/>
              <a:gd name="connsiteX8" fmla="*/ 55880 w 1005840"/>
              <a:gd name="connsiteY8" fmla="*/ 282611 h 2010720"/>
              <a:gd name="connsiteX9" fmla="*/ 30480 w 1005840"/>
              <a:gd name="connsiteY9" fmla="*/ 328331 h 2010720"/>
              <a:gd name="connsiteX10" fmla="*/ 20320 w 1005840"/>
              <a:gd name="connsiteY10" fmla="*/ 348651 h 2010720"/>
              <a:gd name="connsiteX11" fmla="*/ 15240 w 1005840"/>
              <a:gd name="connsiteY11" fmla="*/ 368971 h 2010720"/>
              <a:gd name="connsiteX12" fmla="*/ 10160 w 1005840"/>
              <a:gd name="connsiteY12" fmla="*/ 384211 h 2010720"/>
              <a:gd name="connsiteX13" fmla="*/ 0 w 1005840"/>
              <a:gd name="connsiteY13" fmla="*/ 424851 h 2010720"/>
              <a:gd name="connsiteX14" fmla="*/ 5080 w 1005840"/>
              <a:gd name="connsiteY14" fmla="*/ 495971 h 2010720"/>
              <a:gd name="connsiteX15" fmla="*/ 15240 w 1005840"/>
              <a:gd name="connsiteY15" fmla="*/ 511211 h 2010720"/>
              <a:gd name="connsiteX16" fmla="*/ 45720 w 1005840"/>
              <a:gd name="connsiteY16" fmla="*/ 521371 h 2010720"/>
              <a:gd name="connsiteX17" fmla="*/ 66040 w 1005840"/>
              <a:gd name="connsiteY17" fmla="*/ 551851 h 2010720"/>
              <a:gd name="connsiteX18" fmla="*/ 71120 w 1005840"/>
              <a:gd name="connsiteY18" fmla="*/ 572171 h 2010720"/>
              <a:gd name="connsiteX19" fmla="*/ 76200 w 1005840"/>
              <a:gd name="connsiteY19" fmla="*/ 597571 h 2010720"/>
              <a:gd name="connsiteX20" fmla="*/ 86360 w 1005840"/>
              <a:gd name="connsiteY20" fmla="*/ 628051 h 2010720"/>
              <a:gd name="connsiteX21" fmla="*/ 96520 w 1005840"/>
              <a:gd name="connsiteY21" fmla="*/ 643291 h 2010720"/>
              <a:gd name="connsiteX22" fmla="*/ 101600 w 1005840"/>
              <a:gd name="connsiteY22" fmla="*/ 673771 h 2010720"/>
              <a:gd name="connsiteX23" fmla="*/ 106680 w 1005840"/>
              <a:gd name="connsiteY23" fmla="*/ 689011 h 2010720"/>
              <a:gd name="connsiteX24" fmla="*/ 116840 w 1005840"/>
              <a:gd name="connsiteY24" fmla="*/ 729651 h 2010720"/>
              <a:gd name="connsiteX25" fmla="*/ 137160 w 1005840"/>
              <a:gd name="connsiteY25" fmla="*/ 760131 h 2010720"/>
              <a:gd name="connsiteX26" fmla="*/ 152400 w 1005840"/>
              <a:gd name="connsiteY26" fmla="*/ 790611 h 2010720"/>
              <a:gd name="connsiteX27" fmla="*/ 157480 w 1005840"/>
              <a:gd name="connsiteY27" fmla="*/ 805851 h 2010720"/>
              <a:gd name="connsiteX28" fmla="*/ 172720 w 1005840"/>
              <a:gd name="connsiteY28" fmla="*/ 821091 h 2010720"/>
              <a:gd name="connsiteX29" fmla="*/ 203200 w 1005840"/>
              <a:gd name="connsiteY29" fmla="*/ 841411 h 2010720"/>
              <a:gd name="connsiteX30" fmla="*/ 223520 w 1005840"/>
              <a:gd name="connsiteY30" fmla="*/ 871891 h 2010720"/>
              <a:gd name="connsiteX31" fmla="*/ 238760 w 1005840"/>
              <a:gd name="connsiteY31" fmla="*/ 876971 h 2010720"/>
              <a:gd name="connsiteX32" fmla="*/ 254000 w 1005840"/>
              <a:gd name="connsiteY32" fmla="*/ 887131 h 2010720"/>
              <a:gd name="connsiteX33" fmla="*/ 279400 w 1005840"/>
              <a:gd name="connsiteY33" fmla="*/ 892211 h 2010720"/>
              <a:gd name="connsiteX34" fmla="*/ 309880 w 1005840"/>
              <a:gd name="connsiteY34" fmla="*/ 907451 h 2010720"/>
              <a:gd name="connsiteX35" fmla="*/ 330200 w 1005840"/>
              <a:gd name="connsiteY35" fmla="*/ 937931 h 2010720"/>
              <a:gd name="connsiteX36" fmla="*/ 345440 w 1005840"/>
              <a:gd name="connsiteY36" fmla="*/ 973491 h 2010720"/>
              <a:gd name="connsiteX37" fmla="*/ 355600 w 1005840"/>
              <a:gd name="connsiteY37" fmla="*/ 1009051 h 2010720"/>
              <a:gd name="connsiteX38" fmla="*/ 375920 w 1005840"/>
              <a:gd name="connsiteY38" fmla="*/ 1039531 h 2010720"/>
              <a:gd name="connsiteX39" fmla="*/ 386080 w 1005840"/>
              <a:gd name="connsiteY39" fmla="*/ 1054771 h 2010720"/>
              <a:gd name="connsiteX40" fmla="*/ 396240 w 1005840"/>
              <a:gd name="connsiteY40" fmla="*/ 1070011 h 2010720"/>
              <a:gd name="connsiteX41" fmla="*/ 406400 w 1005840"/>
              <a:gd name="connsiteY41" fmla="*/ 1085251 h 2010720"/>
              <a:gd name="connsiteX42" fmla="*/ 411480 w 1005840"/>
              <a:gd name="connsiteY42" fmla="*/ 1105571 h 2010720"/>
              <a:gd name="connsiteX43" fmla="*/ 421640 w 1005840"/>
              <a:gd name="connsiteY43" fmla="*/ 1120811 h 2010720"/>
              <a:gd name="connsiteX44" fmla="*/ 426720 w 1005840"/>
              <a:gd name="connsiteY44" fmla="*/ 1191931 h 2010720"/>
              <a:gd name="connsiteX45" fmla="*/ 431800 w 1005840"/>
              <a:gd name="connsiteY45" fmla="*/ 1212251 h 2010720"/>
              <a:gd name="connsiteX46" fmla="*/ 436880 w 1005840"/>
              <a:gd name="connsiteY46" fmla="*/ 1308771 h 2010720"/>
              <a:gd name="connsiteX47" fmla="*/ 447040 w 1005840"/>
              <a:gd name="connsiteY47" fmla="*/ 1339251 h 2010720"/>
              <a:gd name="connsiteX48" fmla="*/ 462280 w 1005840"/>
              <a:gd name="connsiteY48" fmla="*/ 1415451 h 2010720"/>
              <a:gd name="connsiteX49" fmla="*/ 472440 w 1005840"/>
              <a:gd name="connsiteY49" fmla="*/ 1430691 h 2010720"/>
              <a:gd name="connsiteX50" fmla="*/ 477520 w 1005840"/>
              <a:gd name="connsiteY50" fmla="*/ 1466251 h 2010720"/>
              <a:gd name="connsiteX51" fmla="*/ 482600 w 1005840"/>
              <a:gd name="connsiteY51" fmla="*/ 1481491 h 2010720"/>
              <a:gd name="connsiteX52" fmla="*/ 487680 w 1005840"/>
              <a:gd name="connsiteY52" fmla="*/ 1567851 h 2010720"/>
              <a:gd name="connsiteX53" fmla="*/ 482600 w 1005840"/>
              <a:gd name="connsiteY53" fmla="*/ 1608491 h 2010720"/>
              <a:gd name="connsiteX54" fmla="*/ 477520 w 1005840"/>
              <a:gd name="connsiteY54" fmla="*/ 1623731 h 2010720"/>
              <a:gd name="connsiteX55" fmla="*/ 462280 w 1005840"/>
              <a:gd name="connsiteY55" fmla="*/ 1628811 h 2010720"/>
              <a:gd name="connsiteX56" fmla="*/ 457200 w 1005840"/>
              <a:gd name="connsiteY56" fmla="*/ 1644051 h 2010720"/>
              <a:gd name="connsiteX57" fmla="*/ 441960 w 1005840"/>
              <a:gd name="connsiteY57" fmla="*/ 1674531 h 2010720"/>
              <a:gd name="connsiteX58" fmla="*/ 441960 w 1005840"/>
              <a:gd name="connsiteY58" fmla="*/ 1786291 h 2010720"/>
              <a:gd name="connsiteX59" fmla="*/ 452120 w 1005840"/>
              <a:gd name="connsiteY59" fmla="*/ 1816771 h 2010720"/>
              <a:gd name="connsiteX60" fmla="*/ 482600 w 1005840"/>
              <a:gd name="connsiteY60" fmla="*/ 1842171 h 2010720"/>
              <a:gd name="connsiteX61" fmla="*/ 508000 w 1005840"/>
              <a:gd name="connsiteY61" fmla="*/ 1867571 h 2010720"/>
              <a:gd name="connsiteX62" fmla="*/ 513080 w 1005840"/>
              <a:gd name="connsiteY62" fmla="*/ 1882811 h 2010720"/>
              <a:gd name="connsiteX63" fmla="*/ 523240 w 1005840"/>
              <a:gd name="connsiteY63" fmla="*/ 1898051 h 2010720"/>
              <a:gd name="connsiteX64" fmla="*/ 568960 w 1005840"/>
              <a:gd name="connsiteY64" fmla="*/ 1938691 h 2010720"/>
              <a:gd name="connsiteX65" fmla="*/ 635000 w 1005840"/>
              <a:gd name="connsiteY65" fmla="*/ 1928531 h 2010720"/>
              <a:gd name="connsiteX66" fmla="*/ 675640 w 1005840"/>
              <a:gd name="connsiteY66" fmla="*/ 1908211 h 2010720"/>
              <a:gd name="connsiteX67" fmla="*/ 680720 w 1005840"/>
              <a:gd name="connsiteY67" fmla="*/ 1933611 h 2010720"/>
              <a:gd name="connsiteX68" fmla="*/ 711200 w 1005840"/>
              <a:gd name="connsiteY68" fmla="*/ 1953931 h 2010720"/>
              <a:gd name="connsiteX69" fmla="*/ 716280 w 1005840"/>
              <a:gd name="connsiteY69" fmla="*/ 1969171 h 2010720"/>
              <a:gd name="connsiteX70" fmla="*/ 746760 w 1005840"/>
              <a:gd name="connsiteY70" fmla="*/ 1979331 h 2010720"/>
              <a:gd name="connsiteX71" fmla="*/ 777240 w 1005840"/>
              <a:gd name="connsiteY71" fmla="*/ 1989491 h 2010720"/>
              <a:gd name="connsiteX72" fmla="*/ 792480 w 1005840"/>
              <a:gd name="connsiteY72" fmla="*/ 1994571 h 2010720"/>
              <a:gd name="connsiteX73" fmla="*/ 822960 w 1005840"/>
              <a:gd name="connsiteY73" fmla="*/ 1999651 h 2010720"/>
              <a:gd name="connsiteX74" fmla="*/ 838200 w 1005840"/>
              <a:gd name="connsiteY74" fmla="*/ 2009811 h 2010720"/>
              <a:gd name="connsiteX75" fmla="*/ 914400 w 1005840"/>
              <a:gd name="connsiteY75" fmla="*/ 1999651 h 2010720"/>
              <a:gd name="connsiteX76" fmla="*/ 929640 w 1005840"/>
              <a:gd name="connsiteY76" fmla="*/ 1984411 h 2010720"/>
              <a:gd name="connsiteX77" fmla="*/ 934720 w 1005840"/>
              <a:gd name="connsiteY77" fmla="*/ 1969171 h 2010720"/>
              <a:gd name="connsiteX78" fmla="*/ 939800 w 1005840"/>
              <a:gd name="connsiteY78" fmla="*/ 1923451 h 2010720"/>
              <a:gd name="connsiteX79" fmla="*/ 965200 w 1005840"/>
              <a:gd name="connsiteY79" fmla="*/ 1898051 h 2010720"/>
              <a:gd name="connsiteX80" fmla="*/ 990600 w 1005840"/>
              <a:gd name="connsiteY80" fmla="*/ 1872651 h 2010720"/>
              <a:gd name="connsiteX81" fmla="*/ 1005840 w 1005840"/>
              <a:gd name="connsiteY81" fmla="*/ 1842171 h 2010720"/>
              <a:gd name="connsiteX82" fmla="*/ 1000760 w 1005840"/>
              <a:gd name="connsiteY82" fmla="*/ 1760891 h 2010720"/>
              <a:gd name="connsiteX83" fmla="*/ 995680 w 1005840"/>
              <a:gd name="connsiteY83" fmla="*/ 1745651 h 2010720"/>
              <a:gd name="connsiteX84" fmla="*/ 990600 w 1005840"/>
              <a:gd name="connsiteY84" fmla="*/ 1720251 h 2010720"/>
              <a:gd name="connsiteX85" fmla="*/ 980440 w 1005840"/>
              <a:gd name="connsiteY85" fmla="*/ 1705011 h 2010720"/>
              <a:gd name="connsiteX86" fmla="*/ 975360 w 1005840"/>
              <a:gd name="connsiteY86" fmla="*/ 1689771 h 2010720"/>
              <a:gd name="connsiteX87" fmla="*/ 965200 w 1005840"/>
              <a:gd name="connsiteY87" fmla="*/ 1669451 h 2010720"/>
              <a:gd name="connsiteX88" fmla="*/ 960120 w 1005840"/>
              <a:gd name="connsiteY88" fmla="*/ 1562771 h 2010720"/>
              <a:gd name="connsiteX89" fmla="*/ 960120 w 1005840"/>
              <a:gd name="connsiteY89" fmla="*/ 1532291 h 2010720"/>
              <a:gd name="connsiteX90" fmla="*/ 995680 w 1005840"/>
              <a:gd name="connsiteY90" fmla="*/ 1532291 h 201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05840" h="2010720">
                <a:moveTo>
                  <a:pt x="182880" y="89571"/>
                </a:moveTo>
                <a:cubicBezTo>
                  <a:pt x="181187" y="65864"/>
                  <a:pt x="191328" y="37992"/>
                  <a:pt x="177800" y="18451"/>
                </a:cubicBezTo>
                <a:cubicBezTo>
                  <a:pt x="144136" y="-30175"/>
                  <a:pt x="136657" y="31905"/>
                  <a:pt x="132080" y="38771"/>
                </a:cubicBezTo>
                <a:cubicBezTo>
                  <a:pt x="128095" y="44749"/>
                  <a:pt x="121920" y="48931"/>
                  <a:pt x="116840" y="54011"/>
                </a:cubicBezTo>
                <a:cubicBezTo>
                  <a:pt x="115147" y="59091"/>
                  <a:pt x="112245" y="63918"/>
                  <a:pt x="111760" y="69251"/>
                </a:cubicBezTo>
                <a:cubicBezTo>
                  <a:pt x="108843" y="101337"/>
                  <a:pt x="112998" y="134179"/>
                  <a:pt x="106680" y="165771"/>
                </a:cubicBezTo>
                <a:cubicBezTo>
                  <a:pt x="104285" y="177745"/>
                  <a:pt x="90221" y="184667"/>
                  <a:pt x="86360" y="196251"/>
                </a:cubicBezTo>
                <a:cubicBezTo>
                  <a:pt x="79349" y="217283"/>
                  <a:pt x="84250" y="207036"/>
                  <a:pt x="71120" y="226731"/>
                </a:cubicBezTo>
                <a:cubicBezTo>
                  <a:pt x="68394" y="240363"/>
                  <a:pt x="63246" y="271562"/>
                  <a:pt x="55880" y="282611"/>
                </a:cubicBezTo>
                <a:cubicBezTo>
                  <a:pt x="16278" y="342014"/>
                  <a:pt x="46575" y="290777"/>
                  <a:pt x="30480" y="328331"/>
                </a:cubicBezTo>
                <a:cubicBezTo>
                  <a:pt x="27497" y="335292"/>
                  <a:pt x="22979" y="341560"/>
                  <a:pt x="20320" y="348651"/>
                </a:cubicBezTo>
                <a:cubicBezTo>
                  <a:pt x="17869" y="355188"/>
                  <a:pt x="17158" y="362258"/>
                  <a:pt x="15240" y="368971"/>
                </a:cubicBezTo>
                <a:cubicBezTo>
                  <a:pt x="13769" y="374120"/>
                  <a:pt x="11459" y="379016"/>
                  <a:pt x="10160" y="384211"/>
                </a:cubicBezTo>
                <a:lnTo>
                  <a:pt x="0" y="424851"/>
                </a:lnTo>
                <a:cubicBezTo>
                  <a:pt x="1693" y="448558"/>
                  <a:pt x="950" y="472566"/>
                  <a:pt x="5080" y="495971"/>
                </a:cubicBezTo>
                <a:cubicBezTo>
                  <a:pt x="6141" y="501983"/>
                  <a:pt x="10063" y="507975"/>
                  <a:pt x="15240" y="511211"/>
                </a:cubicBezTo>
                <a:cubicBezTo>
                  <a:pt x="24322" y="516887"/>
                  <a:pt x="45720" y="521371"/>
                  <a:pt x="45720" y="521371"/>
                </a:cubicBezTo>
                <a:cubicBezTo>
                  <a:pt x="52493" y="531531"/>
                  <a:pt x="63078" y="540005"/>
                  <a:pt x="66040" y="551851"/>
                </a:cubicBezTo>
                <a:cubicBezTo>
                  <a:pt x="67733" y="558624"/>
                  <a:pt x="69605" y="565355"/>
                  <a:pt x="71120" y="572171"/>
                </a:cubicBezTo>
                <a:cubicBezTo>
                  <a:pt x="72993" y="580600"/>
                  <a:pt x="73928" y="589241"/>
                  <a:pt x="76200" y="597571"/>
                </a:cubicBezTo>
                <a:cubicBezTo>
                  <a:pt x="79018" y="607903"/>
                  <a:pt x="80419" y="619140"/>
                  <a:pt x="86360" y="628051"/>
                </a:cubicBezTo>
                <a:lnTo>
                  <a:pt x="96520" y="643291"/>
                </a:lnTo>
                <a:cubicBezTo>
                  <a:pt x="98213" y="653451"/>
                  <a:pt x="99366" y="663716"/>
                  <a:pt x="101600" y="673771"/>
                </a:cubicBezTo>
                <a:cubicBezTo>
                  <a:pt x="102762" y="678998"/>
                  <a:pt x="105381" y="683816"/>
                  <a:pt x="106680" y="689011"/>
                </a:cubicBezTo>
                <a:cubicBezTo>
                  <a:pt x="108727" y="697200"/>
                  <a:pt x="111562" y="720150"/>
                  <a:pt x="116840" y="729651"/>
                </a:cubicBezTo>
                <a:cubicBezTo>
                  <a:pt x="122770" y="740325"/>
                  <a:pt x="133299" y="748547"/>
                  <a:pt x="137160" y="760131"/>
                </a:cubicBezTo>
                <a:cubicBezTo>
                  <a:pt x="149929" y="798437"/>
                  <a:pt x="132705" y="751220"/>
                  <a:pt x="152400" y="790611"/>
                </a:cubicBezTo>
                <a:cubicBezTo>
                  <a:pt x="154795" y="795400"/>
                  <a:pt x="154510" y="801396"/>
                  <a:pt x="157480" y="805851"/>
                </a:cubicBezTo>
                <a:cubicBezTo>
                  <a:pt x="161465" y="811829"/>
                  <a:pt x="167049" y="816680"/>
                  <a:pt x="172720" y="821091"/>
                </a:cubicBezTo>
                <a:cubicBezTo>
                  <a:pt x="182359" y="828588"/>
                  <a:pt x="203200" y="841411"/>
                  <a:pt x="203200" y="841411"/>
                </a:cubicBezTo>
                <a:cubicBezTo>
                  <a:pt x="209973" y="851571"/>
                  <a:pt x="211936" y="868030"/>
                  <a:pt x="223520" y="871891"/>
                </a:cubicBezTo>
                <a:cubicBezTo>
                  <a:pt x="228600" y="873584"/>
                  <a:pt x="233971" y="874576"/>
                  <a:pt x="238760" y="876971"/>
                </a:cubicBezTo>
                <a:cubicBezTo>
                  <a:pt x="244221" y="879701"/>
                  <a:pt x="248283" y="884987"/>
                  <a:pt x="254000" y="887131"/>
                </a:cubicBezTo>
                <a:cubicBezTo>
                  <a:pt x="262085" y="890163"/>
                  <a:pt x="271023" y="890117"/>
                  <a:pt x="279400" y="892211"/>
                </a:cubicBezTo>
                <a:cubicBezTo>
                  <a:pt x="296226" y="896417"/>
                  <a:pt x="294981" y="897518"/>
                  <a:pt x="309880" y="907451"/>
                </a:cubicBezTo>
                <a:cubicBezTo>
                  <a:pt x="316653" y="917611"/>
                  <a:pt x="327238" y="926085"/>
                  <a:pt x="330200" y="937931"/>
                </a:cubicBezTo>
                <a:cubicBezTo>
                  <a:pt x="336761" y="964174"/>
                  <a:pt x="331407" y="952442"/>
                  <a:pt x="345440" y="973491"/>
                </a:cubicBezTo>
                <a:cubicBezTo>
                  <a:pt x="346636" y="978274"/>
                  <a:pt x="352287" y="1003088"/>
                  <a:pt x="355600" y="1009051"/>
                </a:cubicBezTo>
                <a:cubicBezTo>
                  <a:pt x="361530" y="1019725"/>
                  <a:pt x="369147" y="1029371"/>
                  <a:pt x="375920" y="1039531"/>
                </a:cubicBezTo>
                <a:lnTo>
                  <a:pt x="386080" y="1054771"/>
                </a:lnTo>
                <a:lnTo>
                  <a:pt x="396240" y="1070011"/>
                </a:lnTo>
                <a:lnTo>
                  <a:pt x="406400" y="1085251"/>
                </a:lnTo>
                <a:cubicBezTo>
                  <a:pt x="408093" y="1092024"/>
                  <a:pt x="408730" y="1099154"/>
                  <a:pt x="411480" y="1105571"/>
                </a:cubicBezTo>
                <a:cubicBezTo>
                  <a:pt x="413885" y="1111183"/>
                  <a:pt x="420579" y="1114799"/>
                  <a:pt x="421640" y="1120811"/>
                </a:cubicBezTo>
                <a:cubicBezTo>
                  <a:pt x="425770" y="1144216"/>
                  <a:pt x="424095" y="1168309"/>
                  <a:pt x="426720" y="1191931"/>
                </a:cubicBezTo>
                <a:cubicBezTo>
                  <a:pt x="427491" y="1198870"/>
                  <a:pt x="430107" y="1205478"/>
                  <a:pt x="431800" y="1212251"/>
                </a:cubicBezTo>
                <a:cubicBezTo>
                  <a:pt x="433493" y="1244424"/>
                  <a:pt x="433041" y="1276783"/>
                  <a:pt x="436880" y="1308771"/>
                </a:cubicBezTo>
                <a:cubicBezTo>
                  <a:pt x="438156" y="1319404"/>
                  <a:pt x="447040" y="1339251"/>
                  <a:pt x="447040" y="1339251"/>
                </a:cubicBezTo>
                <a:cubicBezTo>
                  <a:pt x="449005" y="1356934"/>
                  <a:pt x="450273" y="1397440"/>
                  <a:pt x="462280" y="1415451"/>
                </a:cubicBezTo>
                <a:lnTo>
                  <a:pt x="472440" y="1430691"/>
                </a:lnTo>
                <a:cubicBezTo>
                  <a:pt x="474133" y="1442544"/>
                  <a:pt x="475172" y="1454510"/>
                  <a:pt x="477520" y="1466251"/>
                </a:cubicBezTo>
                <a:cubicBezTo>
                  <a:pt x="478570" y="1471502"/>
                  <a:pt x="482067" y="1476163"/>
                  <a:pt x="482600" y="1481491"/>
                </a:cubicBezTo>
                <a:cubicBezTo>
                  <a:pt x="485469" y="1510184"/>
                  <a:pt x="485987" y="1539064"/>
                  <a:pt x="487680" y="1567851"/>
                </a:cubicBezTo>
                <a:cubicBezTo>
                  <a:pt x="485987" y="1581398"/>
                  <a:pt x="485042" y="1595059"/>
                  <a:pt x="482600" y="1608491"/>
                </a:cubicBezTo>
                <a:cubicBezTo>
                  <a:pt x="481642" y="1613759"/>
                  <a:pt x="481306" y="1619945"/>
                  <a:pt x="477520" y="1623731"/>
                </a:cubicBezTo>
                <a:cubicBezTo>
                  <a:pt x="473734" y="1627517"/>
                  <a:pt x="467360" y="1627118"/>
                  <a:pt x="462280" y="1628811"/>
                </a:cubicBezTo>
                <a:cubicBezTo>
                  <a:pt x="460587" y="1633891"/>
                  <a:pt x="459595" y="1639262"/>
                  <a:pt x="457200" y="1644051"/>
                </a:cubicBezTo>
                <a:cubicBezTo>
                  <a:pt x="437505" y="1683442"/>
                  <a:pt x="454729" y="1636225"/>
                  <a:pt x="441960" y="1674531"/>
                </a:cubicBezTo>
                <a:cubicBezTo>
                  <a:pt x="435670" y="1724848"/>
                  <a:pt x="432881" y="1725764"/>
                  <a:pt x="441960" y="1786291"/>
                </a:cubicBezTo>
                <a:cubicBezTo>
                  <a:pt x="443549" y="1796882"/>
                  <a:pt x="443209" y="1810830"/>
                  <a:pt x="452120" y="1816771"/>
                </a:cubicBezTo>
                <a:cubicBezTo>
                  <a:pt x="467105" y="1826761"/>
                  <a:pt x="470377" y="1827503"/>
                  <a:pt x="482600" y="1842171"/>
                </a:cubicBezTo>
                <a:cubicBezTo>
                  <a:pt x="503767" y="1867571"/>
                  <a:pt x="480060" y="1848944"/>
                  <a:pt x="508000" y="1867571"/>
                </a:cubicBezTo>
                <a:cubicBezTo>
                  <a:pt x="509693" y="1872651"/>
                  <a:pt x="510685" y="1878022"/>
                  <a:pt x="513080" y="1882811"/>
                </a:cubicBezTo>
                <a:cubicBezTo>
                  <a:pt x="515810" y="1888272"/>
                  <a:pt x="519184" y="1893488"/>
                  <a:pt x="523240" y="1898051"/>
                </a:cubicBezTo>
                <a:cubicBezTo>
                  <a:pt x="548547" y="1926521"/>
                  <a:pt x="545797" y="1923249"/>
                  <a:pt x="568960" y="1938691"/>
                </a:cubicBezTo>
                <a:cubicBezTo>
                  <a:pt x="576528" y="1937850"/>
                  <a:pt x="620335" y="1935049"/>
                  <a:pt x="635000" y="1928531"/>
                </a:cubicBezTo>
                <a:cubicBezTo>
                  <a:pt x="706980" y="1896540"/>
                  <a:pt x="628262" y="1924004"/>
                  <a:pt x="675640" y="1908211"/>
                </a:cubicBezTo>
                <a:cubicBezTo>
                  <a:pt x="677333" y="1916678"/>
                  <a:pt x="675419" y="1926795"/>
                  <a:pt x="680720" y="1933611"/>
                </a:cubicBezTo>
                <a:cubicBezTo>
                  <a:pt x="688217" y="1943250"/>
                  <a:pt x="711200" y="1953931"/>
                  <a:pt x="711200" y="1953931"/>
                </a:cubicBezTo>
                <a:cubicBezTo>
                  <a:pt x="712893" y="1959011"/>
                  <a:pt x="711923" y="1966059"/>
                  <a:pt x="716280" y="1969171"/>
                </a:cubicBezTo>
                <a:cubicBezTo>
                  <a:pt x="724995" y="1975396"/>
                  <a:pt x="736600" y="1975944"/>
                  <a:pt x="746760" y="1979331"/>
                </a:cubicBezTo>
                <a:lnTo>
                  <a:pt x="777240" y="1989491"/>
                </a:lnTo>
                <a:cubicBezTo>
                  <a:pt x="782320" y="1991184"/>
                  <a:pt x="787198" y="1993691"/>
                  <a:pt x="792480" y="1994571"/>
                </a:cubicBezTo>
                <a:lnTo>
                  <a:pt x="822960" y="1999651"/>
                </a:lnTo>
                <a:cubicBezTo>
                  <a:pt x="828040" y="2003038"/>
                  <a:pt x="832108" y="2009405"/>
                  <a:pt x="838200" y="2009811"/>
                </a:cubicBezTo>
                <a:cubicBezTo>
                  <a:pt x="879635" y="2012573"/>
                  <a:pt x="886345" y="2009003"/>
                  <a:pt x="914400" y="1999651"/>
                </a:cubicBezTo>
                <a:cubicBezTo>
                  <a:pt x="919480" y="1994571"/>
                  <a:pt x="925655" y="1990389"/>
                  <a:pt x="929640" y="1984411"/>
                </a:cubicBezTo>
                <a:cubicBezTo>
                  <a:pt x="932610" y="1979956"/>
                  <a:pt x="933840" y="1974453"/>
                  <a:pt x="934720" y="1969171"/>
                </a:cubicBezTo>
                <a:cubicBezTo>
                  <a:pt x="937241" y="1954046"/>
                  <a:pt x="936081" y="1938327"/>
                  <a:pt x="939800" y="1923451"/>
                </a:cubicBezTo>
                <a:cubicBezTo>
                  <a:pt x="943187" y="1909904"/>
                  <a:pt x="955040" y="1904824"/>
                  <a:pt x="965200" y="1898051"/>
                </a:cubicBezTo>
                <a:cubicBezTo>
                  <a:pt x="992293" y="1857411"/>
                  <a:pt x="956733" y="1906518"/>
                  <a:pt x="990600" y="1872651"/>
                </a:cubicBezTo>
                <a:cubicBezTo>
                  <a:pt x="1000448" y="1862803"/>
                  <a:pt x="1001708" y="1854566"/>
                  <a:pt x="1005840" y="1842171"/>
                </a:cubicBezTo>
                <a:cubicBezTo>
                  <a:pt x="1004147" y="1815078"/>
                  <a:pt x="1003602" y="1787888"/>
                  <a:pt x="1000760" y="1760891"/>
                </a:cubicBezTo>
                <a:cubicBezTo>
                  <a:pt x="1000199" y="1755566"/>
                  <a:pt x="996979" y="1750846"/>
                  <a:pt x="995680" y="1745651"/>
                </a:cubicBezTo>
                <a:cubicBezTo>
                  <a:pt x="993586" y="1737274"/>
                  <a:pt x="993632" y="1728336"/>
                  <a:pt x="990600" y="1720251"/>
                </a:cubicBezTo>
                <a:cubicBezTo>
                  <a:pt x="988456" y="1714534"/>
                  <a:pt x="983170" y="1710472"/>
                  <a:pt x="980440" y="1705011"/>
                </a:cubicBezTo>
                <a:cubicBezTo>
                  <a:pt x="978045" y="1700222"/>
                  <a:pt x="977469" y="1694693"/>
                  <a:pt x="975360" y="1689771"/>
                </a:cubicBezTo>
                <a:cubicBezTo>
                  <a:pt x="972377" y="1682810"/>
                  <a:pt x="968587" y="1676224"/>
                  <a:pt x="965200" y="1669451"/>
                </a:cubicBezTo>
                <a:cubicBezTo>
                  <a:pt x="963507" y="1633891"/>
                  <a:pt x="963076" y="1598248"/>
                  <a:pt x="960120" y="1562771"/>
                </a:cubicBezTo>
                <a:cubicBezTo>
                  <a:pt x="959709" y="1557845"/>
                  <a:pt x="946984" y="1537217"/>
                  <a:pt x="960120" y="1532291"/>
                </a:cubicBezTo>
                <a:cubicBezTo>
                  <a:pt x="971219" y="1528129"/>
                  <a:pt x="983827" y="1532291"/>
                  <a:pt x="995680" y="153229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41968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42"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0"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1</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23999" y="1360944"/>
            <a:ext cx="3657601" cy="2215991"/>
          </a:xfrm>
          <a:prstGeom prst="rect">
            <a:avLst/>
          </a:prstGeom>
          <a:solidFill>
            <a:srgbClr val="BCFCD4"/>
          </a:solidFill>
          <a:ln w="12700">
            <a:solidFill>
              <a:srgbClr val="009900"/>
            </a:solidFill>
          </a:ln>
        </p:spPr>
        <p:txBody>
          <a:bodyPr wrap="square">
            <a:spAutoFit/>
          </a:bodyPr>
          <a:lstStyle/>
          <a:p>
            <a:pPr algn="just"/>
            <a:r>
              <a:rPr lang="en-US" sz="2300" i="1" dirty="0" err="1" smtClean="0">
                <a:solidFill>
                  <a:srgbClr val="FF0000"/>
                </a:solidFill>
                <a:latin typeface="Cambria" panose="02040503050406030204" pitchFamily="18" charset="0"/>
                <a:ea typeface="Cambria" panose="02040503050406030204" pitchFamily="18" charset="0"/>
              </a:rPr>
              <a:t>Quan</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hình</a:t>
            </a:r>
            <a:r>
              <a:rPr lang="en-US" sz="2300" i="1" dirty="0" smtClean="0">
                <a:solidFill>
                  <a:srgbClr val="FF0000"/>
                </a:solidFill>
                <a:latin typeface="Cambria" panose="02040503050406030204" pitchFamily="18" charset="0"/>
                <a:ea typeface="Cambria" panose="02040503050406030204" pitchFamily="18" charset="0"/>
              </a:rPr>
              <a:t> 14.1 </a:t>
            </a:r>
            <a:r>
              <a:rPr lang="en-US" sz="2300" i="1" dirty="0" err="1" smtClean="0">
                <a:solidFill>
                  <a:srgbClr val="FF0000"/>
                </a:solidFill>
                <a:latin typeface="Cambria" panose="02040503050406030204" pitchFamily="18" charset="0"/>
                <a:ea typeface="Cambria" panose="02040503050406030204" pitchFamily="18" charset="0"/>
              </a:rPr>
              <a:t>và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kênh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chữ</a:t>
            </a:r>
            <a:r>
              <a:rPr lang="en-US" sz="2300" i="1" dirty="0" smtClean="0">
                <a:solidFill>
                  <a:srgbClr val="FF0000"/>
                </a:solidFill>
                <a:latin typeface="Cambria" panose="02040503050406030204" pitchFamily="18" charset="0"/>
                <a:ea typeface="Cambria" panose="02040503050406030204" pitchFamily="18" charset="0"/>
              </a:rPr>
              <a:t> SGK,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x</a:t>
            </a:r>
            <a:r>
              <a:rPr lang="vi-VN" sz="2300" i="1" dirty="0" smtClean="0">
                <a:solidFill>
                  <a:srgbClr val="FF0000"/>
                </a:solidFill>
                <a:latin typeface="Cambria" panose="02040503050406030204" pitchFamily="18" charset="0"/>
                <a:ea typeface="Cambria" panose="02040503050406030204" pitchFamily="18" charset="0"/>
              </a:rPr>
              <a:t>ác </a:t>
            </a:r>
            <a:r>
              <a:rPr lang="vi-VN" sz="2300" i="1" dirty="0">
                <a:solidFill>
                  <a:srgbClr val="FF0000"/>
                </a:solidFill>
                <a:latin typeface="Cambria" panose="02040503050406030204" pitchFamily="18" charset="0"/>
                <a:ea typeface="Cambria" panose="02040503050406030204" pitchFamily="18" charset="0"/>
              </a:rPr>
              <a:t>định 2 vịnh biển lớn trong Biển Đông. Cho biết diện tích của phần biển Việt Nam trong biển Đông là bao nhiêu?</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VỊ TRÍ ĐỊA LÍ VÀ PHẠM VI BIỂN ĐÔNG</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82880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343400"/>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4114800"/>
            <a:ext cx="3657601" cy="1938992"/>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en-US" sz="2300" dirty="0" smtClean="0">
                <a:latin typeface="Cambria" pitchFamily="18" charset="0"/>
                <a:ea typeface="Cambria" pitchFamily="18" charset="0"/>
              </a:rPr>
              <a:t> - H</a:t>
            </a:r>
            <a:r>
              <a:rPr lang="vi-VN" sz="2300" dirty="0" smtClean="0">
                <a:latin typeface="Cambria" pitchFamily="18" charset="0"/>
                <a:ea typeface="Cambria" pitchFamily="18" charset="0"/>
              </a:rPr>
              <a:t>ai </a:t>
            </a:r>
            <a:r>
              <a:rPr lang="vi-VN" sz="2300" dirty="0">
                <a:latin typeface="Cambria" pitchFamily="18" charset="0"/>
                <a:ea typeface="Cambria" pitchFamily="18" charset="0"/>
              </a:rPr>
              <a:t>vịnh lớn là vịnh Bắc Bộ và vịnh Thái Lan.</a:t>
            </a:r>
          </a:p>
          <a:p>
            <a:pPr algn="just">
              <a:spcBef>
                <a:spcPts val="600"/>
              </a:spcBef>
              <a:spcAft>
                <a:spcPts val="0"/>
              </a:spcAft>
            </a:pPr>
            <a:r>
              <a:rPr lang="en-US" sz="2300" dirty="0" smtClean="0">
                <a:latin typeface="Cambria" pitchFamily="18" charset="0"/>
                <a:ea typeface="Cambria" pitchFamily="18" charset="0"/>
              </a:rPr>
              <a:t>- </a:t>
            </a:r>
            <a:r>
              <a:rPr lang="vi-VN" sz="2300" dirty="0" smtClean="0">
                <a:latin typeface="Cambria" pitchFamily="18" charset="0"/>
                <a:ea typeface="Cambria" pitchFamily="18" charset="0"/>
              </a:rPr>
              <a:t>Vùng </a:t>
            </a:r>
            <a:r>
              <a:rPr lang="vi-VN" sz="2300" dirty="0">
                <a:latin typeface="Cambria" pitchFamily="18" charset="0"/>
                <a:ea typeface="Cambria" pitchFamily="18" charset="0"/>
              </a:rPr>
              <a:t>biển VN là một phần của Biển Đông, có diện tích </a:t>
            </a:r>
            <a:r>
              <a:rPr lang="vi-VN" sz="2300" dirty="0" smtClean="0">
                <a:latin typeface="Cambria" pitchFamily="18" charset="0"/>
                <a:ea typeface="Cambria" pitchFamily="18" charset="0"/>
              </a:rPr>
              <a:t>kho</a:t>
            </a:r>
            <a:r>
              <a:rPr lang="en-US" sz="2300" dirty="0">
                <a:latin typeface="Cambria" pitchFamily="18" charset="0"/>
                <a:ea typeface="Cambria" pitchFamily="18" charset="0"/>
              </a:rPr>
              <a:t>ả</a:t>
            </a:r>
            <a:r>
              <a:rPr lang="vi-VN" sz="2300" dirty="0" smtClean="0">
                <a:latin typeface="Cambria" pitchFamily="18" charset="0"/>
                <a:ea typeface="Cambria" pitchFamily="18" charset="0"/>
              </a:rPr>
              <a:t>ng </a:t>
            </a:r>
            <a:r>
              <a:rPr lang="vi-VN" sz="2300" dirty="0">
                <a:latin typeface="Cambria" pitchFamily="18" charset="0"/>
                <a:ea typeface="Cambria" pitchFamily="18" charset="0"/>
              </a:rPr>
              <a:t>1 triệu km</a:t>
            </a:r>
            <a:r>
              <a:rPr lang="vi-VN" sz="2300" baseline="30000" dirty="0">
                <a:latin typeface="Cambria" pitchFamily="18" charset="0"/>
                <a:ea typeface="Cambria" pitchFamily="18" charset="0"/>
              </a:rPr>
              <a:t>2</a:t>
            </a:r>
            <a:r>
              <a:rPr lang="vi-VN" sz="2300" dirty="0">
                <a:latin typeface="Cambria" pitchFamily="18" charset="0"/>
                <a:ea typeface="Cambria" pitchFamily="18" charset="0"/>
              </a:rPr>
              <a:t>.</a:t>
            </a:r>
          </a:p>
        </p:txBody>
      </p:sp>
      <p:pic>
        <p:nvPicPr>
          <p:cNvPr id="35" name="Picture 3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11075" y="1360944"/>
            <a:ext cx="3528125" cy="5192256"/>
          </a:xfrm>
          <a:prstGeom prst="rect">
            <a:avLst/>
          </a:prstGeom>
          <a:noFill/>
          <a:ln>
            <a:solidFill>
              <a:srgbClr val="FF0000"/>
            </a:solidFill>
          </a:ln>
        </p:spPr>
      </p:pic>
      <p:sp>
        <p:nvSpPr>
          <p:cNvPr id="2" name="Oval 1"/>
          <p:cNvSpPr/>
          <p:nvPr/>
        </p:nvSpPr>
        <p:spPr>
          <a:xfrm>
            <a:off x="6438900" y="1778880"/>
            <a:ext cx="381000" cy="388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774526" y="2987447"/>
            <a:ext cx="627160" cy="670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407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8" dur="500"/>
                                        <p:tgtEl>
                                          <p:spTgt spid="3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randombar(horizont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41"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14</a:t>
            </a:r>
            <a:endPar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1</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35"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ular Callout 35"/>
          <p:cNvSpPr/>
          <p:nvPr/>
        </p:nvSpPr>
        <p:spPr>
          <a:xfrm>
            <a:off x="446490" y="1600200"/>
            <a:ext cx="6792509" cy="3581400"/>
          </a:xfrm>
          <a:prstGeom prst="wedgeRoundRectCallout">
            <a:avLst>
              <a:gd name="adj1" fmla="val 48134"/>
              <a:gd name="adj2" fmla="val 667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37"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566145" y="1922145"/>
            <a:ext cx="6553198" cy="2954655"/>
          </a:xfrm>
          <a:prstGeom prst="rect">
            <a:avLst/>
          </a:prstGeom>
        </p:spPr>
        <p:txBody>
          <a:bodyPr wrap="square">
            <a:spAutoFit/>
          </a:bodyPr>
          <a:lstStyle/>
          <a:p>
            <a:pPr algn="just">
              <a:spcBef>
                <a:spcPts val="600"/>
              </a:spcBef>
              <a:spcAft>
                <a:spcPts val="0"/>
              </a:spcAft>
            </a:pPr>
            <a:r>
              <a:rPr lang="en-US" sz="2200" dirty="0">
                <a:latin typeface="Cambria" pitchFamily="18" charset="0"/>
                <a:ea typeface="Cambria" pitchFamily="18" charset="0"/>
              </a:rPr>
              <a:t>- </a:t>
            </a:r>
            <a:r>
              <a:rPr lang="en-US" sz="2200" dirty="0" err="1">
                <a:latin typeface="Cambria" pitchFamily="18" charset="0"/>
                <a:ea typeface="Cambria" pitchFamily="18" charset="0"/>
              </a:rPr>
              <a:t>Biển</a:t>
            </a:r>
            <a:r>
              <a:rPr lang="en-US" sz="2200" dirty="0">
                <a:latin typeface="Cambria" pitchFamily="18" charset="0"/>
                <a:ea typeface="Cambria" pitchFamily="18" charset="0"/>
              </a:rPr>
              <a:t> </a:t>
            </a:r>
            <a:r>
              <a:rPr lang="en-US" sz="2200" dirty="0" err="1">
                <a:latin typeface="Cambria" pitchFamily="18" charset="0"/>
                <a:ea typeface="Cambria" pitchFamily="18" charset="0"/>
              </a:rPr>
              <a:t>Đông</a:t>
            </a:r>
            <a:r>
              <a:rPr lang="en-US" sz="2200" dirty="0">
                <a:latin typeface="Cambria" pitchFamily="18" charset="0"/>
                <a:ea typeface="Cambria" pitchFamily="18" charset="0"/>
              </a:rPr>
              <a:t> </a:t>
            </a:r>
            <a:r>
              <a:rPr lang="en-US" sz="2200" dirty="0" err="1">
                <a:latin typeface="Cambria" pitchFamily="18" charset="0"/>
                <a:ea typeface="Cambria" pitchFamily="18" charset="0"/>
              </a:rPr>
              <a:t>thuộc</a:t>
            </a:r>
            <a:r>
              <a:rPr lang="en-US" sz="2200" dirty="0">
                <a:latin typeface="Cambria" pitchFamily="18" charset="0"/>
                <a:ea typeface="Cambria" pitchFamily="18" charset="0"/>
              </a:rPr>
              <a:t> </a:t>
            </a:r>
            <a:r>
              <a:rPr lang="en-US" sz="2200" dirty="0" err="1">
                <a:latin typeface="Cambria" pitchFamily="18" charset="0"/>
                <a:ea typeface="Cambria" pitchFamily="18" charset="0"/>
              </a:rPr>
              <a:t>Thái</a:t>
            </a:r>
            <a:r>
              <a:rPr lang="en-US" sz="2200" dirty="0">
                <a:latin typeface="Cambria" pitchFamily="18" charset="0"/>
                <a:ea typeface="Cambria" pitchFamily="18" charset="0"/>
              </a:rPr>
              <a:t> </a:t>
            </a:r>
            <a:r>
              <a:rPr lang="en-US" sz="2200" dirty="0" err="1">
                <a:latin typeface="Cambria" pitchFamily="18" charset="0"/>
                <a:ea typeface="Cambria" pitchFamily="18" charset="0"/>
              </a:rPr>
              <a:t>Bình</a:t>
            </a:r>
            <a:r>
              <a:rPr lang="en-US" sz="2200" dirty="0">
                <a:latin typeface="Cambria" pitchFamily="18" charset="0"/>
                <a:ea typeface="Cambria" pitchFamily="18" charset="0"/>
              </a:rPr>
              <a:t> </a:t>
            </a:r>
            <a:r>
              <a:rPr lang="en-US" sz="2200" dirty="0" err="1">
                <a:latin typeface="Cambria" pitchFamily="18" charset="0"/>
                <a:ea typeface="Cambria" pitchFamily="18" charset="0"/>
              </a:rPr>
              <a:t>Dương</a:t>
            </a:r>
            <a:r>
              <a:rPr lang="en-US" sz="2200" dirty="0">
                <a:latin typeface="Cambria" pitchFamily="18" charset="0"/>
                <a:ea typeface="Cambria" pitchFamily="18" charset="0"/>
              </a:rPr>
              <a:t>, </a:t>
            </a:r>
            <a:r>
              <a:rPr lang="en-US" sz="2200" dirty="0" err="1">
                <a:latin typeface="Cambria" pitchFamily="18" charset="0"/>
                <a:ea typeface="Cambria" pitchFamily="18" charset="0"/>
              </a:rPr>
              <a:t>có</a:t>
            </a:r>
            <a:r>
              <a:rPr lang="en-US" sz="2200" dirty="0">
                <a:latin typeface="Cambria" pitchFamily="18" charset="0"/>
                <a:ea typeface="Cambria" pitchFamily="18" charset="0"/>
              </a:rPr>
              <a:t> </a:t>
            </a:r>
            <a:r>
              <a:rPr lang="en-US" sz="2200" dirty="0" err="1">
                <a:latin typeface="Cambria" pitchFamily="18" charset="0"/>
                <a:ea typeface="Cambria" pitchFamily="18" charset="0"/>
              </a:rPr>
              <a:t>diện</a:t>
            </a:r>
            <a:r>
              <a:rPr lang="en-US" sz="2200" dirty="0">
                <a:latin typeface="Cambria" pitchFamily="18" charset="0"/>
                <a:ea typeface="Cambria" pitchFamily="18" charset="0"/>
              </a:rPr>
              <a:t> </a:t>
            </a:r>
            <a:r>
              <a:rPr lang="en-US" sz="2200" dirty="0" err="1">
                <a:latin typeface="Cambria" pitchFamily="18" charset="0"/>
                <a:ea typeface="Cambria" pitchFamily="18" charset="0"/>
              </a:rPr>
              <a:t>tích</a:t>
            </a:r>
            <a:r>
              <a:rPr lang="en-US" sz="2200" dirty="0">
                <a:latin typeface="Cambria" pitchFamily="18" charset="0"/>
                <a:ea typeface="Cambria" pitchFamily="18" charset="0"/>
              </a:rPr>
              <a:t> </a:t>
            </a:r>
            <a:r>
              <a:rPr lang="en-US" sz="2200" dirty="0" err="1">
                <a:latin typeface="Cambria" pitchFamily="18" charset="0"/>
                <a:ea typeface="Cambria" pitchFamily="18" charset="0"/>
              </a:rPr>
              <a:t>khoảng</a:t>
            </a:r>
            <a:r>
              <a:rPr lang="en-US" sz="2200" dirty="0">
                <a:latin typeface="Cambria" pitchFamily="18" charset="0"/>
                <a:ea typeface="Cambria" pitchFamily="18" charset="0"/>
              </a:rPr>
              <a:t> 3447 </a:t>
            </a:r>
            <a:r>
              <a:rPr lang="en-US" sz="2200" dirty="0" err="1">
                <a:latin typeface="Cambria" pitchFamily="18" charset="0"/>
                <a:ea typeface="Cambria" pitchFamily="18" charset="0"/>
              </a:rPr>
              <a:t>nghìn</a:t>
            </a:r>
            <a:r>
              <a:rPr lang="en-US" sz="2200" dirty="0">
                <a:latin typeface="Cambria" pitchFamily="18" charset="0"/>
                <a:ea typeface="Cambria" pitchFamily="18" charset="0"/>
              </a:rPr>
              <a:t> km</a:t>
            </a:r>
            <a:r>
              <a:rPr lang="en-US" sz="2200" baseline="30000" dirty="0">
                <a:latin typeface="Cambria" pitchFamily="18" charset="0"/>
                <a:ea typeface="Cambria" pitchFamily="18" charset="0"/>
              </a:rPr>
              <a:t>2</a:t>
            </a:r>
            <a:r>
              <a:rPr lang="en-US" sz="2200" dirty="0">
                <a:latin typeface="Cambria" pitchFamily="18" charset="0"/>
                <a:ea typeface="Cambria" pitchFamily="18" charset="0"/>
              </a:rPr>
              <a:t>, </a:t>
            </a:r>
            <a:r>
              <a:rPr lang="en-US" sz="2200" dirty="0" err="1">
                <a:latin typeface="Cambria" pitchFamily="18" charset="0"/>
                <a:ea typeface="Cambria" pitchFamily="18" charset="0"/>
              </a:rPr>
              <a:t>trải</a:t>
            </a:r>
            <a:r>
              <a:rPr lang="en-US" sz="2200" dirty="0">
                <a:latin typeface="Cambria" pitchFamily="18" charset="0"/>
                <a:ea typeface="Cambria" pitchFamily="18" charset="0"/>
              </a:rPr>
              <a:t> </a:t>
            </a:r>
            <a:r>
              <a:rPr lang="en-US" sz="2200" dirty="0" err="1">
                <a:latin typeface="Cambria" pitchFamily="18" charset="0"/>
                <a:ea typeface="Cambria" pitchFamily="18" charset="0"/>
              </a:rPr>
              <a:t>rộng</a:t>
            </a:r>
            <a:r>
              <a:rPr lang="en-US" sz="2200" dirty="0">
                <a:latin typeface="Cambria" pitchFamily="18" charset="0"/>
                <a:ea typeface="Cambria" pitchFamily="18" charset="0"/>
              </a:rPr>
              <a:t> </a:t>
            </a:r>
            <a:r>
              <a:rPr lang="en-US" sz="2200" dirty="0" err="1">
                <a:latin typeface="Cambria" pitchFamily="18" charset="0"/>
                <a:ea typeface="Cambria" pitchFamily="18" charset="0"/>
              </a:rPr>
              <a:t>từ</a:t>
            </a:r>
            <a:r>
              <a:rPr lang="en-US" sz="2200" dirty="0">
                <a:latin typeface="Cambria" pitchFamily="18" charset="0"/>
                <a:ea typeface="Cambria" pitchFamily="18" charset="0"/>
              </a:rPr>
              <a:t> </a:t>
            </a:r>
            <a:r>
              <a:rPr lang="en-US" sz="2200" dirty="0" err="1">
                <a:latin typeface="Cambria" pitchFamily="18" charset="0"/>
                <a:ea typeface="Cambria" pitchFamily="18" charset="0"/>
              </a:rPr>
              <a:t>vĩ</a:t>
            </a:r>
            <a:r>
              <a:rPr lang="en-US" sz="2200" dirty="0">
                <a:latin typeface="Cambria" pitchFamily="18" charset="0"/>
                <a:ea typeface="Cambria" pitchFamily="18" charset="0"/>
              </a:rPr>
              <a:t> </a:t>
            </a:r>
            <a:r>
              <a:rPr lang="en-US" sz="2200" dirty="0" err="1">
                <a:latin typeface="Cambria" pitchFamily="18" charset="0"/>
                <a:ea typeface="Cambria" pitchFamily="18" charset="0"/>
              </a:rPr>
              <a:t>độ</a:t>
            </a:r>
            <a:r>
              <a:rPr lang="en-US" sz="2200" dirty="0">
                <a:latin typeface="Cambria" pitchFamily="18" charset="0"/>
                <a:ea typeface="Cambria" pitchFamily="18" charset="0"/>
              </a:rPr>
              <a:t> 3</a:t>
            </a:r>
            <a:r>
              <a:rPr lang="en-US" sz="2200" baseline="30000" dirty="0">
                <a:latin typeface="Cambria" pitchFamily="18" charset="0"/>
                <a:ea typeface="Cambria" pitchFamily="18" charset="0"/>
              </a:rPr>
              <a:t>0</a:t>
            </a:r>
            <a:r>
              <a:rPr lang="en-US" sz="2200" dirty="0">
                <a:latin typeface="Cambria" pitchFamily="18" charset="0"/>
                <a:ea typeface="Cambria" pitchFamily="18" charset="0"/>
              </a:rPr>
              <a:t>N </a:t>
            </a:r>
            <a:r>
              <a:rPr lang="en-US" sz="2200" dirty="0" err="1">
                <a:latin typeface="Cambria" pitchFamily="18" charset="0"/>
                <a:ea typeface="Cambria" pitchFamily="18" charset="0"/>
              </a:rPr>
              <a:t>đến</a:t>
            </a:r>
            <a:r>
              <a:rPr lang="en-US" sz="2200" dirty="0">
                <a:latin typeface="Cambria" pitchFamily="18" charset="0"/>
                <a:ea typeface="Cambria" pitchFamily="18" charset="0"/>
              </a:rPr>
              <a:t> </a:t>
            </a:r>
            <a:r>
              <a:rPr lang="en-US" sz="2200" dirty="0" err="1">
                <a:latin typeface="Cambria" pitchFamily="18" charset="0"/>
                <a:ea typeface="Cambria" pitchFamily="18" charset="0"/>
              </a:rPr>
              <a:t>vĩ</a:t>
            </a:r>
            <a:r>
              <a:rPr lang="en-US" sz="2200" dirty="0">
                <a:latin typeface="Cambria" pitchFamily="18" charset="0"/>
                <a:ea typeface="Cambria" pitchFamily="18" charset="0"/>
              </a:rPr>
              <a:t> </a:t>
            </a:r>
            <a:r>
              <a:rPr lang="en-US" sz="2200" dirty="0" err="1">
                <a:latin typeface="Cambria" pitchFamily="18" charset="0"/>
                <a:ea typeface="Cambria" pitchFamily="18" charset="0"/>
              </a:rPr>
              <a:t>độ</a:t>
            </a:r>
            <a:r>
              <a:rPr lang="en-US" sz="2200" dirty="0">
                <a:latin typeface="Cambria" pitchFamily="18" charset="0"/>
                <a:ea typeface="Cambria" pitchFamily="18" charset="0"/>
              </a:rPr>
              <a:t> 26</a:t>
            </a:r>
            <a:r>
              <a:rPr lang="en-US" sz="2200" baseline="30000" dirty="0">
                <a:latin typeface="Cambria" pitchFamily="18" charset="0"/>
                <a:ea typeface="Cambria" pitchFamily="18" charset="0"/>
              </a:rPr>
              <a:t>0</a:t>
            </a:r>
            <a:r>
              <a:rPr lang="en-US" sz="2200" dirty="0">
                <a:latin typeface="Cambria" pitchFamily="18" charset="0"/>
                <a:ea typeface="Cambria" pitchFamily="18" charset="0"/>
              </a:rPr>
              <a:t>B </a:t>
            </a:r>
            <a:r>
              <a:rPr lang="en-US" sz="2200" dirty="0" err="1">
                <a:latin typeface="Cambria" pitchFamily="18" charset="0"/>
                <a:ea typeface="Cambria" pitchFamily="18" charset="0"/>
              </a:rPr>
              <a:t>và</a:t>
            </a:r>
            <a:r>
              <a:rPr lang="en-US" sz="2200" dirty="0">
                <a:latin typeface="Cambria" pitchFamily="18" charset="0"/>
                <a:ea typeface="Cambria" pitchFamily="18" charset="0"/>
              </a:rPr>
              <a:t> </a:t>
            </a:r>
            <a:r>
              <a:rPr lang="en-US" sz="2200" dirty="0" err="1">
                <a:latin typeface="Cambria" pitchFamily="18" charset="0"/>
                <a:ea typeface="Cambria" pitchFamily="18" charset="0"/>
              </a:rPr>
              <a:t>từ</a:t>
            </a:r>
            <a:r>
              <a:rPr lang="en-US" sz="2200" dirty="0">
                <a:latin typeface="Cambria" pitchFamily="18" charset="0"/>
                <a:ea typeface="Cambria" pitchFamily="18" charset="0"/>
              </a:rPr>
              <a:t> </a:t>
            </a:r>
            <a:r>
              <a:rPr lang="en-US" sz="2200" dirty="0" err="1">
                <a:latin typeface="Cambria" pitchFamily="18" charset="0"/>
                <a:ea typeface="Cambria" pitchFamily="18" charset="0"/>
              </a:rPr>
              <a:t>kinh</a:t>
            </a:r>
            <a:r>
              <a:rPr lang="en-US" sz="2200" dirty="0">
                <a:latin typeface="Cambria" pitchFamily="18" charset="0"/>
                <a:ea typeface="Cambria" pitchFamily="18" charset="0"/>
              </a:rPr>
              <a:t> </a:t>
            </a:r>
            <a:r>
              <a:rPr lang="en-US" sz="2200" dirty="0" err="1">
                <a:latin typeface="Cambria" pitchFamily="18" charset="0"/>
                <a:ea typeface="Cambria" pitchFamily="18" charset="0"/>
              </a:rPr>
              <a:t>độ</a:t>
            </a:r>
            <a:r>
              <a:rPr lang="en-US" sz="2200" dirty="0">
                <a:latin typeface="Cambria" pitchFamily="18" charset="0"/>
                <a:ea typeface="Cambria" pitchFamily="18" charset="0"/>
              </a:rPr>
              <a:t> 100</a:t>
            </a:r>
            <a:r>
              <a:rPr lang="en-US" sz="2200" baseline="30000" dirty="0">
                <a:latin typeface="Cambria" pitchFamily="18" charset="0"/>
                <a:ea typeface="Cambria" pitchFamily="18" charset="0"/>
              </a:rPr>
              <a:t>0</a:t>
            </a:r>
            <a:r>
              <a:rPr lang="en-US" sz="2200" dirty="0">
                <a:latin typeface="Cambria" pitchFamily="18" charset="0"/>
                <a:ea typeface="Cambria" pitchFamily="18" charset="0"/>
              </a:rPr>
              <a:t> </a:t>
            </a:r>
            <a:r>
              <a:rPr lang="en-US" sz="2200" dirty="0" err="1">
                <a:latin typeface="Cambria" pitchFamily="18" charset="0"/>
                <a:ea typeface="Cambria" pitchFamily="18" charset="0"/>
              </a:rPr>
              <a:t>đến</a:t>
            </a:r>
            <a:r>
              <a:rPr lang="en-US" sz="2200" dirty="0">
                <a:latin typeface="Cambria" pitchFamily="18" charset="0"/>
                <a:ea typeface="Cambria" pitchFamily="18" charset="0"/>
              </a:rPr>
              <a:t> 121</a:t>
            </a:r>
            <a:r>
              <a:rPr lang="en-US" sz="2200" baseline="30000" dirty="0">
                <a:latin typeface="Cambria" pitchFamily="18" charset="0"/>
                <a:ea typeface="Cambria" pitchFamily="18" charset="0"/>
              </a:rPr>
              <a:t>0</a:t>
            </a:r>
            <a:r>
              <a:rPr lang="en-US" sz="2200" dirty="0">
                <a:latin typeface="Cambria" pitchFamily="18" charset="0"/>
                <a:ea typeface="Cambria" pitchFamily="18" charset="0"/>
              </a:rPr>
              <a:t>Đ.</a:t>
            </a:r>
          </a:p>
          <a:p>
            <a:pPr algn="just">
              <a:spcBef>
                <a:spcPts val="600"/>
              </a:spcBef>
              <a:spcAft>
                <a:spcPts val="0"/>
              </a:spcAft>
            </a:pPr>
            <a:r>
              <a:rPr lang="en-US" sz="2200" dirty="0" smtClean="0">
                <a:solidFill>
                  <a:srgbClr val="000000"/>
                </a:solidFill>
                <a:latin typeface="Cambria" pitchFamily="18" charset="0"/>
                <a:ea typeface="Cambria" pitchFamily="18" charset="0"/>
              </a:rPr>
              <a:t>- </a:t>
            </a:r>
            <a:r>
              <a:rPr lang="en-US" sz="2200" dirty="0" err="1" smtClean="0">
                <a:solidFill>
                  <a:srgbClr val="000000"/>
                </a:solidFill>
                <a:latin typeface="Cambria" pitchFamily="18" charset="0"/>
                <a:ea typeface="Cambria" pitchFamily="18" charset="0"/>
              </a:rPr>
              <a:t>Các</a:t>
            </a:r>
            <a:r>
              <a:rPr lang="en-US" sz="2200" dirty="0" smtClean="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nước</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có</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chung</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Biển</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Đông</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với</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Việt</a:t>
            </a:r>
            <a:r>
              <a:rPr lang="en-US" sz="2200" dirty="0">
                <a:solidFill>
                  <a:srgbClr val="000000"/>
                </a:solidFill>
                <a:latin typeface="Cambria" pitchFamily="18" charset="0"/>
                <a:ea typeface="Cambria" pitchFamily="18" charset="0"/>
              </a:rPr>
              <a:t> Nam </a:t>
            </a:r>
            <a:r>
              <a:rPr lang="en-US" sz="2200" dirty="0" err="1">
                <a:solidFill>
                  <a:srgbClr val="000000"/>
                </a:solidFill>
                <a:latin typeface="Cambria" pitchFamily="18" charset="0"/>
                <a:ea typeface="Cambria" pitchFamily="18" charset="0"/>
              </a:rPr>
              <a:t>là</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Trung</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Quốc</a:t>
            </a:r>
            <a:r>
              <a:rPr lang="en-US" sz="2200" dirty="0">
                <a:solidFill>
                  <a:srgbClr val="000000"/>
                </a:solidFill>
                <a:latin typeface="Cambria" pitchFamily="18" charset="0"/>
                <a:ea typeface="Cambria" pitchFamily="18" charset="0"/>
              </a:rPr>
              <a:t>, Phi-lip-pin, In-</a:t>
            </a:r>
            <a:r>
              <a:rPr lang="en-US" sz="2200" dirty="0" err="1">
                <a:solidFill>
                  <a:srgbClr val="000000"/>
                </a:solidFill>
                <a:latin typeface="Cambria" pitchFamily="18" charset="0"/>
                <a:ea typeface="Cambria" pitchFamily="18" charset="0"/>
              </a:rPr>
              <a:t>đô</a:t>
            </a:r>
            <a:r>
              <a:rPr lang="en-US" sz="2200" dirty="0">
                <a:solidFill>
                  <a:srgbClr val="000000"/>
                </a:solidFill>
                <a:latin typeface="Cambria" pitchFamily="18" charset="0"/>
                <a:ea typeface="Cambria" pitchFamily="18" charset="0"/>
              </a:rPr>
              <a:t>-</a:t>
            </a:r>
            <a:r>
              <a:rPr lang="en-US" sz="2200" dirty="0" err="1">
                <a:solidFill>
                  <a:srgbClr val="000000"/>
                </a:solidFill>
                <a:latin typeface="Cambria" pitchFamily="18" charset="0"/>
                <a:ea typeface="Cambria" pitchFamily="18" charset="0"/>
              </a:rPr>
              <a:t>nê-xia</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Bờ-ru-nây</a:t>
            </a:r>
            <a:r>
              <a:rPr lang="en-US" sz="2200" dirty="0">
                <a:solidFill>
                  <a:srgbClr val="000000"/>
                </a:solidFill>
                <a:latin typeface="Cambria" pitchFamily="18" charset="0"/>
                <a:ea typeface="Cambria" pitchFamily="18" charset="0"/>
              </a:rPr>
              <a:t>, Ma-lay-</a:t>
            </a:r>
            <a:r>
              <a:rPr lang="en-US" sz="2200" dirty="0" err="1">
                <a:solidFill>
                  <a:srgbClr val="000000"/>
                </a:solidFill>
                <a:latin typeface="Cambria" pitchFamily="18" charset="0"/>
                <a:ea typeface="Cambria" pitchFamily="18" charset="0"/>
              </a:rPr>
              <a:t>xia</a:t>
            </a:r>
            <a:r>
              <a:rPr lang="en-US" sz="2200" dirty="0">
                <a:solidFill>
                  <a:srgbClr val="000000"/>
                </a:solidFill>
                <a:latin typeface="Cambria" pitchFamily="18" charset="0"/>
                <a:ea typeface="Cambria" pitchFamily="18" charset="0"/>
              </a:rPr>
              <a:t>, Xing-</a:t>
            </a:r>
            <a:r>
              <a:rPr lang="en-US" sz="2200" dirty="0" err="1">
                <a:solidFill>
                  <a:srgbClr val="000000"/>
                </a:solidFill>
                <a:latin typeface="Cambria" pitchFamily="18" charset="0"/>
                <a:ea typeface="Cambria" pitchFamily="18" charset="0"/>
              </a:rPr>
              <a:t>ga</a:t>
            </a:r>
            <a:r>
              <a:rPr lang="en-US" sz="2200" dirty="0">
                <a:solidFill>
                  <a:srgbClr val="000000"/>
                </a:solidFill>
                <a:latin typeface="Cambria" pitchFamily="18" charset="0"/>
                <a:ea typeface="Cambria" pitchFamily="18" charset="0"/>
              </a:rPr>
              <a:t>-</a:t>
            </a:r>
            <a:r>
              <a:rPr lang="en-US" sz="2200" dirty="0" err="1">
                <a:solidFill>
                  <a:srgbClr val="000000"/>
                </a:solidFill>
                <a:latin typeface="Cambria" pitchFamily="18" charset="0"/>
                <a:ea typeface="Cambria" pitchFamily="18" charset="0"/>
              </a:rPr>
              <a:t>po</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Thái</a:t>
            </a:r>
            <a:r>
              <a:rPr lang="en-US" sz="2200" dirty="0">
                <a:solidFill>
                  <a:srgbClr val="000000"/>
                </a:solidFill>
                <a:latin typeface="Cambria" pitchFamily="18" charset="0"/>
                <a:ea typeface="Cambria" pitchFamily="18" charset="0"/>
              </a:rPr>
              <a:t> </a:t>
            </a:r>
            <a:r>
              <a:rPr lang="en-US" sz="2200" dirty="0" err="1">
                <a:solidFill>
                  <a:srgbClr val="000000"/>
                </a:solidFill>
                <a:latin typeface="Cambria" pitchFamily="18" charset="0"/>
                <a:ea typeface="Cambria" pitchFamily="18" charset="0"/>
              </a:rPr>
              <a:t>Lan</a:t>
            </a:r>
            <a:r>
              <a:rPr lang="en-US" sz="2200" dirty="0">
                <a:solidFill>
                  <a:srgbClr val="000000"/>
                </a:solidFill>
                <a:latin typeface="Cambria" pitchFamily="18" charset="0"/>
                <a:ea typeface="Cambria" pitchFamily="18" charset="0"/>
              </a:rPr>
              <a:t>, Cam-</a:t>
            </a:r>
            <a:r>
              <a:rPr lang="en-US" sz="2200" dirty="0" err="1">
                <a:solidFill>
                  <a:srgbClr val="000000"/>
                </a:solidFill>
                <a:latin typeface="Cambria" pitchFamily="18" charset="0"/>
                <a:ea typeface="Cambria" pitchFamily="18" charset="0"/>
              </a:rPr>
              <a:t>pu</a:t>
            </a:r>
            <a:r>
              <a:rPr lang="en-US" sz="2200" dirty="0">
                <a:solidFill>
                  <a:srgbClr val="000000"/>
                </a:solidFill>
                <a:latin typeface="Cambria" pitchFamily="18" charset="0"/>
                <a:ea typeface="Cambria" pitchFamily="18" charset="0"/>
              </a:rPr>
              <a:t>-chia</a:t>
            </a:r>
            <a:r>
              <a:rPr lang="en-US" sz="2200" dirty="0" smtClean="0">
                <a:solidFill>
                  <a:srgbClr val="000000"/>
                </a:solidFill>
                <a:latin typeface="Cambria" pitchFamily="18" charset="0"/>
                <a:ea typeface="Cambria" pitchFamily="18" charset="0"/>
              </a:rPr>
              <a:t>.</a:t>
            </a:r>
            <a:endParaRPr lang="en-US" sz="2200" dirty="0" smtClean="0">
              <a:latin typeface="Cambria" pitchFamily="18" charset="0"/>
              <a:ea typeface="Cambria" pitchFamily="18" charset="0"/>
            </a:endParaRPr>
          </a:p>
          <a:p>
            <a:pPr algn="just">
              <a:spcBef>
                <a:spcPts val="600"/>
              </a:spcBef>
              <a:spcAft>
                <a:spcPts val="0"/>
              </a:spcAft>
            </a:pPr>
            <a:r>
              <a:rPr lang="en-US" sz="2200" dirty="0" smtClean="0">
                <a:latin typeface="Cambria" pitchFamily="18" charset="0"/>
                <a:ea typeface="Cambria" pitchFamily="18" charset="0"/>
              </a:rPr>
              <a:t>- </a:t>
            </a:r>
            <a:r>
              <a:rPr lang="en-US" sz="2200" dirty="0" err="1">
                <a:latin typeface="Cambria" pitchFamily="18" charset="0"/>
                <a:ea typeface="Cambria" pitchFamily="18" charset="0"/>
              </a:rPr>
              <a:t>Vùng</a:t>
            </a:r>
            <a:r>
              <a:rPr lang="en-US" sz="2200" dirty="0">
                <a:latin typeface="Cambria" pitchFamily="18" charset="0"/>
                <a:ea typeface="Cambria" pitchFamily="18" charset="0"/>
              </a:rPr>
              <a:t> </a:t>
            </a:r>
            <a:r>
              <a:rPr lang="en-US" sz="2200" dirty="0" err="1">
                <a:latin typeface="Cambria" pitchFamily="18" charset="0"/>
                <a:ea typeface="Cambria" pitchFamily="18" charset="0"/>
              </a:rPr>
              <a:t>biển</a:t>
            </a:r>
            <a:r>
              <a:rPr lang="en-US" sz="2200" dirty="0">
                <a:latin typeface="Cambria" pitchFamily="18" charset="0"/>
                <a:ea typeface="Cambria" pitchFamily="18" charset="0"/>
              </a:rPr>
              <a:t> VN </a:t>
            </a:r>
            <a:r>
              <a:rPr lang="en-US" sz="2200" dirty="0" err="1">
                <a:latin typeface="Cambria" pitchFamily="18" charset="0"/>
                <a:ea typeface="Cambria" pitchFamily="18" charset="0"/>
              </a:rPr>
              <a:t>là</a:t>
            </a:r>
            <a:r>
              <a:rPr lang="en-US" sz="2200" dirty="0">
                <a:latin typeface="Cambria" pitchFamily="18" charset="0"/>
                <a:ea typeface="Cambria" pitchFamily="18" charset="0"/>
              </a:rPr>
              <a:t> </a:t>
            </a:r>
            <a:r>
              <a:rPr lang="en-US" sz="2200" dirty="0" err="1">
                <a:latin typeface="Cambria" pitchFamily="18" charset="0"/>
                <a:ea typeface="Cambria" pitchFamily="18" charset="0"/>
              </a:rPr>
              <a:t>một</a:t>
            </a:r>
            <a:r>
              <a:rPr lang="en-US" sz="2200" dirty="0">
                <a:latin typeface="Cambria" pitchFamily="18" charset="0"/>
                <a:ea typeface="Cambria" pitchFamily="18" charset="0"/>
              </a:rPr>
              <a:t> </a:t>
            </a:r>
            <a:r>
              <a:rPr lang="en-US" sz="2200" dirty="0" err="1">
                <a:latin typeface="Cambria" pitchFamily="18" charset="0"/>
                <a:ea typeface="Cambria" pitchFamily="18" charset="0"/>
              </a:rPr>
              <a:t>phần</a:t>
            </a:r>
            <a:r>
              <a:rPr lang="en-US" sz="2200" dirty="0">
                <a:latin typeface="Cambria" pitchFamily="18" charset="0"/>
                <a:ea typeface="Cambria" pitchFamily="18" charset="0"/>
              </a:rPr>
              <a:t> </a:t>
            </a:r>
            <a:r>
              <a:rPr lang="en-US" sz="2200" dirty="0" err="1">
                <a:latin typeface="Cambria" pitchFamily="18" charset="0"/>
                <a:ea typeface="Cambria" pitchFamily="18" charset="0"/>
              </a:rPr>
              <a:t>của</a:t>
            </a:r>
            <a:r>
              <a:rPr lang="en-US" sz="2200" dirty="0">
                <a:latin typeface="Cambria" pitchFamily="18" charset="0"/>
                <a:ea typeface="Cambria" pitchFamily="18" charset="0"/>
              </a:rPr>
              <a:t> </a:t>
            </a:r>
            <a:r>
              <a:rPr lang="en-US" sz="2200" dirty="0" err="1">
                <a:latin typeface="Cambria" pitchFamily="18" charset="0"/>
                <a:ea typeface="Cambria" pitchFamily="18" charset="0"/>
              </a:rPr>
              <a:t>Biển</a:t>
            </a:r>
            <a:r>
              <a:rPr lang="en-US" sz="2200" dirty="0">
                <a:latin typeface="Cambria" pitchFamily="18" charset="0"/>
                <a:ea typeface="Cambria" pitchFamily="18" charset="0"/>
              </a:rPr>
              <a:t> </a:t>
            </a:r>
            <a:r>
              <a:rPr lang="en-US" sz="2200" dirty="0" err="1">
                <a:latin typeface="Cambria" pitchFamily="18" charset="0"/>
                <a:ea typeface="Cambria" pitchFamily="18" charset="0"/>
              </a:rPr>
              <a:t>Đông</a:t>
            </a:r>
            <a:r>
              <a:rPr lang="en-US" sz="2200" dirty="0">
                <a:latin typeface="Cambria" pitchFamily="18" charset="0"/>
                <a:ea typeface="Cambria" pitchFamily="18" charset="0"/>
              </a:rPr>
              <a:t>, </a:t>
            </a:r>
            <a:r>
              <a:rPr lang="en-US" sz="2200" dirty="0" err="1">
                <a:latin typeface="Cambria" pitchFamily="18" charset="0"/>
                <a:ea typeface="Cambria" pitchFamily="18" charset="0"/>
              </a:rPr>
              <a:t>có</a:t>
            </a:r>
            <a:r>
              <a:rPr lang="en-US" sz="2200" dirty="0">
                <a:latin typeface="Cambria" pitchFamily="18" charset="0"/>
                <a:ea typeface="Cambria" pitchFamily="18" charset="0"/>
              </a:rPr>
              <a:t> </a:t>
            </a:r>
            <a:r>
              <a:rPr lang="en-US" sz="2200" dirty="0" err="1">
                <a:latin typeface="Cambria" pitchFamily="18" charset="0"/>
                <a:ea typeface="Cambria" pitchFamily="18" charset="0"/>
              </a:rPr>
              <a:t>diện</a:t>
            </a:r>
            <a:r>
              <a:rPr lang="en-US" sz="2200" dirty="0">
                <a:latin typeface="Cambria" pitchFamily="18" charset="0"/>
                <a:ea typeface="Cambria" pitchFamily="18" charset="0"/>
              </a:rPr>
              <a:t> </a:t>
            </a:r>
            <a:r>
              <a:rPr lang="en-US" sz="2200" dirty="0" err="1">
                <a:latin typeface="Cambria" pitchFamily="18" charset="0"/>
                <a:ea typeface="Cambria" pitchFamily="18" charset="0"/>
              </a:rPr>
              <a:t>tích</a:t>
            </a:r>
            <a:r>
              <a:rPr lang="en-US" sz="2200" dirty="0">
                <a:latin typeface="Cambria" pitchFamily="18" charset="0"/>
                <a:ea typeface="Cambria" pitchFamily="18" charset="0"/>
              </a:rPr>
              <a:t> </a:t>
            </a:r>
            <a:r>
              <a:rPr lang="en-US" sz="2200" dirty="0" err="1">
                <a:latin typeface="Cambria" pitchFamily="18" charset="0"/>
                <a:ea typeface="Cambria" pitchFamily="18" charset="0"/>
              </a:rPr>
              <a:t>khoàng</a:t>
            </a:r>
            <a:r>
              <a:rPr lang="en-US" sz="2200" dirty="0">
                <a:latin typeface="Cambria" pitchFamily="18" charset="0"/>
                <a:ea typeface="Cambria" pitchFamily="18" charset="0"/>
              </a:rPr>
              <a:t> 1 </a:t>
            </a:r>
            <a:r>
              <a:rPr lang="en-US" sz="2200" dirty="0" err="1">
                <a:latin typeface="Cambria" pitchFamily="18" charset="0"/>
                <a:ea typeface="Cambria" pitchFamily="18" charset="0"/>
              </a:rPr>
              <a:t>triệu</a:t>
            </a:r>
            <a:r>
              <a:rPr lang="en-US" sz="2200" dirty="0">
                <a:latin typeface="Cambria" pitchFamily="18" charset="0"/>
                <a:ea typeface="Cambria" pitchFamily="18" charset="0"/>
              </a:rPr>
              <a:t> km</a:t>
            </a:r>
            <a:r>
              <a:rPr lang="en-US" sz="2200" baseline="30000" dirty="0">
                <a:latin typeface="Cambria" pitchFamily="18" charset="0"/>
                <a:ea typeface="Cambria" pitchFamily="18" charset="0"/>
              </a:rPr>
              <a:t>2</a:t>
            </a:r>
            <a:r>
              <a:rPr lang="en-US" sz="2200" dirty="0">
                <a:latin typeface="Cambria" pitchFamily="18" charset="0"/>
                <a:ea typeface="Cambria" pitchFamily="18" charset="0"/>
              </a:rPr>
              <a:t>.</a:t>
            </a:r>
            <a:endParaRPr lang="vi-VN" sz="2200" dirty="0">
              <a:latin typeface="Cambria" pitchFamily="18" charset="0"/>
              <a:ea typeface="Cambria" pitchFamily="18" charset="0"/>
            </a:endParaRPr>
          </a:p>
        </p:txBody>
      </p:sp>
      <p:sp>
        <p:nvSpPr>
          <p:cNvPr id="2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VỊ TRÍ ĐỊA LÍ VÀ PHẠM VI BIỂN ĐÔNG</a:t>
            </a:r>
          </a:p>
        </p:txBody>
      </p:sp>
    </p:spTree>
    <p:extLst>
      <p:ext uri="{BB962C8B-B14F-4D97-AF65-F5344CB8AC3E}">
        <p14:creationId xmlns:p14="http://schemas.microsoft.com/office/powerpoint/2010/main" val="2490479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7"/>
                                        </p:tgtEl>
                                        <p:attrNameLst>
                                          <p:attrName>r</p:attrName>
                                        </p:attrNameLst>
                                      </p:cBhvr>
                                    </p:animRot>
                                    <p:animRot by="-240000">
                                      <p:cBhvr>
                                        <p:cTn id="13" dur="200" fill="hold">
                                          <p:stCondLst>
                                            <p:cond delay="200"/>
                                          </p:stCondLst>
                                        </p:cTn>
                                        <p:tgtEl>
                                          <p:spTgt spid="37"/>
                                        </p:tgtEl>
                                        <p:attrNameLst>
                                          <p:attrName>r</p:attrName>
                                        </p:attrNameLst>
                                      </p:cBhvr>
                                    </p:animRot>
                                    <p:animRot by="240000">
                                      <p:cBhvr>
                                        <p:cTn id="14" dur="200" fill="hold">
                                          <p:stCondLst>
                                            <p:cond delay="400"/>
                                          </p:stCondLst>
                                        </p:cTn>
                                        <p:tgtEl>
                                          <p:spTgt spid="37"/>
                                        </p:tgtEl>
                                        <p:attrNameLst>
                                          <p:attrName>r</p:attrName>
                                        </p:attrNameLst>
                                      </p:cBhvr>
                                    </p:animRot>
                                    <p:animRot by="-240000">
                                      <p:cBhvr>
                                        <p:cTn id="15" dur="200" fill="hold">
                                          <p:stCondLst>
                                            <p:cond delay="600"/>
                                          </p:stCondLst>
                                        </p:cTn>
                                        <p:tgtEl>
                                          <p:spTgt spid="37"/>
                                        </p:tgtEl>
                                        <p:attrNameLst>
                                          <p:attrName>r</p:attrName>
                                        </p:attrNameLst>
                                      </p:cBhvr>
                                    </p:animRot>
                                    <p:animRot by="120000">
                                      <p:cBhvr>
                                        <p:cTn id="16" dur="200" fill="hold">
                                          <p:stCondLst>
                                            <p:cond delay="800"/>
                                          </p:stCondLst>
                                        </p:cTn>
                                        <p:tgtEl>
                                          <p:spTgt spid="3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29" dur="500"/>
                                        <p:tgtEl>
                                          <p:spTgt spid="3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8">
                                            <p:txEl>
                                              <p:pRg st="1" end="1"/>
                                            </p:txEl>
                                          </p:spTgt>
                                        </p:tgtEl>
                                        <p:attrNameLst>
                                          <p:attrName>style.visibility</p:attrName>
                                        </p:attrNameLst>
                                      </p:cBhvr>
                                      <p:to>
                                        <p:strVal val="visible"/>
                                      </p:to>
                                    </p:set>
                                    <p:animEffect transition="in" filter="randombar(horizontal)">
                                      <p:cBhvr>
                                        <p:cTn id="34" dur="500"/>
                                        <p:tgtEl>
                                          <p:spTgt spid="3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8">
                                            <p:txEl>
                                              <p:pRg st="2" end="2"/>
                                            </p:txEl>
                                          </p:spTgt>
                                        </p:tgtEl>
                                        <p:attrNameLst>
                                          <p:attrName>style.visibility</p:attrName>
                                        </p:attrNameLst>
                                      </p:cBhvr>
                                      <p:to>
                                        <p:strVal val="visible"/>
                                      </p:to>
                                    </p:set>
                                    <p:animEffect transition="in" filter="randombar(horizontal)">
                                      <p:cBhvr>
                                        <p:cTn id="39" dur="500"/>
                                        <p:tgtEl>
                                          <p:spTgt spid="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5982</TotalTime>
  <Words>3087</Words>
  <PresentationFormat>On-screen Show (4:3)</PresentationFormat>
  <Paragraphs>204</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VỊ TRÍ ĐỊA LÍ BIỂN ĐÔNG, CÁC VÙNG BIỂN CỦA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2016-02-15T14:28:12Z</dcterms:created>
  <dcterms:modified xsi:type="dcterms:W3CDTF">2023-06-28T13:50:06Z</dcterms:modified>
</cp:coreProperties>
</file>