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18"/>
  </p:notesMasterIdLst>
  <p:sldIdLst>
    <p:sldId id="313" r:id="rId3"/>
    <p:sldId id="301" r:id="rId4"/>
    <p:sldId id="323" r:id="rId5"/>
    <p:sldId id="324" r:id="rId6"/>
    <p:sldId id="316" r:id="rId7"/>
    <p:sldId id="327" r:id="rId8"/>
    <p:sldId id="328" r:id="rId9"/>
    <p:sldId id="329" r:id="rId10"/>
    <p:sldId id="330" r:id="rId11"/>
    <p:sldId id="331" r:id="rId12"/>
    <p:sldId id="332" r:id="rId13"/>
    <p:sldId id="335" r:id="rId14"/>
    <p:sldId id="336" r:id="rId15"/>
    <p:sldId id="337" r:id="rId16"/>
    <p:sldId id="338" r:id="rId17"/>
  </p:sldIdLst>
  <p:sldSz cx="24384000" cy="13716000"/>
  <p:notesSz cx="6858000" cy="9144000"/>
  <p:custDataLst>
    <p:tags r:id="rId1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ếu Võ" initials="HV" lastIdx="1" clrIdx="0">
    <p:extLst>
      <p:ext uri="{19B8F6BF-5375-455C-9EA6-DF929625EA0E}">
        <p15:presenceInfo xmlns:p15="http://schemas.microsoft.com/office/powerpoint/2012/main" userId="35e7ba5cbe9875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7FF"/>
    <a:srgbClr val="D6F7FE"/>
    <a:srgbClr val="EEF7E9"/>
    <a:srgbClr val="0000FF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98" autoAdjust="0"/>
    <p:restoredTop sz="94139" autoAdjust="0"/>
  </p:normalViewPr>
  <p:slideViewPr>
    <p:cSldViewPr>
      <p:cViewPr varScale="1">
        <p:scale>
          <a:sx n="36" d="100"/>
          <a:sy n="36" d="100"/>
        </p:scale>
        <p:origin x="139" y="24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46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7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05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43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42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60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46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46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46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46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46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46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90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1"/>
              <a:ext cx="10807999" cy="13332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116799" y="3468887"/>
              <a:ext cx="13413376" cy="9334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§7.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niệm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mở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đầu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§8.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hiệu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§9.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với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§10.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trong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phẳng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tọa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§11.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vô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hướng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endParaRPr lang="en-US" sz="5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cuối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chương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4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12450" y="2428363"/>
              <a:ext cx="10325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CHƯƠNG I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</a:t>
              </a:r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VECTƠ</a:t>
              </a:r>
              <a:endParaRPr lang="vi-VN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4FF52DF-8AC8-4DAD-B751-39601E57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34" y="1924240"/>
            <a:ext cx="8813299" cy="109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09" y="1981200"/>
                <a:ext cx="12621491" cy="112014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Luyện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2. Cho tam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ABC </a:t>
                </a:r>
                <a:r>
                  <a:rPr lang="en-US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𝑪𝑨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lí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ABC ,</a:t>
                </a: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𝒄𝒐𝒔𝑨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𝒃𝒄</m:t>
                          </m:r>
                        </m:den>
                      </m:f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𝒄𝒐𝒔𝑨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</a:t>
                </a:r>
                <a14:m>
                  <m:oMath xmlns:m="http://schemas.openxmlformats.org/officeDocument/2006/math">
                    <m:r>
                      <a:rPr lang="en-US" sz="5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2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52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2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5200" b="1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5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2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2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5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52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200" b="1" i="1">
                            <a:latin typeface="Cambria Math" panose="02040503050406030204" pitchFamily="18" charset="0"/>
                          </a:rPr>
                          <m:t>𝒃𝒄</m:t>
                        </m:r>
                      </m:den>
                    </m:f>
                    <m:r>
                      <a:rPr lang="en-US" sz="5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2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2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5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5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5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09" y="1981200"/>
                <a:ext cx="12621491" cy="11201400"/>
              </a:xfrm>
              <a:prstGeom prst="rect">
                <a:avLst/>
              </a:prstGeom>
              <a:blipFill>
                <a:blip r:embed="rId3"/>
                <a:stretch>
                  <a:fillRect l="-2123" t="-184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3182600" y="1981200"/>
            <a:ext cx="10335491" cy="112014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553EBA-EED9-4C8D-A86A-FF458EC4696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4782800" y="2590800"/>
            <a:ext cx="76962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66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947865"/>
            <a:ext cx="23164800" cy="9477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/>
              <a:t>3. BIỂU THỨC TOẠ ĐỘ VÀ TÍNH CHẤT CỦA TÍCH VÔ HƯỚNG</a:t>
            </a:r>
            <a:endParaRPr lang="en-US" sz="4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2918637"/>
                <a:ext cx="23622000" cy="103028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HĐ2:  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=(</m:t>
                    </m:r>
                    <m:func>
                      <m:func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𝒌</m:t>
                        </m:r>
                      </m:fName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600" b="1" i="1">
                        <a:latin typeface="Cambria Math" panose="02040503050406030204" pitchFamily="18" charset="0"/>
                      </a:rPr>
                      <m:t>;</m:t>
                    </m:r>
                    <m:func>
                      <m:func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𝒌</m:t>
                        </m:r>
                      </m:fName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  <m:r>
                      <a:rPr lang="en-US" sz="46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kiểm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tra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600" b="1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600" b="1" u="sng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600" b="1" u="sng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Khi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;</m:t>
                    </m:r>
                    <m:func>
                      <m:func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𝒌</m:t>
                        </m:r>
                      </m:fName>
                      <m:e>
                        <m:d>
                          <m:dPr>
                            <m:ctrlPr>
                              <a:rPr lang="en-US" sz="4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4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Khi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xảy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;</m:t>
                    </m:r>
                    <m:func>
                      <m:func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𝒌</m:t>
                        </m:r>
                      </m:fName>
                      <m:e>
                        <m:d>
                          <m:dPr>
                            <m:ctrlPr>
                              <a:rPr lang="en-US" sz="4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4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Khi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xảy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;</m:t>
                    </m:r>
                    <m:func>
                      <m:func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𝒌</m:t>
                        </m:r>
                      </m:fName>
                      <m:e>
                        <m:d>
                          <m:dPr>
                            <m:ctrlPr>
                              <a:rPr lang="en-US" sz="4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46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918637"/>
                <a:ext cx="23622000" cy="10302876"/>
              </a:xfrm>
              <a:prstGeom prst="rect">
                <a:avLst/>
              </a:prstGeom>
              <a:blipFill>
                <a:blip r:embed="rId3"/>
                <a:stretch>
                  <a:fillRect l="-1083" t="-195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473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1318" y="1973264"/>
                <a:ext cx="15616913" cy="114458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HĐ3: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Ox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𝑶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𝑶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𝑶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𝑶𝑨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𝑶𝑨</m:t>
                              </m:r>
                            </m:e>
                          </m:acc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acc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18" y="1973264"/>
                <a:ext cx="15616913" cy="11445876"/>
              </a:xfrm>
              <a:prstGeom prst="rect">
                <a:avLst/>
              </a:prstGeom>
              <a:blipFill>
                <a:blip r:embed="rId3"/>
                <a:stretch>
                  <a:fillRect l="-1755" t="-1863" r="-132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6535400" y="1973264"/>
            <a:ext cx="7439891" cy="1120933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6DE7B1-A929-4F41-A1A6-2AA592AB4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0" y="2133599"/>
            <a:ext cx="6938682" cy="76492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0B477F-E5AE-486E-A835-0581936B07FF}"/>
                  </a:ext>
                </a:extLst>
              </p:cNvPr>
              <p:cNvSpPr txBox="1"/>
              <p:nvPr/>
            </p:nvSpPr>
            <p:spPr>
              <a:xfrm>
                <a:off x="2280684" y="11742736"/>
                <a:ext cx="12578316" cy="11494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𝑶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𝑶𝑩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𝑶𝑩</m:t>
                              </m:r>
                            </m:e>
                          </m:acc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0B477F-E5AE-486E-A835-0581936B0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684" y="11742736"/>
                <a:ext cx="12578316" cy="11494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9968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1752600"/>
                <a:ext cx="23850600" cy="117348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3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HĐ3: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3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Ox</m:t>
                    </m:r>
                    <m:r>
                      <a:rPr lang="en-US" sz="43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3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3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3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3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3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3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3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300" b="1" i="1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sz="43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300" b="1" i="1">
                        <a:latin typeface="Cambria Math" panose="02040503050406030204" pitchFamily="18" charset="0"/>
                      </a:rPr>
                      <m:t>;</m:t>
                    </m:r>
                    <m:sSup>
                      <m:sSupPr>
                        <m:ctrlPr>
                          <a:rPr lang="en-US" sz="43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3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3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3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3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3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3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3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3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3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3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3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300" b="1" i="1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43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3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300" b="1" i="1">
                        <a:latin typeface="Cambria Math" panose="02040503050406030204" pitchFamily="18" charset="0"/>
                      </a:rPr>
                      <m:t>𝑶</m:t>
                    </m:r>
                    <m:sSup>
                      <m:sSupPr>
                        <m:ctrlPr>
                          <a:rPr lang="en-US" sz="43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3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300" b="1" i="1">
                        <a:latin typeface="Cambria Math" panose="02040503050406030204" pitchFamily="18" charset="0"/>
                      </a:rPr>
                      <m:t>𝑶</m:t>
                    </m:r>
                    <m:sSup>
                      <m:sSupPr>
                        <m:ctrlPr>
                          <a:rPr lang="en-US" sz="43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3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3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3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</m:oMath>
                </a14:m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3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endParaRPr lang="en-US" b="1" i="1" dirty="0">
                  <a:latin typeface="Cambria Math" panose="02040503050406030204" pitchFamily="18" charset="0"/>
                </a:endParaRP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52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cos</m:t>
                    </m:r>
                    <m:d>
                      <m:dPr>
                        <m:ctrlPr>
                          <a:rPr lang="en-US" sz="5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5200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5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sz="5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sz="5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5200" b="1" i="1"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5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5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</m:e>
                        </m:d>
                        <m:r>
                          <a:rPr lang="en-US" sz="5200" b="1" i="1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5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n-US" sz="5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200" b="1" i="1">
                            <a:latin typeface="Cambria Math" panose="02040503050406030204" pitchFamily="18" charset="0"/>
                          </a:rPr>
                          <m:t>𝒙</m:t>
                        </m:r>
                        <m:sSup>
                          <m:sSupPr>
                            <m:ctrlPr>
                              <a:rPr lang="en-US" sz="5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52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200" b="1" i="1">
                            <a:latin typeface="Cambria Math" panose="02040503050406030204" pitchFamily="18" charset="0"/>
                          </a:rPr>
                          <m:t>𝒚</m:t>
                        </m:r>
                        <m:sSup>
                          <m:sSupPr>
                            <m:ctrlPr>
                              <a:rPr lang="en-US" sz="5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sz="52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  <m:r>
                          <a:rPr lang="en-US" sz="5200" b="1" i="1">
                            <a:latin typeface="Cambria Math" panose="020405030504060302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52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5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5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752600"/>
                <a:ext cx="23850600" cy="11734800"/>
              </a:xfrm>
              <a:prstGeom prst="rect">
                <a:avLst/>
              </a:prstGeom>
              <a:blipFill>
                <a:blip r:embed="rId3"/>
                <a:stretch>
                  <a:fillRect l="-1150" t="-160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E4442B-1F63-40A4-965E-738B3D354CDE}"/>
                  </a:ext>
                </a:extLst>
              </p:cNvPr>
              <p:cNvSpPr txBox="1"/>
              <p:nvPr/>
            </p:nvSpPr>
            <p:spPr>
              <a:xfrm>
                <a:off x="2133600" y="5791200"/>
                <a:ext cx="12801600" cy="8387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Ta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𝑶𝑨</m:t>
                        </m:r>
                      </m:e>
                    </m:acc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acc>
                      <m:accPr>
                        <m:chr m:val="⃗"/>
                        <m:ctrlP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𝑶𝑩</m:t>
                        </m:r>
                      </m:e>
                    </m:acc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sSup>
                      <m:sSupPr>
                        <m:ctrlP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′</m:t>
                        </m:r>
                      </m:sup>
                    </m:sSup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𝒚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sSup>
                      <m:sSupPr>
                        <m:ctrlP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𝒚</m:t>
                        </m:r>
                      </m:e>
                      <m:sup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′</m:t>
                        </m:r>
                      </m:sup>
                    </m:sSup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E4442B-1F63-40A4-965E-738B3D354C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5791200"/>
                <a:ext cx="12801600" cy="838756"/>
              </a:xfrm>
              <a:prstGeom prst="rect">
                <a:avLst/>
              </a:prstGeom>
              <a:blipFill>
                <a:blip r:embed="rId4"/>
                <a:stretch>
                  <a:fillRect l="-1857" t="-5797" b="-3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114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057400"/>
                <a:ext cx="23622000" cy="112776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FF0000"/>
                    </a:solidFill>
                  </a:rPr>
                  <a:t>Ví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dụ</a:t>
                </a:r>
                <a:r>
                  <a:rPr lang="en-US" b="1" dirty="0">
                    <a:solidFill>
                      <a:srgbClr val="FF0000"/>
                    </a:solidFill>
                  </a:rPr>
                  <a:t> 3.  </a:t>
                </a:r>
                <a:r>
                  <a:rPr lang="en-US" b="1" dirty="0" err="1"/>
                  <a:t>Trong</a:t>
                </a:r>
                <a:r>
                  <a:rPr lang="en-US" b="1" dirty="0"/>
                  <a:t> </a:t>
                </a:r>
                <a:r>
                  <a:rPr lang="en-US" b="1" dirty="0" err="1"/>
                  <a:t>mặt</a:t>
                </a:r>
                <a:r>
                  <a:rPr lang="en-US" b="1" dirty="0"/>
                  <a:t> </a:t>
                </a:r>
                <a:r>
                  <a:rPr lang="en-US" b="1" dirty="0" err="1"/>
                  <a:t>phẳng</a:t>
                </a:r>
                <a:r>
                  <a:rPr lang="en-US" b="1" dirty="0"/>
                  <a:t> </a:t>
                </a:r>
                <a:r>
                  <a:rPr lang="en-US" b="1" dirty="0" err="1"/>
                  <a:t>toạ</a:t>
                </a:r>
                <a:r>
                  <a:rPr lang="en-US" b="1" dirty="0"/>
                  <a:t> </a:t>
                </a:r>
                <a:r>
                  <a:rPr lang="en-US" b="1" dirty="0" err="1"/>
                  <a:t>độ</a:t>
                </a:r>
                <a:r>
                  <a:rPr lang="en-US" b="1" dirty="0"/>
                  <a:t> Oxy, </a:t>
                </a:r>
                <a:r>
                  <a:rPr lang="en-US" b="1" dirty="0" err="1"/>
                  <a:t>tính</a:t>
                </a:r>
                <a:r>
                  <a:rPr lang="en-US" b="1" dirty="0"/>
                  <a:t> </a:t>
                </a:r>
                <a:r>
                  <a:rPr lang="en-US" b="1" dirty="0" err="1"/>
                  <a:t>tích</a:t>
                </a:r>
                <a:r>
                  <a:rPr lang="en-US" b="1" dirty="0"/>
                  <a:t> </a:t>
                </a:r>
                <a:r>
                  <a:rPr lang="en-US" b="1" dirty="0" err="1"/>
                  <a:t>vô</a:t>
                </a:r>
                <a:r>
                  <a:rPr lang="en-US" b="1" dirty="0"/>
                  <a:t> </a:t>
                </a:r>
                <a:r>
                  <a:rPr lang="en-US" b="1" dirty="0" err="1"/>
                  <a:t>hướng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cặp</a:t>
                </a:r>
                <a:r>
                  <a:rPr lang="en-US" b="1" dirty="0"/>
                  <a:t> </a:t>
                </a:r>
                <a:r>
                  <a:rPr lang="en-US" b="1" dirty="0" err="1"/>
                  <a:t>vectơ</a:t>
                </a:r>
                <a:r>
                  <a:rPr lang="en-US" b="1" dirty="0"/>
                  <a:t> </a:t>
                </a:r>
                <a:r>
                  <a:rPr lang="en-US" b="1" dirty="0" err="1"/>
                  <a:t>sau</a:t>
                </a:r>
                <a:r>
                  <a:rPr lang="en-US" b="1" dirty="0"/>
                  <a:t>:</a:t>
                </a:r>
              </a:p>
              <a:p>
                <a:pPr marL="0" indent="0">
                  <a:buNone/>
                </a:pPr>
                <a:r>
                  <a:rPr lang="en-US" b="1" dirty="0"/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b) Hai </a:t>
                </a:r>
                <a:r>
                  <a:rPr lang="en-US" b="1" dirty="0" err="1"/>
                  <a:t>vec</a:t>
                </a:r>
                <a:r>
                  <a:rPr lang="en-US" b="1" dirty="0"/>
                  <a:t> </a:t>
                </a:r>
                <a:r>
                  <a:rPr lang="en-US" b="1" dirty="0" err="1"/>
                  <a:t>tơ</a:t>
                </a:r>
                <a:r>
                  <a:rPr lang="en-US" b="1" dirty="0"/>
                  <a:t> </a:t>
                </a:r>
                <a:r>
                  <a:rPr lang="en-US" b="1" dirty="0" err="1"/>
                  <a:t>đơn</a:t>
                </a:r>
                <a:r>
                  <a:rPr lang="en-US" b="1" dirty="0"/>
                  <a:t> </a:t>
                </a:r>
                <a:r>
                  <a:rPr lang="en-US" b="1" dirty="0" err="1"/>
                  <a:t>vị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tương</a:t>
                </a:r>
                <a:r>
                  <a:rPr lang="en-US" b="1" dirty="0"/>
                  <a:t> </a:t>
                </a:r>
                <a:r>
                  <a:rPr lang="en-US" b="1" dirty="0" err="1"/>
                  <a:t>ứng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trục</a:t>
                </a:r>
                <a:r>
                  <a:rPr lang="en-US" b="1" dirty="0"/>
                  <a:t> </a:t>
                </a:r>
                <a:r>
                  <a:rPr lang="en-US" b="1" i="1" dirty="0"/>
                  <a:t>Ox</a:t>
                </a:r>
                <a:r>
                  <a:rPr lang="en-US" b="1" dirty="0"/>
                  <a:t>, </a:t>
                </a:r>
                <a:r>
                  <a:rPr lang="en-US" b="1" i="1" dirty="0"/>
                  <a:t>Oy</a:t>
                </a:r>
                <a:r>
                  <a:rPr lang="en-US" b="1" dirty="0"/>
                  <a:t>.  </a:t>
                </a:r>
              </a:p>
              <a:p>
                <a:r>
                  <a:rPr lang="en-US" b="1" dirty="0" err="1">
                    <a:solidFill>
                      <a:srgbClr val="FF0000"/>
                    </a:solidFill>
                  </a:rPr>
                  <a:t>Giải</a:t>
                </a:r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/>
                  <a:t>a) Ta </a:t>
                </a:r>
                <a:r>
                  <a:rPr lang="en-US" b="1" dirty="0" err="1"/>
                  <a:t>có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+(−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b) </a:t>
                </a:r>
                <a:r>
                  <a:rPr lang="en-US" b="1" dirty="0" err="1"/>
                  <a:t>Vì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nên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/>
              </a:p>
              <a:p>
                <a:r>
                  <a:rPr lang="en-US" b="1" dirty="0" err="1">
                    <a:solidFill>
                      <a:srgbClr val="FF0000"/>
                    </a:solidFill>
                  </a:rPr>
                  <a:t>Luyện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tập</a:t>
                </a:r>
                <a:r>
                  <a:rPr lang="en-US" b="1" dirty="0">
                    <a:solidFill>
                      <a:srgbClr val="FF0000"/>
                    </a:solidFill>
                  </a:rPr>
                  <a:t> 3. </a:t>
                </a:r>
                <a:r>
                  <a:rPr lang="en-US" b="1" dirty="0" err="1"/>
                  <a:t>Tính</a:t>
                </a:r>
                <a:r>
                  <a:rPr lang="en-US" b="1" dirty="0"/>
                  <a:t> </a:t>
                </a:r>
                <a:r>
                  <a:rPr lang="en-US" b="1" dirty="0" err="1"/>
                  <a:t>tích</a:t>
                </a:r>
                <a:r>
                  <a:rPr lang="en-US" b="1" dirty="0"/>
                  <a:t> </a:t>
                </a:r>
                <a:r>
                  <a:rPr lang="en-US" b="1" dirty="0" err="1"/>
                  <a:t>vô</a:t>
                </a:r>
                <a:r>
                  <a:rPr lang="en-US" b="1" dirty="0"/>
                  <a:t> </a:t>
                </a:r>
                <a:r>
                  <a:rPr lang="en-US" b="1" dirty="0" err="1"/>
                  <a:t>hướng</a:t>
                </a:r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:r>
                  <a:rPr lang="en-US" b="1" dirty="0" err="1"/>
                  <a:t>giữa</a:t>
                </a:r>
                <a:r>
                  <a:rPr lang="en-US" b="1" dirty="0"/>
                  <a:t> </a:t>
                </a:r>
                <a:r>
                  <a:rPr lang="en-US" b="1" dirty="0" err="1"/>
                  <a:t>hai</a:t>
                </a:r>
                <a:r>
                  <a:rPr lang="en-US" b="1" dirty="0"/>
                  <a:t> </a:t>
                </a:r>
                <a:r>
                  <a:rPr lang="en-US" b="1" dirty="0" err="1"/>
                  <a:t>vec</a:t>
                </a:r>
                <a:r>
                  <a:rPr lang="en-US" b="1" dirty="0"/>
                  <a:t> </a:t>
                </a:r>
                <a:r>
                  <a:rPr lang="en-US" b="1" dirty="0" err="1"/>
                  <a:t>tơ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b="1" dirty="0"/>
              </a:p>
              <a:p>
                <a:r>
                  <a:rPr lang="en-US" b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</a:rPr>
                  <a:t>:</a:t>
                </a:r>
                <a:endParaRPr lang="en-US" b="1" dirty="0"/>
              </a:p>
              <a:p>
                <a:pPr marL="0" indent="0">
                  <a:buNone/>
                </a:pPr>
                <a:endParaRPr lang="en-US" b="1" i="1" dirty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057400"/>
                <a:ext cx="23622000" cy="11277600"/>
              </a:xfrm>
              <a:prstGeom prst="rect">
                <a:avLst/>
              </a:prstGeom>
              <a:blipFill>
                <a:blip r:embed="rId3"/>
                <a:stretch>
                  <a:fillRect l="-1135" t="-178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C745D50-13E3-4312-9540-F8FEA137280C}"/>
              </a:ext>
            </a:extLst>
          </p:cNvPr>
          <p:cNvSpPr txBox="1"/>
          <p:nvPr/>
        </p:nvSpPr>
        <p:spPr>
          <a:xfrm>
            <a:off x="2286000" y="8534400"/>
            <a:ext cx="3602665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49C8D4-445A-4A76-8053-AD61F8F37622}"/>
                  </a:ext>
                </a:extLst>
              </p:cNvPr>
              <p:cNvSpPr txBox="1"/>
              <p:nvPr/>
            </p:nvSpPr>
            <p:spPr>
              <a:xfrm>
                <a:off x="685800" y="9297313"/>
                <a:ext cx="6400800" cy="20901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*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3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𝒖</m:t>
                        </m:r>
                      </m:e>
                    </m:acc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acc>
                      <m:accPr>
                        <m:chr m:val="⃗"/>
                        <m:ctrlP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𝒗</m:t>
                        </m:r>
                      </m:e>
                    </m:acc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rad>
                      <m:radPr>
                        <m:degHide m:val="on"/>
                        <m:ctrlP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e>
                    </m:rad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d>
                      <m:dPr>
                        <m:ctrlP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e>
                    </m:d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</m:oMath>
                </a14:m>
                <a:endParaRPr kumimoji="0" lang="en-US" sz="43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𝟓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𝟓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endParaRPr kumimoji="0" lang="en-US" sz="43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49C8D4-445A-4A76-8053-AD61F8F37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9297313"/>
                <a:ext cx="6400800" cy="2090124"/>
              </a:xfrm>
              <a:prstGeom prst="rect">
                <a:avLst/>
              </a:prstGeom>
              <a:blipFill>
                <a:blip r:embed="rId4"/>
                <a:stretch>
                  <a:fillRect l="-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A4BDDF-DCBF-4485-BCE5-E72F7D6862B8}"/>
                  </a:ext>
                </a:extLst>
              </p:cNvPr>
              <p:cNvSpPr txBox="1"/>
              <p:nvPr/>
            </p:nvSpPr>
            <p:spPr>
              <a:xfrm>
                <a:off x="12192000" y="8153400"/>
                <a:ext cx="8458200" cy="50965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3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+(−</m:t>
                              </m:r>
                              <m: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𝟓</m:t>
                              </m:r>
                              <m:sSup>
                                <m:sSupPr>
                                  <m:ctrlP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  <m: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ad>
                                <m:radPr>
                                  <m:degHide m:val="on"/>
                                  <m:ctrlP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e>
                              </m:rad>
                              <m:sSup>
                                <m:sSupPr>
                                  <m:ctrlP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kumimoji="0" lang="en-US" sz="43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3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</m:t>
                          </m:r>
                        </m:den>
                      </m:f>
                      <m:r>
                        <a:rPr kumimoji="0" lang="en-US" sz="43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US" sz="43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A4BDDF-DCBF-4485-BCE5-E72F7D686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8153400"/>
                <a:ext cx="8458200" cy="50965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875907-9DA4-4384-851C-1DC2F87A7453}"/>
                  </a:ext>
                </a:extLst>
              </p:cNvPr>
              <p:cNvSpPr txBox="1"/>
              <p:nvPr/>
            </p:nvSpPr>
            <p:spPr>
              <a:xfrm>
                <a:off x="664536" y="11778719"/>
                <a:ext cx="6041065" cy="12895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:r>
                  <a:rPr kumimoji="0" lang="en-US" sz="48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*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</a:rPr>
                      <m:t>cos</m:t>
                    </m:r>
                    <m:d>
                      <m:d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</m:e>
                        </m:d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875907-9DA4-4384-851C-1DC2F87A7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36" y="11778719"/>
                <a:ext cx="6041065" cy="1289584"/>
              </a:xfrm>
              <a:prstGeom prst="rect">
                <a:avLst/>
              </a:prstGeom>
              <a:blipFill>
                <a:blip r:embed="rId6"/>
                <a:stretch>
                  <a:fillRect l="-4541" b="-7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213CCD-D8A7-4A82-9C1E-A006C26D6BD5}"/>
                  </a:ext>
                </a:extLst>
              </p:cNvPr>
              <p:cNvSpPr txBox="1"/>
              <p:nvPr/>
            </p:nvSpPr>
            <p:spPr>
              <a:xfrm>
                <a:off x="15953268" y="11808845"/>
                <a:ext cx="5279065" cy="10849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3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d>
                        <m:dPr>
                          <m:ctrlP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𝒖</m:t>
                              </m:r>
                            </m:e>
                          </m:acc>
                          <m: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𝒗</m:t>
                              </m:r>
                            </m:e>
                          </m:acc>
                        </m:e>
                      </m:d>
                      <m:r>
                        <a:rPr kumimoji="0" lang="en-US" sz="43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3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𝟏𝟐</m:t>
                      </m:r>
                      <m:sSup>
                        <m:sSupPr>
                          <m:ctrlP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</m:e>
                        <m:sup>
                          <m: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∘</m:t>
                          </m:r>
                        </m:sup>
                      </m:sSup>
                      <m:r>
                        <a:rPr kumimoji="0" lang="en-US" sz="43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213CCD-D8A7-4A82-9C1E-A006C26D6B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3268" y="11808845"/>
                <a:ext cx="5279065" cy="10849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7B6A352-B5D7-4A28-8B22-66498FE1DF35}"/>
              </a:ext>
            </a:extLst>
          </p:cNvPr>
          <p:cNvCxnSpPr/>
          <p:nvPr/>
        </p:nvCxnSpPr>
        <p:spPr>
          <a:xfrm>
            <a:off x="10515600" y="8534400"/>
            <a:ext cx="0" cy="48006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017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4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1905000"/>
                <a:ext cx="23698200" cy="114300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HĐ4:  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),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.(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),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So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.(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So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914400" indent="-914400">
                  <a:buAutoNum type="alphaLcParenR"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.(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=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/>
                  <a:t>			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.(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)=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=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=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905000"/>
                <a:ext cx="23698200" cy="11430000"/>
              </a:xfrm>
              <a:prstGeom prst="rect">
                <a:avLst/>
              </a:prstGeom>
              <a:blipFill>
                <a:blip r:embed="rId3"/>
                <a:stretch>
                  <a:fillRect l="-1157" t="-186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1453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81493" y="1809817"/>
            <a:ext cx="22717380" cy="9935454"/>
            <a:chOff x="1438692" y="1793813"/>
            <a:chExt cx="22717380" cy="1062903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38692" y="1793813"/>
              <a:ext cx="22717380" cy="10629033"/>
              <a:chOff x="1438692" y="1793813"/>
              <a:chExt cx="22717380" cy="10629033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476018" y="1797127"/>
                <a:ext cx="22680054" cy="10625719"/>
                <a:chOff x="-3638810" y="3448230"/>
                <a:chExt cx="22680054" cy="10625719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638810" y="3448230"/>
                  <a:ext cx="22680054" cy="10625719"/>
                  <a:chOff x="-3638810" y="3448230"/>
                  <a:chExt cx="22680054" cy="10625719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638810" y="3580684"/>
                    <a:ext cx="22680054" cy="10493265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76200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4" y="1793813"/>
                <a:ext cx="10807999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114763" y="1953929"/>
                <a:ext cx="10808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CHƯƠNG I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</a:t>
                </a:r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endParaRPr lang="vi-VN" sz="48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38692" y="6012522"/>
                <a:ext cx="10206737" cy="904496"/>
                <a:chOff x="7450558" y="7834555"/>
                <a:chExt cx="10207920" cy="904600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73744" y="7850045"/>
                  <a:ext cx="8584734" cy="889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8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GÓC GIỮA HAI VECTƠ</a:t>
                  </a: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0558" y="7834555"/>
                  <a:ext cx="1383018" cy="796752"/>
                  <a:chOff x="7450631" y="8291755"/>
                  <a:chExt cx="1371600" cy="796752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828148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50631" y="8356987"/>
                    <a:ext cx="1371600" cy="731520"/>
                    <a:chOff x="7450631" y="8356987"/>
                    <a:chExt cx="1371600" cy="731520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70671" y="8036947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40249" y="8360620"/>
                      <a:ext cx="507514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5" y="7460330"/>
                <a:ext cx="11646258" cy="979073"/>
                <a:chOff x="7459672" y="7170625"/>
                <a:chExt cx="11647595" cy="979184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111075" y="7260701"/>
                  <a:ext cx="9996192" cy="88910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TÍCH VÔ HƯỚNG CỦA HAI VECTƠ</a:t>
                  </a: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2" y="7170625"/>
                  <a:ext cx="1411234" cy="848755"/>
                  <a:chOff x="7459669" y="6189930"/>
                  <a:chExt cx="1399583" cy="848755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617966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87652" y="6307165"/>
                    <a:ext cx="1371600" cy="731520"/>
                    <a:chOff x="7487652" y="6307165"/>
                    <a:chExt cx="1371600" cy="731520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807692" y="5987125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77269" y="6310797"/>
                      <a:ext cx="507513" cy="70796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47" name="Group 67"/>
              <p:cNvGrpSpPr/>
              <p:nvPr/>
            </p:nvGrpSpPr>
            <p:grpSpPr>
              <a:xfrm>
                <a:off x="1447798" y="8899390"/>
                <a:ext cx="18481164" cy="965255"/>
                <a:chOff x="7459670" y="7441560"/>
                <a:chExt cx="23894632" cy="965366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29919" y="7517816"/>
                  <a:ext cx="21824383" cy="889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BIỂU THỨC TỌA ĐỘ VÀ TÍNH CHẤT CỦA TÍCH VÔ HƯỚNG</a:t>
                  </a: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0" y="7441560"/>
                  <a:ext cx="1800333" cy="864774"/>
                  <a:chOff x="7459669" y="6460865"/>
                  <a:chExt cx="1785470" cy="864774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645059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69193" y="6537082"/>
                    <a:ext cx="1775946" cy="788557"/>
                    <a:chOff x="7469193" y="6537082"/>
                    <a:chExt cx="1775946" cy="788557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7962887" y="6043388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104943" y="6577389"/>
                      <a:ext cx="656096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dirty="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39786C1-301C-402F-B908-633A570E2C52}"/>
              </a:ext>
            </a:extLst>
          </p:cNvPr>
          <p:cNvGrpSpPr/>
          <p:nvPr/>
        </p:nvGrpSpPr>
        <p:grpSpPr>
          <a:xfrm>
            <a:off x="7007312" y="3313402"/>
            <a:ext cx="15852688" cy="1309627"/>
            <a:chOff x="7007312" y="3313402"/>
            <a:chExt cx="16791416" cy="1309627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1F6311BF-A4CF-4E55-85D0-0A86514BB33B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E248C2BE-8566-4C92-B9DC-0F7EBDD76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115" name="TextBox 321">
                <a:extLst>
                  <a:ext uri="{FF2B5EF4-FFF2-40B4-BE49-F238E27FC236}">
                    <a16:creationId xmlns:a16="http://schemas.microsoft.com/office/drawing/2014/main" id="{EFE5FD9A-8DAE-41E9-BE5B-4B8636094028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6000" b="1" dirty="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11</a:t>
                </a:r>
                <a:endParaRPr lang="en-US" sz="6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93D231A-4F31-4CD1-BF95-3B25C6FBC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B80CDAB-FCA9-4E95-8F6A-72A9575E1286}"/>
              </a:ext>
            </a:extLst>
          </p:cNvPr>
          <p:cNvSpPr txBox="1"/>
          <p:nvPr/>
        </p:nvSpPr>
        <p:spPr>
          <a:xfrm>
            <a:off x="9829801" y="3434715"/>
            <a:ext cx="1158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 VÔ HƯỚNG CỦA HAI VECTƠ</a:t>
            </a: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930449"/>
            <a:ext cx="23164800" cy="8127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/>
              <a:t>1. GÓC GIỮA HAI VECTƠ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048000"/>
                <a:ext cx="11353800" cy="1037114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HĐ1. </a:t>
                </a:r>
                <a:r>
                  <a:rPr lang="en-US" b="1" dirty="0" err="1"/>
                  <a:t>Trong</a:t>
                </a:r>
                <a:r>
                  <a:rPr lang="en-US" b="1" dirty="0"/>
                  <a:t> </a:t>
                </a:r>
                <a:r>
                  <a:rPr lang="en-US" b="1" dirty="0" err="1"/>
                  <a:t>hình</a:t>
                </a:r>
                <a:r>
                  <a:rPr lang="en-US" b="1" dirty="0"/>
                  <a:t> 4.39 ,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đo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BAC </a:t>
                </a:r>
                <a:r>
                  <a:rPr lang="en-US" b="1" dirty="0" err="1"/>
                  <a:t>cũng</a:t>
                </a:r>
                <a:r>
                  <a:rPr lang="en-US" b="1" dirty="0"/>
                  <a:t> </a:t>
                </a:r>
                <a:r>
                  <a:rPr lang="en-US" b="1" dirty="0" err="1"/>
                  <a:t>được</a:t>
                </a:r>
                <a:r>
                  <a:rPr lang="en-US" b="1" dirty="0"/>
                  <a:t> </a:t>
                </a:r>
                <a:r>
                  <a:rPr lang="en-US" b="1" dirty="0" err="1"/>
                  <a:t>gọi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đo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:r>
                  <a:rPr lang="en-US" b="1" dirty="0" err="1"/>
                  <a:t>giữa</a:t>
                </a:r>
                <a:r>
                  <a:rPr lang="en-US" b="1" dirty="0"/>
                  <a:t>  </a:t>
                </a:r>
                <a:r>
                  <a:rPr lang="en-US" b="1" dirty="0" err="1"/>
                  <a:t>vectơ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b="1" dirty="0"/>
                  <a:t> . </a:t>
                </a:r>
                <a:r>
                  <a:rPr lang="en-US" b="1" dirty="0" err="1"/>
                  <a:t>Hãy</a:t>
                </a:r>
                <a:r>
                  <a:rPr lang="en-US" b="1" dirty="0"/>
                  <a:t> </a:t>
                </a:r>
                <a:r>
                  <a:rPr lang="en-US" b="1" dirty="0" err="1"/>
                  <a:t>tìm</a:t>
                </a:r>
                <a:r>
                  <a:rPr lang="en-US" b="1" dirty="0"/>
                  <a:t>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đo</a:t>
                </a:r>
                <a:r>
                  <a:rPr lang="en-US" b="1" dirty="0"/>
                  <a:t>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:r>
                  <a:rPr lang="en-US" b="1" dirty="0" err="1"/>
                  <a:t>giữa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</m:oMath>
                </a14:m>
                <a:r>
                  <a:rPr lang="en-US" b="1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𝑫𝑨</m:t>
                        </m:r>
                      </m:e>
                    </m:acc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Cho </a:t>
                </a:r>
                <a:r>
                  <a:rPr lang="en-US" b="1" dirty="0" err="1"/>
                  <a:t>hai</a:t>
                </a:r>
                <a:r>
                  <a:rPr lang="en-US" b="1" dirty="0"/>
                  <a:t> </a:t>
                </a:r>
                <a:r>
                  <a:rPr lang="en-US" b="1" dirty="0" err="1"/>
                  <a:t>vectơ</a:t>
                </a:r>
                <a:r>
                  <a:rPr lang="en-US" b="1" dirty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khác</a:t>
                </a:r>
                <a:r>
                  <a:rPr lang="en-US" b="1" dirty="0"/>
                  <a:t> </a:t>
                </a:r>
                <a:r>
                  <a:rPr lang="en-US" b="1" dirty="0" err="1"/>
                  <a:t>vec</a:t>
                </a:r>
                <a:r>
                  <a:rPr lang="en-US" b="1" dirty="0"/>
                  <a:t> </a:t>
                </a:r>
                <a:r>
                  <a:rPr lang="en-US" b="1" dirty="0" err="1"/>
                  <a:t>tơ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/>
                  <a:t>. </a:t>
                </a:r>
                <a:r>
                  <a:rPr lang="en-US" b="1" dirty="0" err="1"/>
                  <a:t>Từ</a:t>
                </a:r>
                <a:r>
                  <a:rPr lang="en-US" b="1" dirty="0"/>
                  <a:t> </a:t>
                </a:r>
                <a:r>
                  <a:rPr lang="en-US" b="1" dirty="0" err="1"/>
                  <a:t>một</a:t>
                </a:r>
                <a:r>
                  <a:rPr lang="en-US" b="1" dirty="0"/>
                  <a:t> </a:t>
                </a:r>
                <a:r>
                  <a:rPr lang="en-US" b="1" dirty="0" err="1"/>
                  <a:t>điểm</a:t>
                </a:r>
                <a:r>
                  <a:rPr lang="en-US" b="1" dirty="0"/>
                  <a:t> A </a:t>
                </a:r>
                <a:r>
                  <a:rPr lang="en-US" b="1" dirty="0" err="1"/>
                  <a:t>tuỳ</a:t>
                </a:r>
                <a:r>
                  <a:rPr lang="en-US" b="1" dirty="0"/>
                  <a:t> ý , </a:t>
                </a:r>
                <a:r>
                  <a:rPr lang="en-US" b="1" dirty="0" err="1"/>
                  <a:t>vẽ</a:t>
                </a:r>
                <a:r>
                  <a:rPr lang="en-US" b="1" dirty="0"/>
                  <a:t>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vec</a:t>
                </a:r>
                <a:r>
                  <a:rPr lang="en-US" b="1" dirty="0"/>
                  <a:t> </a:t>
                </a:r>
                <a:r>
                  <a:rPr lang="en-US" b="1" dirty="0" err="1"/>
                  <a:t>tơ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/>
                  <a:t> và</a:t>
                </a:r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(H 4.40). Khi </a:t>
                </a:r>
                <a:r>
                  <a:rPr lang="en-US" b="1" dirty="0" err="1"/>
                  <a:t>đó</a:t>
                </a:r>
                <a:r>
                  <a:rPr lang="en-US" b="1" dirty="0"/>
                  <a:t>,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đo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:r>
                  <a:rPr lang="en-US" b="1" i="1" dirty="0"/>
                  <a:t>BAC</a:t>
                </a:r>
                <a:r>
                  <a:rPr lang="en-US" b="1" dirty="0"/>
                  <a:t> </a:t>
                </a:r>
                <a:r>
                  <a:rPr lang="en-US" b="1" dirty="0" err="1"/>
                  <a:t>được</a:t>
                </a:r>
                <a:r>
                  <a:rPr lang="en-US" b="1" dirty="0"/>
                  <a:t> </a:t>
                </a:r>
                <a:r>
                  <a:rPr lang="en-US" b="1" dirty="0" err="1"/>
                  <a:t>gọi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đo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:r>
                  <a:rPr lang="en-US" b="1" dirty="0" err="1"/>
                  <a:t>giữa</a:t>
                </a:r>
                <a:r>
                  <a:rPr lang="en-US" b="1" dirty="0"/>
                  <a:t> </a:t>
                </a:r>
                <a:r>
                  <a:rPr lang="en-US" b="1" dirty="0" err="1"/>
                  <a:t>hai</a:t>
                </a:r>
                <a:r>
                  <a:rPr lang="en-US" b="1" dirty="0"/>
                  <a:t> </a:t>
                </a:r>
                <a:r>
                  <a:rPr lang="en-US" b="1" dirty="0" err="1"/>
                  <a:t>vectơ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/>
                  <a:t> hay </a:t>
                </a:r>
                <a:r>
                  <a:rPr lang="en-US" b="1" dirty="0" err="1"/>
                  <a:t>đơn</a:t>
                </a:r>
                <a:r>
                  <a:rPr lang="en-US" b="1" dirty="0"/>
                  <a:t> </a:t>
                </a:r>
                <a:r>
                  <a:rPr lang="en-US" b="1" dirty="0" err="1"/>
                  <a:t>giản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:r>
                  <a:rPr lang="en-US" b="1" dirty="0" err="1"/>
                  <a:t>giữa</a:t>
                </a:r>
                <a:r>
                  <a:rPr lang="en-US" b="1" dirty="0"/>
                  <a:t> </a:t>
                </a:r>
                <a:r>
                  <a:rPr lang="en-US" b="1" dirty="0" err="1"/>
                  <a:t>hai</a:t>
                </a:r>
                <a:r>
                  <a:rPr lang="en-US" b="1" dirty="0"/>
                  <a:t> </a:t>
                </a:r>
                <a:r>
                  <a:rPr lang="en-US" b="1" dirty="0" err="1"/>
                  <a:t>vectơ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/>
                  <a:t>, </a:t>
                </a:r>
                <a:r>
                  <a:rPr lang="en-US" b="1" dirty="0" err="1"/>
                  <a:t>kí</a:t>
                </a:r>
                <a:r>
                  <a:rPr lang="en-US" b="1" dirty="0"/>
                  <a:t> </a:t>
                </a:r>
                <a:r>
                  <a:rPr lang="en-US" b="1" dirty="0" err="1"/>
                  <a:t>hiệu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/>
                  <a:t>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048000"/>
                <a:ext cx="11353800" cy="10371140"/>
              </a:xfrm>
              <a:prstGeom prst="rect">
                <a:avLst/>
              </a:prstGeom>
              <a:blipFill>
                <a:blip r:embed="rId3"/>
                <a:stretch>
                  <a:fillRect l="-2414" t="-1938" r="-359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344400" y="3048000"/>
            <a:ext cx="11630891" cy="1037114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B5C06D40-9CC1-4802-BA11-CF631AA77BCD}"/>
              </a:ext>
            </a:extLst>
          </p:cNvPr>
          <p:cNvSpPr/>
          <p:nvPr/>
        </p:nvSpPr>
        <p:spPr>
          <a:xfrm>
            <a:off x="14706600" y="3657600"/>
            <a:ext cx="6705600" cy="3200400"/>
          </a:xfrm>
          <a:prstGeom prst="triangl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D8AF3E-9EC5-4B70-8943-ACE15900A589}"/>
              </a:ext>
            </a:extLst>
          </p:cNvPr>
          <p:cNvCxnSpPr>
            <a:cxnSpLocks/>
            <a:stCxn id="3" idx="0"/>
          </p:cNvCxnSpPr>
          <p:nvPr/>
        </p:nvCxnSpPr>
        <p:spPr>
          <a:xfrm>
            <a:off x="18059400" y="3657600"/>
            <a:ext cx="838200" cy="32004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D2347DA-03B7-4CD1-9222-BB1CA925DA42}"/>
              </a:ext>
            </a:extLst>
          </p:cNvPr>
          <p:cNvCxnSpPr>
            <a:cxnSpLocks/>
            <a:stCxn id="3" idx="2"/>
            <a:endCxn id="3" idx="0"/>
          </p:cNvCxnSpPr>
          <p:nvPr/>
        </p:nvCxnSpPr>
        <p:spPr>
          <a:xfrm flipV="1">
            <a:off x="14706600" y="3657600"/>
            <a:ext cx="3352800" cy="32004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88BB8DD-B248-492F-BEBC-14E9331BFF7D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14706600" y="6858000"/>
            <a:ext cx="41910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>
            <a:extLst>
              <a:ext uri="{FF2B5EF4-FFF2-40B4-BE49-F238E27FC236}">
                <a16:creationId xmlns:a16="http://schemas.microsoft.com/office/drawing/2014/main" id="{EA51EC46-9D5D-4F00-B7D0-A59926F27050}"/>
              </a:ext>
            </a:extLst>
          </p:cNvPr>
          <p:cNvSpPr/>
          <p:nvPr/>
        </p:nvSpPr>
        <p:spPr>
          <a:xfrm rot="15351051">
            <a:off x="18415420" y="6228252"/>
            <a:ext cx="873894" cy="973168"/>
          </a:xfrm>
          <a:prstGeom prst="arc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0350E249-CC12-411E-B78F-D932A1CB7A8E}"/>
              </a:ext>
            </a:extLst>
          </p:cNvPr>
          <p:cNvSpPr/>
          <p:nvPr/>
        </p:nvSpPr>
        <p:spPr>
          <a:xfrm rot="6145243">
            <a:off x="18040886" y="3824879"/>
            <a:ext cx="618991" cy="732242"/>
          </a:xfrm>
          <a:prstGeom prst="arc">
            <a:avLst/>
          </a:prstGeom>
          <a:ln w="762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30CCD6B-ED17-4322-8671-550A6AD1D87A}"/>
                  </a:ext>
                </a:extLst>
              </p:cNvPr>
              <p:cNvSpPr/>
              <p:nvPr/>
            </p:nvSpPr>
            <p:spPr>
              <a:xfrm>
                <a:off x="13940408" y="6705599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30CCD6B-ED17-4322-8671-550A6AD1D8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0408" y="6705599"/>
                <a:ext cx="914400" cy="914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B504155-849B-4D60-95C1-9702C848B389}"/>
                  </a:ext>
                </a:extLst>
              </p:cNvPr>
              <p:cNvSpPr/>
              <p:nvPr/>
            </p:nvSpPr>
            <p:spPr>
              <a:xfrm>
                <a:off x="17390298" y="2895601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B504155-849B-4D60-95C1-9702C848B3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0298" y="2895601"/>
                <a:ext cx="914400" cy="914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C38BD12-49AC-4CF3-AEBD-34210F5944F8}"/>
                  </a:ext>
                </a:extLst>
              </p:cNvPr>
              <p:cNvSpPr/>
              <p:nvPr/>
            </p:nvSpPr>
            <p:spPr>
              <a:xfrm>
                <a:off x="21472015" y="6545260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C38BD12-49AC-4CF3-AEBD-34210F5944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2015" y="6545260"/>
                <a:ext cx="914400" cy="914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D30171C-5D37-4D85-BF72-FEF8268FFF14}"/>
                  </a:ext>
                </a:extLst>
              </p:cNvPr>
              <p:cNvSpPr/>
              <p:nvPr/>
            </p:nvSpPr>
            <p:spPr>
              <a:xfrm>
                <a:off x="17612621" y="5943600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𝟖𝟎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D30171C-5D37-4D85-BF72-FEF8268FFF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2621" y="5943600"/>
                <a:ext cx="914400" cy="914400"/>
              </a:xfrm>
              <a:prstGeom prst="rect">
                <a:avLst/>
              </a:prstGeom>
              <a:blipFill>
                <a:blip r:embed="rId7"/>
                <a:stretch>
                  <a:fillRect l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3133871-131C-428B-AEC6-219E843EF5C5}"/>
                  </a:ext>
                </a:extLst>
              </p:cNvPr>
              <p:cNvSpPr/>
              <p:nvPr/>
            </p:nvSpPr>
            <p:spPr>
              <a:xfrm>
                <a:off x="18364200" y="4495800"/>
                <a:ext cx="8382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3133871-131C-428B-AEC6-219E843EF5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4200" y="4495800"/>
                <a:ext cx="838200" cy="5334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c 18">
            <a:extLst>
              <a:ext uri="{FF2B5EF4-FFF2-40B4-BE49-F238E27FC236}">
                <a16:creationId xmlns:a16="http://schemas.microsoft.com/office/drawing/2014/main" id="{82C2A509-3D3D-4E5D-8266-DE011F542B57}"/>
              </a:ext>
            </a:extLst>
          </p:cNvPr>
          <p:cNvSpPr/>
          <p:nvPr/>
        </p:nvSpPr>
        <p:spPr>
          <a:xfrm rot="1543240">
            <a:off x="14649006" y="6248399"/>
            <a:ext cx="914400" cy="914400"/>
          </a:xfrm>
          <a:prstGeom prst="arc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68CAA6E-7F56-4B04-91BB-689E022CD93D}"/>
              </a:ext>
            </a:extLst>
          </p:cNvPr>
          <p:cNvCxnSpPr>
            <a:cxnSpLocks/>
          </p:cNvCxnSpPr>
          <p:nvPr/>
        </p:nvCxnSpPr>
        <p:spPr>
          <a:xfrm flipV="1">
            <a:off x="15396523" y="6400800"/>
            <a:ext cx="300677" cy="1669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71E44B27-EB18-4599-BA20-7FBA6AE9E54C}"/>
              </a:ext>
            </a:extLst>
          </p:cNvPr>
          <p:cNvSpPr/>
          <p:nvPr/>
        </p:nvSpPr>
        <p:spPr>
          <a:xfrm>
            <a:off x="16687610" y="7486072"/>
            <a:ext cx="276442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>
                <a:solidFill>
                  <a:schemeClr val="accent2"/>
                </a:solidFill>
              </a:rPr>
              <a:t>Hình 4.39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346B509-8847-423C-BDF6-ACB092B07F2C}"/>
                  </a:ext>
                </a:extLst>
              </p:cNvPr>
              <p:cNvSpPr/>
              <p:nvPr/>
            </p:nvSpPr>
            <p:spPr>
              <a:xfrm>
                <a:off x="18869921" y="6788571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346B509-8847-423C-BDF6-ACB092B07F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9921" y="6788571"/>
                <a:ext cx="914400" cy="9144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ECDBC09-E8CF-451E-9C03-E4CEDF682746}"/>
              </a:ext>
            </a:extLst>
          </p:cNvPr>
          <p:cNvCxnSpPr>
            <a:cxnSpLocks/>
          </p:cNvCxnSpPr>
          <p:nvPr/>
        </p:nvCxnSpPr>
        <p:spPr>
          <a:xfrm flipH="1" flipV="1">
            <a:off x="15191479" y="10433766"/>
            <a:ext cx="2081645" cy="16002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D9AD082-0297-4C28-8F08-7185677D018D}"/>
              </a:ext>
            </a:extLst>
          </p:cNvPr>
          <p:cNvCxnSpPr>
            <a:cxnSpLocks/>
          </p:cNvCxnSpPr>
          <p:nvPr/>
        </p:nvCxnSpPr>
        <p:spPr>
          <a:xfrm>
            <a:off x="17245445" y="12039600"/>
            <a:ext cx="363335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rc 36">
            <a:extLst>
              <a:ext uri="{FF2B5EF4-FFF2-40B4-BE49-F238E27FC236}">
                <a16:creationId xmlns:a16="http://schemas.microsoft.com/office/drawing/2014/main" id="{10201817-7D35-428F-AA3A-F08456DFE782}"/>
              </a:ext>
            </a:extLst>
          </p:cNvPr>
          <p:cNvSpPr/>
          <p:nvPr/>
        </p:nvSpPr>
        <p:spPr>
          <a:xfrm rot="20290766">
            <a:off x="16499320" y="11631028"/>
            <a:ext cx="1282206" cy="1283036"/>
          </a:xfrm>
          <a:prstGeom prst="arc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5DF84CF-466A-4C3A-944D-C1949FEE3ACC}"/>
              </a:ext>
            </a:extLst>
          </p:cNvPr>
          <p:cNvCxnSpPr>
            <a:cxnSpLocks/>
          </p:cNvCxnSpPr>
          <p:nvPr/>
        </p:nvCxnSpPr>
        <p:spPr>
          <a:xfrm flipH="1" flipV="1">
            <a:off x="15434964" y="9035575"/>
            <a:ext cx="2081645" cy="16002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14233BE-F077-474A-964B-DC246AF663FF}"/>
              </a:ext>
            </a:extLst>
          </p:cNvPr>
          <p:cNvCxnSpPr>
            <a:cxnSpLocks/>
          </p:cNvCxnSpPr>
          <p:nvPr/>
        </p:nvCxnSpPr>
        <p:spPr>
          <a:xfrm>
            <a:off x="18295860" y="11423452"/>
            <a:ext cx="363335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DE50489F-E22D-4EB7-981D-D01D818CEC8F}"/>
              </a:ext>
            </a:extLst>
          </p:cNvPr>
          <p:cNvSpPr/>
          <p:nvPr/>
        </p:nvSpPr>
        <p:spPr>
          <a:xfrm>
            <a:off x="16777634" y="12496800"/>
            <a:ext cx="276442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>
                <a:solidFill>
                  <a:schemeClr val="accent2"/>
                </a:solidFill>
              </a:rPr>
              <a:t>Hình 4.40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50FCCDF-C55D-407A-866E-E3BBBCCC0DDB}"/>
                  </a:ext>
                </a:extLst>
              </p:cNvPr>
              <p:cNvSpPr/>
              <p:nvPr/>
            </p:nvSpPr>
            <p:spPr>
              <a:xfrm>
                <a:off x="16511124" y="11904193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50FCCDF-C55D-407A-866E-E3BBBCCC0D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1124" y="11904193"/>
                <a:ext cx="914400" cy="9144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3160A0D-E987-4A30-A114-070F44849EE7}"/>
                  </a:ext>
                </a:extLst>
              </p:cNvPr>
              <p:cNvSpPr/>
              <p:nvPr/>
            </p:nvSpPr>
            <p:spPr>
              <a:xfrm>
                <a:off x="14368164" y="10059117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3160A0D-E987-4A30-A114-070F44849E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8164" y="10059117"/>
                <a:ext cx="914400" cy="9144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41EB41A-C9B4-4019-A618-DF00280AAB78}"/>
                  </a:ext>
                </a:extLst>
              </p:cNvPr>
              <p:cNvSpPr/>
              <p:nvPr/>
            </p:nvSpPr>
            <p:spPr>
              <a:xfrm>
                <a:off x="20684917" y="11962801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41EB41A-C9B4-4019-A618-DF00280AAB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4917" y="11962801"/>
                <a:ext cx="914400" cy="9144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6EDA512-0F27-4121-A966-1B6EC0ECA6D4}"/>
                  </a:ext>
                </a:extLst>
              </p:cNvPr>
              <p:cNvSpPr/>
              <p:nvPr/>
            </p:nvSpPr>
            <p:spPr>
              <a:xfrm>
                <a:off x="19692773" y="10552324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6EDA512-0F27-4121-A966-1B6EC0ECA6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2773" y="10552324"/>
                <a:ext cx="914400" cy="9144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71D1F1D-CAD6-4B86-A91E-229968263B5F}"/>
                  </a:ext>
                </a:extLst>
              </p:cNvPr>
              <p:cNvSpPr/>
              <p:nvPr/>
            </p:nvSpPr>
            <p:spPr>
              <a:xfrm rot="2235963">
                <a:off x="16337897" y="9098897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71D1F1D-CAD6-4B86-A91E-229968263B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235963">
                <a:off x="16337897" y="9098897"/>
                <a:ext cx="914400" cy="9144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1661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  <p:bldP spid="3" grpId="0" animBg="1"/>
      <p:bldP spid="17" grpId="0" animBg="1"/>
      <p:bldP spid="18" grpId="0" animBg="1"/>
      <p:bldP spid="21" grpId="0"/>
      <p:bldP spid="22" grpId="0"/>
      <p:bldP spid="23" grpId="0"/>
      <p:bldP spid="24" grpId="0"/>
      <p:bldP spid="25" grpId="0"/>
      <p:bldP spid="19" grpId="0" animBg="1"/>
      <p:bldP spid="30" grpId="0"/>
      <p:bldP spid="31" grpId="0"/>
      <p:bldP spid="37" grpId="0" animBg="1"/>
      <p:bldP spid="44" grpId="0"/>
      <p:bldP spid="45" grpId="0"/>
      <p:bldP spid="46" grpId="0"/>
      <p:bldP spid="47" grpId="0"/>
      <p:bldP spid="50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000" y="3124200"/>
                <a:ext cx="22860000" cy="85344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ý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ước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Khi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124200"/>
                <a:ext cx="22860000" cy="8534400"/>
              </a:xfrm>
              <a:prstGeom prst="rect">
                <a:avLst/>
              </a:prstGeom>
              <a:blipFill>
                <a:blip r:embed="rId3"/>
                <a:stretch>
                  <a:fillRect l="-1173" t="-2425" b="-456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822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5580" y="2286000"/>
                <a:ext cx="10993581" cy="107442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  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𝑪𝑨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𝑪𝑩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 H 4. 41)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𝑩𝑨𝑪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°,</m:t>
                    </m:r>
                  </m:oMath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𝑪𝑨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𝑪𝑩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𝑨𝑪𝑩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°,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𝑩𝑫</m:t>
                              </m:r>
                            </m:e>
                          </m:acc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𝑫𝑩𝑪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𝟏𝟓𝟎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°.</m:t>
                      </m:r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Luyện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 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𝟏𝟐𝟎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°.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580" y="2286000"/>
                <a:ext cx="10993581" cy="10744200"/>
              </a:xfrm>
              <a:prstGeom prst="rect">
                <a:avLst/>
              </a:prstGeom>
              <a:blipFill>
                <a:blip r:embed="rId3"/>
                <a:stretch>
                  <a:fillRect l="-2493" t="-1926" r="-60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324840" y="2286000"/>
            <a:ext cx="10792691" cy="10744200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DA2D00A3-7607-4911-A2CC-C0CE2CE2AA2B}"/>
              </a:ext>
            </a:extLst>
          </p:cNvPr>
          <p:cNvSpPr/>
          <p:nvPr/>
        </p:nvSpPr>
        <p:spPr>
          <a:xfrm>
            <a:off x="12725401" y="5105400"/>
            <a:ext cx="4495800" cy="2438400"/>
          </a:xfrm>
          <a:prstGeom prst="rtTriangle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2DDD75-D9F6-465A-9D3B-D4817917D934}"/>
              </a:ext>
            </a:extLst>
          </p:cNvPr>
          <p:cNvSpPr/>
          <p:nvPr/>
        </p:nvSpPr>
        <p:spPr>
          <a:xfrm>
            <a:off x="12725400" y="7239000"/>
            <a:ext cx="338327" cy="304800"/>
          </a:xfrm>
          <a:prstGeom prst="rect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FD324600-AA73-4C80-908A-DB54C3F3B4AD}"/>
              </a:ext>
            </a:extLst>
          </p:cNvPr>
          <p:cNvSpPr/>
          <p:nvPr/>
        </p:nvSpPr>
        <p:spPr>
          <a:xfrm rot="14060200">
            <a:off x="16367574" y="6947291"/>
            <a:ext cx="504339" cy="783606"/>
          </a:xfrm>
          <a:prstGeom prst="arc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F55C11-C870-49E4-9D01-6A86F7245729}"/>
              </a:ext>
            </a:extLst>
          </p:cNvPr>
          <p:cNvCxnSpPr>
            <a:cxnSpLocks/>
          </p:cNvCxnSpPr>
          <p:nvPr/>
        </p:nvCxnSpPr>
        <p:spPr>
          <a:xfrm>
            <a:off x="17254729" y="7543800"/>
            <a:ext cx="4495800" cy="0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03D4365F-9C30-4439-B439-C2BD8798AFF2}"/>
              </a:ext>
            </a:extLst>
          </p:cNvPr>
          <p:cNvSpPr/>
          <p:nvPr/>
        </p:nvSpPr>
        <p:spPr>
          <a:xfrm>
            <a:off x="21750529" y="7467600"/>
            <a:ext cx="169642" cy="17373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1831DE6-1C28-44E2-861E-8C65C5C2F223}"/>
                  </a:ext>
                </a:extLst>
              </p:cNvPr>
              <p:cNvSpPr/>
              <p:nvPr/>
            </p:nvSpPr>
            <p:spPr>
              <a:xfrm>
                <a:off x="12344400" y="4267200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1831DE6-1C28-44E2-861E-8C65C5C2F2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4267200"/>
                <a:ext cx="914400" cy="914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0404C8A-2F4D-4816-A790-5968D49ADF76}"/>
                  </a:ext>
                </a:extLst>
              </p:cNvPr>
              <p:cNvSpPr/>
              <p:nvPr/>
            </p:nvSpPr>
            <p:spPr>
              <a:xfrm>
                <a:off x="12268200" y="7543800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0404C8A-2F4D-4816-A790-5968D49ADF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8200" y="7543800"/>
                <a:ext cx="914400" cy="914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3BBFBD9-5464-4091-9469-C2B87C8198EA}"/>
                  </a:ext>
                </a:extLst>
              </p:cNvPr>
              <p:cNvSpPr/>
              <p:nvPr/>
            </p:nvSpPr>
            <p:spPr>
              <a:xfrm>
                <a:off x="16777219" y="7510272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3BBFBD9-5464-4091-9469-C2B87C8198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7219" y="7510272"/>
                <a:ext cx="914400" cy="914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C3AE965-3C8A-4FF7-B1E1-1EADD62BB6A2}"/>
                  </a:ext>
                </a:extLst>
              </p:cNvPr>
              <p:cNvSpPr/>
              <p:nvPr/>
            </p:nvSpPr>
            <p:spPr>
              <a:xfrm>
                <a:off x="21640800" y="7543800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C3AE965-3C8A-4FF7-B1E1-1EADD62BB6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0800" y="7543800"/>
                <a:ext cx="914400" cy="9144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1577C53-2EF1-4569-B652-AD1AB7B0B004}"/>
                  </a:ext>
                </a:extLst>
              </p:cNvPr>
              <p:cNvSpPr/>
              <p:nvPr/>
            </p:nvSpPr>
            <p:spPr>
              <a:xfrm>
                <a:off x="15107161" y="6705600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1577C53-2EF1-4569-B652-AD1AB7B0B0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7161" y="6705600"/>
                <a:ext cx="914400" cy="914400"/>
              </a:xfrm>
              <a:prstGeom prst="rect">
                <a:avLst/>
              </a:prstGeom>
              <a:blipFill>
                <a:blip r:embed="rId8"/>
                <a:stretch>
                  <a:fillRect l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26C03113-9B21-4DC4-BE08-0B94CE301F96}"/>
              </a:ext>
            </a:extLst>
          </p:cNvPr>
          <p:cNvSpPr/>
          <p:nvPr/>
        </p:nvSpPr>
        <p:spPr>
          <a:xfrm>
            <a:off x="16590378" y="8407908"/>
            <a:ext cx="276442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>
                <a:solidFill>
                  <a:schemeClr val="accent2"/>
                </a:solidFill>
              </a:rPr>
              <a:t>Hình 4.41 </a:t>
            </a:r>
          </a:p>
        </p:txBody>
      </p:sp>
    </p:spTree>
    <p:extLst>
      <p:ext uri="{BB962C8B-B14F-4D97-AF65-F5344CB8AC3E}">
        <p14:creationId xmlns:p14="http://schemas.microsoft.com/office/powerpoint/2010/main" val="3158665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2" grpId="0" animBg="1"/>
      <p:bldP spid="3" grpId="0" animBg="1"/>
      <p:bldP spid="4" grpId="0" animBg="1"/>
      <p:bldP spid="12" grpId="0" animBg="1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93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/>
              <a:t>2. TÍCH VÔ HƯỚNG CỦA HAI VECTƠ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124200"/>
                <a:ext cx="11353800" cy="103790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Trong</a:t>
                </a:r>
                <a:r>
                  <a:rPr lang="en-US" b="1" dirty="0"/>
                  <a:t> </a:t>
                </a:r>
                <a:r>
                  <a:rPr lang="en-US" b="1" dirty="0" err="1"/>
                  <a:t>Vật</a:t>
                </a:r>
                <a:r>
                  <a:rPr lang="en-US" b="1" dirty="0"/>
                  <a:t> </a:t>
                </a:r>
                <a:r>
                  <a:rPr lang="en-US" b="1" dirty="0" err="1"/>
                  <a:t>lí</a:t>
                </a:r>
                <a:r>
                  <a:rPr lang="en-US" b="1" dirty="0"/>
                  <a:t>, </a:t>
                </a:r>
                <a:r>
                  <a:rPr lang="en-US" b="1" dirty="0" err="1"/>
                  <a:t>nếu</a:t>
                </a:r>
                <a:r>
                  <a:rPr lang="en-US" b="1" dirty="0"/>
                  <a:t> </a:t>
                </a:r>
                <a:r>
                  <a:rPr lang="en-US" b="1" dirty="0" err="1"/>
                  <a:t>lực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b="1" dirty="0" err="1"/>
                  <a:t>không</a:t>
                </a:r>
                <a:r>
                  <a:rPr lang="en-US" b="1" dirty="0"/>
                  <a:t> </a:t>
                </a:r>
                <a:r>
                  <a:rPr lang="en-US" b="1" dirty="0" err="1"/>
                  <a:t>đổi</a:t>
                </a:r>
                <a:r>
                  <a:rPr lang="en-US" b="1" dirty="0"/>
                  <a:t> </a:t>
                </a:r>
                <a:r>
                  <a:rPr lang="en-US" b="1" dirty="0" err="1"/>
                  <a:t>tác</a:t>
                </a:r>
                <a:r>
                  <a:rPr lang="en-US" b="1" dirty="0"/>
                  <a:t> </a:t>
                </a:r>
                <a:r>
                  <a:rPr lang="en-US" b="1" dirty="0" err="1"/>
                  <a:t>dụng</a:t>
                </a:r>
                <a:r>
                  <a:rPr lang="en-US" b="1" dirty="0"/>
                  <a:t> </a:t>
                </a:r>
                <a:r>
                  <a:rPr lang="en-US" b="1" dirty="0" err="1"/>
                  <a:t>vào</a:t>
                </a:r>
                <a:r>
                  <a:rPr lang="en-US" b="1" dirty="0"/>
                  <a:t> </a:t>
                </a:r>
                <a:r>
                  <a:rPr lang="en-US" b="1" dirty="0" err="1"/>
                  <a:t>một</a:t>
                </a:r>
                <a:r>
                  <a:rPr lang="en-US" b="1" dirty="0"/>
                  <a:t> </a:t>
                </a:r>
                <a:r>
                  <a:rPr lang="en-US" b="1" dirty="0" err="1"/>
                  <a:t>vật</a:t>
                </a:r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:r>
                  <a:rPr lang="en-US" b="1" dirty="0" err="1"/>
                  <a:t>điểm</a:t>
                </a:r>
                <a:r>
                  <a:rPr lang="en-US" b="1" dirty="0"/>
                  <a:t> </a:t>
                </a:r>
                <a:r>
                  <a:rPr lang="en-US" b="1" dirty="0" err="1"/>
                  <a:t>đặt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lực</a:t>
                </a:r>
                <a:r>
                  <a:rPr lang="en-US" b="1" dirty="0"/>
                  <a:t> </a:t>
                </a:r>
                <a:r>
                  <a:rPr lang="en-US" b="1" dirty="0" err="1"/>
                  <a:t>chuyển</a:t>
                </a:r>
                <a:r>
                  <a:rPr lang="en-US" b="1" dirty="0"/>
                  <a:t> </a:t>
                </a:r>
                <a:r>
                  <a:rPr lang="en-US" b="1" dirty="0" err="1"/>
                  <a:t>động</a:t>
                </a:r>
                <a:r>
                  <a:rPr lang="en-US" b="1" dirty="0"/>
                  <a:t> </a:t>
                </a:r>
                <a:r>
                  <a:rPr lang="en-US" b="1" dirty="0" err="1"/>
                  <a:t>thẳng</a:t>
                </a:r>
                <a:r>
                  <a:rPr lang="en-US" b="1" dirty="0"/>
                  <a:t> </a:t>
                </a:r>
                <a:r>
                  <a:rPr lang="en-US" b="1" dirty="0" err="1"/>
                  <a:t>từ</a:t>
                </a:r>
                <a:r>
                  <a:rPr lang="en-US" b="1" dirty="0"/>
                  <a:t> </a:t>
                </a:r>
                <a:r>
                  <a:rPr lang="en-US" b="1" i="1" dirty="0"/>
                  <a:t>M</a:t>
                </a:r>
                <a:r>
                  <a:rPr lang="en-US" b="1" dirty="0"/>
                  <a:t> </a:t>
                </a:r>
                <a:r>
                  <a:rPr lang="en-US" b="1" dirty="0" err="1"/>
                  <a:t>tới</a:t>
                </a:r>
                <a:r>
                  <a:rPr lang="en-US" b="1" dirty="0"/>
                  <a:t> </a:t>
                </a:r>
                <a:r>
                  <a:rPr lang="en-US" b="1" i="1" dirty="0"/>
                  <a:t>N</a:t>
                </a:r>
                <a:r>
                  <a:rPr lang="en-US" b="1" dirty="0"/>
                  <a:t>, </a:t>
                </a:r>
                <a:r>
                  <a:rPr lang="en-US" b="1" dirty="0" err="1"/>
                  <a:t>thì</a:t>
                </a:r>
                <a:r>
                  <a:rPr lang="en-US" b="1" dirty="0"/>
                  <a:t> </a:t>
                </a:r>
                <a:r>
                  <a:rPr lang="en-US" b="1" dirty="0" err="1"/>
                  <a:t>công</a:t>
                </a:r>
                <a:r>
                  <a:rPr lang="en-US" b="1" dirty="0"/>
                  <a:t> </a:t>
                </a:r>
                <a:r>
                  <a:rPr lang="en-US" b="1" i="1" dirty="0"/>
                  <a:t>A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lực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b="1" dirty="0" err="1"/>
                  <a:t>được</a:t>
                </a:r>
                <a:r>
                  <a:rPr lang="en-US" b="1" dirty="0"/>
                  <a:t> </a:t>
                </a:r>
                <a:r>
                  <a:rPr lang="en-US" b="1" dirty="0" err="1"/>
                  <a:t>tính</a:t>
                </a:r>
                <a:r>
                  <a:rPr lang="en-US" b="1" dirty="0"/>
                  <a:t> </a:t>
                </a:r>
                <a:r>
                  <a:rPr lang="en-US" b="1" dirty="0" err="1"/>
                  <a:t>theo</a:t>
                </a:r>
                <a:r>
                  <a:rPr lang="en-US" b="1" dirty="0"/>
                  <a:t> </a:t>
                </a:r>
                <a:r>
                  <a:rPr lang="en-US" b="1" dirty="0" err="1"/>
                  <a:t>công</a:t>
                </a:r>
                <a:r>
                  <a:rPr lang="en-US" b="1" dirty="0"/>
                  <a:t> </a:t>
                </a:r>
                <a:r>
                  <a:rPr lang="en-US" b="1" dirty="0" err="1"/>
                  <a:t>thức</a:t>
                </a:r>
                <a:r>
                  <a:rPr lang="en-US" b="1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𝑴𝑵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𝒄𝒐𝒔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𝑴𝑵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b="1" dirty="0"/>
              </a:p>
              <a:p>
                <a:r>
                  <a:rPr lang="en-US" b="1" dirty="0" err="1"/>
                  <a:t>Trong</a:t>
                </a:r>
                <a:r>
                  <a:rPr lang="en-US" b="1" dirty="0"/>
                  <a:t> </a:t>
                </a:r>
                <a:r>
                  <a:rPr lang="en-US" b="1" dirty="0" err="1"/>
                  <a:t>đó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</m:d>
                  </m:oMath>
                </a14:m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độ</a:t>
                </a:r>
                <a:r>
                  <a:rPr lang="en-US" b="1" dirty="0"/>
                  <a:t> </a:t>
                </a:r>
                <a:r>
                  <a:rPr lang="en-US" b="1" dirty="0" err="1"/>
                  <a:t>lớn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lực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b="1" dirty="0"/>
                  <a:t> (</a:t>
                </a:r>
                <a:r>
                  <a:rPr lang="en-US" b="1" dirty="0" err="1"/>
                  <a:t>theo</a:t>
                </a:r>
                <a:r>
                  <a:rPr lang="en-US" b="1" dirty="0"/>
                  <a:t> </a:t>
                </a:r>
                <a:r>
                  <a:rPr lang="en-US" b="1" dirty="0" err="1"/>
                  <a:t>đơn</a:t>
                </a:r>
                <a:r>
                  <a:rPr lang="en-US" b="1" dirty="0"/>
                  <a:t> </a:t>
                </a:r>
                <a:r>
                  <a:rPr lang="en-US" b="1" dirty="0" err="1"/>
                  <a:t>vị</a:t>
                </a:r>
                <a:r>
                  <a:rPr lang="en-US" b="1" dirty="0"/>
                  <a:t> Newton);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𝑴𝑵</m:t>
                            </m:r>
                          </m:e>
                        </m:acc>
                      </m:e>
                    </m:d>
                  </m:oMath>
                </a14:m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độ</a:t>
                </a:r>
                <a:r>
                  <a:rPr lang="en-US" b="1" dirty="0"/>
                  <a:t> </a:t>
                </a:r>
                <a:r>
                  <a:rPr lang="en-US" b="1" dirty="0" err="1"/>
                  <a:t>dài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vectơ</a:t>
                </a:r>
                <a:r>
                  <a:rPr lang="en-US" b="1" dirty="0"/>
                  <a:t> </a:t>
                </a:r>
                <a:r>
                  <a:rPr lang="en-US" b="1" i="1" dirty="0"/>
                  <a:t>MN</a:t>
                </a:r>
                <a:r>
                  <a:rPr lang="en-US" b="1" dirty="0"/>
                  <a:t> (</a:t>
                </a:r>
                <a:r>
                  <a:rPr lang="en-US" b="1" dirty="0" err="1"/>
                  <a:t>theo</a:t>
                </a:r>
                <a:r>
                  <a:rPr lang="en-US" b="1" dirty="0"/>
                  <a:t> </a:t>
                </a:r>
                <a:r>
                  <a:rPr lang="en-US" b="1" dirty="0" err="1"/>
                  <a:t>đơn</a:t>
                </a:r>
                <a:r>
                  <a:rPr lang="en-US" b="1" dirty="0"/>
                  <a:t> </a:t>
                </a:r>
                <a:r>
                  <a:rPr lang="en-US" b="1" dirty="0" err="1"/>
                  <a:t>vị</a:t>
                </a:r>
                <a:r>
                  <a:rPr lang="en-US" b="1" dirty="0"/>
                  <a:t> </a:t>
                </a:r>
                <a:r>
                  <a:rPr lang="en-US" b="1" dirty="0" err="1"/>
                  <a:t>mét</a:t>
                </a:r>
                <a:r>
                  <a:rPr lang="en-US" b="1" dirty="0"/>
                  <a:t>);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𝑴𝑵</m:t>
                            </m:r>
                          </m:e>
                        </m:acc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:r>
                  <a:rPr lang="en-US" b="1" dirty="0" err="1"/>
                  <a:t>giữa</a:t>
                </a:r>
                <a:r>
                  <a:rPr lang="en-US" b="1" dirty="0"/>
                  <a:t> </a:t>
                </a:r>
                <a:r>
                  <a:rPr lang="en-US" b="1" dirty="0" err="1"/>
                  <a:t>hai</a:t>
                </a:r>
                <a:r>
                  <a:rPr lang="en-US" b="1" dirty="0"/>
                  <a:t> </a:t>
                </a:r>
                <a:r>
                  <a:rPr lang="en-US" b="1" dirty="0" err="1"/>
                  <a:t>vec</a:t>
                </a:r>
                <a:r>
                  <a:rPr lang="en-US" b="1" dirty="0"/>
                  <a:t> </a:t>
                </a:r>
                <a:r>
                  <a:rPr lang="en-US" b="1" dirty="0" err="1"/>
                  <a:t>tơ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/>
              </a:p>
              <a:p>
                <a:r>
                  <a:rPr lang="en-US" b="1" dirty="0" err="1"/>
                  <a:t>Toán</a:t>
                </a:r>
                <a:r>
                  <a:rPr lang="en-US" b="1" dirty="0"/>
                  <a:t> </a:t>
                </a:r>
                <a:r>
                  <a:rPr lang="en-US" b="1" dirty="0" err="1"/>
                  <a:t>học</a:t>
                </a:r>
                <a:r>
                  <a:rPr lang="en-US" b="1" dirty="0"/>
                  <a:t> </a:t>
                </a:r>
                <a:r>
                  <a:rPr lang="en-US" b="1" dirty="0" err="1"/>
                  <a:t>gọi</a:t>
                </a:r>
                <a:r>
                  <a:rPr lang="en-US" b="1" dirty="0"/>
                  <a:t> </a:t>
                </a:r>
                <a:r>
                  <a:rPr lang="en-US" b="1" dirty="0" err="1"/>
                  <a:t>giá</a:t>
                </a:r>
                <a:r>
                  <a:rPr lang="en-US" b="1" dirty="0"/>
                  <a:t> </a:t>
                </a:r>
                <a:r>
                  <a:rPr lang="en-US" b="1" dirty="0" err="1"/>
                  <a:t>trị</a:t>
                </a:r>
                <a:r>
                  <a:rPr lang="en-US" b="1" i="1" dirty="0"/>
                  <a:t> A</a:t>
                </a:r>
                <a:r>
                  <a:rPr lang="en-US" b="1" dirty="0"/>
                  <a:t> (</a:t>
                </a:r>
                <a:r>
                  <a:rPr lang="en-US" b="1" dirty="0" err="1"/>
                  <a:t>không</a:t>
                </a:r>
                <a:r>
                  <a:rPr lang="en-US" b="1" dirty="0"/>
                  <a:t> </a:t>
                </a:r>
                <a:r>
                  <a:rPr lang="en-US" b="1" dirty="0" err="1"/>
                  <a:t>kể</a:t>
                </a:r>
                <a:r>
                  <a:rPr lang="en-US" b="1" dirty="0"/>
                  <a:t> </a:t>
                </a:r>
                <a:r>
                  <a:rPr lang="en-US" b="1" dirty="0" err="1"/>
                  <a:t>đơn</a:t>
                </a:r>
                <a:r>
                  <a:rPr lang="en-US" b="1" dirty="0"/>
                  <a:t> </a:t>
                </a:r>
                <a:r>
                  <a:rPr lang="en-US" b="1" dirty="0" err="1"/>
                  <a:t>vị</a:t>
                </a:r>
                <a:r>
                  <a:rPr lang="en-US" b="1" dirty="0"/>
                  <a:t> </a:t>
                </a:r>
                <a:r>
                  <a:rPr lang="en-US" b="1" dirty="0" err="1"/>
                  <a:t>đo</a:t>
                </a:r>
                <a:r>
                  <a:rPr lang="en-US" b="1" dirty="0"/>
                  <a:t>) </a:t>
                </a:r>
                <a:r>
                  <a:rPr lang="en-US" b="1" dirty="0" err="1"/>
                  <a:t>trong</a:t>
                </a:r>
                <a:r>
                  <a:rPr lang="en-US" b="1" dirty="0"/>
                  <a:t> </a:t>
                </a:r>
                <a:r>
                  <a:rPr lang="en-US" b="1" dirty="0" err="1"/>
                  <a:t>biểu</a:t>
                </a:r>
                <a:r>
                  <a:rPr lang="en-US" b="1" dirty="0"/>
                  <a:t> </a:t>
                </a:r>
                <a:r>
                  <a:rPr lang="en-US" b="1" dirty="0" err="1"/>
                  <a:t>thức</a:t>
                </a:r>
                <a:r>
                  <a:rPr lang="en-US" b="1" dirty="0"/>
                  <a:t> </a:t>
                </a:r>
                <a:r>
                  <a:rPr lang="en-US" b="1" dirty="0" err="1"/>
                  <a:t>nói</a:t>
                </a:r>
                <a:r>
                  <a:rPr lang="en-US" b="1" dirty="0"/>
                  <a:t> </a:t>
                </a:r>
                <a:r>
                  <a:rPr lang="en-US" b="1" dirty="0" err="1"/>
                  <a:t>trên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tích</a:t>
                </a:r>
                <a:r>
                  <a:rPr lang="en-US" b="1" dirty="0"/>
                  <a:t> </a:t>
                </a:r>
                <a:r>
                  <a:rPr lang="en-US" b="1" dirty="0" err="1"/>
                  <a:t>vô</a:t>
                </a:r>
                <a:r>
                  <a:rPr lang="en-US" b="1" dirty="0"/>
                  <a:t> </a:t>
                </a:r>
                <a:r>
                  <a:rPr lang="en-US" b="1" dirty="0" err="1"/>
                  <a:t>hướng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hai</a:t>
                </a:r>
                <a:r>
                  <a:rPr lang="en-US" b="1" dirty="0"/>
                  <a:t> </a:t>
                </a:r>
                <a:r>
                  <a:rPr lang="en-US" b="1" dirty="0" err="1"/>
                  <a:t>vec</a:t>
                </a:r>
                <a:r>
                  <a:rPr lang="en-US" b="1" dirty="0"/>
                  <a:t> </a:t>
                </a:r>
                <a:r>
                  <a:rPr lang="en-US" b="1" dirty="0" err="1"/>
                  <a:t>tơ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124200"/>
                <a:ext cx="11353800" cy="10379076"/>
              </a:xfrm>
              <a:prstGeom prst="rect">
                <a:avLst/>
              </a:prstGeom>
              <a:blipFill>
                <a:blip r:embed="rId3"/>
                <a:stretch>
                  <a:fillRect l="-2200" t="-1115" r="-2951" b="-363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344400" y="3124200"/>
            <a:ext cx="11630891" cy="103790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76CBC9-DF49-4F8F-9161-6EBC18B37BD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2420600" y="4648200"/>
            <a:ext cx="10591800" cy="673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57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800" y="2362200"/>
                <a:ext cx="13868399" cy="102108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𝒄𝒐𝒔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acc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 Khi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nhọn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tù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362200"/>
                <a:ext cx="13868399" cy="10210800"/>
              </a:xfrm>
              <a:prstGeom prst="rect">
                <a:avLst/>
              </a:prstGeom>
              <a:blipFill>
                <a:blip r:embed="rId3"/>
                <a:stretch>
                  <a:fillRect l="-1977" t="-2087" r="-1977" b="-11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4782800" y="2362200"/>
            <a:ext cx="9161116" cy="102108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A2B33A-AC74-46EB-AE4C-4775A84D79F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104716" y="2590800"/>
            <a:ext cx="88392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25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2743200"/>
                <a:ext cx="23698200" cy="96774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ý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𝒄𝒐𝒔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</m:acc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∘</m:t>
                                </m:r>
                              </m:sup>
                            </m:sSup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</m:acc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𝟏𝟖</m:t>
                            </m:r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∘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743200"/>
                <a:ext cx="23698200" cy="9677400"/>
              </a:xfrm>
              <a:prstGeom prst="rect">
                <a:avLst/>
              </a:prstGeom>
              <a:blipFill>
                <a:blip r:embed="rId3"/>
                <a:stretch>
                  <a:fillRect l="-1157" t="-213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648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6309" y="1981200"/>
                <a:ext cx="14297891" cy="11506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2. 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ABCD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bằng.Tính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b="1" u="sng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u="sng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𝑨𝑫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chéo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𝑩𝑫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𝟏𝟑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do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𝑩𝑫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309" y="1981200"/>
                <a:ext cx="14297891" cy="11506200"/>
              </a:xfrm>
              <a:prstGeom prst="rect">
                <a:avLst/>
              </a:prstGeom>
              <a:blipFill>
                <a:blip r:embed="rId3"/>
                <a:stretch>
                  <a:fillRect l="-1874" t="-179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4782800" y="1981200"/>
            <a:ext cx="9344891" cy="1150619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8A386E-63B8-4A7A-8283-C3B8AE7CDC12}"/>
              </a:ext>
            </a:extLst>
          </p:cNvPr>
          <p:cNvSpPr/>
          <p:nvPr/>
        </p:nvSpPr>
        <p:spPr>
          <a:xfrm>
            <a:off x="17297400" y="3352800"/>
            <a:ext cx="4572000" cy="4572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E7E1A19-68DE-435E-A869-14A3EF21B861}"/>
              </a:ext>
            </a:extLst>
          </p:cNvPr>
          <p:cNvCxnSpPr>
            <a:cxnSpLocks/>
          </p:cNvCxnSpPr>
          <p:nvPr/>
        </p:nvCxnSpPr>
        <p:spPr>
          <a:xfrm>
            <a:off x="17297400" y="3352800"/>
            <a:ext cx="4572000" cy="4572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18FA8F-7A46-4EEF-86C7-26AF54145239}"/>
              </a:ext>
            </a:extLst>
          </p:cNvPr>
          <p:cNvCxnSpPr>
            <a:cxnSpLocks/>
          </p:cNvCxnSpPr>
          <p:nvPr/>
        </p:nvCxnSpPr>
        <p:spPr>
          <a:xfrm flipH="1">
            <a:off x="17297400" y="3352800"/>
            <a:ext cx="4572000" cy="4572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916C585-6138-46DD-91E4-55ABD0172C8D}"/>
              </a:ext>
            </a:extLst>
          </p:cNvPr>
          <p:cNvSpPr/>
          <p:nvPr/>
        </p:nvSpPr>
        <p:spPr>
          <a:xfrm>
            <a:off x="18073034" y="8229600"/>
            <a:ext cx="276442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>
                <a:solidFill>
                  <a:schemeClr val="accent2"/>
                </a:solidFill>
              </a:rPr>
              <a:t>Hình 4.43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728CFDF-9C50-4103-9846-1DC046301000}"/>
                  </a:ext>
                </a:extLst>
              </p:cNvPr>
              <p:cNvSpPr/>
              <p:nvPr/>
            </p:nvSpPr>
            <p:spPr>
              <a:xfrm>
                <a:off x="16611600" y="2590800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728CFDF-9C50-4103-9846-1DC0463010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1600" y="2590800"/>
                <a:ext cx="914400" cy="914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1A5CBB3-67EB-4686-A876-7CBD9E98E2B8}"/>
                  </a:ext>
                </a:extLst>
              </p:cNvPr>
              <p:cNvSpPr/>
              <p:nvPr/>
            </p:nvSpPr>
            <p:spPr>
              <a:xfrm>
                <a:off x="21942040" y="2676144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1A5CBB3-67EB-4686-A876-7CBD9E98E2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2040" y="2676144"/>
                <a:ext cx="914400" cy="914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7E42337-BD57-46B5-BB85-277C1E50243E}"/>
                  </a:ext>
                </a:extLst>
              </p:cNvPr>
              <p:cNvSpPr/>
              <p:nvPr/>
            </p:nvSpPr>
            <p:spPr>
              <a:xfrm>
                <a:off x="21869400" y="7467600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7E42337-BD57-46B5-BB85-277C1E5024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9400" y="7467600"/>
                <a:ext cx="914400" cy="9144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93A3038-3DCE-4CAA-A7F2-984DD0BCCC72}"/>
                  </a:ext>
                </a:extLst>
              </p:cNvPr>
              <p:cNvSpPr/>
              <p:nvPr/>
            </p:nvSpPr>
            <p:spPr>
              <a:xfrm>
                <a:off x="16583890" y="7620000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93A3038-3DCE-4CAA-A7F2-984DD0BCCC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3890" y="7620000"/>
                <a:ext cx="914400" cy="9144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D5078DF-CAC7-46D0-BCDE-C2E4A9D77187}"/>
                  </a:ext>
                </a:extLst>
              </p:cNvPr>
              <p:cNvSpPr txBox="1"/>
              <p:nvPr/>
            </p:nvSpPr>
            <p:spPr>
              <a:xfrm>
                <a:off x="15421962" y="9392356"/>
                <a:ext cx="8066566" cy="2380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Chú ý 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Hình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vuông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cạnh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bằng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nên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đường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chéo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  <m:rad>
                      <m:radPr>
                        <m:degHide m:val="on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e>
                    </m:rad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D5078DF-CAC7-46D0-BCDE-C2E4A9D77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1962" y="9392356"/>
                <a:ext cx="8066566" cy="2380203"/>
              </a:xfrm>
              <a:prstGeom prst="rect">
                <a:avLst/>
              </a:prstGeom>
              <a:blipFill>
                <a:blip r:embed="rId9"/>
                <a:stretch>
                  <a:fillRect l="-3477" t="-5641" r="-3250" b="-1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7668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2" grpId="0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3362</TotalTime>
  <Words>1862</Words>
  <PresentationFormat>Custom</PresentationFormat>
  <Paragraphs>187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Tahoma</vt:lpstr>
      <vt:lpstr>Times New Roman</vt:lpstr>
      <vt:lpstr>Tomaho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VnTeach.Com;</dc:title>
  <dc:creator>VnTeach.Com</dc:creator>
  <cp:keywords>VnTeach.Com</cp:keywords>
  <dcterms:created xsi:type="dcterms:W3CDTF">2013-08-31T11:42:51Z</dcterms:created>
  <dcterms:modified xsi:type="dcterms:W3CDTF">2022-04-16T10:14:31Z</dcterms:modified>
</cp:coreProperties>
</file>