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1" r:id="rId2"/>
    <p:sldId id="312" r:id="rId3"/>
    <p:sldId id="313" r:id="rId4"/>
    <p:sldId id="258" r:id="rId5"/>
    <p:sldId id="329" r:id="rId6"/>
    <p:sldId id="259" r:id="rId7"/>
    <p:sldId id="322" r:id="rId8"/>
    <p:sldId id="260" r:id="rId9"/>
    <p:sldId id="261" r:id="rId10"/>
    <p:sldId id="336" r:id="rId11"/>
    <p:sldId id="272" r:id="rId12"/>
    <p:sldId id="337" r:id="rId13"/>
    <p:sldId id="265" r:id="rId14"/>
    <p:sldId id="338" r:id="rId15"/>
    <p:sldId id="339" r:id="rId16"/>
    <p:sldId id="340" r:id="rId17"/>
    <p:sldId id="332" r:id="rId18"/>
    <p:sldId id="33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282" r:id="rId27"/>
    <p:sldId id="268" r:id="rId28"/>
    <p:sldId id="279" r:id="rId29"/>
    <p:sldId id="348" r:id="rId30"/>
    <p:sldId id="281" r:id="rId31"/>
    <p:sldId id="32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BF43-1CD3-4B70-9FF9-D6798B8B130C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72B5F-0008-4212-A3AC-76B1985901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36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95bae21e8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95bae21e8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42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a2609c4100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a2609c4100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53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1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86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33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55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889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896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33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97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762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ac7ad3d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ac7ad3d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36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181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177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596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2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4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780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a2609c4100_0_3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a2609c4100_0_3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92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c7537cc3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c7537cc3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625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14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203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2609c4100_0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2609c4100_0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96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95b965402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95b965402b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21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ac7ad3de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ac7ad3de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09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40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95b965402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95b965402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7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95b965402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95b965402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8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19200" y="1717105"/>
            <a:ext cx="4547600" cy="2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99800" y="4750109"/>
            <a:ext cx="4596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71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5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8617800" y="82970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8617800" y="137281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8617800" y="328097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8617800" y="273786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8617800" y="5189084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8617800" y="4645967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42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72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50800" y="1664400"/>
            <a:ext cx="10290400" cy="4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0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96" name="Google Shape;96;p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65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54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5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64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31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8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632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8" r:id="rId6"/>
    <p:sldLayoutId id="2147483669" r:id="rId7"/>
    <p:sldLayoutId id="2147483671" r:id="rId8"/>
    <p:sldLayoutId id="2147483672" r:id="rId9"/>
    <p:sldLayoutId id="2147483676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9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708" y="1596885"/>
            <a:ext cx="9356332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CHÀO MỪNG CÁC EM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ĐẾN VỚI TIẾT HỌC HÔM NAY!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0" y="5040817"/>
            <a:ext cx="1975581" cy="1817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84">
            <a:off x="-246224" y="4381759"/>
            <a:ext cx="1446339" cy="227920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356" y="-58197"/>
            <a:ext cx="2573837" cy="1920726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99053">
            <a:off x="317699" y="541777"/>
            <a:ext cx="2017149" cy="2641504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212834" y="3091421"/>
            <a:ext cx="1979166" cy="376657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36459" y="5209716"/>
            <a:ext cx="1768694" cy="15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36682" y="549819"/>
            <a:ext cx="7960979" cy="5710304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337341" y="514239"/>
            <a:ext cx="2224232" cy="2223701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432948" y="1164147"/>
            <a:ext cx="2047376" cy="9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/>
                <a:ea typeface="Delius"/>
                <a:cs typeface="Delius"/>
                <a:sym typeface="Delius"/>
              </a:rPr>
              <a:t>KẾT LUẬN</a:t>
            </a:r>
            <a:endParaRPr sz="2667" b="1" kern="0" dirty="0">
              <a:solidFill>
                <a:srgbClr val="000000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463" y="1158499"/>
            <a:ext cx="6794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0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i="1" dirty="0"/>
              <a:t>A(x) = B(x)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i="1" dirty="0"/>
              <a:t>A(x)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i="1" dirty="0"/>
              <a:t>B(x)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0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1573" y="3781319"/>
            <a:ext cx="6794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/>
              <a:t>Chú</a:t>
            </a:r>
            <a:r>
              <a:rPr lang="en-US" sz="3200" b="1" i="1" dirty="0"/>
              <a:t> ý</a:t>
            </a:r>
            <a:r>
              <a:rPr lang="en-US" sz="3200" i="1" dirty="0"/>
              <a:t>: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i="1" dirty="0" err="1"/>
              <a:t>tập</a:t>
            </a:r>
            <a:r>
              <a:rPr lang="en-US" sz="3200" i="1" dirty="0"/>
              <a:t> </a:t>
            </a:r>
            <a:r>
              <a:rPr lang="en-US" sz="3200" i="1" dirty="0" err="1"/>
              <a:t>nghiệm</a:t>
            </a:r>
            <a:r>
              <a:rPr lang="en-US" sz="3200" i="1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kí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i="1" dirty="0"/>
              <a:t>S</a:t>
            </a:r>
            <a:r>
              <a:rPr lang="en-US" sz="3200" dirty="0"/>
              <a:t>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7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6206747" y="1359310"/>
            <a:ext cx="5195456" cy="4840991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848345" y="1939108"/>
            <a:ext cx="5070133" cy="308008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789796" y="2144161"/>
            <a:ext cx="5028199" cy="3080089"/>
            <a:chOff x="5179975" y="849938"/>
            <a:chExt cx="3027751" cy="155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1646" y="1510490"/>
            <a:ext cx="2716329" cy="747758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chemeClr val="accent6">
              <a:lumMod val="75000"/>
              <a:alpha val="80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1</a:t>
            </a:r>
            <a:endParaRPr sz="2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429" y="2406677"/>
            <a:ext cx="5128681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2x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– 5 = 4 – x.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Kiểm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xem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3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-1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nghiệm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hương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không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491234" y="1368209"/>
            <a:ext cx="48524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i="1" dirty="0"/>
              <a:t>x = </a:t>
            </a:r>
            <a:r>
              <a:rPr lang="en-US" sz="2800" dirty="0"/>
              <a:t>3,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 2 . 3 – 5 = 4 – 3 (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1)</a:t>
            </a:r>
          </a:p>
          <a:p>
            <a:pPr algn="just"/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i="1" dirty="0"/>
              <a:t>x = </a:t>
            </a:r>
            <a:r>
              <a:rPr lang="en-US" sz="2800" dirty="0"/>
              <a:t>3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i="1" dirty="0"/>
              <a:t>x = </a:t>
            </a:r>
            <a:r>
              <a:rPr lang="en-US" sz="2800" dirty="0"/>
              <a:t>–1,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ta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2 . (–1) – 5 ≠ 4 – (–1)</a:t>
            </a:r>
          </a:p>
          <a:p>
            <a:pPr algn="just"/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, </a:t>
            </a:r>
            <a:r>
              <a:rPr lang="en-US" sz="2800" i="1" dirty="0"/>
              <a:t>x = </a:t>
            </a:r>
            <a:r>
              <a:rPr lang="en-US" sz="2800" dirty="0"/>
              <a:t>–1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277E4-0A6F-4C94-862D-A4CBC512BD83}"/>
              </a:ext>
            </a:extLst>
          </p:cNvPr>
          <p:cNvSpPr txBox="1"/>
          <p:nvPr/>
        </p:nvSpPr>
        <p:spPr>
          <a:xfrm>
            <a:off x="6646182" y="666429"/>
            <a:ext cx="167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6" grpId="0" animBg="1"/>
      <p:bldP spid="1160" grpId="0" animBg="1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/>
          <p:nvPr/>
        </p:nvSpPr>
        <p:spPr>
          <a:xfrm>
            <a:off x="6206747" y="1359311"/>
            <a:ext cx="5195456" cy="4197428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48"/>
          <p:cNvSpPr/>
          <p:nvPr/>
        </p:nvSpPr>
        <p:spPr>
          <a:xfrm>
            <a:off x="848345" y="1939108"/>
            <a:ext cx="5070133" cy="3080089"/>
          </a:xfrm>
          <a:prstGeom prst="snip1Rect">
            <a:avLst>
              <a:gd name="adj" fmla="val 15014"/>
            </a:avLst>
          </a:prstGeom>
          <a:solidFill>
            <a:srgbClr val="918C7F">
              <a:alpha val="189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7" name="Google Shape;1157;p48"/>
          <p:cNvGrpSpPr/>
          <p:nvPr/>
        </p:nvGrpSpPr>
        <p:grpSpPr>
          <a:xfrm>
            <a:off x="789796" y="2144161"/>
            <a:ext cx="5028199" cy="3080089"/>
            <a:chOff x="5179975" y="849938"/>
            <a:chExt cx="3027751" cy="155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58" name="Google Shape;1158;p48"/>
            <p:cNvSpPr/>
            <p:nvPr/>
          </p:nvSpPr>
          <p:spPr>
            <a:xfrm>
              <a:off x="5179975" y="849938"/>
              <a:ext cx="3027600" cy="1554000"/>
            </a:xfrm>
            <a:prstGeom prst="snip1Rect">
              <a:avLst>
                <a:gd name="adj" fmla="val 1501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862193" y="849938"/>
              <a:ext cx="345533" cy="226212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0" name="Google Shape;1160;p48"/>
          <p:cNvSpPr/>
          <p:nvPr/>
        </p:nvSpPr>
        <p:spPr>
          <a:xfrm>
            <a:off x="1231646" y="1510490"/>
            <a:ext cx="2716329" cy="747758"/>
          </a:xfrm>
          <a:custGeom>
            <a:avLst/>
            <a:gdLst/>
            <a:ahLst/>
            <a:cxnLst/>
            <a:rect l="l" t="t" r="r" b="b"/>
            <a:pathLst>
              <a:path w="22075" h="5597" extrusionOk="0">
                <a:moveTo>
                  <a:pt x="393" y="1"/>
                </a:moveTo>
                <a:cubicBezTo>
                  <a:pt x="334" y="334"/>
                  <a:pt x="226" y="691"/>
                  <a:pt x="191" y="870"/>
                </a:cubicBezTo>
                <a:cubicBezTo>
                  <a:pt x="48" y="2072"/>
                  <a:pt x="0" y="3275"/>
                  <a:pt x="36" y="4501"/>
                </a:cubicBezTo>
                <a:lnTo>
                  <a:pt x="22015" y="5597"/>
                </a:lnTo>
                <a:cubicBezTo>
                  <a:pt x="22015" y="4597"/>
                  <a:pt x="22015" y="3585"/>
                  <a:pt x="22027" y="2584"/>
                </a:cubicBezTo>
                <a:cubicBezTo>
                  <a:pt x="22074" y="2120"/>
                  <a:pt x="22015" y="1584"/>
                  <a:pt x="22039" y="1084"/>
                </a:cubicBezTo>
                <a:lnTo>
                  <a:pt x="393" y="1"/>
                </a:lnTo>
                <a:close/>
              </a:path>
            </a:pathLst>
          </a:custGeom>
          <a:solidFill>
            <a:schemeClr val="accent6">
              <a:lumMod val="75000"/>
              <a:alpha val="80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Luyện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1</a:t>
            </a:r>
            <a:endParaRPr sz="2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429" y="2406677"/>
            <a:ext cx="5128681" cy="255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Hãy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kiểm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xem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x = 2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nghiệm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không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7651510" y="2829740"/>
            <a:ext cx="2506895" cy="19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60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56" grpId="0" animBg="1"/>
      <p:bldP spid="1160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/>
          <p:nvPr/>
        </p:nvSpPr>
        <p:spPr>
          <a:xfrm rot="-179577">
            <a:off x="1242976" y="2295134"/>
            <a:ext cx="4957226" cy="226773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178284" y="3373979"/>
            <a:ext cx="5086611" cy="93297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+mn-lt"/>
              </a:rPr>
              <a:t>2. Phương trình bậc nhất một ẩn và cách giải</a:t>
            </a:r>
            <a:endParaRPr sz="3200" dirty="0">
              <a:latin typeface="+mn-lt"/>
            </a:endParaRPr>
          </a:p>
        </p:txBody>
      </p:sp>
      <p:pic>
        <p:nvPicPr>
          <p:cNvPr id="11" name="Picture 4" descr="Tìm Tìm Kiếm-biểu Tượng-miễn Phí Biểu Tượng Miễn Phí Tải Về">
            <a:extLst>
              <a:ext uri="{FF2B5EF4-FFF2-40B4-BE49-F238E27FC236}">
                <a16:creationId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5" y="5245316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78436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niệm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602" name="Picture 18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1" y="955116"/>
            <a:ext cx="648742" cy="6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010;p41"/>
          <p:cNvSpPr txBox="1">
            <a:spLocks noGrp="1"/>
          </p:cNvSpPr>
          <p:nvPr>
            <p:ph type="title"/>
          </p:nvPr>
        </p:nvSpPr>
        <p:spPr>
          <a:xfrm>
            <a:off x="2119009" y="2203084"/>
            <a:ext cx="8598404" cy="1113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 + b = 0,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≠ 0,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0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  <p:pic>
        <p:nvPicPr>
          <p:cNvPr id="12" name="Picture 4" descr="Tìm Tìm Kiếm-biểu Tượng-miễn Phí Biểu Tượng Miễn Phí Tải Về">
            <a:extLst>
              <a:ext uri="{FF2B5EF4-FFF2-40B4-BE49-F238E27FC236}">
                <a16:creationId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76" y="1479961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3774" y="3888593"/>
            <a:ext cx="10811948" cy="1477328"/>
            <a:chOff x="753775" y="3056680"/>
            <a:chExt cx="10811948" cy="1477328"/>
          </a:xfrm>
        </p:grpSpPr>
        <p:sp>
          <p:nvSpPr>
            <p:cNvPr id="13" name="TextBox 12"/>
            <p:cNvSpPr txBox="1"/>
            <p:nvPr/>
          </p:nvSpPr>
          <p:spPr>
            <a:xfrm>
              <a:off x="1189713" y="3056680"/>
              <a:ext cx="1037601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bậc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ẩn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2x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+ 1 = 0;	b)</a:t>
              </a:r>
              <a:r>
                <a:rPr kumimoji="0" lang="en-US" sz="30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–x + 1 = 0;	c) </a:t>
              </a:r>
              <a:r>
                <a:rPr kumimoji="0" lang="en-US" sz="300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0.x</a:t>
              </a:r>
              <a:r>
                <a:rPr kumimoji="0" lang="en-US" sz="30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+ 2 = 0; 	d) (-2).x = 0.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744363"/>
                </p:ext>
              </p:extLst>
            </p:nvPr>
          </p:nvGraphicFramePr>
          <p:xfrm>
            <a:off x="753775" y="3275290"/>
            <a:ext cx="435938" cy="353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5" imgW="438095" imgH="390580" progId="Paint.Picture">
                    <p:embed/>
                  </p:oleObj>
                </mc:Choice>
                <mc:Fallback>
                  <p:oleObj name="Bitmap Image" r:id="rId5" imgW="438095" imgH="390580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3775" y="3275290"/>
                          <a:ext cx="435938" cy="353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1570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3956" y="666688"/>
            <a:ext cx="8760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bậc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ẩn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6 = 0 (2)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(2).</a:t>
            </a:r>
          </a:p>
        </p:txBody>
      </p:sp>
      <p:grpSp>
        <p:nvGrpSpPr>
          <p:cNvPr id="17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18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6441" y="2824360"/>
            <a:ext cx="1065584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hạng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do -6 sang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800" b="0" i="0" u="none" strike="noStrike" kern="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9482" y="2837607"/>
            <a:ext cx="14475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6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86441" y="3498814"/>
            <a:ext cx="10427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(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tức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vế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2)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lang="en-US" sz="2800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x.</a:t>
            </a:r>
            <a:endParaRPr kumimoji="0" lang="en-US" sz="2800" b="0" i="0" u="none" strike="noStrike" kern="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234041"/>
              </p:ext>
            </p:extLst>
          </p:nvPr>
        </p:nvGraphicFramePr>
        <p:xfrm>
          <a:off x="10100389" y="3509280"/>
          <a:ext cx="312411" cy="88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431640" progId="Equation.DSMT4">
                  <p:embed/>
                </p:oleObj>
              </mc:Choice>
              <mc:Fallback>
                <p:oleObj name="Equation" r:id="rId3" imgW="152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0389" y="3509280"/>
                        <a:ext cx="312411" cy="885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06369" y="3509280"/>
            <a:ext cx="14475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 =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9482" y="2336120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2x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6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53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3" grpId="1"/>
      <p:bldP spid="24" grpId="0"/>
      <p:bldP spid="25" grpId="0"/>
      <p:bldP spid="25" grpId="1"/>
      <p:bldP spid="2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78436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Tìm Tìm Kiếm-biểu Tượng-miễn Phí Biểu Tượng Miễn Phí Tải Về">
            <a:extLst>
              <a:ext uri="{FF2B5EF4-FFF2-40B4-BE49-F238E27FC236}">
                <a16:creationId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05" y="827287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756" y="1651778"/>
            <a:ext cx="1054421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+ b = 0 (a ≠ 0)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+ b = 0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 = </a:t>
            </a:r>
            <a:r>
              <a:rPr kumimoji="0" 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=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4096"/>
              </p:ext>
            </p:extLst>
          </p:nvPr>
        </p:nvGraphicFramePr>
        <p:xfrm>
          <a:off x="5456556" y="3570285"/>
          <a:ext cx="552660" cy="88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69" imgH="431425" progId="Equation.DSMT4">
                  <p:embed/>
                </p:oleObj>
              </mc:Choice>
              <mc:Fallback>
                <p:oleObj name="Equation" r:id="rId4" imgW="266469" imgH="4314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556" y="3570285"/>
                        <a:ext cx="552660" cy="881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19966"/>
              </p:ext>
            </p:extLst>
          </p:nvPr>
        </p:nvGraphicFramePr>
        <p:xfrm>
          <a:off x="6436925" y="5053780"/>
          <a:ext cx="522105" cy="84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69" imgH="431425" progId="Equation.DSMT4">
                  <p:embed/>
                </p:oleObj>
              </mc:Choice>
              <mc:Fallback>
                <p:oleObj name="Equation" r:id="rId6" imgW="266469" imgH="4314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6925" y="5053780"/>
                        <a:ext cx="522105" cy="84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76066" y="51284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3774" y="4522330"/>
            <a:ext cx="107831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ax + b = 0 (a ≠ 0)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x =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642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031" y="1612086"/>
            <a:ext cx="480447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+ 11 = 0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734" flipH="1">
            <a:off x="11214544" y="5177674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682532" y="369458"/>
            <a:ext cx="2826936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211728" y="0"/>
            <a:ext cx="2506895" cy="190012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63078" y="1545921"/>
            <a:ext cx="4965493" cy="939797"/>
            <a:chOff x="6563078" y="1545921"/>
            <a:chExt cx="4965493" cy="9397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8" y="1612086"/>
              <a:ext cx="4965493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b) 2 -        =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0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5744473"/>
                </p:ext>
              </p:extLst>
            </p:nvPr>
          </p:nvGraphicFramePr>
          <p:xfrm>
            <a:off x="7509468" y="1545921"/>
            <a:ext cx="552822" cy="939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3800" imgH="431640" progId="Equation.DSMT4">
                    <p:embed/>
                  </p:oleObj>
                </mc:Choice>
                <mc:Fallback>
                  <p:oleObj name="Equation" r:id="rId5" imgW="253800" imgH="4316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9468" y="1545921"/>
                          <a:ext cx="552822" cy="9397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714545" y="2191357"/>
            <a:ext cx="5043960" cy="3076893"/>
            <a:chOff x="714545" y="2191357"/>
            <a:chExt cx="5043960" cy="3076893"/>
          </a:xfrm>
        </p:grpSpPr>
        <p:sp>
          <p:nvSpPr>
            <p:cNvPr id="14" name="TextBox 13"/>
            <p:cNvSpPr txBox="1"/>
            <p:nvPr/>
          </p:nvSpPr>
          <p:spPr>
            <a:xfrm>
              <a:off x="954031" y="2191357"/>
              <a:ext cx="480447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r>
                <a:rPr kumimoji="0" lang="en-US" sz="2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= -11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4303735"/>
                </p:ext>
              </p:extLst>
            </p:nvPr>
          </p:nvGraphicFramePr>
          <p:xfrm>
            <a:off x="1465175" y="2867264"/>
            <a:ext cx="1192019" cy="844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09336" imgH="431613" progId="Equation.DSMT4">
                    <p:embed/>
                  </p:oleObj>
                </mc:Choice>
                <mc:Fallback>
                  <p:oleObj name="Equation" r:id="rId7" imgW="609336" imgH="43161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175" y="2867264"/>
                          <a:ext cx="1192019" cy="844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14545" y="3579556"/>
              <a:ext cx="4804474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Vậy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nghiệm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2889063"/>
                </p:ext>
              </p:extLst>
            </p:nvPr>
          </p:nvGraphicFramePr>
          <p:xfrm>
            <a:off x="2622982" y="4423903"/>
            <a:ext cx="1192019" cy="844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609336" imgH="431613" progId="Equation.DSMT4">
                    <p:embed/>
                  </p:oleObj>
                </mc:Choice>
                <mc:Fallback>
                  <p:oleObj name="Equation" r:id="rId9" imgW="609336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982" y="4423903"/>
                          <a:ext cx="1192019" cy="8443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6563077" y="2397365"/>
            <a:ext cx="5140622" cy="3576938"/>
            <a:chOff x="6563077" y="2397365"/>
            <a:chExt cx="5140622" cy="35769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8" y="2485718"/>
              <a:ext cx="4965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-        =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-2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67723"/>
                </p:ext>
              </p:extLst>
            </p:nvPr>
          </p:nvGraphicFramePr>
          <p:xfrm>
            <a:off x="7509468" y="2397365"/>
            <a:ext cx="552822" cy="939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53800" imgH="431640" progId="Equation.DSMT4">
                    <p:embed/>
                  </p:oleObj>
                </mc:Choice>
                <mc:Fallback>
                  <p:oleObj name="Equation" r:id="rId10" imgW="2538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9468" y="2397365"/>
                          <a:ext cx="552822" cy="9397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226508" y="3289437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(-2):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2355488"/>
                </p:ext>
              </p:extLst>
            </p:nvPr>
          </p:nvGraphicFramePr>
          <p:xfrm>
            <a:off x="9045824" y="3238109"/>
            <a:ext cx="844625" cy="947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19040" imgH="469800" progId="Equation.DSMT4">
                    <p:embed/>
                  </p:oleObj>
                </mc:Choice>
                <mc:Fallback>
                  <p:oleObj name="Equation" r:id="rId12" imgW="419040" imgH="4698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5824" y="3238109"/>
                          <a:ext cx="844625" cy="9470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226508" y="4023769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6563077" y="4710376"/>
              <a:ext cx="4965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Vậy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nghiệm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E263A8-09A3-4E52-B933-B9D3BFFDB330}"/>
                </a:ext>
              </a:extLst>
            </p:cNvPr>
            <p:cNvSpPr txBox="1"/>
            <p:nvPr/>
          </p:nvSpPr>
          <p:spPr>
            <a:xfrm>
              <a:off x="7910753" y="5235639"/>
              <a:ext cx="379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</a:t>
              </a:r>
              <a:r>
                <a:rPr kumimoji="0" 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=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5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416045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Luyện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EC36D-AFB0-43E0-A4B7-7F4588B50615}"/>
              </a:ext>
            </a:extLst>
          </p:cNvPr>
          <p:cNvSpPr txBox="1"/>
          <p:nvPr/>
        </p:nvSpPr>
        <p:spPr>
          <a:xfrm>
            <a:off x="1262037" y="1802747"/>
            <a:ext cx="441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a)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2x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– 5 = 0</a:t>
            </a:r>
            <a:endParaRPr lang="vi-VN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63093" y="1711105"/>
            <a:ext cx="4414485" cy="796705"/>
            <a:chOff x="6663093" y="1711105"/>
            <a:chExt cx="4414485" cy="796705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D51A8B9C-6E7A-4166-BC96-96FFDEF8C7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1775325"/>
                </p:ext>
              </p:extLst>
            </p:nvPr>
          </p:nvGraphicFramePr>
          <p:xfrm>
            <a:off x="7771540" y="1711105"/>
            <a:ext cx="289037" cy="796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4880" imgH="457200" progId="Equation.DSMT4">
                    <p:embed/>
                  </p:oleObj>
                </mc:Choice>
                <mc:Fallback>
                  <p:oleObj name="Equation" r:id="rId4" imgW="1648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771540" y="1711105"/>
                          <a:ext cx="289037" cy="7967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8EC36D-AFB0-43E0-A4B7-7F4588B50615}"/>
                </a:ext>
              </a:extLst>
            </p:cNvPr>
            <p:cNvSpPr txBox="1"/>
            <p:nvPr/>
          </p:nvSpPr>
          <p:spPr>
            <a:xfrm>
              <a:off x="6663093" y="1802747"/>
              <a:ext cx="4414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b) 4 -       x = 0</a:t>
              </a:r>
              <a:endParaRPr lang="vi-VN" sz="28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1706" y="2325967"/>
            <a:ext cx="5102549" cy="2391931"/>
            <a:chOff x="621706" y="2325967"/>
            <a:chExt cx="5102549" cy="2391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426733" y="2325967"/>
                  <a:ext cx="1643752" cy="12759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 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733" y="2325967"/>
                  <a:ext cx="1643752" cy="127592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8EC36D-AFB0-43E0-A4B7-7F4588B50615}"/>
                    </a:ext>
                  </a:extLst>
                </p:cNvPr>
                <p:cNvSpPr txBox="1"/>
                <p:nvPr/>
              </p:nvSpPr>
              <p:spPr>
                <a:xfrm>
                  <a:off x="621706" y="3579253"/>
                  <a:ext cx="5102549" cy="113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Vậy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nghiệm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của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phương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trình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là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E8EC36D-AFB0-43E0-A4B7-7F4588B5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06" y="3579253"/>
                  <a:ext cx="5102549" cy="113864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73" t="-5348" r="-1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242399" y="2507810"/>
            <a:ext cx="5102549" cy="2390598"/>
            <a:chOff x="6242399" y="2507810"/>
            <a:chExt cx="5102549" cy="239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484924" y="2507810"/>
                  <a:ext cx="1602170" cy="1261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 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   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=10.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924" y="2507810"/>
                  <a:ext cx="1602170" cy="126117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E8EC36D-AFB0-43E0-A4B7-7F4588B50615}"/>
                    </a:ext>
                  </a:extLst>
                </p:cNvPr>
                <p:cNvSpPr txBox="1"/>
                <p:nvPr/>
              </p:nvSpPr>
              <p:spPr>
                <a:xfrm>
                  <a:off x="6242399" y="3944301"/>
                  <a:ext cx="510254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Vậy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nghiệm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của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phương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trình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là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=10.</m:t>
                      </m:r>
                    </m:oMath>
                  </a14:m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4E8EC36D-AFB0-43E0-A4B7-7F4588B5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2399" y="3944301"/>
                  <a:ext cx="5102549" cy="95410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53" t="-6369" r="-1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32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25" y="362107"/>
            <a:ext cx="108380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Vận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dụng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1: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toán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tình</a:t>
            </a:r>
            <a:r>
              <a:rPr lang="en-US" sz="32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huống</a:t>
            </a:r>
            <a:r>
              <a:rPr lang="en-US" sz="32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mở</a:t>
            </a:r>
            <a:r>
              <a:rPr lang="en-US" sz="32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đầu</a:t>
            </a:r>
            <a:r>
              <a:rPr lang="en-US" sz="32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31005" y="1976844"/>
            <a:ext cx="1011232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+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0,06 (= 6%)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6%.</a:t>
            </a:r>
          </a:p>
        </p:txBody>
      </p:sp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11043332" y="709776"/>
            <a:ext cx="211015" cy="1708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249507" y="1392069"/>
            <a:ext cx="1613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1704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988" y="1787036"/>
            <a:ext cx="48425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52" y="5295619"/>
            <a:ext cx="2100209" cy="2100209"/>
          </a:xfrm>
          <a:prstGeom prst="rect">
            <a:avLst/>
          </a:prstGeom>
        </p:spPr>
      </p:pic>
      <p:pic>
        <p:nvPicPr>
          <p:cNvPr id="24578" name="Picture 2" descr="Cách tính lãi suất tiền gửi ngân hàng đú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65" y="1787036"/>
            <a:ext cx="4749894" cy="258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>
            <a:hlinkClick r:id="rId5" action="ppaction://hlinksldjump"/>
          </p:cNvPr>
          <p:cNvSpPr/>
          <p:nvPr/>
        </p:nvSpPr>
        <p:spPr>
          <a:xfrm>
            <a:off x="11053187" y="6008914"/>
            <a:ext cx="150725" cy="1909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829" y="1211907"/>
            <a:ext cx="8485049" cy="3869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8EC36D-AFB0-43E0-A4B7-7F4588B50615}"/>
              </a:ext>
            </a:extLst>
          </p:cNvPr>
          <p:cNvSpPr txBox="1"/>
          <p:nvPr/>
        </p:nvSpPr>
        <p:spPr>
          <a:xfrm>
            <a:off x="883024" y="5082494"/>
            <a:ext cx="10652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779504" y="308592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Tranh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luận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1"/>
          <p:cNvSpPr/>
          <p:nvPr/>
        </p:nvSpPr>
        <p:spPr>
          <a:xfrm rot="-179577">
            <a:off x="1242976" y="2295134"/>
            <a:ext cx="4957226" cy="2267730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41"/>
          <p:cNvSpPr txBox="1">
            <a:spLocks noGrp="1"/>
          </p:cNvSpPr>
          <p:nvPr>
            <p:ph type="title"/>
          </p:nvPr>
        </p:nvSpPr>
        <p:spPr>
          <a:xfrm rot="-180143">
            <a:off x="1178284" y="3373979"/>
            <a:ext cx="5086611" cy="93297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2. </a:t>
            </a:r>
            <a:r>
              <a:rPr lang="en-US" sz="3200" dirty="0" err="1">
                <a:latin typeface="+mn-lt"/>
              </a:rPr>
              <a:t>Phương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được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về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dạng</a:t>
            </a:r>
            <a:r>
              <a:rPr lang="en-US" sz="3200" dirty="0">
                <a:latin typeface="+mn-lt"/>
              </a:rPr>
              <a:t> ax + b = 0</a:t>
            </a:r>
            <a:endParaRPr sz="3200" dirty="0">
              <a:latin typeface="+mn-lt"/>
            </a:endParaRPr>
          </a:p>
        </p:txBody>
      </p:sp>
      <p:pic>
        <p:nvPicPr>
          <p:cNvPr id="11" name="Picture 4" descr="Tìm Tìm Kiếm-biểu Tượng-miễn Phí Biểu Tượng Miễn Phí Tải Về">
            <a:extLst>
              <a:ext uri="{FF2B5EF4-FFF2-40B4-BE49-F238E27FC236}">
                <a16:creationId xmlns:a16="http://schemas.microsoft.com/office/drawing/2014/main" id="{A9F47A59-5046-4C9C-A7AB-6B846E2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05" y="5245316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714505" y="350991"/>
            <a:ext cx="1601543" cy="1730503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877" y="852811"/>
            <a:ext cx="812503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đưa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dạng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ax + b = 0</a:t>
            </a:r>
          </a:p>
        </p:txBody>
      </p:sp>
      <p:pic>
        <p:nvPicPr>
          <p:cNvPr id="25602" name="Picture 18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91" y="955116"/>
            <a:ext cx="648742" cy="6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1010;p41"/>
          <p:cNvSpPr txBox="1">
            <a:spLocks noGrp="1"/>
          </p:cNvSpPr>
          <p:nvPr>
            <p:ph type="title"/>
          </p:nvPr>
        </p:nvSpPr>
        <p:spPr>
          <a:xfrm>
            <a:off x="892741" y="2185630"/>
            <a:ext cx="10572427" cy="1682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ta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+ b = 0 </a:t>
            </a:r>
            <a:r>
              <a:rPr lang="nl-NL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do đó có thể giải được chúng.</a:t>
            </a:r>
            <a:endParaRPr lang="en-US" sz="32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753774" y="3438252"/>
            <a:ext cx="15876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9062" y="435159"/>
            <a:ext cx="369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5x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(2 –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3x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= 4(x + 3)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9734" flipH="1">
            <a:off x="11214544" y="5177674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726551" y="395691"/>
            <a:ext cx="193064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453194" y="395692"/>
            <a:ext cx="193064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4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6551" y="1810897"/>
                <a:ext cx="4997592" cy="3834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 – 2 +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3x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+ 12</a:t>
                </a:r>
              </a:p>
              <a:p>
                <a:pPr algn="just"/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5x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3x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12 + 2</a:t>
                </a:r>
              </a:p>
              <a:p>
                <a:pPr algn="just"/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4x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14</a:t>
                </a:r>
              </a:p>
              <a:p>
                <a:pPr algn="just"/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51" y="1810897"/>
                <a:ext cx="4997592" cy="3834896"/>
              </a:xfrm>
              <a:prstGeom prst="rect">
                <a:avLst/>
              </a:prstGeom>
              <a:blipFill rotWithShape="0">
                <a:blip r:embed="rId4"/>
                <a:stretch>
                  <a:fillRect l="-2439" t="-1590" r="-2561" b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62150" y="425902"/>
                <a:ext cx="3694176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</a:t>
                </a:r>
                <a:r>
                  <a:rPr kumimoji="0" lang="en-US" sz="2800" b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lvl="0" algn="just" defTabSz="121917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8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50" y="425902"/>
                <a:ext cx="3694176" cy="1576457"/>
              </a:xfrm>
              <a:prstGeom prst="rect">
                <a:avLst/>
              </a:prstGeom>
              <a:blipFill rotWithShape="0">
                <a:blip r:embed="rId5"/>
                <a:stretch>
                  <a:fillRect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53194" y="2670036"/>
                <a:ext cx="5096068" cy="346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3(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3x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– 2) +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+ 2(1 –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2x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2800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lang="en-US" sz="28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– 6 +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lang="en-US" sz="28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 –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4x</a:t>
                </a:r>
                <a:endParaRPr lang="en-US" sz="2800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+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6x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+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4x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12 + 2 + 6</a:t>
                </a:r>
              </a:p>
              <a:p>
                <a:pPr marL="0" marR="0" lvl="0" indent="0" algn="just" defTabSz="121917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2800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9x</a:t>
                </a:r>
                <a:r>
                  <a:rPr lang="en-US" sz="28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 = 20</a:t>
                </a:r>
              </a:p>
              <a:p>
                <a:pPr lvl="0" algn="just" defTabSz="1219170">
                  <a:buClr>
                    <a:srgbClr val="000000"/>
                  </a:buClr>
                  <a:defRPr/>
                </a:pPr>
                <a:r>
                  <a:rPr lang="en-US" sz="28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buClr>
                    <a:srgbClr val="000000"/>
                  </a:buClr>
                  <a:defRPr/>
                </a:pP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Vậy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nghiệm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Arial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94" y="2670036"/>
                <a:ext cx="5096068" cy="3469924"/>
              </a:xfrm>
              <a:prstGeom prst="rect">
                <a:avLst/>
              </a:prstGeom>
              <a:blipFill rotWithShape="0">
                <a:blip r:embed="rId6"/>
                <a:stretch>
                  <a:fillRect l="-2512" t="-1933" r="-2392" b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53194" y="2002359"/>
                <a:ext cx="4354716" cy="780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3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12+2(</m:t>
                        </m:r>
                        <m: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94" y="2002359"/>
                <a:ext cx="4354716" cy="780727"/>
              </a:xfrm>
              <a:prstGeom prst="rect">
                <a:avLst/>
              </a:prstGeom>
              <a:blipFill rotWithShape="0"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0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4" grpId="0" animBg="1"/>
      <p:bldP spid="3" grpId="0"/>
      <p:bldP spid="31" grpId="0"/>
      <p:bldP spid="3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06" y="4717898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416045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Luyện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7453" y="1289216"/>
                <a:ext cx="5439310" cy="3924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−2+4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=6+3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=6−3+2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    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ậ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nghi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ệ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ủ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ph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ươ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ì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3" y="1289216"/>
                <a:ext cx="5439310" cy="39249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36763" y="1487085"/>
                <a:ext cx="5687967" cy="4742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+24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36−4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−3+24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=36−8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+12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+24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+8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=36+12+3</m:t>
                            </m:r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35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=51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/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ậ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y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nghi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ệ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ủ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ph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ươ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ng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tr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ì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nh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2800"/>
                                  <m:t>à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763" y="1487085"/>
                <a:ext cx="5687967" cy="47425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4173" y="1274859"/>
                <a:ext cx="5271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2−4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=6+3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73" y="1274859"/>
                <a:ext cx="52714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20376" y="1036193"/>
                <a:ext cx="452912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76" y="1036193"/>
                <a:ext cx="4529125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0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180" y="29726"/>
            <a:ext cx="391051" cy="125949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779504" y="275241"/>
            <a:ext cx="2632992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Vận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dụng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0209" y="3224488"/>
            <a:ext cx="5199707" cy="307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+ 50 =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+ 74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+ 50 =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+ 74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−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74 − 50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 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5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24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 </a:t>
            </a:r>
            <a:r>
              <a:rPr lang="en-US" sz="25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12 (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5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1706" y="389299"/>
            <a:ext cx="10141468" cy="5909107"/>
            <a:chOff x="621706" y="389299"/>
            <a:chExt cx="10141468" cy="5909107"/>
          </a:xfrm>
        </p:grpSpPr>
        <p:sp>
          <p:nvSpPr>
            <p:cNvPr id="8" name="TextBox 7"/>
            <p:cNvSpPr txBox="1"/>
            <p:nvPr/>
          </p:nvSpPr>
          <p:spPr>
            <a:xfrm>
              <a:off x="621706" y="1204704"/>
              <a:ext cx="5371688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lạo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74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quyển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6248557"/>
                </p:ext>
              </p:extLst>
            </p:nvPr>
          </p:nvGraphicFramePr>
          <p:xfrm>
            <a:off x="7412495" y="389299"/>
            <a:ext cx="3350679" cy="2835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1403175" imgH="1187302" progId="Paint.Picture">
                    <p:embed/>
                  </p:oleObj>
                </mc:Choice>
                <mc:Fallback>
                  <p:oleObj name="Bitmap Image" r:id="rId4" imgW="1403175" imgH="1187302" progId="Paint.Picture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2495" y="389299"/>
                          <a:ext cx="3350679" cy="28351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39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p58"/>
          <p:cNvGrpSpPr/>
          <p:nvPr/>
        </p:nvGrpSpPr>
        <p:grpSpPr>
          <a:xfrm>
            <a:off x="1673406" y="71448"/>
            <a:ext cx="8552015" cy="9145128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-84433" y="71448"/>
            <a:ext cx="2838233" cy="2141304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58"/>
          <p:cNvGrpSpPr/>
          <p:nvPr/>
        </p:nvGrpSpPr>
        <p:grpSpPr>
          <a:xfrm rot="271929">
            <a:off x="3037868" y="380094"/>
            <a:ext cx="6738028" cy="7704624"/>
            <a:chOff x="658094" y="1385968"/>
            <a:chExt cx="5053805" cy="5778793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21420423">
              <a:off x="1515871" y="2501840"/>
              <a:ext cx="3793465" cy="2284962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24329" y="2957908"/>
            <a:ext cx="505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LUYỆN TẬP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670331" y="397271"/>
            <a:ext cx="2806399" cy="1209706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692" y="759281"/>
            <a:ext cx="245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4664" y="1519714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7.1: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Đ/A: a, c, d.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4664" y="2637824"/>
            <a:ext cx="5597704" cy="1321225"/>
            <a:chOff x="1614664" y="2597632"/>
            <a:chExt cx="5597704" cy="1321225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614664" y="2597632"/>
              <a:ext cx="538335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7.2: SGK-tr32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1297381"/>
                </p:ext>
              </p:extLst>
            </p:nvPr>
          </p:nvGraphicFramePr>
          <p:xfrm>
            <a:off x="1767709" y="3160175"/>
            <a:ext cx="5444659" cy="758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98800" imgH="431800" progId="Equation.DSMT4">
                    <p:embed/>
                  </p:oleObj>
                </mc:Choice>
                <mc:Fallback>
                  <p:oleObj name="Equation" r:id="rId3" imgW="30988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7709" y="3160175"/>
                          <a:ext cx="5444659" cy="7586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1662" y="325395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14664" y="4008420"/>
            <a:ext cx="9327991" cy="1112699"/>
            <a:chOff x="1614664" y="3958180"/>
            <a:chExt cx="9327991" cy="1112699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614664" y="3958180"/>
              <a:ext cx="932799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7.3: SGK-tr32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			b) 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912385"/>
                </p:ext>
              </p:extLst>
            </p:nvPr>
          </p:nvGraphicFramePr>
          <p:xfrm>
            <a:off x="8409802" y="4250358"/>
            <a:ext cx="1013585" cy="820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33169" imgH="431613" progId="Equation.DSMT4">
                    <p:embed/>
                  </p:oleObj>
                </mc:Choice>
                <mc:Fallback>
                  <p:oleObj name="Equation" r:id="rId5" imgW="533169" imgH="431613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9802" y="4250358"/>
                          <a:ext cx="1013585" cy="8205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78729" y="4250358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55"/>
          <p:cNvGrpSpPr/>
          <p:nvPr/>
        </p:nvGrpSpPr>
        <p:grpSpPr>
          <a:xfrm>
            <a:off x="2971800" y="1293487"/>
            <a:ext cx="6686550" cy="3749593"/>
            <a:chOff x="2202650" y="2939175"/>
            <a:chExt cx="1146900" cy="1220125"/>
          </a:xfrm>
        </p:grpSpPr>
        <p:sp>
          <p:nvSpPr>
            <p:cNvPr id="1441" name="Google Shape;1441;p55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9D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71159" y="2780258"/>
            <a:ext cx="4578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4"/>
          <p:cNvGrpSpPr/>
          <p:nvPr/>
        </p:nvGrpSpPr>
        <p:grpSpPr>
          <a:xfrm>
            <a:off x="670331" y="397271"/>
            <a:ext cx="2806399" cy="1209706"/>
            <a:chOff x="705725" y="2072700"/>
            <a:chExt cx="1190350" cy="1286200"/>
          </a:xfrm>
        </p:grpSpPr>
        <p:sp>
          <p:nvSpPr>
            <p:cNvPr id="1077" name="Google Shape;1077;p44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58CBCA">
                <a:alpha val="80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28863" y="397270"/>
            <a:ext cx="1561672" cy="600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692" y="759281"/>
            <a:ext cx="245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421662" y="3253951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78729" y="4250358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1028" y="1679775"/>
            <a:ext cx="9797144" cy="2146462"/>
            <a:chOff x="801028" y="1679775"/>
            <a:chExt cx="9797144" cy="214646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563471"/>
                </p:ext>
              </p:extLst>
            </p:nvPr>
          </p:nvGraphicFramePr>
          <p:xfrm>
            <a:off x="4920648" y="1968943"/>
            <a:ext cx="1501014" cy="985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16000" imgH="431800" progId="Equation.DSMT4">
                    <p:embed/>
                  </p:oleObj>
                </mc:Choice>
                <mc:Fallback>
                  <p:oleObj name="Equation" r:id="rId3" imgW="1016000" imgH="431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0648" y="1968943"/>
                          <a:ext cx="1501014" cy="9852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1021805"/>
                </p:ext>
              </p:extLst>
            </p:nvPr>
          </p:nvGraphicFramePr>
          <p:xfrm>
            <a:off x="7788098" y="1968943"/>
            <a:ext cx="1661942" cy="857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40948" imgH="431613" progId="Equation.DSMT4">
                    <p:embed/>
                  </p:oleObj>
                </mc:Choice>
                <mc:Fallback>
                  <p:oleObj name="Equation" r:id="rId5" imgW="1040948" imgH="431613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8098" y="1968943"/>
                          <a:ext cx="1661942" cy="8575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801029" y="1679775"/>
              <a:ext cx="979714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7.4: SGK-tr32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 = 10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801028" y="2872130"/>
              <a:ext cx="979714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 = 50.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Fahrenheit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kumimoji="0" lang="en-US" sz="2800" b="0" i="0" u="none" strike="noStrike" cap="none" normalizeH="0" baseline="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r>
                <a:rPr kumimoji="0" lang="en-US" sz="2800" b="0" i="0" u="none" strike="noStrike" cap="none" normalizeH="0" baseline="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86675" y="1679775"/>
            <a:ext cx="10660511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7.5: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+ 10) +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+ 10) = 76.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8483" y="1665675"/>
            <a:ext cx="10622431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7.6: SGK-tr32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500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2,5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500,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 . 200 = 300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44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32"/>
          <p:cNvGrpSpPr/>
          <p:nvPr/>
        </p:nvGrpSpPr>
        <p:grpSpPr>
          <a:xfrm rot="-523570">
            <a:off x="383743" y="-4067881"/>
            <a:ext cx="6348995" cy="6789321"/>
            <a:chOff x="7567300" y="1541100"/>
            <a:chExt cx="3167100" cy="3386750"/>
          </a:xfrm>
        </p:grpSpPr>
        <p:sp>
          <p:nvSpPr>
            <p:cNvPr id="781" name="Google Shape;781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2"/>
          <p:cNvGrpSpPr/>
          <p:nvPr/>
        </p:nvGrpSpPr>
        <p:grpSpPr>
          <a:xfrm rot="728172">
            <a:off x="-330559" y="4404131"/>
            <a:ext cx="2379035" cy="2378468"/>
            <a:chOff x="5448300" y="1526500"/>
            <a:chExt cx="1154925" cy="1154650"/>
          </a:xfrm>
        </p:grpSpPr>
        <p:sp>
          <p:nvSpPr>
            <p:cNvPr id="802" name="Google Shape;802;p32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624426">
            <a:off x="7026120" y="1901395"/>
            <a:ext cx="6349125" cy="6789460"/>
            <a:chOff x="7567300" y="1541100"/>
            <a:chExt cx="3167100" cy="3386750"/>
          </a:xfrm>
        </p:grpSpPr>
        <p:sp>
          <p:nvSpPr>
            <p:cNvPr id="806" name="Google Shape;806;p32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32"/>
          <p:cNvGrpSpPr/>
          <p:nvPr/>
        </p:nvGrpSpPr>
        <p:grpSpPr>
          <a:xfrm>
            <a:off x="1993258" y="361460"/>
            <a:ext cx="8293029" cy="7705339"/>
            <a:chOff x="1732250" y="435101"/>
            <a:chExt cx="5053990" cy="5779004"/>
          </a:xfrm>
        </p:grpSpPr>
        <p:sp>
          <p:nvSpPr>
            <p:cNvPr id="827" name="Google Shape;827;p32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32"/>
          <p:cNvSpPr/>
          <p:nvPr/>
        </p:nvSpPr>
        <p:spPr>
          <a:xfrm>
            <a:off x="3393825" y="1127597"/>
            <a:ext cx="6164492" cy="4691567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841;p32"/>
          <p:cNvSpPr txBox="1">
            <a:spLocks noGrp="1"/>
          </p:cNvSpPr>
          <p:nvPr>
            <p:ph type="subTitle" idx="1"/>
          </p:nvPr>
        </p:nvSpPr>
        <p:spPr>
          <a:xfrm>
            <a:off x="3549678" y="1687381"/>
            <a:ext cx="5767423" cy="120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+mn-lt"/>
              </a:rPr>
              <a:t> 25:</a:t>
            </a:r>
          </a:p>
          <a:p>
            <a:pPr marL="0" indent="0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3430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559713" y="2903512"/>
            <a:ext cx="2432668" cy="258855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121358" y="2072035"/>
            <a:ext cx="1808485" cy="1722427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263159" y="2443757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01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59" y="394151"/>
            <a:ext cx="1461504" cy="600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3021326" y="702997"/>
            <a:ext cx="6920409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219170">
              <a:buClr>
                <a:srgbClr val="2F1932"/>
              </a:buClr>
            </a:pPr>
            <a:r>
              <a:rPr lang="vi-VN" sz="4267" kern="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06" y="3754433"/>
            <a:ext cx="2671281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6748" y="3377216"/>
            <a:ext cx="3206687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còn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SGK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75723" y="4013752"/>
            <a:ext cx="4304274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26.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toán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lập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endParaRPr lang="en-US" sz="26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475;p57"/>
          <p:cNvSpPr/>
          <p:nvPr/>
        </p:nvSpPr>
        <p:spPr>
          <a:xfrm rot="-657115">
            <a:off x="3030215" y="2786106"/>
            <a:ext cx="1843195" cy="232367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1483;p57"/>
          <p:cNvGrpSpPr/>
          <p:nvPr/>
        </p:nvGrpSpPr>
        <p:grpSpPr>
          <a:xfrm>
            <a:off x="4913101" y="1477234"/>
            <a:ext cx="1679673" cy="1786589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8998003" y="2222145"/>
            <a:ext cx="1739077" cy="1738509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4987100" y="1865770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02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9078574" y="2613133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03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8"/>
          <p:cNvGrpSpPr/>
          <p:nvPr/>
        </p:nvGrpSpPr>
        <p:grpSpPr>
          <a:xfrm rot="1291550">
            <a:off x="5739552" y="2018550"/>
            <a:ext cx="7131037" cy="8045857"/>
            <a:chOff x="510707" y="1257998"/>
            <a:chExt cx="5348578" cy="6034732"/>
          </a:xfrm>
        </p:grpSpPr>
        <p:grpSp>
          <p:nvGrpSpPr>
            <p:cNvPr id="1514" name="Google Shape;1514;p58"/>
            <p:cNvGrpSpPr/>
            <p:nvPr/>
          </p:nvGrpSpPr>
          <p:grpSpPr>
            <a:xfrm rot="-179539">
              <a:off x="658094" y="1385968"/>
              <a:ext cx="5053805" cy="5778793"/>
              <a:chOff x="1732250" y="435101"/>
              <a:chExt cx="5053990" cy="5779004"/>
            </a:xfrm>
          </p:grpSpPr>
          <p:sp>
            <p:nvSpPr>
              <p:cNvPr id="1515" name="Google Shape;1515;p58"/>
              <p:cNvSpPr/>
              <p:nvPr/>
            </p:nvSpPr>
            <p:spPr>
              <a:xfrm>
                <a:off x="2124240" y="542605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rgbClr val="918C7F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58"/>
              <p:cNvSpPr/>
              <p:nvPr/>
            </p:nvSpPr>
            <p:spPr>
              <a:xfrm>
                <a:off x="2008462" y="435101"/>
                <a:ext cx="4662000" cy="5671500"/>
              </a:xfrm>
              <a:prstGeom prst="roundRect">
                <a:avLst>
                  <a:gd name="adj" fmla="val 137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58"/>
              <p:cNvSpPr/>
              <p:nvPr/>
            </p:nvSpPr>
            <p:spPr>
              <a:xfrm>
                <a:off x="2258861" y="940350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40"/>
                      <a:pt x="1358" y="6097"/>
                      <a:pt x="3048" y="6097"/>
                    </a:cubicBezTo>
                    <a:cubicBezTo>
                      <a:pt x="4739" y="6097"/>
                      <a:pt x="6096" y="4740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58"/>
              <p:cNvSpPr/>
              <p:nvPr/>
            </p:nvSpPr>
            <p:spPr>
              <a:xfrm>
                <a:off x="2258861" y="1747713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58"/>
              <p:cNvSpPr/>
              <p:nvPr/>
            </p:nvSpPr>
            <p:spPr>
              <a:xfrm>
                <a:off x="2258861" y="2627818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70"/>
                      <a:pt x="0" y="3048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48"/>
                    </a:cubicBezTo>
                    <a:cubicBezTo>
                      <a:pt x="6096" y="1370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58"/>
              <p:cNvSpPr/>
              <p:nvPr/>
            </p:nvSpPr>
            <p:spPr>
              <a:xfrm>
                <a:off x="2258861" y="3505348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0"/>
                    </a:moveTo>
                    <a:cubicBezTo>
                      <a:pt x="1358" y="0"/>
                      <a:pt x="0" y="1358"/>
                      <a:pt x="0" y="3048"/>
                    </a:cubicBezTo>
                    <a:cubicBezTo>
                      <a:pt x="0" y="4727"/>
                      <a:pt x="1358" y="6096"/>
                      <a:pt x="3048" y="6096"/>
                    </a:cubicBezTo>
                    <a:cubicBezTo>
                      <a:pt x="4739" y="6096"/>
                      <a:pt x="6096" y="4727"/>
                      <a:pt x="6096" y="3048"/>
                    </a:cubicBezTo>
                    <a:cubicBezTo>
                      <a:pt x="6096" y="1358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58"/>
              <p:cNvSpPr/>
              <p:nvPr/>
            </p:nvSpPr>
            <p:spPr>
              <a:xfrm>
                <a:off x="2258861" y="4389077"/>
                <a:ext cx="266210" cy="26621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097" extrusionOk="0">
                    <a:moveTo>
                      <a:pt x="3048" y="1"/>
                    </a:moveTo>
                    <a:cubicBezTo>
                      <a:pt x="1358" y="1"/>
                      <a:pt x="0" y="1358"/>
                      <a:pt x="0" y="3049"/>
                    </a:cubicBezTo>
                    <a:cubicBezTo>
                      <a:pt x="0" y="4728"/>
                      <a:pt x="1358" y="6097"/>
                      <a:pt x="3048" y="6097"/>
                    </a:cubicBezTo>
                    <a:cubicBezTo>
                      <a:pt x="4739" y="6097"/>
                      <a:pt x="6096" y="4728"/>
                      <a:pt x="6096" y="3049"/>
                    </a:cubicBezTo>
                    <a:cubicBezTo>
                      <a:pt x="6096" y="1358"/>
                      <a:pt x="4739" y="1"/>
                      <a:pt x="3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58"/>
              <p:cNvSpPr/>
              <p:nvPr/>
            </p:nvSpPr>
            <p:spPr>
              <a:xfrm>
                <a:off x="2258861" y="5334720"/>
                <a:ext cx="266210" cy="266734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09" extrusionOk="0">
                    <a:moveTo>
                      <a:pt x="3048" y="0"/>
                    </a:moveTo>
                    <a:cubicBezTo>
                      <a:pt x="1358" y="0"/>
                      <a:pt x="0" y="1369"/>
                      <a:pt x="0" y="3060"/>
                    </a:cubicBezTo>
                    <a:cubicBezTo>
                      <a:pt x="0" y="4739"/>
                      <a:pt x="1358" y="6108"/>
                      <a:pt x="3048" y="6108"/>
                    </a:cubicBezTo>
                    <a:cubicBezTo>
                      <a:pt x="4739" y="6108"/>
                      <a:pt x="6096" y="4739"/>
                      <a:pt x="6096" y="3060"/>
                    </a:cubicBezTo>
                    <a:cubicBezTo>
                      <a:pt x="6096" y="1369"/>
                      <a:pt x="4739" y="0"/>
                      <a:pt x="3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58"/>
              <p:cNvSpPr/>
              <p:nvPr/>
            </p:nvSpPr>
            <p:spPr>
              <a:xfrm>
                <a:off x="1732250" y="1000167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58"/>
              <p:cNvSpPr/>
              <p:nvPr/>
            </p:nvSpPr>
            <p:spPr>
              <a:xfrm>
                <a:off x="1732250" y="180853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58"/>
              <p:cNvSpPr/>
              <p:nvPr/>
            </p:nvSpPr>
            <p:spPr>
              <a:xfrm>
                <a:off x="1732250" y="2689164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43"/>
                    </a:cubicBezTo>
                    <a:cubicBezTo>
                      <a:pt x="15764" y="739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58"/>
              <p:cNvSpPr/>
              <p:nvPr/>
            </p:nvSpPr>
            <p:spPr>
              <a:xfrm>
                <a:off x="1732250" y="3566170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58"/>
              <p:cNvSpPr/>
              <p:nvPr/>
            </p:nvSpPr>
            <p:spPr>
              <a:xfrm>
                <a:off x="1732250" y="4449375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1"/>
                    </a:moveTo>
                    <a:cubicBezTo>
                      <a:pt x="750" y="1"/>
                      <a:pt x="0" y="739"/>
                      <a:pt x="0" y="1656"/>
                    </a:cubicBezTo>
                    <a:cubicBezTo>
                      <a:pt x="0" y="2561"/>
                      <a:pt x="750" y="3299"/>
                      <a:pt x="1655" y="3299"/>
                    </a:cubicBezTo>
                    <a:lnTo>
                      <a:pt x="14109" y="3299"/>
                    </a:lnTo>
                    <a:cubicBezTo>
                      <a:pt x="15038" y="3299"/>
                      <a:pt x="15776" y="2561"/>
                      <a:pt x="15764" y="1656"/>
                    </a:cubicBezTo>
                    <a:cubicBezTo>
                      <a:pt x="15764" y="739"/>
                      <a:pt x="15026" y="1"/>
                      <a:pt x="14109" y="1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58"/>
              <p:cNvSpPr/>
              <p:nvPr/>
            </p:nvSpPr>
            <p:spPr>
              <a:xfrm>
                <a:off x="1732250" y="5395541"/>
                <a:ext cx="688863" cy="144043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3299" extrusionOk="0">
                    <a:moveTo>
                      <a:pt x="1655" y="0"/>
                    </a:moveTo>
                    <a:cubicBezTo>
                      <a:pt x="750" y="0"/>
                      <a:pt x="0" y="738"/>
                      <a:pt x="0" y="1655"/>
                    </a:cubicBezTo>
                    <a:cubicBezTo>
                      <a:pt x="0" y="2560"/>
                      <a:pt x="750" y="3298"/>
                      <a:pt x="1655" y="3298"/>
                    </a:cubicBezTo>
                    <a:lnTo>
                      <a:pt x="14109" y="3298"/>
                    </a:lnTo>
                    <a:cubicBezTo>
                      <a:pt x="15038" y="3298"/>
                      <a:pt x="15776" y="2560"/>
                      <a:pt x="15764" y="1655"/>
                    </a:cubicBezTo>
                    <a:cubicBezTo>
                      <a:pt x="15764" y="738"/>
                      <a:pt x="15026" y="0"/>
                      <a:pt x="14109" y="0"/>
                    </a:cubicBezTo>
                    <a:close/>
                  </a:path>
                </a:pathLst>
              </a:custGeom>
              <a:solidFill>
                <a:srgbClr val="B8B1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58"/>
            <p:cNvSpPr/>
            <p:nvPr/>
          </p:nvSpPr>
          <p:spPr>
            <a:xfrm rot="-179577">
              <a:off x="1674585" y="2082218"/>
              <a:ext cx="3450212" cy="2069661"/>
            </a:xfrm>
            <a:custGeom>
              <a:avLst/>
              <a:gdLst/>
              <a:ahLst/>
              <a:cxnLst/>
              <a:rect l="l" t="t" r="r" b="b"/>
              <a:pathLst>
                <a:path w="72713" h="41029" extrusionOk="0">
                  <a:moveTo>
                    <a:pt x="3478" y="0"/>
                  </a:moveTo>
                  <a:lnTo>
                    <a:pt x="1251" y="905"/>
                  </a:lnTo>
                  <a:lnTo>
                    <a:pt x="1" y="417"/>
                  </a:lnTo>
                  <a:lnTo>
                    <a:pt x="1" y="39433"/>
                  </a:lnTo>
                  <a:lnTo>
                    <a:pt x="1" y="40207"/>
                  </a:lnTo>
                  <a:lnTo>
                    <a:pt x="215" y="40124"/>
                  </a:lnTo>
                  <a:lnTo>
                    <a:pt x="2442" y="41029"/>
                  </a:lnTo>
                  <a:lnTo>
                    <a:pt x="4668" y="40124"/>
                  </a:lnTo>
                  <a:lnTo>
                    <a:pt x="6895" y="41029"/>
                  </a:lnTo>
                  <a:lnTo>
                    <a:pt x="9121" y="40124"/>
                  </a:lnTo>
                  <a:lnTo>
                    <a:pt x="11348" y="41029"/>
                  </a:lnTo>
                  <a:lnTo>
                    <a:pt x="13574" y="40124"/>
                  </a:lnTo>
                  <a:lnTo>
                    <a:pt x="15801" y="41029"/>
                  </a:lnTo>
                  <a:lnTo>
                    <a:pt x="18027" y="40124"/>
                  </a:lnTo>
                  <a:lnTo>
                    <a:pt x="20253" y="41029"/>
                  </a:lnTo>
                  <a:lnTo>
                    <a:pt x="22480" y="40124"/>
                  </a:lnTo>
                  <a:lnTo>
                    <a:pt x="24706" y="41029"/>
                  </a:lnTo>
                  <a:lnTo>
                    <a:pt x="26933" y="40124"/>
                  </a:lnTo>
                  <a:lnTo>
                    <a:pt x="29159" y="41029"/>
                  </a:lnTo>
                  <a:lnTo>
                    <a:pt x="31386" y="40124"/>
                  </a:lnTo>
                  <a:lnTo>
                    <a:pt x="33612" y="41029"/>
                  </a:lnTo>
                  <a:lnTo>
                    <a:pt x="35851" y="40124"/>
                  </a:lnTo>
                  <a:lnTo>
                    <a:pt x="38077" y="41029"/>
                  </a:lnTo>
                  <a:lnTo>
                    <a:pt x="40304" y="40124"/>
                  </a:lnTo>
                  <a:lnTo>
                    <a:pt x="42530" y="41029"/>
                  </a:lnTo>
                  <a:lnTo>
                    <a:pt x="44757" y="40124"/>
                  </a:lnTo>
                  <a:lnTo>
                    <a:pt x="46983" y="41029"/>
                  </a:lnTo>
                  <a:lnTo>
                    <a:pt x="49209" y="40124"/>
                  </a:lnTo>
                  <a:lnTo>
                    <a:pt x="51436" y="41029"/>
                  </a:lnTo>
                  <a:lnTo>
                    <a:pt x="53662" y="40124"/>
                  </a:lnTo>
                  <a:lnTo>
                    <a:pt x="55889" y="41029"/>
                  </a:lnTo>
                  <a:lnTo>
                    <a:pt x="58115" y="40124"/>
                  </a:lnTo>
                  <a:lnTo>
                    <a:pt x="60342" y="41029"/>
                  </a:lnTo>
                  <a:lnTo>
                    <a:pt x="62568" y="40124"/>
                  </a:lnTo>
                  <a:lnTo>
                    <a:pt x="64795" y="41029"/>
                  </a:lnTo>
                  <a:lnTo>
                    <a:pt x="67021" y="40124"/>
                  </a:lnTo>
                  <a:lnTo>
                    <a:pt x="69248" y="41029"/>
                  </a:lnTo>
                  <a:lnTo>
                    <a:pt x="71474" y="40124"/>
                  </a:lnTo>
                  <a:lnTo>
                    <a:pt x="72712" y="40612"/>
                  </a:lnTo>
                  <a:lnTo>
                    <a:pt x="72712" y="822"/>
                  </a:lnTo>
                  <a:lnTo>
                    <a:pt x="72510" y="905"/>
                  </a:lnTo>
                  <a:lnTo>
                    <a:pt x="70284" y="0"/>
                  </a:lnTo>
                  <a:lnTo>
                    <a:pt x="68057" y="905"/>
                  </a:lnTo>
                  <a:lnTo>
                    <a:pt x="65831" y="0"/>
                  </a:lnTo>
                  <a:lnTo>
                    <a:pt x="63604" y="905"/>
                  </a:lnTo>
                  <a:lnTo>
                    <a:pt x="61378" y="0"/>
                  </a:lnTo>
                  <a:lnTo>
                    <a:pt x="59151" y="905"/>
                  </a:lnTo>
                  <a:lnTo>
                    <a:pt x="56925" y="0"/>
                  </a:lnTo>
                  <a:lnTo>
                    <a:pt x="54698" y="905"/>
                  </a:lnTo>
                  <a:lnTo>
                    <a:pt x="52460" y="0"/>
                  </a:lnTo>
                  <a:lnTo>
                    <a:pt x="50233" y="905"/>
                  </a:lnTo>
                  <a:lnTo>
                    <a:pt x="48007" y="0"/>
                  </a:lnTo>
                  <a:lnTo>
                    <a:pt x="45780" y="905"/>
                  </a:lnTo>
                  <a:lnTo>
                    <a:pt x="43554" y="0"/>
                  </a:lnTo>
                  <a:lnTo>
                    <a:pt x="41328" y="905"/>
                  </a:lnTo>
                  <a:lnTo>
                    <a:pt x="39101" y="0"/>
                  </a:lnTo>
                  <a:lnTo>
                    <a:pt x="36875" y="905"/>
                  </a:lnTo>
                  <a:lnTo>
                    <a:pt x="34648" y="0"/>
                  </a:lnTo>
                  <a:lnTo>
                    <a:pt x="32422" y="905"/>
                  </a:lnTo>
                  <a:lnTo>
                    <a:pt x="30195" y="0"/>
                  </a:lnTo>
                  <a:lnTo>
                    <a:pt x="27969" y="905"/>
                  </a:lnTo>
                  <a:lnTo>
                    <a:pt x="25742" y="0"/>
                  </a:lnTo>
                  <a:lnTo>
                    <a:pt x="23516" y="905"/>
                  </a:lnTo>
                  <a:lnTo>
                    <a:pt x="21289" y="0"/>
                  </a:lnTo>
                  <a:lnTo>
                    <a:pt x="19063" y="905"/>
                  </a:lnTo>
                  <a:lnTo>
                    <a:pt x="16836" y="0"/>
                  </a:lnTo>
                  <a:lnTo>
                    <a:pt x="14610" y="905"/>
                  </a:lnTo>
                  <a:lnTo>
                    <a:pt x="12383" y="0"/>
                  </a:lnTo>
                  <a:lnTo>
                    <a:pt x="10157" y="905"/>
                  </a:lnTo>
                  <a:lnTo>
                    <a:pt x="7930" y="0"/>
                  </a:lnTo>
                  <a:lnTo>
                    <a:pt x="5704" y="90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9D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58"/>
          <p:cNvGrpSpPr/>
          <p:nvPr/>
        </p:nvGrpSpPr>
        <p:grpSpPr>
          <a:xfrm>
            <a:off x="1673406" y="71448"/>
            <a:ext cx="8552015" cy="9145128"/>
            <a:chOff x="7567300" y="1541100"/>
            <a:chExt cx="3167100" cy="3386750"/>
          </a:xfrm>
        </p:grpSpPr>
        <p:sp>
          <p:nvSpPr>
            <p:cNvPr id="1531" name="Google Shape;1531;p58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8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58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58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58"/>
          <p:cNvGrpSpPr/>
          <p:nvPr/>
        </p:nvGrpSpPr>
        <p:grpSpPr>
          <a:xfrm>
            <a:off x="353532" y="-351533"/>
            <a:ext cx="2497949" cy="2379081"/>
            <a:chOff x="1938604" y="1358625"/>
            <a:chExt cx="1232946" cy="1174275"/>
          </a:xfrm>
        </p:grpSpPr>
        <p:sp>
          <p:nvSpPr>
            <p:cNvPr id="1554" name="Google Shape;1554;p58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58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58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58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65311" y="1906712"/>
            <a:ext cx="728780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963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4"/>
          <p:cNvSpPr/>
          <p:nvPr/>
        </p:nvSpPr>
        <p:spPr>
          <a:xfrm>
            <a:off x="6641938" y="2788046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6647021" y="1110623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/>
          </p:nvPr>
        </p:nvSpPr>
        <p:spPr>
          <a:xfrm>
            <a:off x="1559998" y="2176693"/>
            <a:ext cx="3242868" cy="14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4267" dirty="0">
                <a:latin typeface="+mn-lt"/>
              </a:rPr>
              <a:t>NỘI DUNG BÀI HỌC</a:t>
            </a:r>
            <a:endParaRPr sz="4267" dirty="0">
              <a:latin typeface="+mn-lt"/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2"/>
          </p:nvPr>
        </p:nvSpPr>
        <p:spPr>
          <a:xfrm>
            <a:off x="6613277" y="1267769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869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6579056" y="2894596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877" name="Google Shape;877;p34"/>
          <p:cNvSpPr/>
          <p:nvPr/>
        </p:nvSpPr>
        <p:spPr>
          <a:xfrm>
            <a:off x="2127300" y="4000200"/>
            <a:ext cx="2338600" cy="166733"/>
          </a:xfrm>
          <a:custGeom>
            <a:avLst/>
            <a:gdLst/>
            <a:ahLst/>
            <a:cxnLst/>
            <a:rect l="l" t="t" r="r" b="b"/>
            <a:pathLst>
              <a:path w="70158" h="5002" extrusionOk="0">
                <a:moveTo>
                  <a:pt x="63671" y="1738"/>
                </a:moveTo>
                <a:cubicBezTo>
                  <a:pt x="63713" y="1821"/>
                  <a:pt x="63755" y="1863"/>
                  <a:pt x="63818" y="1905"/>
                </a:cubicBezTo>
                <a:cubicBezTo>
                  <a:pt x="63671" y="1905"/>
                  <a:pt x="63546" y="1947"/>
                  <a:pt x="63441" y="1947"/>
                </a:cubicBezTo>
                <a:cubicBezTo>
                  <a:pt x="63211" y="1947"/>
                  <a:pt x="62981" y="1968"/>
                  <a:pt x="62751" y="1968"/>
                </a:cubicBezTo>
                <a:cubicBezTo>
                  <a:pt x="61705" y="1989"/>
                  <a:pt x="60679" y="2051"/>
                  <a:pt x="59633" y="2072"/>
                </a:cubicBezTo>
                <a:cubicBezTo>
                  <a:pt x="59152" y="2093"/>
                  <a:pt x="58692" y="2114"/>
                  <a:pt x="58210" y="2114"/>
                </a:cubicBezTo>
                <a:cubicBezTo>
                  <a:pt x="57478" y="2114"/>
                  <a:pt x="56725" y="2156"/>
                  <a:pt x="55992" y="2156"/>
                </a:cubicBezTo>
                <a:cubicBezTo>
                  <a:pt x="54298" y="2177"/>
                  <a:pt x="52624" y="2198"/>
                  <a:pt x="50929" y="2219"/>
                </a:cubicBezTo>
                <a:cubicBezTo>
                  <a:pt x="47623" y="2282"/>
                  <a:pt x="44359" y="2323"/>
                  <a:pt x="41053" y="2386"/>
                </a:cubicBezTo>
                <a:cubicBezTo>
                  <a:pt x="38710" y="2407"/>
                  <a:pt x="36345" y="2491"/>
                  <a:pt x="34002" y="2574"/>
                </a:cubicBezTo>
                <a:cubicBezTo>
                  <a:pt x="30466" y="2679"/>
                  <a:pt x="26909" y="2742"/>
                  <a:pt x="23373" y="2846"/>
                </a:cubicBezTo>
                <a:cubicBezTo>
                  <a:pt x="22682" y="2888"/>
                  <a:pt x="21971" y="2909"/>
                  <a:pt x="21259" y="2951"/>
                </a:cubicBezTo>
                <a:cubicBezTo>
                  <a:pt x="19251" y="3056"/>
                  <a:pt x="17242" y="3139"/>
                  <a:pt x="15212" y="3244"/>
                </a:cubicBezTo>
                <a:cubicBezTo>
                  <a:pt x="13266" y="3349"/>
                  <a:pt x="11279" y="3432"/>
                  <a:pt x="9312" y="3537"/>
                </a:cubicBezTo>
                <a:cubicBezTo>
                  <a:pt x="9124" y="3537"/>
                  <a:pt x="8935" y="3558"/>
                  <a:pt x="8768" y="3558"/>
                </a:cubicBezTo>
                <a:cubicBezTo>
                  <a:pt x="9291" y="3516"/>
                  <a:pt x="9835" y="3474"/>
                  <a:pt x="10358" y="3432"/>
                </a:cubicBezTo>
                <a:cubicBezTo>
                  <a:pt x="12220" y="3307"/>
                  <a:pt x="14062" y="3139"/>
                  <a:pt x="15924" y="3014"/>
                </a:cubicBezTo>
                <a:cubicBezTo>
                  <a:pt x="16572" y="2951"/>
                  <a:pt x="17242" y="2909"/>
                  <a:pt x="17870" y="2846"/>
                </a:cubicBezTo>
                <a:cubicBezTo>
                  <a:pt x="18204" y="2826"/>
                  <a:pt x="18539" y="2805"/>
                  <a:pt x="18853" y="2805"/>
                </a:cubicBezTo>
                <a:cubicBezTo>
                  <a:pt x="20799" y="2700"/>
                  <a:pt x="22724" y="2574"/>
                  <a:pt x="24670" y="2470"/>
                </a:cubicBezTo>
                <a:cubicBezTo>
                  <a:pt x="25026" y="2428"/>
                  <a:pt x="25423" y="2407"/>
                  <a:pt x="25779" y="2386"/>
                </a:cubicBezTo>
                <a:cubicBezTo>
                  <a:pt x="26344" y="2365"/>
                  <a:pt x="26888" y="2323"/>
                  <a:pt x="27411" y="2323"/>
                </a:cubicBezTo>
                <a:lnTo>
                  <a:pt x="33374" y="2093"/>
                </a:lnTo>
                <a:cubicBezTo>
                  <a:pt x="33813" y="2072"/>
                  <a:pt x="34253" y="2072"/>
                  <a:pt x="34671" y="2051"/>
                </a:cubicBezTo>
                <a:lnTo>
                  <a:pt x="35027" y="2051"/>
                </a:lnTo>
                <a:cubicBezTo>
                  <a:pt x="35341" y="2051"/>
                  <a:pt x="35655" y="2051"/>
                  <a:pt x="35927" y="2010"/>
                </a:cubicBezTo>
                <a:cubicBezTo>
                  <a:pt x="37914" y="1968"/>
                  <a:pt x="39944" y="1947"/>
                  <a:pt x="41932" y="1884"/>
                </a:cubicBezTo>
                <a:cubicBezTo>
                  <a:pt x="42832" y="1863"/>
                  <a:pt x="43752" y="1842"/>
                  <a:pt x="44673" y="1842"/>
                </a:cubicBezTo>
                <a:cubicBezTo>
                  <a:pt x="47623" y="1800"/>
                  <a:pt x="50615" y="1779"/>
                  <a:pt x="53565" y="1758"/>
                </a:cubicBezTo>
                <a:cubicBezTo>
                  <a:pt x="56683" y="1758"/>
                  <a:pt x="59675" y="1738"/>
                  <a:pt x="62709" y="1738"/>
                </a:cubicBezTo>
                <a:close/>
                <a:moveTo>
                  <a:pt x="57248" y="1"/>
                </a:moveTo>
                <a:cubicBezTo>
                  <a:pt x="54549" y="1"/>
                  <a:pt x="51891" y="43"/>
                  <a:pt x="49192" y="64"/>
                </a:cubicBezTo>
                <a:cubicBezTo>
                  <a:pt x="47184" y="85"/>
                  <a:pt x="45154" y="105"/>
                  <a:pt x="43145" y="105"/>
                </a:cubicBezTo>
                <a:cubicBezTo>
                  <a:pt x="42267" y="105"/>
                  <a:pt x="41346" y="147"/>
                  <a:pt x="40446" y="168"/>
                </a:cubicBezTo>
                <a:cubicBezTo>
                  <a:pt x="38438" y="210"/>
                  <a:pt x="36429" y="252"/>
                  <a:pt x="34420" y="294"/>
                </a:cubicBezTo>
                <a:cubicBezTo>
                  <a:pt x="33834" y="294"/>
                  <a:pt x="33269" y="315"/>
                  <a:pt x="32684" y="315"/>
                </a:cubicBezTo>
                <a:cubicBezTo>
                  <a:pt x="32349" y="315"/>
                  <a:pt x="32035" y="336"/>
                  <a:pt x="31700" y="336"/>
                </a:cubicBezTo>
                <a:lnTo>
                  <a:pt x="25737" y="587"/>
                </a:lnTo>
                <a:cubicBezTo>
                  <a:pt x="25130" y="608"/>
                  <a:pt x="24523" y="629"/>
                  <a:pt x="23896" y="670"/>
                </a:cubicBezTo>
                <a:cubicBezTo>
                  <a:pt x="23561" y="670"/>
                  <a:pt x="23226" y="691"/>
                  <a:pt x="22870" y="712"/>
                </a:cubicBezTo>
                <a:cubicBezTo>
                  <a:pt x="20883" y="817"/>
                  <a:pt x="18937" y="922"/>
                  <a:pt x="16949" y="1026"/>
                </a:cubicBezTo>
                <a:cubicBezTo>
                  <a:pt x="15924" y="1068"/>
                  <a:pt x="14898" y="1131"/>
                  <a:pt x="13873" y="1214"/>
                </a:cubicBezTo>
                <a:cubicBezTo>
                  <a:pt x="12137" y="1319"/>
                  <a:pt x="10379" y="1424"/>
                  <a:pt x="8642" y="1549"/>
                </a:cubicBezTo>
                <a:cubicBezTo>
                  <a:pt x="7136" y="1654"/>
                  <a:pt x="5608" y="1738"/>
                  <a:pt x="4102" y="1800"/>
                </a:cubicBezTo>
                <a:cubicBezTo>
                  <a:pt x="3872" y="1842"/>
                  <a:pt x="3621" y="1842"/>
                  <a:pt x="3370" y="1863"/>
                </a:cubicBezTo>
                <a:cubicBezTo>
                  <a:pt x="2972" y="1884"/>
                  <a:pt x="2574" y="1884"/>
                  <a:pt x="2198" y="1905"/>
                </a:cubicBezTo>
                <a:cubicBezTo>
                  <a:pt x="1842" y="1947"/>
                  <a:pt x="1507" y="1947"/>
                  <a:pt x="1152" y="1947"/>
                </a:cubicBezTo>
                <a:cubicBezTo>
                  <a:pt x="1110" y="1863"/>
                  <a:pt x="1005" y="1779"/>
                  <a:pt x="942" y="1779"/>
                </a:cubicBezTo>
                <a:cubicBezTo>
                  <a:pt x="691" y="1800"/>
                  <a:pt x="482" y="1842"/>
                  <a:pt x="252" y="1863"/>
                </a:cubicBezTo>
                <a:cubicBezTo>
                  <a:pt x="147" y="1863"/>
                  <a:pt x="43" y="1905"/>
                  <a:pt x="22" y="2051"/>
                </a:cubicBezTo>
                <a:cubicBezTo>
                  <a:pt x="1" y="2177"/>
                  <a:pt x="64" y="2302"/>
                  <a:pt x="168" y="2323"/>
                </a:cubicBezTo>
                <a:cubicBezTo>
                  <a:pt x="273" y="2365"/>
                  <a:pt x="357" y="2386"/>
                  <a:pt x="461" y="2407"/>
                </a:cubicBezTo>
                <a:cubicBezTo>
                  <a:pt x="566" y="2428"/>
                  <a:pt x="650" y="2428"/>
                  <a:pt x="754" y="2428"/>
                </a:cubicBezTo>
                <a:cubicBezTo>
                  <a:pt x="984" y="2554"/>
                  <a:pt x="1256" y="2574"/>
                  <a:pt x="1507" y="2574"/>
                </a:cubicBezTo>
                <a:cubicBezTo>
                  <a:pt x="2072" y="2574"/>
                  <a:pt x="2637" y="2554"/>
                  <a:pt x="3181" y="2512"/>
                </a:cubicBezTo>
                <a:cubicBezTo>
                  <a:pt x="3432" y="2512"/>
                  <a:pt x="3642" y="2491"/>
                  <a:pt x="3872" y="2491"/>
                </a:cubicBezTo>
                <a:lnTo>
                  <a:pt x="6843" y="2344"/>
                </a:lnTo>
                <a:cubicBezTo>
                  <a:pt x="8056" y="2282"/>
                  <a:pt x="9228" y="2198"/>
                  <a:pt x="10442" y="2156"/>
                </a:cubicBezTo>
                <a:cubicBezTo>
                  <a:pt x="12137" y="2051"/>
                  <a:pt x="13831" y="1968"/>
                  <a:pt x="15526" y="1863"/>
                </a:cubicBezTo>
                <a:cubicBezTo>
                  <a:pt x="15924" y="1842"/>
                  <a:pt x="16321" y="1842"/>
                  <a:pt x="16719" y="1821"/>
                </a:cubicBezTo>
                <a:cubicBezTo>
                  <a:pt x="17702" y="1758"/>
                  <a:pt x="18707" y="1717"/>
                  <a:pt x="19690" y="1675"/>
                </a:cubicBezTo>
                <a:cubicBezTo>
                  <a:pt x="20694" y="1633"/>
                  <a:pt x="21678" y="1570"/>
                  <a:pt x="22682" y="1549"/>
                </a:cubicBezTo>
                <a:cubicBezTo>
                  <a:pt x="23059" y="1528"/>
                  <a:pt x="23456" y="1507"/>
                  <a:pt x="23854" y="1507"/>
                </a:cubicBezTo>
                <a:cubicBezTo>
                  <a:pt x="25423" y="1445"/>
                  <a:pt x="27013" y="1403"/>
                  <a:pt x="28583" y="1340"/>
                </a:cubicBezTo>
                <a:cubicBezTo>
                  <a:pt x="29545" y="1319"/>
                  <a:pt x="30528" y="1298"/>
                  <a:pt x="31512" y="1235"/>
                </a:cubicBezTo>
                <a:cubicBezTo>
                  <a:pt x="31909" y="1235"/>
                  <a:pt x="32265" y="1214"/>
                  <a:pt x="32663" y="1214"/>
                </a:cubicBezTo>
                <a:cubicBezTo>
                  <a:pt x="34190" y="1194"/>
                  <a:pt x="35717" y="1152"/>
                  <a:pt x="37245" y="1131"/>
                </a:cubicBezTo>
                <a:cubicBezTo>
                  <a:pt x="38751" y="1110"/>
                  <a:pt x="40258" y="1089"/>
                  <a:pt x="41764" y="1047"/>
                </a:cubicBezTo>
                <a:lnTo>
                  <a:pt x="45928" y="1047"/>
                </a:lnTo>
                <a:cubicBezTo>
                  <a:pt x="47477" y="1047"/>
                  <a:pt x="48983" y="1047"/>
                  <a:pt x="50531" y="1026"/>
                </a:cubicBezTo>
                <a:lnTo>
                  <a:pt x="55428" y="1026"/>
                </a:lnTo>
                <a:cubicBezTo>
                  <a:pt x="53063" y="1047"/>
                  <a:pt x="50678" y="1089"/>
                  <a:pt x="48334" y="1131"/>
                </a:cubicBezTo>
                <a:cubicBezTo>
                  <a:pt x="47330" y="1152"/>
                  <a:pt x="46368" y="1152"/>
                  <a:pt x="45384" y="1194"/>
                </a:cubicBezTo>
                <a:cubicBezTo>
                  <a:pt x="44966" y="1194"/>
                  <a:pt x="44505" y="1194"/>
                  <a:pt x="44087" y="1214"/>
                </a:cubicBezTo>
                <a:cubicBezTo>
                  <a:pt x="42664" y="1235"/>
                  <a:pt x="41241" y="1298"/>
                  <a:pt x="39798" y="1319"/>
                </a:cubicBezTo>
                <a:cubicBezTo>
                  <a:pt x="38166" y="1361"/>
                  <a:pt x="36513" y="1403"/>
                  <a:pt x="34860" y="1445"/>
                </a:cubicBezTo>
                <a:cubicBezTo>
                  <a:pt x="34567" y="1445"/>
                  <a:pt x="34316" y="1466"/>
                  <a:pt x="34023" y="1466"/>
                </a:cubicBezTo>
                <a:cubicBezTo>
                  <a:pt x="33144" y="1528"/>
                  <a:pt x="32265" y="1549"/>
                  <a:pt x="31386" y="1612"/>
                </a:cubicBezTo>
                <a:lnTo>
                  <a:pt x="26051" y="1842"/>
                </a:lnTo>
                <a:cubicBezTo>
                  <a:pt x="25779" y="1842"/>
                  <a:pt x="25528" y="1863"/>
                  <a:pt x="25256" y="1884"/>
                </a:cubicBezTo>
                <a:cubicBezTo>
                  <a:pt x="24398" y="1947"/>
                  <a:pt x="23519" y="2030"/>
                  <a:pt x="22640" y="2072"/>
                </a:cubicBezTo>
                <a:cubicBezTo>
                  <a:pt x="21071" y="2177"/>
                  <a:pt x="19544" y="2282"/>
                  <a:pt x="17974" y="2386"/>
                </a:cubicBezTo>
                <a:cubicBezTo>
                  <a:pt x="17556" y="2407"/>
                  <a:pt x="17095" y="2470"/>
                  <a:pt x="16677" y="2491"/>
                </a:cubicBezTo>
                <a:cubicBezTo>
                  <a:pt x="15694" y="2574"/>
                  <a:pt x="14689" y="2658"/>
                  <a:pt x="13706" y="2763"/>
                </a:cubicBezTo>
                <a:cubicBezTo>
                  <a:pt x="12450" y="2867"/>
                  <a:pt x="11153" y="2972"/>
                  <a:pt x="9898" y="3077"/>
                </a:cubicBezTo>
                <a:cubicBezTo>
                  <a:pt x="8161" y="3223"/>
                  <a:pt x="6383" y="3391"/>
                  <a:pt x="4625" y="3537"/>
                </a:cubicBezTo>
                <a:cubicBezTo>
                  <a:pt x="4207" y="3558"/>
                  <a:pt x="3788" y="3621"/>
                  <a:pt x="3349" y="3642"/>
                </a:cubicBezTo>
                <a:lnTo>
                  <a:pt x="1068" y="3872"/>
                </a:lnTo>
                <a:cubicBezTo>
                  <a:pt x="984" y="3872"/>
                  <a:pt x="901" y="3935"/>
                  <a:pt x="901" y="4039"/>
                </a:cubicBezTo>
                <a:cubicBezTo>
                  <a:pt x="901" y="4123"/>
                  <a:pt x="984" y="4186"/>
                  <a:pt x="1068" y="4186"/>
                </a:cubicBezTo>
                <a:cubicBezTo>
                  <a:pt x="1361" y="4186"/>
                  <a:pt x="1612" y="4227"/>
                  <a:pt x="1905" y="4227"/>
                </a:cubicBezTo>
                <a:cubicBezTo>
                  <a:pt x="1884" y="4290"/>
                  <a:pt x="1842" y="4374"/>
                  <a:pt x="1842" y="4458"/>
                </a:cubicBezTo>
                <a:cubicBezTo>
                  <a:pt x="1842" y="4751"/>
                  <a:pt x="2093" y="5002"/>
                  <a:pt x="2407" y="5002"/>
                </a:cubicBezTo>
                <a:cubicBezTo>
                  <a:pt x="4562" y="4876"/>
                  <a:pt x="6717" y="4709"/>
                  <a:pt x="8893" y="4604"/>
                </a:cubicBezTo>
                <a:cubicBezTo>
                  <a:pt x="10777" y="4541"/>
                  <a:pt x="12660" y="4437"/>
                  <a:pt x="14543" y="4353"/>
                </a:cubicBezTo>
                <a:cubicBezTo>
                  <a:pt x="16593" y="4248"/>
                  <a:pt x="18686" y="4144"/>
                  <a:pt x="20757" y="4060"/>
                </a:cubicBezTo>
                <a:cubicBezTo>
                  <a:pt x="21406" y="4039"/>
                  <a:pt x="22075" y="4018"/>
                  <a:pt x="22724" y="3955"/>
                </a:cubicBezTo>
                <a:cubicBezTo>
                  <a:pt x="22912" y="3955"/>
                  <a:pt x="23080" y="3935"/>
                  <a:pt x="23289" y="3935"/>
                </a:cubicBezTo>
                <a:cubicBezTo>
                  <a:pt x="26637" y="3851"/>
                  <a:pt x="29984" y="3746"/>
                  <a:pt x="33332" y="3663"/>
                </a:cubicBezTo>
                <a:cubicBezTo>
                  <a:pt x="35132" y="3621"/>
                  <a:pt x="36931" y="3558"/>
                  <a:pt x="38710" y="3537"/>
                </a:cubicBezTo>
                <a:cubicBezTo>
                  <a:pt x="39358" y="3516"/>
                  <a:pt x="39986" y="3516"/>
                  <a:pt x="40635" y="3495"/>
                </a:cubicBezTo>
                <a:lnTo>
                  <a:pt x="50908" y="3328"/>
                </a:lnTo>
                <a:lnTo>
                  <a:pt x="55302" y="3244"/>
                </a:lnTo>
                <a:cubicBezTo>
                  <a:pt x="56578" y="3223"/>
                  <a:pt x="57834" y="3223"/>
                  <a:pt x="59068" y="3181"/>
                </a:cubicBezTo>
                <a:cubicBezTo>
                  <a:pt x="60114" y="3139"/>
                  <a:pt x="61140" y="3098"/>
                  <a:pt x="62186" y="3077"/>
                </a:cubicBezTo>
                <a:cubicBezTo>
                  <a:pt x="62709" y="3035"/>
                  <a:pt x="63232" y="3035"/>
                  <a:pt x="63734" y="3014"/>
                </a:cubicBezTo>
                <a:lnTo>
                  <a:pt x="67270" y="2784"/>
                </a:lnTo>
                <a:lnTo>
                  <a:pt x="67270" y="2784"/>
                </a:lnTo>
                <a:cubicBezTo>
                  <a:pt x="67187" y="2888"/>
                  <a:pt x="67187" y="3035"/>
                  <a:pt x="67208" y="3139"/>
                </a:cubicBezTo>
                <a:cubicBezTo>
                  <a:pt x="67228" y="3286"/>
                  <a:pt x="67312" y="3391"/>
                  <a:pt x="67438" y="3432"/>
                </a:cubicBezTo>
                <a:cubicBezTo>
                  <a:pt x="67513" y="3478"/>
                  <a:pt x="67621" y="3512"/>
                  <a:pt x="67715" y="3512"/>
                </a:cubicBezTo>
                <a:cubicBezTo>
                  <a:pt x="67751" y="3512"/>
                  <a:pt x="67785" y="3507"/>
                  <a:pt x="67814" y="3495"/>
                </a:cubicBezTo>
                <a:cubicBezTo>
                  <a:pt x="68065" y="3391"/>
                  <a:pt x="68337" y="3286"/>
                  <a:pt x="68568" y="3181"/>
                </a:cubicBezTo>
                <a:lnTo>
                  <a:pt x="68547" y="3181"/>
                </a:lnTo>
                <a:cubicBezTo>
                  <a:pt x="68568" y="3181"/>
                  <a:pt x="68568" y="3139"/>
                  <a:pt x="68588" y="3139"/>
                </a:cubicBezTo>
                <a:cubicBezTo>
                  <a:pt x="68630" y="3139"/>
                  <a:pt x="68651" y="3118"/>
                  <a:pt x="68651" y="3118"/>
                </a:cubicBezTo>
                <a:lnTo>
                  <a:pt x="68630" y="3118"/>
                </a:lnTo>
                <a:cubicBezTo>
                  <a:pt x="68756" y="3077"/>
                  <a:pt x="68881" y="3014"/>
                  <a:pt x="69049" y="2930"/>
                </a:cubicBezTo>
                <a:cubicBezTo>
                  <a:pt x="69174" y="2888"/>
                  <a:pt x="69321" y="2805"/>
                  <a:pt x="69467" y="2763"/>
                </a:cubicBezTo>
                <a:cubicBezTo>
                  <a:pt x="69614" y="2679"/>
                  <a:pt x="69739" y="2595"/>
                  <a:pt x="69907" y="2512"/>
                </a:cubicBezTo>
                <a:cubicBezTo>
                  <a:pt x="70053" y="2449"/>
                  <a:pt x="70158" y="2240"/>
                  <a:pt x="70158" y="2051"/>
                </a:cubicBezTo>
                <a:cubicBezTo>
                  <a:pt x="70158" y="1947"/>
                  <a:pt x="70137" y="1863"/>
                  <a:pt x="70095" y="1758"/>
                </a:cubicBezTo>
                <a:cubicBezTo>
                  <a:pt x="70011" y="1654"/>
                  <a:pt x="69907" y="1528"/>
                  <a:pt x="69781" y="1507"/>
                </a:cubicBezTo>
                <a:cubicBezTo>
                  <a:pt x="69635" y="1466"/>
                  <a:pt x="69509" y="1445"/>
                  <a:pt x="69384" y="1445"/>
                </a:cubicBezTo>
                <a:lnTo>
                  <a:pt x="69300" y="1445"/>
                </a:lnTo>
                <a:cubicBezTo>
                  <a:pt x="69216" y="1445"/>
                  <a:pt x="69112" y="1445"/>
                  <a:pt x="69049" y="1466"/>
                </a:cubicBezTo>
                <a:cubicBezTo>
                  <a:pt x="68840" y="1507"/>
                  <a:pt x="68651" y="1528"/>
                  <a:pt x="68442" y="1528"/>
                </a:cubicBezTo>
                <a:cubicBezTo>
                  <a:pt x="68275" y="1528"/>
                  <a:pt x="68128" y="1549"/>
                  <a:pt x="67940" y="1549"/>
                </a:cubicBezTo>
                <a:cubicBezTo>
                  <a:pt x="67500" y="1570"/>
                  <a:pt x="67082" y="1612"/>
                  <a:pt x="66643" y="1654"/>
                </a:cubicBezTo>
                <a:cubicBezTo>
                  <a:pt x="66538" y="1654"/>
                  <a:pt x="66392" y="1675"/>
                  <a:pt x="66287" y="1675"/>
                </a:cubicBezTo>
                <a:cubicBezTo>
                  <a:pt x="66350" y="1633"/>
                  <a:pt x="66371" y="1570"/>
                  <a:pt x="66371" y="1528"/>
                </a:cubicBezTo>
                <a:cubicBezTo>
                  <a:pt x="66392" y="1466"/>
                  <a:pt x="66392" y="1424"/>
                  <a:pt x="66392" y="1361"/>
                </a:cubicBezTo>
                <a:cubicBezTo>
                  <a:pt x="66392" y="1340"/>
                  <a:pt x="66392" y="1298"/>
                  <a:pt x="66433" y="1256"/>
                </a:cubicBezTo>
                <a:cubicBezTo>
                  <a:pt x="66433" y="1214"/>
                  <a:pt x="66433" y="1152"/>
                  <a:pt x="66392" y="1131"/>
                </a:cubicBezTo>
                <a:cubicBezTo>
                  <a:pt x="66392" y="1131"/>
                  <a:pt x="66433" y="1131"/>
                  <a:pt x="66433" y="1110"/>
                </a:cubicBezTo>
                <a:cubicBezTo>
                  <a:pt x="66496" y="1047"/>
                  <a:pt x="66580" y="1005"/>
                  <a:pt x="66643" y="901"/>
                </a:cubicBezTo>
                <a:cubicBezTo>
                  <a:pt x="66684" y="817"/>
                  <a:pt x="66705" y="712"/>
                  <a:pt x="66705" y="608"/>
                </a:cubicBezTo>
                <a:cubicBezTo>
                  <a:pt x="66705" y="503"/>
                  <a:pt x="66684" y="419"/>
                  <a:pt x="66643" y="315"/>
                </a:cubicBezTo>
                <a:cubicBezTo>
                  <a:pt x="66601" y="294"/>
                  <a:pt x="66580" y="252"/>
                  <a:pt x="66559" y="210"/>
                </a:cubicBezTo>
                <a:cubicBezTo>
                  <a:pt x="66475" y="147"/>
                  <a:pt x="66392" y="105"/>
                  <a:pt x="66329" y="85"/>
                </a:cubicBezTo>
                <a:cubicBezTo>
                  <a:pt x="66161" y="43"/>
                  <a:pt x="65973" y="1"/>
                  <a:pt x="658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78" name="Google Shape;878;p34"/>
          <p:cNvGrpSpPr/>
          <p:nvPr/>
        </p:nvGrpSpPr>
        <p:grpSpPr>
          <a:xfrm rot="728172">
            <a:off x="40675" y="-469869"/>
            <a:ext cx="2379035" cy="2378468"/>
            <a:chOff x="5448300" y="1526500"/>
            <a:chExt cx="1154925" cy="1154650"/>
          </a:xfrm>
        </p:grpSpPr>
        <p:sp>
          <p:nvSpPr>
            <p:cNvPr id="879" name="Google Shape;879;p34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882" name="Google Shape;882;p34"/>
          <p:cNvCxnSpPr/>
          <p:nvPr/>
        </p:nvCxnSpPr>
        <p:spPr>
          <a:xfrm>
            <a:off x="6579056" y="4019687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34"/>
          <p:cNvCxnSpPr/>
          <p:nvPr/>
        </p:nvCxnSpPr>
        <p:spPr>
          <a:xfrm>
            <a:off x="6660047" y="5041088"/>
            <a:ext cx="3868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7552077" y="992014"/>
            <a:ext cx="380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ẩn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80738" y="2448497"/>
            <a:ext cx="380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bậc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nhất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ẩn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giải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60;p34"/>
          <p:cNvSpPr/>
          <p:nvPr/>
        </p:nvSpPr>
        <p:spPr>
          <a:xfrm>
            <a:off x="6676159" y="4734850"/>
            <a:ext cx="841200" cy="8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869;p34"/>
          <p:cNvSpPr txBox="1">
            <a:spLocks noGrp="1"/>
          </p:cNvSpPr>
          <p:nvPr>
            <p:ph type="title" idx="5"/>
          </p:nvPr>
        </p:nvSpPr>
        <p:spPr>
          <a:xfrm>
            <a:off x="6613277" y="4841400"/>
            <a:ext cx="938800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4959" y="4388388"/>
            <a:ext cx="380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đưa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về</a:t>
            </a: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2F1932"/>
                </a:solidFill>
                <a:latin typeface="Arial"/>
                <a:cs typeface="Arial"/>
                <a:sym typeface="Arial"/>
              </a:rPr>
              <a:t>dạng</a:t>
            </a:r>
            <a:endParaRPr lang="en-US" sz="3200" b="1" kern="0" dirty="0">
              <a:solidFill>
                <a:srgbClr val="2F1932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2F1932"/>
                </a:solidFill>
                <a:latin typeface="Arial"/>
                <a:cs typeface="Arial"/>
                <a:sym typeface="Arial"/>
              </a:rPr>
              <a:t>ax + b = 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 animBg="1"/>
      <p:bldP spid="863" grpId="0" animBg="1"/>
      <p:bldP spid="864" grpId="0"/>
      <p:bldP spid="866" grpId="0"/>
      <p:bldP spid="869" grpId="0"/>
      <p:bldP spid="877" grpId="0" animBg="1"/>
      <p:bldP spid="12" grpId="0"/>
      <p:bldP spid="38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9;p41">
            <a:extLst>
              <a:ext uri="{FF2B5EF4-FFF2-40B4-BE49-F238E27FC236}">
                <a16:creationId xmlns:a16="http://schemas.microsoft.com/office/drawing/2014/main" id="{F9F7C8DE-9333-455E-B082-039DA8F5CEF1}"/>
              </a:ext>
            </a:extLst>
          </p:cNvPr>
          <p:cNvSpPr/>
          <p:nvPr/>
        </p:nvSpPr>
        <p:spPr>
          <a:xfrm rot="-179577">
            <a:off x="1279270" y="1579880"/>
            <a:ext cx="4976858" cy="2891792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9D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Phương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trình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ẩn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20" name="Picture 4" descr="Tìm Tìm Kiếm-biểu Tượng-miễn Phí Biểu Tượng Miễn Phí Tải Về">
            <a:extLst>
              <a:ext uri="{FF2B5EF4-FFF2-40B4-BE49-F238E27FC236}">
                <a16:creationId xmlns:a16="http://schemas.microsoft.com/office/drawing/2014/main" id="{499AB9DD-65CB-4489-BBEA-EE05EFA6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31" y="5250613"/>
            <a:ext cx="1051874" cy="10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HĐ1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9886" y="2174373"/>
            <a:ext cx="415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biểu thức tính số tiền lãi mà bác An nhận được sau 1 năm theo 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890" y="2499901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957931" y="369458"/>
            <a:ext cx="436545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HOẠT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ĐỘNG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NHÓM</a:t>
            </a:r>
            <a:r>
              <a:rPr lang="en-US" sz="2800" b="1" kern="0" dirty="0">
                <a:solidFill>
                  <a:srgbClr val="2F1932"/>
                </a:solidFill>
                <a:latin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F1932"/>
                </a:solidFill>
                <a:latin typeface="Arial"/>
                <a:sym typeface="Arial"/>
              </a:rPr>
              <a:t>ĐÔI</a:t>
            </a:r>
            <a:endParaRPr lang="en-US" sz="2800" b="1" kern="0" dirty="0">
              <a:solidFill>
                <a:srgbClr val="2F1932"/>
              </a:solidFill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5383" r="7545" b="8006"/>
          <a:stretch/>
        </p:blipFill>
        <p:spPr>
          <a:xfrm>
            <a:off x="2191819" y="4460428"/>
            <a:ext cx="2506895" cy="1900129"/>
          </a:xfrm>
          <a:prstGeom prst="rect">
            <a:avLst/>
          </a:prstGeom>
        </p:spPr>
      </p:pic>
      <p:grpSp>
        <p:nvGrpSpPr>
          <p:cNvPr id="13" name="Google Shape;895;p35">
            <a:extLst>
              <a:ext uri="{FF2B5EF4-FFF2-40B4-BE49-F238E27FC236}">
                <a16:creationId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9438042" y="267949"/>
            <a:ext cx="1973121" cy="1815264"/>
            <a:chOff x="2005600" y="1271425"/>
            <a:chExt cx="1165950" cy="1261475"/>
          </a:xfrm>
        </p:grpSpPr>
        <p:sp>
          <p:nvSpPr>
            <p:cNvPr id="14" name="Google Shape;896;p35">
              <a:extLst>
                <a:ext uri="{FF2B5EF4-FFF2-40B4-BE49-F238E27FC236}">
                  <a16:creationId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97;p35">
              <a:extLst>
                <a:ext uri="{FF2B5EF4-FFF2-40B4-BE49-F238E27FC236}">
                  <a16:creationId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98;p35">
              <a:extLst>
                <a:ext uri="{FF2B5EF4-FFF2-40B4-BE49-F238E27FC236}">
                  <a16:creationId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9;p35">
              <a:extLst>
                <a:ext uri="{FF2B5EF4-FFF2-40B4-BE49-F238E27FC236}">
                  <a16:creationId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HĐ2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263A8-09A3-4E52-B933-B9D3BFFDB330}"/>
              </a:ext>
            </a:extLst>
          </p:cNvPr>
          <p:cNvSpPr txBox="1"/>
          <p:nvPr/>
        </p:nvSpPr>
        <p:spPr>
          <a:xfrm>
            <a:off x="6574173" y="2187389"/>
            <a:ext cx="476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hệ thức chứa 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số tiền bác An thu được là 159 triệu đồng.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35"/>
          <p:cNvGrpSpPr/>
          <p:nvPr/>
        </p:nvGrpSpPr>
        <p:grpSpPr>
          <a:xfrm>
            <a:off x="780837" y="335461"/>
            <a:ext cx="2004889" cy="1815264"/>
            <a:chOff x="2005600" y="1271425"/>
            <a:chExt cx="1165950" cy="1261475"/>
          </a:xfrm>
        </p:grpSpPr>
        <p:sp>
          <p:nvSpPr>
            <p:cNvPr id="896" name="Google Shape;896;p35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21421429">
            <a:off x="1276351" y="1000171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890" y="2499901"/>
            <a:ext cx="522637" cy="16833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957931" y="369458"/>
            <a:ext cx="4365453" cy="873171"/>
          </a:xfrm>
          <a:prstGeom prst="wedgeRoundRectCallout">
            <a:avLst>
              <a:gd name="adj1" fmla="val -3101"/>
              <a:gd name="adj2" fmla="val 290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F193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ĐÔI</a:t>
            </a:r>
          </a:p>
        </p:txBody>
      </p:sp>
      <p:grpSp>
        <p:nvGrpSpPr>
          <p:cNvPr id="13" name="Google Shape;895;p35">
            <a:extLst>
              <a:ext uri="{FF2B5EF4-FFF2-40B4-BE49-F238E27FC236}">
                <a16:creationId xmlns:a16="http://schemas.microsoft.com/office/drawing/2014/main" id="{C260F5B8-06B4-4267-BE5B-E0278A27861B}"/>
              </a:ext>
            </a:extLst>
          </p:cNvPr>
          <p:cNvGrpSpPr/>
          <p:nvPr/>
        </p:nvGrpSpPr>
        <p:grpSpPr>
          <a:xfrm flipH="1">
            <a:off x="9438042" y="267949"/>
            <a:ext cx="1973121" cy="1815264"/>
            <a:chOff x="2005600" y="1271425"/>
            <a:chExt cx="1165950" cy="1261475"/>
          </a:xfrm>
        </p:grpSpPr>
        <p:sp>
          <p:nvSpPr>
            <p:cNvPr id="14" name="Google Shape;896;p35">
              <a:extLst>
                <a:ext uri="{FF2B5EF4-FFF2-40B4-BE49-F238E27FC236}">
                  <a16:creationId xmlns:a16="http://schemas.microsoft.com/office/drawing/2014/main" id="{D9A33F72-1CCF-42F9-91F1-7E9639F6EAB7}"/>
                </a:ext>
              </a:extLst>
            </p:cNvPr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897;p35">
              <a:extLst>
                <a:ext uri="{FF2B5EF4-FFF2-40B4-BE49-F238E27FC236}">
                  <a16:creationId xmlns:a16="http://schemas.microsoft.com/office/drawing/2014/main" id="{6527BA67-D7AE-438A-A035-A71F4D69D13E}"/>
                </a:ext>
              </a:extLst>
            </p:cNvPr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898;p35">
              <a:extLst>
                <a:ext uri="{FF2B5EF4-FFF2-40B4-BE49-F238E27FC236}">
                  <a16:creationId xmlns:a16="http://schemas.microsoft.com/office/drawing/2014/main" id="{794F0C41-AE0F-4163-A968-C2206030EE0C}"/>
                </a:ext>
              </a:extLst>
            </p:cNvPr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9;p35">
              <a:extLst>
                <a:ext uri="{FF2B5EF4-FFF2-40B4-BE49-F238E27FC236}">
                  <a16:creationId xmlns:a16="http://schemas.microsoft.com/office/drawing/2014/main" id="{13792F2C-7958-4780-A64F-04686D860FEE}"/>
                </a:ext>
              </a:extLst>
            </p:cNvPr>
            <p:cNvSpPr/>
            <p:nvPr/>
          </p:nvSpPr>
          <p:spPr>
            <a:xfrm>
              <a:off x="2050550" y="1271425"/>
              <a:ext cx="132775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61DE56-1D54-4DCF-B951-7C02BE01C6FD}"/>
              </a:ext>
            </a:extLst>
          </p:cNvPr>
          <p:cNvSpPr txBox="1"/>
          <p:nvPr/>
        </p:nvSpPr>
        <p:spPr>
          <a:xfrm rot="21421429">
            <a:off x="9920740" y="885666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HĐ2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251A32-C3A5-4CA3-B2BF-56FDAB7D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B3038-86DA-45FC-99C2-AB3831B7CA6F}"/>
              </a:ext>
            </a:extLst>
          </p:cNvPr>
          <p:cNvSpPr/>
          <p:nvPr/>
        </p:nvSpPr>
        <p:spPr>
          <a:xfrm>
            <a:off x="1319527" y="2444490"/>
            <a:ext cx="46305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tính số tiền lãi mà bác An nhận được sau 1 năm là: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 (triệu đồng)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B3038-86DA-45FC-99C2-AB3831B7CA6F}"/>
              </a:ext>
            </a:extLst>
          </p:cNvPr>
          <p:cNvSpPr/>
          <p:nvPr/>
        </p:nvSpPr>
        <p:spPr>
          <a:xfrm>
            <a:off x="6495937" y="2477074"/>
            <a:ext cx="5092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thức chứa 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số tiền bác An thu được là 159 triệu đồng là: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+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nl-NL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159 (triệu đồng)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2E7D-7E7F-A6D3-E0B5-A20377D25014}"/>
              </a:ext>
            </a:extLst>
          </p:cNvPr>
          <p:cNvSpPr txBox="1"/>
          <p:nvPr/>
        </p:nvSpPr>
        <p:spPr>
          <a:xfrm>
            <a:off x="1086441" y="506212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4269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36"/>
          <p:cNvGrpSpPr/>
          <p:nvPr/>
        </p:nvGrpSpPr>
        <p:grpSpPr>
          <a:xfrm>
            <a:off x="2636682" y="1007417"/>
            <a:ext cx="7960979" cy="4967869"/>
            <a:chOff x="7567300" y="1541100"/>
            <a:chExt cx="3167100" cy="3386750"/>
          </a:xfrm>
        </p:grpSpPr>
        <p:sp>
          <p:nvSpPr>
            <p:cNvPr id="906" name="Google Shape;906;p36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7">
                <a:alpha val="27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337341" y="514239"/>
            <a:ext cx="2224232" cy="2223701"/>
            <a:chOff x="5448300" y="1526500"/>
            <a:chExt cx="1154925" cy="1154650"/>
          </a:xfrm>
        </p:grpSpPr>
        <p:sp>
          <p:nvSpPr>
            <p:cNvPr id="927" name="Google Shape;927;p36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2" name="Google Shape;932;p36"/>
          <p:cNvSpPr txBox="1"/>
          <p:nvPr/>
        </p:nvSpPr>
        <p:spPr>
          <a:xfrm rot="180294">
            <a:off x="1432948" y="1164147"/>
            <a:ext cx="2047376" cy="94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/>
                <a:ea typeface="Delius"/>
                <a:cs typeface="Delius"/>
                <a:sym typeface="Delius"/>
              </a:rPr>
              <a:t>KẾT LUẬN</a:t>
            </a:r>
            <a:endParaRPr sz="2667" b="1" kern="0" dirty="0">
              <a:solidFill>
                <a:srgbClr val="000000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463" y="1911478"/>
            <a:ext cx="679470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ẩn</a:t>
            </a:r>
            <a:r>
              <a:rPr lang="en-US" sz="3200" dirty="0"/>
              <a:t> </a:t>
            </a:r>
            <a:r>
              <a:rPr lang="en-US" sz="3200" i="1" dirty="0"/>
              <a:t>x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dạng</a:t>
            </a:r>
            <a:r>
              <a:rPr lang="en-US" sz="3200" dirty="0"/>
              <a:t> </a:t>
            </a:r>
            <a:r>
              <a:rPr lang="en-US" sz="3200" i="1" dirty="0"/>
              <a:t>A(x) = B(x)</a:t>
            </a:r>
            <a:r>
              <a:rPr lang="en-US" sz="3200" dirty="0"/>
              <a:t>,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vế</a:t>
            </a:r>
            <a:r>
              <a:rPr lang="en-US" sz="3200" dirty="0"/>
              <a:t>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i="1" dirty="0"/>
              <a:t>A(x)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vế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i="1" dirty="0"/>
              <a:t>B(x)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</a:t>
            </a:r>
            <a:r>
              <a:rPr lang="en-US" sz="3200" i="1" dirty="0"/>
              <a:t>x.</a:t>
            </a:r>
            <a:endParaRPr lang="en-US" sz="32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37"/>
          <p:cNvGrpSpPr/>
          <p:nvPr/>
        </p:nvGrpSpPr>
        <p:grpSpPr>
          <a:xfrm>
            <a:off x="674617" y="405756"/>
            <a:ext cx="1543338" cy="1164982"/>
            <a:chOff x="5395463" y="832475"/>
            <a:chExt cx="751675" cy="744325"/>
          </a:xfrm>
        </p:grpSpPr>
        <p:sp>
          <p:nvSpPr>
            <p:cNvPr id="940" name="Google Shape;940;p37"/>
            <p:cNvSpPr/>
            <p:nvPr/>
          </p:nvSpPr>
          <p:spPr>
            <a:xfrm>
              <a:off x="5439438" y="869100"/>
              <a:ext cx="707700" cy="7077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395463" y="832475"/>
              <a:ext cx="707700" cy="7077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2" name="Google Shape;942;p37"/>
          <p:cNvSpPr txBox="1">
            <a:spLocks noGrp="1"/>
          </p:cNvSpPr>
          <p:nvPr>
            <p:ph type="title" idx="2"/>
          </p:nvPr>
        </p:nvSpPr>
        <p:spPr>
          <a:xfrm>
            <a:off x="674616" y="597455"/>
            <a:ext cx="1543339" cy="62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200" dirty="0">
                <a:solidFill>
                  <a:schemeClr val="lt1"/>
                </a:solidFill>
                <a:latin typeface="+mn-lt"/>
              </a:rPr>
              <a:t>HĐ3:</a:t>
            </a:r>
            <a:endParaRPr sz="32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3816" y="892060"/>
            <a:ext cx="4995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(1):</a:t>
            </a:r>
          </a:p>
          <a:p>
            <a:r>
              <a:rPr lang="en-US" sz="2800" dirty="0" err="1"/>
              <a:t>2</a:t>
            </a:r>
            <a:r>
              <a:rPr lang="en-US" sz="2800" i="1" dirty="0" err="1"/>
              <a:t>x</a:t>
            </a:r>
            <a:r>
              <a:rPr lang="en-US" sz="2800" dirty="0"/>
              <a:t> + 9 = 3 – </a:t>
            </a:r>
            <a:r>
              <a:rPr lang="en-US" sz="2800" i="1" dirty="0"/>
              <a:t>x </a:t>
            </a:r>
            <a:endParaRPr lang="en-US" sz="2800" dirty="0"/>
          </a:p>
          <a:p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dirty="0" err="1"/>
              <a:t>3</a:t>
            </a:r>
            <a:r>
              <a:rPr lang="en-US" sz="2800" i="1" dirty="0" err="1"/>
              <a:t>x</a:t>
            </a:r>
            <a:r>
              <a:rPr lang="en-US" sz="2800" i="1" dirty="0"/>
              <a:t> </a:t>
            </a:r>
            <a:r>
              <a:rPr lang="en-US" sz="2800" dirty="0"/>
              <a:t>= – 6 </a:t>
            </a:r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= – 2.</a:t>
            </a:r>
          </a:p>
          <a:p>
            <a:r>
              <a:rPr lang="en-US" sz="2800" dirty="0">
                <a:sym typeface="Symbol" panose="05050102010706020507" pitchFamily="18" charset="2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dirty="0"/>
              <a:t>= – 2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(1).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2176958" y="535482"/>
            <a:ext cx="3861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 err="1"/>
              <a:t>2x</a:t>
            </a:r>
            <a:r>
              <a:rPr lang="en-US" sz="2800" dirty="0"/>
              <a:t> + 9 = 3 – x (1)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3BEB938-EFAA-4DA4-85ED-470E1D327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06209"/>
              </p:ext>
            </p:extLst>
          </p:nvPr>
        </p:nvGraphicFramePr>
        <p:xfrm>
          <a:off x="2946400" y="3149600"/>
          <a:ext cx="914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20320" progId="Equation.DSMT4">
                  <p:embed/>
                </p:oleObj>
              </mc:Choice>
              <mc:Fallback>
                <p:oleObj name="Equation" r:id="rId3" imgW="914400" imgH="22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6400" y="3149600"/>
                        <a:ext cx="914400" cy="2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A04F1B-A5AB-4949-9766-2B336168B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72080"/>
              </p:ext>
            </p:extLst>
          </p:nvPr>
        </p:nvGraphicFramePr>
        <p:xfrm>
          <a:off x="3340100" y="31638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0100" y="3163888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674616" y="1871994"/>
            <a:ext cx="5452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Chứng</a:t>
            </a:r>
            <a:r>
              <a:rPr lang="en-US" sz="2800" dirty="0"/>
              <a:t> minh </a:t>
            </a:r>
            <a:r>
              <a:rPr lang="en-US" sz="2800" dirty="0" err="1"/>
              <a:t>rằng</a:t>
            </a:r>
            <a:r>
              <a:rPr lang="en-US" sz="2800" dirty="0"/>
              <a:t> x = -2 </a:t>
            </a:r>
            <a:r>
              <a:rPr lang="en-US" sz="2800" dirty="0" err="1"/>
              <a:t>thỏa</a:t>
            </a:r>
            <a:r>
              <a:rPr lang="en-US" sz="2800" dirty="0"/>
              <a:t> </a:t>
            </a:r>
            <a:r>
              <a:rPr lang="en-US" sz="2800" dirty="0" err="1"/>
              <a:t>mãn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EA9C01-81A5-4A47-8A9C-DCCBF15A7F5D}"/>
              </a:ext>
            </a:extLst>
          </p:cNvPr>
          <p:cNvSpPr txBox="1"/>
          <p:nvPr/>
        </p:nvSpPr>
        <p:spPr>
          <a:xfrm>
            <a:off x="674616" y="3085514"/>
            <a:ext cx="53600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,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x = 1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 </a:t>
            </a:r>
            <a:r>
              <a:rPr lang="en-US" sz="2800" dirty="0" err="1"/>
              <a:t>không</a:t>
            </a:r>
            <a:r>
              <a:rPr lang="en-US" sz="28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13816" y="3252541"/>
            <a:ext cx="499563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vế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(1), ta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(1).</a:t>
            </a:r>
            <a:endParaRPr lang="en-US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1784</Words>
  <Application>Microsoft Office PowerPoint</Application>
  <PresentationFormat>Widescreen</PresentationFormat>
  <Paragraphs>185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Delius</vt:lpstr>
      <vt:lpstr>Nunito</vt:lpstr>
      <vt:lpstr>Roboto Condensed Light</vt:lpstr>
      <vt:lpstr>Times New Roman</vt:lpstr>
      <vt:lpstr>Teacher Binder by Slidesgo</vt:lpstr>
      <vt:lpstr>Equation</vt:lpstr>
      <vt:lpstr>Bitmap Image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HĐ3:</vt:lpstr>
      <vt:lpstr>PowerPoint Presentation</vt:lpstr>
      <vt:lpstr>PowerPoint Presentation</vt:lpstr>
      <vt:lpstr>PowerPoint Presentation</vt:lpstr>
      <vt:lpstr>2. Phương trình bậc nhất một ẩn và cách giải</vt:lpstr>
      <vt:lpstr>Phương trình dạng ax + b = 0, với a, b là hai số đã cho và a ≠ 0, được gọi là phương trình bậc nhất một ẩn x.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Phương trình đưa được về dạng ax + b = 0</vt:lpstr>
      <vt:lpstr>Bằng cách chuyển vế và nhân cả hai vế của phương trình với một số khác 0, ta có thể đưa một số phương trình ẩn x về phương trình dạng ax + b = 0 và do đó có thể giải được chúng.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2022-02-25T15:36:39Z</dcterms:created>
  <dcterms:modified xsi:type="dcterms:W3CDTF">2024-01-15T13:18:16Z</dcterms:modified>
</cp:coreProperties>
</file>