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2" r:id="rId2"/>
    <p:sldId id="274" r:id="rId3"/>
    <p:sldId id="343" r:id="rId4"/>
    <p:sldId id="341" r:id="rId5"/>
    <p:sldId id="351" r:id="rId6"/>
    <p:sldId id="348" r:id="rId7"/>
    <p:sldId id="352" r:id="rId8"/>
    <p:sldId id="350" r:id="rId9"/>
    <p:sldId id="349" r:id="rId10"/>
    <p:sldId id="353" r:id="rId11"/>
    <p:sldId id="332" r:id="rId12"/>
    <p:sldId id="336" r:id="rId13"/>
    <p:sldId id="337" r:id="rId14"/>
    <p:sldId id="338" r:id="rId15"/>
    <p:sldId id="344" r:id="rId16"/>
    <p:sldId id="345" r:id="rId17"/>
    <p:sldId id="346" r:id="rId18"/>
    <p:sldId id="339" r:id="rId19"/>
    <p:sldId id="340" r:id="rId20"/>
    <p:sldId id="354" r:id="rId21"/>
    <p:sldId id="325" r:id="rId22"/>
    <p:sldId id="317" r:id="rId23"/>
    <p:sldId id="27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3C6"/>
    <a:srgbClr val="D0DEEC"/>
    <a:srgbClr val="6593C3"/>
    <a:srgbClr val="E45983"/>
    <a:srgbClr val="F7DADE"/>
    <a:srgbClr val="FF9801"/>
    <a:srgbClr val="0FB7BD"/>
    <a:srgbClr val="048DA4"/>
    <a:srgbClr val="EE8640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79" d="100"/>
          <a:sy n="79" d="100"/>
        </p:scale>
        <p:origin x="90" y="114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0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8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86789D9-77B4-46C3-D428-5884D4143FC8}"/>
              </a:ext>
            </a:extLst>
          </p:cNvPr>
          <p:cNvSpPr txBox="1"/>
          <p:nvPr/>
        </p:nvSpPr>
        <p:spPr>
          <a:xfrm>
            <a:off x="2509748" y="4244731"/>
            <a:ext cx="412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soil pollution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E98B7-B729-F5EC-F877-9DEC760D7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0" y="218897"/>
            <a:ext cx="7112979" cy="41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1292" y="646743"/>
            <a:ext cx="6752491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/>
                </a:solidFill>
              </a:rPr>
              <a:t>awareness (adj) </a:t>
            </a:r>
            <a:endParaRPr lang="en-US" sz="72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0735" y="3535525"/>
            <a:ext cx="5702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knowledge or understanding of a particular subject or situation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7024" y="1724376"/>
            <a:ext cx="3463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əˈweənəs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1. awareness">
            <a:hlinkClick r:id="" action="ppaction://media"/>
            <a:extLst>
              <a:ext uri="{FF2B5EF4-FFF2-40B4-BE49-F238E27FC236}">
                <a16:creationId xmlns:a16="http://schemas.microsoft.com/office/drawing/2014/main" id="{16CAAE7E-E612-3CD4-2C24-9089D5656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5464" y="2674427"/>
            <a:ext cx="766536" cy="7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9518" y="866724"/>
            <a:ext cx="4914888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decompose (v) 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069" y="3528966"/>
            <a:ext cx="570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decay or make something decay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4883" y="1751321"/>
            <a:ext cx="3228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diːkəmˈpəʊz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Free Vector | Decompose fruit and fly">
            <a:extLst>
              <a:ext uri="{FF2B5EF4-FFF2-40B4-BE49-F238E27FC236}">
                <a16:creationId xmlns:a16="http://schemas.microsoft.com/office/drawing/2014/main" id="{6AD18651-0159-77E6-6889-7235F1B5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33" y="1300869"/>
            <a:ext cx="3443529" cy="21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. decompose">
            <a:hlinkClick r:id="" action="ppaction://media"/>
            <a:extLst>
              <a:ext uri="{FF2B5EF4-FFF2-40B4-BE49-F238E27FC236}">
                <a16:creationId xmlns:a16="http://schemas.microsoft.com/office/drawing/2014/main" id="{B7A627F8-195A-D421-3183-5E15EE3B4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6970" y="2617633"/>
            <a:ext cx="659984" cy="6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93860" y="936076"/>
            <a:ext cx="39233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reusable (n) 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138" y="3709991"/>
            <a:ext cx="570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able to be used more than once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5380" y="1948113"/>
            <a:ext cx="3151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ri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ːˈ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juːzəbəl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Reusable Technologies - rEthink.rEmake.rEuse">
            <a:extLst>
              <a:ext uri="{FF2B5EF4-FFF2-40B4-BE49-F238E27FC236}">
                <a16:creationId xmlns:a16="http://schemas.microsoft.com/office/drawing/2014/main" id="{7A5258AB-CD8A-F702-8DA6-7B9B8DC0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26" y="1185766"/>
            <a:ext cx="2495861" cy="250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. reusable">
            <a:hlinkClick r:id="" action="ppaction://media"/>
            <a:extLst>
              <a:ext uri="{FF2B5EF4-FFF2-40B4-BE49-F238E27FC236}">
                <a16:creationId xmlns:a16="http://schemas.microsoft.com/office/drawing/2014/main" id="{7B1475EE-348E-4C2E-D0BA-8E533D50B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58701" y="2926220"/>
            <a:ext cx="584774" cy="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9504" y="930076"/>
            <a:ext cx="6174423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carbon footprint  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1459" y="3575814"/>
            <a:ext cx="7751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 measurement of the amount of carbon dioxide that human activities produce</a:t>
            </a:r>
          </a:p>
        </p:txBody>
      </p:sp>
      <p:sp>
        <p:nvSpPr>
          <p:cNvPr id="2" name="Rectangle 1"/>
          <p:cNvSpPr/>
          <p:nvPr/>
        </p:nvSpPr>
        <p:spPr>
          <a:xfrm>
            <a:off x="742950" y="1780681"/>
            <a:ext cx="4547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kɑːbən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fʊtprɪnt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he Surprising Carbon Footprint of Everyday Items">
            <a:extLst>
              <a:ext uri="{FF2B5EF4-FFF2-40B4-BE49-F238E27FC236}">
                <a16:creationId xmlns:a16="http://schemas.microsoft.com/office/drawing/2014/main" id="{99A2244A-29E4-4F2B-68F6-E5039955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18" y="1497348"/>
            <a:ext cx="2997278" cy="19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. carbon footprint">
            <a:hlinkClick r:id="" action="ppaction://media"/>
            <a:extLst>
              <a:ext uri="{FF2B5EF4-FFF2-40B4-BE49-F238E27FC236}">
                <a16:creationId xmlns:a16="http://schemas.microsoft.com/office/drawing/2014/main" id="{31D838ED-5D4A-7619-DF62-E3485CF4C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1353" y="2571750"/>
            <a:ext cx="802123" cy="8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C3BE11-7245-A261-E500-85D5C0DFC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218196"/>
              </p:ext>
            </p:extLst>
          </p:nvPr>
        </p:nvGraphicFramePr>
        <p:xfrm>
          <a:off x="0" y="0"/>
          <a:ext cx="9143999" cy="51434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3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5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2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07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awareness</a:t>
                      </a:r>
                      <a:endParaRPr lang="en-US" sz="2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əˈweənəs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 or understanding of a particular subject or situation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decompose</a:t>
                      </a:r>
                      <a:endParaRPr lang="en-US" sz="2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diːkəmˈpəʊz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decay or make something decay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hủy</a:t>
                      </a:r>
                      <a:endParaRPr lang="en-US" sz="2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70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reusable</a:t>
                      </a:r>
                      <a:endParaRPr lang="en-US" sz="2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ːˈ</a:t>
                      </a: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juːzəbəl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able to be used more than once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90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carbon footprint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kɑːbən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fʊtprɪnt</a:t>
                      </a: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measurement of the amount of carbon dioxide that human activities produce</a:t>
                      </a:r>
                      <a:endParaRPr lang="en-US" sz="2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-bon</a:t>
                      </a: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325085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84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7" name="Track 15">
            <a:hlinkClick r:id="" action="ppaction://media"/>
            <a:extLst>
              <a:ext uri="{FF2B5EF4-FFF2-40B4-BE49-F238E27FC236}">
                <a16:creationId xmlns:a16="http://schemas.microsoft.com/office/drawing/2014/main" id="{56E4FA9F-F98E-1BC5-F49C-740954C07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18585" y="61968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9139B7-3203-4F12-6FD4-B9D2FC054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638" y="1256928"/>
            <a:ext cx="5119079" cy="38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2D7A93-A8F7-95F6-BE9F-1E8A4FCD08DD}"/>
              </a:ext>
            </a:extLst>
          </p:cNvPr>
          <p:cNvGraphicFramePr>
            <a:graphicFrameLocks noGrp="1"/>
          </p:cNvGraphicFramePr>
          <p:nvPr/>
        </p:nvGraphicFramePr>
        <p:xfrm>
          <a:off x="205638" y="1641163"/>
          <a:ext cx="8732723" cy="33969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69460">
                  <a:extLst>
                    <a:ext uri="{9D8B030D-6E8A-4147-A177-3AD203B41FA5}">
                      <a16:colId xmlns:a16="http://schemas.microsoft.com/office/drawing/2014/main" val="2999674633"/>
                    </a:ext>
                  </a:extLst>
                </a:gridCol>
                <a:gridCol w="863263">
                  <a:extLst>
                    <a:ext uri="{9D8B030D-6E8A-4147-A177-3AD203B41FA5}">
                      <a16:colId xmlns:a16="http://schemas.microsoft.com/office/drawing/2014/main" val="1909537017"/>
                    </a:ext>
                  </a:extLst>
                </a:gridCol>
              </a:tblGrid>
              <a:tr h="613005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E45A83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putting more plants in the classroom</a:t>
                      </a:r>
                      <a:endParaRPr lang="en-US" sz="5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5449"/>
                  </a:ext>
                </a:extLst>
              </a:tr>
              <a:tr h="613005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E45A83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asking students to bring single-use water bottles</a:t>
                      </a:r>
                      <a:endParaRPr lang="en-US" sz="5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04487"/>
                  </a:ext>
                </a:extLst>
              </a:tr>
              <a:tr h="613005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E45A83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placing a big water jug in the classroom</a:t>
                      </a:r>
                      <a:endParaRPr lang="en-US" sz="5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151497"/>
                  </a:ext>
                </a:extLst>
              </a:tr>
              <a:tr h="613005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E45A83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leaving lights and air conditioners on when leaving the classroom</a:t>
                      </a:r>
                      <a:endParaRPr lang="en-US" sz="5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882058"/>
                  </a:ext>
                </a:extLst>
              </a:tr>
              <a:tr h="613005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E45A83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placing reminders on saving electricity near doors</a:t>
                      </a:r>
                      <a:endParaRPr lang="en-US" sz="5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015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0963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73790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03326" y="738431"/>
            <a:ext cx="807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Arial" panose="020B0604020202020204" pitchFamily="34" charset="0"/>
              </a:rPr>
              <a:t>Read the conversation again and tick (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 Symbol" panose="020B0502040204020203" pitchFamily="34" charset="0"/>
              </a:rPr>
              <a:t>✔</a:t>
            </a:r>
            <a:r>
              <a:rPr lang="en-US" sz="2400" b="1" dirty="0">
                <a:cs typeface="Arial" panose="020B0604020202020204" pitchFamily="34" charset="0"/>
              </a:rPr>
              <a:t>) the green ideas mentioned in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B51E6-6710-2319-5C51-A7F621EC516A}"/>
              </a:ext>
            </a:extLst>
          </p:cNvPr>
          <p:cNvSpPr txBox="1"/>
          <p:nvPr/>
        </p:nvSpPr>
        <p:spPr>
          <a:xfrm>
            <a:off x="8316369" y="1767849"/>
            <a:ext cx="43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✔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2B8EC-1094-EF32-E79A-F00F572DC1DD}"/>
              </a:ext>
            </a:extLst>
          </p:cNvPr>
          <p:cNvSpPr txBox="1"/>
          <p:nvPr/>
        </p:nvSpPr>
        <p:spPr>
          <a:xfrm>
            <a:off x="8316370" y="2979758"/>
            <a:ext cx="43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✔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7E5E2-13E0-88A7-7B8F-5FC00BB84AAD}"/>
              </a:ext>
            </a:extLst>
          </p:cNvPr>
          <p:cNvSpPr txBox="1"/>
          <p:nvPr/>
        </p:nvSpPr>
        <p:spPr>
          <a:xfrm>
            <a:off x="8316371" y="4405069"/>
            <a:ext cx="43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✔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429DB8-B2D1-489B-38AB-0B1A892054E1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4113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0B4252-E6DE-E1DC-F167-6ED59288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68" y="1256928"/>
            <a:ext cx="5210290" cy="38298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007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03326" y="819329"/>
            <a:ext cx="8070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words and phrases in 1 with the following meanings.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71B3B0-1381-789D-BB32-996D5AA85F27}"/>
              </a:ext>
            </a:extLst>
          </p:cNvPr>
          <p:cNvSpPr txBox="1"/>
          <p:nvPr/>
        </p:nvSpPr>
        <p:spPr>
          <a:xfrm>
            <a:off x="2296893" y="1338226"/>
            <a:ext cx="1287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leaning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C64B99-CC66-73A2-E806-AF715DFA88C2}"/>
              </a:ext>
            </a:extLst>
          </p:cNvPr>
          <p:cNvSpPr txBox="1"/>
          <p:nvPr/>
        </p:nvSpPr>
        <p:spPr>
          <a:xfrm>
            <a:off x="2296893" y="1619565"/>
            <a:ext cx="794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BACDA1-F8EF-5B35-2A7F-D9B4F921D341}"/>
              </a:ext>
            </a:extLst>
          </p:cNvPr>
          <p:cNvSpPr txBox="1"/>
          <p:nvPr/>
        </p:nvSpPr>
        <p:spPr>
          <a:xfrm>
            <a:off x="2296893" y="2297396"/>
            <a:ext cx="794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co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F2F28C-B114-E552-E291-37596EF949CD}"/>
              </a:ext>
            </a:extLst>
          </p:cNvPr>
          <p:cNvSpPr txBox="1"/>
          <p:nvPr/>
        </p:nvSpPr>
        <p:spPr>
          <a:xfrm>
            <a:off x="2226764" y="2571750"/>
            <a:ext cx="1287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riendly</a:t>
            </a:r>
            <a:endParaRPr lang="en-US" sz="2400" b="1" dirty="0">
              <a:solidFill>
                <a:srgbClr val="00B05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FFF38-A590-8CCC-EB7E-E1DD60C629F5}"/>
              </a:ext>
            </a:extLst>
          </p:cNvPr>
          <p:cNvSpPr txBox="1"/>
          <p:nvPr/>
        </p:nvSpPr>
        <p:spPr>
          <a:xfrm>
            <a:off x="2312566" y="3425140"/>
            <a:ext cx="1598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ecompose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AED73-5CC8-790D-93DC-3D958EB896F4}"/>
              </a:ext>
            </a:extLst>
          </p:cNvPr>
          <p:cNvSpPr txBox="1"/>
          <p:nvPr/>
        </p:nvSpPr>
        <p:spPr>
          <a:xfrm>
            <a:off x="2289120" y="4197807"/>
            <a:ext cx="1957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arbon</a:t>
            </a:r>
            <a:endParaRPr lang="en-US" sz="2400" b="1" kern="0" dirty="0">
              <a:solidFill>
                <a:srgbClr val="00B05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8C2EE-1066-509A-1009-47777C4A3CDB}"/>
              </a:ext>
            </a:extLst>
          </p:cNvPr>
          <p:cNvSpPr txBox="1"/>
          <p:nvPr/>
        </p:nvSpPr>
        <p:spPr>
          <a:xfrm>
            <a:off x="2253951" y="4464988"/>
            <a:ext cx="1957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 err="1">
                <a:solidFill>
                  <a:srgbClr val="00B050"/>
                </a:solidFill>
                <a:ea typeface="Times New Roman" panose="02020603050405020304" pitchFamily="18" charset="0"/>
              </a:rPr>
              <a:t>ootprint</a:t>
            </a:r>
            <a:endParaRPr lang="en-US" sz="2400" b="1" kern="0" dirty="0">
              <a:solidFill>
                <a:srgbClr val="00B05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78EBC-9A9A-6335-5868-B88E846CC4C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9885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71585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63595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723425"/>
            <a:ext cx="8070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Complete the sentences with words from 1.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2E880-03C5-5AC1-492D-DA222A2CA3F4}"/>
              </a:ext>
            </a:extLst>
          </p:cNvPr>
          <p:cNvSpPr/>
          <p:nvPr/>
        </p:nvSpPr>
        <p:spPr>
          <a:xfrm>
            <a:off x="234462" y="1462255"/>
            <a:ext cx="86646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Many students throw (1) </a:t>
            </a:r>
            <a:r>
              <a:rPr lang="en-US" sz="3200" b="0" i="0" dirty="0">
                <a:solidFill>
                  <a:srgbClr val="6D6E71"/>
                </a:solidFill>
                <a:effectLst/>
                <a:latin typeface="UTM-Avo"/>
              </a:rPr>
              <a:t>_______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plastic water bottles after a single use, (2) </a:t>
            </a:r>
            <a:r>
              <a:rPr lang="en-US" sz="3200" b="0" i="0" dirty="0">
                <a:solidFill>
                  <a:srgbClr val="6D6E71"/>
                </a:solidFill>
                <a:effectLst/>
                <a:latin typeface="UTM-Avo"/>
              </a:rPr>
              <a:t>_______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is not good for the environment.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2.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We need to turn (3) </a:t>
            </a:r>
            <a:r>
              <a:rPr lang="en-US" sz="3200" b="0" i="0" dirty="0">
                <a:solidFill>
                  <a:srgbClr val="6D6E71"/>
                </a:solidFill>
                <a:effectLst/>
                <a:latin typeface="UTM-Avo"/>
              </a:rPr>
              <a:t>______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the lights and air conditioners before leaving the classroom.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3.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Some students leave them (4) </a:t>
            </a:r>
            <a:r>
              <a:rPr lang="en-US" sz="3200" b="0" i="0" dirty="0">
                <a:solidFill>
                  <a:srgbClr val="6D6E71"/>
                </a:solidFill>
                <a:effectLst/>
                <a:latin typeface="UTM-Avo"/>
              </a:rPr>
              <a:t>______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when they rush out, (5) </a:t>
            </a:r>
            <a:r>
              <a:rPr lang="en-US" sz="3200" b="0" i="0" dirty="0">
                <a:solidFill>
                  <a:srgbClr val="6D6E71"/>
                </a:solidFill>
                <a:effectLst/>
                <a:latin typeface="UTM-Avo"/>
              </a:rPr>
              <a:t>_________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is a waste of electricity.</a:t>
            </a:r>
            <a:r>
              <a:rPr lang="en-US" sz="3200" dirty="0"/>
              <a:t> 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4F0004-8011-9EE0-87E5-54CA0C30BD43}"/>
              </a:ext>
            </a:extLst>
          </p:cNvPr>
          <p:cNvSpPr txBox="1"/>
          <p:nvPr/>
        </p:nvSpPr>
        <p:spPr>
          <a:xfrm>
            <a:off x="5112728" y="1436133"/>
            <a:ext cx="132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away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F7AAC2-9B82-7855-BBA1-88AC33368387}"/>
              </a:ext>
            </a:extLst>
          </p:cNvPr>
          <p:cNvSpPr txBox="1"/>
          <p:nvPr/>
        </p:nvSpPr>
        <p:spPr>
          <a:xfrm>
            <a:off x="5112728" y="1928120"/>
            <a:ext cx="132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which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491697-6CD8-19B4-86D4-A256B3959E5A}"/>
              </a:ext>
            </a:extLst>
          </p:cNvPr>
          <p:cNvSpPr txBox="1"/>
          <p:nvPr/>
        </p:nvSpPr>
        <p:spPr>
          <a:xfrm>
            <a:off x="4324177" y="2860186"/>
            <a:ext cx="132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off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25041D-6DD3-0671-DD43-916D736181C7}"/>
              </a:ext>
            </a:extLst>
          </p:cNvPr>
          <p:cNvSpPr txBox="1"/>
          <p:nvPr/>
        </p:nvSpPr>
        <p:spPr>
          <a:xfrm>
            <a:off x="5944404" y="3850445"/>
            <a:ext cx="132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CCA74F-D101-7B7D-875E-C567B31A1F7B}"/>
              </a:ext>
            </a:extLst>
          </p:cNvPr>
          <p:cNvSpPr txBox="1"/>
          <p:nvPr/>
        </p:nvSpPr>
        <p:spPr>
          <a:xfrm>
            <a:off x="2693004" y="4343092"/>
            <a:ext cx="132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which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2D6AC-F754-1027-5395-7EE16905AB0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8908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GREEN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GETTING STARTED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399F7-44CB-F8D5-78C2-4555DA974D89}"/>
              </a:ext>
            </a:extLst>
          </p:cNvPr>
          <p:cNvSpPr txBox="1"/>
          <p:nvPr/>
        </p:nvSpPr>
        <p:spPr>
          <a:xfrm>
            <a:off x="466725" y="3269170"/>
            <a:ext cx="849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Green Classroom Competition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80010" y="1300618"/>
            <a:ext cx="3070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Make a mind map about ways to protect the environment.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2D6AC-F754-1027-5395-7EE16905AB0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F66C4-C292-590A-20A7-0692EBA13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4606390" y="753210"/>
            <a:ext cx="3986784" cy="42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74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494585"/>
            <a:ext cx="759303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green living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Reading for specific information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Verbs with prepositions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465" y="1523612"/>
            <a:ext cx="8235551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4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+mn-lt"/>
                <a:cs typeface="Arial" panose="020B0604020202020204" pitchFamily="34" charset="0"/>
              </a:rPr>
              <a:t>Make a mind map about ways to protect environment. 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400" dirty="0">
                <a:latin typeface="+mn-lt"/>
                <a:cs typeface="Arial" panose="020B0604020202020204" pitchFamily="34" charset="0"/>
              </a:rPr>
              <a:t>Prepare materials for the project in Lesson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816296" y="860863"/>
            <a:ext cx="149239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30094" y="1667122"/>
            <a:ext cx="1545444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PRESENTATION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6071" y="2560503"/>
            <a:ext cx="1545444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PRACTICE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53165" y="860863"/>
            <a:ext cx="446258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53165" y="1594891"/>
            <a:ext cx="4462588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53165" y="2289191"/>
            <a:ext cx="4462589" cy="112047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and tick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Match each word with its definition.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308686" y="1106639"/>
            <a:ext cx="494130" cy="56048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38794" y="1912897"/>
            <a:ext cx="491301" cy="64760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942994" y="3490956"/>
            <a:ext cx="1729454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PRODUCTION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53164" y="4330718"/>
            <a:ext cx="4462587" cy="54305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568810" y="3740762"/>
            <a:ext cx="374184" cy="58286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04083" y="4323626"/>
            <a:ext cx="1729454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311515" y="2826830"/>
            <a:ext cx="496206" cy="66412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353164" y="3583457"/>
            <a:ext cx="4462587" cy="49961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Making mind map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25972" y="188748"/>
            <a:ext cx="2464038" cy="380687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433537" y="199292"/>
            <a:ext cx="1545444" cy="370143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45983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22355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789D9-77B4-46C3-D428-5884D4143FC8}"/>
              </a:ext>
            </a:extLst>
          </p:cNvPr>
          <p:cNvSpPr txBox="1"/>
          <p:nvPr/>
        </p:nvSpPr>
        <p:spPr>
          <a:xfrm>
            <a:off x="1153861" y="1971585"/>
            <a:ext cx="7110908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27278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86789D9-77B4-46C3-D428-5884D4143FC8}"/>
              </a:ext>
            </a:extLst>
          </p:cNvPr>
          <p:cNvSpPr txBox="1"/>
          <p:nvPr/>
        </p:nvSpPr>
        <p:spPr>
          <a:xfrm>
            <a:off x="251184" y="1786920"/>
            <a:ext cx="2518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plastic pollution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92EBCD-7104-BFB3-7018-0CD433994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86" y="666751"/>
            <a:ext cx="5942130" cy="39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86789D9-77B4-46C3-D428-5884D4143FC8}"/>
              </a:ext>
            </a:extLst>
          </p:cNvPr>
          <p:cNvSpPr txBox="1"/>
          <p:nvPr/>
        </p:nvSpPr>
        <p:spPr>
          <a:xfrm>
            <a:off x="2452251" y="4122127"/>
            <a:ext cx="4496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light pollution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BA3E9-6A59-64F1-1D82-44DCAE54A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40" y="374929"/>
            <a:ext cx="6661684" cy="37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86789D9-77B4-46C3-D428-5884D4143FC8}"/>
              </a:ext>
            </a:extLst>
          </p:cNvPr>
          <p:cNvSpPr txBox="1"/>
          <p:nvPr/>
        </p:nvSpPr>
        <p:spPr>
          <a:xfrm>
            <a:off x="2509747" y="4101378"/>
            <a:ext cx="412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air pollution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DADC3-D1BA-9089-77AD-E08ADCA5E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4" y="369190"/>
            <a:ext cx="7108929" cy="37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86789D9-77B4-46C3-D428-5884D4143FC8}"/>
              </a:ext>
            </a:extLst>
          </p:cNvPr>
          <p:cNvSpPr txBox="1"/>
          <p:nvPr/>
        </p:nvSpPr>
        <p:spPr>
          <a:xfrm>
            <a:off x="6529753" y="1697513"/>
            <a:ext cx="283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noise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</a:rPr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4DBC4-7AFB-282C-1D33-5FC9994D3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4" y="461352"/>
            <a:ext cx="6331194" cy="42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2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86789D9-77B4-46C3-D428-5884D4143FC8}"/>
              </a:ext>
            </a:extLst>
          </p:cNvPr>
          <p:cNvSpPr txBox="1"/>
          <p:nvPr/>
        </p:nvSpPr>
        <p:spPr>
          <a:xfrm>
            <a:off x="2509748" y="4244731"/>
            <a:ext cx="412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water pollution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72314-FFBD-7F0C-417B-C01A19C1A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38" y="211125"/>
            <a:ext cx="6107723" cy="40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2372</TotalTime>
  <Words>495</Words>
  <PresentationFormat>On-screen Show (16:9)</PresentationFormat>
  <Paragraphs>125</Paragraphs>
  <Slides>23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Segoe UI Symbol</vt:lpstr>
      <vt:lpstr>Times New Roman</vt:lpstr>
      <vt:lpstr>UTM Facebook K&amp;T</vt:lpstr>
      <vt:lpstr>UTM-Avo</vt:lpstr>
      <vt:lpstr>UTMAvoBold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2024-05-06T08:47:26Z</dcterms:modified>
</cp:coreProperties>
</file>