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83" r:id="rId2"/>
    <p:sldId id="2975" r:id="rId3"/>
    <p:sldId id="2979" r:id="rId4"/>
    <p:sldId id="2976" r:id="rId5"/>
    <p:sldId id="2981" r:id="rId6"/>
    <p:sldId id="2980" r:id="rId7"/>
    <p:sldId id="2987" r:id="rId8"/>
    <p:sldId id="2983" r:id="rId9"/>
    <p:sldId id="2984" r:id="rId10"/>
    <p:sldId id="2982" r:id="rId11"/>
    <p:sldId id="2985" r:id="rId12"/>
    <p:sldId id="298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xmlns="" id="{06E0BD0B-F434-4271-8D74-77148136C497}"/>
              </a:ext>
            </a:extLst>
          </p:cNvPr>
          <p:cNvGrpSpPr/>
          <p:nvPr/>
        </p:nvGrpSpPr>
        <p:grpSpPr>
          <a:xfrm>
            <a:off x="0" y="710176"/>
            <a:ext cx="7315200" cy="1556143"/>
            <a:chOff x="0" y="204868"/>
            <a:chExt cx="7315200" cy="1556143"/>
          </a:xfrm>
        </p:grpSpPr>
        <p:pic>
          <p:nvPicPr>
            <p:cNvPr id="14" name="Picture 6">
              <a:extLst>
                <a:ext uri="{FF2B5EF4-FFF2-40B4-BE49-F238E27FC236}">
                  <a16:creationId xmlns:a16="http://schemas.microsoft.com/office/drawing/2014/main" xmlns=""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204868"/>
              <a:ext cx="7315200" cy="1556143"/>
            </a:xfrm>
            <a:prstGeom prst="rect">
              <a:avLst/>
            </a:prstGeom>
          </p:spPr>
        </p:pic>
        <p:sp>
          <p:nvSpPr>
            <p:cNvPr id="15" name="Rectangle 14">
              <a:extLst>
                <a:ext uri="{FF2B5EF4-FFF2-40B4-BE49-F238E27FC236}">
                  <a16:creationId xmlns:a16="http://schemas.microsoft.com/office/drawing/2014/main" xmlns="" id="{A26C37ED-D01A-4235-A17D-5A9FD74D8599}"/>
                </a:ext>
              </a:extLst>
            </p:cNvPr>
            <p:cNvSpPr/>
            <p:nvPr/>
          </p:nvSpPr>
          <p:spPr>
            <a:xfrm>
              <a:off x="0" y="281251"/>
              <a:ext cx="6786880" cy="804836"/>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xmlns="" id="{4F19FA2C-A11B-4795-BBB2-633FB0348271}"/>
              </a:ext>
            </a:extLst>
          </p:cNvPr>
          <p:cNvGrpSpPr/>
          <p:nvPr/>
        </p:nvGrpSpPr>
        <p:grpSpPr>
          <a:xfrm>
            <a:off x="880379" y="1949490"/>
            <a:ext cx="7863837" cy="1940925"/>
            <a:chOff x="1055313" y="1366069"/>
            <a:chExt cx="7863837" cy="1940925"/>
          </a:xfrm>
        </p:grpSpPr>
        <p:sp>
          <p:nvSpPr>
            <p:cNvPr id="26" name="Rectangle: Rounded Corners 25">
              <a:extLst>
                <a:ext uri="{FF2B5EF4-FFF2-40B4-BE49-F238E27FC236}">
                  <a16:creationId xmlns:a16="http://schemas.microsoft.com/office/drawing/2014/main" xmlns=""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a16="http://schemas.microsoft.com/office/drawing/2014/main" xmlns=""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55313" y="1366069"/>
              <a:ext cx="2076866" cy="1940925"/>
            </a:xfrm>
            <a:prstGeom prst="rect">
              <a:avLst/>
            </a:prstGeom>
          </p:spPr>
        </p:pic>
        <p:sp>
          <p:nvSpPr>
            <p:cNvPr id="24" name="Rectangle 23">
              <a:extLst>
                <a:ext uri="{FF2B5EF4-FFF2-40B4-BE49-F238E27FC236}">
                  <a16:creationId xmlns:a16="http://schemas.microsoft.com/office/drawing/2014/main" xmlns="" id="{6C291F0A-6538-47EE-8BBD-8BA2D20B5E24}"/>
                </a:ext>
              </a:extLst>
            </p:cNvPr>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xmlns="" id="{04F81E7C-61C6-4C40-8233-25CADD491953}"/>
                </a:ext>
              </a:extLst>
            </p:cNvPr>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en-US" sz="3200" b="1">
                  <a:solidFill>
                    <a:srgbClr val="F93265"/>
                  </a:solidFill>
                  <a:latin typeface="SVN-SAF" panose="02040603050506020204" pitchFamily="18" charset="0"/>
                  <a:cs typeface="Times New Roman" panose="02020603050405020304" pitchFamily="18" charset="0"/>
                </a:rPr>
                <a:t>THÔNG TIN VÀ QUYẾT ĐỊNH</a:t>
              </a:r>
              <a:endParaRPr lang="vi-VN" sz="3200" b="1">
                <a:solidFill>
                  <a:srgbClr val="F93265"/>
                </a:solidFill>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xmlns="" id="{F64770B7-B435-497D-AAC2-102F8607F647}"/>
              </a:ext>
            </a:extLst>
          </p:cNvPr>
          <p:cNvPicPr>
            <a:picLocks noChangeAspect="1"/>
          </p:cNvPicPr>
          <p:nvPr/>
        </p:nvPicPr>
        <p:blipFill>
          <a:blip r:embed="rId12"/>
          <a:stretch>
            <a:fillRect/>
          </a:stretch>
        </p:blipFill>
        <p:spPr>
          <a:xfrm>
            <a:off x="10456096" y="115142"/>
            <a:ext cx="1735904" cy="548770"/>
          </a:xfrm>
          <a:prstGeom prst="rect">
            <a:avLst/>
          </a:prstGeom>
        </p:spPr>
      </p:pic>
      <p:pic>
        <p:nvPicPr>
          <p:cNvPr id="16" name="Picture 15">
            <a:extLst>
              <a:ext uri="{FF2B5EF4-FFF2-40B4-BE49-F238E27FC236}">
                <a16:creationId xmlns:a16="http://schemas.microsoft.com/office/drawing/2014/main" xmlns="" id="{57955457-D0E6-4E6D-AF78-2DE3F8CB0EBF}"/>
              </a:ext>
            </a:extLst>
          </p:cNvPr>
          <p:cNvPicPr>
            <a:picLocks noChangeAspect="1"/>
          </p:cNvPicPr>
          <p:nvPr/>
        </p:nvPicPr>
        <p:blipFill>
          <a:blip r:embed="rId13"/>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1514336" y="2612837"/>
            <a:ext cx="674643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Ở hành lang lớp học có một tấm biển</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B12C4231-EEA8-41CB-BCA6-CBCD7D8379B8}"/>
              </a:ext>
            </a:extLst>
          </p:cNvPr>
          <p:cNvPicPr>
            <a:picLocks noChangeAspect="1"/>
          </p:cNvPicPr>
          <p:nvPr/>
        </p:nvPicPr>
        <p:blipFill>
          <a:blip r:embed="rId2"/>
          <a:stretch>
            <a:fillRect/>
          </a:stretch>
        </p:blipFill>
        <p:spPr>
          <a:xfrm>
            <a:off x="439750" y="2336381"/>
            <a:ext cx="983065" cy="967824"/>
          </a:xfrm>
          <a:prstGeom prst="rect">
            <a:avLst/>
          </a:prstGeom>
        </p:spPr>
      </p:pic>
      <p:sp>
        <p:nvSpPr>
          <p:cNvPr id="5" name="Rectangle 4">
            <a:extLst>
              <a:ext uri="{FF2B5EF4-FFF2-40B4-BE49-F238E27FC236}">
                <a16:creationId xmlns:a16="http://schemas.microsoft.com/office/drawing/2014/main" xmlns="" id="{3922DAE0-5437-4176-8EEE-A3523E844A19}"/>
              </a:ext>
            </a:extLst>
          </p:cNvPr>
          <p:cNvSpPr/>
          <p:nvPr/>
        </p:nvSpPr>
        <p:spPr>
          <a:xfrm>
            <a:off x="4514931" y="3304205"/>
            <a:ext cx="7310526" cy="567848"/>
          </a:xfrm>
          <a:prstGeom prst="rect">
            <a:avLst/>
          </a:prstGeom>
        </p:spPr>
        <p:txBody>
          <a:bodyPr wrap="square">
            <a:spAutoFit/>
          </a:bodyPr>
          <a:lstStyle/>
          <a:p>
            <a:pPr defTabSz="342900">
              <a:lnSpc>
                <a:spcPct val="150000"/>
              </a:lnSpc>
            </a:pPr>
            <a:r>
              <a:rPr lang="pt-BR"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Thông tin em nhận được từ tấm biển là gì?</a:t>
            </a:r>
            <a:endParaRPr lang="pt-BR"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D590011D-2F8D-441E-A867-EBA0463A34F9}"/>
              </a:ext>
            </a:extLst>
          </p:cNvPr>
          <p:cNvSpPr/>
          <p:nvPr/>
        </p:nvSpPr>
        <p:spPr>
          <a:xfrm>
            <a:off x="4514931" y="499389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Thông tin đó thuộc dạng thông tin nào?</a:t>
            </a:r>
          </a:p>
        </p:txBody>
      </p:sp>
      <p:grpSp>
        <p:nvGrpSpPr>
          <p:cNvPr id="9" name="Group 8">
            <a:extLst>
              <a:ext uri="{FF2B5EF4-FFF2-40B4-BE49-F238E27FC236}">
                <a16:creationId xmlns:a16="http://schemas.microsoft.com/office/drawing/2014/main" xmlns=""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xmlns=""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xmlns=""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xmlns=""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xmlns="" id="{04509FB5-EBB3-41FB-9083-F59742CC16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xmlns=""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Ba dạng thông tin thường gặp là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dạng chữ, dạng hình ảnh và dạng âm thanh.</a:t>
              </a:r>
            </a:p>
          </p:txBody>
        </p:sp>
      </p:grpSp>
      <p:pic>
        <p:nvPicPr>
          <p:cNvPr id="21" name="Picture 20" descr="Text&#10;&#10;Description automatically generated">
            <a:extLst>
              <a:ext uri="{FF2B5EF4-FFF2-40B4-BE49-F238E27FC236}">
                <a16:creationId xmlns:a16="http://schemas.microsoft.com/office/drawing/2014/main" xmlns="" id="{59FBB092-2AA3-4067-AC6E-92E617E0D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336" y="3326870"/>
            <a:ext cx="2899546" cy="1189814"/>
          </a:xfrm>
          <a:prstGeom prst="rect">
            <a:avLst/>
          </a:prstGeom>
        </p:spPr>
      </p:pic>
      <p:sp>
        <p:nvSpPr>
          <p:cNvPr id="16" name="Rectangle 15">
            <a:extLst>
              <a:ext uri="{FF2B5EF4-FFF2-40B4-BE49-F238E27FC236}">
                <a16:creationId xmlns:a16="http://schemas.microsoft.com/office/drawing/2014/main" xmlns="" id="{257F4C1F-C4A9-4FE2-B5D0-4C7C30340F1E}"/>
              </a:ext>
            </a:extLst>
          </p:cNvPr>
          <p:cNvSpPr/>
          <p:nvPr/>
        </p:nvSpPr>
        <p:spPr>
          <a:xfrm>
            <a:off x="5486399" y="3872053"/>
            <a:ext cx="3917373"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 </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Muốn biết phải hỏi</a:t>
            </a:r>
          </a:p>
          <a:p>
            <a:pPr defTabSz="342900">
              <a:lnSpc>
                <a:spcPct val="150000"/>
              </a:lnSpc>
            </a:pPr>
            <a:r>
              <a:rPr lang="en-US" sz="2400">
                <a:solidFill>
                  <a:srgbClr val="0000FF"/>
                </a:solidFill>
                <a:latin typeface="UTM Avo" panose="02040603050506020204" pitchFamily="18" charset="0"/>
                <a:cs typeface="Times New Roman" panose="02020603050405020304" pitchFamily="18" charset="0"/>
              </a:rPr>
              <a:t>		Muốn giỏi phải học</a:t>
            </a:r>
            <a:endParaRPr lang="pt-BR" sz="2400">
              <a:solidFill>
                <a:srgbClr val="0000FF"/>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0B8766F1-BC49-4097-9DF7-7558DE71B3DE}"/>
              </a:ext>
            </a:extLst>
          </p:cNvPr>
          <p:cNvSpPr/>
          <p:nvPr/>
        </p:nvSpPr>
        <p:spPr>
          <a:xfrm>
            <a:off x="5486399" y="5583115"/>
            <a:ext cx="3589930" cy="57618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dạng chữ</a:t>
            </a:r>
            <a:endParaRPr lang="vi-VN" sz="24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Đi học về, An xem trước bài hôm sau để đến lớp hiểu bài tốt hơn. Câu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 là thông tin, câu nào là quyết định?</a:t>
            </a:r>
          </a:p>
        </p:txBody>
      </p:sp>
      <p:sp>
        <p:nvSpPr>
          <p:cNvPr id="9" name="Rectangle 8">
            <a:extLst>
              <a:ext uri="{FF2B5EF4-FFF2-40B4-BE49-F238E27FC236}">
                <a16:creationId xmlns:a16="http://schemas.microsoft.com/office/drawing/2014/main" xmlns="" id="{64D4AC19-04E7-42DD-8D9E-C14E08221752}"/>
              </a:ext>
            </a:extLst>
          </p:cNvPr>
          <p:cNvSpPr/>
          <p:nvPr/>
        </p:nvSpPr>
        <p:spPr>
          <a:xfrm>
            <a:off x="2556176" y="2477673"/>
            <a:ext cx="8505049"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Xem trước bài cho ngày hôm sau sẽ giúp em hiểu bài tốt hơn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22A734E4-2093-4333-9279-33750DACE0B2}"/>
              </a:ext>
            </a:extLst>
          </p:cNvPr>
          <p:cNvSpPr/>
          <p:nvPr/>
        </p:nvSpPr>
        <p:spPr>
          <a:xfrm>
            <a:off x="2556177" y="3054475"/>
            <a:ext cx="731052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xem trước bài hôm sau khi đi học về</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5151CCD1-4DB5-4BF7-A6FD-E07347AC69A6}"/>
              </a:ext>
            </a:extLst>
          </p:cNvPr>
          <p:cNvSpPr/>
          <p:nvPr/>
        </p:nvSpPr>
        <p:spPr>
          <a:xfrm>
            <a:off x="1652195" y="3631277"/>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Có ba loại thùng rác</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hình bên:</a:t>
            </a:r>
            <a:endParaRPr lang="vi-VN"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F4946308-D66A-43BE-A31B-3DD9A79DEEFC}"/>
              </a:ext>
            </a:extLst>
          </p:cNvPr>
          <p:cNvPicPr>
            <a:picLocks noChangeAspect="1"/>
          </p:cNvPicPr>
          <p:nvPr/>
        </p:nvPicPr>
        <p:blipFill>
          <a:blip r:embed="rId3"/>
          <a:stretch>
            <a:fillRect/>
          </a:stretch>
        </p:blipFill>
        <p:spPr>
          <a:xfrm>
            <a:off x="7962624" y="3737614"/>
            <a:ext cx="3622210" cy="1642704"/>
          </a:xfrm>
          <a:prstGeom prst="rect">
            <a:avLst/>
          </a:prstGeom>
        </p:spPr>
      </p:pic>
      <p:sp>
        <p:nvSpPr>
          <p:cNvPr id="14" name="Rectangle 13">
            <a:extLst>
              <a:ext uri="{FF2B5EF4-FFF2-40B4-BE49-F238E27FC236}">
                <a16:creationId xmlns:a16="http://schemas.microsoft.com/office/drawing/2014/main" xmlns="" id="{4F7E898D-6439-405E-8814-20E465584313}"/>
              </a:ext>
            </a:extLst>
          </p:cNvPr>
          <p:cNvSpPr/>
          <p:nvPr/>
        </p:nvSpPr>
        <p:spPr>
          <a:xfrm>
            <a:off x="1652195" y="4205929"/>
            <a:ext cx="7310526" cy="493148"/>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Điều gì giúp em bỏ rác vào đúng thùng?</a:t>
            </a:r>
            <a:endParaRPr lang="pt-BR"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AF25E7E2-2441-45D9-971D-8E20F0EC4AB9}"/>
              </a:ext>
            </a:extLst>
          </p:cNvPr>
          <p:cNvSpPr/>
          <p:nvPr/>
        </p:nvSpPr>
        <p:spPr>
          <a:xfrm>
            <a:off x="1652195" y="4784881"/>
            <a:ext cx="7310526"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Đó là thông tin thuộc dạng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pSp>
        <p:nvGrpSpPr>
          <p:cNvPr id="17" name="Group 16">
            <a:extLst>
              <a:ext uri="{FF2B5EF4-FFF2-40B4-BE49-F238E27FC236}">
                <a16:creationId xmlns:a16="http://schemas.microsoft.com/office/drawing/2014/main" xmlns="" id="{158581BA-BEEA-46CA-B822-5CDA1AAC8EC5}"/>
              </a:ext>
            </a:extLst>
          </p:cNvPr>
          <p:cNvGrpSpPr/>
          <p:nvPr/>
        </p:nvGrpSpPr>
        <p:grpSpPr>
          <a:xfrm>
            <a:off x="465306" y="2488719"/>
            <a:ext cx="2011179" cy="522965"/>
            <a:chOff x="879630" y="2296669"/>
            <a:chExt cx="2011179" cy="522965"/>
          </a:xfrm>
        </p:grpSpPr>
        <p:grpSp>
          <p:nvGrpSpPr>
            <p:cNvPr id="18" name="Group 17">
              <a:extLst>
                <a:ext uri="{FF2B5EF4-FFF2-40B4-BE49-F238E27FC236}">
                  <a16:creationId xmlns:a16="http://schemas.microsoft.com/office/drawing/2014/main" xmlns="" id="{76E7E94B-FD3A-4B0B-BB40-181491A63786}"/>
                </a:ext>
              </a:extLst>
            </p:cNvPr>
            <p:cNvGrpSpPr/>
            <p:nvPr/>
          </p:nvGrpSpPr>
          <p:grpSpPr>
            <a:xfrm>
              <a:off x="879630" y="2296669"/>
              <a:ext cx="1655756" cy="522965"/>
              <a:chOff x="1686669" y="889421"/>
              <a:chExt cx="1819884" cy="522965"/>
            </a:xfrm>
          </p:grpSpPr>
          <p:sp>
            <p:nvSpPr>
              <p:cNvPr id="20" name="Rectangle: Rounded Corners 19">
                <a:extLst>
                  <a:ext uri="{FF2B5EF4-FFF2-40B4-BE49-F238E27FC236}">
                    <a16:creationId xmlns:a16="http://schemas.microsoft.com/office/drawing/2014/main" xmlns="" id="{E46E1592-970D-4A3C-B44A-76E17AB9CCCD}"/>
                  </a:ext>
                </a:extLst>
              </p:cNvPr>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a:p>
            </p:txBody>
          </p:sp>
          <p:sp>
            <p:nvSpPr>
              <p:cNvPr id="21" name="Rectangle 20">
                <a:extLst>
                  <a:ext uri="{FF2B5EF4-FFF2-40B4-BE49-F238E27FC236}">
                    <a16:creationId xmlns:a16="http://schemas.microsoft.com/office/drawing/2014/main" xmlns="" id="{20343AD4-2B85-4CD2-966D-045E6D2AF893}"/>
                  </a:ext>
                </a:extLst>
              </p:cNvPr>
              <p:cNvSpPr/>
              <p:nvPr/>
            </p:nvSpPr>
            <p:spPr>
              <a:xfrm>
                <a:off x="1720931" y="889421"/>
                <a:ext cx="1739937"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Thông tin</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19" name="Straight Arrow Connector 18">
              <a:extLst>
                <a:ext uri="{FF2B5EF4-FFF2-40B4-BE49-F238E27FC236}">
                  <a16:creationId xmlns:a16="http://schemas.microsoft.com/office/drawing/2014/main" xmlns="" id="{E3841D5B-FC3F-420A-A069-AF372DEC2F0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a16="http://schemas.microsoft.com/office/drawing/2014/main" xmlns="" id="{92FFF834-57DE-4602-BBD6-9E38418FE5EF}"/>
              </a:ext>
            </a:extLst>
          </p:cNvPr>
          <p:cNvGrpSpPr/>
          <p:nvPr/>
        </p:nvGrpSpPr>
        <p:grpSpPr>
          <a:xfrm>
            <a:off x="465306" y="3039563"/>
            <a:ext cx="2011179" cy="522971"/>
            <a:chOff x="879630" y="2296669"/>
            <a:chExt cx="2011179" cy="522971"/>
          </a:xfrm>
        </p:grpSpPr>
        <p:grpSp>
          <p:nvGrpSpPr>
            <p:cNvPr id="23" name="Group 22">
              <a:extLst>
                <a:ext uri="{FF2B5EF4-FFF2-40B4-BE49-F238E27FC236}">
                  <a16:creationId xmlns:a16="http://schemas.microsoft.com/office/drawing/2014/main" xmlns="" id="{63A9DFAC-3328-42D3-A27C-6FC255D67275}"/>
                </a:ext>
              </a:extLst>
            </p:cNvPr>
            <p:cNvGrpSpPr/>
            <p:nvPr/>
          </p:nvGrpSpPr>
          <p:grpSpPr>
            <a:xfrm>
              <a:off x="879630" y="2296669"/>
              <a:ext cx="1655757" cy="522971"/>
              <a:chOff x="1686668" y="889421"/>
              <a:chExt cx="1819885" cy="522971"/>
            </a:xfrm>
          </p:grpSpPr>
          <p:sp>
            <p:nvSpPr>
              <p:cNvPr id="25" name="Rectangle: Rounded Corners 24">
                <a:extLst>
                  <a:ext uri="{FF2B5EF4-FFF2-40B4-BE49-F238E27FC236}">
                    <a16:creationId xmlns:a16="http://schemas.microsoft.com/office/drawing/2014/main" xmlns="" id="{A482A93C-792C-4C42-A3F2-E6D6B2050046}"/>
                  </a:ext>
                </a:extLst>
              </p:cNvPr>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xmlns="" id="{AB0E6AC7-75A6-4811-A83F-6986C641131A}"/>
                  </a:ext>
                </a:extLst>
              </p:cNvPr>
              <p:cNvSpPr/>
              <p:nvPr/>
            </p:nvSpPr>
            <p:spPr>
              <a:xfrm>
                <a:off x="1720930" y="889421"/>
                <a:ext cx="1785623"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Quyết định</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24" name="Straight Arrow Connector 23">
              <a:extLst>
                <a:ext uri="{FF2B5EF4-FFF2-40B4-BE49-F238E27FC236}">
                  <a16:creationId xmlns:a16="http://schemas.microsoft.com/office/drawing/2014/main" xmlns="" id="{00842D24-B809-45A2-8E6E-71FFDCFD838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Ngày mai, ngoài giờ đi học, em dự kiến làm việc gì? Hãy mô tả việc em định làm và cho biết thông tin nào giúp em đưa ra quyết định đó. </a:t>
            </a:r>
          </a:p>
        </p:txBody>
      </p:sp>
      <p:sp>
        <p:nvSpPr>
          <p:cNvPr id="7" name="Rectangle 6">
            <a:extLst>
              <a:ext uri="{FF2B5EF4-FFF2-40B4-BE49-F238E27FC236}">
                <a16:creationId xmlns:a16="http://schemas.microsoft.com/office/drawing/2014/main" xmlns="" id="{8C875063-5E58-402C-B578-B01DBE6398A5}"/>
              </a:ext>
            </a:extLst>
          </p:cNvPr>
          <p:cNvSpPr/>
          <p:nvPr/>
        </p:nvSpPr>
        <p:spPr>
          <a:xfrm>
            <a:off x="1652195" y="2504136"/>
            <a:ext cx="975134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lấy ví dụ về việc thông tin thay đổi dẫn đến quyết định thay đổi.</a:t>
            </a:r>
          </a:p>
        </p:txBody>
      </p:sp>
      <p:pic>
        <p:nvPicPr>
          <p:cNvPr id="8" name="Picture 7" descr="A picture containing toy&#10;&#10;Description automatically generated">
            <a:extLst>
              <a:ext uri="{FF2B5EF4-FFF2-40B4-BE49-F238E27FC236}">
                <a16:creationId xmlns:a16="http://schemas.microsoft.com/office/drawing/2014/main" xmlns=""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4642112" y="1760793"/>
            <a:ext cx="6618519" cy="2638955"/>
            <a:chOff x="1768766" y="4552258"/>
            <a:chExt cx="7300588" cy="2237383"/>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4837023" y="1852853"/>
            <a:ext cx="6507108" cy="2335319"/>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Xin chào các bạn, tên tớ là Minh. Hằng ngày</a:t>
            </a:r>
            <a:r>
              <a:rPr lang="vi-VN" sz="2000">
                <a:latin typeface="UTM Avo" panose="02040603050506020204" pitchFamily="18" charset="0"/>
                <a:cs typeface="Times New Roman" panose="02020603050405020304" pitchFamily="18" charset="0"/>
              </a:rPr>
              <a:t>, chúng ta đều có những quyết định của riêng mình! Mỗi sáng, khi tiếng chuông đồng hồ báo thức reo lên, </a:t>
            </a:r>
            <a:r>
              <a:rPr lang="en-US" sz="2000">
                <a:latin typeface="UTM Avo" panose="02040603050506020204" pitchFamily="18" charset="0"/>
                <a:cs typeface="Times New Roman" panose="02020603050405020304" pitchFamily="18" charset="0"/>
              </a:rPr>
              <a:t>tớ </a:t>
            </a:r>
            <a:r>
              <a:rPr lang="vi-VN" sz="2000">
                <a:latin typeface="UTM Avo" panose="02040603050506020204" pitchFamily="18" charset="0"/>
                <a:cs typeface="Times New Roman" panose="02020603050405020304" pitchFamily="18" charset="0"/>
              </a:rPr>
              <a:t>quyết định thức dậy, rời khỏi giường để vệ sinh cá nhân, ăn sáng và đi học.</a:t>
            </a:r>
          </a:p>
        </p:txBody>
      </p:sp>
      <p:grpSp>
        <p:nvGrpSpPr>
          <p:cNvPr id="15" name="Group 14">
            <a:extLst>
              <a:ext uri="{FF2B5EF4-FFF2-40B4-BE49-F238E27FC236}">
                <a16:creationId xmlns:a16="http://schemas.microsoft.com/office/drawing/2014/main" xmlns="" id="{3A95127C-E707-4578-B525-F29FF2C55188}"/>
              </a:ext>
            </a:extLst>
          </p:cNvPr>
          <p:cNvGrpSpPr/>
          <p:nvPr/>
        </p:nvGrpSpPr>
        <p:grpSpPr>
          <a:xfrm>
            <a:off x="6311309" y="4665518"/>
            <a:ext cx="5032822" cy="1664072"/>
            <a:chOff x="1856791" y="4401655"/>
            <a:chExt cx="7212563" cy="2295926"/>
          </a:xfrm>
        </p:grpSpPr>
        <p:sp>
          <p:nvSpPr>
            <p:cNvPr id="16" name="Speech Bubble: Oval 15">
              <a:extLst>
                <a:ext uri="{FF2B5EF4-FFF2-40B4-BE49-F238E27FC236}">
                  <a16:creationId xmlns:a16="http://schemas.microsoft.com/office/drawing/2014/main" xmlns=""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a:extLst>
                <a:ext uri="{FF2B5EF4-FFF2-40B4-BE49-F238E27FC236}">
                  <a16:creationId xmlns:a16="http://schemas.microsoft.com/office/drawing/2014/main" xmlns=""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a:extLst>
              <a:ext uri="{FF2B5EF4-FFF2-40B4-BE49-F238E27FC236}">
                <a16:creationId xmlns:a16="http://schemas.microsoft.com/office/drawing/2014/main" xmlns=""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74967" y="5918417"/>
            <a:ext cx="1156754" cy="822347"/>
          </a:xfrm>
          <a:prstGeom prst="rect">
            <a:avLst/>
          </a:prstGeom>
        </p:spPr>
      </p:pic>
      <p:sp>
        <p:nvSpPr>
          <p:cNvPr id="19" name="Rectangle 18">
            <a:extLst>
              <a:ext uri="{FF2B5EF4-FFF2-40B4-BE49-F238E27FC236}">
                <a16:creationId xmlns:a16="http://schemas.microsoft.com/office/drawing/2014/main" xmlns="" id="{4E13F798-587C-4135-9533-05E3CCBA2CAC}"/>
              </a:ext>
            </a:extLst>
          </p:cNvPr>
          <p:cNvSpPr/>
          <p:nvPr/>
        </p:nvSpPr>
        <p:spPr>
          <a:xfrm>
            <a:off x="6488871" y="5076969"/>
            <a:ext cx="4677697" cy="950325"/>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Em đã từng </a:t>
            </a:r>
            <a:r>
              <a:rPr lang="vi-VN" sz="2000">
                <a:latin typeface="UTM Avo" panose="02040603050506020204" pitchFamily="18" charset="0"/>
                <a:cs typeface="Times New Roman" panose="02020603050405020304" pitchFamily="18" charset="0"/>
              </a:rPr>
              <a:t>có những quyết định của riêng </a:t>
            </a:r>
            <a:r>
              <a:rPr lang="en-US" sz="2000">
                <a:latin typeface="UTM Avo" panose="02040603050506020204" pitchFamily="18" charset="0"/>
                <a:cs typeface="Times New Roman" panose="02020603050405020304" pitchFamily="18" charset="0"/>
              </a:rPr>
              <a:t>mình bao giờ ch</a:t>
            </a:r>
            <a:r>
              <a:rPr lang="vi-VN" sz="2000">
                <a:latin typeface="UTM Avo" panose="02040603050506020204" pitchFamily="18" charset="0"/>
                <a:cs typeface="Times New Roman" panose="02020603050405020304" pitchFamily="18" charset="0"/>
              </a:rPr>
              <a:t>ưa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xmlns="" id="{D9EE98C1-E865-4B8E-8CAD-3CF93F28CAD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83608" y="3186643"/>
            <a:ext cx="2996260" cy="2720639"/>
          </a:xfrm>
          <a:prstGeom prst="rect">
            <a:avLst/>
          </a:prstGeom>
        </p:spPr>
      </p:pic>
      <p:pic>
        <p:nvPicPr>
          <p:cNvPr id="22" name="Picture 21">
            <a:extLst>
              <a:ext uri="{FF2B5EF4-FFF2-40B4-BE49-F238E27FC236}">
                <a16:creationId xmlns:a16="http://schemas.microsoft.com/office/drawing/2014/main" xmlns="" id="{23C23F57-401E-4C15-8075-EC69D1031759}"/>
              </a:ext>
            </a:extLst>
          </p:cNvPr>
          <p:cNvPicPr>
            <a:picLocks noChangeAspect="1"/>
          </p:cNvPicPr>
          <p:nvPr/>
        </p:nvPicPr>
        <p:blipFill>
          <a:blip r:embed="rId7"/>
          <a:stretch>
            <a:fillRect/>
          </a:stretch>
        </p:blipFill>
        <p:spPr>
          <a:xfrm>
            <a:off x="11340432" y="1339064"/>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Thông tin và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14526" y="968721"/>
            <a:ext cx="10962947" cy="2950001"/>
            <a:chOff x="522612" y="900102"/>
            <a:chExt cx="10962947" cy="2950001"/>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thông tin và quyết định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1528714" y="2046742"/>
              <a:ext cx="9134572" cy="95032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Trong Hoạt động khởi động, tiếng chuông cho bạn Minh biết điều gì? Từ những điều đó, bạn Minh đã ra những quyết định gì? </a:t>
              </a:r>
              <a:endParaRPr lang="vi-VN" sz="200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xmlns="" id="{A05B8D41-8DD3-426B-B162-D7CB20C517DA}"/>
                </a:ext>
              </a:extLst>
            </p:cNvPr>
            <p:cNvSpPr/>
            <p:nvPr/>
          </p:nvSpPr>
          <p:spPr>
            <a:xfrm>
              <a:off x="1528714" y="3155580"/>
              <a:ext cx="9134572"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Em hãy kể một vài quyết định của em trong cuộc sống.</a:t>
              </a:r>
              <a:endParaRPr lang="vi-VN" sz="2000">
                <a:latin typeface="UTM Avo" panose="02040603050506020204" pitchFamily="18" charset="0"/>
                <a:cs typeface="Times New Roman" panose="02020603050405020304" pitchFamily="18" charset="0"/>
              </a:endParaRPr>
            </a:p>
          </p:txBody>
        </p:sp>
      </p:grpSp>
      <p:sp>
        <p:nvSpPr>
          <p:cNvPr id="27" name="Rectangle 26">
            <a:extLst>
              <a:ext uri="{FF2B5EF4-FFF2-40B4-BE49-F238E27FC236}">
                <a16:creationId xmlns:a16="http://schemas.microsoft.com/office/drawing/2014/main" xmlns="" id="{39558349-1F9F-48F3-830E-5BABDBF449D9}"/>
              </a:ext>
            </a:extLst>
          </p:cNvPr>
          <p:cNvSpPr/>
          <p:nvPr/>
        </p:nvSpPr>
        <p:spPr>
          <a:xfrm>
            <a:off x="1483470" y="4383609"/>
            <a:ext cx="9537500" cy="141199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Tiếng chuông báo thức mỗi sáng nhắc bạn Minh </a:t>
            </a:r>
            <a:r>
              <a:rPr lang="vi-VN" sz="2000">
                <a:solidFill>
                  <a:srgbClr val="00B0F0"/>
                </a:solidFill>
                <a:latin typeface="UTM Avo" panose="02040603050506020204" pitchFamily="18" charset="0"/>
                <a:cs typeface="Times New Roman" panose="02020603050405020304" pitchFamily="18" charset="0"/>
              </a:rPr>
              <a:t>sắp đến giờ đi học</a:t>
            </a:r>
            <a:r>
              <a:rPr lang="vi-VN" sz="2000">
                <a:latin typeface="UTM Avo" panose="02040603050506020204" pitchFamily="18" charset="0"/>
                <a:cs typeface="Times New Roman" panose="02020603050405020304" pitchFamily="18" charset="0"/>
              </a:rPr>
              <a:t>. Đó là thông tin giúp bạn Minh đưa ra các quyết định </a:t>
            </a:r>
            <a:r>
              <a:rPr lang="vi-VN" sz="2000">
                <a:solidFill>
                  <a:srgbClr val="00B0F0"/>
                </a:solidFill>
                <a:latin typeface="UTM Avo" panose="02040603050506020204" pitchFamily="18" charset="0"/>
                <a:cs typeface="Times New Roman" panose="02020603050405020304" pitchFamily="18" charset="0"/>
              </a:rPr>
              <a:t>thức dậy</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rời khỏi giường</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ăn sáng </a:t>
            </a:r>
            <a:r>
              <a:rPr lang="vi-VN" sz="2000">
                <a:latin typeface="UTM Avo" panose="02040603050506020204" pitchFamily="18" charset="0"/>
                <a:cs typeface="Times New Roman" panose="02020603050405020304" pitchFamily="18" charset="0"/>
              </a:rPr>
              <a:t>và </a:t>
            </a:r>
            <a:r>
              <a:rPr lang="vi-VN" sz="2000">
                <a:solidFill>
                  <a:srgbClr val="00B0F0"/>
                </a:solidFill>
                <a:latin typeface="UTM Avo" panose="02040603050506020204" pitchFamily="18" charset="0"/>
                <a:cs typeface="Times New Roman" panose="02020603050405020304" pitchFamily="18" charset="0"/>
              </a:rPr>
              <a:t>đi học</a:t>
            </a:r>
            <a:r>
              <a:rPr lang="vi-VN" sz="2000">
                <a:latin typeface="UTM Avo" panose="02040603050506020204" pitchFamily="18" charset="0"/>
                <a:cs typeface="Times New Roman" panose="02020603050405020304" pitchFamily="18" charset="0"/>
              </a:rPr>
              <a:t>.</a:t>
            </a:r>
          </a:p>
        </p:txBody>
      </p:sp>
      <p:pic>
        <p:nvPicPr>
          <p:cNvPr id="23" name="Picture 22">
            <a:extLst>
              <a:ext uri="{FF2B5EF4-FFF2-40B4-BE49-F238E27FC236}">
                <a16:creationId xmlns:a16="http://schemas.microsoft.com/office/drawing/2014/main" xmlns="" id="{29FE8D73-EEBA-4A68-839D-0413B27904D5}"/>
              </a:ext>
            </a:extLst>
          </p:cNvPr>
          <p:cNvPicPr>
            <a:picLocks noChangeAspect="1"/>
          </p:cNvPicPr>
          <p:nvPr/>
        </p:nvPicPr>
        <p:blipFill>
          <a:blip r:embed="rId6"/>
          <a:stretch>
            <a:fillRect/>
          </a:stretch>
        </p:blipFill>
        <p:spPr>
          <a:xfrm>
            <a:off x="1483470" y="4260874"/>
            <a:ext cx="689218" cy="653278"/>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70DA43EF-4FDA-4CA6-88C0-2BCCF27C1E7C}"/>
              </a:ext>
            </a:extLst>
          </p:cNvPr>
          <p:cNvSpPr/>
          <p:nvPr/>
        </p:nvSpPr>
        <p:spPr>
          <a:xfrm>
            <a:off x="689174" y="642457"/>
            <a:ext cx="10875909"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Mỗi khi ra khỏi nhà, Minh đều chọn trang phục phù hợp. Khi đi đá bóng, Minh mặc bộ quần áo thể thao và không bao giờ quên đi đôi giày yêu thích. Nếu đi học, Minh mặc đồng phục. Dự định Minh muốn thực hiện khi ra khỏi nhà là thông tin giúp Minh quyết định chọn trang phục phù hợp, cụ thể:</a:t>
            </a:r>
            <a:endParaRPr lang="vi-VN" sz="2000">
              <a:latin typeface="UTM Avo" panose="02040603050506020204" pitchFamily="18" charset="0"/>
              <a:cs typeface="Times New Roman" panose="02020603050405020304" pitchFamily="18" charset="0"/>
            </a:endParaRPr>
          </a:p>
        </p:txBody>
      </p:sp>
      <p:graphicFrame>
        <p:nvGraphicFramePr>
          <p:cNvPr id="28" name="Table 28">
            <a:extLst>
              <a:ext uri="{FF2B5EF4-FFF2-40B4-BE49-F238E27FC236}">
                <a16:creationId xmlns:a16="http://schemas.microsoft.com/office/drawing/2014/main" xmlns="" id="{FEA5F96B-A416-47DA-A5A8-F5E48C906ED2}"/>
              </a:ext>
            </a:extLst>
          </p:cNvPr>
          <p:cNvGraphicFramePr>
            <a:graphicFrameLocks noGrp="1"/>
          </p:cNvGraphicFramePr>
          <p:nvPr>
            <p:extLst>
              <p:ext uri="{D42A27DB-BD31-4B8C-83A1-F6EECF244321}">
                <p14:modId xmlns:p14="http://schemas.microsoft.com/office/powerpoint/2010/main" val="2351175209"/>
              </p:ext>
            </p:extLst>
          </p:nvPr>
        </p:nvGraphicFramePr>
        <p:xfrm>
          <a:off x="1212980" y="2707086"/>
          <a:ext cx="10086392" cy="1501020"/>
        </p:xfrm>
        <a:graphic>
          <a:graphicData uri="http://schemas.openxmlformats.org/drawingml/2006/table">
            <a:tbl>
              <a:tblPr firstRow="1" bandRow="1">
                <a:tableStyleId>{21E4AEA4-8DFA-4A89-87EB-49C32662AFE0}</a:tableStyleId>
              </a:tblPr>
              <a:tblGrid>
                <a:gridCol w="3685591">
                  <a:extLst>
                    <a:ext uri="{9D8B030D-6E8A-4147-A177-3AD203B41FA5}">
                      <a16:colId xmlns:a16="http://schemas.microsoft.com/office/drawing/2014/main" xmlns="" val="3049472007"/>
                    </a:ext>
                  </a:extLst>
                </a:gridCol>
                <a:gridCol w="6400801">
                  <a:extLst>
                    <a:ext uri="{9D8B030D-6E8A-4147-A177-3AD203B41FA5}">
                      <a16:colId xmlns:a16="http://schemas.microsoft.com/office/drawing/2014/main" xmlns="" val="3745305114"/>
                    </a:ext>
                  </a:extLst>
                </a:gridCol>
              </a:tblGrid>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Thông tin</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Quyết định</a:t>
                      </a:r>
                    </a:p>
                  </a:txBody>
                  <a:tcPr anchor="ctr">
                    <a:solidFill>
                      <a:srgbClr val="6DCFF6"/>
                    </a:solidFill>
                  </a:tcPr>
                </a:tc>
                <a:extLst>
                  <a:ext uri="{0D108BD9-81ED-4DB2-BD59-A6C34878D82A}">
                    <a16:rowId xmlns:a16="http://schemas.microsoft.com/office/drawing/2014/main" xmlns="" val="3104845030"/>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đá bóng </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bộ quần áo thể thao và đi đôi giày yêu thích</a:t>
                      </a:r>
                    </a:p>
                  </a:txBody>
                  <a:tcPr anchor="ctr">
                    <a:solidFill>
                      <a:srgbClr val="C7EAF5"/>
                    </a:solidFill>
                  </a:tcPr>
                </a:tc>
                <a:extLst>
                  <a:ext uri="{0D108BD9-81ED-4DB2-BD59-A6C34878D82A}">
                    <a16:rowId xmlns:a16="http://schemas.microsoft.com/office/drawing/2014/main" xmlns="" val="500905725"/>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học</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đồng phục</a:t>
                      </a:r>
                    </a:p>
                  </a:txBody>
                  <a:tcPr anchor="ctr">
                    <a:solidFill>
                      <a:srgbClr val="C7EAF5"/>
                    </a:solidFill>
                  </a:tcPr>
                </a:tc>
                <a:extLst>
                  <a:ext uri="{0D108BD9-81ED-4DB2-BD59-A6C34878D82A}">
                    <a16:rowId xmlns:a16="http://schemas.microsoft.com/office/drawing/2014/main" xmlns="" val="3944550153"/>
                  </a:ext>
                </a:extLst>
              </a:tr>
            </a:tbl>
          </a:graphicData>
        </a:graphic>
      </p:graphicFrame>
      <p:grpSp>
        <p:nvGrpSpPr>
          <p:cNvPr id="31" name="Group 30">
            <a:extLst>
              <a:ext uri="{FF2B5EF4-FFF2-40B4-BE49-F238E27FC236}">
                <a16:creationId xmlns:a16="http://schemas.microsoft.com/office/drawing/2014/main" xmlns="" id="{EF597886-EC86-4D01-BF8F-1116D43ECD36}"/>
              </a:ext>
            </a:extLst>
          </p:cNvPr>
          <p:cNvGrpSpPr/>
          <p:nvPr/>
        </p:nvGrpSpPr>
        <p:grpSpPr>
          <a:xfrm>
            <a:off x="881844" y="4404050"/>
            <a:ext cx="9895012" cy="1951609"/>
            <a:chOff x="1329714" y="458216"/>
            <a:chExt cx="9895012" cy="1951609"/>
          </a:xfrm>
        </p:grpSpPr>
        <p:grpSp>
          <p:nvGrpSpPr>
            <p:cNvPr id="32" name="Group 31">
              <a:extLst>
                <a:ext uri="{FF2B5EF4-FFF2-40B4-BE49-F238E27FC236}">
                  <a16:creationId xmlns:a16="http://schemas.microsoft.com/office/drawing/2014/main" xmlns="" id="{57A7BA53-1E48-4017-ABAD-C2418060E501}"/>
                </a:ext>
              </a:extLst>
            </p:cNvPr>
            <p:cNvGrpSpPr/>
            <p:nvPr/>
          </p:nvGrpSpPr>
          <p:grpSpPr>
            <a:xfrm>
              <a:off x="1329714" y="458216"/>
              <a:ext cx="9895012" cy="1951609"/>
              <a:chOff x="1329714" y="458216"/>
              <a:chExt cx="9895012" cy="1951609"/>
            </a:xfrm>
          </p:grpSpPr>
          <p:grpSp>
            <p:nvGrpSpPr>
              <p:cNvPr id="34" name="Group 33">
                <a:extLst>
                  <a:ext uri="{FF2B5EF4-FFF2-40B4-BE49-F238E27FC236}">
                    <a16:creationId xmlns:a16="http://schemas.microsoft.com/office/drawing/2014/main" xmlns="" id="{7E921A1F-A2F6-4739-B2A3-EA29746BA1BA}"/>
                  </a:ext>
                </a:extLst>
              </p:cNvPr>
              <p:cNvGrpSpPr/>
              <p:nvPr/>
            </p:nvGrpSpPr>
            <p:grpSpPr>
              <a:xfrm>
                <a:off x="1925021" y="911578"/>
                <a:ext cx="9299705" cy="1498247"/>
                <a:chOff x="2572721" y="934090"/>
                <a:chExt cx="8366420" cy="2210326"/>
              </a:xfrm>
            </p:grpSpPr>
            <p:sp>
              <p:nvSpPr>
                <p:cNvPr id="36" name="Rectangle: Rounded Corners 35">
                  <a:extLst>
                    <a:ext uri="{FF2B5EF4-FFF2-40B4-BE49-F238E27FC236}">
                      <a16:creationId xmlns:a16="http://schemas.microsoft.com/office/drawing/2014/main" xmlns="" id="{2186F736-8671-4A63-8225-46F192363229}"/>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xmlns="" id="{88096202-D2A5-4F24-83FF-3799F78B3B49}"/>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xmlns="" id="{762175EF-7586-4DAF-B186-B5116BC5CC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33" name="Rectangle 32">
              <a:extLst>
                <a:ext uri="{FF2B5EF4-FFF2-40B4-BE49-F238E27FC236}">
                  <a16:creationId xmlns:a16="http://schemas.microsoft.com/office/drawing/2014/main" xmlns="" id="{B49881F3-B7CD-445A-BFC0-622B8F35625B}"/>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Những điều em biết là thông tin. Từ thông tin thu được,</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sau khi suy nghĩ, em sẽ đưa ra quyết định của mình.</a:t>
              </a:r>
            </a:p>
          </p:txBody>
        </p:sp>
      </p:grpSp>
      <p:pic>
        <p:nvPicPr>
          <p:cNvPr id="12" name="Picture 11">
            <a:extLst>
              <a:ext uri="{FF2B5EF4-FFF2-40B4-BE49-F238E27FC236}">
                <a16:creationId xmlns:a16="http://schemas.microsoft.com/office/drawing/2014/main" xmlns="" id="{2E891238-6435-48D1-B478-6DB71474D0F1}"/>
              </a:ext>
            </a:extLst>
          </p:cNvPr>
          <p:cNvPicPr>
            <a:picLocks noChangeAspect="1"/>
          </p:cNvPicPr>
          <p:nvPr/>
        </p:nvPicPr>
        <p:blipFill>
          <a:blip r:embed="rId3"/>
          <a:stretch>
            <a:fillRect/>
          </a:stretch>
        </p:blipFill>
        <p:spPr>
          <a:xfrm>
            <a:off x="344565" y="475160"/>
            <a:ext cx="689218" cy="653278"/>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1333427" y="566317"/>
            <a:ext cx="9751340" cy="1675843"/>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Trong lớp, Minh thấy An cởi mở, dễ nói chuyện, Minh muốn kết bạn với An. Em hãy cho biết câu nào sau đây là thông tin, câu nào là quyết định. </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xmlns="" id="{3922DAE0-5437-4176-8EEE-A3523E844A19}"/>
              </a:ext>
            </a:extLst>
          </p:cNvPr>
          <p:cNvSpPr/>
          <p:nvPr/>
        </p:nvSpPr>
        <p:spPr>
          <a:xfrm>
            <a:off x="3129801" y="2372941"/>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Minh thấy An cởi mở, dễ nói chuyện.</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D590011D-2F8D-441E-A867-EBA0463A34F9}"/>
              </a:ext>
            </a:extLst>
          </p:cNvPr>
          <p:cNvSpPr/>
          <p:nvPr/>
        </p:nvSpPr>
        <p:spPr>
          <a:xfrm>
            <a:off x="3129801" y="3088932"/>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Minh muốn kết bạn với An</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04630B5C-D405-497F-9B94-465FFAAE0822}"/>
              </a:ext>
            </a:extLst>
          </p:cNvPr>
          <p:cNvSpPr/>
          <p:nvPr/>
        </p:nvSpPr>
        <p:spPr>
          <a:xfrm>
            <a:off x="1333427" y="3767236"/>
            <a:ext cx="10138137"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Mẹ chuẩn bị đi làm. Thấy trời mưa, Khoa đưa áo mưa cho mẹ.</a:t>
            </a:r>
          </a:p>
          <a:p>
            <a:pPr defTabSz="342900">
              <a:lnSpc>
                <a:spcPct val="150000"/>
              </a:lnSpc>
            </a:pPr>
            <a:r>
              <a:rPr lang="vi-VN" sz="2400">
                <a:latin typeface="UTM Avo" panose="02040603050506020204" pitchFamily="18" charset="0"/>
                <a:cs typeface="Times New Roman" panose="02020603050405020304" pitchFamily="18" charset="0"/>
              </a:rPr>
              <a:t>Em hãy chỉ ra thông tin và quyết định trong tình huống trên</a:t>
            </a:r>
          </a:p>
        </p:txBody>
      </p:sp>
      <p:grpSp>
        <p:nvGrpSpPr>
          <p:cNvPr id="18" name="Group 17">
            <a:extLst>
              <a:ext uri="{FF2B5EF4-FFF2-40B4-BE49-F238E27FC236}">
                <a16:creationId xmlns:a16="http://schemas.microsoft.com/office/drawing/2014/main" xmlns="" id="{D6831DE3-8A17-4DFE-8A83-8497ABE6B989}"/>
              </a:ext>
            </a:extLst>
          </p:cNvPr>
          <p:cNvGrpSpPr/>
          <p:nvPr/>
        </p:nvGrpSpPr>
        <p:grpSpPr>
          <a:xfrm>
            <a:off x="725276" y="2296669"/>
            <a:ext cx="2331789" cy="671339"/>
            <a:chOff x="559020" y="2296669"/>
            <a:chExt cx="2331789" cy="671339"/>
          </a:xfrm>
        </p:grpSpPr>
        <p:grpSp>
          <p:nvGrpSpPr>
            <p:cNvPr id="7" name="Group 6">
              <a:extLst>
                <a:ext uri="{FF2B5EF4-FFF2-40B4-BE49-F238E27FC236}">
                  <a16:creationId xmlns:a16="http://schemas.microsoft.com/office/drawing/2014/main" xmlns="" id="{6DB71737-BD07-4253-803A-5F34C908C7FA}"/>
                </a:ext>
              </a:extLst>
            </p:cNvPr>
            <p:cNvGrpSpPr/>
            <p:nvPr/>
          </p:nvGrpSpPr>
          <p:grpSpPr>
            <a:xfrm>
              <a:off x="559020" y="2296669"/>
              <a:ext cx="1976366" cy="671339"/>
              <a:chOff x="1334278" y="889421"/>
              <a:chExt cx="2172275" cy="671339"/>
            </a:xfrm>
          </p:grpSpPr>
          <p:sp>
            <p:nvSpPr>
              <p:cNvPr id="9" name="Rectangle: Rounded Corners 8">
                <a:extLst>
                  <a:ext uri="{FF2B5EF4-FFF2-40B4-BE49-F238E27FC236}">
                    <a16:creationId xmlns:a16="http://schemas.microsoft.com/office/drawing/2014/main" xmlns="" id="{8C3081EF-6261-4D3D-BFA1-05D65F027E7D}"/>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0" name="Rectangle 9">
                <a:extLst>
                  <a:ext uri="{FF2B5EF4-FFF2-40B4-BE49-F238E27FC236}">
                    <a16:creationId xmlns:a16="http://schemas.microsoft.com/office/drawing/2014/main" xmlns="" id="{E4081B14-F7EE-4540-971C-4B061100603F}"/>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14" name="Straight Arrow Connector 13">
              <a:extLst>
                <a:ext uri="{FF2B5EF4-FFF2-40B4-BE49-F238E27FC236}">
                  <a16:creationId xmlns:a16="http://schemas.microsoft.com/office/drawing/2014/main" xmlns="" id="{383890FC-FB1F-4C44-A7C9-4E5D73B072AF}"/>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9" name="Group 18">
            <a:extLst>
              <a:ext uri="{FF2B5EF4-FFF2-40B4-BE49-F238E27FC236}">
                <a16:creationId xmlns:a16="http://schemas.microsoft.com/office/drawing/2014/main" xmlns="" id="{F4491349-393B-4C7C-A87A-2D2CF9987733}"/>
              </a:ext>
            </a:extLst>
          </p:cNvPr>
          <p:cNvGrpSpPr/>
          <p:nvPr/>
        </p:nvGrpSpPr>
        <p:grpSpPr>
          <a:xfrm>
            <a:off x="725276" y="3022593"/>
            <a:ext cx="2331789" cy="671339"/>
            <a:chOff x="559020" y="2296669"/>
            <a:chExt cx="2331789" cy="671339"/>
          </a:xfrm>
        </p:grpSpPr>
        <p:grpSp>
          <p:nvGrpSpPr>
            <p:cNvPr id="20" name="Group 19">
              <a:extLst>
                <a:ext uri="{FF2B5EF4-FFF2-40B4-BE49-F238E27FC236}">
                  <a16:creationId xmlns:a16="http://schemas.microsoft.com/office/drawing/2014/main" xmlns="" id="{5C9887F2-DB90-4B32-9C39-2E37C5A7BDE1}"/>
                </a:ext>
              </a:extLst>
            </p:cNvPr>
            <p:cNvGrpSpPr/>
            <p:nvPr/>
          </p:nvGrpSpPr>
          <p:grpSpPr>
            <a:xfrm>
              <a:off x="559020" y="2296669"/>
              <a:ext cx="1976366" cy="671339"/>
              <a:chOff x="1334278" y="889421"/>
              <a:chExt cx="2172275" cy="671339"/>
            </a:xfrm>
          </p:grpSpPr>
          <p:sp>
            <p:nvSpPr>
              <p:cNvPr id="22" name="Rectangle: Rounded Corners 21">
                <a:extLst>
                  <a:ext uri="{FF2B5EF4-FFF2-40B4-BE49-F238E27FC236}">
                    <a16:creationId xmlns:a16="http://schemas.microsoft.com/office/drawing/2014/main" xmlns="" id="{94A36D03-2BF5-48FF-BF9D-08AD7B6D7171}"/>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xmlns="" id="{B727D53E-9672-4F88-B8E1-67FCCFDD5B6D}"/>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1" name="Straight Arrow Connector 20">
              <a:extLst>
                <a:ext uri="{FF2B5EF4-FFF2-40B4-BE49-F238E27FC236}">
                  <a16:creationId xmlns:a16="http://schemas.microsoft.com/office/drawing/2014/main" xmlns="" id="{84B54AB1-0231-4D0C-B566-777FB10CA4B3}"/>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4" name="Rectangle 23">
            <a:extLst>
              <a:ext uri="{FF2B5EF4-FFF2-40B4-BE49-F238E27FC236}">
                <a16:creationId xmlns:a16="http://schemas.microsoft.com/office/drawing/2014/main" xmlns="" id="{658C105E-9E95-4717-899F-1A852BD1E7E3}"/>
              </a:ext>
            </a:extLst>
          </p:cNvPr>
          <p:cNvSpPr/>
          <p:nvPr/>
        </p:nvSpPr>
        <p:spPr>
          <a:xfrm>
            <a:off x="3129801" y="5819091"/>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Khoa đưa áo mưa cho mẹ</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AD11638A-D12E-4746-919D-376637D7860D}"/>
              </a:ext>
            </a:extLst>
          </p:cNvPr>
          <p:cNvSpPr/>
          <p:nvPr/>
        </p:nvSpPr>
        <p:spPr>
          <a:xfrm>
            <a:off x="3129801" y="5062164"/>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Mẹ </a:t>
            </a:r>
            <a:r>
              <a:rPr lang="en-US" sz="2400">
                <a:latin typeface="UTM Avo" panose="02040603050506020204" pitchFamily="18" charset="0"/>
                <a:cs typeface="Times New Roman" panose="02020603050405020304" pitchFamily="18" charset="0"/>
              </a:rPr>
              <a:t>Khoa </a:t>
            </a:r>
            <a:r>
              <a:rPr lang="vi-VN" sz="2400">
                <a:latin typeface="UTM Avo" panose="02040603050506020204" pitchFamily="18" charset="0"/>
                <a:cs typeface="Times New Roman" panose="02020603050405020304" pitchFamily="18" charset="0"/>
              </a:rPr>
              <a:t>chuẩn bị đi làm</a:t>
            </a:r>
            <a:r>
              <a:rPr lang="en-US" sz="2400">
                <a:latin typeface="UTM Avo" panose="02040603050506020204" pitchFamily="18" charset="0"/>
                <a:cs typeface="Times New Roman" panose="02020603050405020304" pitchFamily="18" charset="0"/>
              </a:rPr>
              <a:t>, Khoa thấy trời m</a:t>
            </a:r>
            <a:r>
              <a:rPr lang="vi-VN" sz="2400">
                <a:latin typeface="UTM Avo" panose="02040603050506020204" pitchFamily="18" charset="0"/>
                <a:cs typeface="Times New Roman" panose="02020603050405020304" pitchFamily="18" charset="0"/>
              </a:rPr>
              <a:t>ưa</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xmlns="" id="{8BF178C5-5B2E-462F-B564-7662B9F4978F}"/>
              </a:ext>
            </a:extLst>
          </p:cNvPr>
          <p:cNvGrpSpPr/>
          <p:nvPr/>
        </p:nvGrpSpPr>
        <p:grpSpPr>
          <a:xfrm>
            <a:off x="725276" y="5742819"/>
            <a:ext cx="2331789" cy="671339"/>
            <a:chOff x="559020" y="2296669"/>
            <a:chExt cx="2331789" cy="671339"/>
          </a:xfrm>
        </p:grpSpPr>
        <p:grpSp>
          <p:nvGrpSpPr>
            <p:cNvPr id="27" name="Group 26">
              <a:extLst>
                <a:ext uri="{FF2B5EF4-FFF2-40B4-BE49-F238E27FC236}">
                  <a16:creationId xmlns:a16="http://schemas.microsoft.com/office/drawing/2014/main" xmlns="" id="{E882FE30-BA1D-4CDD-8073-42366AEE52D1}"/>
                </a:ext>
              </a:extLst>
            </p:cNvPr>
            <p:cNvGrpSpPr/>
            <p:nvPr/>
          </p:nvGrpSpPr>
          <p:grpSpPr>
            <a:xfrm>
              <a:off x="559020" y="2296669"/>
              <a:ext cx="1976366" cy="671339"/>
              <a:chOff x="1334278" y="889421"/>
              <a:chExt cx="2172275" cy="671339"/>
            </a:xfrm>
          </p:grpSpPr>
          <p:sp>
            <p:nvSpPr>
              <p:cNvPr id="29" name="Rectangle: Rounded Corners 28">
                <a:extLst>
                  <a:ext uri="{FF2B5EF4-FFF2-40B4-BE49-F238E27FC236}">
                    <a16:creationId xmlns:a16="http://schemas.microsoft.com/office/drawing/2014/main" xmlns="" id="{3DE87D4C-5DC4-4666-85A4-116171B602DB}"/>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30" name="Rectangle 29">
                <a:extLst>
                  <a:ext uri="{FF2B5EF4-FFF2-40B4-BE49-F238E27FC236}">
                    <a16:creationId xmlns:a16="http://schemas.microsoft.com/office/drawing/2014/main" xmlns="" id="{C4ACDA2F-8E90-4D22-AA69-58F8AC107A64}"/>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8" name="Straight Arrow Connector 27">
              <a:extLst>
                <a:ext uri="{FF2B5EF4-FFF2-40B4-BE49-F238E27FC236}">
                  <a16:creationId xmlns:a16="http://schemas.microsoft.com/office/drawing/2014/main" xmlns="" id="{3194C005-05B5-4CF2-98BE-907DEDA62B8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a16="http://schemas.microsoft.com/office/drawing/2014/main" xmlns="" id="{8CCDBD67-180B-4F31-BB7C-0113824F4DF4}"/>
              </a:ext>
            </a:extLst>
          </p:cNvPr>
          <p:cNvGrpSpPr/>
          <p:nvPr/>
        </p:nvGrpSpPr>
        <p:grpSpPr>
          <a:xfrm>
            <a:off x="725276" y="4995825"/>
            <a:ext cx="2331789" cy="671339"/>
            <a:chOff x="559020" y="2296669"/>
            <a:chExt cx="2331789" cy="671339"/>
          </a:xfrm>
        </p:grpSpPr>
        <p:grpSp>
          <p:nvGrpSpPr>
            <p:cNvPr id="32" name="Group 31">
              <a:extLst>
                <a:ext uri="{FF2B5EF4-FFF2-40B4-BE49-F238E27FC236}">
                  <a16:creationId xmlns:a16="http://schemas.microsoft.com/office/drawing/2014/main" xmlns="" id="{90A8F4E6-66E7-472B-8CBA-4968841C1518}"/>
                </a:ext>
              </a:extLst>
            </p:cNvPr>
            <p:cNvGrpSpPr/>
            <p:nvPr/>
          </p:nvGrpSpPr>
          <p:grpSpPr>
            <a:xfrm>
              <a:off x="559020" y="2296669"/>
              <a:ext cx="1976366" cy="671339"/>
              <a:chOff x="1334278" y="889421"/>
              <a:chExt cx="2172275" cy="671339"/>
            </a:xfrm>
          </p:grpSpPr>
          <p:sp>
            <p:nvSpPr>
              <p:cNvPr id="34" name="Rectangle: Rounded Corners 33">
                <a:extLst>
                  <a:ext uri="{FF2B5EF4-FFF2-40B4-BE49-F238E27FC236}">
                    <a16:creationId xmlns:a16="http://schemas.microsoft.com/office/drawing/2014/main" xmlns="" id="{8B0FAA19-F11D-448E-A7A0-99A2FB2A292E}"/>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xmlns="" id="{BEBFAC10-7510-4823-A5D5-F4F95EB4E325}"/>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33" name="Straight Arrow Connector 32">
              <a:extLst>
                <a:ext uri="{FF2B5EF4-FFF2-40B4-BE49-F238E27FC236}">
                  <a16:creationId xmlns:a16="http://schemas.microsoft.com/office/drawing/2014/main" xmlns="" id="{DCDB1EF7-51A9-4597-BEC5-87BA25C9765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VAI TRÒ CỦA THÔNG TIN TRONG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B6B46150-747C-44D3-8ADD-3C9183BFEC10}"/>
              </a:ext>
            </a:extLst>
          </p:cNvPr>
          <p:cNvGrpSpPr/>
          <p:nvPr/>
        </p:nvGrpSpPr>
        <p:grpSpPr>
          <a:xfrm>
            <a:off x="614526" y="968721"/>
            <a:ext cx="10962947" cy="2950001"/>
            <a:chOff x="522612" y="900102"/>
            <a:chExt cx="10962947" cy="2950001"/>
          </a:xfrm>
        </p:grpSpPr>
        <p:sp>
          <p:nvSpPr>
            <p:cNvPr id="4" name="Rectangle 3">
              <a:extLst>
                <a:ext uri="{FF2B5EF4-FFF2-40B4-BE49-F238E27FC236}">
                  <a16:creationId xmlns:a16="http://schemas.microsoft.com/office/drawing/2014/main" xmlns=""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Vai trò của thông tin </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275D43A7-8584-4C1E-93BA-C7DC7533867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B678708-28DD-4966-9FB7-B41AB3EFB5FE}"/>
                </a:ext>
              </a:extLst>
            </p:cNvPr>
            <p:cNvSpPr/>
            <p:nvPr/>
          </p:nvSpPr>
          <p:spPr>
            <a:xfrm>
              <a:off x="791594" y="1829045"/>
              <a:ext cx="10425193"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Theo thời khoá biểu, hôm nay có tiết Giáo dục thể chất nên Minh đi học bằng đôi giày thể thao để thuận tiện cho việc tập đội hình, đội ngũ. </a:t>
              </a:r>
            </a:p>
            <a:p>
              <a:pPr algn="just" defTabSz="342900">
                <a:lnSpc>
                  <a:spcPct val="150000"/>
                </a:lnSpc>
              </a:pPr>
              <a:r>
                <a:rPr lang="en-US" sz="2000">
                  <a:latin typeface="UTM Avo" panose="02040603050506020204" pitchFamily="18" charset="0"/>
                  <a:cs typeface="Times New Roman" panose="02020603050405020304" pitchFamily="18" charset="0"/>
                </a:rPr>
                <a:t>a) Bạn Minh đã quyết định điều gì? </a:t>
              </a:r>
            </a:p>
            <a:p>
              <a:pPr algn="just" defTabSz="342900">
                <a:lnSpc>
                  <a:spcPct val="150000"/>
                </a:lnSpc>
              </a:pPr>
              <a:r>
                <a:rPr lang="en-US" sz="2000">
                  <a:latin typeface="UTM Avo" panose="02040603050506020204" pitchFamily="18" charset="0"/>
                  <a:cs typeface="Times New Roman" panose="02020603050405020304" pitchFamily="18" charset="0"/>
                </a:rPr>
                <a:t>b) Dựa trên thông tin nào Minh đã quyết định điều đó?</a:t>
              </a:r>
              <a:endParaRPr lang="vi-VN" sz="200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xmlns=""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xmlns=""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xmlns=""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xmlns=""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xmlns=""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xmlns=""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xmlns=""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xmlns=""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xmlns="" id="{891DAD61-1AEC-4619-8343-9F19A8621F4D}"/>
              </a:ext>
            </a:extLst>
          </p:cNvPr>
          <p:cNvSpPr/>
          <p:nvPr/>
        </p:nvSpPr>
        <p:spPr>
          <a:xfrm>
            <a:off x="692929" y="4115276"/>
            <a:ext cx="10806140" cy="2412263"/>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"hôm nay có tiết Giáo dục thể chất" đã đưa tới quyết định của Minh "đi học bằng đôi giày thể thao". Thông tin giúp Minh ra quyết định.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600"/>
              </a:spcBef>
            </a:pPr>
            <a:r>
              <a:rPr lang="vi-VN" sz="2000">
                <a:latin typeface="UTM Avo" panose="02040603050506020204" pitchFamily="18" charset="0"/>
                <a:cs typeface="Times New Roman" panose="02020603050405020304" pitchFamily="18" charset="0"/>
              </a:rPr>
              <a:t>Khi đến trường, nhờ có thông tin, Minh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òn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a:extLst>
              <a:ext uri="{FF2B5EF4-FFF2-40B4-BE49-F238E27FC236}">
                <a16:creationId xmlns:a16="http://schemas.microsoft.com/office/drawing/2014/main" xmlns=""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1333427" y="566317"/>
            <a:ext cx="9751340" cy="2229841"/>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vi-VN" sz="2400">
                <a:latin typeface="UTM Avo" panose="02040603050506020204" pitchFamily="18" charset="0"/>
                <a:cs typeface="Times New Roman" panose="02020603050405020304" pitchFamily="18" charset="0"/>
              </a:rPr>
              <a:t>Đã 12 giờ trưa. Minh chợt thấy cuốn "Truyện cổ tích Việt Nam” và mở</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truyện ra đọc. Mẹ nhắc Minh: “Hãy ngủ đi một lát, </a:t>
            </a: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on sẽ thấy khoẻ khoắn cả buổi chiều". Nghe lời mẹ, Minh nằm và nhắm mắt lại. Minh thiếp đi lúc nào không biết. </a:t>
            </a:r>
          </a:p>
        </p:txBody>
      </p:sp>
      <p:pic>
        <p:nvPicPr>
          <p:cNvPr id="4" name="Picture 3">
            <a:extLst>
              <a:ext uri="{FF2B5EF4-FFF2-40B4-BE49-F238E27FC236}">
                <a16:creationId xmlns:a16="http://schemas.microsoft.com/office/drawing/2014/main" xmlns=""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8" name="Rectangle 7">
            <a:extLst>
              <a:ext uri="{FF2B5EF4-FFF2-40B4-BE49-F238E27FC236}">
                <a16:creationId xmlns:a16="http://schemas.microsoft.com/office/drawing/2014/main" xmlns="" id="{04630B5C-D405-497F-9B94-465FFAAE0822}"/>
              </a:ext>
            </a:extLst>
          </p:cNvPr>
          <p:cNvSpPr/>
          <p:nvPr/>
        </p:nvSpPr>
        <p:spPr>
          <a:xfrm>
            <a:off x="1333428" y="4061843"/>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Em hãy nêu một ví dụ về quyết định của mình. Thông tin nào giúp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a:t>
            </a:r>
            <a:r>
              <a:rPr lang="en-US" sz="2400">
                <a:latin typeface="UTM Avo" panose="02040603050506020204" pitchFamily="18" charset="0"/>
                <a:cs typeface="Times New Roman" panose="02020603050405020304" pitchFamily="18" charset="0"/>
              </a:rPr>
              <a:t>có</a:t>
            </a:r>
            <a:r>
              <a:rPr lang="vi-VN" sz="2400">
                <a:latin typeface="UTM Avo" panose="02040603050506020204" pitchFamily="18" charset="0"/>
                <a:cs typeface="Times New Roman" panose="02020603050405020304" pitchFamily="18" charset="0"/>
              </a:rPr>
              <a:t> quyết định đó?</a:t>
            </a:r>
          </a:p>
        </p:txBody>
      </p:sp>
      <p:sp>
        <p:nvSpPr>
          <p:cNvPr id="25" name="Rectangle 24">
            <a:extLst>
              <a:ext uri="{FF2B5EF4-FFF2-40B4-BE49-F238E27FC236}">
                <a16:creationId xmlns:a16="http://schemas.microsoft.com/office/drawing/2014/main" xmlns="" id="{AD11638A-D12E-4746-919D-376637D7860D}"/>
              </a:ext>
            </a:extLst>
          </p:cNvPr>
          <p:cNvSpPr/>
          <p:nvPr/>
        </p:nvSpPr>
        <p:spPr>
          <a:xfrm>
            <a:off x="1997192" y="2798811"/>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Minh đã ra quyết định gì?</a:t>
            </a:r>
          </a:p>
        </p:txBody>
      </p:sp>
      <p:sp>
        <p:nvSpPr>
          <p:cNvPr id="36" name="Rectangle 35">
            <a:extLst>
              <a:ext uri="{FF2B5EF4-FFF2-40B4-BE49-F238E27FC236}">
                <a16:creationId xmlns:a16="http://schemas.microsoft.com/office/drawing/2014/main" xmlns="" id="{AA00ADD7-2703-4780-9828-7F01D64FA7A5}"/>
              </a:ext>
            </a:extLst>
          </p:cNvPr>
          <p:cNvSpPr/>
          <p:nvPr/>
        </p:nvSpPr>
        <p:spPr>
          <a:xfrm>
            <a:off x="1997192" y="340096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a:t>
            </a:r>
            <a:r>
              <a:rPr lang="vi-VN" sz="2400">
                <a:latin typeface="UTM Avo" panose="02040603050506020204" pitchFamily="18" charset="0"/>
                <a:cs typeface="Times New Roman" panose="02020603050405020304" pitchFamily="18" charset="0"/>
              </a:rPr>
              <a:t>Điều gì giúp Minh ra quyết định ấy?</a:t>
            </a: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12CD9173-CB7E-430D-9EBA-F153ADEFDB00}"/>
              </a:ext>
            </a:extLst>
          </p:cNvPr>
          <p:cNvGrpSpPr/>
          <p:nvPr/>
        </p:nvGrpSpPr>
        <p:grpSpPr>
          <a:xfrm>
            <a:off x="1828801" y="870200"/>
            <a:ext cx="2836506" cy="877077"/>
            <a:chOff x="1334278" y="923731"/>
            <a:chExt cx="2836506" cy="877077"/>
          </a:xfrm>
        </p:grpSpPr>
        <p:sp>
          <p:nvSpPr>
            <p:cNvPr id="2" name="Rectangle: Rounded Corners 1">
              <a:extLst>
                <a:ext uri="{FF2B5EF4-FFF2-40B4-BE49-F238E27FC236}">
                  <a16:creationId xmlns:a16="http://schemas.microsoft.com/office/drawing/2014/main" xmlns="" id="{1B164CBD-CBBA-4489-A313-932FB0391AF5}"/>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FAF8ADC8-4324-4ABD-90DE-CC263B732EE5}"/>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Thông tin</a:t>
              </a:r>
              <a:endParaRPr lang="vi-VN" sz="2800" b="1">
                <a:solidFill>
                  <a:schemeClr val="bg1"/>
                </a:solidFill>
                <a:latin typeface="UTM Avo" panose="020406030505060202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xmlns="" id="{2DB4821A-7D80-41B8-90B6-A0DA1001063F}"/>
              </a:ext>
            </a:extLst>
          </p:cNvPr>
          <p:cNvGrpSpPr/>
          <p:nvPr/>
        </p:nvGrpSpPr>
        <p:grpSpPr>
          <a:xfrm>
            <a:off x="7598229" y="870200"/>
            <a:ext cx="2836506" cy="877077"/>
            <a:chOff x="1334278" y="923731"/>
            <a:chExt cx="2836506" cy="877077"/>
          </a:xfrm>
        </p:grpSpPr>
        <p:sp>
          <p:nvSpPr>
            <p:cNvPr id="7" name="Rectangle: Rounded Corners 6">
              <a:extLst>
                <a:ext uri="{FF2B5EF4-FFF2-40B4-BE49-F238E27FC236}">
                  <a16:creationId xmlns:a16="http://schemas.microsoft.com/office/drawing/2014/main" xmlns="" id="{9715E3CE-E445-4FB9-B272-F0F39B81A7DC}"/>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9B896C2-3876-45A7-814B-19A18D585EC8}"/>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Quyết định</a:t>
              </a:r>
              <a:endParaRPr lang="vi-VN" sz="2800" b="1">
                <a:solidFill>
                  <a:schemeClr val="bg1"/>
                </a:solidFill>
                <a:latin typeface="UTM Avo" panose="02040603050506020204" pitchFamily="18" charset="0"/>
                <a:cs typeface="Times New Roman" panose="02020603050405020304" pitchFamily="18" charset="0"/>
              </a:endParaRPr>
            </a:p>
          </p:txBody>
        </p:sp>
      </p:grpSp>
      <p:cxnSp>
        <p:nvCxnSpPr>
          <p:cNvPr id="10" name="Straight Arrow Connector 9">
            <a:extLst>
              <a:ext uri="{FF2B5EF4-FFF2-40B4-BE49-F238E27FC236}">
                <a16:creationId xmlns:a16="http://schemas.microsoft.com/office/drawing/2014/main" xmlns="" id="{51368CA7-6BEA-42F6-ADC7-1D440EA32FB4}"/>
              </a:ext>
            </a:extLst>
          </p:cNvPr>
          <p:cNvCxnSpPr>
            <a:cxnSpLocks/>
            <a:stCxn id="2" idx="3"/>
            <a:endCxn id="7" idx="1"/>
          </p:cNvCxnSpPr>
          <p:nvPr/>
        </p:nvCxnSpPr>
        <p:spPr>
          <a:xfrm>
            <a:off x="4665307" y="1308739"/>
            <a:ext cx="293292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a16="http://schemas.microsoft.com/office/drawing/2014/main" xmlns="" id="{3F8EE1F0-1B11-4807-A733-B1B4675D568E}"/>
              </a:ext>
            </a:extLst>
          </p:cNvPr>
          <p:cNvGrpSpPr/>
          <p:nvPr/>
        </p:nvGrpSpPr>
        <p:grpSpPr>
          <a:xfrm>
            <a:off x="2086899" y="2244012"/>
            <a:ext cx="8018202" cy="1392692"/>
            <a:chOff x="3206525" y="469579"/>
            <a:chExt cx="8018202" cy="1392692"/>
          </a:xfrm>
        </p:grpSpPr>
        <p:grpSp>
          <p:nvGrpSpPr>
            <p:cNvPr id="12" name="Group 11">
              <a:extLst>
                <a:ext uri="{FF2B5EF4-FFF2-40B4-BE49-F238E27FC236}">
                  <a16:creationId xmlns:a16="http://schemas.microsoft.com/office/drawing/2014/main" xmlns="" id="{CC982BDF-BCBC-4147-A400-C55E90571E7A}"/>
                </a:ext>
              </a:extLst>
            </p:cNvPr>
            <p:cNvGrpSpPr/>
            <p:nvPr/>
          </p:nvGrpSpPr>
          <p:grpSpPr>
            <a:xfrm>
              <a:off x="3206525" y="469579"/>
              <a:ext cx="8018202" cy="1392692"/>
              <a:chOff x="3206525" y="469579"/>
              <a:chExt cx="8018202" cy="1392692"/>
            </a:xfrm>
          </p:grpSpPr>
          <p:grpSp>
            <p:nvGrpSpPr>
              <p:cNvPr id="14" name="Group 13">
                <a:extLst>
                  <a:ext uri="{FF2B5EF4-FFF2-40B4-BE49-F238E27FC236}">
                    <a16:creationId xmlns:a16="http://schemas.microsoft.com/office/drawing/2014/main" xmlns="" id="{1BBF6144-212D-42B6-878B-41185356141F}"/>
                  </a:ext>
                </a:extLst>
              </p:cNvPr>
              <p:cNvGrpSpPr/>
              <p:nvPr/>
            </p:nvGrpSpPr>
            <p:grpSpPr>
              <a:xfrm>
                <a:off x="3657601" y="911578"/>
                <a:ext cx="7567126" cy="950693"/>
                <a:chOff x="4131425" y="934090"/>
                <a:chExt cx="6807716" cy="1402534"/>
              </a:xfrm>
            </p:grpSpPr>
            <p:sp>
              <p:nvSpPr>
                <p:cNvPr id="16" name="Rectangle: Rounded Corners 15">
                  <a:extLst>
                    <a:ext uri="{FF2B5EF4-FFF2-40B4-BE49-F238E27FC236}">
                      <a16:creationId xmlns:a16="http://schemas.microsoft.com/office/drawing/2014/main" xmlns="" id="{20335CE7-D42F-46B7-8CEF-2D0BA8CF72A3}"/>
                    </a:ext>
                  </a:extLst>
                </p:cNvPr>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xmlns="" id="{CD4923C7-44F9-4A0B-85F9-34068E5D1737}"/>
                    </a:ext>
                  </a:extLst>
                </p:cNvPr>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xmlns="" id="{197E06EE-5160-4D79-A17C-8014EF5272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6525" y="469579"/>
                <a:ext cx="998307" cy="883997"/>
              </a:xfrm>
              <a:prstGeom prst="rect">
                <a:avLst/>
              </a:prstGeom>
            </p:spPr>
          </p:pic>
        </p:grpSp>
        <p:sp>
          <p:nvSpPr>
            <p:cNvPr id="13" name="Rectangle 12">
              <a:extLst>
                <a:ext uri="{FF2B5EF4-FFF2-40B4-BE49-F238E27FC236}">
                  <a16:creationId xmlns:a16="http://schemas.microsoft.com/office/drawing/2014/main" xmlns="" id="{CA0F626C-48EA-469D-A12D-BC8FAB31A4A4}"/>
                </a:ext>
              </a:extLst>
            </p:cNvPr>
            <p:cNvSpPr/>
            <p:nvPr/>
          </p:nvSpPr>
          <p:spPr>
            <a:xfrm>
              <a:off x="3657601" y="1062921"/>
              <a:ext cx="7301692" cy="574388"/>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Cần phải có thông tin để ra quyết định</a:t>
              </a:r>
            </a:p>
          </p:txBody>
        </p:sp>
      </p:grpSp>
      <p:pic>
        <p:nvPicPr>
          <p:cNvPr id="9" name="Picture 8" descr="A toy figurine of a child holding a book&#10;&#10;Description automatically generated with low confidence">
            <a:extLst>
              <a:ext uri="{FF2B5EF4-FFF2-40B4-BE49-F238E27FC236}">
                <a16:creationId xmlns:a16="http://schemas.microsoft.com/office/drawing/2014/main" xmlns="" id="{A3DEE7F7-08E4-413D-9EED-CA6918690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653" y="3788047"/>
            <a:ext cx="2519615" cy="2780522"/>
          </a:xfrm>
          <a:prstGeom prst="rect">
            <a:avLst/>
          </a:prstGeom>
        </p:spPr>
      </p:pic>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BA DẠNG THÔNG TIN THƯỜNG GẶP</a:t>
            </a:r>
          </a:p>
        </p:txBody>
      </p:sp>
      <p:grpSp>
        <p:nvGrpSpPr>
          <p:cNvPr id="3" name="Group 2">
            <a:extLst>
              <a:ext uri="{FF2B5EF4-FFF2-40B4-BE49-F238E27FC236}">
                <a16:creationId xmlns:a16="http://schemas.microsoft.com/office/drawing/2014/main" xmlns="" id="{B6B46150-747C-44D3-8ADD-3C9183BFEC10}"/>
              </a:ext>
            </a:extLst>
          </p:cNvPr>
          <p:cNvGrpSpPr/>
          <p:nvPr/>
        </p:nvGrpSpPr>
        <p:grpSpPr>
          <a:xfrm>
            <a:off x="614526" y="968721"/>
            <a:ext cx="10962947" cy="2549092"/>
            <a:chOff x="522612" y="900102"/>
            <a:chExt cx="10962947" cy="2549092"/>
          </a:xfrm>
        </p:grpSpPr>
        <p:sp>
          <p:nvSpPr>
            <p:cNvPr id="4" name="Rectangle 3">
              <a:extLst>
                <a:ext uri="{FF2B5EF4-FFF2-40B4-BE49-F238E27FC236}">
                  <a16:creationId xmlns:a16="http://schemas.microsoft.com/office/drawing/2014/main" xmlns=""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Thế giới quanh ta</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275D43A7-8584-4C1E-93BA-C7DC7533867F}"/>
                </a:ext>
              </a:extLst>
            </p:cNvPr>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B678708-28DD-4966-9FB7-B41AB3EFB5FE}"/>
                </a:ext>
              </a:extLst>
            </p:cNvPr>
            <p:cNvSpPr/>
            <p:nvPr/>
          </p:nvSpPr>
          <p:spPr>
            <a:xfrm>
              <a:off x="791594" y="1829045"/>
              <a:ext cx="6081607"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bức tranh Minh và An đang trên đường đến trường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cho biết hai bạn có thể nhìn thấy và nghe thấy những gì?</a:t>
              </a:r>
            </a:p>
          </p:txBody>
        </p:sp>
        <p:grpSp>
          <p:nvGrpSpPr>
            <p:cNvPr id="7" name="Group 6">
              <a:extLst>
                <a:ext uri="{FF2B5EF4-FFF2-40B4-BE49-F238E27FC236}">
                  <a16:creationId xmlns:a16="http://schemas.microsoft.com/office/drawing/2014/main" xmlns=""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xmlns=""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xmlns=""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xmlns=""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xmlns=""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xmlns=""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xmlns=""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xmlns=""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grpSp>
        <p:nvGrpSpPr>
          <p:cNvPr id="8" name="Group 7">
            <a:extLst>
              <a:ext uri="{FF2B5EF4-FFF2-40B4-BE49-F238E27FC236}">
                <a16:creationId xmlns:a16="http://schemas.microsoft.com/office/drawing/2014/main" xmlns="" id="{DA8AF15E-7A94-479B-865F-19BF5AFBF567}"/>
              </a:ext>
            </a:extLst>
          </p:cNvPr>
          <p:cNvGrpSpPr/>
          <p:nvPr/>
        </p:nvGrpSpPr>
        <p:grpSpPr>
          <a:xfrm>
            <a:off x="689174" y="3636805"/>
            <a:ext cx="10809895" cy="2441432"/>
            <a:chOff x="689174" y="4018460"/>
            <a:chExt cx="10809895" cy="2441432"/>
          </a:xfrm>
        </p:grpSpPr>
        <p:sp>
          <p:nvSpPr>
            <p:cNvPr id="16" name="Rectangle 15">
              <a:extLst>
                <a:ext uri="{FF2B5EF4-FFF2-40B4-BE49-F238E27FC236}">
                  <a16:creationId xmlns:a16="http://schemas.microsoft.com/office/drawing/2014/main" xmlns="" id="{891DAD61-1AEC-4619-8343-9F19A8621F4D}"/>
                </a:ext>
              </a:extLst>
            </p:cNvPr>
            <p:cNvSpPr/>
            <p:nvPr/>
          </p:nvSpPr>
          <p:spPr>
            <a:xfrm>
              <a:off x="692929" y="4115276"/>
              <a:ext cx="10806140" cy="2344616"/>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có trong mọi sự vật, hiện tượng quanh em và được nhận biết qua các giác quan. Có ba dạng thông tin thường gặp là</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dạng chữ</a:t>
              </a:r>
              <a:r>
                <a:rPr lang="en-US" sz="2000">
                  <a:latin typeface="UTM Avo" panose="02040603050506020204" pitchFamily="18" charset="0"/>
                  <a:cs typeface="Times New Roman" panose="02020603050405020304" pitchFamily="18" charset="0"/>
                </a:rPr>
                <a:t> 			</a:t>
              </a: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hình ảnh </a:t>
              </a:r>
              <a:endParaRPr lang="en-US" sz="2000">
                <a:latin typeface="UTM Avo" panose="02040603050506020204" pitchFamily="18" charset="0"/>
                <a:cs typeface="Times New Roman" panose="02020603050405020304" pitchFamily="18" charset="0"/>
              </a:endParaRP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âm thanh</a:t>
              </a:r>
              <a:endParaRPr lang="en-US" sz="2000">
                <a:latin typeface="UTM Avo" panose="020406030505060202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xmlns=""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grpSp>
      <p:pic>
        <p:nvPicPr>
          <p:cNvPr id="18" name="Picture 17">
            <a:extLst>
              <a:ext uri="{FF2B5EF4-FFF2-40B4-BE49-F238E27FC236}">
                <a16:creationId xmlns:a16="http://schemas.microsoft.com/office/drawing/2014/main" xmlns="" id="{06BFDB3A-FC7D-468C-9DE4-8A25E9491295}"/>
              </a:ext>
            </a:extLst>
          </p:cNvPr>
          <p:cNvPicPr>
            <a:picLocks noChangeAspect="1"/>
          </p:cNvPicPr>
          <p:nvPr/>
        </p:nvPicPr>
        <p:blipFill>
          <a:blip r:embed="rId7"/>
          <a:stretch>
            <a:fillRect/>
          </a:stretch>
        </p:blipFill>
        <p:spPr>
          <a:xfrm>
            <a:off x="7180556" y="1488678"/>
            <a:ext cx="4127936" cy="1820976"/>
          </a:xfrm>
          <a:prstGeom prst="rect">
            <a:avLst/>
          </a:prstGeom>
        </p:spPr>
      </p:pic>
      <p:sp>
        <p:nvSpPr>
          <p:cNvPr id="19" name="Rectangle 18">
            <a:extLst>
              <a:ext uri="{FF2B5EF4-FFF2-40B4-BE49-F238E27FC236}">
                <a16:creationId xmlns:a16="http://schemas.microsoft.com/office/drawing/2014/main" xmlns="" id="{5F28C234-D29A-43B6-9D9D-89685D25E898}"/>
              </a:ext>
            </a:extLst>
          </p:cNvPr>
          <p:cNvSpPr/>
          <p:nvPr/>
        </p:nvSpPr>
        <p:spPr>
          <a:xfrm>
            <a:off x="4027614" y="4663327"/>
            <a:ext cx="3589930"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dòng chữ </a:t>
            </a:r>
            <a:r>
              <a:rPr lang="vi-VN" sz="2000">
                <a:solidFill>
                  <a:srgbClr val="FF0000"/>
                </a:solidFill>
                <a:latin typeface="UTM Avo" panose="02040603050506020204" pitchFamily="18" charset="0"/>
                <a:cs typeface="Times New Roman" panose="02020603050405020304" pitchFamily="18" charset="0"/>
              </a:rPr>
              <a:t>tên trường</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33B32C96-9C93-4F8A-AB1A-BD04D3F410F3}"/>
              </a:ext>
            </a:extLst>
          </p:cNvPr>
          <p:cNvSpPr/>
          <p:nvPr/>
        </p:nvSpPr>
        <p:spPr>
          <a:xfrm>
            <a:off x="4609358" y="5126895"/>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hình vẽ trên bức tranh </a:t>
            </a:r>
            <a:r>
              <a:rPr lang="vi-VN" sz="2000">
                <a:latin typeface="UTM Avo" panose="02040603050506020204" pitchFamily="18" charset="0"/>
                <a:cs typeface="Times New Roman" panose="02020603050405020304" pitchFamily="18" charset="0"/>
              </a:rPr>
              <a:t>cạnh công trường </a:t>
            </a:r>
          </a:p>
        </p:txBody>
      </p:sp>
      <p:sp>
        <p:nvSpPr>
          <p:cNvPr id="21" name="Rectangle 20">
            <a:extLst>
              <a:ext uri="{FF2B5EF4-FFF2-40B4-BE49-F238E27FC236}">
                <a16:creationId xmlns:a16="http://schemas.microsoft.com/office/drawing/2014/main" xmlns="" id="{B8B4BE71-FB27-4C1A-8858-C61F6599FB45}"/>
              </a:ext>
            </a:extLst>
          </p:cNvPr>
          <p:cNvSpPr/>
          <p:nvPr/>
        </p:nvSpPr>
        <p:spPr>
          <a:xfrm>
            <a:off x="4763142" y="5593778"/>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tiếng chim hót </a:t>
            </a:r>
            <a:r>
              <a:rPr lang="vi-VN" sz="2000">
                <a:latin typeface="UTM Avo" panose="02040603050506020204" pitchFamily="18" charset="0"/>
                <a:cs typeface="Times New Roman" panose="02020603050405020304" pitchFamily="18" charset="0"/>
              </a:rPr>
              <a:t>mà hai bạn nghe thấy </a:t>
            </a:r>
          </a:p>
        </p:txBody>
      </p: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5657</TotalTime>
  <Words>834</Words>
  <PresentationFormat>Custom</PresentationFormat>
  <Paragraphs>95</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2021-11-14T08:33:55Z</dcterms:created>
  <dcterms:modified xsi:type="dcterms:W3CDTF">2022-08-05T14:56:57Z</dcterms:modified>
</cp:coreProperties>
</file>