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70" r:id="rId3"/>
    <p:sldId id="280" r:id="rId4"/>
    <p:sldId id="281" r:id="rId5"/>
    <p:sldId id="257" r:id="rId6"/>
    <p:sldId id="278" r:id="rId7"/>
    <p:sldId id="282" r:id="rId8"/>
    <p:sldId id="271" r:id="rId9"/>
    <p:sldId id="274" r:id="rId10"/>
    <p:sldId id="272" r:id="rId11"/>
    <p:sldId id="283" r:id="rId12"/>
    <p:sldId id="285" r:id="rId13"/>
    <p:sldId id="273" r:id="rId14"/>
    <p:sldId id="284" r:id="rId15"/>
    <p:sldId id="275" r:id="rId16"/>
    <p:sldId id="286" r:id="rId17"/>
    <p:sldId id="287" r:id="rId18"/>
    <p:sldId id="289" r:id="rId19"/>
    <p:sldId id="288" r:id="rId20"/>
    <p:sldId id="291" r:id="rId21"/>
    <p:sldId id="279" r:id="rId22"/>
    <p:sldId id="290" r:id="rId23"/>
    <p:sldId id="276" r:id="rId24"/>
    <p:sldId id="292" r:id="rId25"/>
    <p:sldId id="293" r:id="rId26"/>
    <p:sldId id="294" r:id="rId27"/>
    <p:sldId id="296" r:id="rId28"/>
    <p:sldId id="295" r:id="rId29"/>
    <p:sldId id="297" r:id="rId30"/>
    <p:sldId id="303" r:id="rId31"/>
    <p:sldId id="298" r:id="rId32"/>
    <p:sldId id="299" r:id="rId33"/>
    <p:sldId id="300" r:id="rId34"/>
    <p:sldId id="301" r:id="rId35"/>
    <p:sldId id="302" r:id="rId36"/>
    <p:sldId id="304" r:id="rId37"/>
    <p:sldId id="305" r:id="rId38"/>
    <p:sldId id="306" r:id="rId39"/>
    <p:sldId id="307" r:id="rId40"/>
    <p:sldId id="308" r:id="rId41"/>
    <p:sldId id="309" r:id="rId42"/>
    <p:sldId id="310" r:id="rId43"/>
    <p:sldId id="311" r:id="rId44"/>
    <p:sldId id="312" r:id="rId45"/>
    <p:sldId id="313" r:id="rId46"/>
    <p:sldId id="263" r:id="rId47"/>
    <p:sldId id="260" r:id="rId48"/>
    <p:sldId id="267" r:id="rId49"/>
    <p:sldId id="261" r:id="rId50"/>
    <p:sldId id="314" r:id="rId51"/>
    <p:sldId id="258" r:id="rId52"/>
    <p:sldId id="269" r:id="rId53"/>
  </p:sldIdLst>
  <p:sldSz cx="18288000" cy="10287000"/>
  <p:notesSz cx="6858000" cy="9144000"/>
  <p:embeddedFontLst>
    <p:embeddedFont>
      <p:font typeface="Cambria Math" panose="02040503050406030204" pitchFamily="18" charset="0"/>
      <p:regular r:id="rId55"/>
    </p:embeddedFont>
    <p:embeddedFont>
      <p:font typeface="Calibri" panose="020F050202020403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E9"/>
    <a:srgbClr val="61A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4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18</a:t>
            </a:fld>
            <a:endParaRPr lang="en-US"/>
          </a:p>
        </p:txBody>
      </p:sp>
    </p:spTree>
    <p:extLst>
      <p:ext uri="{BB962C8B-B14F-4D97-AF65-F5344CB8AC3E}">
        <p14:creationId xmlns:p14="http://schemas.microsoft.com/office/powerpoint/2010/main" val="272096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D796A-198F-4B98-9B98-878DC4C51E9B}" type="slidenum">
              <a:rPr lang="en-US" smtClean="0"/>
              <a:t>31</a:t>
            </a:fld>
            <a:endParaRPr lang="en-US"/>
          </a:p>
        </p:txBody>
      </p:sp>
    </p:spTree>
    <p:extLst>
      <p:ext uri="{BB962C8B-B14F-4D97-AF65-F5344CB8AC3E}">
        <p14:creationId xmlns:p14="http://schemas.microsoft.com/office/powerpoint/2010/main" val="423095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26" Type="http://schemas.openxmlformats.org/officeDocument/2006/relationships/image" Target="../media/image21.svg"/><Relationship Id="rId3" Type="http://schemas.openxmlformats.org/officeDocument/2006/relationships/image" Target="../media/image18.svg"/><Relationship Id="rId21" Type="http://schemas.microsoft.com/office/2007/relationships/hdphoto" Target="../media/hdphoto1.wdp"/><Relationship Id="rId25" Type="http://schemas.openxmlformats.org/officeDocument/2006/relationships/image" Target="../media/image37.png"/><Relationship Id="rId2" Type="http://schemas.openxmlformats.org/officeDocument/2006/relationships/image" Target="../media/image7.png"/><Relationship Id="rId20" Type="http://schemas.openxmlformats.org/officeDocument/2006/relationships/image" Target="../media/image32.png"/><Relationship Id="rId1" Type="http://schemas.openxmlformats.org/officeDocument/2006/relationships/slideLayout" Target="../slideLayouts/slideLayout7.xml"/><Relationship Id="rId24" Type="http://schemas.openxmlformats.org/officeDocument/2006/relationships/image" Target="../media/image25.png"/><Relationship Id="rId5" Type="http://schemas.openxmlformats.org/officeDocument/2006/relationships/image" Target="../media/image21.png"/><Relationship Id="rId23" Type="http://schemas.openxmlformats.org/officeDocument/2006/relationships/image" Target="../media/image24.png"/><Relationship Id="rId19" Type="http://schemas.openxmlformats.org/officeDocument/2006/relationships/image" Target="NULL"/><Relationship Id="rId4" Type="http://schemas.openxmlformats.org/officeDocument/2006/relationships/image" Target="../media/image35.png"/><Relationship Id="rId22"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39.png"/><Relationship Id="rId10" Type="http://schemas.openxmlformats.org/officeDocument/2006/relationships/image" Target="../media/image38.jp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41.png"/><Relationship Id="rId10" Type="http://schemas.openxmlformats.org/officeDocument/2006/relationships/image" Target="../media/image39.png"/><Relationship Id="rId9" Type="http://schemas.openxmlformats.org/officeDocument/2006/relationships/image" Target="../media/image38.jpg"/></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44.png"/><Relationship Id="rId2" Type="http://schemas.openxmlformats.org/officeDocument/2006/relationships/image" Target="../media/image11.png"/><Relationship Id="rId20" Type="http://schemas.openxmlformats.org/officeDocument/2006/relationships/image" Target="../media/image46.png"/><Relationship Id="rId1" Type="http://schemas.openxmlformats.org/officeDocument/2006/relationships/slideLayout" Target="../slideLayouts/slideLayout7.xml"/><Relationship Id="rId24" Type="http://schemas.openxmlformats.org/officeDocument/2006/relationships/image" Target="../media/image47.png"/><Relationship Id="rId23" Type="http://schemas.openxmlformats.org/officeDocument/2006/relationships/image" Target="../media/image49.png"/><Relationship Id="rId10" Type="http://schemas.openxmlformats.org/officeDocument/2006/relationships/image" Target="../media/image21.png"/><Relationship Id="rId19" Type="http://schemas.openxmlformats.org/officeDocument/2006/relationships/image" Target="NULL"/><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8.svg"/><Relationship Id="rId7"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5.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52.png"/><Relationship Id="rId2" Type="http://schemas.openxmlformats.org/officeDocument/2006/relationships/image" Target="../media/image7.png"/><Relationship Id="rId20"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21.png"/><Relationship Id="rId19" Type="http://schemas.openxmlformats.org/officeDocument/2006/relationships/image" Target="NUL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8.svg"/><Relationship Id="rId21" Type="http://schemas.openxmlformats.org/officeDocument/2006/relationships/image" Target="../media/image20.svg"/><Relationship Id="rId7" Type="http://schemas.openxmlformats.org/officeDocument/2006/relationships/image" Target="../media/image30.svg"/><Relationship Id="rId2" Type="http://schemas.openxmlformats.org/officeDocument/2006/relationships/image" Target="../media/image54.png"/><Relationship Id="rId1" Type="http://schemas.openxmlformats.org/officeDocument/2006/relationships/slideLayout" Target="../slideLayouts/slideLayout7.xml"/><Relationship Id="rId24" Type="http://schemas.openxmlformats.org/officeDocument/2006/relationships/image" Target="../media/image57.png"/><Relationship Id="rId23" Type="http://schemas.openxmlformats.org/officeDocument/2006/relationships/image" Target="../media/image59.png"/><Relationship Id="rId4" Type="http://schemas.openxmlformats.org/officeDocument/2006/relationships/image" Target="../media/image55.png"/><Relationship Id="rId22"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1.png"/><Relationship Id="rId21" Type="http://schemas.openxmlformats.org/officeDocument/2006/relationships/image" Target="../media/image63.png"/><Relationship Id="rId2" Type="http://schemas.openxmlformats.org/officeDocument/2006/relationships/notesSlide" Target="../notesSlides/notesSlide1.xml"/><Relationship Id="rId20" Type="http://schemas.openxmlformats.org/officeDocument/2006/relationships/image" Target="../media/image62.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61.png"/><Relationship Id="rId19" Type="http://schemas.openxmlformats.org/officeDocument/2006/relationships/image" Target="NULL"/><Relationship Id="rId9" Type="http://schemas.openxmlformats.org/officeDocument/2006/relationships/image" Target="../media/image44.png"/><Relationship Id="rId22"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8.svg"/><Relationship Id="rId7"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8" Type="http://schemas.openxmlformats.org/officeDocument/2006/relationships/image" Target="../media/image51.svg"/><Relationship Id="rId13" Type="http://schemas.microsoft.com/office/2007/relationships/hdphoto" Target="../media/hdphoto2.wdp"/><Relationship Id="rId12" Type="http://schemas.openxmlformats.org/officeDocument/2006/relationships/image" Target="../media/image69.pn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71.png"/><Relationship Id="rId10" Type="http://schemas.openxmlformats.org/officeDocument/2006/relationships/image" Target="../media/image70.png"/><Relationship Id="rId9" Type="http://schemas.openxmlformats.org/officeDocument/2006/relationships/image" Target="../media/image68.pn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svg"/><Relationship Id="rId7" Type="http://schemas.openxmlformats.org/officeDocument/2006/relationships/image" Target="../media/image75.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9.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28.svg"/><Relationship Id="rId12" Type="http://schemas.openxmlformats.org/officeDocument/2006/relationships/image" Target="../media/image76.png"/><Relationship Id="rId2" Type="http://schemas.openxmlformats.org/officeDocument/2006/relationships/image" Target="../media/image17.png"/><Relationship Id="rId16" Type="http://schemas.openxmlformats.org/officeDocument/2006/relationships/image" Target="../media/image78.png"/><Relationship Id="rId1" Type="http://schemas.openxmlformats.org/officeDocument/2006/relationships/slideLayout" Target="../slideLayouts/slideLayout7.xml"/><Relationship Id="rId11" Type="http://schemas.openxmlformats.org/officeDocument/2006/relationships/image" Target="../media/image36.svg"/><Relationship Id="rId15" Type="http://schemas.openxmlformats.org/officeDocument/2006/relationships/image" Target="../media/image77.png"/><Relationship Id="rId4" Type="http://schemas.openxmlformats.org/officeDocument/2006/relationships/image" Target="../media/image18.png"/><Relationship Id="rId1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81.png"/><Relationship Id="rId2" Type="http://schemas.openxmlformats.org/officeDocument/2006/relationships/image" Target="../media/image7.png"/><Relationship Id="rId20"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21.png"/><Relationship Id="rId19" Type="http://schemas.openxmlformats.org/officeDocument/2006/relationships/image" Target="NULL"/><Relationship Id="rId4" Type="http://schemas.openxmlformats.org/officeDocument/2006/relationships/image" Target="../media/image79.png"/><Relationship Id="rId22"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3.png"/><Relationship Id="rId19" Type="http://schemas.openxmlformats.org/officeDocument/2006/relationships/image" Target="NUL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10" Type="http://schemas.openxmlformats.org/officeDocument/2006/relationships/image" Target="../media/image68.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7.xml"/><Relationship Id="rId10" Type="http://schemas.openxmlformats.org/officeDocument/2006/relationships/image" Target="../media/image82.png"/><Relationship Id="rId9"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88.png"/><Relationship Id="rId2" Type="http://schemas.openxmlformats.org/officeDocument/2006/relationships/image" Target="../media/image11.png"/><Relationship Id="rId20" Type="http://schemas.openxmlformats.org/officeDocument/2006/relationships/image" Target="../media/image87.png"/><Relationship Id="rId1" Type="http://schemas.openxmlformats.org/officeDocument/2006/relationships/slideLayout" Target="../slideLayouts/slideLayout7.xml"/><Relationship Id="rId23" Type="http://schemas.openxmlformats.org/officeDocument/2006/relationships/image" Target="../media/image89.png"/><Relationship Id="rId19" Type="http://schemas.openxmlformats.org/officeDocument/2006/relationships/image" Target="NULL"/><Relationship Id="rId9" Type="http://schemas.openxmlformats.org/officeDocument/2006/relationships/image" Target="../media/image21.png"/><Relationship Id="rId22" Type="http://schemas.openxmlformats.org/officeDocument/2006/relationships/image" Target="../media/image86.png"/></Relationships>
</file>

<file path=ppt/slides/_rels/slide28.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89.png"/><Relationship Id="rId2" Type="http://schemas.openxmlformats.org/officeDocument/2006/relationships/image" Target="../media/image11.png"/><Relationship Id="rId20" Type="http://schemas.openxmlformats.org/officeDocument/2006/relationships/image" Target="../media/image86.png"/><Relationship Id="rId1" Type="http://schemas.openxmlformats.org/officeDocument/2006/relationships/slideLayout" Target="../slideLayouts/slideLayout7.xml"/><Relationship Id="rId19" Type="http://schemas.openxmlformats.org/officeDocument/2006/relationships/image" Target="NULL"/><Relationship Id="rId9" Type="http://schemas.openxmlformats.org/officeDocument/2006/relationships/image" Target="../media/image21.png"/><Relationship Id="rId22"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90.png"/><Relationship Id="rId2" Type="http://schemas.openxmlformats.org/officeDocument/2006/relationships/image" Target="../media/image7.png"/><Relationship Id="rId20" Type="http://schemas.openxmlformats.org/officeDocument/2006/relationships/image" Target="../media/image92.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94.png"/><Relationship Id="rId2" Type="http://schemas.openxmlformats.org/officeDocument/2006/relationships/image" Target="../media/image7.png"/><Relationship Id="rId20" Type="http://schemas.openxmlformats.org/officeDocument/2006/relationships/image" Target="../media/image90.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20"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21.png"/><Relationship Id="rId19" Type="http://schemas.openxmlformats.org/officeDocument/2006/relationships/image" Target="NULL"/><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7.png"/><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9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3.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64.png"/><Relationship Id="rId2" Type="http://schemas.openxmlformats.org/officeDocument/2006/relationships/image" Target="../media/image7.png"/><Relationship Id="rId20"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21.png"/><Relationship Id="rId19" Type="http://schemas.openxmlformats.org/officeDocument/2006/relationships/image" Target="NUL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20" Type="http://schemas.openxmlformats.org/officeDocument/2006/relationships/image" Target="../media/image105.png"/><Relationship Id="rId1" Type="http://schemas.openxmlformats.org/officeDocument/2006/relationships/slideLayout" Target="../slideLayouts/slideLayout7.xml"/><Relationship Id="rId19" Type="http://schemas.openxmlformats.org/officeDocument/2006/relationships/image" Target="NULL"/><Relationship Id="rId9"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106.png"/><Relationship Id="rId2" Type="http://schemas.openxmlformats.org/officeDocument/2006/relationships/image" Target="../media/image11.png"/><Relationship Id="rId20" Type="http://schemas.openxmlformats.org/officeDocument/2006/relationships/image" Target="../media/image104.png"/><Relationship Id="rId1" Type="http://schemas.openxmlformats.org/officeDocument/2006/relationships/slideLayout" Target="../slideLayouts/slideLayout7.xml"/><Relationship Id="rId19" Type="http://schemas.openxmlformats.org/officeDocument/2006/relationships/image" Target="NUL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51.sv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24.png"/><Relationship Id="rId10" Type="http://schemas.openxmlformats.org/officeDocument/2006/relationships/image" Target="../media/image37.png"/><Relationship Id="rId9" Type="http://schemas.openxmlformats.org/officeDocument/2006/relationships/image" Target="../media/image108.png"/><Relationship Id="rId4" Type="http://schemas.openxmlformats.org/officeDocument/2006/relationships/image" Target="../media/image21.svg"/></Relationships>
</file>

<file path=ppt/slides/_rels/slide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110.png"/><Relationship Id="rId2" Type="http://schemas.openxmlformats.org/officeDocument/2006/relationships/image" Target="../media/image7.png"/><Relationship Id="rId20" Type="http://schemas.openxmlformats.org/officeDocument/2006/relationships/image" Target="../media/image109.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1.png"/><Relationship Id="rId22"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40.png"/><Relationship Id="rId4" Type="http://schemas.openxmlformats.org/officeDocument/2006/relationships/image" Target="../media/image110.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59.svg"/><Relationship Id="rId12" Type="http://schemas.openxmlformats.org/officeDocument/2006/relationships/image" Target="../media/image15.png"/><Relationship Id="rId2" Type="http://schemas.openxmlformats.org/officeDocument/2006/relationships/image" Target="../media/image111.png"/><Relationship Id="rId1" Type="http://schemas.openxmlformats.org/officeDocument/2006/relationships/slideLayout" Target="../slideLayouts/slideLayout7.xml"/><Relationship Id="rId11" Type="http://schemas.openxmlformats.org/officeDocument/2006/relationships/image" Target="../media/image113.png"/><Relationship Id="rId10" Type="http://schemas.openxmlformats.org/officeDocument/2006/relationships/image" Target="../media/image114.png"/><Relationship Id="rId9" Type="http://schemas.openxmlformats.org/officeDocument/2006/relationships/image" Target="../media/image18.svg"/></Relationships>
</file>

<file path=ppt/slides/_rels/slide43.xml.rels><?xml version="1.0" encoding="UTF-8" standalone="yes"?>
<Relationships xmlns="http://schemas.openxmlformats.org/package/2006/relationships"><Relationship Id="rId8" Type="http://schemas.openxmlformats.org/officeDocument/2006/relationships/image" Target="../media/image51.svg"/><Relationship Id="rId21" Type="http://schemas.microsoft.com/office/2007/relationships/hdphoto" Target="../media/hdphoto3.wdp"/><Relationship Id="rId2" Type="http://schemas.openxmlformats.org/officeDocument/2006/relationships/image" Target="../media/image11.png"/><Relationship Id="rId20" Type="http://schemas.openxmlformats.org/officeDocument/2006/relationships/image" Target="../media/image115.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116.png"/><Relationship Id="rId19" Type="http://schemas.openxmlformats.org/officeDocument/2006/relationships/image" Target="NULL"/><Relationship Id="rId9" Type="http://schemas.openxmlformats.org/officeDocument/2006/relationships/image" Target="../media/image24.png"/><Relationship Id="rId22" Type="http://schemas.openxmlformats.org/officeDocument/2006/relationships/image" Target="../media/image117.png"/></Relationships>
</file>

<file path=ppt/slides/_rels/slide44.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9" Type="http://schemas.openxmlformats.org/officeDocument/2006/relationships/image" Target="../media/image118.jpg"/></Relationships>
</file>

<file path=ppt/slides/_rels/slide45.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9" Type="http://schemas.openxmlformats.org/officeDocument/2006/relationships/image" Target="../media/image118.jpg"/></Relationships>
</file>

<file path=ppt/slides/_rels/slide46.xml.rels><?xml version="1.0" encoding="UTF-8" standalone="yes"?>
<Relationships xmlns="http://schemas.openxmlformats.org/package/2006/relationships"><Relationship Id="rId8" Type="http://schemas.openxmlformats.org/officeDocument/2006/relationships/image" Target="../media/image121.png"/><Relationship Id="rId3" Type="http://schemas.microsoft.com/office/2007/relationships/media" Target="../media/media2.mp3"/><Relationship Id="rId21" Type="http://schemas.openxmlformats.org/officeDocument/2006/relationships/image" Target="../media/image122.png"/><Relationship Id="rId7" Type="http://schemas.openxmlformats.org/officeDocument/2006/relationships/image" Target="../media/image119.png"/><Relationship Id="rId2" Type="http://schemas.openxmlformats.org/officeDocument/2006/relationships/audio" Target="../media/media1.mp3"/><Relationship Id="rId20"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20.png"/><Relationship Id="rId5"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audio" Target="../media/media2.mp3"/></Relationships>
</file>

<file path=ppt/slides/_rels/slide47.xml.rels><?xml version="1.0" encoding="UTF-8" standalone="yes"?>
<Relationships xmlns="http://schemas.openxmlformats.org/package/2006/relationships"><Relationship Id="rId8" Type="http://schemas.openxmlformats.org/officeDocument/2006/relationships/image" Target="../media/image126.png"/><Relationship Id="rId3" Type="http://schemas.microsoft.com/office/2007/relationships/media" Target="../media/media2.mp3"/><Relationship Id="rId7" Type="http://schemas.openxmlformats.org/officeDocument/2006/relationships/image" Target="../media/image125.png"/><Relationship Id="rId12" Type="http://schemas.openxmlformats.org/officeDocument/2006/relationships/image" Target="../media/image123.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24.png"/><Relationship Id="rId11" Type="http://schemas.openxmlformats.org/officeDocument/2006/relationships/image" Target="../media/image119.png"/><Relationship Id="rId5" Type="http://schemas.openxmlformats.org/officeDocument/2006/relationships/slideLayout" Target="../slideLayouts/slideLayout7.xml"/><Relationship Id="rId15" Type="http://schemas.openxmlformats.org/officeDocument/2006/relationships/image" Target="../media/image122.png"/><Relationship Id="rId10" Type="http://schemas.openxmlformats.org/officeDocument/2006/relationships/image" Target="../media/image128.png"/><Relationship Id="rId4" Type="http://schemas.openxmlformats.org/officeDocument/2006/relationships/audio" Target="../media/media2.mp3"/><Relationship Id="rId9" Type="http://schemas.openxmlformats.org/officeDocument/2006/relationships/image" Target="../media/image127.png"/><Relationship Id="rId14" Type="http://schemas.openxmlformats.org/officeDocument/2006/relationships/image" Target="NULL"/></Relationships>
</file>

<file path=ppt/slides/_rels/slide48.xml.rels><?xml version="1.0" encoding="UTF-8" standalone="yes"?>
<Relationships xmlns="http://schemas.openxmlformats.org/package/2006/relationships"><Relationship Id="rId8" Type="http://schemas.openxmlformats.org/officeDocument/2006/relationships/image" Target="../media/image130.png"/><Relationship Id="rId3" Type="http://schemas.microsoft.com/office/2007/relationships/media" Target="../media/media2.mp3"/><Relationship Id="rId7" Type="http://schemas.openxmlformats.org/officeDocument/2006/relationships/image" Target="../media/image38.sv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54.png"/><Relationship Id="rId5" Type="http://schemas.openxmlformats.org/officeDocument/2006/relationships/slideLayout" Target="../slideLayouts/slideLayout7.xml"/><Relationship Id="rId15" Type="http://schemas.openxmlformats.org/officeDocument/2006/relationships/image" Target="../media/image122.png"/><Relationship Id="rId10" Type="http://schemas.openxmlformats.org/officeDocument/2006/relationships/image" Target="../media/image123.png"/><Relationship Id="rId4" Type="http://schemas.openxmlformats.org/officeDocument/2006/relationships/audio" Target="../media/media2.mp3"/><Relationship Id="rId9" Type="http://schemas.openxmlformats.org/officeDocument/2006/relationships/image" Target="../media/image119.png"/><Relationship Id="rId14" Type="http://schemas.openxmlformats.org/officeDocument/2006/relationships/image" Target="NUL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mp3"/><Relationship Id="rId7" Type="http://schemas.openxmlformats.org/officeDocument/2006/relationships/image" Target="../media/image55.sv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29.png"/><Relationship Id="rId11" Type="http://schemas.openxmlformats.org/officeDocument/2006/relationships/image" Target="../media/image123.png"/><Relationship Id="rId5" Type="http://schemas.openxmlformats.org/officeDocument/2006/relationships/slideLayout" Target="../slideLayouts/slideLayout7.xml"/><Relationship Id="rId15" Type="http://schemas.openxmlformats.org/officeDocument/2006/relationships/image" Target="../media/image122.png"/><Relationship Id="rId10" Type="http://schemas.openxmlformats.org/officeDocument/2006/relationships/image" Target="../media/image119.png"/><Relationship Id="rId4" Type="http://schemas.openxmlformats.org/officeDocument/2006/relationships/audio" Target="../media/media2.mp3"/><Relationship Id="rId9" Type="http://schemas.openxmlformats.org/officeDocument/2006/relationships/image" Target="../media/image18.svg"/><Relationship Id="rId14" Type="http://schemas.openxmlformats.org/officeDocument/2006/relationships/image" Target="NULL"/></Relationships>
</file>

<file path=ppt/slides/_rels/slide5.xml.rels><?xml version="1.0" encoding="UTF-8" standalone="yes"?>
<Relationships xmlns="http://schemas.openxmlformats.org/package/2006/relationships"><Relationship Id="rId13" Type="http://schemas.openxmlformats.org/officeDocument/2006/relationships/image" Target="../media/image16.gif"/><Relationship Id="rId3" Type="http://schemas.openxmlformats.org/officeDocument/2006/relationships/image" Target="../media/image18.sv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6.svg"/><Relationship Id="rId5" Type="http://schemas.openxmlformats.org/officeDocument/2006/relationships/image" Target="../media/image20.sv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23.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19.png"/><Relationship Id="rId5" Type="http://schemas.openxmlformats.org/officeDocument/2006/relationships/slideLayout" Target="../slideLayouts/slideLayout7.xml"/><Relationship Id="rId15" Type="http://schemas.openxmlformats.org/officeDocument/2006/relationships/image" Target="../media/image122.png"/><Relationship Id="rId4" Type="http://schemas.openxmlformats.org/officeDocument/2006/relationships/audio" Target="../media/media2.mp3"/><Relationship Id="rId14" Type="http://schemas.openxmlformats.org/officeDocument/2006/relationships/image" Target="NULL"/></Relationships>
</file>

<file path=ppt/slides/_rels/slide51.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svg"/><Relationship Id="rId15" Type="http://schemas.openxmlformats.org/officeDocument/2006/relationships/image" Target="../media/image132.png"/><Relationship Id="rId4" Type="http://schemas.openxmlformats.org/officeDocument/2006/relationships/image" Target="../media/image18.png"/><Relationship Id="rId14" Type="http://schemas.openxmlformats.org/officeDocument/2006/relationships/image" Target="../media/image131.png"/></Relationships>
</file>

<file path=ppt/slides/_rels/slide52.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79.svg"/><Relationship Id="rId7" Type="http://schemas.openxmlformats.org/officeDocument/2006/relationships/image" Target="../media/image2.svg"/><Relationship Id="rId2"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81.svg"/><Relationship Id="rId15" Type="http://schemas.openxmlformats.org/officeDocument/2006/relationships/image" Target="../media/image26.svg"/><Relationship Id="rId10" Type="http://schemas.openxmlformats.org/officeDocument/2006/relationships/image" Target="../media/image14.png"/><Relationship Id="rId4" Type="http://schemas.openxmlformats.org/officeDocument/2006/relationships/image" Target="../media/image134.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13" Type="http://schemas.openxmlformats.org/officeDocument/2006/relationships/image" Target="../media/image20.jpg"/><Relationship Id="rId3" Type="http://schemas.openxmlformats.org/officeDocument/2006/relationships/image" Target="../media/image28.svg"/><Relationship Id="rId12"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36.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23.png"/><Relationship Id="rId2" Type="http://schemas.openxmlformats.org/officeDocument/2006/relationships/image" Target="../media/image11.png"/><Relationship Id="rId20" Type="http://schemas.openxmlformats.org/officeDocument/2006/relationships/image" Target="../media/image22.png"/><Relationship Id="rId1" Type="http://schemas.openxmlformats.org/officeDocument/2006/relationships/slideLayout" Target="../slideLayouts/slideLayout7.xml"/><Relationship Id="rId23" Type="http://schemas.openxmlformats.org/officeDocument/2006/relationships/image" Target="../media/image25.png"/><Relationship Id="rId10" Type="http://schemas.openxmlformats.org/officeDocument/2006/relationships/image" Target="../media/image21.png"/><Relationship Id="rId19" Type="http://schemas.openxmlformats.org/officeDocument/2006/relationships/image" Target="NULL"/><Relationship Id="rId9" Type="http://schemas.openxmlformats.org/officeDocument/2006/relationships/image" Target="../media/image20.jpg"/><Relationship Id="rId22"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8.svg"/><Relationship Id="rId7"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29" Type="http://schemas.openxmlformats.org/officeDocument/2006/relationships/image" Target="../media/image32.png"/><Relationship Id="rId1" Type="http://schemas.openxmlformats.org/officeDocument/2006/relationships/slideLayout" Target="../slideLayouts/slideLayout7.xml"/><Relationship Id="rId32" Type="http://schemas.openxmlformats.org/officeDocument/2006/relationships/image" Target="../media/image34.png"/><Relationship Id="rId28" Type="http://schemas.openxmlformats.org/officeDocument/2006/relationships/image" Target="../media/image31.png"/><Relationship Id="rId31" Type="http://schemas.openxmlformats.org/officeDocument/2006/relationships/image" Target="../media/image33.png"/><Relationship Id="rId4" Type="http://schemas.openxmlformats.org/officeDocument/2006/relationships/image" Target="../media/image30.png"/><Relationship Id="rId27" Type="http://schemas.openxmlformats.org/officeDocument/2006/relationships/image" Target="../media/image26.svg"/><Relationship Id="rId30"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CÁC EM ĐẾN VỚI BÀI HỌC MỚI!</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14798" y="2551170"/>
                <a:ext cx="7448834" cy="1301382"/>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14798" y="2551170"/>
                <a:ext cx="7448834" cy="1301382"/>
              </a:xfrm>
              <a:prstGeom prst="rect">
                <a:avLst/>
              </a:prstGeom>
              <a:blipFill rotWithShape="0">
                <a:blip r:embed="rId4"/>
                <a:stretch>
                  <a:fillRect l="-2946" r="-1882" b="-8411"/>
                </a:stretch>
              </a:blipFill>
            </p:spPr>
            <p:txBody>
              <a:bodyPr/>
              <a:lstStyle/>
              <a:p>
                <a:r>
                  <a:rPr lang="en-US">
                    <a:noFill/>
                  </a:rPr>
                  <a:t> </a:t>
                </a:r>
              </a:p>
            </p:txBody>
          </p:sp>
        </mc:Fallback>
      </mc:AlternateContent>
      <p:grpSp>
        <p:nvGrpSpPr>
          <p:cNvPr id="5" name="Group 4"/>
          <p:cNvGrpSpPr/>
          <p:nvPr/>
        </p:nvGrpSpPr>
        <p:grpSpPr>
          <a:xfrm>
            <a:off x="7876252" y="649919"/>
            <a:ext cx="2219810" cy="1784172"/>
            <a:chOff x="1124249" y="830259"/>
            <a:chExt cx="2219810" cy="1784172"/>
          </a:xfrm>
        </p:grpSpPr>
        <p:pic>
          <p:nvPicPr>
            <p:cNvPr id="7"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8" name="TextBox 7"/>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rotWithShape="1">
          <a:blip r:embed="rId20">
            <a:extLst>
              <a:ext uri="{BEBA8EAE-BF5A-486C-A8C5-ECC9F3942E4B}">
                <a14:imgProps xmlns:a14="http://schemas.microsoft.com/office/drawing/2010/main">
                  <a14:imgLayer r:embed="rId21">
                    <a14:imgEffect>
                      <a14:sharpenSoften amount="25000"/>
                    </a14:imgEffect>
                  </a14:imgLayer>
                </a14:imgProps>
              </a:ext>
              <a:ext uri="{28A0092B-C50C-407E-A947-70E740481C1C}">
                <a14:useLocalDpi xmlns:a14="http://schemas.microsoft.com/office/drawing/2010/main" val="0"/>
              </a:ext>
            </a:extLst>
          </a:blip>
          <a:srcRect l="3208"/>
          <a:stretch/>
        </p:blipFill>
        <p:spPr>
          <a:xfrm>
            <a:off x="1201420" y="2851419"/>
            <a:ext cx="4074238" cy="418177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014798" y="4241835"/>
                <a:ext cx="9906000" cy="2695161"/>
              </a:xfrm>
              <a:prstGeom prst="rect">
                <a:avLst/>
              </a:prstGeom>
            </p:spPr>
            <p:txBody>
              <a:bodyPr wrap="squar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b) Vì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nên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e>
                    </m:d>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e>
                    </m:d>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14798" y="4241835"/>
                <a:ext cx="9906000" cy="2695161"/>
              </a:xfrm>
              <a:prstGeom prst="rect">
                <a:avLst/>
              </a:prstGeom>
              <a:blipFill rotWithShape="0">
                <a:blip r:embed="rId22"/>
                <a:stretch>
                  <a:fillRect l="-2215"/>
                </a:stretch>
              </a:blipFill>
            </p:spPr>
            <p:txBody>
              <a:bodyPr/>
              <a:lstStyle/>
              <a:p>
                <a:r>
                  <a:rPr lang="en-US">
                    <a:noFill/>
                  </a:rPr>
                  <a:t> </a:t>
                </a:r>
              </a:p>
            </p:txBody>
          </p:sp>
        </mc:Fallback>
      </mc:AlternateContent>
      <p:pic>
        <p:nvPicPr>
          <p:cNvPr id="10" name="Pictur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88700" y="8471497"/>
            <a:ext cx="2590800" cy="1396403"/>
          </a:xfrm>
          <a:prstGeom prst="rect">
            <a:avLst/>
          </a:prstGeom>
        </p:spPr>
      </p:pic>
      <p:pic>
        <p:nvPicPr>
          <p:cNvPr id="11" name="Picture 1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57200" y="7254842"/>
            <a:ext cx="1206100" cy="2722576"/>
          </a:xfrm>
          <a:prstGeom prst="rect">
            <a:avLst/>
          </a:prstGeom>
        </p:spPr>
      </p:pic>
      <p:pic>
        <p:nvPicPr>
          <p:cNvPr id="13"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2801600" y="6834833"/>
            <a:ext cx="5257800" cy="3422350"/>
          </a:xfrm>
          <a:prstGeom prst="rect">
            <a:avLst/>
          </a:prstGeom>
        </p:spPr>
      </p:pic>
    </p:spTree>
    <p:extLst>
      <p:ext uri="{BB962C8B-B14F-4D97-AF65-F5344CB8AC3E}">
        <p14:creationId xmlns:p14="http://schemas.microsoft.com/office/powerpoint/2010/main" val="2000157710"/>
      </p:ext>
    </p:extLst>
  </p:cSld>
  <p:clrMapOvr>
    <a:masterClrMapping/>
  </p:clrMapOvr>
  <mc:AlternateContent xmlns:mc="http://schemas.openxmlformats.org/markup-compatibility/2006">
    <mc:Choice xmlns:p14="http://schemas.microsoft.com/office/powerpoint/2010/main" Requires="p14">
      <p:transition spd="slow" p14:dur="8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2" name="Round Same Side Corner Rectangle 1"/>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48500" y="490514"/>
            <a:ext cx="4191000" cy="92333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62088" y="1713858"/>
                <a:ext cx="13411201" cy="5632311"/>
              </a:xfrm>
              <a:prstGeom prst="rect">
                <a:avLst/>
              </a:prstGeom>
            </p:spPr>
            <p:txBody>
              <a:bodyPr wrap="square">
                <a:spAutoFit/>
              </a:bodyPr>
              <a:lstStyle/>
              <a:p>
                <a:pPr marL="571500" indent="-571500" algn="just">
                  <a:lnSpc>
                    <a:spcPct val="150000"/>
                  </a:lnSpc>
                  <a:spcBef>
                    <a:spcPts val="600"/>
                  </a:spcBef>
                  <a:spcAft>
                    <a:spcPts val="800"/>
                  </a:spcAft>
                  <a:buFont typeface="Wingdings" panose="05000000000000000000" pitchFamily="2" charset="2"/>
                  <a:buChar char="§"/>
                </a:pPr>
                <a:r>
                  <a:rPr lang="nl-NL" sz="4000" dirty="0">
                    <a:latin typeface="Arial" panose="020B0604020202020204" pitchFamily="34" charset="0"/>
                    <a:ea typeface="Times New Roman" panose="02020603050405020304" pitchFamily="18" charset="0"/>
                    <a:cs typeface="Arial" panose="020B0604020202020204" pitchFamily="34" charset="0"/>
                  </a:rPr>
                  <a:t>Trên mặt phẳng với một đơn vị đo độ dài cho trước, xét hai trục Ox, Oy có chung gốc O và vuông góc với nhau. Kí hiệu vectơ đơn vị của trục Ox là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𝑖</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vectơ đơn vị của trục Oy là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𝑗</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Hệ gồm hai trục Ox, Oy như vậy được gọi là hệ trục tọa độ Oxy. Điểm O gọi là gốc tọa độ, trục Ox được gọi là hệ trục hoành, trục Oy gọi là trục tung.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62088" y="1713858"/>
                <a:ext cx="13411201" cy="5632311"/>
              </a:xfrm>
              <a:prstGeom prst="rect">
                <a:avLst/>
              </a:prstGeom>
              <a:blipFill rotWithShape="0">
                <a:blip r:embed="rId9"/>
                <a:stretch>
                  <a:fillRect l="-1455" r="-1591" b="-1732"/>
                </a:stretch>
              </a:blipFill>
            </p:spPr>
            <p:txBody>
              <a:bodyPr/>
              <a:lstStyle/>
              <a:p>
                <a:r>
                  <a:rPr lang="en-US">
                    <a:noFill/>
                  </a:rPr>
                  <a:t> </a:t>
                </a:r>
              </a:p>
            </p:txBody>
          </p:sp>
        </mc:Fallback>
      </mc:AlternateContent>
      <p:sp>
        <p:nvSpPr>
          <p:cNvPr id="9" name="Rectangle 8"/>
          <p:cNvSpPr/>
          <p:nvPr/>
        </p:nvSpPr>
        <p:spPr>
          <a:xfrm>
            <a:off x="981139" y="7346169"/>
            <a:ext cx="13392150" cy="193899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hay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Oxy.</a:t>
            </a: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85273" y="2368474"/>
            <a:ext cx="3162423" cy="426720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716000" y="6024062"/>
            <a:ext cx="5121972" cy="5121972"/>
          </a:xfrm>
          <a:prstGeom prst="rect">
            <a:avLst/>
          </a:prstGeom>
        </p:spPr>
      </p:pic>
    </p:spTree>
    <p:extLst>
      <p:ext uri="{BB962C8B-B14F-4D97-AF65-F5344CB8AC3E}">
        <p14:creationId xmlns:p14="http://schemas.microsoft.com/office/powerpoint/2010/main" val="2599761925"/>
      </p:ext>
    </p:extLst>
  </p:cSld>
  <p:clrMapOvr>
    <a:masterClrMapping/>
  </p:clrMapOvr>
  <mc:AlternateContent xmlns:mc="http://schemas.openxmlformats.org/markup-compatibility/2006">
    <mc:Choice xmlns:p14="http://schemas.microsoft.com/office/powerpoint/2010/main" Requires="p14">
      <p:transition spd="slow" p14:dur="8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2" name="Round Same Side Corner Rectangle 1"/>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48500" y="490514"/>
            <a:ext cx="4191000" cy="92333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43" y="2119489"/>
            <a:ext cx="4291860" cy="579120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16000" y="6024062"/>
            <a:ext cx="5121972" cy="512197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221962" y="2688793"/>
                <a:ext cx="12151885" cy="4888518"/>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vectơ</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mặt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phẳng</a:t>
                </a:r>
                <a:r>
                  <a:rPr lang="en-US" sz="4000" dirty="0">
                    <a:effectLst/>
                    <a:latin typeface="Arial" panose="020B0604020202020204" pitchFamily="34" charset="0"/>
                    <a:ea typeface="Calibri" panose="020F0502020204030204" pitchFamily="34" charset="0"/>
                    <a:cs typeface="Arial" panose="020B0604020202020204" pitchFamily="34" charset="0"/>
                  </a:rPr>
                  <a:t> Oxy,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cặp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nói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vectơ</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tọa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hoành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tung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221962" y="2688793"/>
                <a:ext cx="12151885" cy="4888518"/>
              </a:xfrm>
              <a:prstGeom prst="rect">
                <a:avLst/>
              </a:prstGeom>
              <a:blipFill rotWithShape="0">
                <a:blip r:embed="rId11"/>
                <a:stretch>
                  <a:fillRect l="-1806" r="-1756" b="-2120"/>
                </a:stretch>
              </a:blipFill>
            </p:spPr>
            <p:txBody>
              <a:bodyPr/>
              <a:lstStyle/>
              <a:p>
                <a:r>
                  <a:rPr lang="en-US">
                    <a:noFill/>
                  </a:rPr>
                  <a:t> </a:t>
                </a:r>
              </a:p>
            </p:txBody>
          </p:sp>
        </mc:Fallback>
      </mc:AlternateContent>
    </p:spTree>
    <p:extLst>
      <p:ext uri="{BB962C8B-B14F-4D97-AF65-F5344CB8AC3E}">
        <p14:creationId xmlns:p14="http://schemas.microsoft.com/office/powerpoint/2010/main" val="10209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2" name="Rectangle 1"/>
          <p:cNvSpPr/>
          <p:nvPr/>
        </p:nvSpPr>
        <p:spPr>
          <a:xfrm>
            <a:off x="4495800" y="1387267"/>
            <a:ext cx="10439400" cy="2123658"/>
          </a:xfrm>
          <a:prstGeom prst="rect">
            <a:avLst/>
          </a:prstGeom>
        </p:spPr>
        <p:txBody>
          <a:bodyPr wrap="square">
            <a:spAutoFit/>
          </a:bodyPr>
          <a:lstStyle/>
          <a:p>
            <a:pPr algn="just">
              <a:lnSpc>
                <a:spcPct val="150000"/>
              </a:lnSpc>
            </a:pPr>
            <a:r>
              <a:rPr lang="en-US" sz="4400" i="1" dirty="0" smtClean="0">
                <a:latin typeface="Arial" panose="020B0604020202020204" pitchFamily="34" charset="0"/>
                <a:cs typeface="Arial" panose="020B0604020202020204" pitchFamily="34" charset="0"/>
              </a:rPr>
              <a:t>T</a:t>
            </a:r>
            <a:r>
              <a:rPr lang="vi-VN" sz="4400" i="1" dirty="0" smtClean="0">
                <a:latin typeface="Arial" panose="020B0604020202020204" pitchFamily="34" charset="0"/>
                <a:cs typeface="Arial" panose="020B0604020202020204" pitchFamily="34" charset="0"/>
              </a:rPr>
              <a:t>heo </a:t>
            </a:r>
            <a:r>
              <a:rPr lang="vi-VN" sz="4400" i="1" dirty="0">
                <a:latin typeface="Arial" panose="020B0604020202020204" pitchFamily="34" charset="0"/>
                <a:cs typeface="Arial" panose="020B0604020202020204" pitchFamily="34" charset="0"/>
              </a:rPr>
              <a:t>định nghĩa tọa độ vectơ vừa nêu, hai vectơ bằng nhau khi nào?</a:t>
            </a:r>
            <a:endParaRPr lang="en-US" sz="4400"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077" y="1387267"/>
            <a:ext cx="1755904" cy="160883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848100" y="3921306"/>
                <a:ext cx="10591800" cy="4594399"/>
              </a:xfrm>
              <a:prstGeom prst="rect">
                <a:avLst/>
              </a:prstGeom>
            </p:spPr>
            <p:txBody>
              <a:bodyPr wrap="square">
                <a:spAutoFit/>
              </a:bodyPr>
              <a:lstStyle/>
              <a:p>
                <a:pPr>
                  <a:lnSpc>
                    <a:spcPct val="150000"/>
                  </a:lnSpc>
                  <a:spcBef>
                    <a:spcPts val="600"/>
                  </a:spcBef>
                  <a:spcAft>
                    <a:spcPts val="800"/>
                  </a:spcAft>
                </a:pPr>
                <a:r>
                  <a:rPr lang="en-US" sz="4400" dirty="0" smtClean="0">
                    <a:solidFill>
                      <a:srgbClr val="C00000"/>
                    </a:solidFill>
                    <a:latin typeface="Arial" panose="020B0604020202020204" pitchFamily="34" charset="0"/>
                    <a:ea typeface="Calibri" panose="020F0502020204030204" pitchFamily="34" charset="0"/>
                    <a:cs typeface="Arial" panose="020B0604020202020204" pitchFamily="34" charset="0"/>
                  </a:rPr>
                  <a:t>Hai</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vectơ</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bằng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nhau</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khi</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và</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chỉ</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khi</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chúng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có</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cùng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tọa</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độ</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eqArr>
                        </m:e>
                      </m:d>
                    </m:oMath>
                  </m:oMathPara>
                </a14:m>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48100" y="3921306"/>
                <a:ext cx="10591800" cy="4594399"/>
              </a:xfrm>
              <a:prstGeom prst="rect">
                <a:avLst/>
              </a:prstGeom>
              <a:blipFill rotWithShape="0">
                <a:blip r:embed="rId5"/>
                <a:stretch>
                  <a:fillRect l="-2301" r="-633"/>
                </a:stretch>
              </a:blipFill>
            </p:spPr>
            <p:txBody>
              <a:bodyPr/>
              <a:lstStyle/>
              <a:p>
                <a:r>
                  <a:rPr lang="en-US">
                    <a:noFill/>
                  </a:rPr>
                  <a:t> </a:t>
                </a:r>
              </a:p>
            </p:txBody>
          </p:sp>
        </mc:Fallback>
      </mc:AlternateContent>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60709" y="5295900"/>
            <a:ext cx="4380414" cy="4755055"/>
          </a:xfrm>
          <a:prstGeom prst="rect">
            <a:avLst/>
          </a:prstGeom>
        </p:spPr>
      </p:pic>
      <p:pic>
        <p:nvPicPr>
          <p:cNvPr id="10"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924109" y="6674701"/>
            <a:ext cx="2711935" cy="3327528"/>
          </a:xfrm>
          <a:prstGeom prst="rect">
            <a:avLst/>
          </a:prstGeom>
        </p:spPr>
      </p:pic>
    </p:spTree>
    <p:extLst>
      <p:ext uri="{BB962C8B-B14F-4D97-AF65-F5344CB8AC3E}">
        <p14:creationId xmlns:p14="http://schemas.microsoft.com/office/powerpoint/2010/main" val="3801367524"/>
      </p:ext>
    </p:extLst>
  </p:cSld>
  <p:clrMapOvr>
    <a:masterClrMapping/>
  </p:clrMapOvr>
  <mc:AlternateContent xmlns:mc="http://schemas.openxmlformats.org/markup-compatibility/2006">
    <mc:Choice xmlns:p14="http://schemas.microsoft.com/office/powerpoint/2010/main" Requires="p14">
      <p:transition spd="slow" p14:dur="800">
        <p:strips dir="rd"/>
      </p:transition>
    </mc:Choice>
    <mc:Fallback>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2" name="Rounded Rectangle 1"/>
          <p:cNvSpPr/>
          <p:nvPr/>
        </p:nvSpPr>
        <p:spPr>
          <a:xfrm>
            <a:off x="1440921" y="1213908"/>
            <a:ext cx="2638419" cy="1371600"/>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468601" y="837879"/>
                <a:ext cx="12192000" cy="2123658"/>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Tìm </a:t>
                </a:r>
                <a:r>
                  <a:rPr lang="en-US" sz="4400" dirty="0" err="1" smtClean="0">
                    <a:latin typeface="Arial" panose="020B0604020202020204" pitchFamily="34" charset="0"/>
                    <a:cs typeface="Arial" panose="020B0604020202020204" pitchFamily="34" charset="0"/>
                  </a:rPr>
                  <a:t>tọa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vectơ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đơn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vị</a:t>
                </a:r>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trục</a:t>
                </a:r>
                <a:r>
                  <a:rPr lang="en-US" sz="4400" dirty="0" smtClean="0">
                    <a:latin typeface="Arial" panose="020B0604020202020204" pitchFamily="34" charset="0"/>
                    <a:cs typeface="Arial" panose="020B0604020202020204" pitchFamily="34" charset="0"/>
                  </a:rPr>
                  <a:t> Ox, </a:t>
                </a:r>
                <a:r>
                  <a:rPr lang="en-US" sz="4400" dirty="0" err="1" smtClean="0">
                    <a:latin typeface="Arial" panose="020B0604020202020204" pitchFamily="34" charset="0"/>
                    <a:cs typeface="Arial" panose="020B0604020202020204" pitchFamily="34" charset="0"/>
                  </a:rPr>
                  <a:t>Oy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468601" y="837879"/>
                <a:ext cx="12192000" cy="2123658"/>
              </a:xfrm>
              <a:prstGeom prst="rect">
                <a:avLst/>
              </a:prstGeom>
              <a:blipFill rotWithShape="0">
                <a:blip r:embed="rId9"/>
                <a:stretch>
                  <a:fillRect l="-2000" r="-2050" b="-6590"/>
                </a:stretch>
              </a:blipFill>
            </p:spPr>
            <p:txBody>
              <a:bodyPr/>
              <a:lstStyle/>
              <a:p>
                <a:r>
                  <a:rPr lang="en-US">
                    <a:noFill/>
                  </a:rPr>
                  <a:t> </a:t>
                </a:r>
              </a:p>
            </p:txBody>
          </p:sp>
        </mc:Fallback>
      </mc:AlternateContent>
      <p:grpSp>
        <p:nvGrpSpPr>
          <p:cNvPr id="7" name="Group 6"/>
          <p:cNvGrpSpPr/>
          <p:nvPr/>
        </p:nvGrpSpPr>
        <p:grpSpPr>
          <a:xfrm>
            <a:off x="1674035" y="3382859"/>
            <a:ext cx="2405305" cy="1958122"/>
            <a:chOff x="1124249" y="830259"/>
            <a:chExt cx="2219810" cy="1784172"/>
          </a:xfrm>
        </p:grpSpPr>
        <p:pic>
          <p:nvPicPr>
            <p:cNvPr id="8"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TextBox 9"/>
              <p:cNvSpPr txBox="1"/>
              <p:nvPr/>
            </p:nvSpPr>
            <p:spPr>
              <a:xfrm>
                <a:off x="5105400" y="2961537"/>
                <a:ext cx="9829800" cy="2800767"/>
              </a:xfrm>
              <a:prstGeom prst="rect">
                <a:avLst/>
              </a:prstGeom>
              <a:noFill/>
            </p:spPr>
            <p:txBody>
              <a:bodyPr wrap="square" rtlCol="0">
                <a:spAutoFit/>
              </a:bodyPr>
              <a:lstStyle/>
              <a:p>
                <a:pPr algn="just">
                  <a:lnSpc>
                    <a:spcPct val="200000"/>
                  </a:lnSpc>
                </a:pPr>
                <a:r>
                  <a:rPr lang="en-US" sz="4400" dirty="0" smtClean="0">
                    <a:latin typeface="Arial" panose="020B0604020202020204" pitchFamily="34" charset="0"/>
                    <a:cs typeface="Arial" panose="020B0604020202020204" pitchFamily="34" charset="0"/>
                  </a:rPr>
                  <a:t>Vì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smtClean="0">
                    <a:latin typeface="Arial" panose="020B0604020202020204" pitchFamily="34" charset="0"/>
                    <a:cs typeface="Arial" panose="020B0604020202020204" pitchFamily="34" charset="0"/>
                  </a:rPr>
                  <a:t> = 1</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smtClean="0">
                    <a:latin typeface="Arial" panose="020B0604020202020204" pitchFamily="34" charset="0"/>
                    <a:cs typeface="Arial" panose="020B0604020202020204" pitchFamily="34" charset="0"/>
                  </a:rPr>
                  <a:t> + 0</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nên</a:t>
                </a:r>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tọa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(1; 0).</a:t>
                </a:r>
              </a:p>
              <a:p>
                <a:pPr algn="just">
                  <a:lnSpc>
                    <a:spcPct val="200000"/>
                  </a:lnSpc>
                </a:pPr>
                <a:r>
                  <a:rPr lang="en-US" sz="4400" dirty="0" err="1" smtClean="0">
                    <a:latin typeface="Arial" panose="020B0604020202020204" pitchFamily="34" charset="0"/>
                    <a:cs typeface="Arial" panose="020B0604020202020204" pitchFamily="34" charset="0"/>
                  </a:rPr>
                  <a:t>Vì</a:t>
                </a:r>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1</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(0; 1).</a:t>
                </a:r>
                <a:endParaRPr lang="en-US" sz="44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105400" y="2961537"/>
                <a:ext cx="9829800" cy="2800767"/>
              </a:xfrm>
              <a:prstGeom prst="rect">
                <a:avLst/>
              </a:prstGeom>
              <a:blipFill rotWithShape="0">
                <a:blip r:embed="rId20"/>
                <a:stretch>
                  <a:fillRect l="-2543" b="-1961"/>
                </a:stretch>
              </a:blipFill>
            </p:spPr>
            <p:txBody>
              <a:bodyPr/>
              <a:lstStyle/>
              <a:p>
                <a:r>
                  <a:rPr lang="en-US">
                    <a:noFill/>
                  </a:rPr>
                  <a:t> </a:t>
                </a:r>
              </a:p>
            </p:txBody>
          </p:sp>
        </mc:Fallback>
      </mc:AlternateContent>
      <p:pic>
        <p:nvPicPr>
          <p:cNvPr id="12" name="Picture 6"/>
          <p:cNvPicPr>
            <a:picLocks noChangeAspect="1"/>
          </p:cNvPicPr>
          <p:nvPr/>
        </p:nvPicPr>
        <p:blipFill>
          <a:blip r:embed="rId21"/>
          <a:srcRect/>
          <a:stretch>
            <a:fillRect/>
          </a:stretch>
        </p:blipFill>
        <p:spPr>
          <a:xfrm>
            <a:off x="13350054" y="5452110"/>
            <a:ext cx="4709840" cy="4621530"/>
          </a:xfrm>
          <a:prstGeom prst="rect">
            <a:avLst/>
          </a:prstGeom>
        </p:spPr>
      </p:pic>
      <p:sp>
        <p:nvSpPr>
          <p:cNvPr id="13" name="Rounded Rectangle 12"/>
          <p:cNvSpPr/>
          <p:nvPr/>
        </p:nvSpPr>
        <p:spPr>
          <a:xfrm>
            <a:off x="1552581" y="6325884"/>
            <a:ext cx="3664479" cy="1371600"/>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574365" y="7727154"/>
                <a:ext cx="9775689" cy="1619802"/>
              </a:xfrm>
              <a:prstGeom prst="rect">
                <a:avLst/>
              </a:prstGeom>
            </p:spPr>
            <p:txBody>
              <a:bodyPr wrap="none">
                <a:spAutoFit/>
              </a:bodyPr>
              <a:lstStyle/>
              <a:p>
                <a:pPr algn="just">
                  <a:lnSpc>
                    <a:spcPct val="200000"/>
                  </a:lnSpc>
                </a:pPr>
                <a:r>
                  <a:rPr lang="en-US" sz="4400" dirty="0" smtClean="0">
                    <a:latin typeface="Arial" panose="020B0604020202020204" pitchFamily="34" charset="0"/>
                    <a:cs typeface="Arial" panose="020B0604020202020204" pitchFamily="34" charset="0"/>
                  </a:rPr>
                  <a:t>Vì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0</m:t>
                        </m:r>
                      </m:e>
                    </m:acc>
                  </m:oMath>
                </a14:m>
                <a:r>
                  <a:rPr lang="en-US" sz="4400" dirty="0">
                    <a:latin typeface="Arial" panose="020B0604020202020204" pitchFamily="34" charset="0"/>
                    <a:cs typeface="Arial" panose="020B0604020202020204" pitchFamily="34" charset="0"/>
                  </a:rPr>
                  <a:t> = 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0</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(0; </a:t>
                </a:r>
                <a:r>
                  <a:rPr lang="en-US" sz="4400" dirty="0" smtClean="0">
                    <a:latin typeface="Arial" panose="020B0604020202020204" pitchFamily="34" charset="0"/>
                    <a:cs typeface="Arial" panose="020B0604020202020204" pitchFamily="34" charset="0"/>
                  </a:rPr>
                  <a:t>0).</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574365" y="7727154"/>
                <a:ext cx="9775689" cy="1619802"/>
              </a:xfrm>
              <a:prstGeom prst="rect">
                <a:avLst/>
              </a:prstGeom>
              <a:blipFill rotWithShape="0">
                <a:blip r:embed="rId23"/>
                <a:stretch>
                  <a:fillRect l="-2494" r="-1683" b="-1509"/>
                </a:stretch>
              </a:blipFill>
            </p:spPr>
            <p:txBody>
              <a:bodyPr/>
              <a:lstStyle/>
              <a:p>
                <a:r>
                  <a:rPr lang="en-US">
                    <a:noFill/>
                  </a:rPr>
                  <a:t> </a:t>
                </a:r>
              </a:p>
            </p:txBody>
          </p:sp>
        </mc:Fallback>
      </mc:AlternateContent>
      <p:pic>
        <p:nvPicPr>
          <p:cNvPr id="11" name="Picture 10"/>
          <p:cNvPicPr>
            <a:picLocks noChangeAspect="1"/>
          </p:cNvPicPr>
          <p:nvPr/>
        </p:nvPicPr>
        <p:blipFill>
          <a:blip r:embed="rId24"/>
          <a:stretch>
            <a:fillRect/>
          </a:stretch>
        </p:blipFill>
        <p:spPr>
          <a:xfrm>
            <a:off x="5437421" y="6580148"/>
            <a:ext cx="5127180" cy="1182727"/>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anim calcmode="lin" valueType="num">
                                      <p:cBhvr>
                                        <p:cTn id="43" dur="500" fill="hold"/>
                                        <p:tgtEl>
                                          <p:spTgt spid="15"/>
                                        </p:tgtEl>
                                        <p:attrNameLst>
                                          <p:attrName>ppt_x</p:attrName>
                                        </p:attrNameLst>
                                      </p:cBhvr>
                                      <p:tavLst>
                                        <p:tav tm="0">
                                          <p:val>
                                            <p:strVal val="#ppt_x"/>
                                          </p:val>
                                        </p:tav>
                                        <p:tav tm="100000">
                                          <p:val>
                                            <p:strVal val="#ppt_x"/>
                                          </p:val>
                                        </p:tav>
                                      </p:tavLst>
                                    </p:anim>
                                    <p:anim calcmode="lin" valueType="num">
                                      <p:cBhvr>
                                        <p:cTn id="4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sp>
        <p:nvSpPr>
          <p:cNvPr id="2" name="Rectangle 1"/>
          <p:cNvSpPr/>
          <p:nvPr/>
        </p:nvSpPr>
        <p:spPr>
          <a:xfrm>
            <a:off x="1749820" y="1081456"/>
            <a:ext cx="12069330"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2. Biểu thức tọa độ của các phép toán vectơ</a:t>
            </a:r>
            <a:endParaRPr lang="en-US" sz="4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715471" y="2542217"/>
            <a:ext cx="754405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endParaRPr lang="en-US" sz="4000" i="1" dirty="0">
              <a:latin typeface="Arial" panose="020B0604020202020204" pitchFamily="34" charset="0"/>
              <a:cs typeface="Arial" panose="020B0604020202020204" pitchFamily="34" charset="0"/>
            </a:endParaRPr>
          </a:p>
        </p:txBody>
      </p:sp>
      <p:sp>
        <p:nvSpPr>
          <p:cNvPr id="8" name="Rounded Rectangle 7"/>
          <p:cNvSpPr/>
          <p:nvPr/>
        </p:nvSpPr>
        <p:spPr>
          <a:xfrm>
            <a:off x="1845880" y="4128735"/>
            <a:ext cx="1673964"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HĐ3</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867871" y="3862037"/>
                <a:ext cx="12801600" cy="4708981"/>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(2; -3),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(4</a:t>
                </a:r>
                <a:r>
                  <a:rPr lang="en-US" sz="4000" dirty="0" smtClean="0">
                    <a:latin typeface="Arial" panose="020B0604020202020204" pitchFamily="34" charset="0"/>
                    <a:cs typeface="Arial" panose="020B0604020202020204" pitchFamily="34" charset="0"/>
                  </a:rPr>
                  <a:t>; 1</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(8</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12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smtClean="0">
                    <a:latin typeface="Arial" panose="020B0604020202020204" pitchFamily="34" charset="0"/>
                    <a:cs typeface="Arial" panose="020B0604020202020204" pitchFamily="34" charset="0"/>
                  </a:rPr>
                  <a:t>, 4</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867871" y="3862037"/>
                <a:ext cx="12801600" cy="4708981"/>
              </a:xfrm>
              <a:prstGeom prst="rect">
                <a:avLst/>
              </a:prstGeom>
              <a:blipFill rotWithShape="0">
                <a:blip r:embed="rId4"/>
                <a:stretch>
                  <a:fillRect l="-1667" r="-1714" b="-2332"/>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4200" y="6591300"/>
            <a:ext cx="2856059" cy="29018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9820" y="2294222"/>
            <a:ext cx="1749704" cy="1249788"/>
          </a:xfrm>
          <a:prstGeom prst="rect">
            <a:avLst/>
          </a:prstGeom>
        </p:spPr>
      </p:pic>
      <p:pic>
        <p:nvPicPr>
          <p:cNvPr id="11"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23569" y="6308716"/>
            <a:ext cx="855629" cy="1318131"/>
          </a:xfrm>
          <a:prstGeom prst="rect">
            <a:avLst/>
          </a:prstGeom>
        </p:spPr>
      </p:pic>
    </p:spTree>
    <p:extLst>
      <p:ext uri="{BB962C8B-B14F-4D97-AF65-F5344CB8AC3E}">
        <p14:creationId xmlns:p14="http://schemas.microsoft.com/office/powerpoint/2010/main" val="32463862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4200" y="6591300"/>
            <a:ext cx="2856059" cy="2901828"/>
          </a:xfrm>
          <a:prstGeom prst="rect">
            <a:avLst/>
          </a:prstGeom>
        </p:spPr>
      </p:pic>
      <p:grpSp>
        <p:nvGrpSpPr>
          <p:cNvPr id="13" name="Group 12"/>
          <p:cNvGrpSpPr/>
          <p:nvPr/>
        </p:nvGrpSpPr>
        <p:grpSpPr>
          <a:xfrm>
            <a:off x="7941347" y="647700"/>
            <a:ext cx="2405305" cy="1958122"/>
            <a:chOff x="1124249" y="830259"/>
            <a:chExt cx="2219810" cy="1784172"/>
          </a:xfrm>
        </p:grpSpPr>
        <p:pic>
          <p:nvPicPr>
            <p:cNvPr id="1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5" name="TextBox 14"/>
            <p:cNvSpPr txBox="1"/>
            <p:nvPr/>
          </p:nvSpPr>
          <p:spPr>
            <a:xfrm>
              <a:off x="1552581" y="1296329"/>
              <a:ext cx="1571619"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935182" y="3117332"/>
                <a:ext cx="14643528" cy="5427127"/>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=(6;−2)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=(8;12)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1935182" y="3117332"/>
                <a:ext cx="14643528" cy="5427127"/>
              </a:xfrm>
              <a:prstGeom prst="rect">
                <a:avLst/>
              </a:prstGeom>
              <a:blipFill rotWithShape="0">
                <a:blip r:embed="rId20"/>
                <a:stretch>
                  <a:fillRect l="-1457" b="-1684"/>
                </a:stretch>
              </a:blipFill>
            </p:spPr>
            <p:txBody>
              <a:bodyPr/>
              <a:lstStyle/>
              <a:p>
                <a:r>
                  <a:rPr lang="en-US">
                    <a:noFill/>
                  </a:rPr>
                  <a:t> </a:t>
                </a:r>
              </a:p>
            </p:txBody>
          </p:sp>
        </mc:Fallback>
      </mc:AlternateContent>
      <p:pic>
        <p:nvPicPr>
          <p:cNvPr id="16" name="Picture 1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0802" y="647700"/>
            <a:ext cx="3738472" cy="1792267"/>
          </a:xfrm>
          <a:prstGeom prst="rect">
            <a:avLst/>
          </a:prstGeom>
        </p:spPr>
      </p:pic>
    </p:spTree>
    <p:extLst>
      <p:ext uri="{BB962C8B-B14F-4D97-AF65-F5344CB8AC3E}">
        <p14:creationId xmlns:p14="http://schemas.microsoft.com/office/powerpoint/2010/main" val="100799600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62800" y="212223"/>
            <a:ext cx="4287847" cy="1023353"/>
          </a:xfrm>
          <a:prstGeom prst="rect">
            <a:avLst/>
          </a:prstGeom>
        </p:spPr>
      </p:pic>
      <p:pic>
        <p:nvPicPr>
          <p:cNvPr id="6"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47146" y="1399309"/>
            <a:ext cx="2258120" cy="180367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114800" y="1409700"/>
                <a:ext cx="12268200" cy="1998176"/>
              </a:xfrm>
              <a:prstGeom prst="rect">
                <a:avLst/>
              </a:prstGeom>
            </p:spPr>
            <p:txBody>
              <a:bodyPr wrap="square">
                <a:spAutoFit/>
              </a:bodyPr>
              <a:lstStyle/>
              <a:p>
                <a:pPr algn="just">
                  <a:lnSpc>
                    <a:spcPct val="150000"/>
                  </a:lnSpc>
                </a:pPr>
                <a:r>
                  <a:rPr lang="en-US" sz="4400" i="1" dirty="0" smtClean="0">
                    <a:latin typeface="Arial" panose="020B0604020202020204" pitchFamily="34" charset="0"/>
                    <a:cs typeface="Arial" panose="020B0604020202020204" pitchFamily="34" charset="0"/>
                  </a:rPr>
                  <a:t>Em </a:t>
                </a:r>
                <a:r>
                  <a:rPr lang="en-US" sz="4400" i="1" dirty="0" err="1" smtClean="0">
                    <a:latin typeface="Arial" panose="020B0604020202020204" pitchFamily="34" charset="0"/>
                    <a:cs typeface="Arial" panose="020B0604020202020204" pitchFamily="34" charset="0"/>
                  </a:rPr>
                  <a:t>hãy</a:t>
                </a:r>
                <a:r>
                  <a:rPr lang="en-US" sz="4400" i="1" dirty="0" smtClean="0">
                    <a:latin typeface="Arial" panose="020B0604020202020204" pitchFamily="34" charset="0"/>
                    <a:cs typeface="Arial" panose="020B0604020202020204" pitchFamily="34" charset="0"/>
                  </a:rPr>
                  <a:t> </a:t>
                </a:r>
                <a:r>
                  <a:rPr lang="vi-VN" sz="4400" i="1" dirty="0" smtClean="0">
                    <a:latin typeface="Arial" panose="020B0604020202020204" pitchFamily="34" charset="0"/>
                    <a:cs typeface="Arial" panose="020B0604020202020204" pitchFamily="34" charset="0"/>
                  </a:rPr>
                  <a:t>nhận </a:t>
                </a:r>
                <a:r>
                  <a:rPr lang="vi-VN" sz="4400" i="1" dirty="0">
                    <a:latin typeface="Arial" panose="020B0604020202020204" pitchFamily="34" charset="0"/>
                    <a:cs typeface="Arial" panose="020B0604020202020204" pitchFamily="34" charset="0"/>
                  </a:rPr>
                  <a:t>xét về tọa tọa độ của vectơ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𝑢</m:t>
                        </m:r>
                      </m:e>
                    </m:acc>
                  </m:oMath>
                </a14:m>
                <a:r>
                  <a:rPr lang="en-US" sz="4400" i="1" dirty="0" smtClean="0">
                    <a:latin typeface="Arial" panose="020B0604020202020204" pitchFamily="34" charset="0"/>
                    <a:cs typeface="Arial" panose="020B0604020202020204" pitchFamily="34" charset="0"/>
                  </a:rPr>
                  <a:t> </a:t>
                </a:r>
                <a:r>
                  <a:rPr lang="vi-VN" sz="4400" i="1" dirty="0" smtClean="0">
                    <a:latin typeface="Arial" panose="020B0604020202020204" pitchFamily="34" charset="0"/>
                    <a:cs typeface="Arial" panose="020B0604020202020204" pitchFamily="34" charset="0"/>
                  </a:rPr>
                  <a:t>+</a:t>
                </a:r>
                <a:r>
                  <a:rPr lang="en-US" sz="4400" i="1"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i="1" dirty="0" smtClean="0">
                    <a:latin typeface="Arial" panose="020B0604020202020204" pitchFamily="34" charset="0"/>
                    <a:cs typeface="Arial" panose="020B0604020202020204" pitchFamily="34" charset="0"/>
                  </a:rPr>
                  <a:t> </a:t>
                </a:r>
                <a:r>
                  <a:rPr lang="vi-VN" sz="4400" i="1" dirty="0">
                    <a:latin typeface="Arial" panose="020B0604020202020204" pitchFamily="34" charset="0"/>
                    <a:cs typeface="Arial" panose="020B0604020202020204" pitchFamily="34" charset="0"/>
                  </a:rPr>
                  <a:t>vừa tìm được với cặp tọa độ (x + x'; y + y'). </a:t>
                </a:r>
                <a:endParaRPr lang="en-US" sz="4400" i="1" dirty="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14800" y="1409700"/>
                <a:ext cx="12268200" cy="1998176"/>
              </a:xfrm>
              <a:prstGeom prst="rect">
                <a:avLst/>
              </a:prstGeom>
              <a:blipFill rotWithShape="0">
                <a:blip r:embed="rId22"/>
                <a:stretch>
                  <a:fillRect l="-1987" b="-13415"/>
                </a:stretch>
              </a:blipFill>
            </p:spPr>
            <p:txBody>
              <a:bodyPr/>
              <a:lstStyle/>
              <a:p>
                <a:r>
                  <a:rPr lang="en-US">
                    <a:noFill/>
                  </a:rPr>
                  <a:t> </a:t>
                </a:r>
              </a:p>
            </p:txBody>
          </p:sp>
        </mc:Fallback>
      </mc:AlternateContent>
      <p:sp>
        <p:nvSpPr>
          <p:cNvPr id="7" name="Pentagon 6"/>
          <p:cNvSpPr/>
          <p:nvPr/>
        </p:nvSpPr>
        <p:spPr>
          <a:xfrm>
            <a:off x="457200" y="3912443"/>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Arial" panose="020B0604020202020204" pitchFamily="34" charset="0"/>
                <a:cs typeface="Arial" panose="020B0604020202020204" pitchFamily="34" charset="0"/>
              </a:rPr>
              <a:t>KẾT LUẬN</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999502" y="5130177"/>
                <a:ext cx="11277600" cy="4170372"/>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vectơ</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𝑘</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𝑘𝑥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𝑘𝑦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𝑘</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3999502" y="5130177"/>
                <a:ext cx="11277600" cy="4170372"/>
              </a:xfrm>
              <a:prstGeom prst="rect">
                <a:avLst/>
              </a:prstGeom>
              <a:blipFill rotWithShape="0">
                <a:blip r:embed="rId23"/>
                <a:stretch>
                  <a:fillRect l="-1892" b="-2632"/>
                </a:stretch>
              </a:blipFill>
            </p:spPr>
            <p:txBody>
              <a:bodyPr/>
              <a:lstStyle/>
              <a:p>
                <a:r>
                  <a:rPr lang="en-US">
                    <a:noFill/>
                  </a:rPr>
                  <a:t> </a:t>
                </a:r>
              </a:p>
            </p:txBody>
          </p:sp>
        </mc:Fallback>
      </mc:AlternateContent>
      <p:pic>
        <p:nvPicPr>
          <p:cNvPr id="11" name="Picture 1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474767" y="5418724"/>
            <a:ext cx="4273666" cy="4938188"/>
          </a:xfrm>
          <a:prstGeom prst="rect">
            <a:avLst/>
          </a:prstGeom>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pic>
        <p:nvPicPr>
          <p:cNvPr id="12" name="Picture 6"/>
          <p:cNvPicPr>
            <a:picLocks noChangeAspect="1"/>
          </p:cNvPicPr>
          <p:nvPr/>
        </p:nvPicPr>
        <p:blipFill>
          <a:blip r:embed="rId9"/>
          <a:srcRect/>
          <a:stretch>
            <a:fillRect/>
          </a:stretch>
        </p:blipFill>
        <p:spPr>
          <a:xfrm>
            <a:off x="13350054" y="5452110"/>
            <a:ext cx="4709840" cy="4621530"/>
          </a:xfrm>
          <a:prstGeom prst="rect">
            <a:avLst/>
          </a:prstGeom>
        </p:spPr>
      </p:pic>
      <p:grpSp>
        <p:nvGrpSpPr>
          <p:cNvPr id="16" name="Group 15"/>
          <p:cNvGrpSpPr/>
          <p:nvPr/>
        </p:nvGrpSpPr>
        <p:grpSpPr>
          <a:xfrm>
            <a:off x="1557661" y="527422"/>
            <a:ext cx="12547392" cy="3778791"/>
            <a:chOff x="1581156" y="476972"/>
            <a:chExt cx="12547392" cy="3778791"/>
          </a:xfrm>
        </p:grpSpPr>
        <p:sp>
          <p:nvSpPr>
            <p:cNvPr id="2" name="Rounded Rectangle 1"/>
            <p:cNvSpPr/>
            <p:nvPr/>
          </p:nvSpPr>
          <p:spPr>
            <a:xfrm>
              <a:off x="1581156" y="739157"/>
              <a:ext cx="2333625" cy="1271058"/>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1616716" y="476972"/>
                  <a:ext cx="12511832" cy="377879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                  Cho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(1;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3).</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hay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16716" y="476972"/>
                  <a:ext cx="12511832" cy="3778791"/>
                </a:xfrm>
                <a:prstGeom prst="rect">
                  <a:avLst/>
                </a:prstGeom>
                <a:blipFill rotWithShape="0">
                  <a:blip r:embed="rId10"/>
                  <a:stretch>
                    <a:fillRect l="-1559" b="-2262"/>
                  </a:stretch>
                </a:blipFill>
              </p:spPr>
              <p:txBody>
                <a:bodyPr/>
                <a:lstStyle/>
                <a:p>
                  <a:r>
                    <a:rPr lang="en-US">
                      <a:noFill/>
                    </a:rPr>
                    <a:t> </a:t>
                  </a:r>
                </a:p>
              </p:txBody>
            </p:sp>
          </mc:Fallback>
        </mc:AlternateContent>
      </p:grpSp>
      <p:grpSp>
        <p:nvGrpSpPr>
          <p:cNvPr id="17" name="Group 16"/>
          <p:cNvGrpSpPr/>
          <p:nvPr/>
        </p:nvGrpSpPr>
        <p:grpSpPr>
          <a:xfrm>
            <a:off x="1522101" y="4595278"/>
            <a:ext cx="2105019" cy="1713664"/>
            <a:chOff x="1124249" y="830259"/>
            <a:chExt cx="2219810" cy="1784172"/>
          </a:xfrm>
        </p:grpSpPr>
        <p:pic>
          <p:nvPicPr>
            <p:cNvPr id="18"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TextBox 19"/>
              <p:cNvSpPr txBox="1"/>
              <p:nvPr/>
            </p:nvSpPr>
            <p:spPr>
              <a:xfrm>
                <a:off x="4033302" y="4305995"/>
                <a:ext cx="10586714" cy="2734851"/>
              </a:xfrm>
              <a:prstGeom prst="rect">
                <a:avLst/>
              </a:prstGeom>
              <a:noFill/>
            </p:spPr>
            <p:txBody>
              <a:bodyPr wrap="square" rtlCol="0">
                <a:spAutoFit/>
              </a:bodyPr>
              <a:lstStyle/>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Vì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(1;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5)</a:t>
                </a:r>
              </a:p>
              <a:p>
                <a:pPr algn="just">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(3; 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(-2; -4)</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33302" y="4305995"/>
                <a:ext cx="10586714" cy="2734851"/>
              </a:xfrm>
              <a:prstGeom prst="rect">
                <a:avLst/>
              </a:prstGeom>
              <a:blipFill rotWithShape="0">
                <a:blip r:embed="rId20"/>
                <a:stretch>
                  <a:fillRect l="-1843" b="-3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33302" y="7032405"/>
                <a:ext cx="10071751" cy="23214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b) Do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2</m:t>
                        </m:r>
                      </m:den>
                    </m:f>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3)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033302" y="7032405"/>
                <a:ext cx="10071751" cy="2321405"/>
              </a:xfrm>
              <a:prstGeom prst="rect">
                <a:avLst/>
              </a:prstGeom>
              <a:blipFill rotWithShape="0">
                <a:blip r:embed="rId21"/>
                <a:stretch>
                  <a:fillRect l="-2179" b="-5789"/>
                </a:stretch>
              </a:blipFill>
            </p:spPr>
            <p:txBody>
              <a:bodyPr/>
              <a:lstStyle/>
              <a:p>
                <a:r>
                  <a:rPr lang="en-US">
                    <a:noFill/>
                  </a:rPr>
                  <a:t> </a:t>
                </a:r>
              </a:p>
            </p:txBody>
          </p:sp>
        </mc:Fallback>
      </mc:AlternateContent>
      <p:pic>
        <p:nvPicPr>
          <p:cNvPr id="23" name="Picture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641403" y="1351871"/>
            <a:ext cx="1755023" cy="1941397"/>
          </a:xfrm>
          <a:prstGeom prst="rect">
            <a:avLst/>
          </a:prstGeom>
        </p:spPr>
      </p:pic>
    </p:spTree>
    <p:extLst>
      <p:ext uri="{BB962C8B-B14F-4D97-AF65-F5344CB8AC3E}">
        <p14:creationId xmlns:p14="http://schemas.microsoft.com/office/powerpoint/2010/main" val="2709791906"/>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638300" y="1301615"/>
                <a:ext cx="15011400" cy="328955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400" i="1" dirty="0" smtClean="0">
                    <a:latin typeface="Arial" panose="020B0604020202020204" pitchFamily="34" charset="0"/>
                    <a:cs typeface="Arial" panose="020B0604020202020204" pitchFamily="34" charset="0"/>
                  </a:rPr>
                  <a:t>Em </a:t>
                </a:r>
                <a:r>
                  <a:rPr lang="en-US" sz="4400" i="1" dirty="0" err="1" smtClean="0">
                    <a:latin typeface="Arial" panose="020B0604020202020204" pitchFamily="34" charset="0"/>
                    <a:cs typeface="Arial" panose="020B0604020202020204" pitchFamily="34" charset="0"/>
                  </a:rPr>
                  <a:t>hãy</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cs typeface="Arial" panose="020B0604020202020204" pitchFamily="34" charset="0"/>
                  </a:rPr>
                  <a:t>nhắc</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cs typeface="Arial" panose="020B0604020202020204" pitchFamily="34" charset="0"/>
                  </a:rPr>
                  <a:t>lại</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ea typeface="Times New Roman" panose="02020603050405020304" pitchFamily="18" charset="0"/>
                    <a:cs typeface="Arial" panose="020B0604020202020204" pitchFamily="34" charset="0"/>
                  </a:rPr>
                  <a:t>Khi</a:t>
                </a:r>
                <a:r>
                  <a:rPr lang="en-US" sz="4400" i="1" dirty="0" smtClean="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nào</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thì</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hai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vectơ</a:t>
                </a:r>
                <a:r>
                  <a:rPr lang="en-US" sz="4400" i="1"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400" i="1" dirty="0">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effectLst/>
                    <a:latin typeface="Arial" panose="020B0604020202020204" pitchFamily="34" charset="0"/>
                    <a:ea typeface="Times New Roman" panose="02020603050405020304" pitchFamily="18" charset="0"/>
                    <a:cs typeface="Arial" panose="020B0604020202020204" pitchFamily="34" charset="0"/>
                  </a:rPr>
                  <a:t>cùng</a:t>
                </a:r>
                <a:r>
                  <a:rPr lang="en-US" sz="4400" i="1" dirty="0">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4400" i="1" dirty="0" smtClean="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400" i="1" dirty="0">
                    <a:latin typeface="Arial" panose="020B0604020202020204" pitchFamily="34" charset="0"/>
                    <a:cs typeface="Arial" panose="020B0604020202020204" pitchFamily="34" charset="0"/>
                  </a:rPr>
                  <a:t>Nếu cho hai vectơ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i="1" dirty="0" smtClean="0">
                    <a:latin typeface="Arial" panose="020B0604020202020204" pitchFamily="34" charset="0"/>
                    <a:cs typeface="Arial" panose="020B0604020202020204" pitchFamily="34" charset="0"/>
                  </a:rPr>
                  <a:t>(x</a:t>
                </a:r>
                <a:r>
                  <a:rPr lang="vi-VN" sz="4400" i="1" dirty="0">
                    <a:latin typeface="Arial" panose="020B0604020202020204" pitchFamily="34" charset="0"/>
                    <a:cs typeface="Arial" panose="020B0604020202020204" pitchFamily="34" charset="0"/>
                  </a:rPr>
                  <a:t>';y') và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𝑢</m:t>
                        </m:r>
                      </m:e>
                    </m:acc>
                  </m:oMath>
                </a14:m>
                <a:r>
                  <a:rPr lang="en-US" sz="4400" i="1" dirty="0" smtClean="0">
                    <a:latin typeface="Arial" panose="020B0604020202020204" pitchFamily="34" charset="0"/>
                    <a:cs typeface="Arial" panose="020B0604020202020204" pitchFamily="34" charset="0"/>
                  </a:rPr>
                  <a:t> </a:t>
                </a:r>
                <a:r>
                  <a:rPr lang="vi-VN" sz="4400" i="1" dirty="0" smtClean="0">
                    <a:latin typeface="Arial" panose="020B0604020202020204" pitchFamily="34" charset="0"/>
                    <a:cs typeface="Arial" panose="020B0604020202020204" pitchFamily="34" charset="0"/>
                  </a:rPr>
                  <a:t>(x;y</a:t>
                </a:r>
                <a:r>
                  <a:rPr lang="vi-VN" sz="4400" i="1" dirty="0">
                    <a:latin typeface="Arial" panose="020B0604020202020204" pitchFamily="34" charset="0"/>
                    <a:cs typeface="Arial" panose="020B0604020202020204" pitchFamily="34" charset="0"/>
                  </a:rPr>
                  <a:t>) cùng phương thì tọa độ của hai vectơ này có mối quan hệ gì?</a:t>
                </a:r>
                <a:endParaRPr lang="en-US" sz="4400" i="1"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38300" y="1301615"/>
                <a:ext cx="15011400" cy="3289555"/>
              </a:xfrm>
              <a:prstGeom prst="rect">
                <a:avLst/>
              </a:prstGeom>
              <a:blipFill rotWithShape="0">
                <a:blip r:embed="rId4"/>
                <a:stretch>
                  <a:fillRect l="-1503" r="-1625"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71600" y="6151380"/>
                <a:ext cx="16002000" cy="259218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cùng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phương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với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vectơ</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chỉ</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tồn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tại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k </a:t>
                </a:r>
                <a:r>
                  <a:rPr lang="en-US" sz="4400" dirty="0" err="1">
                    <a:effectLst/>
                    <a:latin typeface="Arial" panose="020B0604020202020204" pitchFamily="34" charset="0"/>
                    <a:ea typeface="Calibri" panose="020F0502020204030204" pitchFamily="34" charset="0"/>
                    <a:cs typeface="Arial" panose="020B0604020202020204" pitchFamily="34" charset="0"/>
                  </a:rPr>
                  <a:t>sao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cho</a:t>
                </a:r>
                <a:r>
                  <a:rPr lang="en-US" sz="4400" dirty="0">
                    <a:effectLst/>
                    <a:latin typeface="Arial" panose="020B0604020202020204" pitchFamily="34" charset="0"/>
                    <a:ea typeface="Calibri" panose="020F0502020204030204" pitchFamily="34" charset="0"/>
                    <a:cs typeface="Arial" panose="020B0604020202020204" pitchFamily="34" charset="0"/>
                  </a:rPr>
                  <a:t> x' = </a:t>
                </a:r>
                <a:r>
                  <a:rPr lang="en-US" sz="4400" dirty="0" err="1">
                    <a:effectLst/>
                    <a:latin typeface="Arial" panose="020B0604020202020204" pitchFamily="34" charset="0"/>
                    <a:ea typeface="Calibri" panose="020F0502020204030204" pitchFamily="34" charset="0"/>
                    <a:cs typeface="Arial" panose="020B0604020202020204" pitchFamily="34" charset="0"/>
                  </a:rPr>
                  <a:t>kx</a:t>
                </a:r>
                <a:r>
                  <a:rPr lang="en-US" sz="4400" dirty="0">
                    <a:effectLst/>
                    <a:latin typeface="Arial" panose="020B0604020202020204" pitchFamily="34" charset="0"/>
                    <a:ea typeface="Calibri" panose="020F0502020204030204" pitchFamily="34" charset="0"/>
                    <a:cs typeface="Arial" panose="020B0604020202020204" pitchFamily="34" charset="0"/>
                  </a:rPr>
                  <a:t>, y' = </a:t>
                </a:r>
                <a:r>
                  <a:rPr lang="en-US" sz="4400" dirty="0" err="1">
                    <a:effectLst/>
                    <a:latin typeface="Arial" panose="020B0604020202020204" pitchFamily="34" charset="0"/>
                    <a:ea typeface="Calibri" panose="020F0502020204030204" pitchFamily="34" charset="0"/>
                    <a:cs typeface="Arial" panose="020B0604020202020204" pitchFamily="34" charset="0"/>
                  </a:rPr>
                  <a:t>ky</a:t>
                </a:r>
                <a:r>
                  <a:rPr lang="en-US" sz="4400" dirty="0">
                    <a:effectLst/>
                    <a:latin typeface="Arial" panose="020B0604020202020204" pitchFamily="34" charset="0"/>
                    <a:ea typeface="Calibri" panose="020F0502020204030204" pitchFamily="34" charset="0"/>
                    <a:cs typeface="Arial" panose="020B0604020202020204" pitchFamily="34" charset="0"/>
                  </a:rPr>
                  <a:t> (hay </a:t>
                </a:r>
                <a:r>
                  <a:rPr lang="en-US" sz="4400" dirty="0" err="1">
                    <a:effectLst/>
                    <a:latin typeface="Arial" panose="020B0604020202020204" pitchFamily="34" charset="0"/>
                    <a:ea typeface="Calibri" panose="020F0502020204030204" pitchFamily="34" charset="0"/>
                    <a:cs typeface="Arial" panose="020B0604020202020204" pitchFamily="34" charset="0"/>
                  </a:rPr>
                  <a:t>là</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nếu</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71600" y="6151380"/>
                <a:ext cx="16002000" cy="2592184"/>
              </a:xfrm>
              <a:prstGeom prst="rect">
                <a:avLst/>
              </a:prstGeom>
              <a:blipFill rotWithShape="0">
                <a:blip r:embed="rId5"/>
                <a:stretch>
                  <a:fillRect l="-1524" r="-1524"/>
                </a:stretch>
              </a:blipFill>
            </p:spPr>
            <p:txBody>
              <a:bodyPr/>
              <a:lstStyle/>
              <a:p>
                <a:r>
                  <a:rPr lang="en-US">
                    <a:noFill/>
                  </a:rPr>
                  <a:t> </a:t>
                </a:r>
              </a:p>
            </p:txBody>
          </p:sp>
        </mc:Fallback>
      </mc:AlternateContent>
      <p:sp>
        <p:nvSpPr>
          <p:cNvPr id="9" name="TextBox 8"/>
          <p:cNvSpPr txBox="1"/>
          <p:nvPr/>
        </p:nvSpPr>
        <p:spPr>
          <a:xfrm>
            <a:off x="7429500" y="5143500"/>
            <a:ext cx="3429000"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Nhận</a:t>
            </a:r>
            <a:r>
              <a:rPr lang="en-US" sz="4400" b="1" u="sng" dirty="0" smtClean="0">
                <a:solidFill>
                  <a:srgbClr val="C00000"/>
                </a:solidFill>
                <a:latin typeface="Arial" panose="020B0604020202020204" pitchFamily="34" charset="0"/>
                <a:cs typeface="Arial" panose="020B0604020202020204" pitchFamily="34" charset="0"/>
              </a:rPr>
              <a:t> </a:t>
            </a:r>
            <a:r>
              <a:rPr lang="en-US" sz="4400" b="1" u="sng" dirty="0" err="1" smtClean="0">
                <a:solidFill>
                  <a:srgbClr val="C00000"/>
                </a:solidFill>
                <a:latin typeface="Arial" panose="020B0604020202020204" pitchFamily="34" charset="0"/>
                <a:cs typeface="Arial" panose="020B0604020202020204" pitchFamily="34" charset="0"/>
              </a:rPr>
              <a:t>xét</a:t>
            </a:r>
            <a:endParaRPr lang="en-US" sz="4400" b="1" u="sng" dirty="0">
              <a:solidFill>
                <a:srgbClr val="C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15892" flipH="1">
            <a:off x="8384784" y="7641348"/>
            <a:ext cx="1700931" cy="3176291"/>
          </a:xfrm>
          <a:prstGeom prst="rect">
            <a:avLst/>
          </a:prstGeom>
        </p:spPr>
      </p:pic>
      <p:pic>
        <p:nvPicPr>
          <p:cNvPr id="14"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7163" y="952500"/>
            <a:ext cx="731137" cy="1126346"/>
          </a:xfrm>
          <a:prstGeom prst="rect">
            <a:avLst/>
          </a:prstGeom>
        </p:spPr>
      </p:pic>
    </p:spTree>
    <p:extLst>
      <p:ext uri="{BB962C8B-B14F-4D97-AF65-F5344CB8AC3E}">
        <p14:creationId xmlns:p14="http://schemas.microsoft.com/office/powerpoint/2010/main" val="352831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13" name="Group 12"/>
          <p:cNvGrpSpPr/>
          <p:nvPr/>
        </p:nvGrpSpPr>
        <p:grpSpPr>
          <a:xfrm>
            <a:off x="6019800" y="411480"/>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35251" y="513248"/>
              <a:ext cx="47244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17" name="Rectangle 16"/>
          <p:cNvSpPr/>
          <p:nvPr/>
        </p:nvSpPr>
        <p:spPr>
          <a:xfrm>
            <a:off x="786849" y="2102137"/>
            <a:ext cx="6909463" cy="7294305"/>
          </a:xfrm>
          <a:prstGeom prst="rect">
            <a:avLst/>
          </a:prstGeom>
        </p:spPr>
        <p:txBody>
          <a:bodyPr wrap="square">
            <a:spAutoFit/>
          </a:bodyPr>
          <a:lstStyle/>
          <a:p>
            <a:pPr algn="just">
              <a:lnSpc>
                <a:spcPct val="150000"/>
              </a:lnSpc>
            </a:pPr>
            <a:r>
              <a:rPr lang="vi-VN" sz="3900" dirty="0">
                <a:latin typeface="Arial" panose="020B0604020202020204" pitchFamily="34" charset="0"/>
                <a:cs typeface="Arial" panose="020B0604020202020204" pitchFamily="34" charset="0"/>
              </a:rPr>
              <a:t>Một bản tin dự báo thời tiết thể hiện đường đi trong 12 giờ của một cơn bão trên một mặt phẳng tọa độ. Trong khoảng thời gian đó, tâm bão di chuyển thẳng đều từ vị trí có tọa độ (13, 8; 108,3) đến vị trí có tọa độ (14,1; 106,3). </a:t>
            </a:r>
            <a:endParaRPr lang="en-US" sz="39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2745757"/>
            <a:ext cx="9296400" cy="5624352"/>
          </a:xfrm>
          <a:prstGeom prst="rect">
            <a:avLst/>
          </a:prstGeom>
        </p:spPr>
      </p:pic>
    </p:spTree>
    <p:extLst>
      <p:ext uri="{BB962C8B-B14F-4D97-AF65-F5344CB8AC3E}">
        <p14:creationId xmlns:p14="http://schemas.microsoft.com/office/powerpoint/2010/main" val="3979750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12" name="Rectangle 11"/>
          <p:cNvSpPr/>
          <p:nvPr/>
        </p:nvSpPr>
        <p:spPr>
          <a:xfrm>
            <a:off x="4739262" y="963557"/>
            <a:ext cx="7144905"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4 </a:t>
            </a:r>
          </a:p>
        </p:txBody>
      </p:sp>
      <p:pic>
        <p:nvPicPr>
          <p:cNvPr id="13" name="Picture 5"/>
          <p:cNvPicPr>
            <a:picLocks noChangeAspect="1"/>
          </p:cNvPicPr>
          <p:nvPr/>
        </p:nvPicPr>
        <p:blipFill>
          <a:blip r:embed="rId9"/>
          <a:srcRect/>
          <a:stretch>
            <a:fillRect/>
          </a:stretch>
        </p:blipFill>
        <p:spPr>
          <a:xfrm>
            <a:off x="1181833" y="207386"/>
            <a:ext cx="3280716" cy="1734679"/>
          </a:xfrm>
          <a:prstGeom prst="rect">
            <a:avLst/>
          </a:prstGeom>
        </p:spPr>
      </p:pic>
      <p:sp>
        <p:nvSpPr>
          <p:cNvPr id="14" name="Rounded Rectangle 13"/>
          <p:cNvSpPr/>
          <p:nvPr/>
        </p:nvSpPr>
        <p:spPr>
          <a:xfrm>
            <a:off x="1563953" y="2017849"/>
            <a:ext cx="1673964" cy="101743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HĐ4</a:t>
            </a: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527179" y="2110737"/>
                <a:ext cx="10664819" cy="4460067"/>
              </a:xfrm>
              <a:prstGeom prst="rect">
                <a:avLst/>
              </a:prstGeom>
            </p:spPr>
            <p:txBody>
              <a:bodyPr wrap="square">
                <a:spAutoFit/>
              </a:bodyPr>
              <a:lstStyle/>
              <a:p>
                <a:pPr algn="just">
                  <a:lnSpc>
                    <a:spcPct val="150000"/>
                  </a:lnSpc>
                </a:pP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Trong mặt phẳng tọa độ Oxy, cho điểm M(x</a:t>
                </a:r>
                <a:r>
                  <a:rPr lang="en-US" sz="3600" baseline="-25000" dirty="0" smtClean="0">
                    <a:latin typeface="Arial" panose="020B0604020202020204" pitchFamily="34" charset="0"/>
                    <a:cs typeface="Arial" panose="020B0604020202020204" pitchFamily="34" charset="0"/>
                  </a:rPr>
                  <a:t>o</a:t>
                </a:r>
                <a:r>
                  <a:rPr lang="vi-VN" sz="3600" dirty="0" smtClean="0">
                    <a:latin typeface="Arial" panose="020B0604020202020204" pitchFamily="34" charset="0"/>
                    <a:cs typeface="Arial" panose="020B0604020202020204" pitchFamily="34" charset="0"/>
                  </a:rPr>
                  <a:t>; y</a:t>
                </a:r>
                <a:r>
                  <a:rPr lang="en-US" sz="3600" baseline="-25000" dirty="0" smtClean="0">
                    <a:latin typeface="Arial" panose="020B0604020202020204" pitchFamily="34" charset="0"/>
                    <a:cs typeface="Arial" panose="020B0604020202020204" pitchFamily="34" charset="0"/>
                  </a:rPr>
                  <a:t>o</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Gọi P, Q tương ứng là hình chiếu vuông góc của M trên trục hoành Ox và trục tung Oy</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smtClean="0">
                    <a:latin typeface="Arial" panose="020B0604020202020204" pitchFamily="34" charset="0"/>
                    <a:cs typeface="Arial" panose="020B0604020202020204" pitchFamily="34" charset="0"/>
                  </a:rPr>
                  <a:t>a</a:t>
                </a:r>
                <a:r>
                  <a:rPr lang="en-US" sz="3600" dirty="0" smtClean="0">
                    <a:latin typeface="Arial" panose="020B0604020202020204" pitchFamily="34" charset="0"/>
                    <a:cs typeface="Arial" panose="020B0604020202020204" pitchFamily="34" charset="0"/>
                  </a:rPr>
                  <a:t>)</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Trên trục Ox, điểm P biểu diễn số nào? Biểu thị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𝑂𝑃</m:t>
                        </m:r>
                      </m:e>
                    </m:acc>
                  </m:oMath>
                </a14:m>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theo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𝑖</m:t>
                        </m:r>
                      </m:e>
                    </m:acc>
                  </m:oMath>
                </a14:m>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và tính độ dài của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𝑂𝑃</m:t>
                        </m:r>
                      </m:e>
                    </m:acc>
                  </m:oMath>
                </a14:m>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theo </a:t>
                </a:r>
                <a:r>
                  <a:rPr lang="en-US" sz="3600" dirty="0" smtClean="0">
                    <a:latin typeface="Arial" panose="020B0604020202020204" pitchFamily="34" charset="0"/>
                    <a:cs typeface="Arial" panose="020B0604020202020204" pitchFamily="34" charset="0"/>
                  </a:rPr>
                  <a:t>x</a:t>
                </a:r>
                <a:r>
                  <a:rPr lang="en-US" sz="3600" baseline="-25000" dirty="0" smtClean="0">
                    <a:latin typeface="Arial" panose="020B0604020202020204" pitchFamily="34" charset="0"/>
                    <a:cs typeface="Arial" panose="020B0604020202020204" pitchFamily="34" charset="0"/>
                  </a:rPr>
                  <a:t>o</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527179" y="2110737"/>
                <a:ext cx="10664819" cy="4460067"/>
              </a:xfrm>
              <a:prstGeom prst="rect">
                <a:avLst/>
              </a:prstGeom>
              <a:blipFill rotWithShape="0">
                <a:blip r:embed="rId10"/>
                <a:stretch>
                  <a:fillRect l="-1772" r="-17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527179" y="6194751"/>
                <a:ext cx="15516219" cy="3841821"/>
              </a:xfrm>
              <a:prstGeom prst="rect">
                <a:avLst/>
              </a:prstGeom>
            </p:spPr>
            <p:txBody>
              <a:bodyPr wrap="square">
                <a:spAutoFit/>
              </a:bodyPr>
              <a:lstStyle/>
              <a:p>
                <a:pPr lvl="0" algn="just">
                  <a:lnSpc>
                    <a:spcPct val="150000"/>
                  </a:lnSpc>
                </a:pPr>
                <a:r>
                  <a:rPr lang="vi-VN" sz="3600" dirty="0">
                    <a:solidFill>
                      <a:prstClr val="black"/>
                    </a:solidFill>
                    <a:cs typeface="Arial" panose="020B0604020202020204" pitchFamily="34" charset="0"/>
                  </a:rPr>
                  <a:t>b</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Trên trục Oy, điểm Q biểu diễn số nào? Biểu thị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𝑂𝑄</m:t>
                        </m:r>
                      </m:e>
                    </m:acc>
                  </m:oMath>
                </a14:m>
                <a:r>
                  <a:rPr lang="vi-VN" sz="3600" dirty="0">
                    <a:solidFill>
                      <a:prstClr val="black"/>
                    </a:solidFill>
                    <a:cs typeface="Arial" panose="020B0604020202020204" pitchFamily="34" charset="0"/>
                  </a:rPr>
                  <a:t> theo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𝑗</m:t>
                        </m:r>
                      </m:e>
                    </m:acc>
                  </m:oMath>
                </a14:m>
                <a:r>
                  <a:rPr lang="vi-VN" sz="3600" dirty="0">
                    <a:solidFill>
                      <a:prstClr val="black"/>
                    </a:solidFill>
                    <a:cs typeface="Arial" panose="020B0604020202020204" pitchFamily="34" charset="0"/>
                  </a:rPr>
                  <a:t> và tính độ dài của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𝑂𝑄</m:t>
                        </m:r>
                      </m:e>
                    </m:acc>
                  </m:oMath>
                </a14:m>
                <a:r>
                  <a:rPr lang="vi-VN" sz="3600" dirty="0">
                    <a:solidFill>
                      <a:prstClr val="black"/>
                    </a:solidFill>
                    <a:cs typeface="Arial" panose="020B0604020202020204" pitchFamily="34" charset="0"/>
                  </a:rPr>
                  <a:t> theo y</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a:t>
                </a:r>
              </a:p>
              <a:p>
                <a:pPr lvl="0" algn="just">
                  <a:lnSpc>
                    <a:spcPct val="150000"/>
                  </a:lnSpc>
                </a:pPr>
                <a:r>
                  <a:rPr lang="vi-VN" sz="3600" dirty="0">
                    <a:solidFill>
                      <a:prstClr val="black"/>
                    </a:solidFill>
                    <a:cs typeface="Arial" panose="020B0604020202020204" pitchFamily="34" charset="0"/>
                  </a:rPr>
                  <a:t>c</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Dựa vào hình chữ nhật OPMQ, tính độ dài của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𝑂𝑀</m:t>
                        </m:r>
                      </m:e>
                    </m:acc>
                  </m:oMath>
                </a14:m>
                <a:r>
                  <a:rPr lang="vi-VN" sz="3600" dirty="0">
                    <a:solidFill>
                      <a:prstClr val="black"/>
                    </a:solidFill>
                    <a:cs typeface="Arial" panose="020B0604020202020204" pitchFamily="34" charset="0"/>
                  </a:rPr>
                  <a:t> theo x</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 y</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a:t>
                </a:r>
              </a:p>
              <a:p>
                <a:pPr lvl="0" algn="just">
                  <a:lnSpc>
                    <a:spcPct val="150000"/>
                  </a:lnSpc>
                </a:pPr>
                <a:r>
                  <a:rPr lang="vi-VN" sz="3600" dirty="0">
                    <a:solidFill>
                      <a:prstClr val="black"/>
                    </a:solidFill>
                    <a:cs typeface="Arial" panose="020B0604020202020204" pitchFamily="34" charset="0"/>
                  </a:rPr>
                  <a:t>d</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Biểu thị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𝑂𝑀</m:t>
                        </m:r>
                      </m:e>
                    </m:acc>
                  </m:oMath>
                </a14:m>
                <a:r>
                  <a:rPr lang="vi-VN" sz="3600" dirty="0">
                    <a:solidFill>
                      <a:prstClr val="black"/>
                    </a:solidFill>
                    <a:cs typeface="Arial" panose="020B0604020202020204" pitchFamily="34" charset="0"/>
                  </a:rPr>
                  <a:t> theo các vect</a:t>
                </a:r>
                <a:r>
                  <a:rPr lang="en-US" sz="3600" dirty="0">
                    <a:solidFill>
                      <a:prstClr val="black"/>
                    </a:solidFill>
                    <a:latin typeface="Arial" panose="020B0604020202020204" pitchFamily="34" charset="0"/>
                    <a:cs typeface="Arial" panose="020B0604020202020204" pitchFamily="34" charset="0"/>
                  </a:rPr>
                  <a:t>ơ</a:t>
                </a:r>
                <a:r>
                  <a:rPr lang="vi-VN" sz="3600" dirty="0">
                    <a:solidFill>
                      <a:prstClr val="black"/>
                    </a:solidFill>
                    <a:cs typeface="Arial" panose="020B0604020202020204" pitchFamily="34" charset="0"/>
                  </a:rPr>
                  <a:t>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𝑖</m:t>
                        </m:r>
                      </m:e>
                    </m:acc>
                  </m:oMath>
                </a14:m>
                <a:r>
                  <a:rPr lang="vi-VN" sz="3600" dirty="0">
                    <a:solidFill>
                      <a:prstClr val="black"/>
                    </a:solidFill>
                    <a:cs typeface="Arial" panose="020B0604020202020204" pitchFamily="34" charset="0"/>
                  </a:rPr>
                  <a:t>;</a:t>
                </a:r>
                <a:r>
                  <a:rPr lang="en-US" sz="3600" dirty="0">
                    <a:solidFill>
                      <a:prstClr val="black"/>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𝑗</m:t>
                        </m:r>
                      </m:e>
                    </m:acc>
                  </m:oMath>
                </a14:m>
                <a:r>
                  <a:rPr lang="vi-VN" sz="3600" dirty="0">
                    <a:solidFill>
                      <a:prstClr val="black"/>
                    </a:solidFill>
                    <a:cs typeface="Arial" panose="020B0604020202020204" pitchFamily="34" charset="0"/>
                  </a:rPr>
                  <a:t>.</a:t>
                </a:r>
                <a:endParaRPr lang="en-US" sz="3600" dirty="0">
                  <a:solidFill>
                    <a:prstClr val="black"/>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27179" y="6194751"/>
                <a:ext cx="15516219" cy="3841821"/>
              </a:xfrm>
              <a:prstGeom prst="rect">
                <a:avLst/>
              </a:prstGeom>
              <a:blipFill rotWithShape="0">
                <a:blip r:embed="rId11"/>
                <a:stretch>
                  <a:fillRect l="-1218" r="-1179" b="-1746"/>
                </a:stretch>
              </a:blipFill>
            </p:spPr>
            <p:txBody>
              <a:bodyPr/>
              <a:lstStyle/>
              <a:p>
                <a:r>
                  <a:rPr lang="en-US">
                    <a:noFill/>
                  </a:rPr>
                  <a:t> </a:t>
                </a:r>
              </a:p>
            </p:txBody>
          </p:sp>
        </mc:Fallback>
      </mc:AlternateContent>
      <p:pic>
        <p:nvPicPr>
          <p:cNvPr id="17" name="Picture 16"/>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12754640" y="2110737"/>
            <a:ext cx="4394371" cy="4034422"/>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314453">
            <a:off x="15947072" y="7694739"/>
            <a:ext cx="1481456" cy="1993565"/>
          </a:xfrm>
          <a:prstGeom prst="rect">
            <a:avLst/>
          </a:prstGeom>
        </p:spPr>
      </p:pic>
    </p:spTree>
    <p:extLst>
      <p:ext uri="{BB962C8B-B14F-4D97-AF65-F5344CB8AC3E}">
        <p14:creationId xmlns:p14="http://schemas.microsoft.com/office/powerpoint/2010/main" val="3237443085"/>
      </p:ext>
    </p:extLst>
  </p:cSld>
  <p:clrMapOvr>
    <a:masterClrMapping/>
  </p:clrMapOvr>
  <mc:AlternateContent xmlns:mc="http://schemas.openxmlformats.org/markup-compatibility/2006">
    <mc:Choice xmlns:p14="http://schemas.microsoft.com/office/powerpoint/2010/main" Requires="p14">
      <p:transition spd="slow" p14:dur="8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7"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flipH="1">
            <a:off x="-1720640" y="-314570"/>
            <a:ext cx="3733533" cy="108969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1368236"/>
                <a:ext cx="9144000" cy="3927165"/>
              </a:xfrm>
              <a:prstGeom prst="rect">
                <a:avLst/>
              </a:prstGeom>
            </p:spPr>
            <p:txBody>
              <a:bodyPr>
                <a:spAutoFit/>
              </a:bodyPr>
              <a:lstStyle/>
              <a:p>
                <a:pPr>
                  <a:lnSpc>
                    <a:spcPct val="130000"/>
                  </a:lnSpc>
                  <a:spcBef>
                    <a:spcPts val="600"/>
                  </a:spcBef>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trục</a:t>
                </a:r>
                <a:r>
                  <a:rPr lang="en-US" sz="4000" dirty="0">
                    <a:latin typeface="Arial" panose="020B0604020202020204" pitchFamily="34" charset="0"/>
                    <a:ea typeface="Calibri" panose="020F0502020204030204" pitchFamily="34" charset="0"/>
                    <a:cs typeface="Arial" panose="020B0604020202020204" pitchFamily="34" charset="0"/>
                  </a:rPr>
                  <a:t> Ox,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P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trục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Oy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Q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diễn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err="1">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057400" y="1368236"/>
                <a:ext cx="9144000" cy="3927165"/>
              </a:xfrm>
              <a:prstGeom prst="rect">
                <a:avLst/>
              </a:prstGeom>
              <a:blipFill rotWithShape="0">
                <a:blip r:embed="rId4"/>
                <a:stretch>
                  <a:fillRect l="-2400" t="-155" r="-1267" b="-5581"/>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2207801" y="1260979"/>
            <a:ext cx="4394371" cy="403442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057400" y="5372100"/>
                <a:ext cx="15524480" cy="4467826"/>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OPMQ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OP = |x</a:t>
                </a:r>
                <a:r>
                  <a:rPr lang="en-US" sz="4000" baseline="-25000" dirty="0">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OQ = |</a:t>
                </a:r>
                <a:r>
                  <a:rPr lang="en-US" sz="4000" dirty="0" err="1">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err="1">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chéo</a:t>
                </a:r>
                <a:r>
                  <a:rPr lang="en-US"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𝑄</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a:t>
                </a:r>
                <a:r>
                  <a:rPr lang="en-US" sz="4000" dirty="0" err="1">
                    <a:effectLst/>
                    <a:latin typeface="Arial" panose="020B0604020202020204" pitchFamily="34" charset="0"/>
                    <a:ea typeface="Calibri" panose="020F0502020204030204" pitchFamily="34" charset="0"/>
                    <a:cs typeface="Arial" panose="020B0604020202020204" pitchFamily="34" charset="0"/>
                  </a:rPr>
                  <a:t>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dụng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tắc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hành</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được</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057400" y="5372100"/>
                <a:ext cx="15524480" cy="4467826"/>
              </a:xfrm>
              <a:prstGeom prst="rect">
                <a:avLst/>
              </a:prstGeom>
              <a:blipFill rotWithShape="0">
                <a:blip r:embed="rId7"/>
                <a:stretch>
                  <a:fillRect l="-1414" b="-1774"/>
                </a:stretch>
              </a:blipFill>
            </p:spPr>
            <p:txBody>
              <a:bodyPr/>
              <a:lstStyle/>
              <a:p>
                <a:r>
                  <a:rPr lang="en-US">
                    <a:noFill/>
                  </a:rPr>
                  <a:t> </a:t>
                </a:r>
              </a:p>
            </p:txBody>
          </p:sp>
        </mc:Fallback>
      </mc:AlternateContent>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59000" y="7402806"/>
            <a:ext cx="3206774" cy="2810500"/>
          </a:xfrm>
          <a:prstGeom prst="rect">
            <a:avLst/>
          </a:prstGeom>
        </p:spPr>
      </p:pic>
      <p:sp>
        <p:nvSpPr>
          <p:cNvPr id="8" name="TextBox 7"/>
          <p:cNvSpPr txBox="1"/>
          <p:nvPr/>
        </p:nvSpPr>
        <p:spPr>
          <a:xfrm>
            <a:off x="8153400" y="552397"/>
            <a:ext cx="21336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349057"/>
      </p:ext>
    </p:extLst>
  </p:cSld>
  <p:clrMapOvr>
    <a:masterClrMapping/>
  </p:clrMapOvr>
  <mc:AlternateContent xmlns:mc="http://schemas.openxmlformats.org/markup-compatibility/2006">
    <mc:Choice xmlns:p14="http://schemas.microsoft.com/office/powerpoint/2010/main" Requires="p14">
      <p:transition spd="slow" p14:dur="80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arn(inVertic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flipH="1">
            <a:off x="-1720640" y="-314570"/>
            <a:ext cx="3733533" cy="108969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6400924" y="8402176"/>
            <a:ext cx="1732518" cy="16159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91310" y="1795837"/>
                <a:ext cx="14067890" cy="769441"/>
              </a:xfrm>
              <a:prstGeom prst="rect">
                <a:avLst/>
              </a:prstGeom>
            </p:spPr>
            <p:txBody>
              <a:bodyPr wrap="none">
                <a:spAutoFit/>
              </a:bodyPr>
              <a:lstStyle/>
              <a:p>
                <a:r>
                  <a:rPr lang="en-US" sz="4400" i="1" dirty="0" err="1" smtClean="0">
                    <a:latin typeface="Arial" panose="020B0604020202020204" pitchFamily="34" charset="0"/>
                    <a:ea typeface="Times New Roman" panose="02020603050405020304" pitchFamily="18" charset="0"/>
                    <a:cs typeface="Arial" panose="020B0604020202020204" pitchFamily="34" charset="0"/>
                  </a:rPr>
                  <a:t>Em</a:t>
                </a:r>
                <a:r>
                  <a:rPr lang="en-US" sz="4400" i="1" dirty="0" smtClean="0">
                    <a:latin typeface="Arial" panose="020B0604020202020204" pitchFamily="34" charset="0"/>
                    <a:ea typeface="Times New Roman" panose="02020603050405020304" pitchFamily="18" charset="0"/>
                    <a:cs typeface="Arial" panose="020B0604020202020204" pitchFamily="34" charset="0"/>
                  </a:rPr>
                  <a:t> </a:t>
                </a:r>
                <a:r>
                  <a:rPr lang="en-US" sz="4400" i="1" dirty="0" err="1" smtClean="0">
                    <a:latin typeface="Arial" panose="020B0604020202020204" pitchFamily="34" charset="0"/>
                    <a:ea typeface="Times New Roman" panose="02020603050405020304" pitchFamily="18" charset="0"/>
                    <a:cs typeface="Arial" panose="020B0604020202020204" pitchFamily="34" charset="0"/>
                  </a:rPr>
                  <a:t>nêu</a:t>
                </a:r>
                <a:r>
                  <a:rPr lang="en-US" sz="4400" i="1" dirty="0" smtClean="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khái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quát</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cách</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tính</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độ</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dài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của</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vectơ</a:t>
                </a:r>
                <a:r>
                  <a:rPr lang="en-US" sz="4400" i="1"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i="1" dirty="0">
                    <a:effectLst/>
                    <a:latin typeface="Arial" panose="020B0604020202020204" pitchFamily="34" charset="0"/>
                    <a:ea typeface="Times New Roman" panose="02020603050405020304" pitchFamily="18" charset="0"/>
                    <a:cs typeface="Arial" panose="020B0604020202020204" pitchFamily="34" charset="0"/>
                  </a:rPr>
                  <a:t>.</a:t>
                </a:r>
                <a:endParaRPr lang="en-US" sz="4400" i="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91310" y="1795837"/>
                <a:ext cx="14067890" cy="769441"/>
              </a:xfrm>
              <a:prstGeom prst="rect">
                <a:avLst/>
              </a:prstGeom>
              <a:blipFill rotWithShape="0">
                <a:blip r:embed="rId12"/>
                <a:stretch>
                  <a:fillRect l="-1733" t="-17460" r="-823" b="-36508"/>
                </a:stretch>
              </a:blipFill>
            </p:spPr>
            <p:txBody>
              <a:bodyPr/>
              <a:lstStyle/>
              <a:p>
                <a:r>
                  <a:rPr lang="en-US">
                    <a:noFill/>
                  </a:rPr>
                  <a:t> </a:t>
                </a:r>
              </a:p>
            </p:txBody>
          </p:sp>
        </mc:Fallback>
      </mc:AlternateContent>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012334" y="445379"/>
            <a:ext cx="2228946" cy="11980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259609" y="4390127"/>
                <a:ext cx="14384024" cy="2467855"/>
              </a:xfrm>
              <a:prstGeom prst="rect">
                <a:avLst/>
              </a:prstGeom>
              <a:solidFill>
                <a:schemeClr val="accent6">
                  <a:lumMod val="40000"/>
                  <a:lumOff val="60000"/>
                </a:schemeClr>
              </a:solidFill>
            </p:spPr>
            <p:txBody>
              <a:bodyPr wrap="square">
                <a:spAutoFit/>
              </a:bodyPr>
              <a:lstStyle/>
              <a:p>
                <a:pPr algn="just">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Nếu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điểm</a:t>
                </a:r>
                <a:r>
                  <a:rPr lang="en-US" sz="4400" dirty="0">
                    <a:latin typeface="Arial" panose="020B0604020202020204" pitchFamily="34" charset="0"/>
                    <a:ea typeface="Calibri" panose="020F0502020204030204" pitchFamily="34" charset="0"/>
                    <a:cs typeface="Arial" panose="020B0604020202020204" pitchFamily="34" charset="0"/>
                  </a:rPr>
                  <a:t> M </a:t>
                </a:r>
                <a:r>
                  <a:rPr lang="en-US" sz="4400" dirty="0" err="1">
                    <a:latin typeface="Arial" panose="020B0604020202020204" pitchFamily="34" charset="0"/>
                    <a:ea typeface="Calibri" panose="020F0502020204030204" pitchFamily="34" charset="0"/>
                    <a:cs typeface="Arial" panose="020B0604020202020204" pitchFamily="34" charset="0"/>
                  </a:rPr>
                  <a:t>có</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tọa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độ</a:t>
                </a:r>
                <a:r>
                  <a:rPr lang="en-US" sz="4400" dirty="0">
                    <a:latin typeface="Arial" panose="020B0604020202020204" pitchFamily="34" charset="0"/>
                    <a:ea typeface="Calibri" panose="020F0502020204030204" pitchFamily="34" charset="0"/>
                    <a:cs typeface="Arial" panose="020B0604020202020204" pitchFamily="34" charset="0"/>
                  </a:rPr>
                  <a:t> (x; y) </a:t>
                </a:r>
                <a:r>
                  <a:rPr lang="en-US" sz="4400" dirty="0" err="1">
                    <a:latin typeface="Arial" panose="020B0604020202020204" pitchFamily="34" charset="0"/>
                    <a:ea typeface="Calibri" panose="020F0502020204030204" pitchFamily="34" charset="0"/>
                    <a:cs typeface="Arial" panose="020B0604020202020204" pitchFamily="34" charset="0"/>
                  </a:rPr>
                  <a:t>thì</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có</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tọa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(x; y)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dài</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259609" y="4390127"/>
                <a:ext cx="14384024" cy="2467855"/>
              </a:xfrm>
              <a:prstGeom prst="rect">
                <a:avLst/>
              </a:prstGeom>
              <a:blipFill rotWithShape="0">
                <a:blip r:embed="rId15"/>
                <a:stretch>
                  <a:fillRect l="-1738" r="-1696" b="-3457"/>
                </a:stretch>
              </a:blipFill>
            </p:spPr>
            <p:txBody>
              <a:bodyPr/>
              <a:lstStyle/>
              <a:p>
                <a:r>
                  <a:rPr lang="en-US">
                    <a:noFill/>
                  </a:rPr>
                  <a:t> </a:t>
                </a:r>
              </a:p>
            </p:txBody>
          </p:sp>
        </mc:Fallback>
      </mc:AlternateContent>
      <p:sp>
        <p:nvSpPr>
          <p:cNvPr id="9" name="TextBox 8"/>
          <p:cNvSpPr txBox="1"/>
          <p:nvPr/>
        </p:nvSpPr>
        <p:spPr>
          <a:xfrm>
            <a:off x="2239289" y="3229132"/>
            <a:ext cx="3429000" cy="769441"/>
          </a:xfrm>
          <a:prstGeom prst="rect">
            <a:avLst/>
          </a:prstGeom>
          <a:noFill/>
        </p:spPr>
        <p:txBody>
          <a:bodyPr wrap="square" rtlCol="0">
            <a:spAutoFit/>
          </a:bodyPr>
          <a:lstStyle/>
          <a:p>
            <a:r>
              <a:rPr lang="en-US" sz="4400" b="1" u="sng" dirty="0" smtClean="0">
                <a:solidFill>
                  <a:srgbClr val="C00000"/>
                </a:solidFill>
                <a:latin typeface="Arial" panose="020B0604020202020204" pitchFamily="34" charset="0"/>
                <a:cs typeface="Arial" panose="020B0604020202020204" pitchFamily="34" charset="0"/>
              </a:rPr>
              <a:t>KẾT LUẬN:</a:t>
            </a:r>
            <a:endParaRPr lang="en-US" sz="4400" b="1" u="sng"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2218969" y="7574459"/>
            <a:ext cx="28194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Nhận</a:t>
            </a:r>
            <a:r>
              <a:rPr lang="en-US" sz="4400" b="1" u="sng" dirty="0" smtClean="0">
                <a:solidFill>
                  <a:srgbClr val="C00000"/>
                </a:solidFill>
                <a:latin typeface="Arial" panose="020B0604020202020204" pitchFamily="34" charset="0"/>
                <a:cs typeface="Arial" panose="020B0604020202020204" pitchFamily="34" charset="0"/>
              </a:rPr>
              <a:t> </a:t>
            </a:r>
            <a:r>
              <a:rPr lang="en-US" sz="4400" b="1" u="sng" dirty="0" err="1" smtClean="0">
                <a:solidFill>
                  <a:srgbClr val="C00000"/>
                </a:solidFill>
                <a:latin typeface="Arial" panose="020B0604020202020204" pitchFamily="34" charset="0"/>
                <a:cs typeface="Arial" panose="020B0604020202020204" pitchFamily="34" charset="0"/>
              </a:rPr>
              <a:t>xét</a:t>
            </a:r>
            <a:r>
              <a:rPr lang="en-US" sz="4400" b="1" u="sng" dirty="0" smtClean="0">
                <a:solidFill>
                  <a:srgbClr val="C00000"/>
                </a:solidFill>
                <a:latin typeface="Arial" panose="020B0604020202020204" pitchFamily="34" charset="0"/>
                <a:cs typeface="Arial" panose="020B0604020202020204" pitchFamily="34" charset="0"/>
              </a:rPr>
              <a:t>:</a:t>
            </a:r>
            <a:endParaRPr lang="en-US" sz="44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5521661" y="7432301"/>
                <a:ext cx="9286838" cy="1322221"/>
              </a:xfrm>
              <a:prstGeom prst="rect">
                <a:avLst/>
              </a:prstGeom>
              <a:solidFill>
                <a:schemeClr val="accent3">
                  <a:lumMod val="60000"/>
                  <a:lumOff val="40000"/>
                </a:schemeClr>
              </a:solidFill>
            </p:spPr>
            <p:txBody>
              <a:bodyPr wrap="none" anchor="ctr">
                <a:spAutoFit/>
              </a:bodyPr>
              <a:lstStyle/>
              <a:p>
                <a:pPr>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Với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thì</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5521661" y="7432301"/>
                <a:ext cx="9286838" cy="1322221"/>
              </a:xfrm>
              <a:prstGeom prst="rect">
                <a:avLst/>
              </a:prstGeom>
              <a:blipFill rotWithShape="0">
                <a:blip r:embed="rId16"/>
                <a:stretch>
                  <a:fillRect l="-2692" r="-1707" b="-7834"/>
                </a:stretch>
              </a:blipFill>
            </p:spPr>
            <p:txBody>
              <a:bodyPr/>
              <a:lstStyle/>
              <a:p>
                <a:r>
                  <a:rPr lang="en-US">
                    <a:noFill/>
                  </a:rPr>
                  <a:t> </a:t>
                </a:r>
              </a:p>
            </p:txBody>
          </p:sp>
        </mc:Fallback>
      </mc:AlternateContent>
    </p:spTree>
    <p:extLst>
      <p:ext uri="{BB962C8B-B14F-4D97-AF65-F5344CB8AC3E}">
        <p14:creationId xmlns:p14="http://schemas.microsoft.com/office/powerpoint/2010/main" val="4214415057"/>
      </p:ext>
    </p:extLst>
  </p:cSld>
  <p:clrMapOvr>
    <a:masterClrMapping/>
  </p:clrMapOvr>
  <mc:AlternateContent xmlns:mc="http://schemas.openxmlformats.org/markup-compatibility/2006">
    <mc:Choice xmlns:p14="http://schemas.microsoft.com/office/powerpoint/2010/main" Requires="p14">
      <p:transition spd="slow" p14:dur="8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1"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grpSp>
        <p:nvGrpSpPr>
          <p:cNvPr id="5" name="Group 4"/>
          <p:cNvGrpSpPr/>
          <p:nvPr/>
        </p:nvGrpSpPr>
        <p:grpSpPr>
          <a:xfrm>
            <a:off x="1143000" y="647700"/>
            <a:ext cx="16687800" cy="4133952"/>
            <a:chOff x="1143000" y="979020"/>
            <a:chExt cx="16687800" cy="4133952"/>
          </a:xfrm>
        </p:grpSpPr>
        <p:sp>
          <p:nvSpPr>
            <p:cNvPr id="4" name="Rounded Rectangle 3"/>
            <p:cNvSpPr/>
            <p:nvPr/>
          </p:nvSpPr>
          <p:spPr>
            <a:xfrm>
              <a:off x="1143000" y="979020"/>
              <a:ext cx="1673964" cy="1017431"/>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HĐ5</a:t>
              </a: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143000" y="979020"/>
                  <a:ext cx="16687800" cy="4133952"/>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M(x; 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N(x'; y</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 và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0" y="979020"/>
                  <a:ext cx="16687800" cy="4133952"/>
                </a:xfrm>
                <a:prstGeom prst="rect">
                  <a:avLst/>
                </a:prstGeom>
                <a:blipFill rotWithShape="0">
                  <a:blip r:embed="rId4"/>
                  <a:stretch>
                    <a:fillRect l="-1315" b="-2065"/>
                  </a:stretch>
                </a:blipFill>
              </p:spPr>
              <p:txBody>
                <a:bodyPr/>
                <a:lstStyle/>
                <a:p>
                  <a:r>
                    <a:rPr lang="en-US">
                      <a:noFill/>
                    </a:rPr>
                    <a:t> </a:t>
                  </a:r>
                </a:p>
              </p:txBody>
            </p:sp>
          </mc:Fallback>
        </mc:AlternateContent>
      </p:grpSp>
      <p:grpSp>
        <p:nvGrpSpPr>
          <p:cNvPr id="8" name="Group 7"/>
          <p:cNvGrpSpPr/>
          <p:nvPr/>
        </p:nvGrpSpPr>
        <p:grpSpPr>
          <a:xfrm>
            <a:off x="1764454" y="5030705"/>
            <a:ext cx="2105019" cy="1713664"/>
            <a:chOff x="1124249" y="830259"/>
            <a:chExt cx="2219810" cy="1784172"/>
          </a:xfrm>
        </p:grpSpPr>
        <p:pic>
          <p:nvPicPr>
            <p:cNvPr id="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0" name="TextBox 9"/>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4953000" y="4834277"/>
                <a:ext cx="9144000" cy="1133772"/>
              </a:xfrm>
              <a:prstGeom prst="rect">
                <a:avLst/>
              </a:prstGeom>
            </p:spPr>
            <p:txBody>
              <a:bodyPr>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Theo </a:t>
                </a:r>
                <a:r>
                  <a:rPr lang="en-US" sz="4000" b="1" dirty="0">
                    <a:latin typeface="Arial" panose="020B0604020202020204" pitchFamily="34" charset="0"/>
                    <a:ea typeface="Calibri" panose="020F0502020204030204" pitchFamily="34" charset="0"/>
                    <a:cs typeface="Arial" panose="020B0604020202020204" pitchFamily="34" charset="0"/>
                  </a:rPr>
                  <a:t>HĐ4</a:t>
                </a:r>
                <a:r>
                  <a:rPr lang="en-US"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953000" y="4834277"/>
                <a:ext cx="9144000" cy="1133772"/>
              </a:xfrm>
              <a:prstGeom prst="rect">
                <a:avLst/>
              </a:prstGeom>
              <a:blipFill rotWithShape="0">
                <a:blip r:embed="rId20"/>
                <a:stretch>
                  <a:fillRect l="-24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953000" y="6074875"/>
                <a:ext cx="11925300" cy="3374642"/>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4953000" y="6074875"/>
                <a:ext cx="11925300" cy="3374642"/>
              </a:xfrm>
              <a:prstGeom prst="rect">
                <a:avLst/>
              </a:prstGeom>
              <a:blipFill rotWithShape="0">
                <a:blip r:embed="rId21"/>
                <a:stretch>
                  <a:fillRect l="-1840" b="-2712"/>
                </a:stretch>
              </a:blipFill>
            </p:spPr>
            <p:txBody>
              <a:bodyPr/>
              <a:lstStyle/>
              <a:p>
                <a:r>
                  <a:rPr lang="en-US">
                    <a:noFill/>
                  </a:rPr>
                  <a:t> </a:t>
                </a:r>
              </a:p>
            </p:txBody>
          </p:sp>
        </mc:Fallback>
      </mc:AlternateContent>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123939" y="7578634"/>
            <a:ext cx="2737341" cy="2517866"/>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mc:Choice xmlns:p14="http://schemas.microsoft.com/office/powerpoint/2010/main" Requires="p14">
      <p:transition spd="slow" p14:dur="8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grpSp>
        <p:nvGrpSpPr>
          <p:cNvPr id="5" name="Group 4"/>
          <p:cNvGrpSpPr/>
          <p:nvPr/>
        </p:nvGrpSpPr>
        <p:grpSpPr>
          <a:xfrm>
            <a:off x="1143000" y="647700"/>
            <a:ext cx="16687800" cy="4133952"/>
            <a:chOff x="1143000" y="979020"/>
            <a:chExt cx="16687800" cy="4133952"/>
          </a:xfrm>
        </p:grpSpPr>
        <p:sp>
          <p:nvSpPr>
            <p:cNvPr id="4" name="Rounded Rectangle 3"/>
            <p:cNvSpPr/>
            <p:nvPr/>
          </p:nvSpPr>
          <p:spPr>
            <a:xfrm>
              <a:off x="1143000" y="979020"/>
              <a:ext cx="1673964" cy="1017431"/>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HĐ5</a:t>
              </a: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143000" y="979020"/>
                  <a:ext cx="16687800" cy="4133952"/>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M(x; 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N(x'; y</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 và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0" y="979020"/>
                  <a:ext cx="16687800" cy="4133952"/>
                </a:xfrm>
                <a:prstGeom prst="rect">
                  <a:avLst/>
                </a:prstGeom>
                <a:blipFill rotWithShape="0">
                  <a:blip r:embed="rId4"/>
                  <a:stretch>
                    <a:fillRect l="-1315" b="-206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Rectangle 1"/>
              <p:cNvSpPr/>
              <p:nvPr/>
            </p:nvSpPr>
            <p:spPr>
              <a:xfrm>
                <a:off x="5176727" y="5094048"/>
                <a:ext cx="9144000" cy="2313390"/>
              </a:xfrm>
              <a:prstGeom prst="rect">
                <a:avLst/>
              </a:prstGeom>
            </p:spPr>
            <p:txBody>
              <a:bodyPr>
                <a:spAutoFit/>
              </a:bodyPr>
              <a:lstStyle/>
              <a:p>
                <a:pPr>
                  <a:lnSpc>
                    <a:spcPct val="150000"/>
                  </a:lnSpc>
                  <a:spcBef>
                    <a:spcPts val="600"/>
                  </a:spcBef>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c) </a:t>
                </a: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5176727" y="5094048"/>
                <a:ext cx="9144000" cy="2313390"/>
              </a:xfrm>
              <a:prstGeom prst="rect">
                <a:avLst/>
              </a:prstGeom>
              <a:blipFill rotWithShape="0">
                <a:blip r:embed="rId5"/>
                <a:stretch>
                  <a:fillRect l="-2333" b="-3430"/>
                </a:stretch>
              </a:blipFill>
            </p:spPr>
            <p:txBody>
              <a:bodyPr/>
              <a:lstStyle/>
              <a:p>
                <a:r>
                  <a:rPr lang="en-US">
                    <a:noFill/>
                  </a:rPr>
                  <a:t> </a:t>
                </a:r>
              </a:p>
            </p:txBody>
          </p:sp>
        </mc:Fallback>
      </mc:AlternateContent>
      <p:grpSp>
        <p:nvGrpSpPr>
          <p:cNvPr id="13" name="Group 12"/>
          <p:cNvGrpSpPr/>
          <p:nvPr/>
        </p:nvGrpSpPr>
        <p:grpSpPr>
          <a:xfrm>
            <a:off x="1764454" y="5030705"/>
            <a:ext cx="2105019" cy="1713664"/>
            <a:chOff x="1124249" y="830259"/>
            <a:chExt cx="2219810" cy="1784172"/>
          </a:xfrm>
        </p:grpSpPr>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5" name="TextBox 14"/>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123939" y="7578634"/>
            <a:ext cx="2737341" cy="2517866"/>
          </a:xfrm>
          <a:prstGeom prst="rect">
            <a:avLst/>
          </a:prstGeom>
        </p:spPr>
      </p:pic>
    </p:spTree>
    <p:extLst>
      <p:ext uri="{BB962C8B-B14F-4D97-AF65-F5344CB8AC3E}">
        <p14:creationId xmlns:p14="http://schemas.microsoft.com/office/powerpoint/2010/main" val="18143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552581" y="2019300"/>
                <a:ext cx="14935200" cy="3579441"/>
              </a:xfrm>
              <a:prstGeom prst="rect">
                <a:avLst/>
              </a:prstGeom>
            </p:spPr>
            <p:txBody>
              <a:bodyPr wrap="square">
                <a:spAutoFit/>
              </a:bodyPr>
              <a:lstStyle/>
              <a:p>
                <a:pPr algn="ctr">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Với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điểm</a:t>
                </a:r>
                <a:r>
                  <a:rPr lang="en-US" sz="4400" dirty="0">
                    <a:latin typeface="Arial" panose="020B0604020202020204" pitchFamily="34" charset="0"/>
                    <a:ea typeface="Calibri" panose="020F0502020204030204" pitchFamily="34" charset="0"/>
                    <a:cs typeface="Arial" panose="020B0604020202020204" pitchFamily="34" charset="0"/>
                  </a:rPr>
                  <a:t> M(x; y) </a:t>
                </a:r>
                <a:r>
                  <a:rPr lang="en-US" sz="4400" dirty="0" err="1">
                    <a:latin typeface="Arial" panose="020B0604020202020204" pitchFamily="34" charset="0"/>
                    <a:ea typeface="Calibri" panose="020F0502020204030204" pitchFamily="34" charset="0"/>
                    <a:cs typeface="Arial" panose="020B0604020202020204" pitchFamily="34" charset="0"/>
                  </a:rPr>
                  <a:t>và</a:t>
                </a:r>
                <a:r>
                  <a:rPr lang="en-US" sz="4400" dirty="0">
                    <a:latin typeface="Arial" panose="020B0604020202020204" pitchFamily="34" charset="0"/>
                    <a:ea typeface="Calibri" panose="020F0502020204030204" pitchFamily="34" charset="0"/>
                    <a:cs typeface="Arial" panose="020B0604020202020204" pitchFamily="34" charset="0"/>
                  </a:rPr>
                  <a:t> N(x'; y') </a:t>
                </a:r>
                <a:r>
                  <a:rPr lang="en-US" sz="4400" dirty="0" err="1">
                    <a:latin typeface="Arial" panose="020B0604020202020204" pitchFamily="34" charset="0"/>
                    <a:ea typeface="Calibri" panose="020F0502020204030204" pitchFamily="34" charset="0"/>
                    <a:cs typeface="Arial" panose="020B0604020202020204" pitchFamily="34" charset="0"/>
                  </a:rPr>
                  <a:t>thì</a:t>
                </a:r>
                <a:r>
                  <a:rPr lang="en-US" sz="4400" dirty="0">
                    <a:latin typeface="Arial" panose="020B0604020202020204" pitchFamily="34" charset="0"/>
                    <a:ea typeface="Calibri" panose="020F0502020204030204" pitchFamily="34" charset="0"/>
                    <a:cs typeface="Arial" panose="020B0604020202020204" pitchFamily="34" charset="0"/>
                  </a:rPr>
                  <a:t>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smtClean="0">
                    <a:effectLst/>
                    <a:latin typeface="Arial" panose="020B0604020202020204" pitchFamily="34" charset="0"/>
                    <a:ea typeface="Calibri" panose="020F0502020204030204" pitchFamily="34" charset="0"/>
                    <a:cs typeface="Arial" panose="020B0604020202020204" pitchFamily="34" charset="0"/>
                  </a:rPr>
                  <a:t> (x’ - x; y’ - y)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khoảng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cách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giữa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hai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điể</a:t>
                </a:r>
                <a:r>
                  <a:rPr lang="en-US" sz="4400" dirty="0">
                    <a:effectLst/>
                    <a:latin typeface="Arial" panose="020B0604020202020204" pitchFamily="34" charset="0"/>
                    <a:ea typeface="Calibri" panose="020F0502020204030204" pitchFamily="34" charset="0"/>
                    <a:cs typeface="Arial" panose="020B0604020202020204" pitchFamily="34" charset="0"/>
                  </a:rPr>
                  <a:t> M, N </a:t>
                </a:r>
                <a:r>
                  <a:rPr lang="en-US" sz="4400" dirty="0" err="1">
                    <a:effectLst/>
                    <a:latin typeface="Arial" panose="020B0604020202020204" pitchFamily="34" charset="0"/>
                    <a:ea typeface="Calibri" panose="020F0502020204030204" pitchFamily="34" charset="0"/>
                    <a:cs typeface="Arial" panose="020B0604020202020204" pitchFamily="34" charset="0"/>
                  </a:rPr>
                  <a:t>là</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sSup>
                          <m:sSupPr>
                            <m:ctrlPr>
                              <a:rPr lang="en-US" sz="4400" i="1">
                                <a:effectLst/>
                                <a:latin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52581" y="2019300"/>
                <a:ext cx="14935200" cy="3579441"/>
              </a:xfrm>
              <a:prstGeom prst="rect">
                <a:avLst/>
              </a:prstGeom>
              <a:blipFill rotWithShape="0">
                <a:blip r:embed="rId9"/>
                <a:stretch>
                  <a:fillRect b="-2215"/>
                </a:stretch>
              </a:blipFill>
            </p:spPr>
            <p:txBody>
              <a:bodyPr/>
              <a:lstStyle/>
              <a:p>
                <a:r>
                  <a:rPr lang="en-US">
                    <a:noFill/>
                  </a:rPr>
                  <a:t> </a:t>
                </a:r>
              </a:p>
            </p:txBody>
          </p:sp>
        </mc:Fallback>
      </mc:AlternateContent>
      <p:pic>
        <p:nvPicPr>
          <p:cNvPr id="20" name="Picture 5"/>
          <p:cNvPicPr>
            <a:picLocks noChangeAspect="1"/>
          </p:cNvPicPr>
          <p:nvPr/>
        </p:nvPicPr>
        <p:blipFill>
          <a:blip r:embed="rId10"/>
          <a:srcRect/>
          <a:stretch>
            <a:fillRect/>
          </a:stretch>
        </p:blipFill>
        <p:spPr>
          <a:xfrm>
            <a:off x="4419600" y="5814196"/>
            <a:ext cx="8681391" cy="4590286"/>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2" name="Rectangle 1"/>
          <p:cNvSpPr/>
          <p:nvPr/>
        </p:nvSpPr>
        <p:spPr>
          <a:xfrm>
            <a:off x="5131523" y="964456"/>
            <a:ext cx="8024954" cy="769441"/>
          </a:xfrm>
          <a:prstGeom prst="rect">
            <a:avLst/>
          </a:prstGeom>
        </p:spPr>
        <p:txBody>
          <a:bodyPr wrap="none">
            <a:spAutoFit/>
          </a:bodyPr>
          <a:lstStyle/>
          <a:p>
            <a:r>
              <a:rPr lang="en-US" sz="4400" b="1" u="sng" dirty="0">
                <a:solidFill>
                  <a:srgbClr val="C00000"/>
                </a:solidFill>
                <a:latin typeface="Arial" panose="020B0604020202020204" pitchFamily="34" charset="0"/>
                <a:cs typeface="Arial" panose="020B0604020202020204" pitchFamily="34" charset="0"/>
              </a:rPr>
              <a:t>TIẾT 2: VÍ DỤ VÀ LUYỆN TẬP</a:t>
            </a:r>
          </a:p>
        </p:txBody>
      </p:sp>
      <p:grpSp>
        <p:nvGrpSpPr>
          <p:cNvPr id="8" name="Group 7"/>
          <p:cNvGrpSpPr/>
          <p:nvPr/>
        </p:nvGrpSpPr>
        <p:grpSpPr>
          <a:xfrm>
            <a:off x="1371847" y="2382345"/>
            <a:ext cx="15544306" cy="6190797"/>
            <a:chOff x="1828800" y="1906577"/>
            <a:chExt cx="14859000" cy="6190797"/>
          </a:xfrm>
        </p:grpSpPr>
        <mc:AlternateContent xmlns:mc="http://schemas.openxmlformats.org/markup-compatibility/2006" xmlns:a14="http://schemas.microsoft.com/office/drawing/2010/main">
          <mc:Choice Requires="a14">
            <p:sp>
              <p:nvSpPr>
                <p:cNvPr id="3" name="TextBox 2"/>
                <p:cNvSpPr txBox="1"/>
                <p:nvPr/>
              </p:nvSpPr>
              <p:spPr>
                <a:xfrm>
                  <a:off x="1828800" y="1906577"/>
                  <a:ext cx="14859000" cy="6190797"/>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mặt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phẳng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tọa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Oxy, </a:t>
                  </a:r>
                  <a:r>
                    <a:rPr lang="en-US" sz="4400" dirty="0" err="1" smtClean="0">
                      <a:latin typeface="Arial" panose="020B0604020202020204" pitchFamily="34" charset="0"/>
                      <a:cs typeface="Arial" panose="020B0604020202020204" pitchFamily="34" charset="0"/>
                    </a:rPr>
                    <a:t>cho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điểm</a:t>
                  </a:r>
                  <a:r>
                    <a:rPr lang="en-US" sz="4400" dirty="0" smtClean="0">
                      <a:latin typeface="Arial" panose="020B0604020202020204" pitchFamily="34" charset="0"/>
                      <a:cs typeface="Arial" panose="020B0604020202020204" pitchFamily="34" charset="0"/>
                    </a:rPr>
                    <a:t> A(1; -2), B(3; 2), C(7; 4).</a:t>
                  </a:r>
                </a:p>
                <a:p>
                  <a:pPr marL="742950" indent="-742950" algn="just">
                    <a:lnSpc>
                      <a:spcPct val="150000"/>
                    </a:lnSpc>
                    <a:buAutoNum type="alphaLcParenR"/>
                  </a:pP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tọa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vectơ</a:t>
                  </a:r>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𝐴𝐵</m:t>
                          </m:r>
                        </m:e>
                      </m:acc>
                    </m:oMath>
                  </a14:m>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𝐵𝐶</m:t>
                          </m:r>
                        </m:e>
                      </m:acc>
                    </m:oMath>
                  </a14:m>
                  <a:r>
                    <a:rPr lang="en-US" sz="4400" dirty="0" smtClean="0">
                      <a:latin typeface="Arial" panose="020B0604020202020204" pitchFamily="34" charset="0"/>
                      <a:cs typeface="Arial" panose="020B0604020202020204" pitchFamily="34" charset="0"/>
                    </a:rPr>
                    <a:t>. So </a:t>
                  </a:r>
                  <a:r>
                    <a:rPr lang="en-US" sz="4400" dirty="0" err="1" smtClean="0">
                      <a:latin typeface="Arial" panose="020B0604020202020204" pitchFamily="34" charset="0"/>
                      <a:cs typeface="Arial" panose="020B0604020202020204" pitchFamily="34" charset="0"/>
                    </a:rPr>
                    <a:t>sánh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khoảng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từ</a:t>
                  </a:r>
                  <a:r>
                    <a:rPr lang="en-US" sz="4400" dirty="0" smtClean="0">
                      <a:latin typeface="Arial" panose="020B0604020202020204" pitchFamily="34" charset="0"/>
                      <a:cs typeface="Arial" panose="020B0604020202020204" pitchFamily="34" charset="0"/>
                    </a:rPr>
                    <a:t> B </a:t>
                  </a:r>
                  <a:r>
                    <a:rPr lang="en-US" sz="4400" dirty="0" err="1" smtClean="0">
                      <a:latin typeface="Arial" panose="020B0604020202020204" pitchFamily="34" charset="0"/>
                      <a:cs typeface="Arial" panose="020B0604020202020204" pitchFamily="34" charset="0"/>
                    </a:rPr>
                    <a:t>tới</a:t>
                  </a:r>
                  <a:r>
                    <a:rPr lang="en-US" sz="4400" dirty="0" smtClean="0">
                      <a:latin typeface="Arial" panose="020B0604020202020204" pitchFamily="34" charset="0"/>
                      <a:cs typeface="Arial" panose="020B0604020202020204" pitchFamily="34" charset="0"/>
                    </a:rPr>
                    <a:t> A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C.</a:t>
                  </a:r>
                </a:p>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Ba </a:t>
                  </a:r>
                  <a:r>
                    <a:rPr lang="en-US" sz="4400" dirty="0" err="1" smtClean="0">
                      <a:latin typeface="Arial" panose="020B0604020202020204" pitchFamily="34" charset="0"/>
                      <a:cs typeface="Arial" panose="020B0604020202020204" pitchFamily="34" charset="0"/>
                    </a:rPr>
                    <a:t>điểm</a:t>
                  </a:r>
                  <a:r>
                    <a:rPr lang="en-US" sz="4400" dirty="0" smtClean="0">
                      <a:latin typeface="Arial" panose="020B0604020202020204" pitchFamily="34" charset="0"/>
                      <a:cs typeface="Arial" panose="020B0604020202020204" pitchFamily="34" charset="0"/>
                    </a:rPr>
                    <a:t> A, B, C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thẳng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hay </a:t>
                  </a:r>
                  <a:r>
                    <a:rPr lang="en-US" sz="4400" dirty="0" err="1" smtClean="0">
                      <a:latin typeface="Arial" panose="020B0604020202020204" pitchFamily="34" charset="0"/>
                      <a:cs typeface="Arial" panose="020B0604020202020204" pitchFamily="34" charset="0"/>
                    </a:rPr>
                    <a:t>không</a:t>
                  </a:r>
                  <a:r>
                    <a:rPr lang="en-US" sz="44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điểm</a:t>
                  </a:r>
                  <a:r>
                    <a:rPr lang="en-US" sz="4400" dirty="0" smtClean="0">
                      <a:latin typeface="Arial" panose="020B0604020202020204" pitchFamily="34" charset="0"/>
                      <a:cs typeface="Arial" panose="020B0604020202020204" pitchFamily="34" charset="0"/>
                    </a:rPr>
                    <a:t> D(x; y) </a:t>
                  </a:r>
                  <a:r>
                    <a:rPr lang="en-US" sz="4400" dirty="0" err="1" smtClean="0">
                      <a:latin typeface="Arial" panose="020B0604020202020204" pitchFamily="34" charset="0"/>
                      <a:cs typeface="Arial" panose="020B0604020202020204" pitchFamily="34" charset="0"/>
                    </a:rPr>
                    <a:t>để</a:t>
                  </a:r>
                  <a:r>
                    <a:rPr lang="en-US" sz="4400" dirty="0" smtClean="0">
                      <a:latin typeface="Arial" panose="020B0604020202020204" pitchFamily="34" charset="0"/>
                      <a:cs typeface="Arial" panose="020B0604020202020204" pitchFamily="34" charset="0"/>
                    </a:rPr>
                    <a:t> ABCD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thoi</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828800" y="1906577"/>
                  <a:ext cx="14859000" cy="6190797"/>
                </a:xfrm>
                <a:prstGeom prst="rect">
                  <a:avLst/>
                </a:prstGeom>
                <a:blipFill rotWithShape="0">
                  <a:blip r:embed="rId9"/>
                  <a:stretch>
                    <a:fillRect l="-1569" r="-1608" b="-3744"/>
                  </a:stretch>
                </a:blipFill>
              </p:spPr>
              <p:txBody>
                <a:bodyPr/>
                <a:lstStyle/>
                <a:p>
                  <a:r>
                    <a:rPr lang="en-US">
                      <a:noFill/>
                    </a:rPr>
                    <a:t> </a:t>
                  </a:r>
                </a:p>
              </p:txBody>
            </p:sp>
          </mc:Fallback>
        </mc:AlternateContent>
        <p:sp>
          <p:nvSpPr>
            <p:cNvPr id="7" name="Rounded Rectangle 6"/>
            <p:cNvSpPr/>
            <p:nvPr/>
          </p:nvSpPr>
          <p:spPr>
            <a:xfrm>
              <a:off x="1828800" y="1906577"/>
              <a:ext cx="2362200" cy="1103323"/>
            </a:xfrm>
            <a:prstGeom prst="round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3</a:t>
              </a:r>
              <a:endParaRPr lang="en-US" sz="4000" b="1" dirty="0">
                <a:latin typeface="Arial" panose="020B0604020202020204" pitchFamily="34" charset="0"/>
                <a:cs typeface="Arial" panose="020B0604020202020204" pitchFamily="34" charset="0"/>
              </a:endParaRPr>
            </a:p>
          </p:txBody>
        </p:sp>
      </p:grpSp>
      <p:pic>
        <p:nvPicPr>
          <p:cNvPr id="9"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91386" y="7298599"/>
            <a:ext cx="3506560" cy="2199570"/>
          </a:xfrm>
          <a:prstGeom prst="rect">
            <a:avLst/>
          </a:prstGeom>
          <a:noFill/>
          <a:ln>
            <a:noFill/>
          </a:ln>
        </p:spPr>
      </p:pic>
    </p:spTree>
    <p:extLst>
      <p:ext uri="{BB962C8B-B14F-4D97-AF65-F5344CB8AC3E}">
        <p14:creationId xmlns:p14="http://schemas.microsoft.com/office/powerpoint/2010/main" val="216703640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10" name="Group 9"/>
          <p:cNvGrpSpPr/>
          <p:nvPr/>
        </p:nvGrpSpPr>
        <p:grpSpPr>
          <a:xfrm>
            <a:off x="7848600" y="548139"/>
            <a:ext cx="2269453" cy="1847527"/>
            <a:chOff x="1124249" y="830259"/>
            <a:chExt cx="2219810" cy="1784172"/>
          </a:xfrm>
        </p:grpSpPr>
        <p:pic>
          <p:nvPicPr>
            <p:cNvPr id="11"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2" name="TextBox 11"/>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TextBox 1"/>
              <p:cNvSpPr txBox="1"/>
              <p:nvPr/>
            </p:nvSpPr>
            <p:spPr>
              <a:xfrm>
                <a:off x="1518063" y="2461651"/>
                <a:ext cx="14930525" cy="402187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smtClean="0">
                    <a:latin typeface="Arial" panose="020B0604020202020204" pitchFamily="34" charset="0"/>
                    <a:cs typeface="Arial" panose="020B0604020202020204" pitchFamily="34" charset="0"/>
                  </a:rPr>
                  <a:t> = (3 - 1; 2 - (-2)) = (2; 4);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 (7 - 3; 4 - 2) = (4; 2).</a:t>
                </a:r>
              </a:p>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tới</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a:t>
                </a:r>
              </a:p>
              <a:p>
                <a:pPr algn="ctr">
                  <a:lnSpc>
                    <a:spcPct val="150000"/>
                  </a:lnSpc>
                </a:pPr>
                <a:r>
                  <a:rPr lang="en-US" sz="4000" dirty="0" smtClean="0">
                    <a:latin typeface="Arial" panose="020B0604020202020204" pitchFamily="34" charset="0"/>
                    <a:cs typeface="Arial" panose="020B0604020202020204" pitchFamily="34" charset="0"/>
                  </a:rPr>
                  <a:t>AB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4</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2</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BC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4</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oMath>
                </a14:m>
                <a:r>
                  <a:rPr lang="en-US" sz="4000" dirty="0" smtClean="0">
                    <a:latin typeface="Arial" panose="020B0604020202020204" pitchFamily="34" charset="0"/>
                    <a:cs typeface="Arial" panose="020B0604020202020204" pitchFamily="34" charset="0"/>
                  </a:rPr>
                  <a:t> = 2</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Do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C.</a:t>
                </a:r>
                <a:endParaRPr lang="en-US" sz="40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18063" y="2461651"/>
                <a:ext cx="14930525" cy="4021870"/>
              </a:xfrm>
              <a:prstGeom prst="rect">
                <a:avLst/>
              </a:prstGeom>
              <a:blipFill rotWithShape="0">
                <a:blip r:embed="rId20"/>
                <a:stretch>
                  <a:fillRect l="-1429" b="-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52581" y="6318736"/>
                <a:ext cx="15821266" cy="3244734"/>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smtClean="0">
                    <a:latin typeface="Arial" panose="020B0604020202020204" pitchFamily="34" charset="0"/>
                    <a:cs typeface="Arial" panose="020B0604020202020204" pitchFamily="34" charset="0"/>
                  </a:rPr>
                  <a:t> = (2; 4),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 (4; 2)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4</m:t>
                        </m:r>
                      </m:num>
                      <m:den>
                        <m:r>
                          <a:rPr lang="en-US" sz="40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Do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52581" y="6318736"/>
                <a:ext cx="15821266" cy="3244734"/>
              </a:xfrm>
              <a:prstGeom prst="rect">
                <a:avLst/>
              </a:prstGeom>
              <a:blipFill rotWithShape="0">
                <a:blip r:embed="rId21"/>
                <a:stretch>
                  <a:fillRect l="-1387" r="-1349" b="-3759"/>
                </a:stretch>
              </a:blipFill>
            </p:spPr>
            <p:txBody>
              <a:bodyPr/>
              <a:lstStyle/>
              <a:p>
                <a:r>
                  <a:rPr lang="en-US">
                    <a:noFill/>
                  </a:rPr>
                  <a:t> </a:t>
                </a:r>
              </a:p>
            </p:txBody>
          </p:sp>
        </mc:Fallback>
      </mc:AlternateContent>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52581" y="548139"/>
            <a:ext cx="2010056" cy="2067213"/>
          </a:xfrm>
          <a:prstGeom prst="rect">
            <a:avLst/>
          </a:prstGeom>
        </p:spPr>
      </p:pic>
      <p:pic>
        <p:nvPicPr>
          <p:cNvPr id="14" name="Picture 1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4130167" y="6974285"/>
            <a:ext cx="3700633" cy="3700633"/>
          </a:xfrm>
          <a:prstGeom prst="rect">
            <a:avLst/>
          </a:prstGeom>
        </p:spPr>
      </p:pic>
    </p:spTree>
    <p:extLst>
      <p:ext uri="{BB962C8B-B14F-4D97-AF65-F5344CB8AC3E}">
        <p14:creationId xmlns:p14="http://schemas.microsoft.com/office/powerpoint/2010/main" val="675675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r>
              <a:rPr lang="en-US" dirty="0" smtClean="0"/>
              <a:t> </a:t>
            </a:r>
            <a:endParaRPr lang="en-US" dirty="0"/>
          </a:p>
        </p:txBody>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7" name="Group 6"/>
          <p:cNvGrpSpPr/>
          <p:nvPr/>
        </p:nvGrpSpPr>
        <p:grpSpPr>
          <a:xfrm>
            <a:off x="7848600" y="548139"/>
            <a:ext cx="2269453" cy="1847527"/>
            <a:chOff x="1124249" y="830259"/>
            <a:chExt cx="2219810" cy="1784172"/>
          </a:xfrm>
        </p:grpSpPr>
        <p:pic>
          <p:nvPicPr>
            <p:cNvPr id="8"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52581" y="548139"/>
            <a:ext cx="2010056" cy="2067213"/>
          </a:xfrm>
          <a:prstGeom prst="rect">
            <a:avLst/>
          </a:prstGeom>
        </p:spPr>
      </p:pic>
      <p:pic>
        <p:nvPicPr>
          <p:cNvPr id="11" name="Picture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130167" y="6974285"/>
            <a:ext cx="3700633" cy="3700633"/>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1828800" y="2668939"/>
                <a:ext cx="14630400" cy="608147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BA = BC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ABCD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thoi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Do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smtClean="0">
                    <a:latin typeface="Arial" panose="020B0604020202020204" pitchFamily="34" charset="0"/>
                    <a:cs typeface="Arial" panose="020B0604020202020204" pitchFamily="34" charset="0"/>
                  </a:rPr>
                  <a:t> = (x - 1; y + 2),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 (4; 2)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4000" i="1" dirty="0" smtClean="0">
                            <a:latin typeface="Cambria Math" panose="02040503050406030204" pitchFamily="18" charset="0"/>
                            <a:cs typeface="Arial" panose="020B0604020202020204" pitchFamily="34" charset="0"/>
                          </a:rPr>
                        </m:ctrlPr>
                      </m:dPr>
                      <m:e>
                        <m:eqArr>
                          <m:eqArrPr>
                            <m:ctrlPr>
                              <a:rPr lang="en-US" sz="4000" i="1" dirty="0" smtClean="0">
                                <a:latin typeface="Cambria Math" panose="02040503050406030204" pitchFamily="18" charset="0"/>
                                <a:cs typeface="Arial" panose="020B0604020202020204" pitchFamily="34" charset="0"/>
                              </a:rPr>
                            </m:ctrlPr>
                          </m:eqArrPr>
                          <m:e>
                            <m:r>
                              <a:rPr lang="en-US" sz="4000" b="0" i="1" dirty="0" smtClean="0">
                                <a:latin typeface="Cambria Math" panose="02040503050406030204" pitchFamily="18" charset="0"/>
                                <a:cs typeface="Arial" panose="020B0604020202020204" pitchFamily="34" charset="0"/>
                              </a:rPr>
                              <m:t>𝑥</m:t>
                            </m:r>
                            <m:r>
                              <a:rPr lang="en-US" sz="4000" b="0" i="1" dirty="0" smtClean="0">
                                <a:latin typeface="Cambria Math" panose="02040503050406030204" pitchFamily="18" charset="0"/>
                                <a:cs typeface="Arial" panose="020B0604020202020204" pitchFamily="34" charset="0"/>
                              </a:rPr>
                              <m:t> −1=4</m:t>
                            </m:r>
                          </m:e>
                          <m:e>
                            <m:r>
                              <a:rPr lang="en-US" sz="4000" b="0" i="1" dirty="0" smtClean="0">
                                <a:latin typeface="Cambria Math" panose="02040503050406030204" pitchFamily="18" charset="0"/>
                                <a:cs typeface="Arial" panose="020B0604020202020204" pitchFamily="34" charset="0"/>
                              </a:rPr>
                              <m:t>𝑦</m:t>
                            </m:r>
                            <m:r>
                              <a:rPr lang="en-US" sz="4000" b="0" i="1" dirty="0" smtClean="0">
                                <a:latin typeface="Cambria Math" panose="02040503050406030204" pitchFamily="18" charset="0"/>
                                <a:cs typeface="Arial" panose="020B0604020202020204" pitchFamily="34" charset="0"/>
                              </a:rPr>
                              <m:t>+2=2</m:t>
                            </m:r>
                          </m:e>
                        </m:eqArr>
                      </m:e>
                    </m: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4000" i="1" dirty="0" smtClean="0">
                            <a:latin typeface="Cambria Math" panose="02040503050406030204" pitchFamily="18" charset="0"/>
                            <a:cs typeface="Arial" panose="020B0604020202020204" pitchFamily="34" charset="0"/>
                          </a:rPr>
                        </m:ctrlPr>
                      </m:dPr>
                      <m:e>
                        <m:eqArr>
                          <m:eqArrPr>
                            <m:ctrlPr>
                              <a:rPr lang="en-US" sz="4000" i="1" dirty="0" smtClean="0">
                                <a:latin typeface="Cambria Math" panose="02040503050406030204" pitchFamily="18" charset="0"/>
                                <a:cs typeface="Arial" panose="020B0604020202020204" pitchFamily="34" charset="0"/>
                              </a:rPr>
                            </m:ctrlPr>
                          </m:eqArrPr>
                          <m:e>
                            <m:r>
                              <a:rPr lang="en-US" sz="4000" b="0" i="1" dirty="0" smtClean="0">
                                <a:latin typeface="Cambria Math" panose="02040503050406030204" pitchFamily="18" charset="0"/>
                                <a:cs typeface="Arial" panose="020B0604020202020204" pitchFamily="34" charset="0"/>
                              </a:rPr>
                              <m:t>𝑥</m:t>
                            </m:r>
                            <m:r>
                              <a:rPr lang="en-US" sz="4000" b="0" i="1" dirty="0" smtClean="0">
                                <a:latin typeface="Cambria Math" panose="02040503050406030204" pitchFamily="18" charset="0"/>
                                <a:cs typeface="Arial" panose="020B0604020202020204" pitchFamily="34" charset="0"/>
                              </a:rPr>
                              <m:t>=5</m:t>
                            </m:r>
                          </m:e>
                          <m:e>
                            <m:r>
                              <a:rPr lang="en-US" sz="4000" b="0" i="1" dirty="0" smtClean="0">
                                <a:latin typeface="Cambria Math" panose="02040503050406030204" pitchFamily="18" charset="0"/>
                                <a:cs typeface="Arial" panose="020B0604020202020204" pitchFamily="34" charset="0"/>
                              </a:rPr>
                              <m:t>𝑦</m:t>
                            </m:r>
                            <m:r>
                              <a:rPr lang="en-US" sz="4000" b="0" i="1" dirty="0" smtClean="0">
                                <a:latin typeface="Cambria Math" panose="02040503050406030204" pitchFamily="18" charset="0"/>
                                <a:cs typeface="Arial" panose="020B0604020202020204" pitchFamily="34" charset="0"/>
                              </a:rPr>
                              <m:t>=0</m:t>
                            </m:r>
                          </m:e>
                        </m:eqArr>
                      </m:e>
                    </m:d>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err="1"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D(5; 0).</a:t>
                </a:r>
                <a:endParaRPr lang="en-US" sz="40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28800" y="2668939"/>
                <a:ext cx="14630400" cy="6081473"/>
              </a:xfrm>
              <a:prstGeom prst="rect">
                <a:avLst/>
              </a:prstGeom>
              <a:blipFill rotWithShape="0">
                <a:blip r:embed="rId22"/>
                <a:stretch>
                  <a:fillRect l="-1458" r="-1458" b="-1505"/>
                </a:stretch>
              </a:blipFill>
            </p:spPr>
            <p:txBody>
              <a:bodyPr/>
              <a:lstStyle/>
              <a:p>
                <a:r>
                  <a:rPr lang="en-US">
                    <a:noFill/>
                  </a:rPr>
                  <a:t> </a:t>
                </a:r>
              </a:p>
            </p:txBody>
          </p:sp>
        </mc:Fallback>
      </mc:AlternateContent>
      <p:grpSp>
        <p:nvGrpSpPr>
          <p:cNvPr id="27" name="Group 26"/>
          <p:cNvGrpSpPr/>
          <p:nvPr/>
        </p:nvGrpSpPr>
        <p:grpSpPr>
          <a:xfrm>
            <a:off x="10640188" y="3964208"/>
            <a:ext cx="6109721" cy="4204801"/>
            <a:chOff x="11129666" y="3780185"/>
            <a:chExt cx="6109721" cy="4204801"/>
          </a:xfrm>
        </p:grpSpPr>
        <p:sp>
          <p:nvSpPr>
            <p:cNvPr id="12" name="Parallelogram 11"/>
            <p:cNvSpPr/>
            <p:nvPr/>
          </p:nvSpPr>
          <p:spPr>
            <a:xfrm>
              <a:off x="11640673" y="4457700"/>
              <a:ext cx="5105400" cy="2819400"/>
            </a:xfrm>
            <a:prstGeom prst="parallelogram">
              <a:avLst>
                <a:gd name="adj" fmla="val 59234"/>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3335000" y="4457700"/>
              <a:ext cx="3411073"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640673" y="7277100"/>
              <a:ext cx="3411073"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129666" y="7277100"/>
              <a:ext cx="757534" cy="707886"/>
            </a:xfrm>
            <a:prstGeom prst="rect">
              <a:avLst/>
            </a:prstGeom>
            <a:noFill/>
          </p:spPr>
          <p:txBody>
            <a:bodyPr wrap="square" rtlCol="0">
              <a:spAutoFit/>
            </a:bodyPr>
            <a:lstStyle/>
            <a:p>
              <a:r>
                <a:rPr lang="en-US" sz="4000" i="1" dirty="0" smtClean="0">
                  <a:solidFill>
                    <a:srgbClr val="0070C0"/>
                  </a:solidFill>
                  <a:latin typeface="Arial" panose="020B0604020202020204" pitchFamily="34" charset="0"/>
                  <a:cs typeface="Arial" panose="020B0604020202020204" pitchFamily="34" charset="0"/>
                </a:rPr>
                <a:t>A</a:t>
              </a:r>
              <a:endParaRPr lang="en-US" sz="4000" i="1"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16481853" y="3780185"/>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C</a:t>
              </a:r>
            </a:p>
          </p:txBody>
        </p:sp>
        <p:sp>
          <p:nvSpPr>
            <p:cNvPr id="25" name="TextBox 24"/>
            <p:cNvSpPr txBox="1"/>
            <p:nvPr/>
          </p:nvSpPr>
          <p:spPr>
            <a:xfrm>
              <a:off x="12956233" y="3784645"/>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B</a:t>
              </a:r>
            </a:p>
          </p:txBody>
        </p:sp>
        <p:sp>
          <p:nvSpPr>
            <p:cNvPr id="26" name="TextBox 25"/>
            <p:cNvSpPr txBox="1"/>
            <p:nvPr/>
          </p:nvSpPr>
          <p:spPr>
            <a:xfrm>
              <a:off x="15051746" y="7242269"/>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119352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561605" y="852244"/>
            <a:ext cx="14223702" cy="3965166"/>
            <a:chOff x="1272541" y="1028700"/>
            <a:chExt cx="14223702" cy="3965166"/>
          </a:xfrm>
        </p:grpSpPr>
        <p:sp>
          <p:nvSpPr>
            <p:cNvPr id="10" name="Rounded Rectangle 9"/>
            <p:cNvSpPr/>
            <p:nvPr/>
          </p:nvSpPr>
          <p:spPr>
            <a:xfrm>
              <a:off x="1272541" y="1028700"/>
              <a:ext cx="3451859"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p:sp>
          <p:nvSpPr>
            <p:cNvPr id="2" name="Rectangle 1"/>
            <p:cNvSpPr/>
            <p:nvPr/>
          </p:nvSpPr>
          <p:spPr>
            <a:xfrm>
              <a:off x="1273866" y="1208214"/>
              <a:ext cx="14222377" cy="3785652"/>
            </a:xfrm>
            <a:prstGeom prst="rect">
              <a:avLst/>
            </a:prstGeom>
          </p:spPr>
          <p:txBody>
            <a:bodyPr wrap="square">
              <a:spAutoFit/>
            </a:bodyPr>
            <a:lstStyle/>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Trong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mặt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phẳng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tọa</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độ</a:t>
              </a:r>
              <a:r>
                <a:rPr lang="en-US" sz="4000" dirty="0">
                  <a:solidFill>
                    <a:schemeClr val="tx1">
                      <a:lumMod val="95000"/>
                      <a:lumOff val="5000"/>
                    </a:schemeClr>
                  </a:solidFill>
                  <a:latin typeface="Arial" panose="020B0604020202020204" pitchFamily="34" charset="0"/>
                  <a:cs typeface="Arial" panose="020B0604020202020204" pitchFamily="34" charset="0"/>
                </a:rPr>
                <a:t> Oxy, </a:t>
              </a:r>
              <a:r>
                <a:rPr lang="en-US" sz="4000" dirty="0" err="1">
                  <a:solidFill>
                    <a:schemeClr val="tx1">
                      <a:lumMod val="95000"/>
                      <a:lumOff val="5000"/>
                    </a:schemeClr>
                  </a:solidFill>
                  <a:latin typeface="Arial" panose="020B0604020202020204" pitchFamily="34" charset="0"/>
                  <a:cs typeface="Arial" panose="020B0604020202020204" pitchFamily="34" charset="0"/>
                </a:rPr>
                <a:t>cho</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hai</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A(2; 1</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B(3; 3).</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a) </a:t>
              </a:r>
              <a:r>
                <a:rPr lang="en-US" sz="4000" dirty="0" err="1">
                  <a:solidFill>
                    <a:schemeClr val="tx1">
                      <a:lumMod val="95000"/>
                      <a:lumOff val="5000"/>
                    </a:schemeClr>
                  </a:solidFill>
                  <a:latin typeface="Arial" panose="020B0604020202020204" pitchFamily="34" charset="0"/>
                  <a:cs typeface="Arial" panose="020B0604020202020204" pitchFamily="34" charset="0"/>
                </a:rPr>
                <a:t>Các</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O, A, B </a:t>
              </a:r>
              <a:r>
                <a:rPr lang="en-US" sz="4000" dirty="0" err="1">
                  <a:solidFill>
                    <a:schemeClr val="tx1">
                      <a:lumMod val="95000"/>
                      <a:lumOff val="5000"/>
                    </a:schemeClr>
                  </a:solidFill>
                  <a:latin typeface="Arial" panose="020B0604020202020204" pitchFamily="34" charset="0"/>
                  <a:cs typeface="Arial" panose="020B0604020202020204" pitchFamily="34" charset="0"/>
                </a:rPr>
                <a:t>có</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hàng</a:t>
              </a:r>
              <a:r>
                <a:rPr lang="en-US" sz="4000" dirty="0">
                  <a:solidFill>
                    <a:schemeClr val="tx1">
                      <a:lumMod val="95000"/>
                      <a:lumOff val="5000"/>
                    </a:schemeClr>
                  </a:solidFill>
                  <a:latin typeface="Arial" panose="020B0604020202020204" pitchFamily="34" charset="0"/>
                  <a:cs typeface="Arial" panose="020B0604020202020204" pitchFamily="34" charset="0"/>
                </a:rPr>
                <a:t> hay </a:t>
              </a:r>
              <a:r>
                <a:rPr lang="en-US" sz="4000" dirty="0" err="1">
                  <a:solidFill>
                    <a:schemeClr val="tx1">
                      <a:lumMod val="95000"/>
                      <a:lumOff val="5000"/>
                    </a:schemeClr>
                  </a:solidFill>
                  <a:latin typeface="Arial" panose="020B0604020202020204" pitchFamily="34" charset="0"/>
                  <a:cs typeface="Arial" panose="020B0604020202020204" pitchFamily="34" charset="0"/>
                </a:rPr>
                <a:t>không</a:t>
              </a:r>
              <a:r>
                <a:rPr lang="en-US" sz="4000" dirty="0">
                  <a:solidFill>
                    <a:schemeClr val="tx1">
                      <a:lumMod val="95000"/>
                      <a:lumOff val="5000"/>
                    </a:schemeClr>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b) </a:t>
              </a:r>
              <a:r>
                <a:rPr lang="en-US" sz="4000" dirty="0" err="1">
                  <a:solidFill>
                    <a:schemeClr val="tx1">
                      <a:lumMod val="95000"/>
                      <a:lumOff val="5000"/>
                    </a:schemeClr>
                  </a:solidFill>
                  <a:latin typeface="Arial" panose="020B0604020202020204" pitchFamily="34" charset="0"/>
                  <a:cs typeface="Arial" panose="020B0604020202020204" pitchFamily="34" charset="0"/>
                </a:rPr>
                <a:t>Tìm</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M(x; y) </a:t>
              </a:r>
              <a:r>
                <a:rPr lang="en-US" sz="4000" dirty="0" err="1">
                  <a:solidFill>
                    <a:schemeClr val="tx1">
                      <a:lumMod val="95000"/>
                      <a:lumOff val="5000"/>
                    </a:schemeClr>
                  </a:solidFill>
                  <a:latin typeface="Arial" panose="020B0604020202020204" pitchFamily="34" charset="0"/>
                  <a:cs typeface="Arial" panose="020B0604020202020204" pitchFamily="34" charset="0"/>
                </a:rPr>
                <a:t>để</a:t>
              </a:r>
              <a:r>
                <a:rPr lang="en-US" sz="4000" dirty="0">
                  <a:solidFill>
                    <a:schemeClr val="tx1">
                      <a:lumMod val="95000"/>
                      <a:lumOff val="5000"/>
                    </a:schemeClr>
                  </a:solidFill>
                  <a:latin typeface="Arial" panose="020B0604020202020204" pitchFamily="34" charset="0"/>
                  <a:cs typeface="Arial" panose="020B0604020202020204" pitchFamily="34" charset="0"/>
                </a:rPr>
                <a:t> OABM </a:t>
              </a:r>
              <a:r>
                <a:rPr lang="en-US" sz="4000" dirty="0" err="1">
                  <a:solidFill>
                    <a:schemeClr val="tx1">
                      <a:lumMod val="95000"/>
                      <a:lumOff val="5000"/>
                    </a:schemeClr>
                  </a:solidFill>
                  <a:latin typeface="Arial" panose="020B0604020202020204" pitchFamily="34" charset="0"/>
                  <a:cs typeface="Arial" panose="020B0604020202020204" pitchFamily="34" charset="0"/>
                </a:rPr>
                <a:t>là</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một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bình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hành</a:t>
              </a:r>
              <a:r>
                <a:rPr lang="en-US" sz="4000" dirty="0">
                  <a:solidFill>
                    <a:schemeClr val="tx1">
                      <a:lumMod val="95000"/>
                      <a:lumOff val="5000"/>
                    </a:schemeClr>
                  </a:solidFill>
                  <a:latin typeface="Arial" panose="020B0604020202020204" pitchFamily="34" charset="0"/>
                  <a:cs typeface="Arial" panose="020B0604020202020204" pitchFamily="34" charset="0"/>
                </a:rPr>
                <a:t>.</a:t>
              </a:r>
              <a:endParaRPr lang="en-US" sz="4000" b="0" i="0" dirty="0">
                <a:solidFill>
                  <a:schemeClr val="tx1">
                    <a:lumMod val="95000"/>
                    <a:lumOff val="5000"/>
                  </a:schemeClr>
                </a:solidFill>
                <a:effectLst/>
                <a:latin typeface="Arial" panose="020B0604020202020204" pitchFamily="34" charset="0"/>
                <a:cs typeface="Arial" panose="020B0604020202020204" pitchFamily="34" charset="0"/>
              </a:endParaRPr>
            </a:p>
          </p:txBody>
        </p:sp>
      </p:grpSp>
      <p:grpSp>
        <p:nvGrpSpPr>
          <p:cNvPr id="15" name="Group 14"/>
          <p:cNvGrpSpPr/>
          <p:nvPr/>
        </p:nvGrpSpPr>
        <p:grpSpPr>
          <a:xfrm>
            <a:off x="1577829" y="5135801"/>
            <a:ext cx="2269453" cy="1847527"/>
            <a:chOff x="1124249" y="830259"/>
            <a:chExt cx="2219810" cy="1784172"/>
          </a:xfrm>
        </p:grpSpPr>
        <p:pic>
          <p:nvPicPr>
            <p:cNvPr id="1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 name="Rectangle 3"/>
              <p:cNvSpPr/>
              <p:nvPr/>
            </p:nvSpPr>
            <p:spPr>
              <a:xfrm>
                <a:off x="4407030" y="4996924"/>
                <a:ext cx="11734800" cy="4552913"/>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=(2;1)</m:t>
                    </m:r>
                  </m:oMath>
                </a14:m>
                <a:r>
                  <a:rPr lang="nl-NL"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=(3;3)</m:t>
                    </m:r>
                  </m:oMath>
                </a14:m>
                <a:r>
                  <a:rPr lang="nl-NL" sz="4000" dirty="0">
                    <a:effectLst/>
                    <a:latin typeface="Arial" panose="020B0604020202020204" pitchFamily="34" charset="0"/>
                    <a:ea typeface="Calibri" panose="020F0502020204030204" pitchFamily="34" charset="0"/>
                    <a:cs typeface="Arial" panose="020B0604020202020204" pitchFamily="34" charset="0"/>
                  </a:rPr>
                  <a:t> không cùng phương (vì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4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nl-NL" sz="4000" dirty="0">
                    <a:effectLst/>
                    <a:latin typeface="Arial" panose="020B0604020202020204" pitchFamily="34" charset="0"/>
                    <a:ea typeface="Calibri" panose="020F0502020204030204" pitchFamily="34" charset="0"/>
                    <a:cs typeface="Arial" panose="020B0604020202020204" pitchFamily="34" charset="0"/>
                  </a:rPr>
                  <a:t>). Do đó các điểm A, B, O không cùng nằm trên một đường thẳng. Vậy chúng không thẳng hàng.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407030" y="4996924"/>
                <a:ext cx="11734800" cy="4552913"/>
              </a:xfrm>
              <a:prstGeom prst="rect">
                <a:avLst/>
              </a:prstGeom>
              <a:blipFill rotWithShape="0">
                <a:blip r:embed="rId20"/>
                <a:stretch>
                  <a:fillRect l="-1870" r="-1818" b="-2276"/>
                </a:stretch>
              </a:blipFill>
            </p:spPr>
            <p:txBody>
              <a:bodyPr/>
              <a:lstStyle/>
              <a:p>
                <a:r>
                  <a:rPr lang="en-US">
                    <a:noFill/>
                  </a:rPr>
                  <a:t> </a:t>
                </a:r>
              </a:p>
            </p:txBody>
          </p:sp>
        </mc:Fallback>
      </mc:AlternateContent>
      <p:pic>
        <p:nvPicPr>
          <p:cNvPr id="11" name="Pictur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4027" y="7362679"/>
            <a:ext cx="2493507" cy="2406587"/>
          </a:xfrm>
          <a:prstGeom prst="rect">
            <a:avLst/>
          </a:prstGeom>
        </p:spPr>
      </p:pic>
    </p:spTree>
    <p:extLst>
      <p:ext uri="{BB962C8B-B14F-4D97-AF65-F5344CB8AC3E}">
        <p14:creationId xmlns:p14="http://schemas.microsoft.com/office/powerpoint/2010/main" val="2723662871"/>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13" name="Group 12"/>
          <p:cNvGrpSpPr/>
          <p:nvPr/>
        </p:nvGrpSpPr>
        <p:grpSpPr>
          <a:xfrm>
            <a:off x="6019800" y="411480"/>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35251" y="513248"/>
              <a:ext cx="47244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2745757"/>
            <a:ext cx="9296400" cy="5624352"/>
          </a:xfrm>
          <a:prstGeom prst="rect">
            <a:avLst/>
          </a:prstGeom>
        </p:spPr>
      </p:pic>
      <p:sp>
        <p:nvSpPr>
          <p:cNvPr id="2" name="Rectangle 1"/>
          <p:cNvSpPr/>
          <p:nvPr/>
        </p:nvSpPr>
        <p:spPr>
          <a:xfrm>
            <a:off x="685800" y="3661128"/>
            <a:ext cx="7162800"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Dựa vào thông tin trên, liệu ta có thể dự đoán được vị trí của tâm bão tại thời điểm bất kì trong khoảng hời gian 12 giờ đó hay không?</a:t>
            </a:r>
            <a:endParaRPr lang="en-US" sz="4000" dirty="0">
              <a:latin typeface="Arial" panose="020B0604020202020204" pitchFamily="34" charset="0"/>
              <a:cs typeface="Arial" panose="020B0604020202020204" pitchFamily="34"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888731" y="2260352"/>
            <a:ext cx="2436323" cy="1309523"/>
          </a:xfrm>
          <a:prstGeom prst="rect">
            <a:avLst/>
          </a:prstGeom>
        </p:spPr>
      </p:pic>
    </p:spTree>
    <p:extLst>
      <p:ext uri="{BB962C8B-B14F-4D97-AF65-F5344CB8AC3E}">
        <p14:creationId xmlns:p14="http://schemas.microsoft.com/office/powerpoint/2010/main" val="2183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561605" y="852244"/>
            <a:ext cx="14223702" cy="3965166"/>
            <a:chOff x="1272541" y="1028700"/>
            <a:chExt cx="14223702" cy="3965166"/>
          </a:xfrm>
        </p:grpSpPr>
        <p:sp>
          <p:nvSpPr>
            <p:cNvPr id="10" name="Rounded Rectangle 9"/>
            <p:cNvSpPr/>
            <p:nvPr/>
          </p:nvSpPr>
          <p:spPr>
            <a:xfrm>
              <a:off x="1272541" y="1028700"/>
              <a:ext cx="3451859"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p:sp>
          <p:nvSpPr>
            <p:cNvPr id="2" name="Rectangle 1"/>
            <p:cNvSpPr/>
            <p:nvPr/>
          </p:nvSpPr>
          <p:spPr>
            <a:xfrm>
              <a:off x="1273866" y="1208214"/>
              <a:ext cx="14222377" cy="3785652"/>
            </a:xfrm>
            <a:prstGeom prst="rect">
              <a:avLst/>
            </a:prstGeom>
          </p:spPr>
          <p:txBody>
            <a:bodyPr wrap="square">
              <a:spAutoFit/>
            </a:bodyPr>
            <a:lstStyle/>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Trong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mặt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phẳng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tọa</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độ</a:t>
              </a:r>
              <a:r>
                <a:rPr lang="en-US" sz="4000" dirty="0">
                  <a:solidFill>
                    <a:schemeClr val="tx1">
                      <a:lumMod val="95000"/>
                      <a:lumOff val="5000"/>
                    </a:schemeClr>
                  </a:solidFill>
                  <a:latin typeface="Arial" panose="020B0604020202020204" pitchFamily="34" charset="0"/>
                  <a:cs typeface="Arial" panose="020B0604020202020204" pitchFamily="34" charset="0"/>
                </a:rPr>
                <a:t> Oxy, </a:t>
              </a:r>
              <a:r>
                <a:rPr lang="en-US" sz="4000" dirty="0" err="1">
                  <a:solidFill>
                    <a:schemeClr val="tx1">
                      <a:lumMod val="95000"/>
                      <a:lumOff val="5000"/>
                    </a:schemeClr>
                  </a:solidFill>
                  <a:latin typeface="Arial" panose="020B0604020202020204" pitchFamily="34" charset="0"/>
                  <a:cs typeface="Arial" panose="020B0604020202020204" pitchFamily="34" charset="0"/>
                </a:rPr>
                <a:t>cho</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hai</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A(2; 1</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B(3; 3).</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a) </a:t>
              </a:r>
              <a:r>
                <a:rPr lang="en-US" sz="4000" dirty="0" err="1">
                  <a:solidFill>
                    <a:schemeClr val="tx1">
                      <a:lumMod val="95000"/>
                      <a:lumOff val="5000"/>
                    </a:schemeClr>
                  </a:solidFill>
                  <a:latin typeface="Arial" panose="020B0604020202020204" pitchFamily="34" charset="0"/>
                  <a:cs typeface="Arial" panose="020B0604020202020204" pitchFamily="34" charset="0"/>
                </a:rPr>
                <a:t>Các</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O, A, B </a:t>
              </a:r>
              <a:r>
                <a:rPr lang="en-US" sz="4000" dirty="0" err="1">
                  <a:solidFill>
                    <a:schemeClr val="tx1">
                      <a:lumMod val="95000"/>
                      <a:lumOff val="5000"/>
                    </a:schemeClr>
                  </a:solidFill>
                  <a:latin typeface="Arial" panose="020B0604020202020204" pitchFamily="34" charset="0"/>
                  <a:cs typeface="Arial" panose="020B0604020202020204" pitchFamily="34" charset="0"/>
                </a:rPr>
                <a:t>có</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hàng</a:t>
              </a:r>
              <a:r>
                <a:rPr lang="en-US" sz="4000" dirty="0">
                  <a:solidFill>
                    <a:schemeClr val="tx1">
                      <a:lumMod val="95000"/>
                      <a:lumOff val="5000"/>
                    </a:schemeClr>
                  </a:solidFill>
                  <a:latin typeface="Arial" panose="020B0604020202020204" pitchFamily="34" charset="0"/>
                  <a:cs typeface="Arial" panose="020B0604020202020204" pitchFamily="34" charset="0"/>
                </a:rPr>
                <a:t> hay </a:t>
              </a:r>
              <a:r>
                <a:rPr lang="en-US" sz="4000" dirty="0" err="1">
                  <a:solidFill>
                    <a:schemeClr val="tx1">
                      <a:lumMod val="95000"/>
                      <a:lumOff val="5000"/>
                    </a:schemeClr>
                  </a:solidFill>
                  <a:latin typeface="Arial" panose="020B0604020202020204" pitchFamily="34" charset="0"/>
                  <a:cs typeface="Arial" panose="020B0604020202020204" pitchFamily="34" charset="0"/>
                </a:rPr>
                <a:t>không</a:t>
              </a:r>
              <a:r>
                <a:rPr lang="en-US" sz="4000" dirty="0">
                  <a:solidFill>
                    <a:schemeClr val="tx1">
                      <a:lumMod val="95000"/>
                      <a:lumOff val="5000"/>
                    </a:schemeClr>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b) </a:t>
              </a:r>
              <a:r>
                <a:rPr lang="en-US" sz="4000" dirty="0" err="1">
                  <a:solidFill>
                    <a:schemeClr val="tx1">
                      <a:lumMod val="95000"/>
                      <a:lumOff val="5000"/>
                    </a:schemeClr>
                  </a:solidFill>
                  <a:latin typeface="Arial" panose="020B0604020202020204" pitchFamily="34" charset="0"/>
                  <a:cs typeface="Arial" panose="020B0604020202020204" pitchFamily="34" charset="0"/>
                </a:rPr>
                <a:t>Tìm</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M(x; y) </a:t>
              </a:r>
              <a:r>
                <a:rPr lang="en-US" sz="4000" dirty="0" err="1">
                  <a:solidFill>
                    <a:schemeClr val="tx1">
                      <a:lumMod val="95000"/>
                      <a:lumOff val="5000"/>
                    </a:schemeClr>
                  </a:solidFill>
                  <a:latin typeface="Arial" panose="020B0604020202020204" pitchFamily="34" charset="0"/>
                  <a:cs typeface="Arial" panose="020B0604020202020204" pitchFamily="34" charset="0"/>
                </a:rPr>
                <a:t>để</a:t>
              </a:r>
              <a:r>
                <a:rPr lang="en-US" sz="4000" dirty="0">
                  <a:solidFill>
                    <a:schemeClr val="tx1">
                      <a:lumMod val="95000"/>
                      <a:lumOff val="5000"/>
                    </a:schemeClr>
                  </a:solidFill>
                  <a:latin typeface="Arial" panose="020B0604020202020204" pitchFamily="34" charset="0"/>
                  <a:cs typeface="Arial" panose="020B0604020202020204" pitchFamily="34" charset="0"/>
                </a:rPr>
                <a:t> OABM </a:t>
              </a:r>
              <a:r>
                <a:rPr lang="en-US" sz="4000" dirty="0" err="1">
                  <a:solidFill>
                    <a:schemeClr val="tx1">
                      <a:lumMod val="95000"/>
                      <a:lumOff val="5000"/>
                    </a:schemeClr>
                  </a:solidFill>
                  <a:latin typeface="Arial" panose="020B0604020202020204" pitchFamily="34" charset="0"/>
                  <a:cs typeface="Arial" panose="020B0604020202020204" pitchFamily="34" charset="0"/>
                </a:rPr>
                <a:t>là</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một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bình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hành</a:t>
              </a:r>
              <a:r>
                <a:rPr lang="en-US" sz="4000" dirty="0">
                  <a:solidFill>
                    <a:schemeClr val="tx1">
                      <a:lumMod val="95000"/>
                      <a:lumOff val="5000"/>
                    </a:schemeClr>
                  </a:solidFill>
                  <a:latin typeface="Arial" panose="020B0604020202020204" pitchFamily="34" charset="0"/>
                  <a:cs typeface="Arial" panose="020B0604020202020204" pitchFamily="34" charset="0"/>
                </a:rPr>
                <a:t>.</a:t>
              </a:r>
              <a:endParaRPr lang="en-US" sz="4000" b="0" i="0" dirty="0">
                <a:solidFill>
                  <a:schemeClr val="tx1">
                    <a:lumMod val="95000"/>
                    <a:lumOff val="5000"/>
                  </a:schemeClr>
                </a:solidFill>
                <a:effectLst/>
                <a:latin typeface="Arial" panose="020B0604020202020204" pitchFamily="34" charset="0"/>
                <a:cs typeface="Arial" panose="020B0604020202020204" pitchFamily="34" charset="0"/>
              </a:endParaRPr>
            </a:p>
          </p:txBody>
        </p:sp>
      </p:grpSp>
      <p:grpSp>
        <p:nvGrpSpPr>
          <p:cNvPr id="15" name="Group 14"/>
          <p:cNvGrpSpPr/>
          <p:nvPr/>
        </p:nvGrpSpPr>
        <p:grpSpPr>
          <a:xfrm>
            <a:off x="1577829" y="5135801"/>
            <a:ext cx="2269453" cy="1847527"/>
            <a:chOff x="1124249" y="830259"/>
            <a:chExt cx="2219810" cy="1784172"/>
          </a:xfrm>
        </p:grpSpPr>
        <p:pic>
          <p:nvPicPr>
            <p:cNvPr id="1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4027" y="7362679"/>
            <a:ext cx="2493507" cy="240658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408163" y="5062144"/>
                <a:ext cx="13182600" cy="4707122"/>
              </a:xfrm>
              <a:prstGeom prst="rect">
                <a:avLst/>
              </a:prstGeom>
            </p:spPr>
            <p:txBody>
              <a:bodyPr wrap="square">
                <a:spAutoFit/>
              </a:bodyPr>
              <a:lstStyle/>
              <a:p>
                <a:pPr algn="just">
                  <a:lnSpc>
                    <a:spcPct val="130000"/>
                  </a:lnSpc>
                  <a:spcAft>
                    <a:spcPts val="800"/>
                  </a:spcAft>
                </a:pPr>
                <a:r>
                  <a:rPr lang="nl-NL" sz="4000" dirty="0" smtClean="0">
                    <a:latin typeface="Arial" panose="020B0604020202020204" pitchFamily="34" charset="0"/>
                    <a:ea typeface="Calibri" panose="020F0502020204030204" pitchFamily="34" charset="0"/>
                    <a:cs typeface="Arial" panose="020B0604020202020204" pitchFamily="34" charset="0"/>
                  </a:rPr>
                  <a:t>b) OABM </a:t>
                </a:r>
                <a:r>
                  <a:rPr lang="nl-NL" sz="4000" dirty="0">
                    <a:latin typeface="Arial" panose="020B0604020202020204" pitchFamily="34" charset="0"/>
                    <a:ea typeface="Calibri" panose="020F0502020204030204" pitchFamily="34" charset="0"/>
                    <a:cs typeface="Arial" panose="020B0604020202020204" pitchFamily="34" charset="0"/>
                  </a:rPr>
                  <a:t>là một hình bình hành khi và chỉ khi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(2;1)</m:t>
                    </m:r>
                  </m:oMath>
                </a14:m>
                <a:r>
                  <a:rPr lang="nl-NL"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𝑀𝐵</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nl-NL" sz="4000" i="1">
                                <a:effectLst/>
                                <a:latin typeface="Cambria Math" panose="02040503050406030204" pitchFamily="18" charset="0"/>
                                <a:ea typeface="Calibri" panose="020F0502020204030204" pitchFamily="34" charset="0"/>
                                <a:cs typeface="Times New Roman" panose="02020603050405020304" pitchFamily="18" charset="0"/>
                              </a:rPr>
                              <m:t>&amp;3−</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e>
                          <m:e>
                            <m:r>
                              <a:rPr lang="nl-NL" sz="4000" i="1">
                                <a:effectLst/>
                                <a:latin typeface="Cambria Math" panose="02040503050406030204" pitchFamily="18" charset="0"/>
                                <a:ea typeface="Calibri" panose="020F0502020204030204" pitchFamily="34" charset="0"/>
                                <a:cs typeface="Times New Roman" panose="02020603050405020304" pitchFamily="18" charset="0"/>
                              </a:rPr>
                              <m:t>&amp;3−</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=1</m:t>
                            </m:r>
                          </m:e>
                        </m:eqArr>
                      </m:e>
                    </m:d>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=1;</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Vậy điểm cần tìm là M(1;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08163" y="5062144"/>
                <a:ext cx="13182600" cy="4707122"/>
              </a:xfrm>
              <a:prstGeom prst="rect">
                <a:avLst/>
              </a:prstGeom>
              <a:blipFill rotWithShape="0">
                <a:blip r:embed="rId21"/>
                <a:stretch>
                  <a:fillRect l="-1618" b="-4528"/>
                </a:stretch>
              </a:blipFill>
            </p:spPr>
            <p:txBody>
              <a:bodyPr/>
              <a:lstStyle/>
              <a:p>
                <a:r>
                  <a:rPr lang="en-US">
                    <a:noFill/>
                  </a:rPr>
                  <a:t> </a:t>
                </a:r>
              </a:p>
            </p:txBody>
          </p:sp>
        </mc:Fallback>
      </mc:AlternateContent>
    </p:spTree>
    <p:extLst>
      <p:ext uri="{BB962C8B-B14F-4D97-AF65-F5344CB8AC3E}">
        <p14:creationId xmlns:p14="http://schemas.microsoft.com/office/powerpoint/2010/main" val="17529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638300" y="910182"/>
            <a:ext cx="15011400" cy="3849289"/>
            <a:chOff x="1371600" y="1028700"/>
            <a:chExt cx="15011400" cy="3849289"/>
          </a:xfrm>
        </p:grpSpPr>
        <p:sp>
          <p:nvSpPr>
            <p:cNvPr id="4" name="Rounded Rectangle 3"/>
            <p:cNvSpPr/>
            <p:nvPr/>
          </p:nvSpPr>
          <p:spPr>
            <a:xfrm>
              <a:off x="1371600" y="1028700"/>
              <a:ext cx="2471146" cy="1103323"/>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p:sp>
          <p:nvSpPr>
            <p:cNvPr id="2" name="TextBox 1"/>
            <p:cNvSpPr txBox="1"/>
            <p:nvPr/>
          </p:nvSpPr>
          <p:spPr>
            <a:xfrm>
              <a:off x="1371600" y="1092337"/>
              <a:ext cx="15011400" cy="378565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Oxy,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A(1; 3), B(-2; 6), C(5; 1).</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I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AB.</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trọng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tâm</a:t>
              </a:r>
              <a:r>
                <a:rPr lang="en-US" sz="4000" dirty="0" smtClean="0">
                  <a:latin typeface="Arial" panose="020B0604020202020204" pitchFamily="34" charset="0"/>
                  <a:cs typeface="Arial" panose="020B0604020202020204" pitchFamily="34" charset="0"/>
                </a:rPr>
                <a:t> G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ABC.</a:t>
              </a:r>
              <a:endParaRPr lang="en-US" sz="4000" dirty="0">
                <a:latin typeface="Arial" panose="020B0604020202020204" pitchFamily="34" charset="0"/>
                <a:cs typeface="Arial" panose="020B0604020202020204" pitchFamily="34" charset="0"/>
              </a:endParaRPr>
            </a:p>
          </p:txBody>
        </p:sp>
      </p:grpSp>
      <p:grpSp>
        <p:nvGrpSpPr>
          <p:cNvPr id="7" name="Group 6"/>
          <p:cNvGrpSpPr/>
          <p:nvPr/>
        </p:nvGrpSpPr>
        <p:grpSpPr>
          <a:xfrm>
            <a:off x="1638300" y="4838348"/>
            <a:ext cx="2269453" cy="1847527"/>
            <a:chOff x="1124249" y="830259"/>
            <a:chExt cx="2219810" cy="1784172"/>
          </a:xfrm>
        </p:grpSpPr>
        <p:pic>
          <p:nvPicPr>
            <p:cNvPr id="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grpSp>
        <p:nvGrpSpPr>
          <p:cNvPr id="19" name="Group 18"/>
          <p:cNvGrpSpPr/>
          <p:nvPr/>
        </p:nvGrpSpPr>
        <p:grpSpPr>
          <a:xfrm>
            <a:off x="5970682" y="5146850"/>
            <a:ext cx="6921097" cy="1274273"/>
            <a:chOff x="6170868" y="4730704"/>
            <a:chExt cx="6921097" cy="1274273"/>
          </a:xfrm>
        </p:grpSpPr>
        <p:sp>
          <p:nvSpPr>
            <p:cNvPr id="10" name="TextBox 9">
              <a:extLst>
                <a:ext uri="{FF2B5EF4-FFF2-40B4-BE49-F238E27FC236}">
                  <a16:creationId xmlns="" xmlns:a16="http://schemas.microsoft.com/office/drawing/2014/main" id="{242CFBD7-EAF3-4CD2-AB8F-420462532F1F}"/>
                </a:ext>
              </a:extLst>
            </p:cNvPr>
            <p:cNvSpPr txBox="1"/>
            <p:nvPr/>
          </p:nvSpPr>
          <p:spPr>
            <a:xfrm flipH="1">
              <a:off x="9371346" y="5173980"/>
              <a:ext cx="383507" cy="830997"/>
            </a:xfrm>
            <a:prstGeom prst="rect">
              <a:avLst/>
            </a:prstGeom>
            <a:solidFill>
              <a:schemeClr val="bg1">
                <a:alpha val="2000"/>
              </a:schemeClr>
            </a:solidFill>
          </p:spPr>
          <p:txBody>
            <a:bodyPr wrap="square" rtlCol="0">
              <a:spAutoFit/>
            </a:bodyPr>
            <a:lstStyle/>
            <a:p>
              <a:pPr algn="ctr"/>
              <a:r>
                <a:rPr lang="en-US" sz="4800" dirty="0">
                  <a:latin typeface="Arial" panose="020B0604020202020204" pitchFamily="34" charset="0"/>
                  <a:cs typeface="Arial" panose="020B0604020202020204" pitchFamily="34" charset="0"/>
                  <a:sym typeface="Wingdings" panose="05000000000000000000" pitchFamily="2" charset="2"/>
                </a:rPr>
                <a:t></a:t>
              </a:r>
              <a:endParaRPr lang="en-US" sz="48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6303864" y="5578048"/>
              <a:ext cx="6477000" cy="22860"/>
            </a:xfrm>
            <a:prstGeom prst="straightConnector1">
              <a:avLst/>
            </a:prstGeom>
            <a:ln w="571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58925" y="4735647"/>
              <a:ext cx="608347" cy="707886"/>
            </a:xfrm>
            <a:prstGeom prst="rect">
              <a:avLst/>
            </a:prstGeom>
            <a:noFill/>
          </p:spPr>
          <p:txBody>
            <a:bodyPr wrap="square" rtlCol="0">
              <a:spAutoFit/>
            </a:bodyPr>
            <a:lstStyle/>
            <a:p>
              <a:pPr algn="ctr"/>
              <a:r>
                <a:rPr lang="en-US" sz="4000" i="1" dirty="0" smtClean="0">
                  <a:solidFill>
                    <a:srgbClr val="0070C0"/>
                  </a:solidFill>
                  <a:latin typeface="Arial" panose="020B0604020202020204" pitchFamily="34" charset="0"/>
                  <a:cs typeface="Arial" panose="020B0604020202020204" pitchFamily="34" charset="0"/>
                </a:rPr>
                <a:t>I</a:t>
              </a:r>
              <a:endParaRPr lang="en-US" sz="4000" i="1" dirty="0">
                <a:solidFill>
                  <a:srgbClr val="0070C0"/>
                </a:solidFill>
                <a:latin typeface="Arial" panose="020B0604020202020204" pitchFamily="34" charset="0"/>
                <a:cs typeface="Arial" panose="020B0604020202020204" pitchFamily="34" charset="0"/>
              </a:endParaRPr>
            </a:p>
          </p:txBody>
        </p:sp>
        <p:sp>
          <p:nvSpPr>
            <p:cNvPr id="17" name="TextBox 16"/>
            <p:cNvSpPr txBox="1"/>
            <p:nvPr/>
          </p:nvSpPr>
          <p:spPr>
            <a:xfrm>
              <a:off x="6170868" y="4730704"/>
              <a:ext cx="608347" cy="707886"/>
            </a:xfrm>
            <a:prstGeom prst="rect">
              <a:avLst/>
            </a:prstGeom>
            <a:noFill/>
          </p:spPr>
          <p:txBody>
            <a:bodyPr wrap="square" rtlCol="0">
              <a:spAutoFit/>
            </a:bodyPr>
            <a:lstStyle/>
            <a:p>
              <a:pPr algn="ctr"/>
              <a:r>
                <a:rPr lang="en-US" sz="4000" i="1" dirty="0">
                  <a:solidFill>
                    <a:srgbClr val="0070C0"/>
                  </a:solidFill>
                  <a:latin typeface="Arial" panose="020B0604020202020204" pitchFamily="34" charset="0"/>
                  <a:cs typeface="Arial" panose="020B0604020202020204" pitchFamily="34" charset="0"/>
                </a:rPr>
                <a:t>A</a:t>
              </a:r>
            </a:p>
          </p:txBody>
        </p:sp>
        <p:sp>
          <p:nvSpPr>
            <p:cNvPr id="18" name="TextBox 17"/>
            <p:cNvSpPr txBox="1"/>
            <p:nvPr/>
          </p:nvSpPr>
          <p:spPr>
            <a:xfrm>
              <a:off x="12483618" y="4730704"/>
              <a:ext cx="608347" cy="707886"/>
            </a:xfrm>
            <a:prstGeom prst="rect">
              <a:avLst/>
            </a:prstGeom>
            <a:noFill/>
          </p:spPr>
          <p:txBody>
            <a:bodyPr wrap="square" rtlCol="0">
              <a:spAutoFit/>
            </a:bodyPr>
            <a:lstStyle/>
            <a:p>
              <a:pPr algn="ctr"/>
              <a:r>
                <a:rPr lang="en-US" sz="4000" i="1" dirty="0">
                  <a:solidFill>
                    <a:srgbClr val="0070C0"/>
                  </a:solidFill>
                  <a:latin typeface="Arial" panose="020B0604020202020204" pitchFamily="34" charset="0"/>
                  <a:cs typeface="Arial" panose="020B0604020202020204" pitchFamily="34" charset="0"/>
                </a:rPr>
                <a:t>B</a:t>
              </a:r>
            </a:p>
          </p:txBody>
        </p:sp>
      </p:grpSp>
      <mc:AlternateContent xmlns:mc="http://schemas.openxmlformats.org/markup-compatibility/2006" xmlns:a14="http://schemas.microsoft.com/office/drawing/2010/main">
        <mc:Choice Requires="a14">
          <p:sp>
            <p:nvSpPr>
              <p:cNvPr id="20" name="TextBox 19"/>
              <p:cNvSpPr txBox="1"/>
              <p:nvPr/>
            </p:nvSpPr>
            <p:spPr>
              <a:xfrm>
                <a:off x="2212762" y="6595241"/>
                <a:ext cx="14436938" cy="309854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I(x; y)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AB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𝐼𝐴</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𝐼𝐵</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0</m:t>
                        </m:r>
                      </m:e>
                    </m:acc>
                  </m:oMath>
                </a14:m>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𝐼𝐴</m:t>
                        </m:r>
                      </m:e>
                    </m:acc>
                  </m:oMath>
                </a14:m>
                <a:r>
                  <a:rPr lang="en-US" sz="4000" dirty="0" smtClean="0">
                    <a:latin typeface="Arial" panose="020B0604020202020204" pitchFamily="34" charset="0"/>
                    <a:cs typeface="Arial" panose="020B0604020202020204" pitchFamily="34" charset="0"/>
                  </a:rPr>
                  <a:t> = (1-x; 3-y),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𝐼𝐵</m:t>
                        </m:r>
                      </m:e>
                    </m:acc>
                  </m:oMath>
                </a14:m>
                <a:r>
                  <a:rPr lang="en-US" sz="4000" dirty="0" smtClean="0">
                    <a:latin typeface="Arial" panose="020B0604020202020204" pitchFamily="34" charset="0"/>
                    <a:cs typeface="Arial" panose="020B0604020202020204" pitchFamily="34" charset="0"/>
                  </a:rPr>
                  <a:t> = (-2-x; 6-y),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𝐼𝐴</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𝐼𝐵</m:t>
                        </m:r>
                      </m:e>
                    </m:acc>
                  </m:oMath>
                </a14:m>
                <a:r>
                  <a:rPr lang="en-US" sz="4000" dirty="0" smtClean="0">
                    <a:latin typeface="Arial" panose="020B0604020202020204" pitchFamily="34" charset="0"/>
                    <a:cs typeface="Arial" panose="020B0604020202020204" pitchFamily="34" charset="0"/>
                  </a:rPr>
                  <a:t> = (-1-2x; 9-2y)</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12762" y="6595241"/>
                <a:ext cx="14436938" cy="3098541"/>
              </a:xfrm>
              <a:prstGeom prst="rect">
                <a:avLst/>
              </a:prstGeom>
              <a:blipFill rotWithShape="0">
                <a:blip r:embed="rId20"/>
                <a:stretch>
                  <a:fillRect l="-1520" r="-1478" b="-2953"/>
                </a:stretch>
              </a:blipFill>
            </p:spPr>
            <p:txBody>
              <a:bodyPr/>
              <a:lstStyle/>
              <a:p>
                <a:r>
                  <a:rPr lang="en-US">
                    <a:noFill/>
                  </a:rPr>
                  <a:t> </a:t>
                </a:r>
              </a:p>
            </p:txBody>
          </p:sp>
        </mc:Fallback>
      </mc:AlternateContent>
    </p:spTree>
    <p:extLst>
      <p:ext uri="{BB962C8B-B14F-4D97-AF65-F5344CB8AC3E}">
        <p14:creationId xmlns:p14="http://schemas.microsoft.com/office/powerpoint/2010/main" val="25903028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69065" y="-583613"/>
                <a:ext cx="11277600" cy="4274888"/>
              </a:xfrm>
              <a:prstGeom prst="rect">
                <a:avLst/>
              </a:prstGeom>
              <a:noFill/>
            </p:spPr>
            <p:txBody>
              <a:bodyPr wrap="square" rtlCol="0">
                <a:spAutoFit/>
              </a:bodyPr>
              <a:lstStyle/>
              <a:p>
                <a:pPr>
                  <a:lnSpc>
                    <a:spcPct val="150000"/>
                  </a:lnSpc>
                </a:pPr>
                <a:r>
                  <a:rPr lang="en-US" sz="3600" dirty="0" smtClean="0">
                    <a:latin typeface="Arial" panose="020B0604020202020204" pitchFamily="34" charset="0"/>
                    <a:cs typeface="Arial" panose="020B0604020202020204" pitchFamily="34" charset="0"/>
                  </a:rPr>
                  <a:t>Do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𝐼𝐴</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𝐼𝐵</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0</m:t>
                        </m:r>
                      </m:e>
                    </m:acc>
                  </m:oMath>
                </a14:m>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smtClean="0">
                            <a:latin typeface="Cambria Math" panose="02040503050406030204" pitchFamily="18" charset="0"/>
                            <a:cs typeface="Arial" panose="020B0604020202020204" pitchFamily="34" charset="0"/>
                          </a:rPr>
                        </m:ctrlPr>
                      </m:dPr>
                      <m:e>
                        <m:eqArr>
                          <m:eqArrPr>
                            <m:ctrlPr>
                              <a:rPr lang="en-US" sz="3600" i="1" dirty="0" smtClean="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1 −2</m:t>
                            </m:r>
                            <m:r>
                              <a:rPr lang="en-US" sz="3600" b="0" i="1" dirty="0" smtClean="0">
                                <a:latin typeface="Cambria Math" panose="02040503050406030204" pitchFamily="18" charset="0"/>
                                <a:cs typeface="Arial" panose="020B0604020202020204" pitchFamily="34" charset="0"/>
                              </a:rPr>
                              <m:t>𝑥</m:t>
                            </m:r>
                            <m:r>
                              <a:rPr lang="en-US" sz="3600" b="0" i="1" dirty="0" smtClean="0">
                                <a:latin typeface="Cambria Math" panose="02040503050406030204" pitchFamily="18" charset="0"/>
                                <a:cs typeface="Arial" panose="020B0604020202020204" pitchFamily="34" charset="0"/>
                              </a:rPr>
                              <m:t>=0</m:t>
                            </m:r>
                          </m:e>
                          <m:e>
                            <m:r>
                              <a:rPr lang="en-US" sz="3600" b="0" i="1" dirty="0" smtClean="0">
                                <a:latin typeface="Cambria Math" panose="02040503050406030204" pitchFamily="18" charset="0"/>
                                <a:cs typeface="Arial" panose="020B0604020202020204" pitchFamily="34" charset="0"/>
                              </a:rPr>
                              <m:t> 9−2</m:t>
                            </m:r>
                            <m:r>
                              <a:rPr lang="en-US" sz="3600" b="0" i="1" dirty="0" smtClean="0">
                                <a:latin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cs typeface="Arial" panose="020B0604020202020204" pitchFamily="34" charset="0"/>
                              </a:rPr>
                              <m:t>=0</m:t>
                            </m:r>
                          </m:e>
                        </m:eqArr>
                      </m:e>
                    </m:d>
                  </m:oMath>
                </a14:m>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smtClean="0">
                            <a:latin typeface="Cambria Math" panose="02040503050406030204" pitchFamily="18" charset="0"/>
                            <a:cs typeface="Arial" panose="020B0604020202020204" pitchFamily="34" charset="0"/>
                          </a:rPr>
                        </m:ctrlPr>
                      </m:dPr>
                      <m:e>
                        <m:eqArr>
                          <m:eqArrPr>
                            <m:ctrlPr>
                              <a:rPr lang="en-US" sz="3600" i="1" dirty="0" smtClean="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𝑥</m:t>
                            </m:r>
                            <m:r>
                              <a:rPr lang="en-US" sz="3600" b="0" i="1" dirty="0" smtClean="0">
                                <a:latin typeface="Cambria Math" panose="02040503050406030204" pitchFamily="18" charset="0"/>
                                <a:cs typeface="Arial" panose="020B0604020202020204" pitchFamily="34" charset="0"/>
                              </a:rPr>
                              <m:t>=−</m:t>
                            </m:r>
                            <m:f>
                              <m:fPr>
                                <m:ctrlPr>
                                  <a:rPr lang="en-US" sz="3600" b="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1</m:t>
                                </m:r>
                              </m:num>
                              <m:den>
                                <m:r>
                                  <a:rPr lang="en-US" sz="3600" b="0" i="1" dirty="0" smtClean="0">
                                    <a:latin typeface="Cambria Math" panose="02040503050406030204" pitchFamily="18" charset="0"/>
                                    <a:cs typeface="Arial" panose="020B0604020202020204" pitchFamily="34" charset="0"/>
                                  </a:rPr>
                                  <m:t>2</m:t>
                                </m:r>
                              </m:den>
                            </m:f>
                          </m:e>
                          <m:e>
                            <m:r>
                              <a:rPr lang="en-US" sz="3600" b="0" i="1" dirty="0" smtClean="0">
                                <a:latin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cs typeface="Arial" panose="020B0604020202020204" pitchFamily="34" charset="0"/>
                              </a:rPr>
                              <m:t>= </m:t>
                            </m:r>
                            <m:f>
                              <m:fPr>
                                <m:ctrlPr>
                                  <a:rPr lang="en-US" sz="3600" b="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9</m:t>
                                </m:r>
                              </m:num>
                              <m:den>
                                <m:r>
                                  <a:rPr lang="en-US" sz="3600" b="0" i="1" dirty="0" smtClean="0">
                                    <a:latin typeface="Cambria Math" panose="02040503050406030204" pitchFamily="18" charset="0"/>
                                    <a:cs typeface="Arial" panose="020B0604020202020204" pitchFamily="34" charset="0"/>
                                  </a:rPr>
                                  <m:t>2</m:t>
                                </m:r>
                              </m:den>
                            </m:f>
                            <m:r>
                              <a:rPr lang="en-US" sz="3600" b="0" i="1" dirty="0" smtClean="0">
                                <a:latin typeface="Cambria Math" panose="02040503050406030204" pitchFamily="18" charset="0"/>
                                <a:cs typeface="Arial" panose="020B0604020202020204" pitchFamily="34" charset="0"/>
                              </a:rPr>
                              <m:t>   </m:t>
                            </m:r>
                          </m:e>
                        </m:eqArr>
                      </m:e>
                    </m:d>
                  </m:oMath>
                </a14:m>
                <a:endParaRPr lang="en-US" sz="3600" dirty="0" smtClean="0">
                  <a:latin typeface="Arial" panose="020B0604020202020204" pitchFamily="34" charset="0"/>
                  <a:cs typeface="Arial" panose="020B0604020202020204" pitchFamily="34" charset="0"/>
                </a:endParaRPr>
              </a:p>
              <a:p>
                <a:r>
                  <a:rPr lang="en-US" sz="3600" dirty="0" err="1" smtClean="0">
                    <a:latin typeface="Arial" panose="020B0604020202020204" pitchFamily="34" charset="0"/>
                    <a:cs typeface="Arial" panose="020B0604020202020204" pitchFamily="34" charset="0"/>
                  </a:rPr>
                  <a:t>Vậy</a:t>
                </a:r>
                <a:r>
                  <a:rPr lang="en-US" sz="3600" dirty="0" smtClean="0">
                    <a:latin typeface="Arial" panose="020B0604020202020204" pitchFamily="34" charset="0"/>
                    <a:cs typeface="Arial" panose="020B0604020202020204" pitchFamily="34" charset="0"/>
                  </a:rPr>
                  <a:t> I </a:t>
                </a:r>
                <a14:m>
                  <m:oMath xmlns:m="http://schemas.openxmlformats.org/officeDocument/2006/math">
                    <m:d>
                      <m:dPr>
                        <m:ctrlPr>
                          <a:rPr lang="en-US" sz="4400" i="1" smtClean="0">
                            <a:latin typeface="Cambria Math" panose="02040503050406030204" pitchFamily="18" charset="0"/>
                            <a:cs typeface="Arial" panose="020B0604020202020204" pitchFamily="34" charset="0"/>
                          </a:rPr>
                        </m:ctrlPr>
                      </m:dPr>
                      <m:e>
                        <m:r>
                          <a:rPr lang="en-US" sz="4400" b="0" i="1" smtClean="0">
                            <a:latin typeface="Cambria Math" panose="02040503050406030204" pitchFamily="18" charset="0"/>
                            <a:cs typeface="Arial" panose="020B0604020202020204" pitchFamily="34" charset="0"/>
                          </a:rPr>
                          <m:t>−</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r>
                          <a:rPr lang="en-US" sz="4400" b="0" i="1" smtClean="0">
                            <a:latin typeface="Cambria Math" panose="02040503050406030204" pitchFamily="18" charset="0"/>
                            <a:cs typeface="Arial" panose="020B0604020202020204" pitchFamily="34" charset="0"/>
                          </a:rPr>
                          <m:t>;</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9</m:t>
                            </m:r>
                          </m:num>
                          <m:den>
                            <m:r>
                              <a:rPr lang="en-US" sz="4400" b="0" i="1" smtClean="0">
                                <a:latin typeface="Cambria Math" panose="02040503050406030204" pitchFamily="18" charset="0"/>
                                <a:cs typeface="Arial" panose="020B0604020202020204" pitchFamily="34" charset="0"/>
                              </a:rPr>
                              <m:t>2</m:t>
                            </m:r>
                          </m:den>
                        </m:f>
                      </m:e>
                    </m:d>
                  </m:oMath>
                </a14:m>
                <a:endParaRPr lang="en-US" sz="440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69065" y="-583613"/>
                <a:ext cx="11277600" cy="4274888"/>
              </a:xfrm>
              <a:prstGeom prst="rect">
                <a:avLst/>
              </a:prstGeom>
              <a:blipFill rotWithShape="0">
                <a:blip r:embed="rId4"/>
                <a:stretch>
                  <a:fillRect l="-1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69064" y="3691275"/>
                <a:ext cx="16861736" cy="5969198"/>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b)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G(x; y)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trọng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tam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ABC </a:t>
                </a:r>
                <a:r>
                  <a:rPr lang="en-US" sz="3600" dirty="0" err="1" smtClean="0">
                    <a:latin typeface="Arial" panose="020B0604020202020204" pitchFamily="34" charset="0"/>
                    <a:cs typeface="Arial" panose="020B0604020202020204" pitchFamily="34" charset="0"/>
                  </a:rPr>
                  <a:t>khi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chỉ</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khi</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𝐺𝐴</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𝐺𝐵</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0</m:t>
                        </m:r>
                      </m:e>
                    </m:acc>
                  </m:oMath>
                </a14:m>
                <a:r>
                  <a:rPr lang="en-US" sz="3600" dirty="0" smtClean="0">
                    <a:latin typeface="Arial" panose="020B0604020202020204" pitchFamily="34" charset="0"/>
                    <a:cs typeface="Arial" panose="020B0604020202020204" pitchFamily="34" charset="0"/>
                  </a:rPr>
                  <a:t> (*) </a:t>
                </a:r>
              </a:p>
              <a:p>
                <a:pPr algn="just">
                  <a:lnSpc>
                    <a:spcPct val="150000"/>
                  </a:lnSpc>
                </a:pPr>
                <a:r>
                  <a:rPr lang="en-US" sz="3600" dirty="0" err="1" smtClean="0">
                    <a:latin typeface="Arial" panose="020B0604020202020204" pitchFamily="34" charset="0"/>
                    <a:cs typeface="Arial" panose="020B0604020202020204" pitchFamily="34" charset="0"/>
                  </a:rPr>
                  <a:t>Mặt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khác</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𝐺𝐴</m:t>
                        </m:r>
                      </m:e>
                    </m:acc>
                  </m:oMath>
                </a14:m>
                <a:r>
                  <a:rPr lang="en-US" sz="3600" dirty="0" smtClean="0">
                    <a:latin typeface="Arial" panose="020B0604020202020204" pitchFamily="34" charset="0"/>
                    <a:cs typeface="Arial" panose="020B0604020202020204" pitchFamily="34" charset="0"/>
                  </a:rPr>
                  <a:t> = (1-x; 3-y),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𝐺𝐵</m:t>
                        </m:r>
                      </m:e>
                    </m:acc>
                  </m:oMath>
                </a14:m>
                <a:r>
                  <a:rPr lang="en-US" sz="3600" dirty="0" smtClean="0">
                    <a:latin typeface="Arial" panose="020B0604020202020204" pitchFamily="34" charset="0"/>
                    <a:cs typeface="Arial" panose="020B0604020202020204" pitchFamily="34" charset="0"/>
                  </a:rPr>
                  <a:t> = (-2-x; 6-y),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smtClean="0">
                    <a:latin typeface="Arial" panose="020B0604020202020204" pitchFamily="34" charset="0"/>
                    <a:cs typeface="Arial" panose="020B0604020202020204" pitchFamily="34" charset="0"/>
                  </a:rPr>
                  <a:t> = (5-x; 1-y)</a:t>
                </a:r>
              </a:p>
              <a:p>
                <a:pPr algn="just">
                  <a:lnSpc>
                    <a:spcPct val="150000"/>
                  </a:lnSpc>
                </a:pP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m:t>
                        </m:r>
                        <m:r>
                          <a:rPr lang="en-US" sz="3600" i="1">
                            <a:latin typeface="Cambria Math" panose="02040503050406030204" pitchFamily="18" charset="0"/>
                            <a:cs typeface="Arial" panose="020B0604020202020204" pitchFamily="34" charset="0"/>
                          </a:rPr>
                          <m:t>𝐴</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m:t>
                        </m:r>
                        <m:r>
                          <a:rPr lang="en-US" sz="3600" i="1">
                            <a:latin typeface="Cambria Math" panose="02040503050406030204" pitchFamily="18" charset="0"/>
                            <a:cs typeface="Arial" panose="020B0604020202020204" pitchFamily="34" charset="0"/>
                          </a:rPr>
                          <m:t>𝐵</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smtClean="0">
                    <a:latin typeface="Arial" panose="020B0604020202020204" pitchFamily="34" charset="0"/>
                    <a:cs typeface="Arial" panose="020B0604020202020204" pitchFamily="34" charset="0"/>
                  </a:rPr>
                  <a:t> = (4 - 3x; 10 - 3y)</a:t>
                </a:r>
              </a:p>
              <a:p>
                <a:pPr algn="just"/>
                <a:r>
                  <a:rPr lang="en-US" sz="3600" dirty="0" smtClean="0">
                    <a:latin typeface="Arial" panose="020B0604020202020204" pitchFamily="34" charset="0"/>
                    <a:cs typeface="Arial" panose="020B0604020202020204" pitchFamily="34" charset="0"/>
                  </a:rPr>
                  <a:t>Do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tương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a:latin typeface="Cambria Math" panose="02040503050406030204" pitchFamily="18" charset="0"/>
                            <a:cs typeface="Arial" panose="020B0604020202020204" pitchFamily="34" charset="0"/>
                          </a:rPr>
                        </m:ctrlPr>
                      </m:dPr>
                      <m:e>
                        <m:eqArr>
                          <m:eqArrPr>
                            <m:ctrlPr>
                              <a:rPr lang="en-US" sz="3600" i="1" dirty="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4−3</m:t>
                            </m:r>
                            <m:r>
                              <a:rPr lang="en-US" sz="3600" b="0" i="1" dirty="0" smtClean="0">
                                <a:latin typeface="Cambria Math" panose="02040503050406030204" pitchFamily="18" charset="0"/>
                                <a:cs typeface="Arial" panose="020B0604020202020204" pitchFamily="34" charset="0"/>
                              </a:rPr>
                              <m:t>𝑥</m:t>
                            </m:r>
                            <m:r>
                              <a:rPr lang="en-US" sz="3600" i="1" dirty="0">
                                <a:latin typeface="Cambria Math" panose="02040503050406030204" pitchFamily="18" charset="0"/>
                                <a:cs typeface="Arial" panose="020B0604020202020204" pitchFamily="34" charset="0"/>
                              </a:rPr>
                              <m:t>=0</m:t>
                            </m:r>
                          </m:e>
                          <m:e>
                            <m:r>
                              <a:rPr lang="en-US" sz="3600" i="1" dirty="0">
                                <a:latin typeface="Cambria Math" panose="02040503050406030204" pitchFamily="18" charset="0"/>
                                <a:cs typeface="Arial" panose="020B0604020202020204" pitchFamily="34" charset="0"/>
                              </a:rPr>
                              <m:t> </m:t>
                            </m:r>
                            <m:r>
                              <a:rPr lang="en-US" sz="3600" b="0" i="1" dirty="0" smtClean="0">
                                <a:latin typeface="Cambria Math" panose="02040503050406030204" pitchFamily="18" charset="0"/>
                                <a:cs typeface="Arial" panose="020B0604020202020204" pitchFamily="34" charset="0"/>
                              </a:rPr>
                              <m:t>10−3</m:t>
                            </m:r>
                            <m:r>
                              <a:rPr lang="en-US" sz="3600" b="0" i="1" dirty="0" smtClean="0">
                                <a:latin typeface="Cambria Math" panose="02040503050406030204" pitchFamily="18" charset="0"/>
                                <a:cs typeface="Arial" panose="020B0604020202020204" pitchFamily="34" charset="0"/>
                              </a:rPr>
                              <m:t>𝑦</m:t>
                            </m:r>
                            <m:r>
                              <a:rPr lang="en-US" sz="3600" i="1" dirty="0">
                                <a:latin typeface="Cambria Math" panose="02040503050406030204" pitchFamily="18" charset="0"/>
                                <a:cs typeface="Arial" panose="020B0604020202020204" pitchFamily="34" charset="0"/>
                              </a:rPr>
                              <m:t>=0</m:t>
                            </m:r>
                          </m:e>
                        </m:eqArr>
                      </m:e>
                    </m:d>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a:latin typeface="Cambria Math" panose="02040503050406030204" pitchFamily="18" charset="0"/>
                        <a:ea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a:latin typeface="Cambria Math" panose="02040503050406030204" pitchFamily="18" charset="0"/>
                            <a:cs typeface="Arial" panose="020B0604020202020204" pitchFamily="34" charset="0"/>
                          </a:rPr>
                        </m:ctrlPr>
                      </m:dPr>
                      <m:e>
                        <m:eqArr>
                          <m:eqArrPr>
                            <m:ctrlPr>
                              <a:rPr lang="en-US" sz="3600" i="1" dirty="0">
                                <a:latin typeface="Cambria Math" panose="02040503050406030204" pitchFamily="18" charset="0"/>
                                <a:cs typeface="Arial" panose="020B0604020202020204" pitchFamily="34" charset="0"/>
                              </a:rPr>
                            </m:ctrlPr>
                          </m:eqArrPr>
                          <m:e>
                            <m:r>
                              <a:rPr lang="en-US" sz="3600" i="1" dirty="0">
                                <a:latin typeface="Cambria Math" panose="02040503050406030204" pitchFamily="18" charset="0"/>
                                <a:cs typeface="Arial" panose="020B0604020202020204" pitchFamily="34" charset="0"/>
                              </a:rPr>
                              <m:t>𝑥</m:t>
                            </m:r>
                            <m:r>
                              <a:rPr lang="en-US" sz="3600" i="1" dirty="0">
                                <a:latin typeface="Cambria Math" panose="02040503050406030204" pitchFamily="18" charset="0"/>
                                <a:cs typeface="Arial" panose="020B0604020202020204" pitchFamily="34" charset="0"/>
                              </a:rPr>
                              <m:t>=</m:t>
                            </m:r>
                            <m:f>
                              <m:fPr>
                                <m:ctrlPr>
                                  <a:rPr lang="en-US" sz="360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4</m:t>
                                </m:r>
                              </m:num>
                              <m:den>
                                <m:r>
                                  <a:rPr lang="en-US" sz="3600" b="0" i="1" dirty="0" smtClean="0">
                                    <a:latin typeface="Cambria Math" panose="02040503050406030204" pitchFamily="18" charset="0"/>
                                    <a:cs typeface="Arial" panose="020B0604020202020204" pitchFamily="34" charset="0"/>
                                  </a:rPr>
                                  <m:t>3</m:t>
                                </m:r>
                              </m:den>
                            </m:f>
                          </m:e>
                          <m:e>
                            <m:r>
                              <a:rPr lang="en-US" sz="3600" i="1" dirty="0">
                                <a:latin typeface="Cambria Math" panose="02040503050406030204" pitchFamily="18" charset="0"/>
                                <a:cs typeface="Arial" panose="020B0604020202020204" pitchFamily="34" charset="0"/>
                              </a:rPr>
                              <m:t>𝑦</m:t>
                            </m:r>
                            <m:r>
                              <a:rPr lang="en-US" sz="3600" i="1" dirty="0">
                                <a:latin typeface="Cambria Math" panose="02040503050406030204" pitchFamily="18" charset="0"/>
                                <a:cs typeface="Arial" panose="020B0604020202020204" pitchFamily="34" charset="0"/>
                              </a:rPr>
                              <m:t>= </m:t>
                            </m:r>
                            <m:f>
                              <m:fPr>
                                <m:ctrlPr>
                                  <a:rPr lang="en-US" sz="3600" i="1" dirty="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10</m:t>
                                </m:r>
                              </m:num>
                              <m:den>
                                <m:r>
                                  <a:rPr lang="en-US" sz="3600" b="0" i="1" dirty="0" smtClean="0">
                                    <a:latin typeface="Cambria Math" panose="02040503050406030204" pitchFamily="18" charset="0"/>
                                    <a:cs typeface="Arial" panose="020B0604020202020204" pitchFamily="34" charset="0"/>
                                  </a:rPr>
                                  <m:t>3</m:t>
                                </m:r>
                              </m:den>
                            </m:f>
                            <m:r>
                              <a:rPr lang="en-US" sz="3600" i="1" dirty="0">
                                <a:latin typeface="Cambria Math" panose="02040503050406030204" pitchFamily="18" charset="0"/>
                                <a:cs typeface="Arial" panose="020B0604020202020204" pitchFamily="34" charset="0"/>
                              </a:rPr>
                              <m:t> </m:t>
                            </m:r>
                          </m:e>
                        </m:eqArr>
                      </m:e>
                    </m:d>
                  </m:oMath>
                </a14:m>
                <a:endParaRPr lang="en-US" sz="3600" dirty="0" smtClean="0">
                  <a:latin typeface="Arial" panose="020B0604020202020204" pitchFamily="34" charset="0"/>
                  <a:cs typeface="Arial" panose="020B0604020202020204" pitchFamily="34" charset="0"/>
                </a:endParaRPr>
              </a:p>
              <a:p>
                <a:pPr algn="just"/>
                <a:r>
                  <a:rPr lang="en-US" sz="3600" dirty="0" err="1" smtClean="0">
                    <a:latin typeface="Arial" panose="020B0604020202020204" pitchFamily="34" charset="0"/>
                    <a:cs typeface="Arial" panose="020B0604020202020204" pitchFamily="34" charset="0"/>
                  </a:rPr>
                  <a:t>Vậy</a:t>
                </a:r>
                <a:r>
                  <a:rPr lang="en-US" sz="3600" dirty="0" smtClean="0">
                    <a:latin typeface="Arial" panose="020B0604020202020204" pitchFamily="34" charset="0"/>
                    <a:cs typeface="Arial" panose="020B0604020202020204" pitchFamily="34" charset="0"/>
                  </a:rPr>
                  <a:t> G </a:t>
                </a:r>
                <a14:m>
                  <m:oMath xmlns:m="http://schemas.openxmlformats.org/officeDocument/2006/math">
                    <m:d>
                      <m:dPr>
                        <m:ctrlPr>
                          <a:rPr lang="en-US" sz="4400" i="1" smtClean="0">
                            <a:latin typeface="Cambria Math" panose="02040503050406030204" pitchFamily="18" charset="0"/>
                            <a:cs typeface="Arial" panose="020B0604020202020204" pitchFamily="34" charset="0"/>
                          </a:rPr>
                        </m:ctrlPr>
                      </m:dPr>
                      <m:e>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4</m:t>
                            </m:r>
                          </m:num>
                          <m:den>
                            <m:r>
                              <a:rPr lang="en-US" sz="4400" b="0" i="1" smtClean="0">
                                <a:latin typeface="Cambria Math" panose="02040503050406030204" pitchFamily="18" charset="0"/>
                                <a:cs typeface="Arial" panose="020B0604020202020204" pitchFamily="34" charset="0"/>
                              </a:rPr>
                              <m:t>3</m:t>
                            </m:r>
                          </m:den>
                        </m:f>
                        <m:r>
                          <a:rPr lang="en-US" sz="4400" b="0" i="1" smtClean="0">
                            <a:latin typeface="Cambria Math" panose="02040503050406030204" pitchFamily="18" charset="0"/>
                            <a:cs typeface="Arial" panose="020B0604020202020204" pitchFamily="34" charset="0"/>
                          </a:rPr>
                          <m:t>; </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10</m:t>
                            </m:r>
                          </m:num>
                          <m:den>
                            <m:r>
                              <a:rPr lang="en-US" sz="4400" b="0" i="1" smtClean="0">
                                <a:latin typeface="Cambria Math" panose="02040503050406030204" pitchFamily="18" charset="0"/>
                                <a:cs typeface="Arial" panose="020B0604020202020204" pitchFamily="34" charset="0"/>
                              </a:rPr>
                              <m:t>3</m:t>
                            </m:r>
                          </m:den>
                        </m:f>
                      </m:e>
                    </m:d>
                  </m:oMath>
                </a14:m>
                <a:endParaRPr lang="en-US" sz="44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69064" y="3691275"/>
                <a:ext cx="16861736" cy="5969198"/>
              </a:xfrm>
              <a:prstGeom prst="rect">
                <a:avLst/>
              </a:prstGeom>
              <a:blipFill rotWithShape="0">
                <a:blip r:embed="rId5"/>
                <a:stretch>
                  <a:fillRect l="-1121"/>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613469" y="5290457"/>
            <a:ext cx="4216795" cy="4577443"/>
          </a:xfrm>
          <a:prstGeom prst="rect">
            <a:avLst/>
          </a:prstGeom>
        </p:spPr>
      </p:pic>
    </p:spTree>
    <p:extLst>
      <p:ext uri="{BB962C8B-B14F-4D97-AF65-F5344CB8AC3E}">
        <p14:creationId xmlns:p14="http://schemas.microsoft.com/office/powerpoint/2010/main" val="749311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1143000" y="556296"/>
                <a:ext cx="16002000" cy="4006353"/>
              </a:xfrm>
              <a:prstGeom prst="rect">
                <a:avLst/>
              </a:prstGeom>
            </p:spPr>
            <p:txBody>
              <a:bodyPr wrap="square">
                <a:spAutoFit/>
              </a:bodyPr>
              <a:lstStyle/>
              <a:p>
                <a:pPr marL="571500" indent="-571500" algn="just">
                  <a:lnSpc>
                    <a:spcPct val="150000"/>
                  </a:lnSpc>
                  <a:spcAft>
                    <a:spcPts val="800"/>
                  </a:spcAft>
                  <a:buFont typeface="Wingdings" panose="05000000000000000000" pitchFamily="2" charset="2"/>
                  <a:buChar char="Ø"/>
                </a:pPr>
                <a:r>
                  <a:rPr lang="en-US" sz="4000" i="1" dirty="0" smtClean="0">
                    <a:latin typeface="Arial" panose="020B0604020202020204" pitchFamily="34" charset="0"/>
                    <a:ea typeface="Calibri" panose="020F0502020204030204" pitchFamily="34" charset="0"/>
                    <a:cs typeface="Arial" panose="020B0604020202020204" pitchFamily="34" charset="0"/>
                  </a:rPr>
                  <a:t>Em </a:t>
                </a:r>
                <a:r>
                  <a:rPr lang="en-US" sz="4000" i="1" dirty="0" err="1" smtClean="0">
                    <a:latin typeface="Arial" panose="020B0604020202020204" pitchFamily="34" charset="0"/>
                    <a:ea typeface="Calibri" panose="020F0502020204030204" pitchFamily="34" charset="0"/>
                    <a:cs typeface="Arial" panose="020B0604020202020204" pitchFamily="34" charset="0"/>
                  </a:rPr>
                  <a:t>hãy</a:t>
                </a:r>
                <a:r>
                  <a:rPr lang="en-US" sz="4000" i="1" dirty="0" smtClean="0">
                    <a:latin typeface="Arial" panose="020B0604020202020204" pitchFamily="34" charset="0"/>
                    <a:ea typeface="Calibri" panose="020F0502020204030204" pitchFamily="34" charset="0"/>
                    <a:cs typeface="Arial" panose="020B0604020202020204" pitchFamily="34" charset="0"/>
                  </a:rPr>
                  <a:t> </a:t>
                </a:r>
                <a:r>
                  <a:rPr lang="en-US" sz="4000" i="1" dirty="0" err="1" smtClean="0">
                    <a:latin typeface="Arial" panose="020B0604020202020204" pitchFamily="34" charset="0"/>
                    <a:ea typeface="Calibri" panose="020F0502020204030204" pitchFamily="34" charset="0"/>
                    <a:cs typeface="Arial" panose="020B0604020202020204" pitchFamily="34" charset="0"/>
                  </a:rPr>
                  <a:t>nêu</a:t>
                </a:r>
                <a:r>
                  <a:rPr lang="en-US" sz="4000" i="1" dirty="0" smtClean="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hệ</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thức</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liên</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hệ</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khi</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smtClean="0">
                    <a:latin typeface="Arial" panose="020B0604020202020204" pitchFamily="34" charset="0"/>
                    <a:ea typeface="Calibri" panose="020F0502020204030204" pitchFamily="34" charset="0"/>
                    <a:cs typeface="Arial" panose="020B0604020202020204" pitchFamily="34" charset="0"/>
                  </a:rPr>
                  <a:t>M </a:t>
                </a:r>
                <a:r>
                  <a:rPr lang="en-US" sz="4000" i="1" dirty="0" err="1">
                    <a:latin typeface="Arial" panose="020B0604020202020204" pitchFamily="34" charset="0"/>
                    <a:ea typeface="Calibri" panose="020F0502020204030204" pitchFamily="34" charset="0"/>
                    <a:cs typeface="Arial" panose="020B0604020202020204" pitchFamily="34" charset="0"/>
                  </a:rPr>
                  <a:t>là</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trung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điểm</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của</a:t>
                </a:r>
                <a:r>
                  <a:rPr lang="en-US" sz="4000" i="1" dirty="0">
                    <a:latin typeface="Arial" panose="020B0604020202020204" pitchFamily="34" charset="0"/>
                    <a:ea typeface="Calibri" panose="020F0502020204030204" pitchFamily="34" charset="0"/>
                    <a:cs typeface="Arial" panose="020B0604020202020204" pitchFamily="34" charset="0"/>
                  </a:rPr>
                  <a:t> AB. </a:t>
                </a:r>
                <a:r>
                  <a:rPr lang="en-US" sz="4000" i="1" dirty="0" err="1">
                    <a:latin typeface="Arial" panose="020B0604020202020204" pitchFamily="34" charset="0"/>
                    <a:ea typeface="Calibri" panose="020F0502020204030204" pitchFamily="34" charset="0"/>
                    <a:cs typeface="Arial" panose="020B0604020202020204" pitchFamily="34" charset="0"/>
                  </a:rPr>
                  <a:t>Viết</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tọa</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độ</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của</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hai</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vectơ</a:t>
                </a:r>
                <a:r>
                  <a:rPr lang="en-US" sz="40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𝐴</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𝐵</m:t>
                        </m:r>
                      </m:e>
                    </m:acc>
                  </m:oMath>
                </a14:m>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và</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thức</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liên</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giữa</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chúng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rồi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giải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phương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trình</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vừa</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tìm</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được</a:t>
                </a:r>
                <a:r>
                  <a:rPr lang="en-US" sz="4000" i="1" dirty="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800"/>
                  </a:spcAft>
                  <a:buFont typeface="Wingdings" panose="05000000000000000000" pitchFamily="2" charset="2"/>
                  <a:buChar char="Ø"/>
                </a:pPr>
                <a:r>
                  <a:rPr lang="en-US" sz="4000" i="1" dirty="0" err="1" smtClean="0">
                    <a:effectLst/>
                    <a:latin typeface="Arial" panose="020B0604020202020204" pitchFamily="34" charset="0"/>
                    <a:ea typeface="Calibri" panose="020F0502020204030204" pitchFamily="34" charset="0"/>
                    <a:cs typeface="Arial" panose="020B0604020202020204" pitchFamily="34" charset="0"/>
                  </a:rPr>
                  <a:t>Tương</a:t>
                </a:r>
                <a:r>
                  <a:rPr lang="en-US" sz="4000" i="1" dirty="0" smtClean="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tự</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với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điểm</a:t>
                </a:r>
                <a:r>
                  <a:rPr lang="en-US" sz="4000" i="1" dirty="0">
                    <a:effectLst/>
                    <a:latin typeface="Arial" panose="020B0604020202020204" pitchFamily="34" charset="0"/>
                    <a:ea typeface="Calibri" panose="020F0502020204030204" pitchFamily="34" charset="0"/>
                    <a:cs typeface="Arial" panose="020B0604020202020204" pitchFamily="34" charset="0"/>
                  </a:rPr>
                  <a:t> G </a:t>
                </a:r>
                <a:r>
                  <a:rPr lang="en-US" sz="4000" i="1" dirty="0" err="1">
                    <a:effectLst/>
                    <a:latin typeface="Arial" panose="020B0604020202020204" pitchFamily="34" charset="0"/>
                    <a:ea typeface="Calibri" panose="020F0502020204030204" pitchFamily="34" charset="0"/>
                    <a:cs typeface="Arial" panose="020B0604020202020204" pitchFamily="34" charset="0"/>
                  </a:rPr>
                  <a:t>là</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trọng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tâm</a:t>
                </a:r>
                <a:r>
                  <a:rPr lang="en-US" sz="4000" i="1" dirty="0">
                    <a:effectLst/>
                    <a:latin typeface="Arial" panose="020B0604020202020204" pitchFamily="34" charset="0"/>
                    <a:ea typeface="Calibri" panose="020F0502020204030204" pitchFamily="34" charset="0"/>
                    <a:cs typeface="Arial" panose="020B0604020202020204" pitchFamily="34" charset="0"/>
                  </a:rPr>
                  <a:t> tam </a:t>
                </a:r>
                <a:r>
                  <a:rPr lang="en-US" sz="4000" i="1" dirty="0" err="1">
                    <a:effectLst/>
                    <a:latin typeface="Arial" panose="020B0604020202020204" pitchFamily="34" charset="0"/>
                    <a:ea typeface="Calibri" panose="020F0502020204030204" pitchFamily="34" charset="0"/>
                    <a:cs typeface="Arial" panose="020B0604020202020204" pitchFamily="34" charset="0"/>
                  </a:rPr>
                  <a:t>giác</a:t>
                </a:r>
                <a:r>
                  <a:rPr lang="en-US" sz="4000" i="1" dirty="0">
                    <a:effectLst/>
                    <a:latin typeface="Arial" panose="020B0604020202020204" pitchFamily="34" charset="0"/>
                    <a:ea typeface="Calibri" panose="020F0502020204030204" pitchFamily="34" charset="0"/>
                    <a:cs typeface="Arial" panose="020B0604020202020204" pitchFamily="34" charset="0"/>
                  </a:rPr>
                  <a:t> ABC.</a:t>
                </a:r>
              </a:p>
            </p:txBody>
          </p:sp>
        </mc:Choice>
        <mc:Fallback xmlns="">
          <p:sp>
            <p:nvSpPr>
              <p:cNvPr id="14" name="Rectangle 13"/>
              <p:cNvSpPr>
                <a:spLocks noRot="1" noChangeAspect="1" noMove="1" noResize="1" noEditPoints="1" noAdjustHandles="1" noChangeArrowheads="1" noChangeShapeType="1" noTextEdit="1"/>
              </p:cNvSpPr>
              <p:nvPr/>
            </p:nvSpPr>
            <p:spPr>
              <a:xfrm>
                <a:off x="1143000" y="556296"/>
                <a:ext cx="16002000" cy="4006353"/>
              </a:xfrm>
              <a:prstGeom prst="rect">
                <a:avLst/>
              </a:prstGeom>
              <a:blipFill rotWithShape="0">
                <a:blip r:embed="rId4"/>
                <a:stretch>
                  <a:fillRect l="-1219" r="-1333" b="-2740"/>
                </a:stretch>
              </a:blipFill>
            </p:spPr>
            <p:txBody>
              <a:bodyPr/>
              <a:lstStyle/>
              <a:p>
                <a:r>
                  <a:rPr lang="en-US">
                    <a:noFill/>
                  </a:rPr>
                  <a:t> </a:t>
                </a:r>
              </a:p>
            </p:txBody>
          </p:sp>
        </mc:Fallback>
      </mc:AlternateContent>
      <p:grpSp>
        <p:nvGrpSpPr>
          <p:cNvPr id="17" name="Group 16"/>
          <p:cNvGrpSpPr/>
          <p:nvPr/>
        </p:nvGrpSpPr>
        <p:grpSpPr>
          <a:xfrm>
            <a:off x="1217895" y="4609536"/>
            <a:ext cx="2974411" cy="2535684"/>
            <a:chOff x="1066800" y="4908542"/>
            <a:chExt cx="2974411" cy="2535684"/>
          </a:xfrm>
        </p:grpSpPr>
        <p:pic>
          <p:nvPicPr>
            <p:cNvPr id="15" name="Picture 13"/>
            <p:cNvPicPr>
              <a:picLocks noChangeAspect="1"/>
            </p:cNvPicPr>
            <p:nvPr/>
          </p:nvPicPr>
          <p:blipFill>
            <a:blip r:embed="rId5"/>
            <a:srcRect/>
            <a:stretch>
              <a:fillRect/>
            </a:stretch>
          </p:blipFill>
          <p:spPr>
            <a:xfrm>
              <a:off x="1066800" y="4908542"/>
              <a:ext cx="2974411" cy="2535684"/>
            </a:xfrm>
            <a:prstGeom prst="rect">
              <a:avLst/>
            </a:prstGeom>
          </p:spPr>
        </p:pic>
        <p:sp>
          <p:nvSpPr>
            <p:cNvPr id="16" name="TextBox 15"/>
            <p:cNvSpPr txBox="1"/>
            <p:nvPr/>
          </p:nvSpPr>
          <p:spPr>
            <a:xfrm rot="20909937">
              <a:off x="1424941" y="5806112"/>
              <a:ext cx="2303429"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8" name="Rectangle 17"/>
              <p:cNvSpPr/>
              <p:nvPr/>
            </p:nvSpPr>
            <p:spPr>
              <a:xfrm>
                <a:off x="4953000" y="4761333"/>
                <a:ext cx="11201400" cy="4907882"/>
              </a:xfrm>
              <a:prstGeom prst="rect">
                <a:avLst/>
              </a:prstGeom>
            </p:spPr>
            <p:txBody>
              <a:bodyPr wrap="square">
                <a:spAutoFit/>
              </a:bodyPr>
              <a:lstStyle/>
              <a:p>
                <a:pPr marL="571500" indent="-571500" algn="ctr">
                  <a:lnSpc>
                    <a:spcPct val="150000"/>
                  </a:lnSpc>
                  <a:spcAft>
                    <a:spcPts val="800"/>
                  </a:spcAft>
                  <a:buFont typeface="Wingdings" panose="05000000000000000000" pitchFamily="2" charset="2"/>
                  <a:buChar char="ü"/>
                </a:pPr>
                <a:r>
                  <a:rPr lang="nl-NL" sz="4000" dirty="0" smtClean="0">
                    <a:solidFill>
                      <a:srgbClr val="C00000"/>
                    </a:solidFill>
                    <a:latin typeface="Arial" panose="020B0604020202020204" pitchFamily="34" charset="0"/>
                    <a:ea typeface="Calibri" panose="020F0502020204030204" pitchFamily="34" charset="0"/>
                    <a:cs typeface="Arial" panose="020B0604020202020204" pitchFamily="34" charset="0"/>
                  </a:rPr>
                  <a:t>Trung </a:t>
                </a:r>
                <a:r>
                  <a:rPr lang="nl-NL" sz="4000" dirty="0">
                    <a:solidFill>
                      <a:srgbClr val="C00000"/>
                    </a:solidFill>
                    <a:latin typeface="Arial" panose="020B0604020202020204" pitchFamily="34" charset="0"/>
                    <a:ea typeface="Calibri" panose="020F0502020204030204" pitchFamily="34" charset="0"/>
                    <a:cs typeface="Arial" panose="020B0604020202020204" pitchFamily="34" charset="0"/>
                  </a:rPr>
                  <a:t>điểm M của đoạn thẳng AB có tọa độ </a:t>
                </a:r>
                <a:r>
                  <a:rPr lang="nl-NL" sz="4000" dirty="0" smtClean="0">
                    <a:solidFill>
                      <a:srgbClr val="C00000"/>
                    </a:solidFill>
                    <a:latin typeface="Arial" panose="020B0604020202020204" pitchFamily="34" charset="0"/>
                    <a:ea typeface="Calibri" panose="020F0502020204030204" pitchFamily="34" charset="0"/>
                    <a:cs typeface="Arial" panose="020B0604020202020204" pitchFamily="34" charset="0"/>
                  </a:rPr>
                  <a:t>là </a:t>
                </a:r>
                <a14:m>
                  <m:oMath xmlns:m="http://schemas.openxmlformats.org/officeDocument/2006/math">
                    <m:d>
                      <m:d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Wingdings" panose="05000000000000000000" pitchFamily="2" charset="2"/>
                  <a:buChar char="ü"/>
                </a:pPr>
                <a:r>
                  <a:rPr lang="nl-NL" sz="40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Trọng </a:t>
                </a:r>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tâm G của tam giác ABC có tọa độ </a:t>
                </a:r>
                <a:r>
                  <a:rPr lang="nl-NL" sz="40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là</a:t>
                </a:r>
              </a:p>
              <a:p>
                <a:pPr algn="ctr">
                  <a:lnSpc>
                    <a:spcPct val="150000"/>
                  </a:lnSpc>
                  <a:spcAft>
                    <a:spcPts val="800"/>
                  </a:spcAft>
                </a:pPr>
                <a:r>
                  <a:rPr lang="nl-NL" sz="40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𝐶</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𝐶</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953000" y="4761333"/>
                <a:ext cx="11201400" cy="4907882"/>
              </a:xfrm>
              <a:prstGeom prst="rect">
                <a:avLst/>
              </a:prstGeom>
              <a:blipFill rotWithShape="0">
                <a:blip r:embed="rId6"/>
                <a:stretch>
                  <a:fillRect l="-1742" r="-2613"/>
                </a:stretch>
              </a:blipFill>
            </p:spPr>
            <p:txBody>
              <a:bodyPr/>
              <a:lstStyle/>
              <a:p>
                <a:r>
                  <a:rPr lang="en-US">
                    <a:noFill/>
                  </a:rPr>
                  <a:t> </a:t>
                </a:r>
              </a:p>
            </p:txBody>
          </p:sp>
        </mc:Fallback>
      </mc:AlternateContent>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783168" y="7604290"/>
            <a:ext cx="1902117" cy="2164268"/>
          </a:xfrm>
          <a:prstGeom prst="rect">
            <a:avLst/>
          </a:prstGeom>
        </p:spPr>
      </p:pic>
    </p:spTree>
    <p:extLst>
      <p:ext uri="{BB962C8B-B14F-4D97-AF65-F5344CB8AC3E}">
        <p14:creationId xmlns:p14="http://schemas.microsoft.com/office/powerpoint/2010/main" val="428000777"/>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wipe(left)">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500"/>
                                        <p:tgtEl>
                                          <p:spTgt spid="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fade">
                                      <p:cBhvr>
                                        <p:cTn id="31" dur="500"/>
                                        <p:tgtEl>
                                          <p:spTgt spid="18">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sp>
        <p:nvSpPr>
          <p:cNvPr id="2" name="Rectangle 1"/>
          <p:cNvSpPr/>
          <p:nvPr/>
        </p:nvSpPr>
        <p:spPr>
          <a:xfrm>
            <a:off x="4850196" y="604374"/>
            <a:ext cx="8587608" cy="982513"/>
          </a:xfrm>
          <a:prstGeom prst="rect">
            <a:avLst/>
          </a:prstGeom>
        </p:spPr>
        <p:txBody>
          <a:bodyPr wrap="none">
            <a:spAutoFit/>
          </a:bodyPr>
          <a:lstStyle/>
          <a:p>
            <a:pPr algn="ctr">
              <a:lnSpc>
                <a:spcPct val="150000"/>
              </a:lnSpc>
              <a:spcBef>
                <a:spcPts val="600"/>
              </a:spcBef>
              <a:spcAft>
                <a:spcPts val="800"/>
              </a:spcAft>
            </a:pPr>
            <a:r>
              <a:rPr lang="nl-NL" sz="4400" b="1" u="sng" dirty="0">
                <a:solidFill>
                  <a:srgbClr val="C00000"/>
                </a:solidFill>
                <a:latin typeface="Arial" panose="020B0604020202020204" pitchFamily="34" charset="0"/>
                <a:ea typeface="Calibri" panose="020F0502020204030204" pitchFamily="34" charset="0"/>
                <a:cs typeface="Arial" panose="020B0604020202020204" pitchFamily="34" charset="0"/>
              </a:rPr>
              <a:t>TIẾT 3: VẬN DỤNG VÀ BÀI TẬP</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506039" y="2017399"/>
            <a:ext cx="10875093" cy="707886"/>
          </a:xfrm>
          <a:prstGeom prst="rect">
            <a:avLst/>
          </a:prstGeom>
        </p:spPr>
        <p:txBody>
          <a:bodyPr wrap="none">
            <a:spAutoFit/>
          </a:bodyPr>
          <a:lstStyle/>
          <a:p>
            <a:r>
              <a:rPr lang="en-US" sz="4000" i="1" dirty="0">
                <a:latin typeface="Arial" panose="020B0604020202020204" pitchFamily="34" charset="0"/>
                <a:cs typeface="Arial" panose="020B0604020202020204" pitchFamily="34" charset="0"/>
              </a:rPr>
              <a:t>HS </a:t>
            </a:r>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Vận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dụng</a:t>
            </a:r>
            <a:r>
              <a:rPr lang="en-US" sz="4000" i="1"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610" y="1679737"/>
            <a:ext cx="1749704" cy="1249788"/>
          </a:xfrm>
          <a:prstGeom prst="rect">
            <a:avLst/>
          </a:prstGeom>
        </p:spPr>
      </p:pic>
      <p:grpSp>
        <p:nvGrpSpPr>
          <p:cNvPr id="8" name="Group 7"/>
          <p:cNvGrpSpPr/>
          <p:nvPr/>
        </p:nvGrpSpPr>
        <p:grpSpPr>
          <a:xfrm>
            <a:off x="1576683" y="3174206"/>
            <a:ext cx="15326953" cy="3066268"/>
            <a:chOff x="1894247" y="2861583"/>
            <a:chExt cx="15326953" cy="3066268"/>
          </a:xfrm>
        </p:grpSpPr>
        <p:sp>
          <p:nvSpPr>
            <p:cNvPr id="5" name="Rounded Rectangle 4"/>
            <p:cNvSpPr/>
            <p:nvPr/>
          </p:nvSpPr>
          <p:spPr>
            <a:xfrm>
              <a:off x="1894247" y="2861583"/>
              <a:ext cx="2955949" cy="1219200"/>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Vận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dụng</a:t>
              </a:r>
              <a:endParaRPr lang="en-US" sz="4000" b="1" dirty="0">
                <a:latin typeface="Arial" panose="020B0604020202020204" pitchFamily="34" charset="0"/>
                <a:cs typeface="Arial" panose="020B0604020202020204" pitchFamily="34" charset="0"/>
              </a:endParaRPr>
            </a:p>
          </p:txBody>
        </p:sp>
        <p:sp>
          <p:nvSpPr>
            <p:cNvPr id="7" name="Rectangle 6"/>
            <p:cNvSpPr/>
            <p:nvPr/>
          </p:nvSpPr>
          <p:spPr>
            <a:xfrm>
              <a:off x="1894247" y="3065529"/>
              <a:ext cx="15326953" cy="2862322"/>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Từ </a:t>
              </a:r>
              <a:r>
                <a:rPr lang="vi-VN" sz="4000" dirty="0">
                  <a:latin typeface="Arial" panose="020B0604020202020204" pitchFamily="34" charset="0"/>
                  <a:cs typeface="Arial" panose="020B0604020202020204" pitchFamily="34" charset="0"/>
                </a:rPr>
                <a:t>thông tin dự báo bão được đưa ra ở đầu bài học, hãy xác định tọa độ vị trí M của tâm bão tại thời điểm 9 giờ trong khoảng thời gian 12 giờ của dự báo.</a:t>
              </a:r>
              <a:endParaRPr lang="en-US" sz="4000" dirty="0">
                <a:latin typeface="Arial" panose="020B0604020202020204" pitchFamily="34" charset="0"/>
                <a:cs typeface="Arial" panose="020B0604020202020204" pitchFamily="34" charset="0"/>
              </a:endParaRPr>
            </a:p>
          </p:txBody>
        </p:sp>
      </p:grpSp>
      <p:grpSp>
        <p:nvGrpSpPr>
          <p:cNvPr id="10" name="Group 9"/>
          <p:cNvGrpSpPr/>
          <p:nvPr/>
        </p:nvGrpSpPr>
        <p:grpSpPr>
          <a:xfrm>
            <a:off x="1576683" y="6454856"/>
            <a:ext cx="2269453" cy="1847527"/>
            <a:chOff x="1124249" y="830259"/>
            <a:chExt cx="2219810" cy="1784172"/>
          </a:xfrm>
        </p:grpSpPr>
        <p:pic>
          <p:nvPicPr>
            <p:cNvPr id="11"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3" name="TextBox 12"/>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4" name="Rectangle 13"/>
              <p:cNvSpPr/>
              <p:nvPr/>
            </p:nvSpPr>
            <p:spPr>
              <a:xfrm>
                <a:off x="4284047" y="6582344"/>
                <a:ext cx="12387885" cy="2980431"/>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Trong 12 giờ, tâm bão chuyển động thẳng đều từ điểm A(13,8; 108,3) đến điểm B(14,1; 106,3). Suy ra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=(0,3;−2)</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284047" y="6582344"/>
                <a:ext cx="12387885" cy="2980431"/>
              </a:xfrm>
              <a:prstGeom prst="rect">
                <a:avLst/>
              </a:prstGeom>
              <a:blipFill rotWithShape="0">
                <a:blip r:embed="rId20"/>
                <a:stretch>
                  <a:fillRect l="-1772" r="-1722" b="-3067"/>
                </a:stretch>
              </a:blipFill>
            </p:spPr>
            <p:txBody>
              <a:bodyPr/>
              <a:lstStyle/>
              <a:p>
                <a:r>
                  <a:rPr lang="en-US">
                    <a:noFill/>
                  </a:rPr>
                  <a:t> </a:t>
                </a:r>
              </a:p>
            </p:txBody>
          </p:sp>
        </mc:Fallback>
      </mc:AlternateContent>
      <p:pic>
        <p:nvPicPr>
          <p:cNvPr id="15" name="Picture 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21015915">
            <a:off x="16092694" y="368734"/>
            <a:ext cx="1634060" cy="3051416"/>
          </a:xfrm>
          <a:prstGeom prst="rect">
            <a:avLst/>
          </a:prstGeom>
        </p:spPr>
      </p:pic>
    </p:spTree>
    <p:extLst>
      <p:ext uri="{BB962C8B-B14F-4D97-AF65-F5344CB8AC3E}">
        <p14:creationId xmlns:p14="http://schemas.microsoft.com/office/powerpoint/2010/main" val="623930986"/>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58085" y="1638300"/>
                <a:ext cx="16171829" cy="6722289"/>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M(x;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bão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9 </a:t>
                </a:r>
                <a:r>
                  <a:rPr lang="en-US" sz="4000" dirty="0" err="1">
                    <a:latin typeface="Arial" panose="020B0604020202020204" pitchFamily="34" charset="0"/>
                    <a:ea typeface="Calibri" panose="020F0502020204030204" pitchFamily="34" charset="0"/>
                    <a:cs typeface="Arial" panose="020B0604020202020204" pitchFamily="34" charset="0"/>
                  </a:rPr>
                  <a:t>giờ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−13,8;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−108,3)</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trình</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effectLst/>
                                  <a:latin typeface="Cambria Math" panose="02040503050406030204" pitchFamily="18" charset="0"/>
                                  <a:ea typeface="Calibri" panose="020F0502020204030204" pitchFamily="34" charset="0"/>
                                  <a:cs typeface="Times New Roman" panose="02020603050405020304" pitchFamily="18" charset="0"/>
                                </a:rPr>
                                <m:t>&amp;4(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−13,8)=3.0,3</m:t>
                              </m:r>
                            </m:e>
                            <m:e>
                              <m:r>
                                <a:rPr lang="en-US" sz="4000" i="1">
                                  <a:effectLst/>
                                  <a:latin typeface="Cambria Math" panose="02040503050406030204" pitchFamily="18" charset="0"/>
                                  <a:ea typeface="Calibri" panose="020F0502020204030204" pitchFamily="34" charset="0"/>
                                  <a:cs typeface="Times New Roman" panose="02020603050405020304" pitchFamily="18" charset="0"/>
                                </a:rPr>
                                <m:t>&amp;4(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−108,3)=3.(−2)</m:t>
                              </m:r>
                            </m:e>
                          </m:eqArr>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Giải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x = 108,525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y = 106,8.</a:t>
                </a:r>
              </a:p>
            </p:txBody>
          </p:sp>
        </mc:Choice>
        <mc:Fallback xmlns="">
          <p:sp>
            <p:nvSpPr>
              <p:cNvPr id="2" name="Rectangle 1"/>
              <p:cNvSpPr>
                <a:spLocks noRot="1" noChangeAspect="1" noMove="1" noResize="1" noEditPoints="1" noAdjustHandles="1" noChangeArrowheads="1" noChangeShapeType="1" noTextEdit="1"/>
              </p:cNvSpPr>
              <p:nvPr/>
            </p:nvSpPr>
            <p:spPr>
              <a:xfrm>
                <a:off x="1058085" y="1638300"/>
                <a:ext cx="16171829" cy="6722289"/>
              </a:xfrm>
              <a:prstGeom prst="rect">
                <a:avLst/>
              </a:prstGeom>
              <a:blipFill rotWithShape="0">
                <a:blip r:embed="rId4"/>
                <a:stretch>
                  <a:fillRect l="-1357" r="-1357"/>
                </a:stretch>
              </a:blipFill>
            </p:spPr>
            <p:txBody>
              <a:bodyPr/>
              <a:lstStyle/>
              <a:p>
                <a:r>
                  <a:rPr lang="en-US">
                    <a:noFill/>
                  </a:rPr>
                  <a:t> </a:t>
                </a:r>
              </a:p>
            </p:txBody>
          </p:sp>
        </mc:Fallback>
      </mc:AlternateContent>
      <p:pic>
        <p:nvPicPr>
          <p:cNvPr id="7"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311703" y="5753099"/>
            <a:ext cx="6540867" cy="4114800"/>
          </a:xfrm>
          <a:prstGeom prst="rect">
            <a:avLst/>
          </a:prstGeom>
        </p:spPr>
      </p:pic>
    </p:spTree>
    <p:extLst>
      <p:ext uri="{BB962C8B-B14F-4D97-AF65-F5344CB8AC3E}">
        <p14:creationId xmlns:p14="http://schemas.microsoft.com/office/powerpoint/2010/main" val="207194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7" name="TextBox 6"/>
          <p:cNvSpPr txBox="1"/>
          <p:nvPr/>
        </p:nvSpPr>
        <p:spPr>
          <a:xfrm>
            <a:off x="5372100" y="647700"/>
            <a:ext cx="7543800" cy="1107996"/>
          </a:xfrm>
          <a:prstGeom prst="rect">
            <a:avLst/>
          </a:prstGeom>
          <a:noFill/>
        </p:spPr>
        <p:txBody>
          <a:bodyPr wrap="square" rtlCol="0">
            <a:spAutoFit/>
          </a:bodyPr>
          <a:lstStyle/>
          <a:p>
            <a:pPr algn="ctr"/>
            <a:r>
              <a:rPr lang="en-US" sz="6600" b="1" dirty="0" smtClean="0">
                <a:solidFill>
                  <a:schemeClr val="accent2">
                    <a:lumMod val="75000"/>
                  </a:schemeClr>
                </a:solidFill>
                <a:latin typeface="Arial" panose="020B0604020202020204" pitchFamily="34" charset="0"/>
                <a:cs typeface="Arial" panose="020B0604020202020204" pitchFamily="34" charset="0"/>
              </a:rPr>
              <a:t>LUYỆN TẬP</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1552581" y="1871340"/>
            <a:ext cx="15430500" cy="3785652"/>
          </a:xfrm>
          <a:prstGeom prst="rect">
            <a:avLst/>
          </a:prstGeom>
        </p:spPr>
        <p:txBody>
          <a:bodyPr wrap="square">
            <a:spAutoFit/>
          </a:bodyPr>
          <a:lstStyle/>
          <a:p>
            <a:pPr algn="just">
              <a:lnSpc>
                <a:spcPct val="150000"/>
              </a:lnSpc>
            </a:pPr>
            <a:r>
              <a:rPr lang="en-US" sz="4000" b="1" u="sng" dirty="0" err="1" smtClean="0">
                <a:solidFill>
                  <a:srgbClr val="002060"/>
                </a:solidFill>
                <a:latin typeface="Arial" panose="020B0604020202020204" pitchFamily="34" charset="0"/>
                <a:cs typeface="Arial" panose="020B0604020202020204" pitchFamily="34" charset="0"/>
              </a:rPr>
              <a:t>Bài</a:t>
            </a:r>
            <a:r>
              <a:rPr lang="en-US" sz="4000" b="1" u="sng" dirty="0" smtClean="0">
                <a:solidFill>
                  <a:srgbClr val="002060"/>
                </a:solidFill>
                <a:latin typeface="Arial" panose="020B0604020202020204" pitchFamily="34" charset="0"/>
                <a:cs typeface="Arial" panose="020B0604020202020204" pitchFamily="34" charset="0"/>
              </a:rPr>
              <a:t> 4.16 (SGK-tr65)</a:t>
            </a:r>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M(1; 3), N(4;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OM, ON, MN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OMN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cân</a:t>
            </a:r>
            <a:r>
              <a:rPr lang="en-US" sz="4000" dirty="0">
                <a:latin typeface="Arial" panose="020B0604020202020204" pitchFamily="34" charset="0"/>
                <a:cs typeface="Arial" panose="020B0604020202020204" pitchFamily="34" charset="0"/>
              </a:rPr>
              <a:t>.</a:t>
            </a:r>
          </a:p>
        </p:txBody>
      </p:sp>
      <p:grpSp>
        <p:nvGrpSpPr>
          <p:cNvPr id="17" name="Group 16"/>
          <p:cNvGrpSpPr/>
          <p:nvPr/>
        </p:nvGrpSpPr>
        <p:grpSpPr>
          <a:xfrm>
            <a:off x="1537341" y="5966952"/>
            <a:ext cx="2269453" cy="1847527"/>
            <a:chOff x="1124249" y="830259"/>
            <a:chExt cx="2219810" cy="1784172"/>
          </a:xfrm>
        </p:grpSpPr>
        <p:pic>
          <p:nvPicPr>
            <p:cNvPr id="18"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Rectangle 19"/>
              <p:cNvSpPr/>
              <p:nvPr/>
            </p:nvSpPr>
            <p:spPr>
              <a:xfrm>
                <a:off x="4076976" y="6082446"/>
                <a:ext cx="13258800" cy="3128933"/>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e>
                    </m:ra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e>
                    </m:ra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e>
                    </m:ra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Do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vuông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 Do OM = 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vuông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076976" y="6082446"/>
                <a:ext cx="13258800" cy="3128933"/>
              </a:xfrm>
              <a:prstGeom prst="rect">
                <a:avLst/>
              </a:prstGeom>
              <a:blipFill rotWithShape="0">
                <a:blip r:embed="rId20"/>
                <a:stretch>
                  <a:fillRect l="-1655" r="-1609" b="-3899"/>
                </a:stretch>
              </a:blipFill>
            </p:spPr>
            <p:txBody>
              <a:bodyPr/>
              <a:lstStyle/>
              <a:p>
                <a:r>
                  <a:rPr lang="en-US">
                    <a:noFill/>
                  </a:rPr>
                  <a:t> </a:t>
                </a:r>
              </a:p>
            </p:txBody>
          </p:sp>
        </mc:Fallback>
      </mc:AlternateContent>
    </p:spTree>
    <p:extLst>
      <p:ext uri="{BB962C8B-B14F-4D97-AF65-F5344CB8AC3E}">
        <p14:creationId xmlns:p14="http://schemas.microsoft.com/office/powerpoint/2010/main" val="1809028506"/>
      </p:ext>
    </p:extLst>
  </p:cSld>
  <p:clrMapOvr>
    <a:masterClrMapping/>
  </p:clrMapOvr>
  <mc:AlternateContent xmlns:mc="http://schemas.openxmlformats.org/markup-compatibility/2006">
    <mc:Choice xmlns:p14="http://schemas.microsoft.com/office/powerpoint/2010/main" Requires="p14">
      <p:transition spd="slow" p14:dur="8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17" name="Group 16"/>
          <p:cNvGrpSpPr/>
          <p:nvPr/>
        </p:nvGrpSpPr>
        <p:grpSpPr>
          <a:xfrm>
            <a:off x="1413262" y="6041571"/>
            <a:ext cx="2269453" cy="1847527"/>
            <a:chOff x="1124249" y="830259"/>
            <a:chExt cx="2219810" cy="1784172"/>
          </a:xfrm>
        </p:grpSpPr>
        <p:pic>
          <p:nvPicPr>
            <p:cNvPr id="18"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1851173" y="852392"/>
                <a:ext cx="15106788" cy="4982005"/>
              </a:xfrm>
              <a:prstGeom prst="rect">
                <a:avLst/>
              </a:prstGeom>
            </p:spPr>
            <p:txBody>
              <a:bodyPr wrap="square">
                <a:spAutoFit/>
              </a:bodyPr>
              <a:lstStyle/>
              <a:p>
                <a:pPr algn="just">
                  <a:lnSpc>
                    <a:spcPct val="150000"/>
                  </a:lnSpc>
                </a:pPr>
                <a:r>
                  <a:rPr lang="en-US" sz="4000" b="1" u="sng" dirty="0" smtClean="0">
                    <a:solidFill>
                      <a:srgbClr val="C00000"/>
                    </a:solidFill>
                    <a:latin typeface="Arial" panose="020B0604020202020204" pitchFamily="34" charset="0"/>
                    <a:cs typeface="Arial" panose="020B0604020202020204" pitchFamily="34" charset="0"/>
                  </a:rPr>
                  <a:t>Bài 4.17 (SGK-tr5)</a:t>
                </a:r>
                <a:r>
                  <a:rPr lang="en-US" sz="4000" b="1" dirty="0" smtClean="0">
                    <a:solidFill>
                      <a:srgbClr val="C00000"/>
                    </a:solidFill>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3</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smtClean="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4;−1)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M(-3; 6), N(3; -3</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O, M, 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P(x; 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OMNP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1851173" y="852392"/>
                <a:ext cx="15106788" cy="4982005"/>
              </a:xfrm>
              <a:prstGeom prst="rect">
                <a:avLst/>
              </a:prstGeom>
              <a:blipFill rotWithShape="0">
                <a:blip r:embed="rId20"/>
                <a:stretch>
                  <a:fillRect l="-1453" r="-1412" b="-20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149652" y="6057900"/>
                <a:ext cx="12538148" cy="3624967"/>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=(3;2)⇒2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=(2;−3)</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M(-3; 6), N(3; -3)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(6;−9)</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4149652" y="6057900"/>
                <a:ext cx="12538148" cy="3624967"/>
              </a:xfrm>
              <a:prstGeom prst="rect">
                <a:avLst/>
              </a:prstGeom>
              <a:blipFill rotWithShape="0">
                <a:blip r:embed="rId21"/>
                <a:stretch>
                  <a:fillRect l="-1750" r="-1702" b="-2357"/>
                </a:stretch>
              </a:blipFill>
            </p:spPr>
            <p:txBody>
              <a:bodyPr/>
              <a:lstStyle/>
              <a:p>
                <a:r>
                  <a:rPr lang="en-US">
                    <a:noFill/>
                  </a:rPr>
                  <a:t> </a:t>
                </a:r>
              </a:p>
            </p:txBody>
          </p:sp>
        </mc:Fallback>
      </mc:AlternateContent>
    </p:spTree>
    <p:extLst>
      <p:ext uri="{BB962C8B-B14F-4D97-AF65-F5344CB8AC3E}">
        <p14:creationId xmlns:p14="http://schemas.microsoft.com/office/powerpoint/2010/main" val="2769010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238992" y="277041"/>
            <a:ext cx="1294758" cy="137209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136445" y="1028700"/>
                <a:ext cx="14015110" cy="6358151"/>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ra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−3;6</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3;−3</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vectơ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 M, 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thẳng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OMNP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𝑂𝑃</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−6;9</m:t>
                        </m:r>
                      </m:e>
                    </m: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P(6; -9)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36445" y="1028700"/>
                <a:ext cx="14015110" cy="6358151"/>
              </a:xfrm>
              <a:prstGeom prst="rect">
                <a:avLst/>
              </a:prstGeom>
              <a:blipFill rotWithShape="0">
                <a:blip r:embed="rId9"/>
                <a:stretch>
                  <a:fillRect l="-1522" r="-1522" b="-1342"/>
                </a:stretch>
              </a:blipFill>
            </p:spPr>
            <p:txBody>
              <a:bodyPr/>
              <a:lstStyle/>
              <a:p>
                <a:r>
                  <a:rPr lang="en-US">
                    <a:noFill/>
                  </a:rPr>
                  <a:t> </a:t>
                </a:r>
              </a:p>
            </p:txBody>
          </p:sp>
        </mc:Fallback>
      </mc:AlternateContent>
      <p:pic>
        <p:nvPicPr>
          <p:cNvPr id="11"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153400" y="6571280"/>
            <a:ext cx="5257800" cy="3422350"/>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92400" y="8553638"/>
            <a:ext cx="2438400" cy="1314262"/>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1399" y="7176215"/>
            <a:ext cx="1245702" cy="2811972"/>
          </a:xfrm>
          <a:prstGeom prst="rect">
            <a:avLst/>
          </a:prstGeom>
        </p:spPr>
      </p:pic>
    </p:spTree>
    <p:extLst>
      <p:ext uri="{BB962C8B-B14F-4D97-AF65-F5344CB8AC3E}">
        <p14:creationId xmlns:p14="http://schemas.microsoft.com/office/powerpoint/2010/main" val="13751540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2" name="Rectangle 1"/>
          <p:cNvSpPr/>
          <p:nvPr/>
        </p:nvSpPr>
        <p:spPr>
          <a:xfrm>
            <a:off x="1204623" y="1638300"/>
            <a:ext cx="15878754" cy="6450164"/>
          </a:xfrm>
          <a:prstGeom prst="rect">
            <a:avLst/>
          </a:prstGeom>
        </p:spPr>
        <p:txBody>
          <a:bodyPr wrap="square">
            <a:spAutoFit/>
          </a:bodyPr>
          <a:lstStyle/>
          <a:p>
            <a:pPr algn="just">
              <a:lnSpc>
                <a:spcPct val="160000"/>
              </a:lnSpc>
            </a:pPr>
            <a:r>
              <a:rPr lang="en-US" sz="4400" b="1" u="sng" dirty="0" err="1">
                <a:solidFill>
                  <a:srgbClr val="C00000"/>
                </a:solidFill>
                <a:latin typeface="Arial" panose="020B0604020202020204" pitchFamily="34" charset="0"/>
                <a:cs typeface="Arial" panose="020B0604020202020204" pitchFamily="34" charset="0"/>
              </a:rPr>
              <a:t>Bài</a:t>
            </a:r>
            <a:r>
              <a:rPr lang="en-US" sz="4400" b="1" u="sng" dirty="0">
                <a:solidFill>
                  <a:srgbClr val="C00000"/>
                </a:solidFill>
                <a:latin typeface="Arial" panose="020B0604020202020204" pitchFamily="34" charset="0"/>
                <a:cs typeface="Arial" panose="020B0604020202020204" pitchFamily="34" charset="0"/>
              </a:rPr>
              <a:t> </a:t>
            </a:r>
            <a:r>
              <a:rPr lang="en-US" sz="4400" b="1" u="sng" dirty="0" smtClean="0">
                <a:solidFill>
                  <a:srgbClr val="C00000"/>
                </a:solidFill>
                <a:latin typeface="Arial" panose="020B0604020202020204" pitchFamily="34" charset="0"/>
                <a:cs typeface="Arial" panose="020B0604020202020204" pitchFamily="34" charset="0"/>
              </a:rPr>
              <a:t>4.18 (SGK - tr65)</a:t>
            </a:r>
            <a:r>
              <a:rPr lang="en-US" sz="4400" b="1" dirty="0">
                <a:solidFill>
                  <a:srgbClr val="C00000"/>
                </a:solidFill>
                <a:latin typeface="Arial" panose="020B0604020202020204" pitchFamily="34" charset="0"/>
                <a:cs typeface="Arial" panose="020B0604020202020204" pitchFamily="34" charset="0"/>
              </a:rPr>
              <a:t>:</a:t>
            </a:r>
            <a:r>
              <a:rPr lang="en-US" sz="4400" b="1" dirty="0" smtClean="0">
                <a:solidFill>
                  <a:srgbClr val="C000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Oxy,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A(1; 3), B(2; 4), C(-3; 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60000"/>
              </a:lnSpc>
            </a:pPr>
            <a:r>
              <a:rPr lang="en-US" sz="4400" dirty="0" smtClean="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 B, C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60000"/>
              </a:lnSpc>
            </a:pPr>
            <a:r>
              <a:rPr lang="en-US" sz="4400" dirty="0" smtClean="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M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AB</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60000"/>
              </a:lnSpc>
            </a:pPr>
            <a:r>
              <a:rPr lang="en-US" sz="4400" dirty="0" smtClean="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trọng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G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ABC</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60000"/>
              </a:lnSpc>
            </a:pPr>
            <a:r>
              <a:rPr lang="en-US" sz="4400" dirty="0" smtClean="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D(x; y)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O(0; 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trọng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ABD.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6217">
            <a:off x="789461" y="629516"/>
            <a:ext cx="3423087" cy="6827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774110">
            <a:off x="8127084" y="7107031"/>
            <a:ext cx="2033833" cy="3797946"/>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mc:Choice xmlns:p14="http://schemas.microsoft.com/office/powerpoint/2010/main" Requires="p14">
      <p:transition spd="slow" p14:dur="8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61544" y="7986232"/>
            <a:ext cx="1294758" cy="1372094"/>
          </a:xfrm>
          <a:prstGeom prst="rect">
            <a:avLst/>
          </a:prstGeom>
        </p:spPr>
      </p:pic>
      <p:sp>
        <p:nvSpPr>
          <p:cNvPr id="18" name="TextBox 17"/>
          <p:cNvSpPr txBox="1"/>
          <p:nvPr/>
        </p:nvSpPr>
        <p:spPr>
          <a:xfrm>
            <a:off x="2207990" y="2903736"/>
            <a:ext cx="13600933" cy="3211007"/>
          </a:xfrm>
          <a:prstGeom prst="rect">
            <a:avLst/>
          </a:prstGeom>
          <a:noFill/>
        </p:spPr>
        <p:txBody>
          <a:bodyPr wrap="square" rtlCol="0">
            <a:spAutoFit/>
          </a:bodyPr>
          <a:lstStyle/>
          <a:p>
            <a:pPr algn="ctr">
              <a:lnSpc>
                <a:spcPct val="150000"/>
              </a:lnSpc>
            </a:pPr>
            <a:r>
              <a:rPr lang="en-US" sz="7200" b="1" dirty="0" smtClean="0">
                <a:solidFill>
                  <a:schemeClr val="accent2">
                    <a:lumMod val="75000"/>
                  </a:schemeClr>
                </a:solidFill>
                <a:latin typeface="Arial" panose="020B0604020202020204" pitchFamily="34" charset="0"/>
                <a:cs typeface="Arial" panose="020B0604020202020204" pitchFamily="34" charset="0"/>
              </a:rPr>
              <a:t>BÀI 10: VECTƠ TRONG </a:t>
            </a:r>
          </a:p>
          <a:p>
            <a:pPr algn="ctr">
              <a:lnSpc>
                <a:spcPct val="150000"/>
              </a:lnSpc>
            </a:pPr>
            <a:r>
              <a:rPr lang="en-US" sz="7200" b="1" dirty="0" smtClean="0">
                <a:solidFill>
                  <a:schemeClr val="accent2">
                    <a:lumMod val="75000"/>
                  </a:schemeClr>
                </a:solidFill>
                <a:latin typeface="Arial" panose="020B0604020202020204" pitchFamily="34" charset="0"/>
                <a:cs typeface="Arial" panose="020B0604020202020204" pitchFamily="34" charset="0"/>
              </a:rPr>
              <a:t>MẶT PHẲNG TỌA ĐỘ (3 </a:t>
            </a:r>
            <a:r>
              <a:rPr lang="en-US" sz="7200" b="1" dirty="0" err="1" smtClean="0">
                <a:solidFill>
                  <a:schemeClr val="accent2">
                    <a:lumMod val="75000"/>
                  </a:schemeClr>
                </a:solidFill>
                <a:latin typeface="Arial" panose="020B0604020202020204" pitchFamily="34" charset="0"/>
                <a:cs typeface="Arial" panose="020B0604020202020204" pitchFamily="34" charset="0"/>
              </a:rPr>
              <a:t>Tiết</a:t>
            </a:r>
            <a:r>
              <a:rPr lang="en-US" sz="7200" b="1" dirty="0" smtClean="0">
                <a:solidFill>
                  <a:schemeClr val="accent2">
                    <a:lumMod val="75000"/>
                  </a:schemeClr>
                </a:solidFill>
                <a:latin typeface="Arial" panose="020B0604020202020204" pitchFamily="34" charset="0"/>
                <a:cs typeface="Arial" panose="020B0604020202020204" pitchFamily="34" charset="0"/>
              </a:rPr>
              <a:t>)</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463" y="7378311"/>
            <a:ext cx="4157054" cy="2908689"/>
          </a:xfrm>
          <a:prstGeom prst="rect">
            <a:avLst/>
          </a:prstGeom>
        </p:spPr>
      </p:pic>
    </p:spTree>
    <p:extLst>
      <p:ext uri="{BB962C8B-B14F-4D97-AF65-F5344CB8AC3E}">
        <p14:creationId xmlns:p14="http://schemas.microsoft.com/office/powerpoint/2010/main" val="1415333532"/>
      </p:ext>
    </p:extLst>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grpSp>
        <p:nvGrpSpPr>
          <p:cNvPr id="7" name="Group 6"/>
          <p:cNvGrpSpPr/>
          <p:nvPr/>
        </p:nvGrpSpPr>
        <p:grpSpPr>
          <a:xfrm>
            <a:off x="7848600" y="564079"/>
            <a:ext cx="2205597" cy="1847262"/>
            <a:chOff x="1124249" y="830259"/>
            <a:chExt cx="2219810" cy="1784172"/>
          </a:xfrm>
        </p:grpSpPr>
        <p:pic>
          <p:nvPicPr>
            <p:cNvPr id="9"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0" name="TextBox 9"/>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 name="Rectangle 3"/>
              <p:cNvSpPr/>
              <p:nvPr/>
            </p:nvSpPr>
            <p:spPr>
              <a:xfrm>
                <a:off x="2349790" y="2400950"/>
                <a:ext cx="13998706" cy="7279557"/>
              </a:xfrm>
              <a:prstGeom prst="rect">
                <a:avLst/>
              </a:prstGeom>
            </p:spPr>
            <p:txBody>
              <a:bodyPr wrap="square">
                <a:spAutoFit/>
              </a:bodyPr>
              <a:lstStyle/>
              <a:p>
                <a:pPr algn="just">
                  <a:lnSpc>
                    <a:spcPct val="150000"/>
                  </a:lnSpc>
                  <a:spcBef>
                    <a:spcPts val="600"/>
                  </a:spcBef>
                  <a:spcAft>
                    <a:spcPts val="800"/>
                  </a:spcAft>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ra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𝐶𝐴</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4;1</m:t>
                        </m:r>
                      </m:e>
                    </m:d>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600"/>
                  </a:spcBef>
                  <a:spcAft>
                    <a:spcPts val="800"/>
                  </a:spcAft>
                  <a:buAutoNum type="alphaLcParenR"/>
                </a:pP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vectơ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𝐶𝐴</m:t>
                        </m:r>
                      </m:e>
                    </m:acc>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Suy</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ra A, B, C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đỉnh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M(x; y)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 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eqAr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800"/>
                  </a:spcAft>
                </a:pP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2349790" y="2400950"/>
                <a:ext cx="13998706" cy="7279557"/>
              </a:xfrm>
              <a:prstGeom prst="rect">
                <a:avLst/>
              </a:prstGeom>
              <a:blipFill rotWithShape="0">
                <a:blip r:embed="rId20"/>
                <a:stretch>
                  <a:fillRect l="-1524" b="-503"/>
                </a:stretch>
              </a:blipFill>
            </p:spPr>
            <p:txBody>
              <a:bodyPr/>
              <a:lstStyle/>
              <a:p>
                <a:r>
                  <a:rPr lang="en-US">
                    <a:noFill/>
                  </a:rPr>
                  <a:t> </a:t>
                </a:r>
              </a:p>
            </p:txBody>
          </p:sp>
        </mc:Fallback>
      </mc:AlternateContent>
      <p:pic>
        <p:nvPicPr>
          <p:cNvPr id="11" name="Pictur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4459" y="513235"/>
            <a:ext cx="1540695" cy="2194705"/>
          </a:xfrm>
          <a:prstGeom prst="rect">
            <a:avLst/>
          </a:prstGeom>
        </p:spPr>
      </p:pic>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3871968" y="5575926"/>
            <a:ext cx="3958832" cy="4297417"/>
          </a:xfrm>
          <a:prstGeom prst="rect">
            <a:avLst/>
          </a:prstGeom>
        </p:spPr>
      </p:pic>
    </p:spTree>
    <p:extLst>
      <p:ext uri="{BB962C8B-B14F-4D97-AF65-F5344CB8AC3E}">
        <p14:creationId xmlns:p14="http://schemas.microsoft.com/office/powerpoint/2010/main" val="671216612"/>
      </p:ext>
    </p:extLst>
  </p:cSld>
  <p:clrMapOvr>
    <a:masterClrMapping/>
  </p:clrMapOvr>
  <mc:AlternateContent xmlns:mc="http://schemas.openxmlformats.org/markup-compatibility/2006">
    <mc:Choice xmlns:p14="http://schemas.microsoft.com/office/powerpoint/2010/main" Requires="p14">
      <p:transition spd="slow" p14:dur="8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59" y="513235"/>
            <a:ext cx="1540695" cy="219470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871968" y="5575926"/>
            <a:ext cx="3958832" cy="42974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403165" y="733932"/>
                <a:ext cx="11481669" cy="9128525"/>
              </a:xfrm>
              <a:prstGeom prst="rect">
                <a:avLst/>
              </a:prstGeom>
            </p:spPr>
            <p:txBody>
              <a:bodyPr wrap="square">
                <a:spAutoFit/>
              </a:bodyPr>
              <a:lstStyle/>
              <a:p>
                <a:pPr algn="just">
                  <a:lnSpc>
                    <a:spcPct val="11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G(x; y) là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trọng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endPar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3+4+2</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G(0; 3).</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O(0; 0)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trọng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tâm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ABD,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eqArr>
                        </m:e>
                      </m: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−7</m:t>
                              </m:r>
                            </m:e>
                          </m:eqArr>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D(-3; -7).</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403165" y="733932"/>
                <a:ext cx="11481669" cy="9128525"/>
              </a:xfrm>
              <a:prstGeom prst="rect">
                <a:avLst/>
              </a:prstGeom>
              <a:blipFill rotWithShape="0">
                <a:blip r:embed="rId6"/>
                <a:stretch>
                  <a:fillRect l="-1858" t="-1068" b="-1869"/>
                </a:stretch>
              </a:blipFill>
            </p:spPr>
            <p:txBody>
              <a:bodyPr/>
              <a:lstStyle/>
              <a:p>
                <a:r>
                  <a:rPr lang="en-US">
                    <a:noFill/>
                  </a:rPr>
                  <a:t> </a:t>
                </a:r>
              </a:p>
            </p:txBody>
          </p:sp>
        </mc:Fallback>
      </mc:AlternateContent>
    </p:spTree>
    <p:extLst>
      <p:ext uri="{BB962C8B-B14F-4D97-AF65-F5344CB8AC3E}">
        <p14:creationId xmlns:p14="http://schemas.microsoft.com/office/powerpoint/2010/main" val="3582885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anim calcmode="lin" valueType="num">
                                      <p:cBhvr>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anim calcmode="lin" valueType="num">
                                      <p:cBhvr>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grpSp>
        <p:nvGrpSpPr>
          <p:cNvPr id="15" name="Group 14"/>
          <p:cNvGrpSpPr/>
          <p:nvPr/>
        </p:nvGrpSpPr>
        <p:grpSpPr>
          <a:xfrm>
            <a:off x="5167478" y="723900"/>
            <a:ext cx="7963575" cy="1297316"/>
            <a:chOff x="5105400" y="571501"/>
            <a:chExt cx="7963575" cy="1297316"/>
          </a:xfrm>
        </p:grpSpPr>
        <p:sp>
          <p:nvSpPr>
            <p:cNvPr id="8" name="AutoShape 8"/>
            <p:cNvSpPr/>
            <p:nvPr/>
          </p:nvSpPr>
          <p:spPr>
            <a:xfrm>
              <a:off x="5105400" y="571501"/>
              <a:ext cx="7963575" cy="1297316"/>
            </a:xfrm>
            <a:prstGeom prst="rect">
              <a:avLst/>
            </a:prstGeom>
            <a:solidFill>
              <a:srgbClr val="FFCE6D"/>
            </a:solidFill>
          </p:spPr>
        </p:sp>
        <p:sp>
          <p:nvSpPr>
            <p:cNvPr id="9" name="TextBox 9"/>
            <p:cNvSpPr txBox="1"/>
            <p:nvPr/>
          </p:nvSpPr>
          <p:spPr>
            <a:xfrm>
              <a:off x="5324343" y="1253150"/>
              <a:ext cx="7525688" cy="461921"/>
            </a:xfrm>
            <a:prstGeom prst="rect">
              <a:avLst/>
            </a:prstGeom>
          </p:spPr>
          <p:txBody>
            <a:bodyPr lIns="0" tIns="0" rIns="0" bIns="0" rtlCol="0" anchor="t">
              <a:spAutoFit/>
            </a:bodyPr>
            <a:lstStyle/>
            <a:p>
              <a:pPr marL="0" lvl="0" indent="0" algn="ctr">
                <a:lnSpc>
                  <a:spcPts val="2799"/>
                </a:lnSpc>
              </a:pPr>
              <a:r>
                <a:rPr lang="en-US" sz="6600" b="1" u="none" dirty="0" smtClean="0">
                  <a:solidFill>
                    <a:srgbClr val="291B25"/>
                  </a:solidFill>
                  <a:latin typeface="Arial" panose="020B0604020202020204" pitchFamily="34" charset="0"/>
                  <a:cs typeface="Arial" panose="020B0604020202020204" pitchFamily="34" charset="0"/>
                </a:rPr>
                <a:t>VẬN DỤNG</a:t>
              </a:r>
              <a:endParaRPr lang="en-US" sz="6600" b="1" u="none" dirty="0">
                <a:solidFill>
                  <a:srgbClr val="291B25"/>
                </a:solidFill>
                <a:latin typeface="Arial" panose="020B0604020202020204" pitchFamily="34" charset="0"/>
                <a:cs typeface="Arial" panose="020B0604020202020204" pitchFamily="34" charset="0"/>
              </a:endParaRPr>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68458">
            <a:off x="231239" y="9162698"/>
            <a:ext cx="1471586" cy="68495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2256"/>
          <a:stretch>
            <a:fillRect/>
          </a:stretch>
        </p:blipFill>
        <p:spPr>
          <a:xfrm rot="1081854">
            <a:off x="12560160" y="-1416650"/>
            <a:ext cx="7368853" cy="2543880"/>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705466" y="2537041"/>
                <a:ext cx="15144220" cy="6186309"/>
              </a:xfrm>
              <a:prstGeom prst="rect">
                <a:avLst/>
              </a:prstGeom>
            </p:spPr>
            <p:txBody>
              <a:bodyPr wrap="square">
                <a:spAutoFit/>
              </a:bodyPr>
              <a:lstStyle/>
              <a:p>
                <a:pPr algn="just">
                  <a:lnSpc>
                    <a:spcPct val="150000"/>
                  </a:lnSpc>
                </a:pPr>
                <a:r>
                  <a:rPr lang="vi-VN" sz="4400" b="1" u="sng" dirty="0" smtClean="0">
                    <a:solidFill>
                      <a:srgbClr val="C00000"/>
                    </a:solidFill>
                    <a:latin typeface="Arial" panose="020B0604020202020204" pitchFamily="34" charset="0"/>
                    <a:cs typeface="Arial" panose="020B0604020202020204" pitchFamily="34" charset="0"/>
                  </a:rPr>
                  <a:t>Bài 4.19</a:t>
                </a:r>
                <a:r>
                  <a:rPr lang="en-US" sz="4400" b="1" u="sng" dirty="0" smtClean="0">
                    <a:solidFill>
                      <a:srgbClr val="C00000"/>
                    </a:solidFill>
                    <a:latin typeface="Arial" panose="020B0604020202020204" pitchFamily="34" charset="0"/>
                    <a:cs typeface="Arial" panose="020B0604020202020204" pitchFamily="34" charset="0"/>
                  </a:rPr>
                  <a:t> (SGK - tr65)</a:t>
                </a:r>
                <a:r>
                  <a:rPr lang="en-US" sz="4400" b="1" dirty="0" smtClean="0">
                    <a:solidFill>
                      <a:srgbClr val="C00000"/>
                    </a:solidFill>
                    <a:latin typeface="Arial" panose="020B0604020202020204" pitchFamily="34" charset="0"/>
                    <a:cs typeface="Arial" panose="020B0604020202020204" pitchFamily="34" charset="0"/>
                  </a:rPr>
                  <a:t>:</a:t>
                </a:r>
                <a:r>
                  <a:rPr lang="vi-VN" sz="4400" b="1" dirty="0" smtClean="0">
                    <a:solidFill>
                      <a:srgbClr val="C00000"/>
                    </a:solidFill>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Sự chuyển động của một tàu thủy được thể hiện trên một mặt phẳng tọa độ như sau</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Tàu khởi hành từ vị trí A(1;2) chuyển động thẳng đều với vận tốc (tính theo giờ) được biểu thị bởi </a:t>
                </a:r>
                <a:r>
                  <a:rPr lang="vi-VN" sz="4400" dirty="0" smtClean="0">
                    <a:latin typeface="Arial" panose="020B0604020202020204" pitchFamily="34" charset="0"/>
                    <a:cs typeface="Arial" panose="020B0604020202020204" pitchFamily="34" charset="0"/>
                  </a:rPr>
                  <a:t>vect</a:t>
                </a:r>
                <a:r>
                  <a:rPr lang="en-US" sz="4400" dirty="0" smtClean="0">
                    <a:latin typeface="Arial" panose="020B0604020202020204" pitchFamily="34" charset="0"/>
                    <a:cs typeface="Arial" panose="020B0604020202020204" pitchFamily="34" charset="0"/>
                  </a:rPr>
                  <a:t>ơ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dirty="0" smtClean="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4</a:t>
                </a:r>
                <a:r>
                  <a:rPr lang="vi-VN" sz="4400" dirty="0">
                    <a:latin typeface="Arial" panose="020B0604020202020204" pitchFamily="34" charset="0"/>
                    <a:cs typeface="Arial" panose="020B0604020202020204" pitchFamily="34" charset="0"/>
                  </a:rPr>
                  <a:t>). Xác định vị trí của tàu (trên mặt phẳng tọa độ) tại thời điểm sau khi khởi hành 1,5 giờ.</a:t>
                </a:r>
                <a:endParaRPr lang="en-US" sz="4400" dirty="0">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705466" y="2537041"/>
                <a:ext cx="15144220" cy="6186309"/>
              </a:xfrm>
              <a:prstGeom prst="rect">
                <a:avLst/>
              </a:prstGeom>
              <a:blipFill rotWithShape="0">
                <a:blip r:embed="rId10"/>
                <a:stretch>
                  <a:fillRect l="-1651" r="-1610" b="-1675"/>
                </a:stretch>
              </a:blipFill>
            </p:spPr>
            <p:txBody>
              <a:bodyPr/>
              <a:lstStyle/>
              <a:p>
                <a:r>
                  <a:rPr lang="en-US">
                    <a:noFill/>
                  </a:rPr>
                  <a:t> </a:t>
                </a:r>
              </a:p>
            </p:txBody>
          </p:sp>
        </mc:Fallback>
      </mc:AlternateContent>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71600" y="723900"/>
            <a:ext cx="1480785" cy="1638036"/>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744368">
            <a:off x="14224598" y="7143580"/>
            <a:ext cx="2750779" cy="2794862"/>
          </a:xfrm>
          <a:prstGeom prst="rect">
            <a:avLst/>
          </a:prstGeom>
        </p:spPr>
      </p:pic>
    </p:spTree>
    <p:extLst>
      <p:ext uri="{BB962C8B-B14F-4D97-AF65-F5344CB8AC3E}">
        <p14:creationId xmlns:p14="http://schemas.microsoft.com/office/powerpoint/2010/main" val="27607159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238992" y="277041"/>
            <a:ext cx="1294758" cy="137209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014" y="8553638"/>
            <a:ext cx="2438400" cy="131426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867400" y="2553400"/>
                <a:ext cx="11963400" cy="6402009"/>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Trên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mặt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phẳng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tọa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Oxy</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biểu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diễn</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𝑣</m:t>
                        </m:r>
                      </m:e>
                    </m:acc>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bởi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vectơ</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𝑂𝐶</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Gọi</a:t>
                </a:r>
                <a:r>
                  <a:rPr lang="fr-FR" sz="4000" dirty="0">
                    <a:effectLst/>
                    <a:latin typeface="Arial" panose="020B0604020202020204" pitchFamily="34" charset="0"/>
                    <a:ea typeface="Times New Roman" panose="02020603050405020304" pitchFamily="18" charset="0"/>
                    <a:cs typeface="Arial" panose="020B0604020202020204" pitchFamily="34" charset="0"/>
                  </a:rPr>
                  <a:t> B(x; y) là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biểu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diễn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vị</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trí</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tàu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tại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sau</a:t>
                </a:r>
                <a:r>
                  <a:rPr lang="fr-FR" sz="4000" dirty="0">
                    <a:effectLst/>
                    <a:latin typeface="Arial" panose="020B0604020202020204" pitchFamily="34" charset="0"/>
                    <a:ea typeface="Times New Roman" panose="02020603050405020304" pitchFamily="18" charset="0"/>
                    <a:cs typeface="Arial" panose="020B0604020202020204" pitchFamily="34" charset="0"/>
                  </a:rPr>
                  <a:t> khi </a:t>
                </a:r>
                <a:r>
                  <a:rPr lang="fr-FR" sz="4000" dirty="0" err="1">
                    <a:effectLst/>
                    <a:latin typeface="Arial" panose="020B0604020202020204" pitchFamily="34" charset="0"/>
                    <a:ea typeface="Times New Roman" panose="02020603050405020304" pitchFamily="18" charset="0"/>
                    <a:cs typeface="Arial" panose="020B0604020202020204" pitchFamily="34" charset="0"/>
                  </a:rPr>
                  <a:t>khởi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hành</a:t>
                </a:r>
                <a:r>
                  <a:rPr lang="fr-FR" sz="4000" dirty="0">
                    <a:effectLst/>
                    <a:latin typeface="Arial" panose="020B0604020202020204" pitchFamily="34" charset="0"/>
                    <a:ea typeface="Times New Roman" panose="02020603050405020304" pitchFamily="18" charset="0"/>
                    <a:cs typeface="Arial" panose="020B0604020202020204" pitchFamily="34" charset="0"/>
                  </a:rPr>
                  <a:t> 1,5 </a:t>
                </a:r>
                <a:r>
                  <a:rPr lang="fr-FR" sz="4000" dirty="0" err="1">
                    <a:effectLst/>
                    <a:latin typeface="Arial" panose="020B0604020202020204" pitchFamily="34" charset="0"/>
                    <a:ea typeface="Times New Roman" panose="02020603050405020304" pitchFamily="18" charset="0"/>
                    <a:cs typeface="Arial" panose="020B0604020202020204" pitchFamily="34" charset="0"/>
                  </a:rPr>
                  <a:t>giờ</a:t>
                </a:r>
                <a:r>
                  <a:rPr lang="fr-FR"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fr-FR" sz="4000" dirty="0">
                    <a:effectLst/>
                    <a:latin typeface="Arial" panose="020B0604020202020204" pitchFamily="34" charset="0"/>
                    <a:ea typeface="Times New Roman" panose="02020603050405020304" pitchFamily="18" charset="0"/>
                    <a:cs typeface="Arial" panose="020B0604020202020204" pitchFamily="34" charset="0"/>
                  </a:rPr>
                  <a:t>Khi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đó</a:t>
                </a:r>
                <a:r>
                  <a:rPr lang="fr-FR" sz="4000" dirty="0">
                    <a:effectLst/>
                    <a:latin typeface="Arial" panose="020B0604020202020204" pitchFamily="34" charset="0"/>
                    <a:ea typeface="Times New Roman" panose="02020603050405020304" pitchFamily="18" charset="0"/>
                    <a:cs typeface="Arial" panose="020B0604020202020204" pitchFamily="34" charset="0"/>
                  </a:rPr>
                  <a:t> do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=1,5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=1,5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𝑂𝐶</m:t>
                        </m:r>
                      </m:e>
                    </m:acc>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nên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−1=1,5.3=4,5</m:t>
                              </m:r>
                            </m:e>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−2=1,5.4=6</m:t>
                              </m:r>
                            </m:e>
                          </m:eqAr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=5,5</m:t>
                                  </m:r>
                                </m:e>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=8</m:t>
                                  </m:r>
                                </m:e>
                              </m:eqArr>
                            </m:e>
                          </m:d>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err="1">
                    <a:effectLst/>
                    <a:latin typeface="Arial" panose="020B0604020202020204" pitchFamily="34" charset="0"/>
                    <a:ea typeface="Times New Roman" panose="02020603050405020304" pitchFamily="18" charset="0"/>
                    <a:cs typeface="Arial" panose="020B0604020202020204" pitchFamily="34" charset="0"/>
                  </a:rPr>
                  <a:t>Vậy</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sau</a:t>
                </a:r>
                <a:r>
                  <a:rPr lang="fr-FR" sz="4000" dirty="0">
                    <a:effectLst/>
                    <a:latin typeface="Arial" panose="020B0604020202020204" pitchFamily="34" charset="0"/>
                    <a:ea typeface="Times New Roman" panose="02020603050405020304" pitchFamily="18" charset="0"/>
                    <a:cs typeface="Arial" panose="020B0604020202020204" pitchFamily="34" charset="0"/>
                  </a:rPr>
                  <a:t> 1,5 </a:t>
                </a:r>
                <a:r>
                  <a:rPr lang="fr-FR" sz="4000" dirty="0" err="1">
                    <a:effectLst/>
                    <a:latin typeface="Arial" panose="020B0604020202020204" pitchFamily="34" charset="0"/>
                    <a:ea typeface="Times New Roman" panose="02020603050405020304" pitchFamily="18" charset="0"/>
                    <a:cs typeface="Arial" panose="020B0604020202020204" pitchFamily="34" charset="0"/>
                  </a:rPr>
                  <a:t>giờ</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tàu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vị</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trí</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B(5,5; 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867400" y="2553400"/>
                <a:ext cx="11963400" cy="6402009"/>
              </a:xfrm>
              <a:prstGeom prst="rect">
                <a:avLst/>
              </a:prstGeom>
              <a:blipFill rotWithShape="0">
                <a:blip r:embed="rId10"/>
                <a:stretch>
                  <a:fillRect l="-1835" r="-1784" b="-1429"/>
                </a:stretch>
              </a:blipFill>
            </p:spPr>
            <p:txBody>
              <a:bodyPr/>
              <a:lstStyle/>
              <a:p>
                <a:r>
                  <a:rPr lang="en-US">
                    <a:noFill/>
                  </a:rPr>
                  <a:t> </a:t>
                </a:r>
              </a:p>
            </p:txBody>
          </p:sp>
        </mc:Fallback>
      </mc:AlternateContent>
      <p:grpSp>
        <p:nvGrpSpPr>
          <p:cNvPr id="15" name="Group 14"/>
          <p:cNvGrpSpPr/>
          <p:nvPr/>
        </p:nvGrpSpPr>
        <p:grpSpPr>
          <a:xfrm>
            <a:off x="7848600" y="564079"/>
            <a:ext cx="2205597" cy="1847262"/>
            <a:chOff x="1124249" y="830259"/>
            <a:chExt cx="2219810" cy="1784172"/>
          </a:xfrm>
        </p:grpSpPr>
        <p:pic>
          <p:nvPicPr>
            <p:cNvPr id="16"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8" name="Picture 17"/>
          <p:cNvPicPr/>
          <p:nvPr/>
        </p:nvPicPr>
        <p:blipFill rotWithShape="1">
          <a:blip r:embed="rId20">
            <a:extLst>
              <a:ext uri="{BEBA8EAE-BF5A-486C-A8C5-ECC9F3942E4B}">
                <a14:imgProps xmlns:a14="http://schemas.microsoft.com/office/drawing/2010/main">
                  <a14:imgLayer r:embed="rId21">
                    <a14:imgEffect>
                      <a14:sharpenSoften amount="50000"/>
                    </a14:imgEffect>
                  </a14:imgLayer>
                </a14:imgProps>
              </a:ext>
            </a:extLst>
          </a:blip>
          <a:srcRect l="2266" t="4567" r="9424" b="1826"/>
          <a:stretch/>
        </p:blipFill>
        <p:spPr>
          <a:xfrm>
            <a:off x="832082" y="2553400"/>
            <a:ext cx="4660436" cy="5619938"/>
          </a:xfrm>
          <a:prstGeom prst="rect">
            <a:avLst/>
          </a:prstGeom>
        </p:spPr>
      </p:pic>
      <p:pic>
        <p:nvPicPr>
          <p:cNvPr id="8" name="Picture 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758530">
            <a:off x="16110110" y="7212596"/>
            <a:ext cx="1703408" cy="2684303"/>
          </a:xfrm>
          <a:prstGeom prst="rect">
            <a:avLst/>
          </a:prstGeom>
        </p:spPr>
      </p:pic>
    </p:spTree>
    <p:extLst>
      <p:ext uri="{BB962C8B-B14F-4D97-AF65-F5344CB8AC3E}">
        <p14:creationId xmlns:p14="http://schemas.microsoft.com/office/powerpoint/2010/main" val="3937101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sp>
        <p:nvSpPr>
          <p:cNvPr id="2" name="Rectangle 1"/>
          <p:cNvSpPr/>
          <p:nvPr/>
        </p:nvSpPr>
        <p:spPr>
          <a:xfrm>
            <a:off x="1257300" y="1028700"/>
            <a:ext cx="15773400" cy="1938992"/>
          </a:xfrm>
          <a:prstGeom prst="rect">
            <a:avLst/>
          </a:prstGeom>
        </p:spPr>
        <p:txBody>
          <a:bodyPr wrap="square">
            <a:spAutoFit/>
          </a:bodyPr>
          <a:lstStyle/>
          <a:p>
            <a:pPr algn="just">
              <a:lnSpc>
                <a:spcPct val="150000"/>
              </a:lnSpc>
            </a:pPr>
            <a:r>
              <a:rPr lang="en-US" sz="4000" b="1" u="sng" dirty="0" err="1" smtClean="0">
                <a:solidFill>
                  <a:schemeClr val="accent4">
                    <a:lumMod val="50000"/>
                  </a:schemeClr>
                </a:solidFill>
                <a:latin typeface="Arial" panose="020B0604020202020204" pitchFamily="34" charset="0"/>
                <a:cs typeface="Arial" panose="020B0604020202020204" pitchFamily="34" charset="0"/>
              </a:rPr>
              <a:t>Bài</a:t>
            </a:r>
            <a:r>
              <a:rPr lang="en-US" sz="4000" b="1" u="sng" dirty="0" smtClean="0">
                <a:solidFill>
                  <a:schemeClr val="accent4">
                    <a:lumMod val="50000"/>
                  </a:schemeClr>
                </a:solidFill>
                <a:latin typeface="Arial" panose="020B0604020202020204" pitchFamily="34" charset="0"/>
                <a:cs typeface="Arial" panose="020B0604020202020204" pitchFamily="34" charset="0"/>
              </a:rPr>
              <a:t> 4.20 (SGK - tr65)</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Hình 4.38, quân mã đang ở vị trí có tọa độ (1</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Hỏi sau một nước đi, quân mã có thể đến những vị trí nào?</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3028758"/>
            <a:ext cx="6405123" cy="640512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9" name="Rectangle 8"/>
          <p:cNvSpPr/>
          <p:nvPr/>
        </p:nvSpPr>
        <p:spPr>
          <a:xfrm>
            <a:off x="6932169" y="3876500"/>
            <a:ext cx="10600431" cy="563231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Quân </a:t>
            </a:r>
            <a:r>
              <a:rPr lang="vi-VN" sz="4000" dirty="0">
                <a:latin typeface="Arial" panose="020B0604020202020204" pitchFamily="34" charset="0"/>
                <a:cs typeface="Arial" panose="020B0604020202020204" pitchFamily="34" charset="0"/>
              </a:rPr>
              <a:t>mã đi theo hình chữ L: hoặc tiến1 ô rồi sang trái (hoặc phải) 2 ô, </a:t>
            </a:r>
            <a:r>
              <a:rPr lang="vi-VN" sz="4000" dirty="0" smtClean="0">
                <a:latin typeface="Arial" panose="020B0604020202020204" pitchFamily="34" charset="0"/>
                <a:cs typeface="Arial" panose="020B0604020202020204" pitchFamily="34" charset="0"/>
              </a:rPr>
              <a:t>hoặc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tiến </a:t>
            </a:r>
            <a:r>
              <a:rPr lang="vi-VN" sz="4000" dirty="0">
                <a:latin typeface="Arial" panose="020B0604020202020204" pitchFamily="34" charset="0"/>
                <a:cs typeface="Arial" panose="020B0604020202020204" pitchFamily="34" charset="0"/>
              </a:rPr>
              <a:t>2 ô rồi sang trái (hoặc phải I ô).</a:t>
            </a:r>
          </a:p>
          <a:p>
            <a:pPr marL="571500" indent="-57150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Quân </a:t>
            </a:r>
            <a:r>
              <a:rPr lang="vi-VN" sz="4000" dirty="0">
                <a:latin typeface="Arial" panose="020B0604020202020204" pitchFamily="34" charset="0"/>
                <a:cs typeface="Arial" panose="020B0604020202020204" pitchFamily="34" charset="0"/>
              </a:rPr>
              <a:t>mã không bị cản bởi bất cứ quân nào trên đường đi; chỉ bị cản khi ô đích đến là quân cờ cùng màu</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10" name="TextBox 9"/>
          <p:cNvSpPr txBox="1"/>
          <p:nvPr/>
        </p:nvSpPr>
        <p:spPr>
          <a:xfrm>
            <a:off x="10136885" y="3078126"/>
            <a:ext cx="4191000"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Giải</a:t>
            </a:r>
            <a:endParaRPr lang="en-US" sz="44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582916"/>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sp>
        <p:nvSpPr>
          <p:cNvPr id="2" name="Rectangle 1"/>
          <p:cNvSpPr/>
          <p:nvPr/>
        </p:nvSpPr>
        <p:spPr>
          <a:xfrm>
            <a:off x="1257300" y="1028700"/>
            <a:ext cx="15773400" cy="1938992"/>
          </a:xfrm>
          <a:prstGeom prst="rect">
            <a:avLst/>
          </a:prstGeom>
        </p:spPr>
        <p:txBody>
          <a:bodyPr wrap="square">
            <a:spAutoFit/>
          </a:bodyPr>
          <a:lstStyle/>
          <a:p>
            <a:pPr algn="just">
              <a:lnSpc>
                <a:spcPct val="150000"/>
              </a:lnSpc>
            </a:pPr>
            <a:r>
              <a:rPr lang="en-US" sz="4000" b="1" u="sng" dirty="0" err="1" smtClean="0">
                <a:solidFill>
                  <a:schemeClr val="accent4">
                    <a:lumMod val="50000"/>
                  </a:schemeClr>
                </a:solidFill>
                <a:latin typeface="Arial" panose="020B0604020202020204" pitchFamily="34" charset="0"/>
                <a:cs typeface="Arial" panose="020B0604020202020204" pitchFamily="34" charset="0"/>
              </a:rPr>
              <a:t>Bài</a:t>
            </a:r>
            <a:r>
              <a:rPr lang="en-US" sz="4000" b="1" u="sng" dirty="0" smtClean="0">
                <a:solidFill>
                  <a:schemeClr val="accent4">
                    <a:lumMod val="50000"/>
                  </a:schemeClr>
                </a:solidFill>
                <a:latin typeface="Arial" panose="020B0604020202020204" pitchFamily="34" charset="0"/>
                <a:cs typeface="Arial" panose="020B0604020202020204" pitchFamily="34" charset="0"/>
              </a:rPr>
              <a:t> 4.20 (SGK - tr65)</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Hình 4.38, quân mã đang ở vị trí có tọa độ (1</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Hỏi sau một nước đi, quân mã có thể đến những vị trí nào?</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3028758"/>
            <a:ext cx="6405123" cy="640512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10" name="TextBox 9"/>
          <p:cNvSpPr txBox="1"/>
          <p:nvPr/>
        </p:nvSpPr>
        <p:spPr>
          <a:xfrm>
            <a:off x="10136885" y="3078126"/>
            <a:ext cx="4191000"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Giải</a:t>
            </a:r>
            <a:endParaRPr lang="en-US" sz="4400" b="1" u="sng"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7575337" y="4800158"/>
            <a:ext cx="9455363" cy="2862322"/>
          </a:xfrm>
          <a:prstGeom prst="rect">
            <a:avLst/>
          </a:prstGeom>
        </p:spPr>
        <p:txBody>
          <a:bodyPr wrap="square">
            <a:spAutoFit/>
          </a:bodyPr>
          <a:lstStyle/>
          <a:p>
            <a:pPr algn="just">
              <a:lnSpc>
                <a:spcPct val="150000"/>
              </a:lnSpc>
            </a:pPr>
            <a:r>
              <a:rPr lang="vi-VN" sz="4000" dirty="0"/>
              <a:t>Vậy quân mã ở ô (1; 2) trên bàn cờ được phép di chuyển tới những ô (0; 0), (2;0), (3; 1), (3; 3), (2; 4) và (0; 4).</a:t>
            </a:r>
            <a:endParaRPr lang="en-US" sz="4000" dirty="0"/>
          </a:p>
        </p:txBody>
      </p:sp>
    </p:spTree>
    <p:extLst>
      <p:ext uri="{BB962C8B-B14F-4D97-AF65-F5344CB8AC3E}">
        <p14:creationId xmlns:p14="http://schemas.microsoft.com/office/powerpoint/2010/main" val="34375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âu hỏi">
                <a:extLst>
                  <a:ext uri="{FF2B5EF4-FFF2-40B4-BE49-F238E27FC236}">
                    <a16:creationId xmlns:a16="http://schemas.microsoft.com/office/drawing/2014/main" xmlns="" id="{4ADFFF1A-F500-CC57-185E-00F4826D0836}"/>
                  </a:ext>
                </a:extLst>
              </p:cNvPr>
              <p:cNvSpPr/>
              <p:nvPr/>
            </p:nvSpPr>
            <p:spPr>
              <a:xfrm>
                <a:off x="1107951" y="2369283"/>
                <a:ext cx="16134179" cy="23575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smtClean="0">
                    <a:solidFill>
                      <a:schemeClr val="tx1"/>
                    </a:solidFill>
                    <a:latin typeface="Arial" panose="020B0604020202020204" pitchFamily="34" charset="0"/>
                    <a:cs typeface="Arial" panose="020B0604020202020204" pitchFamily="34" charset="0"/>
                  </a:rPr>
                  <a:t>Câu 1</a:t>
                </a:r>
                <a:r>
                  <a:rPr lang="en-US" sz="4400" b="1" noProof="1" smtClean="0">
                    <a:solidFill>
                      <a:schemeClr val="tx1"/>
                    </a:solidFill>
                    <a:latin typeface="Arial" panose="020B0604020202020204" pitchFamily="34" charset="0"/>
                    <a:cs typeface="Arial" panose="020B0604020202020204" pitchFamily="34" charset="0"/>
                  </a:rPr>
                  <a:t>:</a:t>
                </a:r>
                <a:r>
                  <a:rPr lang="en-US" sz="4400" noProof="1">
                    <a:solidFill>
                      <a:schemeClr val="tx1"/>
                    </a:solidFill>
                    <a:latin typeface="Arial" panose="020B0604020202020204" pitchFamily="34" charset="0"/>
                    <a:cs typeface="Arial" panose="020B0604020202020204" pitchFamily="34" charset="0"/>
                  </a:rPr>
                  <a:t> </a:t>
                </a:r>
                <a:r>
                  <a:rPr lang="de-DE" sz="4400" dirty="0">
                    <a:solidFill>
                      <a:schemeClr val="tx1"/>
                    </a:solidFill>
                    <a:latin typeface="Arial" panose="020B0604020202020204" pitchFamily="34" charset="0"/>
                    <a:cs typeface="Arial" panose="020B0604020202020204" pitchFamily="34" charset="0"/>
                  </a:rPr>
                  <a:t>Cho hai điểm A và B nằm trên trục hoành có hoành độ lần lượt là -2 và 1. Tọa độ của vect</a:t>
                </a:r>
                <a:r>
                  <a:rPr lang="vi-VN" sz="4400" dirty="0">
                    <a:solidFill>
                      <a:schemeClr val="tx1"/>
                    </a:solidFill>
                    <a:latin typeface="Arial" panose="020B0604020202020204" pitchFamily="34" charset="0"/>
                    <a:cs typeface="Arial" panose="020B0604020202020204" pitchFamily="34" charset="0"/>
                  </a:rPr>
                  <a:t>ơ</a:t>
                </a:r>
                <a:r>
                  <a:rPr lang="de-DE" sz="4400" dirty="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𝐴𝐵</m:t>
                        </m:r>
                      </m:e>
                    </m:acc>
                    <m:r>
                      <a:rPr lang="fr-FR" sz="4400" i="1">
                        <a:solidFill>
                          <a:schemeClr val="tx1"/>
                        </a:solidFill>
                        <a:latin typeface="Cambria Math" panose="02040503050406030204" pitchFamily="18" charset="0"/>
                      </a:rPr>
                      <m:t> </m:t>
                    </m:r>
                  </m:oMath>
                </a14:m>
                <a:r>
                  <a:rPr lang="de-DE" sz="4400" dirty="0">
                    <a:solidFill>
                      <a:schemeClr val="tx1"/>
                    </a:solidFill>
                    <a:latin typeface="Arial" panose="020B0604020202020204" pitchFamily="34" charset="0"/>
                    <a:cs typeface="Arial" panose="020B0604020202020204" pitchFamily="34" charset="0"/>
                  </a:rPr>
                  <a:t>là:</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13"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07951" y="2369283"/>
                <a:ext cx="16134179" cy="2357522"/>
              </a:xfrm>
              <a:prstGeom prst="roundRect">
                <a:avLst/>
              </a:prstGeom>
              <a:blipFill rotWithShape="0">
                <a:blip r:embed="rId6"/>
                <a:stretch>
                  <a:fillRect r="-491" b="-3109"/>
                </a:stretch>
              </a:blipFill>
              <a:ln>
                <a:noFill/>
              </a:ln>
            </p:spPr>
            <p:txBody>
              <a:bodyPr/>
              <a:lstStyle/>
              <a:p>
                <a:r>
                  <a:rPr lang="en-US">
                    <a:noFill/>
                  </a:rPr>
                  <a:t> </a:t>
                </a:r>
              </a:p>
            </p:txBody>
          </p:sp>
        </mc:Fallback>
      </mc:AlternateContent>
      <p:sp>
        <p:nvSpPr>
          <p:cNvPr id="14"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1165013" y="7459688"/>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B. 3</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1">
            <a:extLst>
              <a:ext uri="{FF2B5EF4-FFF2-40B4-BE49-F238E27FC236}">
                <a16:creationId xmlns:mc="http://schemas.openxmlformats.org/markup-compatibility/2006" xmlns:a14="http://schemas.microsoft.com/office/drawing/2010/main" xmlns:a16="http://schemas.microsoft.com/office/drawing/2014/main" xmlns="" id="{3FCD9830-5FD1-BD44-878B-228BD96CE996}"/>
              </a:ext>
            </a:extLst>
          </p:cNvPr>
          <p:cNvSpPr/>
          <p:nvPr/>
        </p:nvSpPr>
        <p:spPr>
          <a:xfrm>
            <a:off x="9520620" y="5119895"/>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C</a:t>
            </a:r>
            <a:r>
              <a:rPr lang="en-US" sz="4400" noProof="1" smtClean="0">
                <a:solidFill>
                  <a:schemeClr val="tx1"/>
                </a:solidFill>
                <a:latin typeface="Arial" panose="020B0604020202020204" pitchFamily="34" charset="0"/>
                <a:cs typeface="Arial" panose="020B0604020202020204" pitchFamily="34" charset="0"/>
              </a:rPr>
              <a:t>. -1</a:t>
            </a:r>
            <a:endParaRPr lang="vi-VN" sz="4400" noProof="1">
              <a:solidFill>
                <a:schemeClr val="tx1"/>
              </a:solidFill>
              <a:latin typeface="Arial" panose="020B0604020202020204" pitchFamily="34" charset="0"/>
              <a:cs typeface="Arial" panose="020B0604020202020204" pitchFamily="34" charset="0"/>
            </a:endParaRPr>
          </a:p>
        </p:txBody>
      </p:sp>
      <p:sp>
        <p:nvSpPr>
          <p:cNvPr id="16"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1160534" y="5138183"/>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A. -3</a:t>
            </a:r>
            <a:endParaRPr lang="vi-VN" sz="4400" noProof="1">
              <a:solidFill>
                <a:schemeClr val="tx1"/>
              </a:solidFill>
              <a:latin typeface="Arial" panose="020B0604020202020204" pitchFamily="34" charset="0"/>
              <a:cs typeface="Arial" panose="020B0604020202020204" pitchFamily="34" charset="0"/>
            </a:endParaRPr>
          </a:p>
        </p:txBody>
      </p:sp>
      <p:sp>
        <p:nvSpPr>
          <p:cNvPr id="17"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9525000" y="7455918"/>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D</a:t>
            </a:r>
            <a:r>
              <a:rPr lang="en-US" sz="4400" noProof="1">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pic>
        <p:nvPicPr>
          <p:cNvPr id="1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19"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374283" y="7831364"/>
            <a:ext cx="1307186" cy="1137779"/>
          </a:xfrm>
          <a:prstGeom prst="rect">
            <a:avLst/>
          </a:prstGeom>
        </p:spPr>
      </p:pic>
      <p:pic>
        <p:nvPicPr>
          <p:cNvPr id="20" name="Picture 19">
            <a:extLst>
              <a:ext uri="{FF2B5EF4-FFF2-40B4-BE49-F238E27FC236}">
                <a16:creationId xmlns:a16="http://schemas.microsoft.com/office/drawing/2014/main" xmlns="" id="{4B31FD67-694B-8D1E-89C7-5C3C61578F6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374283" y="5467720"/>
            <a:ext cx="1302705" cy="1160591"/>
          </a:xfrm>
          <a:prstGeom prst="rect">
            <a:avLst/>
          </a:prstGeom>
        </p:spPr>
      </p:pic>
      <p:pic>
        <p:nvPicPr>
          <p:cNvPr id="2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16980" y="7831364"/>
            <a:ext cx="1302705" cy="1160591"/>
          </a:xfrm>
          <a:prstGeom prst="rect">
            <a:avLst/>
          </a:prstGeom>
        </p:spPr>
      </p:pic>
      <p:pic>
        <p:nvPicPr>
          <p:cNvPr id="2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16980" y="5536026"/>
            <a:ext cx="1302705" cy="1160591"/>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
        <p:nvSpPr>
          <p:cNvPr id="24" name="TextBox 23"/>
          <p:cNvSpPr txBox="1"/>
          <p:nvPr/>
        </p:nvSpPr>
        <p:spPr>
          <a:xfrm>
            <a:off x="4145840" y="942242"/>
            <a:ext cx="10058400" cy="1015663"/>
          </a:xfrm>
          <a:prstGeom prst="rect">
            <a:avLst/>
          </a:prstGeom>
          <a:noFill/>
        </p:spPr>
        <p:txBody>
          <a:bodyPr wrap="square" rtlCol="0">
            <a:spAutoFit/>
          </a:bodyPr>
          <a:lstStyle/>
          <a:p>
            <a:pPr algn="ctr"/>
            <a:r>
              <a:rPr lang="en-US" sz="6000" b="1" dirty="0" smtClean="0">
                <a:solidFill>
                  <a:schemeClr val="accent1">
                    <a:lumMod val="50000"/>
                  </a:schemeClr>
                </a:solidFill>
                <a:latin typeface="Arial" panose="020B0604020202020204" pitchFamily="34" charset="0"/>
                <a:cs typeface="Arial" panose="020B0604020202020204" pitchFamily="34" charset="0"/>
              </a:rPr>
              <a:t>TRÒ CHƠI TRẮC NGHIỆM</a:t>
            </a:r>
            <a:endParaRPr lang="en-US" sz="60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4"/>
                                        </p:tgtEl>
                                        <p:attrNameLst>
                                          <p:attrName>fillcolor</p:attrName>
                                        </p:attrNameLst>
                                      </p:cBhvr>
                                      <p:to>
                                        <a:srgbClr val="92D050"/>
                                      </p:to>
                                    </p:animClr>
                                    <p:set>
                                      <p:cBhvr>
                                        <p:cTn id="29" dur="500" fill="hold"/>
                                        <p:tgtEl>
                                          <p:spTgt spid="14"/>
                                        </p:tgtEl>
                                        <p:attrNameLst>
                                          <p:attrName>fill.type</p:attrName>
                                        </p:attrNameLst>
                                      </p:cBhvr>
                                      <p:to>
                                        <p:strVal val="solid"/>
                                      </p:to>
                                    </p:set>
                                    <p:set>
                                      <p:cBhvr>
                                        <p:cTn id="30" dur="500" fill="hold"/>
                                        <p:tgtEl>
                                          <p:spTgt spid="1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8"/>
                                        </p:tgtEl>
                                      </p:cBhvr>
                                    </p:cmd>
                                  </p:childTnLst>
                                </p:cTn>
                              </p:par>
                              <p:par>
                                <p:cTn id="33" presetID="1" presetClass="entr" presetSubtype="0" fill="hold" nodeType="withEffect">
                                  <p:stCondLst>
                                    <p:cond delay="0"/>
                                  </p:stCondLst>
                                  <p:childTnLst>
                                    <p:set>
                                      <p:cBhvr>
                                        <p:cTn id="34"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5"/>
                                        </p:tgtEl>
                                        <p:attrNameLst>
                                          <p:attrName>fillcolor</p:attrName>
                                        </p:attrNameLst>
                                      </p:cBhvr>
                                      <p:to>
                                        <a:srgbClr val="D99694"/>
                                      </p:to>
                                    </p:animClr>
                                    <p:set>
                                      <p:cBhvr>
                                        <p:cTn id="40" dur="500" fill="hold"/>
                                        <p:tgtEl>
                                          <p:spTgt spid="15"/>
                                        </p:tgtEl>
                                        <p:attrNameLst>
                                          <p:attrName>fill.type</p:attrName>
                                        </p:attrNameLst>
                                      </p:cBhvr>
                                      <p:to>
                                        <p:strVal val="solid"/>
                                      </p:to>
                                    </p:set>
                                    <p:set>
                                      <p:cBhvr>
                                        <p:cTn id="41" dur="500" fill="hold"/>
                                        <p:tgtEl>
                                          <p:spTgt spid="15"/>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3"/>
                                        </p:tgtEl>
                                      </p:cBhvr>
                                    </p:cmd>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6"/>
                                        </p:tgtEl>
                                        <p:attrNameLst>
                                          <p:attrName>fillcolor</p:attrName>
                                        </p:attrNameLst>
                                      </p:cBhvr>
                                      <p:to>
                                        <a:srgbClr val="D99694"/>
                                      </p:to>
                                    </p:animClr>
                                    <p:set>
                                      <p:cBhvr>
                                        <p:cTn id="51" dur="500" fill="hold"/>
                                        <p:tgtEl>
                                          <p:spTgt spid="16"/>
                                        </p:tgtEl>
                                        <p:attrNameLst>
                                          <p:attrName>fill.type</p:attrName>
                                        </p:attrNameLst>
                                      </p:cBhvr>
                                      <p:to>
                                        <p:strVal val="solid"/>
                                      </p:to>
                                    </p:set>
                                    <p:set>
                                      <p:cBhvr>
                                        <p:cTn id="52" dur="500" fill="hold"/>
                                        <p:tgtEl>
                                          <p:spTgt spid="16"/>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3"/>
                                        </p:tgtEl>
                                      </p:cBhvr>
                                    </p:cmd>
                                  </p:childTnLst>
                                </p:cTn>
                              </p:par>
                              <p:par>
                                <p:cTn id="55" presetID="1" presetClass="entr" presetSubtype="0" fill="hold" nodeType="withEffect">
                                  <p:stCondLst>
                                    <p:cond delay="0"/>
                                  </p:stCondLst>
                                  <p:childTnLst>
                                    <p:set>
                                      <p:cBhvr>
                                        <p:cTn id="56"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7"/>
                                        </p:tgtEl>
                                        <p:attrNameLst>
                                          <p:attrName>fillcolor</p:attrName>
                                        </p:attrNameLst>
                                      </p:cBhvr>
                                      <p:to>
                                        <a:srgbClr val="D99694"/>
                                      </p:to>
                                    </p:animClr>
                                    <p:set>
                                      <p:cBhvr>
                                        <p:cTn id="62" dur="500" fill="hold"/>
                                        <p:tgtEl>
                                          <p:spTgt spid="17"/>
                                        </p:tgtEl>
                                        <p:attrNameLst>
                                          <p:attrName>fill.type</p:attrName>
                                        </p:attrNameLst>
                                      </p:cBhvr>
                                      <p:to>
                                        <p:strVal val="solid"/>
                                      </p:to>
                                    </p:set>
                                    <p:set>
                                      <p:cBhvr>
                                        <p:cTn id="63" dur="500" fill="hold"/>
                                        <p:tgtEl>
                                          <p:spTgt spid="17"/>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3"/>
                                        </p:tgtEl>
                                      </p:cBhvr>
                                    </p:cmd>
                                  </p:childTnLst>
                                </p:cTn>
                              </p:par>
                              <p:par>
                                <p:cTn id="66" presetID="1" presetClass="entr" presetSubtype="0" fill="hold" nodeType="withEffect">
                                  <p:stCondLst>
                                    <p:cond delay="0"/>
                                  </p:stCondLst>
                                  <p:childTnLst>
                                    <p:set>
                                      <p:cBhvr>
                                        <p:cTn id="67" dur="1" fill="hold">
                                          <p:stCondLst>
                                            <p:cond delay="9"/>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audio>
              <p:cMediaNode vol="80000">
                <p:cTn id="68" fill="hold" display="0">
                  <p:stCondLst>
                    <p:cond delay="indefinite"/>
                  </p:stCondLst>
                  <p:endCondLst>
                    <p:cond evt="onStopAudio" delay="0">
                      <p:tgtEl>
                        <p:sldTgt/>
                      </p:tgtEl>
                    </p:cond>
                  </p:endCondLst>
                </p:cTn>
                <p:tgtEl>
                  <p:spTgt spid="18"/>
                </p:tgtEl>
              </p:cMediaNode>
            </p:audio>
            <p:audio>
              <p:cMediaNode vol="80000">
                <p:cTn id="69" fill="hold" display="0">
                  <p:stCondLst>
                    <p:cond delay="indefinite"/>
                  </p:stCondLst>
                  <p:endCondLst>
                    <p:cond evt="onStopAudio" delay="0">
                      <p:tgtEl>
                        <p:sldTgt/>
                      </p:tgtEl>
                    </p:cond>
                  </p:endCondLst>
                </p:cTn>
                <p:tgtEl>
                  <p:spTgt spid="23"/>
                </p:tgtEl>
              </p:cMediaNode>
            </p:audio>
          </p:childTnLst>
        </p:cTn>
      </p:par>
    </p:tnLst>
    <p:bldLst>
      <p:bldP spid="13" grpId="0" animBg="1"/>
      <p:bldP spid="14" grpId="0" animBg="1"/>
      <p:bldP spid="15" grpId="0" animBg="1"/>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Câu hỏi">
                <a:extLst>
                  <a:ext uri="{FF2B5EF4-FFF2-40B4-BE49-F238E27FC236}">
                    <a16:creationId xmlns:a16="http://schemas.microsoft.com/office/drawing/2014/main" xmlns="" id="{4ADFFF1A-F500-CC57-185E-00F4826D0836}"/>
                  </a:ext>
                </a:extLst>
              </p:cNvPr>
              <p:cNvSpPr/>
              <p:nvPr/>
            </p:nvSpPr>
            <p:spPr>
              <a:xfrm>
                <a:off x="1163996" y="904219"/>
                <a:ext cx="16080660" cy="357364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smtClean="0">
                    <a:solidFill>
                      <a:schemeClr val="tx1"/>
                    </a:solidFill>
                    <a:latin typeface="Arial" panose="020B0604020202020204" pitchFamily="34" charset="0"/>
                    <a:cs typeface="Arial" panose="020B0604020202020204" pitchFamily="34" charset="0"/>
                  </a:rPr>
                  <a:t>Câu 2: </a:t>
                </a:r>
                <a:r>
                  <a:rPr lang="pt-BR" sz="4400" dirty="0">
                    <a:solidFill>
                      <a:schemeClr val="tx1"/>
                    </a:solidFill>
                    <a:latin typeface="Arial" panose="020B0604020202020204" pitchFamily="34" charset="0"/>
                    <a:cs typeface="Arial" panose="020B0604020202020204" pitchFamily="34" charset="0"/>
                  </a:rPr>
                  <a:t>Vectơ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m:t>
                    </m:r>
                    <m:d>
                      <m:dPr>
                        <m:ctrlPr>
                          <a:rPr lang="en-US" sz="4400" i="1">
                            <a:solidFill>
                              <a:schemeClr val="tx1"/>
                            </a:solidFill>
                            <a:latin typeface="Cambria Math" panose="02040503050406030204" pitchFamily="18" charset="0"/>
                          </a:rPr>
                        </m:ctrlPr>
                      </m:dPr>
                      <m:e>
                        <m:r>
                          <a:rPr lang="fr-FR" sz="4400" i="1">
                            <a:solidFill>
                              <a:schemeClr val="tx1"/>
                            </a:solidFill>
                            <a:latin typeface="Cambria Math" panose="02040503050406030204" pitchFamily="18" charset="0"/>
                          </a:rPr>
                          <m:t>−4; 0</m:t>
                        </m:r>
                      </m:e>
                    </m:d>
                  </m:oMath>
                </a14:m>
                <a:r>
                  <a:rPr lang="fr-FR" sz="4400" dirty="0">
                    <a:solidFill>
                      <a:schemeClr val="tx1"/>
                    </a:solidFill>
                    <a:latin typeface="Arial" panose="020B0604020202020204" pitchFamily="34" charset="0"/>
                    <a:cs typeface="Arial" panose="020B0604020202020204" pitchFamily="34" charset="0"/>
                  </a:rPr>
                  <a:t> </a:t>
                </a:r>
                <a:r>
                  <a:rPr lang="pt-BR" sz="4400" dirty="0">
                    <a:solidFill>
                      <a:schemeClr val="tx1"/>
                    </a:solidFill>
                    <a:latin typeface="Arial" panose="020B0604020202020204" pitchFamily="34" charset="0"/>
                    <a:cs typeface="Arial" panose="020B0604020202020204" pitchFamily="34" charset="0"/>
                  </a:rPr>
                  <a:t> được phân tích theo hai vectơ </a:t>
                </a:r>
                <a:endParaRPr lang="pt-BR" sz="4400" dirty="0" smtClean="0">
                  <a:solidFill>
                    <a:schemeClr val="tx1"/>
                  </a:solidFill>
                  <a:latin typeface="Arial" panose="020B0604020202020204" pitchFamily="34" charset="0"/>
                  <a:cs typeface="Arial" panose="020B0604020202020204" pitchFamily="34" charset="0"/>
                </a:endParaRPr>
              </a:p>
              <a:p>
                <a:pPr algn="ctr">
                  <a:lnSpc>
                    <a:spcPct val="150000"/>
                  </a:lnSpc>
                </a:pPr>
                <a:r>
                  <a:rPr lang="pt-BR" sz="4400" dirty="0" smtClean="0">
                    <a:solidFill>
                      <a:schemeClr val="tx1"/>
                    </a:solidFill>
                    <a:latin typeface="Arial" panose="020B0604020202020204" pitchFamily="34" charset="0"/>
                    <a:cs typeface="Arial" panose="020B0604020202020204" pitchFamily="34" charset="0"/>
                  </a:rPr>
                  <a:t>đơn </a:t>
                </a:r>
                <a:r>
                  <a:rPr lang="pt-BR" sz="4400" dirty="0">
                    <a:solidFill>
                      <a:schemeClr val="tx1"/>
                    </a:solidFill>
                    <a:latin typeface="Arial" panose="020B0604020202020204" pitchFamily="34" charset="0"/>
                    <a:cs typeface="Arial" panose="020B0604020202020204" pitchFamily="34" charset="0"/>
                  </a:rPr>
                  <a:t>vị như thế nào?</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18"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63996" y="904219"/>
                <a:ext cx="16080660" cy="3573640"/>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đúng">
                <a:extLst>
                  <a:ext uri="{FF2B5EF4-FFF2-40B4-BE49-F238E27FC236}">
                    <a16:creationId xmlns:a16="http://schemas.microsoft.com/office/drawing/2014/main" xmlns="" id="{8B66CBE4-2DB9-BCF7-D1C4-281B894BFE17}"/>
                  </a:ext>
                </a:extLst>
              </p:cNvPr>
              <p:cNvSpPr/>
              <p:nvPr/>
            </p:nvSpPr>
            <p:spPr>
              <a:xfrm>
                <a:off x="9818618" y="743942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D.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19"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9818618" y="7439420"/>
                <a:ext cx="7426038" cy="2075150"/>
              </a:xfrm>
              <a:prstGeom prst="roundRect">
                <a:avLst/>
              </a:prstGeom>
              <a:blipFill rotWithShape="0">
                <a:blip r:embed="rId7"/>
                <a:stretch>
                  <a:fillRect l="-19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1">
                <a:extLst>
                  <a:ext uri="{FF2B5EF4-FFF2-40B4-BE49-F238E27FC236}">
                    <a16:creationId xmlns:a16="http://schemas.microsoft.com/office/drawing/2014/main" xmlns="" id="{3FCD9830-5FD1-BD44-878B-228BD96CE996}"/>
                  </a:ext>
                </a:extLst>
              </p:cNvPr>
              <p:cNvSpPr/>
              <p:nvPr/>
            </p:nvSpPr>
            <p:spPr>
              <a:xfrm>
                <a:off x="1163996"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A</a:t>
                </a:r>
                <a:r>
                  <a:rPr lang="en-US" sz="4400" noProof="1">
                    <a:solidFill>
                      <a:schemeClr val="tx1"/>
                    </a:solidFill>
                    <a:latin typeface="Arial" panose="020B0604020202020204" pitchFamily="34" charset="0"/>
                    <a:cs typeface="Arial" panose="020B0604020202020204" pitchFamily="34" charset="0"/>
                  </a:rPr>
                  <a:t>. </a:t>
                </a:r>
                <a:r>
                  <a:rPr lang="pt-BR" sz="4400" b="1" dirty="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r>
                      <a:rPr lang="fr-FR" sz="4400" i="1">
                        <a:solidFill>
                          <a:schemeClr val="tx1"/>
                        </a:solidFill>
                        <a:latin typeface="Cambria Math" panose="02040503050406030204" pitchFamily="18" charset="0"/>
                      </a:rPr>
                      <m:t>+</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0"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163996" y="4916390"/>
                <a:ext cx="7426038" cy="2075150"/>
              </a:xfrm>
              <a:prstGeom prst="roundRect">
                <a:avLst/>
              </a:prstGeom>
              <a:blipFill rotWithShape="0">
                <a:blip r:embed="rId8"/>
                <a:stretch>
                  <a:fillRect l="-19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2">
                <a:extLst>
                  <a:ext uri="{FF2B5EF4-FFF2-40B4-BE49-F238E27FC236}">
                    <a16:creationId xmlns:a16="http://schemas.microsoft.com/office/drawing/2014/main" xmlns="" id="{6A919885-0285-0403-1E09-FA94D8BC080B}"/>
                  </a:ext>
                </a:extLst>
              </p:cNvPr>
              <p:cNvSpPr/>
              <p:nvPr/>
            </p:nvSpPr>
            <p:spPr>
              <a:xfrm>
                <a:off x="1142225" y="7397022"/>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1"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1142225" y="7397022"/>
                <a:ext cx="7426038" cy="2075150"/>
              </a:xfrm>
              <a:prstGeom prst="roundRect">
                <a:avLst/>
              </a:prstGeom>
              <a:blipFill rotWithShape="0">
                <a:blip r:embed="rId9"/>
                <a:stretch>
                  <a:fillRect l="-19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sai 3">
                <a:extLst>
                  <a:ext uri="{FF2B5EF4-FFF2-40B4-BE49-F238E27FC236}">
                    <a16:creationId xmlns:a16="http://schemas.microsoft.com/office/drawing/2014/main" xmlns="" id="{2E7D83A4-3758-8699-4DD0-010A80780539}"/>
                  </a:ext>
                </a:extLst>
              </p:cNvPr>
              <p:cNvSpPr/>
              <p:nvPr/>
            </p:nvSpPr>
            <p:spPr>
              <a:xfrm>
                <a:off x="9818618"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C.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2"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818618" y="4916390"/>
                <a:ext cx="7426038" cy="2075150"/>
              </a:xfrm>
              <a:prstGeom prst="roundRect">
                <a:avLst/>
              </a:prstGeom>
              <a:blipFill rotWithShape="0">
                <a:blip r:embed="rId10"/>
                <a:stretch>
                  <a:fillRect l="-1970"/>
                </a:stretch>
              </a:blipFill>
              <a:ln>
                <a:noFill/>
              </a:ln>
            </p:spPr>
            <p:txBody>
              <a:bodyPr/>
              <a:lstStyle/>
              <a:p>
                <a:r>
                  <a:rPr lang="en-US">
                    <a:noFill/>
                  </a:rPr>
                  <a:t> </a:t>
                </a:r>
              </a:p>
            </p:txBody>
          </p:sp>
        </mc:Fallback>
      </mc:AlternateContent>
      <p:pic>
        <p:nvPicPr>
          <p:cNvPr id="2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xmlns=""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022355" y="7839901"/>
            <a:ext cx="1226505" cy="1067554"/>
          </a:xfrm>
          <a:prstGeom prst="rect">
            <a:avLst/>
          </a:prstGeom>
        </p:spPr>
      </p:pic>
      <p:pic>
        <p:nvPicPr>
          <p:cNvPr id="25" name="Picture 24">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76442" y="7867115"/>
            <a:ext cx="1222301" cy="1088958"/>
          </a:xfrm>
          <a:prstGeom prst="rect">
            <a:avLst/>
          </a:prstGeom>
        </p:spPr>
      </p:pic>
      <p:pic>
        <p:nvPicPr>
          <p:cNvPr id="2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67733" y="5387182"/>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down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1959" y="-7486555"/>
            <a:ext cx="19136809" cy="10764455"/>
          </a:xfrm>
          <a:prstGeom prst="rect">
            <a:avLst/>
          </a:prstGeom>
        </p:spPr>
      </p:pic>
      <p:sp>
        <p:nvSpPr>
          <p:cNvPr id="18" name="Câu hỏi">
            <a:extLst>
              <a:ext uri="{FF2B5EF4-FFF2-40B4-BE49-F238E27FC236}">
                <a16:creationId xmlns:a16="http://schemas.microsoft.com/office/drawing/2014/main" xmlns="" id="{4ADFFF1A-F500-CC57-185E-00F4826D0836}"/>
              </a:ext>
            </a:extLst>
          </p:cNvPr>
          <p:cNvSpPr/>
          <p:nvPr/>
        </p:nvSpPr>
        <p:spPr>
          <a:xfrm>
            <a:off x="1163996" y="904219"/>
            <a:ext cx="16080660" cy="357364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smtClean="0">
                <a:solidFill>
                  <a:schemeClr val="tx1"/>
                </a:solidFill>
                <a:latin typeface="Arial" panose="020B0604020202020204" pitchFamily="34" charset="0"/>
                <a:cs typeface="Arial" panose="020B0604020202020204" pitchFamily="34" charset="0"/>
              </a:rPr>
              <a:t>Câu 3: </a:t>
            </a:r>
            <a:r>
              <a:rPr lang="pt-BR" sz="4400" dirty="0">
                <a:solidFill>
                  <a:schemeClr val="tx1"/>
                </a:solidFill>
                <a:latin typeface="Arial" panose="020B0604020202020204" pitchFamily="34" charset="0"/>
                <a:cs typeface="Arial" panose="020B0604020202020204" pitchFamily="34" charset="0"/>
              </a:rPr>
              <a:t>Trong hệ tọa độ Oxy, cho tam giác ABC có A(3; 5), </a:t>
            </a:r>
            <a:r>
              <a:rPr lang="pt-BR" sz="4400" dirty="0" smtClean="0">
                <a:solidFill>
                  <a:schemeClr val="tx1"/>
                </a:solidFill>
                <a:latin typeface="Arial" panose="020B0604020202020204" pitchFamily="34" charset="0"/>
                <a:cs typeface="Arial" panose="020B0604020202020204" pitchFamily="34" charset="0"/>
              </a:rPr>
              <a:t> B(1</a:t>
            </a:r>
            <a:r>
              <a:rPr lang="pt-BR" sz="4400" dirty="0">
                <a:solidFill>
                  <a:schemeClr val="tx1"/>
                </a:solidFill>
                <a:latin typeface="Arial" panose="020B0604020202020204" pitchFamily="34" charset="0"/>
                <a:cs typeface="Arial" panose="020B0604020202020204" pitchFamily="34" charset="0"/>
              </a:rPr>
              <a:t>; 2), C(5; 2). Tìm tọa độ trọng tâm G của tam giác ABC</a:t>
            </a:r>
            <a:r>
              <a:rPr lang="pt-BR"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9"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1170279" y="4880159"/>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a:t>
            </a:r>
            <a:r>
              <a:rPr lang="en-US" sz="4400" noProof="1" smtClean="0">
                <a:solidFill>
                  <a:schemeClr val="tx1"/>
                </a:solidFill>
                <a:latin typeface="Arial" panose="020B0604020202020204" pitchFamily="34" charset="0"/>
                <a:cs typeface="Arial" panose="020B0604020202020204" pitchFamily="34" charset="0"/>
              </a:rPr>
              <a:t>. G(3; 3)</a:t>
            </a:r>
            <a:endParaRPr lang="vi-VN" sz="44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Đáp án sai 1">
                <a:extLst>
                  <a:ext uri="{FF2B5EF4-FFF2-40B4-BE49-F238E27FC236}">
                    <a16:creationId xmlns:a16="http://schemas.microsoft.com/office/drawing/2014/main" xmlns="" id="{3FCD9830-5FD1-BD44-878B-228BD96CE996}"/>
                  </a:ext>
                </a:extLst>
              </p:cNvPr>
              <p:cNvSpPr/>
              <p:nvPr/>
            </p:nvSpPr>
            <p:spPr>
              <a:xfrm>
                <a:off x="1170279" y="7535084"/>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a:t>
                </a:r>
                <a14:m>
                  <m:oMath xmlns:m="http://schemas.openxmlformats.org/officeDocument/2006/math">
                    <m:d>
                      <m:dPr>
                        <m:ctrlPr>
                          <a:rPr lang="en-US" sz="5400" i="1" noProof="1" smtClean="0">
                            <a:solidFill>
                              <a:schemeClr val="tx1"/>
                            </a:solidFill>
                            <a:latin typeface="Cambria Math" panose="02040503050406030204" pitchFamily="18" charset="0"/>
                            <a:cs typeface="Arial" panose="020B0604020202020204" pitchFamily="34" charset="0"/>
                          </a:rPr>
                        </m:ctrlPr>
                      </m:dPr>
                      <m:e>
                        <m:f>
                          <m:fPr>
                            <m:ctrlPr>
                              <a:rPr lang="en-US" sz="5400" i="1" noProof="1" smtClean="0">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9</m:t>
                            </m:r>
                          </m:num>
                          <m:den>
                            <m:r>
                              <a:rPr lang="en-US" sz="5400" b="0" i="1" noProof="1" smtClean="0">
                                <a:solidFill>
                                  <a:schemeClr val="tx1"/>
                                </a:solidFill>
                                <a:latin typeface="Cambria Math" panose="02040503050406030204" pitchFamily="18" charset="0"/>
                                <a:cs typeface="Arial" panose="020B0604020202020204" pitchFamily="34" charset="0"/>
                              </a:rPr>
                              <m:t>2</m:t>
                            </m:r>
                          </m:den>
                        </m:f>
                        <m:r>
                          <a:rPr lang="en-US" sz="5400" b="0" i="1" noProof="1" smtClean="0">
                            <a:solidFill>
                              <a:schemeClr val="tx1"/>
                            </a:solidFill>
                            <a:latin typeface="Cambria Math" panose="02040503050406030204" pitchFamily="18" charset="0"/>
                            <a:cs typeface="Arial" panose="020B0604020202020204" pitchFamily="34" charset="0"/>
                          </a:rPr>
                          <m:t>; </m:t>
                        </m:r>
                        <m:f>
                          <m:fPr>
                            <m:ctrlPr>
                              <a:rPr lang="en-US" sz="5400" b="0" i="1" noProof="1" smtClean="0">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9</m:t>
                            </m:r>
                          </m:num>
                          <m:den>
                            <m:r>
                              <a:rPr lang="en-US" sz="5400" b="0" i="1" noProof="1" smtClean="0">
                                <a:solidFill>
                                  <a:schemeClr val="tx1"/>
                                </a:solidFill>
                                <a:latin typeface="Cambria Math" panose="02040503050406030204" pitchFamily="18" charset="0"/>
                                <a:cs typeface="Arial" panose="020B0604020202020204" pitchFamily="34" charset="0"/>
                              </a:rPr>
                              <m:t>2</m:t>
                            </m:r>
                          </m:den>
                        </m:f>
                      </m:e>
                    </m:d>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0"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170279" y="7535084"/>
                <a:ext cx="7426038" cy="2075150"/>
              </a:xfrm>
              <a:prstGeom prst="roundRect">
                <a:avLst/>
              </a:prstGeom>
              <a:blipFill rotWithShape="0">
                <a:blip r:embed="rId8"/>
                <a:stretch>
                  <a:fillRect l="-1970"/>
                </a:stretch>
              </a:blipFill>
              <a:ln>
                <a:noFill/>
              </a:ln>
            </p:spPr>
            <p:txBody>
              <a:bodyPr/>
              <a:lstStyle/>
              <a:p>
                <a:r>
                  <a:rPr lang="en-US">
                    <a:noFill/>
                  </a:rPr>
                  <a:t> </a:t>
                </a:r>
              </a:p>
            </p:txBody>
          </p:sp>
        </mc:Fallback>
      </mc:AlternateContent>
      <p:sp>
        <p:nvSpPr>
          <p:cNvPr id="21"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9818618"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D. G(-3; -3)</a:t>
            </a:r>
            <a:endParaRPr lang="vi-VN" sz="4400" noProof="1">
              <a:solidFill>
                <a:schemeClr val="tx1"/>
              </a:solidFill>
              <a:latin typeface="Arial" panose="020B0604020202020204" pitchFamily="34" charset="0"/>
              <a:cs typeface="Arial" panose="020B0604020202020204" pitchFamily="34" charset="0"/>
            </a:endParaRPr>
          </a:p>
        </p:txBody>
      </p:sp>
      <p:sp>
        <p:nvSpPr>
          <p:cNvPr id="22"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9818618"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C. G(9; 9) </a:t>
            </a:r>
            <a:endParaRPr lang="vi-VN" sz="4400" noProof="1">
              <a:solidFill>
                <a:schemeClr val="tx1"/>
              </a:solidFill>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xmlns=""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405372" y="5139932"/>
            <a:ext cx="1226505" cy="1067554"/>
          </a:xfrm>
          <a:prstGeom prst="rect">
            <a:avLst/>
          </a:prstGeom>
        </p:spPr>
      </p:pic>
      <p:pic>
        <p:nvPicPr>
          <p:cNvPr id="25" name="Picture 24">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52835" y="8008708"/>
            <a:ext cx="1222301" cy="1088958"/>
          </a:xfrm>
          <a:prstGeom prst="rect">
            <a:avLst/>
          </a:prstGeom>
        </p:spPr>
      </p:pic>
      <p:pic>
        <p:nvPicPr>
          <p:cNvPr id="2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74016" y="8005876"/>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Left)">
                                      <p:cBhvr>
                                        <p:cTn id="11" dur="500"/>
                                        <p:tgtEl>
                                          <p:spTgt spid="19"/>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rot="-5400000">
            <a:off x="3868028" y="1491009"/>
            <a:ext cx="10551944" cy="19131917"/>
          </a:xfrm>
          <a:prstGeom prst="rect">
            <a:avLst/>
          </a:prstGeom>
          <a:solidFill>
            <a:srgbClr val="FFFFFF"/>
          </a:solidFill>
        </p:spPr>
      </p:sp>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1959" y="6258019"/>
            <a:ext cx="19136809" cy="1076445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2256"/>
          <a:stretch>
            <a:fillRect/>
          </a:stretch>
        </p:blipFill>
        <p:spPr>
          <a:xfrm rot="1081854">
            <a:off x="11470975" y="-1390749"/>
            <a:ext cx="8057164" cy="2781499"/>
          </a:xfrm>
          <a:prstGeom prst="rect">
            <a:avLst/>
          </a:prstGeom>
        </p:spPr>
      </p:pic>
      <p:sp>
        <p:nvSpPr>
          <p:cNvPr id="12" name="Câu hỏi">
            <a:extLst>
              <a:ext uri="{FF2B5EF4-FFF2-40B4-BE49-F238E27FC236}">
                <a16:creationId xmlns:a16="http://schemas.microsoft.com/office/drawing/2014/main" xmlns="" id="{4ADFFF1A-F500-CC57-185E-00F4826D0836}"/>
              </a:ext>
            </a:extLst>
          </p:cNvPr>
          <p:cNvSpPr/>
          <p:nvPr/>
        </p:nvSpPr>
        <p:spPr>
          <a:xfrm>
            <a:off x="1163996" y="904219"/>
            <a:ext cx="16080660" cy="3573640"/>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smtClean="0">
                <a:solidFill>
                  <a:schemeClr val="tx1"/>
                </a:solidFill>
                <a:latin typeface="Arial" panose="020B0604020202020204" pitchFamily="34" charset="0"/>
                <a:cs typeface="Arial" panose="020B0604020202020204" pitchFamily="34" charset="0"/>
              </a:rPr>
              <a:t>Câu 4: </a:t>
            </a:r>
            <a:r>
              <a:rPr lang="pt-BR" sz="4400" dirty="0">
                <a:solidFill>
                  <a:schemeClr val="tx1"/>
                </a:solidFill>
                <a:latin typeface="Arial" panose="020B0604020202020204" pitchFamily="34" charset="0"/>
                <a:cs typeface="Arial" panose="020B0604020202020204" pitchFamily="34" charset="0"/>
              </a:rPr>
              <a:t>Cho tam giác ABC với A(3; -1), B(-4; 2), C(4; 3). Tìm D để ABCD là hình bình hành</a:t>
            </a:r>
            <a:r>
              <a:rPr lang="pt-BR"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3"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1155945"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D(-3; 6)</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mc="http://schemas.openxmlformats.org/markup-compatibility/2006" xmlns:a14="http://schemas.microsoft.com/office/drawing/2010/main" xmlns:a16="http://schemas.microsoft.com/office/drawing/2014/main" xmlns="" id="{3FCD9830-5FD1-BD44-878B-228BD96CE996}"/>
              </a:ext>
            </a:extLst>
          </p:cNvPr>
          <p:cNvSpPr/>
          <p:nvPr/>
        </p:nvSpPr>
        <p:spPr>
          <a:xfrm>
            <a:off x="1163996"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A</a:t>
            </a:r>
            <a:r>
              <a:rPr lang="en-US" sz="4400" noProof="1">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D(3; 6)</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9818618"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D. D(-3; -6)</a:t>
            </a:r>
            <a:endParaRPr lang="vi-VN" sz="4400" noProof="1">
              <a:solidFill>
                <a:schemeClr val="tx1"/>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9818618"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C. D(3; -6)</a:t>
            </a:r>
            <a:endParaRPr lang="vi-VN" sz="4400" noProof="1">
              <a:solidFill>
                <a:schemeClr val="tx1"/>
              </a:solidFill>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1038" y="7798388"/>
            <a:ext cx="1226505" cy="1067554"/>
          </a:xfrm>
          <a:prstGeom prst="rect">
            <a:avLst/>
          </a:prstGeom>
        </p:spPr>
      </p:pic>
      <p:pic>
        <p:nvPicPr>
          <p:cNvPr id="19" name="Picture 18">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52835" y="8008708"/>
            <a:ext cx="1222301" cy="1088958"/>
          </a:xfrm>
          <a:prstGeom prst="rect">
            <a:avLst/>
          </a:prstGeom>
        </p:spPr>
      </p:pic>
      <p:pic>
        <p:nvPicPr>
          <p:cNvPr id="2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22355" y="5364001"/>
            <a:ext cx="1222301" cy="1088958"/>
          </a:xfrm>
          <a:prstGeom prst="rect">
            <a:avLst/>
          </a:prstGeom>
        </p:spPr>
      </p:pic>
      <p:pic>
        <p:nvPicPr>
          <p:cNvPr id="2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67733" y="538718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3"/>
                                        </p:tgtEl>
                                        <p:attrNameLst>
                                          <p:attrName>fillcolor</p:attrName>
                                        </p:attrNameLst>
                                      </p:cBhvr>
                                      <p:to>
                                        <a:srgbClr val="92D050"/>
                                      </p:to>
                                    </p:animClr>
                                    <p:set>
                                      <p:cBhvr>
                                        <p:cTn id="29" dur="500" fill="hold"/>
                                        <p:tgtEl>
                                          <p:spTgt spid="13"/>
                                        </p:tgtEl>
                                        <p:attrNameLst>
                                          <p:attrName>fill.type</p:attrName>
                                        </p:attrNameLst>
                                      </p:cBhvr>
                                      <p:to>
                                        <p:strVal val="solid"/>
                                      </p:to>
                                    </p:set>
                                    <p:set>
                                      <p:cBhvr>
                                        <p:cTn id="30" dur="500" fill="hold"/>
                                        <p:tgtEl>
                                          <p:spTgt spid="1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4"/>
                                        </p:tgtEl>
                                        <p:attrNameLst>
                                          <p:attrName>fillcolor</p:attrName>
                                        </p:attrNameLst>
                                      </p:cBhvr>
                                      <p:to>
                                        <a:srgbClr val="D99694"/>
                                      </p:to>
                                    </p:animClr>
                                    <p:set>
                                      <p:cBhvr>
                                        <p:cTn id="40" dur="500" fill="hold"/>
                                        <p:tgtEl>
                                          <p:spTgt spid="14"/>
                                        </p:tgtEl>
                                        <p:attrNameLst>
                                          <p:attrName>fill.type</p:attrName>
                                        </p:attrNameLst>
                                      </p:cBhvr>
                                      <p:to>
                                        <p:strVal val="solid"/>
                                      </p:to>
                                    </p:set>
                                    <p:set>
                                      <p:cBhvr>
                                        <p:cTn id="41" dur="500" fill="hold"/>
                                        <p:tgtEl>
                                          <p:spTgt spid="14"/>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2"/>
                                        </p:tgtEl>
                                      </p:cBhvr>
                                    </p:cmd>
                                  </p:childTnLst>
                                </p:cTn>
                              </p:par>
                              <p:par>
                                <p:cTn id="44" presetID="1"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5"/>
                                        </p:tgtEl>
                                        <p:attrNameLst>
                                          <p:attrName>fillcolor</p:attrName>
                                        </p:attrNameLst>
                                      </p:cBhvr>
                                      <p:to>
                                        <a:srgbClr val="D99694"/>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2"/>
                                        </p:tgtEl>
                                      </p:cBhvr>
                                    </p:cmd>
                                  </p:childTnLst>
                                </p:cTn>
                              </p:par>
                              <p:par>
                                <p:cTn id="55" presetID="1" presetClass="entr" presetSubtype="0" fill="hold" nodeType="withEffect">
                                  <p:stCondLst>
                                    <p:cond delay="0"/>
                                  </p:stCondLst>
                                  <p:childTnLst>
                                    <p:set>
                                      <p:cBhvr>
                                        <p:cTn id="56"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6"/>
                                        </p:tgtEl>
                                        <p:attrNameLst>
                                          <p:attrName>fillcolor</p:attrName>
                                        </p:attrNameLst>
                                      </p:cBhvr>
                                      <p:to>
                                        <a:srgbClr val="D99694"/>
                                      </p:to>
                                    </p:animClr>
                                    <p:set>
                                      <p:cBhvr>
                                        <p:cTn id="62" dur="500" fill="hold"/>
                                        <p:tgtEl>
                                          <p:spTgt spid="16"/>
                                        </p:tgtEl>
                                        <p:attrNameLst>
                                          <p:attrName>fill.type</p:attrName>
                                        </p:attrNameLst>
                                      </p:cBhvr>
                                      <p:to>
                                        <p:strVal val="solid"/>
                                      </p:to>
                                    </p:set>
                                    <p:set>
                                      <p:cBhvr>
                                        <p:cTn id="63" dur="500" fill="hold"/>
                                        <p:tgtEl>
                                          <p:spTgt spid="1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2"/>
                                        </p:tgtEl>
                                      </p:cBhvr>
                                    </p:cmd>
                                  </p:childTnLst>
                                </p:cTn>
                              </p:par>
                              <p:par>
                                <p:cTn id="66" presetID="1" presetClass="entr" presetSubtype="0" fill="hold" nodeType="withEffect">
                                  <p:stCondLst>
                                    <p:cond delay="0"/>
                                  </p:stCondLst>
                                  <p:childTnLst>
                                    <p:set>
                                      <p:cBhvr>
                                        <p:cTn id="67"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68" fill="hold" display="0">
                  <p:stCondLst>
                    <p:cond delay="indefinite"/>
                  </p:stCondLst>
                  <p:endCondLst>
                    <p:cond evt="onStopAudio" delay="0">
                      <p:tgtEl>
                        <p:sldTgt/>
                      </p:tgtEl>
                    </p:cond>
                  </p:endCondLst>
                </p:cTn>
                <p:tgtEl>
                  <p:spTgt spid="17"/>
                </p:tgtEl>
              </p:cMediaNode>
            </p:audio>
            <p:audio>
              <p:cMediaNode vol="80000">
                <p:cTn id="69"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395757"/>
            <a:ext cx="7050775" cy="73865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38087">
            <a:off x="1802120" y="8405750"/>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TextBox 15"/>
          <p:cNvSpPr txBox="1"/>
          <p:nvPr/>
        </p:nvSpPr>
        <p:spPr>
          <a:xfrm>
            <a:off x="1751229" y="3077208"/>
            <a:ext cx="5791200" cy="2951064"/>
          </a:xfrm>
          <a:prstGeom prst="rect">
            <a:avLst/>
          </a:prstGeom>
          <a:noFill/>
        </p:spPr>
        <p:txBody>
          <a:bodyPr wrap="square" rtlCol="0">
            <a:spAutoFit/>
          </a:bodyPr>
          <a:lstStyle/>
          <a:p>
            <a:pPr algn="ctr">
              <a:lnSpc>
                <a:spcPct val="150000"/>
              </a:lnSpc>
            </a:pPr>
            <a:r>
              <a:rPr lang="en-US" sz="6600" b="1" dirty="0" smtClean="0">
                <a:latin typeface="Arial" panose="020B0604020202020204" pitchFamily="34" charset="0"/>
                <a:cs typeface="Arial" panose="020B0604020202020204" pitchFamily="34" charset="0"/>
              </a:rPr>
              <a:t>NỘI DUNG BÀI HỌC</a:t>
            </a:r>
            <a:endParaRPr lang="en-US" sz="6600" b="1" dirty="0">
              <a:latin typeface="Arial" panose="020B0604020202020204" pitchFamily="34" charset="0"/>
              <a:cs typeface="Arial" panose="020B0604020202020204" pitchFamily="34" charset="0"/>
            </a:endParaRPr>
          </a:p>
        </p:txBody>
      </p:sp>
      <p:grpSp>
        <p:nvGrpSpPr>
          <p:cNvPr id="6" name="Group 5"/>
          <p:cNvGrpSpPr/>
          <p:nvPr/>
        </p:nvGrpSpPr>
        <p:grpSpPr>
          <a:xfrm>
            <a:off x="9144000" y="1901348"/>
            <a:ext cx="7752726" cy="3054047"/>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sp>
        <p:sp>
          <p:nvSpPr>
            <p:cNvPr id="7" name="AutoShape 7"/>
            <p:cNvSpPr/>
            <p:nvPr/>
          </p:nvSpPr>
          <p:spPr>
            <a:xfrm>
              <a:off x="9144000" y="1901348"/>
              <a:ext cx="7752726" cy="951331"/>
            </a:xfrm>
            <a:prstGeom prst="rect">
              <a:avLst/>
            </a:prstGeom>
            <a:solidFill>
              <a:srgbClr val="FFCE6D"/>
            </a:solidFill>
          </p:spPr>
        </p:sp>
        <p:sp>
          <p:nvSpPr>
            <p:cNvPr id="8" name="TextBox 8"/>
            <p:cNvSpPr txBox="1"/>
            <p:nvPr/>
          </p:nvSpPr>
          <p:spPr>
            <a:xfrm>
              <a:off x="9626054" y="2213466"/>
              <a:ext cx="6788617" cy="515206"/>
            </a:xfrm>
            <a:prstGeom prst="rect">
              <a:avLst/>
            </a:prstGeom>
          </p:spPr>
          <p:txBody>
            <a:bodyPr lIns="0" tIns="0" rIns="0" bIns="0" rtlCol="0" anchor="t">
              <a:spAutoFit/>
            </a:bodyPr>
            <a:lstStyle/>
            <a:p>
              <a:pPr algn="ctr">
                <a:lnSpc>
                  <a:spcPts val="3919"/>
                </a:lnSpc>
              </a:pPr>
              <a:r>
                <a:rPr lang="en-US" sz="4800" b="1" dirty="0" smtClean="0">
                  <a:solidFill>
                    <a:srgbClr val="291B25"/>
                  </a:solidFill>
                  <a:latin typeface="Arial" panose="020B0604020202020204" pitchFamily="34" charset="0"/>
                  <a:cs typeface="Arial" panose="020B0604020202020204" pitchFamily="34" charset="0"/>
                </a:rPr>
                <a:t>01</a:t>
              </a:r>
              <a:endParaRPr lang="en-US" sz="4800" b="1" dirty="0">
                <a:solidFill>
                  <a:srgbClr val="291B25"/>
                </a:solidFill>
                <a:latin typeface="Arial" panose="020B0604020202020204" pitchFamily="34" charset="0"/>
                <a:cs typeface="Arial" panose="020B0604020202020204" pitchFamily="34" charset="0"/>
              </a:endParaRPr>
            </a:p>
          </p:txBody>
        </p:sp>
        <p:sp>
          <p:nvSpPr>
            <p:cNvPr id="17" name="Rectangle 16"/>
            <p:cNvSpPr/>
            <p:nvPr/>
          </p:nvSpPr>
          <p:spPr>
            <a:xfrm>
              <a:off x="10594057" y="3353167"/>
              <a:ext cx="4852610" cy="769441"/>
            </a:xfrm>
            <a:prstGeom prst="rect">
              <a:avLst/>
            </a:prstGeom>
          </p:spPr>
          <p:txBody>
            <a:bodyPr wrap="none">
              <a:spAutoFit/>
            </a:bodyPr>
            <a:lstStyle/>
            <a:p>
              <a:r>
                <a:rPr lang="vi-VN" sz="4400" b="1" dirty="0">
                  <a:solidFill>
                    <a:schemeClr val="bg1"/>
                  </a:solidFill>
                  <a:latin typeface="Arial" panose="020B0604020202020204" pitchFamily="34" charset="0"/>
                  <a:cs typeface="Arial" panose="020B0604020202020204" pitchFamily="34" charset="0"/>
                </a:rPr>
                <a:t>Tọa độ của vectơ</a:t>
              </a:r>
              <a:endParaRPr lang="en-US" sz="4400" b="1" dirty="0">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9144000" y="5341130"/>
            <a:ext cx="7752726" cy="3054047"/>
            <a:chOff x="9144000" y="5341130"/>
            <a:chExt cx="7752726" cy="3054047"/>
          </a:xfrm>
        </p:grpSpPr>
        <p:sp>
          <p:nvSpPr>
            <p:cNvPr id="4" name="AutoShape 4"/>
            <p:cNvSpPr/>
            <p:nvPr/>
          </p:nvSpPr>
          <p:spPr>
            <a:xfrm>
              <a:off x="9144000" y="5341130"/>
              <a:ext cx="7752726" cy="3054047"/>
            </a:xfrm>
            <a:prstGeom prst="rect">
              <a:avLst/>
            </a:prstGeom>
            <a:solidFill>
              <a:srgbClr val="61A6AB"/>
            </a:solidFill>
          </p:spPr>
        </p:sp>
        <p:sp>
          <p:nvSpPr>
            <p:cNvPr id="9" name="AutoShape 9"/>
            <p:cNvSpPr/>
            <p:nvPr/>
          </p:nvSpPr>
          <p:spPr>
            <a:xfrm>
              <a:off x="9144000" y="5341130"/>
              <a:ext cx="7752726" cy="951331"/>
            </a:xfrm>
            <a:prstGeom prst="rect">
              <a:avLst/>
            </a:prstGeom>
            <a:solidFill>
              <a:srgbClr val="FFCE6D"/>
            </a:solidFill>
          </p:spPr>
        </p:sp>
        <p:sp>
          <p:nvSpPr>
            <p:cNvPr id="10" name="TextBox 10"/>
            <p:cNvSpPr txBox="1"/>
            <p:nvPr/>
          </p:nvSpPr>
          <p:spPr>
            <a:xfrm>
              <a:off x="9626054" y="5653248"/>
              <a:ext cx="6788617" cy="515206"/>
            </a:xfrm>
            <a:prstGeom prst="rect">
              <a:avLst/>
            </a:prstGeom>
          </p:spPr>
          <p:txBody>
            <a:bodyPr lIns="0" tIns="0" rIns="0" bIns="0" rtlCol="0" anchor="t">
              <a:spAutoFit/>
            </a:bodyPr>
            <a:lstStyle/>
            <a:p>
              <a:pPr algn="ctr">
                <a:lnSpc>
                  <a:spcPts val="3919"/>
                </a:lnSpc>
              </a:pPr>
              <a:r>
                <a:rPr lang="en-US" sz="4800" b="1" dirty="0" smtClean="0">
                  <a:solidFill>
                    <a:srgbClr val="291B25"/>
                  </a:solidFill>
                  <a:latin typeface="Arial" panose="020B0604020202020204" pitchFamily="34" charset="0"/>
                  <a:cs typeface="Arial" panose="020B0604020202020204" pitchFamily="34" charset="0"/>
                </a:rPr>
                <a:t>02</a:t>
              </a:r>
              <a:endParaRPr lang="en-US" sz="4800" b="1" dirty="0">
                <a:solidFill>
                  <a:srgbClr val="291B25"/>
                </a:solidFill>
                <a:latin typeface="Arial" panose="020B0604020202020204" pitchFamily="34" charset="0"/>
                <a:cs typeface="Arial" panose="020B0604020202020204" pitchFamily="34" charset="0"/>
              </a:endParaRPr>
            </a:p>
          </p:txBody>
        </p:sp>
        <p:sp>
          <p:nvSpPr>
            <p:cNvPr id="18" name="Rectangle 17"/>
            <p:cNvSpPr/>
            <p:nvPr/>
          </p:nvSpPr>
          <p:spPr>
            <a:xfrm>
              <a:off x="9313391" y="6231761"/>
              <a:ext cx="7413941" cy="2123658"/>
            </a:xfrm>
            <a:prstGeom prst="rect">
              <a:avLst/>
            </a:prstGeom>
          </p:spPr>
          <p:txBody>
            <a:bodyPr wrap="square">
              <a:spAutoFit/>
            </a:bodyPr>
            <a:lstStyle/>
            <a:p>
              <a:pPr algn="ctr">
                <a:lnSpc>
                  <a:spcPct val="150000"/>
                </a:lnSpc>
              </a:pPr>
              <a:r>
                <a:rPr lang="vi-VN" sz="4400" b="1" dirty="0">
                  <a:solidFill>
                    <a:schemeClr val="bg1"/>
                  </a:solidFill>
                  <a:latin typeface="Arial" panose="020B0604020202020204" pitchFamily="34" charset="0"/>
                  <a:cs typeface="Arial" panose="020B0604020202020204" pitchFamily="34" charset="0"/>
                </a:rPr>
                <a:t>Biểu thức tọa độ của các phép toán vectơ</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49923" y="7293590"/>
            <a:ext cx="2446888" cy="2486100"/>
          </a:xfrm>
          <a:prstGeom prst="rect">
            <a:avLst/>
          </a:prstGeom>
        </p:spPr>
      </p:pic>
      <p:pic>
        <p:nvPicPr>
          <p:cNvPr id="20" name="Picture 4"/>
          <p:cNvPicPr>
            <a:picLocks noChangeAspect="1"/>
          </p:cNvPicPr>
          <p:nvPr/>
        </p:nvPicPr>
        <p:blipFill>
          <a:blip r:embed="rId13"/>
          <a:srcRect/>
          <a:stretch>
            <a:fillRect/>
          </a:stretch>
        </p:blipFill>
        <p:spPr>
          <a:xfrm>
            <a:off x="838200" y="125828"/>
            <a:ext cx="3505200" cy="2821686"/>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xmlns="" id="{4ADFFF1A-F500-CC57-185E-00F4826D0836}"/>
              </a:ext>
            </a:extLst>
          </p:cNvPr>
          <p:cNvSpPr/>
          <p:nvPr/>
        </p:nvSpPr>
        <p:spPr>
          <a:xfrm>
            <a:off x="1163996" y="904219"/>
            <a:ext cx="16080660" cy="357364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smtClean="0">
                <a:solidFill>
                  <a:schemeClr val="tx1"/>
                </a:solidFill>
                <a:latin typeface="Arial" panose="020B0604020202020204" pitchFamily="34" charset="0"/>
                <a:cs typeface="Arial" panose="020B0604020202020204" pitchFamily="34" charset="0"/>
              </a:rPr>
              <a:t>Câu 5: </a:t>
            </a:r>
            <a:r>
              <a:rPr lang="pt-BR" sz="4400" dirty="0">
                <a:solidFill>
                  <a:schemeClr val="tx1"/>
                </a:solidFill>
                <a:latin typeface="Arial" panose="020B0604020202020204" pitchFamily="34" charset="0"/>
                <a:cs typeface="Arial" panose="020B0604020202020204" pitchFamily="34" charset="0"/>
              </a:rPr>
              <a:t>Trong mặt phẳng Oxy, cho A(m-1; -1), B(2; 2-2</a:t>
            </a:r>
            <a:r>
              <a:rPr lang="pt-BR" sz="4400" dirty="0" smtClean="0">
                <a:solidFill>
                  <a:schemeClr val="tx1"/>
                </a:solidFill>
                <a:latin typeface="Arial" panose="020B0604020202020204" pitchFamily="34" charset="0"/>
                <a:cs typeface="Arial" panose="020B0604020202020204" pitchFamily="34" charset="0"/>
              </a:rPr>
              <a:t>), C(m+3</a:t>
            </a:r>
            <a:r>
              <a:rPr lang="pt-BR" sz="4400" dirty="0">
                <a:solidFill>
                  <a:schemeClr val="tx1"/>
                </a:solidFill>
                <a:latin typeface="Arial" panose="020B0604020202020204" pitchFamily="34" charset="0"/>
                <a:cs typeface="Arial" panose="020B0604020202020204" pitchFamily="34" charset="0"/>
              </a:rPr>
              <a:t>; 3). Tìm giá trị m để A, B, C là ba điểm thẳng hàng</a:t>
            </a:r>
            <a:r>
              <a:rPr lang="pt-BR"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9"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9818618" y="743942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prstClr val="black"/>
                </a:solidFill>
                <a:latin typeface="Arial" panose="020B0604020202020204" pitchFamily="34" charset="0"/>
                <a:cs typeface="Arial" panose="020B0604020202020204" pitchFamily="34" charset="0"/>
              </a:rPr>
              <a:t>D. m = 0</a:t>
            </a:r>
            <a:endParaRPr lang="vi-VN" sz="4400" noProof="1">
              <a:solidFill>
                <a:prstClr val="black"/>
              </a:solidFill>
              <a:cs typeface="Arial" panose="020B0604020202020204" pitchFamily="34" charset="0"/>
            </a:endParaRPr>
          </a:p>
        </p:txBody>
      </p:sp>
      <p:sp>
        <p:nvSpPr>
          <p:cNvPr id="20" name="Đáp án sai 1">
            <a:extLst>
              <a:ext uri="{FF2B5EF4-FFF2-40B4-BE49-F238E27FC236}">
                <a16:creationId xmlns:mc="http://schemas.openxmlformats.org/markup-compatibility/2006" xmlns:a14="http://schemas.microsoft.com/office/drawing/2010/main" xmlns:a16="http://schemas.microsoft.com/office/drawing/2014/main" xmlns="" id="{3FCD9830-5FD1-BD44-878B-228BD96CE996}"/>
              </a:ext>
            </a:extLst>
          </p:cNvPr>
          <p:cNvSpPr/>
          <p:nvPr/>
        </p:nvSpPr>
        <p:spPr>
          <a:xfrm>
            <a:off x="1163996"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prstClr val="black"/>
                </a:solidFill>
                <a:latin typeface="Arial" panose="020B0604020202020204" pitchFamily="34" charset="0"/>
                <a:cs typeface="Arial" panose="020B0604020202020204" pitchFamily="34" charset="0"/>
              </a:rPr>
              <a:t>A</a:t>
            </a:r>
            <a:r>
              <a:rPr lang="en-US" sz="4400" noProof="1">
                <a:solidFill>
                  <a:prstClr val="black"/>
                </a:solidFill>
                <a:latin typeface="Arial" panose="020B0604020202020204" pitchFamily="34" charset="0"/>
                <a:cs typeface="Arial" panose="020B0604020202020204" pitchFamily="34" charset="0"/>
              </a:rPr>
              <a:t>. </a:t>
            </a:r>
            <a:r>
              <a:rPr lang="en-US" sz="4400" noProof="1" smtClean="0">
                <a:solidFill>
                  <a:prstClr val="black"/>
                </a:solidFill>
                <a:latin typeface="Arial" panose="020B0604020202020204" pitchFamily="34" charset="0"/>
                <a:cs typeface="Arial" panose="020B0604020202020204" pitchFamily="34" charset="0"/>
              </a:rPr>
              <a:t>m = 1</a:t>
            </a:r>
            <a:endParaRPr lang="vi-VN" sz="4400" noProof="1">
              <a:solidFill>
                <a:prstClr val="black"/>
              </a:solidFill>
              <a:cs typeface="Arial" panose="020B0604020202020204" pitchFamily="34" charset="0"/>
            </a:endParaRPr>
          </a:p>
        </p:txBody>
      </p:sp>
      <p:sp>
        <p:nvSpPr>
          <p:cNvPr id="21"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1142225" y="7397022"/>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prstClr val="black"/>
                </a:solidFill>
                <a:latin typeface="Arial" panose="020B0604020202020204" pitchFamily="34" charset="0"/>
                <a:cs typeface="Arial" panose="020B0604020202020204" pitchFamily="34" charset="0"/>
              </a:rPr>
              <a:t>B. m = 3</a:t>
            </a:r>
            <a:endParaRPr lang="vi-VN" sz="4400" noProof="1">
              <a:solidFill>
                <a:prstClr val="black"/>
              </a:solidFill>
              <a:cs typeface="Arial" panose="020B0604020202020204" pitchFamily="34" charset="0"/>
            </a:endParaRPr>
          </a:p>
        </p:txBody>
      </p:sp>
      <p:sp>
        <p:nvSpPr>
          <p:cNvPr id="22"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9818618"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prstClr val="black"/>
                </a:solidFill>
                <a:latin typeface="Arial" panose="020B0604020202020204" pitchFamily="34" charset="0"/>
                <a:cs typeface="Arial" panose="020B0604020202020204" pitchFamily="34" charset="0"/>
              </a:rPr>
              <a:t>C. m = 2</a:t>
            </a:r>
            <a:endParaRPr lang="vi-VN" sz="4400" noProof="1">
              <a:solidFill>
                <a:prstClr val="black"/>
              </a:solidFill>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022355" y="7839901"/>
            <a:ext cx="1226505" cy="1067554"/>
          </a:xfrm>
          <a:prstGeom prst="rect">
            <a:avLst/>
          </a:prstGeom>
        </p:spPr>
      </p:pic>
      <p:pic>
        <p:nvPicPr>
          <p:cNvPr id="25" name="Picture 24">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76442" y="7867115"/>
            <a:ext cx="1222301" cy="1088958"/>
          </a:xfrm>
          <a:prstGeom prst="rect">
            <a:avLst/>
          </a:prstGeom>
        </p:spPr>
      </p:pic>
      <p:pic>
        <p:nvPicPr>
          <p:cNvPr id="2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67733" y="5387182"/>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82421" y="-600206"/>
            <a:ext cx="487363" cy="487363"/>
          </a:xfrm>
          <a:prstGeom prst="rect">
            <a:avLst/>
          </a:prstGeom>
        </p:spPr>
      </p:pic>
    </p:spTree>
    <p:extLst>
      <p:ext uri="{BB962C8B-B14F-4D97-AF65-F5344CB8AC3E}">
        <p14:creationId xmlns:p14="http://schemas.microsoft.com/office/powerpoint/2010/main" val="3089583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down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a:off x="16540648" y="70741"/>
            <a:ext cx="3600506" cy="10508716"/>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5840">
            <a:off x="818535" y="7663985"/>
            <a:ext cx="2016426" cy="188077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20431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43360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755">
              <a:off x="12859180" y="3856784"/>
              <a:ext cx="2145424" cy="512034"/>
            </a:xfrm>
            <a:prstGeom prst="rect">
              <a:avLst/>
            </a:prstGeom>
          </p:spPr>
        </p:pic>
        <p:sp>
          <p:nvSpPr>
            <p:cNvPr id="18" name="TextBox 17"/>
            <p:cNvSpPr txBox="1"/>
            <p:nvPr/>
          </p:nvSpPr>
          <p:spPr>
            <a:xfrm>
              <a:off x="11734850" y="4818721"/>
              <a:ext cx="4394083" cy="378565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Bài</a:t>
              </a:r>
              <a:r>
                <a:rPr lang="en-US" sz="4000" b="1" i="1" dirty="0" smtClean="0">
                  <a:latin typeface="Arial" panose="020B0604020202020204" pitchFamily="34" charset="0"/>
                  <a:cs typeface="Arial" panose="020B0604020202020204" pitchFamily="34" charset="0"/>
                </a:rPr>
                <a:t> 11.</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Tích</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vô</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hướng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của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vectơ</a:t>
              </a:r>
              <a:endParaRPr lang="en-US" sz="4000" i="1" dirty="0">
                <a:latin typeface="Arial" panose="020B0604020202020204" pitchFamily="34" charset="0"/>
                <a:cs typeface="Arial" panose="020B0604020202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ĐÃ THEO DÕI BÀI GIẢNG!</a:t>
            </a:r>
            <a:endParaRPr lang="en-US" sz="8000" b="1" u="none" dirty="0">
              <a:solidFill>
                <a:schemeClr val="accent2">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323304">
            <a:off x="8106074" y="7419906"/>
            <a:ext cx="1505652" cy="5666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flipH="1">
            <a:off x="-1720640" y="-314570"/>
            <a:ext cx="3733533" cy="108969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6400924" y="8402176"/>
            <a:ext cx="1732518" cy="1615966"/>
          </a:xfrm>
          <a:prstGeom prst="rect">
            <a:avLst/>
          </a:prstGeom>
        </p:spPr>
      </p:pic>
      <p:sp>
        <p:nvSpPr>
          <p:cNvPr id="15" name="Rectangle 14"/>
          <p:cNvSpPr/>
          <p:nvPr/>
        </p:nvSpPr>
        <p:spPr>
          <a:xfrm>
            <a:off x="2168665" y="723900"/>
            <a:ext cx="14401800" cy="1998176"/>
          </a:xfrm>
          <a:prstGeom prst="rect">
            <a:avLst/>
          </a:prstGeom>
        </p:spPr>
        <p:txBody>
          <a:bodyPr wrap="square">
            <a:spAutoFit/>
          </a:bodyPr>
          <a:lstStyle/>
          <a:p>
            <a:pPr algn="ctr">
              <a:lnSpc>
                <a:spcPct val="150000"/>
              </a:lnSpc>
            </a:pPr>
            <a:r>
              <a:rPr lang="vi-VN" sz="4400" b="1" dirty="0">
                <a:solidFill>
                  <a:srgbClr val="002060"/>
                </a:solidFill>
                <a:latin typeface="Arial" panose="020B0604020202020204" pitchFamily="34" charset="0"/>
                <a:cs typeface="Arial" panose="020B0604020202020204" pitchFamily="34" charset="0"/>
              </a:rPr>
              <a:t>TIẾT 1: TỌA ĐỘ CỦA VECTƠ VÀ BIỂU THỨC TỌA ĐỘ CỦA CÁC PHÉP TOÁN</a:t>
            </a:r>
            <a:endParaRPr lang="en-US" sz="4400" b="1" dirty="0">
              <a:solidFill>
                <a:srgbClr val="002060"/>
              </a:solidFill>
              <a:latin typeface="Arial" panose="020B0604020202020204" pitchFamily="34" charset="0"/>
              <a:cs typeface="Arial" panose="020B0604020202020204" pitchFamily="34" charset="0"/>
            </a:endParaRPr>
          </a:p>
        </p:txBody>
      </p:sp>
      <p:sp>
        <p:nvSpPr>
          <p:cNvPr id="16" name="Rectangle 15"/>
          <p:cNvSpPr/>
          <p:nvPr/>
        </p:nvSpPr>
        <p:spPr>
          <a:xfrm>
            <a:off x="2086889" y="2949017"/>
            <a:ext cx="5480988"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1. Tọa độ của vectơ</a:t>
            </a:r>
            <a:endParaRPr lang="en-US" sz="4400" b="1" dirty="0">
              <a:solidFill>
                <a:srgbClr val="C00000"/>
              </a:solidFill>
              <a:latin typeface="Arial" panose="020B0604020202020204" pitchFamily="34" charset="0"/>
              <a:cs typeface="Arial" panose="020B0604020202020204" pitchFamily="34" charset="0"/>
            </a:endParaRPr>
          </a:p>
        </p:txBody>
      </p:sp>
      <p:sp>
        <p:nvSpPr>
          <p:cNvPr id="17" name="Rounded Rectangle 16"/>
          <p:cNvSpPr/>
          <p:nvPr/>
        </p:nvSpPr>
        <p:spPr>
          <a:xfrm>
            <a:off x="2086889" y="4063433"/>
            <a:ext cx="1673964"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Rectangle 17"/>
              <p:cNvSpPr/>
              <p:nvPr/>
            </p:nvSpPr>
            <p:spPr>
              <a:xfrm>
                <a:off x="4038600" y="3721049"/>
                <a:ext cx="13335001" cy="3623877"/>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Ox,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𝑂𝐴</m:t>
                        </m:r>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(H4.32a).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M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4,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038600" y="3721049"/>
                <a:ext cx="13335001" cy="3623877"/>
              </a:xfrm>
              <a:prstGeom prst="rect">
                <a:avLst/>
              </a:prstGeom>
              <a:blipFill rotWithShape="0">
                <a:blip r:embed="rId12"/>
                <a:stretch>
                  <a:fillRect l="-1646" r="-1600"/>
                </a:stretch>
              </a:blipFill>
            </p:spPr>
            <p:txBody>
              <a:bodyPr/>
              <a:lstStyle/>
              <a:p>
                <a:r>
                  <a:rPr lang="en-US">
                    <a:noFill/>
                  </a:rPr>
                  <a:t> </a:t>
                </a:r>
              </a:p>
            </p:txBody>
          </p:sp>
        </mc:Fallback>
      </mc:AlternateContent>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3600" y="7347466"/>
            <a:ext cx="6477000" cy="2549013"/>
          </a:xfrm>
          <a:prstGeom prst="rect">
            <a:avLst/>
          </a:prstGeom>
          <a:noFill/>
          <a:ln>
            <a:noFill/>
          </a:ln>
        </p:spPr>
      </p:pic>
    </p:spTree>
    <p:extLst>
      <p:ext uri="{BB962C8B-B14F-4D97-AF65-F5344CB8AC3E}">
        <p14:creationId xmlns:p14="http://schemas.microsoft.com/office/powerpoint/2010/main" val="3572638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3"/>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ppt_y</p:attrName>
                                        </p:attrNameLst>
                                      </p:cBhvr>
                                      <p:tavLst>
                                        <p:tav tm="0">
                                          <p:val>
                                            <p:strVal val="#ppt_y+#ppt_h*1.125000"/>
                                          </p:val>
                                        </p:tav>
                                        <p:tav tm="100000">
                                          <p:val>
                                            <p:strVal val="#ppt_y"/>
                                          </p:val>
                                        </p:tav>
                                      </p:tavLst>
                                    </p:anim>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3600" y="533555"/>
            <a:ext cx="5638800" cy="2219141"/>
          </a:xfrm>
          <a:prstGeom prst="rect">
            <a:avLst/>
          </a:prstGeom>
          <a:noFill/>
          <a:ln>
            <a:noFill/>
          </a:ln>
        </p:spPr>
      </p:pic>
      <p:grpSp>
        <p:nvGrpSpPr>
          <p:cNvPr id="3" name="Group 2"/>
          <p:cNvGrpSpPr/>
          <p:nvPr/>
        </p:nvGrpSpPr>
        <p:grpSpPr>
          <a:xfrm>
            <a:off x="1124249" y="830259"/>
            <a:ext cx="2219810" cy="1784172"/>
            <a:chOff x="1124249" y="830259"/>
            <a:chExt cx="2219810" cy="1784172"/>
          </a:xfrm>
        </p:grpSpPr>
        <p:pic>
          <p:nvPicPr>
            <p:cNvPr id="8"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2" name="TextBox 1"/>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2209800" y="2533622"/>
                <a:ext cx="14478000" cy="3470245"/>
              </a:xfrm>
              <a:prstGeom prst="rect">
                <a:avLst/>
              </a:prstGeom>
            </p:spPr>
            <p:txBody>
              <a:bodyPr wrap="squar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Do A biểu diễn số 1, M biểu diễn số 4, nên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cùng phương, cùng hướng và </a:t>
                </a:r>
                <a14:m>
                  <m:oMath xmlns:m="http://schemas.openxmlformats.org/officeDocument/2006/math">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𝑂𝑀</m:t>
                            </m:r>
                          </m:e>
                        </m:acc>
                      </m:e>
                    </m:d>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e>
                    </m: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𝑂𝑀</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𝑖</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09800" y="2533622"/>
                <a:ext cx="14478000" cy="3470245"/>
              </a:xfrm>
              <a:prstGeom prst="rect">
                <a:avLst/>
              </a:prstGeom>
              <a:blipFill rotWithShape="0">
                <a:blip r:embed="rId20"/>
                <a:stretch>
                  <a:fillRect l="-1516" b="-2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185990" y="6042969"/>
                <a:ext cx="15011400" cy="3601563"/>
              </a:xfrm>
              <a:prstGeom prst="rect">
                <a:avLst/>
              </a:prstGeom>
            </p:spPr>
            <p:txBody>
              <a:bodyPr wrap="square">
                <a:spAutoFit/>
              </a:bodyPr>
              <a:lstStyle/>
              <a:p>
                <a:pPr algn="just">
                  <a:lnSpc>
                    <a:spcPct val="13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Cũng vậy, do A biểu diễn số 1, N biểu diễn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nên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có cùng phương, ngược hướng và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𝑂𝑁</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85990" y="6042969"/>
                <a:ext cx="15011400" cy="3601563"/>
              </a:xfrm>
              <a:prstGeom prst="rect">
                <a:avLst/>
              </a:prstGeom>
              <a:blipFill rotWithShape="0">
                <a:blip r:embed="rId21"/>
                <a:stretch>
                  <a:fillRect l="-1462" r="-1422" b="-2369"/>
                </a:stretch>
              </a:blipFill>
            </p:spPr>
            <p:txBody>
              <a:bodyPr/>
              <a:lstStyle/>
              <a:p>
                <a:r>
                  <a:rPr lang="en-US">
                    <a:noFill/>
                  </a:rPr>
                  <a:t> </a:t>
                </a:r>
              </a:p>
            </p:txBody>
          </p:sp>
        </mc:Fallback>
      </mc:AlternateContent>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868400" y="8722957"/>
            <a:ext cx="2590800" cy="1396403"/>
          </a:xfrm>
          <a:prstGeom prst="rect">
            <a:avLst/>
          </a:prstGeom>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524687" y="7603518"/>
            <a:ext cx="1081879" cy="2442167"/>
          </a:xfrm>
          <a:prstGeom prst="rect">
            <a:avLst/>
          </a:prstGeom>
        </p:spPr>
      </p:pic>
    </p:spTree>
    <p:extLst>
      <p:ext uri="{BB962C8B-B14F-4D97-AF65-F5344CB8AC3E}">
        <p14:creationId xmlns:p14="http://schemas.microsoft.com/office/powerpoint/2010/main" val="4013497144"/>
      </p:ext>
    </p:extLst>
  </p:cSld>
  <p:clrMapOvr>
    <a:masterClrMapping/>
  </p:clrMapOvr>
  <mc:AlternateContent xmlns:mc="http://schemas.openxmlformats.org/markup-compatibility/2006">
    <mc:Choice xmlns:p14="http://schemas.microsoft.com/office/powerpoint/2010/main" Requires="p14">
      <p:transition spd="slow" p14:dur="8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95500" y="1344736"/>
                <a:ext cx="14097000" cy="5006627"/>
              </a:xfrm>
              <a:prstGeom prst="rect">
                <a:avLst/>
              </a:prstGeom>
            </p:spPr>
            <p:txBody>
              <a:bodyPr wrap="square">
                <a:spAutoFit/>
              </a:bodyPr>
              <a:lstStyle/>
              <a:p>
                <a:pPr algn="just">
                  <a:lnSpc>
                    <a:spcPct val="150000"/>
                  </a:lnSpc>
                  <a:spcBef>
                    <a:spcPts val="600"/>
                  </a:spcBef>
                  <a:spcAft>
                    <a:spcPts val="800"/>
                  </a:spcAft>
                </a:pPr>
                <a:r>
                  <a:rPr lang="nl-NL" sz="4000" b="1" dirty="0">
                    <a:latin typeface="Arial" panose="020B0604020202020204" pitchFamily="34" charset="0"/>
                    <a:ea typeface="Calibri" panose="020F0502020204030204" pitchFamily="34" charset="0"/>
                    <a:cs typeface="Arial" panose="020B0604020202020204" pitchFamily="34" charset="0"/>
                  </a:rPr>
                  <a:t>Trục tọa độ</a:t>
                </a:r>
                <a:r>
                  <a:rPr lang="nl-NL" sz="4000" dirty="0">
                    <a:effectLst/>
                    <a:latin typeface="Arial" panose="020B0604020202020204" pitchFamily="34" charset="0"/>
                    <a:ea typeface="Calibri" panose="020F0502020204030204" pitchFamily="34" charset="0"/>
                    <a:cs typeface="Arial" panose="020B0604020202020204" pitchFamily="34" charset="0"/>
                  </a:rPr>
                  <a:t> (còn gọi là trục, hay trục số) là một đường thẳng mà trên đó đã xác định một điểm O và một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có độ dài bằng 1.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Điểm O gọi là gốc tọa độ,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gọi là vectơ đơn vị của trục. Điểm M trên trục biểu diễn số x</a:t>
                </a:r>
                <a:r>
                  <a:rPr lang="nl-NL" sz="4000" baseline="-25000" dirty="0">
                    <a:effectLst/>
                    <a:latin typeface="Arial" panose="020B0604020202020204" pitchFamily="34" charset="0"/>
                    <a:ea typeface="Calibri" panose="020F0502020204030204" pitchFamily="34" charset="0"/>
                    <a:cs typeface="Arial" panose="020B0604020202020204" pitchFamily="34" charset="0"/>
                  </a:rPr>
                  <a:t>o</a:t>
                </a:r>
                <a:r>
                  <a:rPr lang="nl-NL" sz="4000" dirty="0">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95500" y="1344736"/>
                <a:ext cx="14097000" cy="5006627"/>
              </a:xfrm>
              <a:prstGeom prst="rect">
                <a:avLst/>
              </a:prstGeom>
              <a:blipFill rotWithShape="0">
                <a:blip r:embed="rId4"/>
                <a:stretch>
                  <a:fillRect l="-1557" r="-1514" b="-1462"/>
                </a:stretch>
              </a:blipFill>
            </p:spPr>
            <p:txBody>
              <a:bodyPr/>
              <a:lstStyle/>
              <a:p>
                <a:r>
                  <a:rPr lang="en-US">
                    <a:noFill/>
                  </a:rPr>
                  <a:t> </a:t>
                </a:r>
              </a:p>
            </p:txBody>
          </p:sp>
        </mc:Fallback>
      </mc:AlternateContent>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915" y="723900"/>
            <a:ext cx="1404585" cy="1553744"/>
          </a:xfrm>
          <a:prstGeom prst="rect">
            <a:avLst/>
          </a:prstGeom>
        </p:spPr>
      </p:pic>
      <p:grpSp>
        <p:nvGrpSpPr>
          <p:cNvPr id="27" name="Group 26"/>
          <p:cNvGrpSpPr/>
          <p:nvPr/>
        </p:nvGrpSpPr>
        <p:grpSpPr>
          <a:xfrm>
            <a:off x="3257584" y="6667500"/>
            <a:ext cx="10464212" cy="1978303"/>
            <a:chOff x="3962400" y="6668949"/>
            <a:chExt cx="10464212" cy="1978303"/>
          </a:xfrm>
        </p:grpSpPr>
        <p:cxnSp>
          <p:nvCxnSpPr>
            <p:cNvPr id="8" name="Straight Arrow Connector 7"/>
            <p:cNvCxnSpPr/>
            <p:nvPr/>
          </p:nvCxnSpPr>
          <p:spPr>
            <a:xfrm>
              <a:off x="3962400" y="7658100"/>
              <a:ext cx="9832762"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7523480"/>
              <a:ext cx="0" cy="3048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2840" y="7510780"/>
              <a:ext cx="0" cy="3048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242CFBD7-EAF3-4CD2-AB8F-420462532F1F}"/>
                </a:ext>
              </a:extLst>
            </p:cNvPr>
            <p:cNvSpPr txBox="1"/>
            <p:nvPr/>
          </p:nvSpPr>
          <p:spPr>
            <a:xfrm flipH="1">
              <a:off x="11532060" y="7248309"/>
              <a:ext cx="319780" cy="855141"/>
            </a:xfrm>
            <a:prstGeom prst="rect">
              <a:avLst/>
            </a:prstGeom>
            <a:solidFill>
              <a:schemeClr val="bg1">
                <a:alpha val="2000"/>
              </a:schemeClr>
            </a:solidFill>
          </p:spPr>
          <p:txBody>
            <a:bodyPr wrap="square" rtlCol="0">
              <a:spAutoFit/>
            </a:bodyPr>
            <a:lstStyle/>
            <a:p>
              <a:r>
                <a:rPr lang="en-US" sz="4800" dirty="0">
                  <a:latin typeface="Arial" panose="020B0604020202020204" pitchFamily="34" charset="0"/>
                  <a:cs typeface="Arial" panose="020B0604020202020204" pitchFamily="34" charset="0"/>
                  <a:sym typeface="Wingdings" panose="05000000000000000000" pitchFamily="2" charset="2"/>
                </a:rPr>
                <a:t></a:t>
              </a:r>
              <a:endParaRPr lang="en-US" sz="4800" dirty="0">
                <a:latin typeface="Arial" panose="020B0604020202020204" pitchFamily="34" charset="0"/>
                <a:cs typeface="Arial" panose="020B0604020202020204" pitchFamily="34" charset="0"/>
              </a:endParaRPr>
            </a:p>
          </p:txBody>
        </p:sp>
        <p:sp>
          <p:nvSpPr>
            <p:cNvPr id="16" name="TextBox 15"/>
            <p:cNvSpPr txBox="1"/>
            <p:nvPr/>
          </p:nvSpPr>
          <p:spPr>
            <a:xfrm>
              <a:off x="11465011" y="6718480"/>
              <a:ext cx="885174" cy="769441"/>
            </a:xfrm>
            <a:prstGeom prst="rect">
              <a:avLst/>
            </a:prstGeom>
            <a:noFill/>
          </p:spPr>
          <p:txBody>
            <a:bodyPr wrap="square" rtlCol="0">
              <a:spAutoFit/>
            </a:bodyPr>
            <a:lstStyle/>
            <a:p>
              <a:r>
                <a:rPr lang="en-US" sz="4400" i="1" dirty="0" smtClean="0">
                  <a:latin typeface="Arial" panose="020B0604020202020204" pitchFamily="34" charset="0"/>
                  <a:cs typeface="Arial" panose="020B0604020202020204" pitchFamily="34" charset="0"/>
                </a:rPr>
                <a:t>M</a:t>
              </a:r>
              <a:endParaRPr lang="en-US" sz="4400" i="1" dirty="0">
                <a:latin typeface="Arial" panose="020B0604020202020204" pitchFamily="34" charset="0"/>
                <a:cs typeface="Arial" panose="020B0604020202020204" pitchFamily="34" charset="0"/>
              </a:endParaRPr>
            </a:p>
          </p:txBody>
        </p:sp>
        <p:sp>
          <p:nvSpPr>
            <p:cNvPr id="17" name="TextBox 16"/>
            <p:cNvSpPr txBox="1"/>
            <p:nvPr/>
          </p:nvSpPr>
          <p:spPr>
            <a:xfrm>
              <a:off x="5984396" y="6668949"/>
              <a:ext cx="885174"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O</a:t>
              </a:r>
            </a:p>
          </p:txBody>
        </p:sp>
        <p:sp>
          <p:nvSpPr>
            <p:cNvPr id="18" name="TextBox 17"/>
            <p:cNvSpPr txBox="1"/>
            <p:nvPr/>
          </p:nvSpPr>
          <p:spPr>
            <a:xfrm>
              <a:off x="11449771" y="7805421"/>
              <a:ext cx="885174" cy="769441"/>
            </a:xfrm>
            <a:prstGeom prst="rect">
              <a:avLst/>
            </a:prstGeom>
            <a:noFill/>
          </p:spPr>
          <p:txBody>
            <a:bodyPr wrap="square" rtlCol="0">
              <a:spAutoFit/>
            </a:bodyPr>
            <a:lstStyle/>
            <a:p>
              <a:r>
                <a:rPr lang="en-US" sz="4400" i="1" dirty="0" smtClean="0">
                  <a:latin typeface="Arial" panose="020B0604020202020204" pitchFamily="34" charset="0"/>
                  <a:cs typeface="Arial" panose="020B0604020202020204" pitchFamily="34" charset="0"/>
                </a:rPr>
                <a:t>x</a:t>
              </a:r>
              <a:r>
                <a:rPr lang="en-US" sz="4400" i="1" baseline="-25000" dirty="0" smtClean="0">
                  <a:latin typeface="Arial" panose="020B0604020202020204" pitchFamily="34" charset="0"/>
                  <a:cs typeface="Arial" panose="020B0604020202020204" pitchFamily="34" charset="0"/>
                </a:rPr>
                <a:t>0</a:t>
              </a:r>
              <a:endParaRPr lang="en-US" sz="4400" i="1" dirty="0">
                <a:latin typeface="Arial" panose="020B0604020202020204" pitchFamily="34" charset="0"/>
                <a:cs typeface="Arial" panose="020B0604020202020204" pitchFamily="34" charset="0"/>
              </a:endParaRPr>
            </a:p>
          </p:txBody>
        </p:sp>
        <p:sp>
          <p:nvSpPr>
            <p:cNvPr id="19" name="TextBox 18"/>
            <p:cNvSpPr txBox="1"/>
            <p:nvPr/>
          </p:nvSpPr>
          <p:spPr>
            <a:xfrm>
              <a:off x="13541438" y="7814400"/>
              <a:ext cx="885174" cy="769441"/>
            </a:xfrm>
            <a:prstGeom prst="rect">
              <a:avLst/>
            </a:prstGeom>
            <a:noFill/>
          </p:spPr>
          <p:txBody>
            <a:bodyPr wrap="square" rtlCol="0">
              <a:spAutoFit/>
            </a:bodyPr>
            <a:lstStyle/>
            <a:p>
              <a:r>
                <a:rPr lang="en-US" sz="4400" i="1" dirty="0" smtClean="0">
                  <a:latin typeface="Arial" panose="020B0604020202020204" pitchFamily="34" charset="0"/>
                  <a:cs typeface="Arial" panose="020B0604020202020204" pitchFamily="34" charset="0"/>
                </a:rPr>
                <a:t>x</a:t>
              </a:r>
              <a:endParaRPr lang="en-US" sz="4400" i="1" dirty="0">
                <a:latin typeface="Arial" panose="020B0604020202020204" pitchFamily="34" charset="0"/>
                <a:cs typeface="Arial" panose="020B0604020202020204" pitchFamily="34" charset="0"/>
              </a:endParaRPr>
            </a:p>
          </p:txBody>
        </p:sp>
        <p:sp>
          <p:nvSpPr>
            <p:cNvPr id="20" name="TextBox 19"/>
            <p:cNvSpPr txBox="1"/>
            <p:nvPr/>
          </p:nvSpPr>
          <p:spPr>
            <a:xfrm>
              <a:off x="7332057" y="7877811"/>
              <a:ext cx="637037"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1</a:t>
              </a:r>
            </a:p>
          </p:txBody>
        </p:sp>
        <p:sp>
          <p:nvSpPr>
            <p:cNvPr id="21" name="TextBox 20"/>
            <p:cNvSpPr txBox="1"/>
            <p:nvPr/>
          </p:nvSpPr>
          <p:spPr>
            <a:xfrm>
              <a:off x="5858179" y="7877811"/>
              <a:ext cx="732774" cy="769441"/>
            </a:xfrm>
            <a:prstGeom prst="rect">
              <a:avLst/>
            </a:prstGeom>
            <a:noFill/>
          </p:spPr>
          <p:txBody>
            <a:bodyPr wrap="square" rtlCol="0">
              <a:spAutoFit/>
            </a:bodyPr>
            <a:lstStyle/>
            <a:p>
              <a:r>
                <a:rPr lang="en-US" sz="4400" i="1" dirty="0" smtClean="0">
                  <a:latin typeface="Arial" panose="020B0604020202020204" pitchFamily="34" charset="0"/>
                  <a:cs typeface="Arial" panose="020B0604020202020204" pitchFamily="34" charset="0"/>
                </a:rPr>
                <a:t>0</a:t>
              </a:r>
              <a:endParaRPr lang="en-US" sz="4400"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6490797" y="7692509"/>
                  <a:ext cx="825847" cy="797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4400" i="1" smtClean="0">
                                <a:solidFill>
                                  <a:srgbClr val="0070C0"/>
                                </a:solidFill>
                                <a:latin typeface="Cambria Math" panose="02040503050406030204" pitchFamily="18" charset="0"/>
                                <a:cs typeface="Arial" panose="020B0604020202020204" pitchFamily="34" charset="0"/>
                              </a:rPr>
                            </m:ctrlPr>
                          </m:accPr>
                          <m:e>
                            <m:r>
                              <a:rPr lang="en-US" sz="4400" b="0" i="1" smtClean="0">
                                <a:solidFill>
                                  <a:srgbClr val="0070C0"/>
                                </a:solidFill>
                                <a:latin typeface="Cambria Math" panose="02040503050406030204" pitchFamily="18" charset="0"/>
                                <a:cs typeface="Arial" panose="020B0604020202020204" pitchFamily="34" charset="0"/>
                              </a:rPr>
                              <m:t>𝑖</m:t>
                            </m:r>
                          </m:e>
                        </m:acc>
                      </m:oMath>
                    </m:oMathPara>
                  </a14:m>
                  <a:endParaRPr lang="en-US" sz="4400" i="1" dirty="0">
                    <a:solidFill>
                      <a:srgbClr val="0070C0"/>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490797" y="7692509"/>
                  <a:ext cx="825847" cy="797738"/>
                </a:xfrm>
                <a:prstGeom prst="rect">
                  <a:avLst/>
                </a:prstGeom>
                <a:blipFill rotWithShape="0">
                  <a:blip r:embed="rId6"/>
                  <a:stretch>
                    <a:fillRect/>
                  </a:stretch>
                </a:blipFill>
              </p:spPr>
              <p:txBody>
                <a:bodyPr/>
                <a:lstStyle/>
                <a:p>
                  <a:r>
                    <a:rPr lang="en-US">
                      <a:noFill/>
                    </a:rPr>
                    <a:t> </a:t>
                  </a:r>
                </a:p>
              </p:txBody>
            </p:sp>
          </mc:Fallback>
        </mc:AlternateContent>
        <p:cxnSp>
          <p:nvCxnSpPr>
            <p:cNvPr id="25" name="Straight Arrow Connector 24"/>
            <p:cNvCxnSpPr/>
            <p:nvPr/>
          </p:nvCxnSpPr>
          <p:spPr>
            <a:xfrm>
              <a:off x="6331124" y="7657645"/>
              <a:ext cx="1151716" cy="120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098587" y="6142707"/>
            <a:ext cx="3500132" cy="3894443"/>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mc:Choice xmlns:p14="http://schemas.microsoft.com/office/powerpoint/2010/main" Requires="p14">
      <p:transition spd="slow" p14:dur="80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sp>
        <p:nvSpPr>
          <p:cNvPr id="2" name="TextBox 1"/>
          <p:cNvSpPr txBox="1"/>
          <p:nvPr/>
        </p:nvSpPr>
        <p:spPr>
          <a:xfrm>
            <a:off x="3276600" y="848288"/>
            <a:ext cx="92964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Thảo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luận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đôi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hoàn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smtClean="0">
                <a:solidFill>
                  <a:srgbClr val="002060"/>
                </a:solidFill>
                <a:latin typeface="Arial" panose="020B0604020202020204" pitchFamily="34" charset="0"/>
                <a:cs typeface="Arial" panose="020B0604020202020204" pitchFamily="34" charset="0"/>
              </a:rPr>
              <a:t>HĐ2</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52672" y="516431"/>
            <a:ext cx="1371600" cy="1371600"/>
          </a:xfrm>
          <a:prstGeom prst="rect">
            <a:avLst/>
          </a:prstGeom>
        </p:spPr>
      </p:pic>
      <p:grpSp>
        <p:nvGrpSpPr>
          <p:cNvPr id="4" name="Group 3"/>
          <p:cNvGrpSpPr/>
          <p:nvPr/>
        </p:nvGrpSpPr>
        <p:grpSpPr>
          <a:xfrm>
            <a:off x="1752599" y="2171078"/>
            <a:ext cx="11127389" cy="5063309"/>
            <a:chOff x="3157571" y="2541497"/>
            <a:chExt cx="11127389" cy="5063309"/>
          </a:xfrm>
        </p:grpSpPr>
        <p:sp>
          <p:nvSpPr>
            <p:cNvPr id="8" name="Rounded Rectangle 7"/>
            <p:cNvSpPr/>
            <p:nvPr/>
          </p:nvSpPr>
          <p:spPr>
            <a:xfrm>
              <a:off x="3157571" y="2541497"/>
              <a:ext cx="1673964"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159760" y="2541497"/>
                  <a:ext cx="11125200" cy="5063309"/>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             T</a:t>
                  </a:r>
                  <a:r>
                    <a:rPr lang="vi-VN" sz="4000" dirty="0" smtClean="0">
                      <a:latin typeface="Arial" panose="020B0604020202020204" pitchFamily="34" charset="0"/>
                      <a:cs typeface="Arial" panose="020B0604020202020204" pitchFamily="34" charset="0"/>
                    </a:rPr>
                    <a:t>rong </a:t>
                  </a:r>
                  <a:r>
                    <a:rPr lang="vi-VN" sz="4000" dirty="0">
                      <a:latin typeface="Arial" panose="020B0604020202020204" pitchFamily="34" charset="0"/>
                      <a:cs typeface="Arial" panose="020B0604020202020204" pitchFamily="34" charset="0"/>
                    </a:rPr>
                    <a:t>Hình 4.33</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Hãy </a:t>
                  </a:r>
                  <a:r>
                    <a:rPr lang="vi-VN" sz="4000" dirty="0">
                      <a:latin typeface="Arial" panose="020B0604020202020204" pitchFamily="34" charset="0"/>
                      <a:cs typeface="Arial" panose="020B0604020202020204" pitchFamily="34" charset="0"/>
                    </a:rPr>
                    <a:t>biểu thị mỗi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theo các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Hãy biểu thị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theo các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từ đó biểu thị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theo các </a:t>
                  </a:r>
                  <a:r>
                    <a:rPr lang="vi-VN" sz="4000" dirty="0" smtClean="0">
                      <a:latin typeface="Arial" panose="020B0604020202020204" pitchFamily="34" charset="0"/>
                      <a:cs typeface="Arial" panose="020B0604020202020204" pitchFamily="34" charset="0"/>
                    </a:rPr>
                    <a:t>vect</a:t>
                  </a:r>
                  <a:r>
                    <a:rPr lang="en-US" sz="4000" dirty="0" smtClean="0">
                      <a:latin typeface="Arial" panose="020B0604020202020204" pitchFamily="34" charset="0"/>
                      <a:cs typeface="Arial" panose="020B0604020202020204" pitchFamily="34" charset="0"/>
                    </a:rPr>
                    <a:t>ơ </a:t>
                  </a:r>
                  <a14:m>
                    <m:oMath xmlns:m="http://schemas.openxmlformats.org/officeDocument/2006/math">
                      <m:acc>
                        <m:accPr>
                          <m:chr m:val="⃗"/>
                          <m:ctrlPr>
                            <a:rPr lang="vi-VN"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𝑖</m:t>
                          </m:r>
                        </m:e>
                      </m:acc>
                    </m:oMath>
                  </a14:m>
                  <a:r>
                    <a:rPr lang="vi-VN"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𝑗</m:t>
                          </m:r>
                        </m:e>
                      </m:acc>
                    </m:oMath>
                  </a14:m>
                  <a:r>
                    <a:rPr lang="vi-VN"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59760" y="2541497"/>
                  <a:ext cx="11125200" cy="5063309"/>
                </a:xfrm>
                <a:prstGeom prst="rect">
                  <a:avLst/>
                </a:prstGeom>
                <a:blipFill rotWithShape="0">
                  <a:blip r:embed="rId28"/>
                  <a:stretch>
                    <a:fillRect l="-1973" r="-1918" b="-1324"/>
                  </a:stretch>
                </a:blipFill>
              </p:spPr>
              <p:txBody>
                <a:bodyPr/>
                <a:lstStyle/>
                <a:p>
                  <a:r>
                    <a:rPr lang="en-US">
                      <a:noFill/>
                    </a:rPr>
                    <a:t> </a:t>
                  </a:r>
                </a:p>
              </p:txBody>
            </p:sp>
          </mc:Fallback>
        </mc:AlternateContent>
      </p:grpSp>
      <p:pic>
        <p:nvPicPr>
          <p:cNvPr id="9" name="Picture 8"/>
          <p:cNvPicPr>
            <a:picLocks noChangeAspect="1"/>
          </p:cNvPicPr>
          <p:nvPr/>
        </p:nvPicPr>
        <p:blipFill rotWithShape="1">
          <a:blip r:embed="rId29">
            <a:extLst>
              <a:ext uri="{BEBA8EAE-BF5A-486C-A8C5-ECC9F3942E4B}">
                <a14:imgProps xmlns:a14="http://schemas.microsoft.com/office/drawing/2010/main">
                  <a14:imgLayer r:embed="rId30">
                    <a14:imgEffect>
                      <a14:sharpenSoften amount="25000"/>
                    </a14:imgEffect>
                  </a14:imgLayer>
                </a14:imgProps>
              </a:ext>
              <a:ext uri="{28A0092B-C50C-407E-A947-70E740481C1C}">
                <a14:useLocalDpi xmlns:a14="http://schemas.microsoft.com/office/drawing/2010/main" val="0"/>
              </a:ext>
            </a:extLst>
          </a:blip>
          <a:srcRect l="3208"/>
          <a:stretch/>
        </p:blipFill>
        <p:spPr>
          <a:xfrm>
            <a:off x="13318275" y="2662305"/>
            <a:ext cx="4074238" cy="4181776"/>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038600" y="7175312"/>
                <a:ext cx="12649201" cy="2212016"/>
              </a:xfrm>
              <a:prstGeom prst="rect">
                <a:avLst/>
              </a:prstGeom>
            </p:spPr>
            <p:txBody>
              <a:bodyPr wrap="square">
                <a:spAutoFit/>
              </a:bodyPr>
              <a:lstStyle/>
              <a:p>
                <a:pPr algn="just">
                  <a:lnSpc>
                    <a:spcPct val="150000"/>
                  </a:lnSpc>
                </a:pPr>
                <a:r>
                  <a:rPr lang="en-US" sz="4000" i="1" dirty="0" err="1">
                    <a:latin typeface="Arial" panose="020B0604020202020204" pitchFamily="34" charset="0"/>
                    <a:ea typeface="Times New Roman" panose="02020603050405020304" pitchFamily="18" charset="0"/>
                    <a:cs typeface="Arial" panose="020B0604020202020204" pitchFamily="34" charset="0"/>
                  </a:rPr>
                  <a:t>Nếu</a:t>
                </a:r>
                <a:r>
                  <a:rPr lang="en-US" sz="4000" i="1" dirty="0">
                    <a:latin typeface="Arial" panose="020B0604020202020204" pitchFamily="34" charset="0"/>
                    <a:ea typeface="Times New Roman" panose="02020603050405020304" pitchFamily="18" charset="0"/>
                    <a:cs typeface="Arial" panose="020B0604020202020204" pitchFamily="34" charset="0"/>
                  </a:rPr>
                  <a:t> </a:t>
                </a:r>
                <a:r>
                  <a:rPr lang="en-US" sz="4000" i="1" dirty="0" err="1" smtClean="0">
                    <a:latin typeface="Arial" panose="020B0604020202020204" pitchFamily="34" charset="0"/>
                    <a:ea typeface="Times New Roman" panose="02020603050405020304" pitchFamily="18" charset="0"/>
                    <a:cs typeface="Arial" panose="020B0604020202020204" pitchFamily="34" charset="0"/>
                  </a:rPr>
                  <a:t>hai</a:t>
                </a:r>
                <a:r>
                  <a:rPr lang="en-US" sz="4000" i="1" dirty="0" smtClean="0">
                    <a:latin typeface="Arial" panose="020B0604020202020204" pitchFamily="34" charset="0"/>
                    <a:ea typeface="Times New Roman" panose="02020603050405020304" pitchFamily="18" charset="0"/>
                    <a:cs typeface="Arial" panose="020B0604020202020204" pitchFamily="34" charset="0"/>
                  </a:rPr>
                  <a:t> </a:t>
                </a:r>
                <a:r>
                  <a:rPr lang="en-US" sz="4000" i="1" dirty="0" err="1" smtClean="0">
                    <a:latin typeface="Arial" panose="020B0604020202020204" pitchFamily="34" charset="0"/>
                    <a:ea typeface="Times New Roman" panose="02020603050405020304" pitchFamily="18" charset="0"/>
                    <a:cs typeface="Arial" panose="020B0604020202020204" pitchFamily="34" charset="0"/>
                  </a:rPr>
                  <a:t>vectơ</a:t>
                </a:r>
                <a:r>
                  <a:rPr lang="en-US" sz="4000" i="1"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không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cùng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thì</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mọi</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vectơ</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effectLst/>
                    <a:latin typeface="Arial" panose="020B0604020202020204" pitchFamily="34" charset="0"/>
                    <a:ea typeface="Times New Roman" panose="02020603050405020304" pitchFamily="18" charset="0"/>
                    <a:cs typeface="Arial" panose="020B0604020202020204" pitchFamily="34" charset="0"/>
                  </a:rPr>
                  <a:t>có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bao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nhiêu</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cặp</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i="1" dirty="0">
                    <a:effectLst/>
                    <a:latin typeface="Arial" panose="020B0604020202020204" pitchFamily="34" charset="0"/>
                    <a:ea typeface="Times New Roman" panose="02020603050405020304" pitchFamily="18" charset="0"/>
                    <a:cs typeface="Arial" panose="020B0604020202020204" pitchFamily="34" charset="0"/>
                  </a:rPr>
                  <a:t> (x; y)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sao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cho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000" i="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038600" y="7175312"/>
                <a:ext cx="12649201" cy="2212016"/>
              </a:xfrm>
              <a:prstGeom prst="rect">
                <a:avLst/>
              </a:prstGeom>
              <a:blipFill rotWithShape="0">
                <a:blip r:embed="rId31"/>
                <a:stretch>
                  <a:fillRect l="-1735" b="-4132"/>
                </a:stretch>
              </a:blipFill>
            </p:spPr>
            <p:txBody>
              <a:bodyPr/>
              <a:lstStyle/>
              <a:p>
                <a:r>
                  <a:rPr lang="en-US">
                    <a:noFill/>
                  </a:rPr>
                  <a:t> </a:t>
                </a:r>
              </a:p>
            </p:txBody>
          </p:sp>
        </mc:Fallback>
      </mc:AlternateContent>
      <p:pic>
        <p:nvPicPr>
          <p:cNvPr id="14" name="Picture 1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12902" y="7265576"/>
            <a:ext cx="1644699" cy="1506945"/>
          </a:xfrm>
          <a:prstGeom prst="rect">
            <a:avLst/>
          </a:prstGeom>
        </p:spPr>
      </p:pic>
    </p:spTree>
    <p:extLst>
      <p:ext uri="{BB962C8B-B14F-4D97-AF65-F5344CB8AC3E}">
        <p14:creationId xmlns:p14="http://schemas.microsoft.com/office/powerpoint/2010/main" val="1658914959"/>
      </p:ext>
    </p:extLst>
  </p:cSld>
  <p:clrMapOvr>
    <a:masterClrMapping/>
  </p:clrMapOvr>
  <mc:AlternateContent xmlns:mc="http://schemas.openxmlformats.org/markup-compatibility/2006">
    <mc:Choice xmlns:p14="http://schemas.microsoft.com/office/powerpoint/2010/main" Requires="p14">
      <p:transition spd="slow" p14:dur="8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1887</Words>
  <PresentationFormat>Custom</PresentationFormat>
  <Paragraphs>285</Paragraphs>
  <Slides>52</Slides>
  <Notes>2</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Cambria Math</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2022-09-27T03:26:40Z</dcterms:modified>
  <dc:identifier>DAFARKD_w7U</dc:identifier>
</cp:coreProperties>
</file>