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9"/>
  </p:notesMasterIdLst>
  <p:sldIdLst>
    <p:sldId id="300" r:id="rId2"/>
    <p:sldId id="304" r:id="rId3"/>
    <p:sldId id="302" r:id="rId4"/>
    <p:sldId id="292" r:id="rId5"/>
    <p:sldId id="360" r:id="rId6"/>
    <p:sldId id="394" r:id="rId7"/>
    <p:sldId id="306" r:id="rId8"/>
    <p:sldId id="355" r:id="rId9"/>
    <p:sldId id="385" r:id="rId10"/>
    <p:sldId id="356" r:id="rId11"/>
    <p:sldId id="357" r:id="rId12"/>
    <p:sldId id="389" r:id="rId13"/>
    <p:sldId id="344" r:id="rId14"/>
    <p:sldId id="361" r:id="rId15"/>
    <p:sldId id="368" r:id="rId16"/>
    <p:sldId id="390" r:id="rId17"/>
    <p:sldId id="391" r:id="rId18"/>
    <p:sldId id="379" r:id="rId19"/>
    <p:sldId id="392" r:id="rId20"/>
    <p:sldId id="369" r:id="rId21"/>
    <p:sldId id="393" r:id="rId22"/>
    <p:sldId id="315" r:id="rId23"/>
    <p:sldId id="367" r:id="rId24"/>
    <p:sldId id="331" r:id="rId25"/>
    <p:sldId id="295" r:id="rId26"/>
    <p:sldId id="329" r:id="rId27"/>
    <p:sldId id="34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Ta Thi Mong Thu" initials="TTMT" lastIdx="1" clrIdx="1">
    <p:extLst>
      <p:ext uri="{19B8F6BF-5375-455C-9EA6-DF929625EA0E}">
        <p15:presenceInfo xmlns:p15="http://schemas.microsoft.com/office/powerpoint/2012/main" userId="S::thuttm@dtp-education.com::4d344dff-67e7-4657-bded-6edeb61766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5" autoAdjust="0"/>
    <p:restoredTop sz="94657"/>
  </p:normalViewPr>
  <p:slideViewPr>
    <p:cSldViewPr snapToGrid="0">
      <p:cViewPr varScale="1">
        <p:scale>
          <a:sx n="75" d="100"/>
          <a:sy n="75" d="100"/>
        </p:scale>
        <p:origin x="121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5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3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9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9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2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DHA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Eduhome</a:t>
            </a:r>
            <a:r>
              <a:rPr lang="en-US" dirty="0"/>
              <a:t>.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6, Unit 10, Lesson 3, Activity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6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32698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10: Cities around the World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66922229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FDDE6-33DD-B426-B7AA-6EAC741C7C44}"/>
              </a:ext>
            </a:extLst>
          </p:cNvPr>
          <p:cNvSpPr txBox="1"/>
          <p:nvPr userDrawn="1"/>
        </p:nvSpPr>
        <p:spPr>
          <a:xfrm>
            <a:off x="-27307" y="-23350"/>
            <a:ext cx="425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Unit 10: Cities around the World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42FF4-8999-9DBC-743F-EE7CBDCE5672}"/>
              </a:ext>
            </a:extLst>
          </p:cNvPr>
          <p:cNvSpPr txBox="1"/>
          <p:nvPr userDrawn="1"/>
        </p:nvSpPr>
        <p:spPr>
          <a:xfrm>
            <a:off x="10972800" y="0"/>
            <a:ext cx="125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458336343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422384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9&amp;idSubject=1&amp;idSeries=32&amp;idTheme=399&amp;IdLevel=1&amp;idThemeServer=5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microsoft.com/office/2007/relationships/media" Target="../media/media3.mp3"/><Relationship Id="rId7" Type="http://schemas.microsoft.com/office/2007/relationships/media" Target="../media/media7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5" Type="http://schemas.microsoft.com/office/2007/relationships/media" Target="../media/media5.mp3"/><Relationship Id="rId10" Type="http://schemas.openxmlformats.org/officeDocument/2006/relationships/image" Target="../media/image18.png"/><Relationship Id="rId4" Type="http://schemas.microsoft.com/office/2007/relationships/media" Target="../media/media4.mp3"/><Relationship Id="rId9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939145"/>
            <a:ext cx="62888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Unit 10: Cities around the World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Lesson 3.1: Vocabulary &amp; Listening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Page 84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664EF-3E77-2F0A-98CA-30DEE154F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402"/>
            <a:ext cx="6422328" cy="63115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A68ABD-EF7E-28C7-136E-DC28454DD476}"/>
              </a:ext>
            </a:extLst>
          </p:cNvPr>
          <p:cNvSpPr txBox="1"/>
          <p:nvPr/>
        </p:nvSpPr>
        <p:spPr>
          <a:xfrm>
            <a:off x="86897" y="305001"/>
            <a:ext cx="165749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WB page 60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6D2AA-F323-7280-5599-B9BB27040A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89"/>
          <a:stretch/>
        </p:blipFill>
        <p:spPr>
          <a:xfrm>
            <a:off x="6478600" y="365083"/>
            <a:ext cx="5682775" cy="1847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131534-75ED-5A91-D2E4-7A3CBA2FB7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41"/>
          <a:stretch/>
        </p:blipFill>
        <p:spPr>
          <a:xfrm>
            <a:off x="6487907" y="2376667"/>
            <a:ext cx="5682776" cy="1857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1B3575-6137-14BA-6684-1C9668D7C7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81"/>
          <a:stretch/>
        </p:blipFill>
        <p:spPr>
          <a:xfrm>
            <a:off x="6509225" y="4234042"/>
            <a:ext cx="5682775" cy="18764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771CC2-96A2-E484-F4D9-F85F8F04DF85}"/>
              </a:ext>
            </a:extLst>
          </p:cNvPr>
          <p:cNvSpPr txBox="1"/>
          <p:nvPr/>
        </p:nvSpPr>
        <p:spPr>
          <a:xfrm>
            <a:off x="2335237" y="4445390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ED3B1A-05FB-95BF-CAD7-F9E48F297C48}"/>
              </a:ext>
            </a:extLst>
          </p:cNvPr>
          <p:cNvSpPr txBox="1"/>
          <p:nvPr/>
        </p:nvSpPr>
        <p:spPr>
          <a:xfrm>
            <a:off x="2349305" y="4879866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21C030-EE87-054D-C2D6-342764C25C21}"/>
              </a:ext>
            </a:extLst>
          </p:cNvPr>
          <p:cNvSpPr txBox="1"/>
          <p:nvPr/>
        </p:nvSpPr>
        <p:spPr>
          <a:xfrm>
            <a:off x="2363373" y="5359307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FC0B34-DBD7-1542-28FC-DF61720C5CF9}"/>
              </a:ext>
            </a:extLst>
          </p:cNvPr>
          <p:cNvSpPr txBox="1"/>
          <p:nvPr/>
        </p:nvSpPr>
        <p:spPr>
          <a:xfrm>
            <a:off x="2314353" y="6220558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7E1F49-B355-769D-F0BD-18957F863C2C}"/>
              </a:ext>
            </a:extLst>
          </p:cNvPr>
          <p:cNvSpPr txBox="1"/>
          <p:nvPr/>
        </p:nvSpPr>
        <p:spPr>
          <a:xfrm>
            <a:off x="3661330" y="897987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8B1C78-FD93-F387-A1CB-E9B2097578A5}"/>
              </a:ext>
            </a:extLst>
          </p:cNvPr>
          <p:cNvSpPr txBox="1"/>
          <p:nvPr/>
        </p:nvSpPr>
        <p:spPr>
          <a:xfrm>
            <a:off x="3649754" y="1363741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11BD01-A16F-D1B5-DA4B-103E33379D94}"/>
              </a:ext>
            </a:extLst>
          </p:cNvPr>
          <p:cNvSpPr txBox="1"/>
          <p:nvPr/>
        </p:nvSpPr>
        <p:spPr>
          <a:xfrm>
            <a:off x="3619126" y="1791892"/>
            <a:ext cx="42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74ACEC-D20D-F20D-E0AD-029AB80AD3AC}"/>
              </a:ext>
            </a:extLst>
          </p:cNvPr>
          <p:cNvSpPr txBox="1"/>
          <p:nvPr/>
        </p:nvSpPr>
        <p:spPr>
          <a:xfrm>
            <a:off x="3661330" y="2230252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48D06E-7E7A-18A8-C958-0C11244B469C}"/>
              </a:ext>
            </a:extLst>
          </p:cNvPr>
          <p:cNvSpPr txBox="1"/>
          <p:nvPr/>
        </p:nvSpPr>
        <p:spPr>
          <a:xfrm>
            <a:off x="3661330" y="2685797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7BA7CB-9D84-8E66-D4C4-3F45666C8948}"/>
              </a:ext>
            </a:extLst>
          </p:cNvPr>
          <p:cNvSpPr txBox="1"/>
          <p:nvPr/>
        </p:nvSpPr>
        <p:spPr>
          <a:xfrm>
            <a:off x="3649753" y="3576667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20F4FF-773B-5E63-6E98-71776E5E45CE}"/>
              </a:ext>
            </a:extLst>
          </p:cNvPr>
          <p:cNvSpPr txBox="1"/>
          <p:nvPr/>
        </p:nvSpPr>
        <p:spPr>
          <a:xfrm>
            <a:off x="3641908" y="4042974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EC873E-59DB-7565-FA26-66A453FB836A}"/>
              </a:ext>
            </a:extLst>
          </p:cNvPr>
          <p:cNvSpPr txBox="1"/>
          <p:nvPr/>
        </p:nvSpPr>
        <p:spPr>
          <a:xfrm>
            <a:off x="3644772" y="4481334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FFEF3C-2D78-BDAC-91CE-7E96321E33C9}"/>
              </a:ext>
            </a:extLst>
          </p:cNvPr>
          <p:cNvSpPr txBox="1"/>
          <p:nvPr/>
        </p:nvSpPr>
        <p:spPr>
          <a:xfrm>
            <a:off x="3641908" y="4879865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37D18B-CC4F-FDDE-4B82-07FA8A800B6D}"/>
              </a:ext>
            </a:extLst>
          </p:cNvPr>
          <p:cNvSpPr txBox="1"/>
          <p:nvPr/>
        </p:nvSpPr>
        <p:spPr>
          <a:xfrm>
            <a:off x="3672908" y="5346361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6E1B70-E2C7-68A1-768B-76493588C6BA}"/>
              </a:ext>
            </a:extLst>
          </p:cNvPr>
          <p:cNvSpPr txBox="1"/>
          <p:nvPr/>
        </p:nvSpPr>
        <p:spPr>
          <a:xfrm>
            <a:off x="5865520" y="4445390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A97E80-74EE-ABAC-AEC7-D555D12A710F}"/>
              </a:ext>
            </a:extLst>
          </p:cNvPr>
          <p:cNvSpPr txBox="1"/>
          <p:nvPr/>
        </p:nvSpPr>
        <p:spPr>
          <a:xfrm>
            <a:off x="5905711" y="5359306"/>
            <a:ext cx="356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895012-BC3C-91B7-249D-41F939B63626}"/>
              </a:ext>
            </a:extLst>
          </p:cNvPr>
          <p:cNvSpPr txBox="1"/>
          <p:nvPr/>
        </p:nvSpPr>
        <p:spPr>
          <a:xfrm>
            <a:off x="5872958" y="5816265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08336-19F7-3DAD-85AF-604BA12D3AC8}"/>
              </a:ext>
            </a:extLst>
          </p:cNvPr>
          <p:cNvSpPr txBox="1"/>
          <p:nvPr/>
        </p:nvSpPr>
        <p:spPr>
          <a:xfrm>
            <a:off x="5884984" y="6220558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75FF54-4BB0-50A1-9094-CDCB858FA96C}"/>
              </a:ext>
            </a:extLst>
          </p:cNvPr>
          <p:cNvSpPr txBox="1"/>
          <p:nvPr/>
        </p:nvSpPr>
        <p:spPr>
          <a:xfrm>
            <a:off x="493615" y="1360578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6B4417-8774-1D7C-B00C-609D88A1C494}"/>
              </a:ext>
            </a:extLst>
          </p:cNvPr>
          <p:cNvSpPr txBox="1"/>
          <p:nvPr/>
        </p:nvSpPr>
        <p:spPr>
          <a:xfrm>
            <a:off x="958064" y="1342703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162C00-84FC-1AF3-1275-70DB44FD52B0}"/>
              </a:ext>
            </a:extLst>
          </p:cNvPr>
          <p:cNvSpPr txBox="1"/>
          <p:nvPr/>
        </p:nvSpPr>
        <p:spPr>
          <a:xfrm>
            <a:off x="1895052" y="1356770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201183-784D-E96F-3C29-223B9801187A}"/>
              </a:ext>
            </a:extLst>
          </p:cNvPr>
          <p:cNvSpPr txBox="1"/>
          <p:nvPr/>
        </p:nvSpPr>
        <p:spPr>
          <a:xfrm>
            <a:off x="2721919" y="1374683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D3707A-BF67-FBDF-3ED2-B319A4E9D7D4}"/>
              </a:ext>
            </a:extLst>
          </p:cNvPr>
          <p:cNvSpPr txBox="1"/>
          <p:nvPr/>
        </p:nvSpPr>
        <p:spPr>
          <a:xfrm>
            <a:off x="3208740" y="1360577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5FB419-4942-4254-18A7-79E4765D98AE}"/>
              </a:ext>
            </a:extLst>
          </p:cNvPr>
          <p:cNvSpPr txBox="1"/>
          <p:nvPr/>
        </p:nvSpPr>
        <p:spPr>
          <a:xfrm>
            <a:off x="4097429" y="1341638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FE21B6-12DA-024F-A851-6F5FCD88FA64}"/>
              </a:ext>
            </a:extLst>
          </p:cNvPr>
          <p:cNvSpPr txBox="1"/>
          <p:nvPr/>
        </p:nvSpPr>
        <p:spPr>
          <a:xfrm>
            <a:off x="3236809" y="5340032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FCA305-EEB1-CD20-DBDE-A37F34A90194}"/>
              </a:ext>
            </a:extLst>
          </p:cNvPr>
          <p:cNvSpPr txBox="1"/>
          <p:nvPr/>
        </p:nvSpPr>
        <p:spPr>
          <a:xfrm>
            <a:off x="4063939" y="5346733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9C62E6-D734-AA8E-0293-0883F366AD3E}"/>
              </a:ext>
            </a:extLst>
          </p:cNvPr>
          <p:cNvSpPr txBox="1"/>
          <p:nvPr/>
        </p:nvSpPr>
        <p:spPr>
          <a:xfrm>
            <a:off x="4520959" y="5360428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CF615B-99C6-3312-2B5C-566EE953A1C7}"/>
              </a:ext>
            </a:extLst>
          </p:cNvPr>
          <p:cNvSpPr txBox="1"/>
          <p:nvPr/>
        </p:nvSpPr>
        <p:spPr>
          <a:xfrm>
            <a:off x="5024533" y="5360427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681BB9-EBB6-EFC5-5735-CC26799BED4A}"/>
              </a:ext>
            </a:extLst>
          </p:cNvPr>
          <p:cNvSpPr txBox="1"/>
          <p:nvPr/>
        </p:nvSpPr>
        <p:spPr>
          <a:xfrm>
            <a:off x="5407478" y="5360800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FADD816-E297-BFB9-58B7-6FFC5877D960}"/>
              </a:ext>
            </a:extLst>
          </p:cNvPr>
          <p:cNvSpPr txBox="1"/>
          <p:nvPr/>
        </p:nvSpPr>
        <p:spPr>
          <a:xfrm>
            <a:off x="1831292" y="-36356"/>
            <a:ext cx="894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</a:rPr>
              <a:t>Look at the pictures and do the crossword puzzle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B22DE0-52EB-6051-ACD2-DB079F13B98C}"/>
              </a:ext>
            </a:extLst>
          </p:cNvPr>
          <p:cNvSpPr txBox="1"/>
          <p:nvPr/>
        </p:nvSpPr>
        <p:spPr>
          <a:xfrm>
            <a:off x="86897" y="305001"/>
            <a:ext cx="165749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WB page 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2C7DC-4E3A-A099-6821-5ED12B756B7A}"/>
              </a:ext>
            </a:extLst>
          </p:cNvPr>
          <p:cNvSpPr txBox="1"/>
          <p:nvPr/>
        </p:nvSpPr>
        <p:spPr>
          <a:xfrm>
            <a:off x="658837" y="1418599"/>
            <a:ext cx="108743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2060"/>
                </a:solidFill>
                <a:effectLst/>
              </a:rPr>
              <a:t>1. Too many factories make the air ________________.</a:t>
            </a:r>
            <a:br>
              <a:rPr lang="en-US" sz="3600" b="0" i="0" dirty="0">
                <a:solidFill>
                  <a:srgbClr val="002060"/>
                </a:solidFill>
                <a:effectLst/>
              </a:rPr>
            </a:br>
            <a:r>
              <a:rPr lang="en-US" sz="3600" b="0" i="0" dirty="0">
                <a:solidFill>
                  <a:srgbClr val="002060"/>
                </a:solidFill>
                <a:effectLst/>
              </a:rPr>
              <a:t>2. These T-shirts are really __________. They’re only five dollars.</a:t>
            </a:r>
            <a:br>
              <a:rPr lang="en-US" sz="3600" b="0" i="0" dirty="0">
                <a:solidFill>
                  <a:srgbClr val="002060"/>
                </a:solidFill>
                <a:effectLst/>
              </a:rPr>
            </a:br>
            <a:r>
              <a:rPr lang="en-US" sz="3600" b="0" i="0" dirty="0">
                <a:solidFill>
                  <a:srgbClr val="002060"/>
                </a:solidFill>
                <a:effectLst/>
              </a:rPr>
              <a:t>3. The ________________ in summer is usually hot.</a:t>
            </a:r>
            <a:br>
              <a:rPr lang="en-US" sz="3600" b="0" i="0" dirty="0">
                <a:solidFill>
                  <a:srgbClr val="002060"/>
                </a:solidFill>
                <a:effectLst/>
              </a:rPr>
            </a:br>
            <a:r>
              <a:rPr lang="en-US" sz="3600" b="0" i="0" dirty="0">
                <a:solidFill>
                  <a:srgbClr val="002060"/>
                </a:solidFill>
                <a:effectLst/>
              </a:rPr>
              <a:t>4. I did the dishes. Now, they’re all __________.</a:t>
            </a:r>
            <a:br>
              <a:rPr lang="en-US" sz="3600" b="0" i="0" dirty="0">
                <a:solidFill>
                  <a:srgbClr val="002060"/>
                </a:solidFill>
                <a:effectLst/>
              </a:rPr>
            </a:br>
            <a:r>
              <a:rPr lang="en-US" sz="3600" b="0" i="0" dirty="0">
                <a:solidFill>
                  <a:srgbClr val="002060"/>
                </a:solidFill>
                <a:effectLst/>
              </a:rPr>
              <a:t>5. Cities are more ________________ than the country.</a:t>
            </a:r>
            <a:br>
              <a:rPr lang="en-US" sz="3600" b="0" i="0" dirty="0">
                <a:solidFill>
                  <a:srgbClr val="002060"/>
                </a:solidFill>
                <a:effectLst/>
              </a:rPr>
            </a:br>
            <a:r>
              <a:rPr lang="en-US" sz="3600" b="0" i="0" dirty="0">
                <a:solidFill>
                  <a:srgbClr val="002060"/>
                </a:solidFill>
                <a:effectLst/>
              </a:rPr>
              <a:t>6. This sports car is very ________________.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8AF016-37FB-3756-59AC-1EAB1D6B5EDE}"/>
              </a:ext>
            </a:extLst>
          </p:cNvPr>
          <p:cNvSpPr txBox="1"/>
          <p:nvPr/>
        </p:nvSpPr>
        <p:spPr>
          <a:xfrm>
            <a:off x="2377440" y="474278"/>
            <a:ext cx="85812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b. Fill in the blanks with the words in Task a.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30CB84-CC38-9E13-BD04-986F247651B7}"/>
              </a:ext>
            </a:extLst>
          </p:cNvPr>
          <p:cNvSpPr txBox="1"/>
          <p:nvPr/>
        </p:nvSpPr>
        <p:spPr>
          <a:xfrm>
            <a:off x="7554347" y="1439257"/>
            <a:ext cx="2166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polluted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A63A8D-6671-A341-7EA7-B6B5C6EFD07F}"/>
              </a:ext>
            </a:extLst>
          </p:cNvPr>
          <p:cNvSpPr txBox="1"/>
          <p:nvPr/>
        </p:nvSpPr>
        <p:spPr>
          <a:xfrm>
            <a:off x="6096000" y="1997164"/>
            <a:ext cx="140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cheap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459E3A-EDF7-A07D-F1AA-A1A9650E49C3}"/>
              </a:ext>
            </a:extLst>
          </p:cNvPr>
          <p:cNvSpPr txBox="1"/>
          <p:nvPr/>
        </p:nvSpPr>
        <p:spPr>
          <a:xfrm>
            <a:off x="2462284" y="3080592"/>
            <a:ext cx="261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50428C-689D-DEB4-F23E-4F96B10FCB1C}"/>
              </a:ext>
            </a:extLst>
          </p:cNvPr>
          <p:cNvSpPr txBox="1"/>
          <p:nvPr/>
        </p:nvSpPr>
        <p:spPr>
          <a:xfrm>
            <a:off x="7695026" y="3631523"/>
            <a:ext cx="1223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clean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8C39ED-8187-0A0F-6804-303BE37C412B}"/>
              </a:ext>
            </a:extLst>
          </p:cNvPr>
          <p:cNvSpPr txBox="1"/>
          <p:nvPr/>
        </p:nvSpPr>
        <p:spPr>
          <a:xfrm>
            <a:off x="4799424" y="4184676"/>
            <a:ext cx="2316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populated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0ADF7-73E2-1E61-3FD7-2390730ACAC5}"/>
              </a:ext>
            </a:extLst>
          </p:cNvPr>
          <p:cNvSpPr txBox="1"/>
          <p:nvPr/>
        </p:nvSpPr>
        <p:spPr>
          <a:xfrm>
            <a:off x="5880938" y="4732001"/>
            <a:ext cx="241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expensive</a:t>
            </a:r>
          </a:p>
        </p:txBody>
      </p: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9587B-07B6-F8C7-7CE4-224624BC5583}"/>
              </a:ext>
            </a:extLst>
          </p:cNvPr>
          <p:cNvSpPr txBox="1"/>
          <p:nvPr/>
        </p:nvSpPr>
        <p:spPr>
          <a:xfrm>
            <a:off x="1572504" y="1506025"/>
            <a:ext cx="193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Example: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D73A3A-AD47-7EFD-ECF6-EF0C8D9495EE}"/>
              </a:ext>
            </a:extLst>
          </p:cNvPr>
          <p:cNvSpPr txBox="1"/>
          <p:nvPr/>
        </p:nvSpPr>
        <p:spPr>
          <a:xfrm>
            <a:off x="1017563" y="445701"/>
            <a:ext cx="10081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Use the new words to talk about a place you know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8E548-4672-FAF6-8E89-318D1FD2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03" y="2566349"/>
            <a:ext cx="9511255" cy="25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15035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87" y="410560"/>
            <a:ext cx="9114503" cy="6036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6" y="3806519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6B1668-846D-9AE0-3F1A-5770A1042CEB}"/>
              </a:ext>
            </a:extLst>
          </p:cNvPr>
          <p:cNvSpPr txBox="1"/>
          <p:nvPr/>
        </p:nvSpPr>
        <p:spPr>
          <a:xfrm>
            <a:off x="2235591" y="284931"/>
            <a:ext cx="90162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Listen to two students talking about some cities and circle the correct answer.</a:t>
            </a:r>
          </a:p>
          <a:p>
            <a:pPr marL="457200" indent="-457200">
              <a:buAutoNum type="alphaLcPeriod"/>
            </a:pPr>
            <a:endParaRPr lang="en-US" sz="3200" b="1" i="0" dirty="0">
              <a:solidFill>
                <a:srgbClr val="002060"/>
              </a:solidFill>
              <a:effectLst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8C4E8A-9CD6-E1B4-BB77-4EF8EDB27291}"/>
              </a:ext>
            </a:extLst>
          </p:cNvPr>
          <p:cNvCxnSpPr>
            <a:cxnSpLocks/>
          </p:cNvCxnSpPr>
          <p:nvPr/>
        </p:nvCxnSpPr>
        <p:spPr>
          <a:xfrm>
            <a:off x="9943513" y="746208"/>
            <a:ext cx="944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3EF3F4-DC7F-0335-231D-E8B97F3404AC}"/>
              </a:ext>
            </a:extLst>
          </p:cNvPr>
          <p:cNvCxnSpPr>
            <a:cxnSpLocks/>
          </p:cNvCxnSpPr>
          <p:nvPr/>
        </p:nvCxnSpPr>
        <p:spPr>
          <a:xfrm>
            <a:off x="3487614" y="1266093"/>
            <a:ext cx="9694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65981C-E10E-7C7B-F768-CEC05C7A957F}"/>
              </a:ext>
            </a:extLst>
          </p:cNvPr>
          <p:cNvCxnSpPr>
            <a:cxnSpLocks/>
          </p:cNvCxnSpPr>
          <p:nvPr/>
        </p:nvCxnSpPr>
        <p:spPr>
          <a:xfrm>
            <a:off x="4260165" y="746208"/>
            <a:ext cx="2182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266342F-610E-A1BC-9B14-508A8DD9B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43" y="2909525"/>
            <a:ext cx="4521238" cy="35201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D3B56F8-9497-2AC6-C503-9C3B23CBAB97}"/>
              </a:ext>
            </a:extLst>
          </p:cNvPr>
          <p:cNvSpPr txBox="1"/>
          <p:nvPr/>
        </p:nvSpPr>
        <p:spPr>
          <a:xfrm>
            <a:off x="14068" y="1528661"/>
            <a:ext cx="121908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2060"/>
                </a:solidFill>
                <a:effectLst/>
              </a:rPr>
              <a:t>Kayla's project is about comparing…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br>
              <a:rPr lang="en-US" sz="3600" b="1" i="0" dirty="0">
                <a:solidFill>
                  <a:srgbClr val="002060"/>
                </a:solidFill>
                <a:effectLst/>
              </a:rPr>
            </a:br>
            <a:r>
              <a:rPr lang="en-US" sz="3600" b="0" i="0" dirty="0">
                <a:solidFill>
                  <a:srgbClr val="002060"/>
                </a:solidFill>
                <a:effectLst/>
              </a:rPr>
              <a:t>a. cities in the USA.     b. cities around the world.       c. countries.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AC04EE-E037-18B8-9FCB-5D522C21F611}"/>
              </a:ext>
            </a:extLst>
          </p:cNvPr>
          <p:cNvCxnSpPr>
            <a:cxnSpLocks/>
          </p:cNvCxnSpPr>
          <p:nvPr/>
        </p:nvCxnSpPr>
        <p:spPr>
          <a:xfrm>
            <a:off x="111965" y="2035126"/>
            <a:ext cx="25468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2E1EF7-1CB6-2FF7-16AB-41A4C6AF717F}"/>
              </a:ext>
            </a:extLst>
          </p:cNvPr>
          <p:cNvCxnSpPr>
            <a:cxnSpLocks/>
          </p:cNvCxnSpPr>
          <p:nvPr/>
        </p:nvCxnSpPr>
        <p:spPr>
          <a:xfrm>
            <a:off x="4457112" y="2035126"/>
            <a:ext cx="1985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AB9A28EA-D510-74F0-DB3E-C687A2376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85" y="2820094"/>
            <a:ext cx="5021657" cy="35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5E836E-7FF9-54E7-793F-6A360BE83FA1}"/>
              </a:ext>
            </a:extLst>
          </p:cNvPr>
          <p:cNvSpPr txBox="1"/>
          <p:nvPr/>
        </p:nvSpPr>
        <p:spPr>
          <a:xfrm>
            <a:off x="2243797" y="438537"/>
            <a:ext cx="97137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Listen to two students talking about some cities and circle the correct answer.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3627DA-759B-618A-4FA8-7C3E5CE598D6}"/>
              </a:ext>
            </a:extLst>
          </p:cNvPr>
          <p:cNvSpPr txBox="1"/>
          <p:nvPr/>
        </p:nvSpPr>
        <p:spPr>
          <a:xfrm>
            <a:off x="111966" y="1684567"/>
            <a:ext cx="12080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2060"/>
                </a:solidFill>
                <a:effectLst/>
              </a:rPr>
              <a:t>Kayla's project is about comparing…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br>
              <a:rPr lang="en-US" sz="3600" b="1" i="0" dirty="0">
                <a:solidFill>
                  <a:srgbClr val="002060"/>
                </a:solidFill>
                <a:effectLst/>
              </a:rPr>
            </a:br>
            <a:r>
              <a:rPr lang="en-US" sz="3600" b="0" i="0" dirty="0">
                <a:solidFill>
                  <a:srgbClr val="002060"/>
                </a:solidFill>
                <a:effectLst/>
              </a:rPr>
              <a:t>a. cities in the USA.     b. cities around the world.      c. countries.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9C8955-19A8-0F7D-B754-69493AF74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11" y="3197779"/>
            <a:ext cx="3998296" cy="31130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79AD44-5A5C-D9D8-D78A-50E2995C3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90" y="3286478"/>
            <a:ext cx="4187771" cy="293561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65B8D09-8B08-3F24-C149-73864E25072A}"/>
              </a:ext>
            </a:extLst>
          </p:cNvPr>
          <p:cNvSpPr/>
          <p:nvPr/>
        </p:nvSpPr>
        <p:spPr>
          <a:xfrm>
            <a:off x="0" y="2284731"/>
            <a:ext cx="3995225" cy="5908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D2-TRACK 61">
            <a:hlinkClick r:id="" action="ppaction://media"/>
            <a:extLst>
              <a:ext uri="{FF2B5EF4-FFF2-40B4-BE49-F238E27FC236}">
                <a16:creationId xmlns:a16="http://schemas.microsoft.com/office/drawing/2014/main" id="{B145D423-EA0D-E748-C277-D3561029C6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0" end="454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52" y="1098029"/>
            <a:ext cx="705968" cy="7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259AD-CCB5-54C0-A5EC-8AE8F362CB2F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033DE2-80BD-9741-12F9-68C60F8B7C13}"/>
              </a:ext>
            </a:extLst>
          </p:cNvPr>
          <p:cNvSpPr txBox="1"/>
          <p:nvPr/>
        </p:nvSpPr>
        <p:spPr>
          <a:xfrm>
            <a:off x="180535" y="1808334"/>
            <a:ext cx="11830929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</a:rPr>
              <a:t>1. The most populated city in the USA is Los Angeles. 	True/False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In 2019, nearly 9 million people lived in New York. 	True/False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Buford City is the smallest city in the USA. 		True/False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4. The most expensive city is San Francisco. 			True/False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3A8C6-85B1-ABF2-2D52-09533BA3BA5F}"/>
              </a:ext>
            </a:extLst>
          </p:cNvPr>
          <p:cNvSpPr txBox="1"/>
          <p:nvPr/>
        </p:nvSpPr>
        <p:spPr>
          <a:xfrm>
            <a:off x="2419641" y="438537"/>
            <a:ext cx="8721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ea typeface="Ebrima" panose="02000000000000000000" pitchFamily="2" charset="0"/>
                <a:cs typeface="Ebrima" panose="02000000000000000000" pitchFamily="2" charset="0"/>
              </a:rPr>
              <a:t>b. Listen and circle "True" or "False."</a:t>
            </a:r>
            <a:endParaRPr lang="en-US" sz="3600" dirty="0">
              <a:solidFill>
                <a:srgbClr val="002060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D8E038-480A-E05F-3946-BE32C9795ADF}"/>
              </a:ext>
            </a:extLst>
          </p:cNvPr>
          <p:cNvCxnSpPr>
            <a:cxnSpLocks/>
          </p:cNvCxnSpPr>
          <p:nvPr/>
        </p:nvCxnSpPr>
        <p:spPr>
          <a:xfrm>
            <a:off x="1348151" y="2434344"/>
            <a:ext cx="2647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6C99C6-B2AD-5AAA-73C2-66E92A6214CD}"/>
              </a:ext>
            </a:extLst>
          </p:cNvPr>
          <p:cNvCxnSpPr>
            <a:cxnSpLocks/>
          </p:cNvCxnSpPr>
          <p:nvPr/>
        </p:nvCxnSpPr>
        <p:spPr>
          <a:xfrm>
            <a:off x="6933026" y="2434332"/>
            <a:ext cx="1943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E276D2-3A13-7CA0-B415-5130D1FAEF3D}"/>
              </a:ext>
            </a:extLst>
          </p:cNvPr>
          <p:cNvCxnSpPr>
            <a:cxnSpLocks/>
          </p:cNvCxnSpPr>
          <p:nvPr/>
        </p:nvCxnSpPr>
        <p:spPr>
          <a:xfrm>
            <a:off x="757308" y="3151781"/>
            <a:ext cx="1181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17C150-69DC-5F69-D1B5-B716B4BF3DD0}"/>
              </a:ext>
            </a:extLst>
          </p:cNvPr>
          <p:cNvCxnSpPr>
            <a:cxnSpLocks/>
          </p:cNvCxnSpPr>
          <p:nvPr/>
        </p:nvCxnSpPr>
        <p:spPr>
          <a:xfrm flipV="1">
            <a:off x="2562076" y="3160230"/>
            <a:ext cx="3378592" cy="14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4DF8EF-011A-5E97-5E99-763BF9EB2776}"/>
              </a:ext>
            </a:extLst>
          </p:cNvPr>
          <p:cNvCxnSpPr>
            <a:cxnSpLocks/>
          </p:cNvCxnSpPr>
          <p:nvPr/>
        </p:nvCxnSpPr>
        <p:spPr>
          <a:xfrm>
            <a:off x="7357403" y="3174918"/>
            <a:ext cx="1463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0D1D6D-7955-66AB-97E5-33676080ACC3}"/>
              </a:ext>
            </a:extLst>
          </p:cNvPr>
          <p:cNvCxnSpPr>
            <a:cxnSpLocks/>
          </p:cNvCxnSpPr>
          <p:nvPr/>
        </p:nvCxnSpPr>
        <p:spPr>
          <a:xfrm>
            <a:off x="686973" y="3911438"/>
            <a:ext cx="1758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C93946-3D1E-3364-F2E7-3FEAD761B246}"/>
              </a:ext>
            </a:extLst>
          </p:cNvPr>
          <p:cNvCxnSpPr>
            <a:cxnSpLocks/>
          </p:cNvCxnSpPr>
          <p:nvPr/>
        </p:nvCxnSpPr>
        <p:spPr>
          <a:xfrm>
            <a:off x="3572020" y="3899284"/>
            <a:ext cx="13587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9D1AE-BDB5-891A-7EAB-844D34E97BA6}"/>
              </a:ext>
            </a:extLst>
          </p:cNvPr>
          <p:cNvCxnSpPr>
            <a:cxnSpLocks/>
          </p:cNvCxnSpPr>
          <p:nvPr/>
        </p:nvCxnSpPr>
        <p:spPr>
          <a:xfrm flipV="1">
            <a:off x="1425522" y="4628891"/>
            <a:ext cx="2647074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E2CCC08-8DE8-8202-4BC5-4A17B76EF614}"/>
              </a:ext>
            </a:extLst>
          </p:cNvPr>
          <p:cNvCxnSpPr>
            <a:cxnSpLocks/>
          </p:cNvCxnSpPr>
          <p:nvPr/>
        </p:nvCxnSpPr>
        <p:spPr>
          <a:xfrm flipV="1">
            <a:off x="5047956" y="4628891"/>
            <a:ext cx="2309447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4E71EDBC-57D0-A7FB-2073-8C09150AFAE6}"/>
              </a:ext>
            </a:extLst>
          </p:cNvPr>
          <p:cNvSpPr/>
          <p:nvPr/>
        </p:nvSpPr>
        <p:spPr>
          <a:xfrm>
            <a:off x="10292857" y="2043874"/>
            <a:ext cx="893300" cy="453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7D89780-8917-6065-35B9-027AAB0F15D8}"/>
              </a:ext>
            </a:extLst>
          </p:cNvPr>
          <p:cNvSpPr/>
          <p:nvPr/>
        </p:nvSpPr>
        <p:spPr>
          <a:xfrm>
            <a:off x="9366729" y="2799301"/>
            <a:ext cx="909713" cy="5098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C84BDC9-E139-BA02-ED4A-8AAF9EE04348}"/>
              </a:ext>
            </a:extLst>
          </p:cNvPr>
          <p:cNvSpPr/>
          <p:nvPr/>
        </p:nvSpPr>
        <p:spPr>
          <a:xfrm>
            <a:off x="9366729" y="3429000"/>
            <a:ext cx="909713" cy="5406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B679DF8-DEE0-2EB0-3709-936E385E7561}"/>
              </a:ext>
            </a:extLst>
          </p:cNvPr>
          <p:cNvSpPr/>
          <p:nvPr/>
        </p:nvSpPr>
        <p:spPr>
          <a:xfrm>
            <a:off x="10276443" y="4089479"/>
            <a:ext cx="909713" cy="6612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D2-TRACK 61">
            <a:hlinkClick r:id="" action="ppaction://media"/>
            <a:extLst>
              <a:ext uri="{FF2B5EF4-FFF2-40B4-BE49-F238E27FC236}">
                <a16:creationId xmlns:a16="http://schemas.microsoft.com/office/drawing/2014/main" id="{DB747903-8B62-D9DE-8F10-F31D0EC14A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0" end="4546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1585" y="867152"/>
            <a:ext cx="705968" cy="7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44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CD4270-B9A7-6B5F-6EB3-8B1BBCE37938}"/>
              </a:ext>
            </a:extLst>
          </p:cNvPr>
          <p:cNvSpPr txBox="1"/>
          <p:nvPr/>
        </p:nvSpPr>
        <p:spPr>
          <a:xfrm>
            <a:off x="121919" y="357378"/>
            <a:ext cx="12070081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1" dirty="0">
                <a:solidFill>
                  <a:srgbClr val="242021"/>
                </a:solidFill>
                <a:effectLst/>
              </a:rPr>
              <a:t>Kayla: Hey, John. Do you know </a:t>
            </a:r>
            <a:r>
              <a:rPr lang="en-US" sz="2600" b="0" i="1" dirty="0">
                <a:solidFill>
                  <a:srgbClr val="FF0000"/>
                </a:solidFill>
                <a:effectLst/>
              </a:rPr>
              <a:t>what the most populated city </a:t>
            </a:r>
            <a:r>
              <a:rPr lang="en-US" sz="2600" b="0" i="1" dirty="0">
                <a:solidFill>
                  <a:srgbClr val="242021"/>
                </a:solidFill>
                <a:effectLst/>
              </a:rPr>
              <a:t>in the USA is? Can you guess?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John: Hmm, Los Angeles?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Kayla: No. </a:t>
            </a:r>
            <a:r>
              <a:rPr lang="en-US" sz="2600" b="0" i="1" dirty="0">
                <a:solidFill>
                  <a:srgbClr val="FF0000"/>
                </a:solidFill>
                <a:effectLst/>
              </a:rPr>
              <a:t>It's New York</a:t>
            </a:r>
            <a:r>
              <a:rPr lang="en-US" sz="2600" b="0" i="1" dirty="0">
                <a:solidFill>
                  <a:srgbClr val="242021"/>
                </a:solidFill>
                <a:effectLst/>
              </a:rPr>
              <a:t>. </a:t>
            </a:r>
            <a:r>
              <a:rPr lang="en-US" sz="2600" b="0" i="1" dirty="0">
                <a:solidFill>
                  <a:srgbClr val="FF0000"/>
                </a:solidFill>
                <a:effectLst/>
              </a:rPr>
              <a:t>In twenty nineteen, nearly nine million people lived there</a:t>
            </a:r>
            <a:r>
              <a:rPr lang="en-US" sz="2600" b="0" i="1" dirty="0">
                <a:solidFill>
                  <a:srgbClr val="242021"/>
                </a:solidFill>
                <a:effectLst/>
              </a:rPr>
              <a:t>.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John: That's a lot! Is that in your magazine?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Kayla: Yes, it is. It's an article comparing cities in the USA.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John: </a:t>
            </a:r>
            <a:r>
              <a:rPr lang="en-US" sz="2600" b="0" i="1" dirty="0">
                <a:solidFill>
                  <a:srgbClr val="FF0000"/>
                </a:solidFill>
                <a:effectLst/>
              </a:rPr>
              <a:t>I guess our city is the smallest</a:t>
            </a:r>
            <a:r>
              <a:rPr lang="en-US" sz="2600" b="0" i="1" dirty="0">
                <a:solidFill>
                  <a:srgbClr val="242021"/>
                </a:solidFill>
                <a:effectLst/>
              </a:rPr>
              <a:t>? We only have around five thousand people living here.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Kayla: </a:t>
            </a:r>
            <a:r>
              <a:rPr lang="en-US" sz="2600" b="0" i="1" dirty="0">
                <a:solidFill>
                  <a:srgbClr val="FF0000"/>
                </a:solidFill>
                <a:effectLst/>
              </a:rPr>
              <a:t>No, that's Buford City in Wyoming</a:t>
            </a:r>
            <a:r>
              <a:rPr lang="en-US" sz="2600" b="0" i="1" dirty="0">
                <a:solidFill>
                  <a:srgbClr val="242021"/>
                </a:solidFill>
                <a:effectLst/>
              </a:rPr>
              <a:t>. That only has one person!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John: That's funny. </a:t>
            </a:r>
            <a:r>
              <a:rPr lang="en-US" sz="2600" b="0" i="1" dirty="0">
                <a:solidFill>
                  <a:srgbClr val="FF0000"/>
                </a:solidFill>
                <a:effectLst/>
              </a:rPr>
              <a:t>What's the most expensive city? Is it San Francisco</a:t>
            </a:r>
            <a:r>
              <a:rPr lang="en-US" sz="2600" b="0" i="1" dirty="0">
                <a:solidFill>
                  <a:srgbClr val="242021"/>
                </a:solidFill>
                <a:effectLst/>
              </a:rPr>
              <a:t>?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Kayla: </a:t>
            </a:r>
            <a:r>
              <a:rPr lang="en-US" sz="2600" b="0" i="1" dirty="0">
                <a:solidFill>
                  <a:srgbClr val="FF0000"/>
                </a:solidFill>
                <a:effectLst/>
              </a:rPr>
              <a:t>No, it isn't. It's New York</a:t>
            </a:r>
            <a:r>
              <a:rPr lang="en-US" sz="2600" b="0" i="1" dirty="0">
                <a:solidFill>
                  <a:srgbClr val="242021"/>
                </a:solidFill>
                <a:effectLst/>
              </a:rPr>
              <a:t>.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John: Why?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Kayla: Houses are expensive, travel, restaurants, and other things, too.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John: Wow! I'm glad we live here.</a:t>
            </a:r>
            <a:br>
              <a:rPr lang="en-US" sz="2600" b="0" i="1" dirty="0">
                <a:solidFill>
                  <a:srgbClr val="242021"/>
                </a:solidFill>
                <a:effectLst/>
              </a:rPr>
            </a:br>
            <a:r>
              <a:rPr lang="en-US" sz="2600" b="0" i="1" dirty="0">
                <a:solidFill>
                  <a:srgbClr val="242021"/>
                </a:solidFill>
                <a:effectLst/>
              </a:rPr>
              <a:t>Kayla: Me too. I think our city is the best place to live.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F75BD-EFCF-BCA5-FDAB-EBB6550DDA5F}"/>
              </a:ext>
            </a:extLst>
          </p:cNvPr>
          <p:cNvSpPr txBox="1"/>
          <p:nvPr/>
        </p:nvSpPr>
        <p:spPr>
          <a:xfrm>
            <a:off x="3294183" y="1270993"/>
            <a:ext cx="39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82ECA-0E6A-CDE9-D272-C3F2403A7C9E}"/>
              </a:ext>
            </a:extLst>
          </p:cNvPr>
          <p:cNvSpPr txBox="1"/>
          <p:nvPr/>
        </p:nvSpPr>
        <p:spPr>
          <a:xfrm>
            <a:off x="4121833" y="-120926"/>
            <a:ext cx="329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6C5EC-C51D-EE63-00FE-1AC0A72ABECB}"/>
              </a:ext>
            </a:extLst>
          </p:cNvPr>
          <p:cNvSpPr txBox="1"/>
          <p:nvPr/>
        </p:nvSpPr>
        <p:spPr>
          <a:xfrm>
            <a:off x="11122266" y="1424955"/>
            <a:ext cx="39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5CCF-07FF-09F0-4474-B1401228A456}"/>
              </a:ext>
            </a:extLst>
          </p:cNvPr>
          <p:cNvSpPr txBox="1"/>
          <p:nvPr/>
        </p:nvSpPr>
        <p:spPr>
          <a:xfrm>
            <a:off x="5371512" y="3239050"/>
            <a:ext cx="39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D36EE-F0B0-5041-44C3-7347AB733889}"/>
              </a:ext>
            </a:extLst>
          </p:cNvPr>
          <p:cNvSpPr txBox="1"/>
          <p:nvPr/>
        </p:nvSpPr>
        <p:spPr>
          <a:xfrm>
            <a:off x="4417254" y="4255474"/>
            <a:ext cx="39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82030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01" y="375741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F6B0C-9CA8-7C98-ECF0-22EC6E7B0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076" y="1491175"/>
            <a:ext cx="12269144" cy="44919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294E3B-481D-E7B6-CDFD-AB39919BB5F0}"/>
              </a:ext>
            </a:extLst>
          </p:cNvPr>
          <p:cNvSpPr txBox="1"/>
          <p:nvPr/>
        </p:nvSpPr>
        <p:spPr>
          <a:xfrm>
            <a:off x="3043311" y="468328"/>
            <a:ext cx="610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Listen and fill in the blanks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6" name="TRACK 31">
            <a:hlinkClick r:id="" action="ppaction://media"/>
            <a:extLst>
              <a:ext uri="{FF2B5EF4-FFF2-40B4-BE49-F238E27FC236}">
                <a16:creationId xmlns:a16="http://schemas.microsoft.com/office/drawing/2014/main" id="{480FB497-018F-BF71-9F52-549A63C75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0" end="78086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8689" y="489874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DF523C-2430-E2CB-B5BE-B8D0D4E7788C}"/>
              </a:ext>
            </a:extLst>
          </p:cNvPr>
          <p:cNvSpPr txBox="1"/>
          <p:nvPr/>
        </p:nvSpPr>
        <p:spPr>
          <a:xfrm>
            <a:off x="5727892" y="2342464"/>
            <a:ext cx="2316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populated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E96FA1-8F04-B826-EBC3-6759AF1F66F2}"/>
              </a:ext>
            </a:extLst>
          </p:cNvPr>
          <p:cNvSpPr txBox="1"/>
          <p:nvPr/>
        </p:nvSpPr>
        <p:spPr>
          <a:xfrm>
            <a:off x="6110068" y="3037457"/>
            <a:ext cx="28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most expensive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71ABDF-2AA9-E128-E1E7-F78B39654FE4}"/>
              </a:ext>
            </a:extLst>
          </p:cNvPr>
          <p:cNvSpPr txBox="1"/>
          <p:nvPr/>
        </p:nvSpPr>
        <p:spPr>
          <a:xfrm>
            <a:off x="6320020" y="3672060"/>
            <a:ext cx="2316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cheapest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0A6759-B788-194B-10E0-5EF7740191B1}"/>
              </a:ext>
            </a:extLst>
          </p:cNvPr>
          <p:cNvSpPr txBox="1"/>
          <p:nvPr/>
        </p:nvSpPr>
        <p:spPr>
          <a:xfrm>
            <a:off x="5133754" y="4360200"/>
            <a:ext cx="1407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coldest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3989D2-C247-77F1-FAF6-A194813A345D}"/>
              </a:ext>
            </a:extLst>
          </p:cNvPr>
          <p:cNvSpPr txBox="1"/>
          <p:nvPr/>
        </p:nvSpPr>
        <p:spPr>
          <a:xfrm>
            <a:off x="7306040" y="5039442"/>
            <a:ext cx="17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polluted</a:t>
            </a:r>
          </a:p>
        </p:txBody>
      </p:sp>
    </p:spTree>
    <p:extLst>
      <p:ext uri="{BB962C8B-B14F-4D97-AF65-F5344CB8AC3E}">
        <p14:creationId xmlns:p14="http://schemas.microsoft.com/office/powerpoint/2010/main" val="20485522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FA4D52-45DA-E095-A30B-341BE8E72E26}"/>
              </a:ext>
            </a:extLst>
          </p:cNvPr>
          <p:cNvSpPr txBox="1"/>
          <p:nvPr/>
        </p:nvSpPr>
        <p:spPr>
          <a:xfrm>
            <a:off x="154745" y="312511"/>
            <a:ext cx="1203725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42021"/>
                </a:solidFill>
                <a:effectLst/>
              </a:rPr>
              <a:t>Abigail: Hey, Matthew. What are you reading about?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Matthew: It's an article about cities in the UK.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Which is the most populated city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, do you think?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Abigail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: Oh, London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. That's easy. It's the capital, so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it's the biggest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Matthew: Correct, Abigail!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Abigail: Is London the most expensive city in the UK?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Matthew: Actually, no.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Oxford is the most expensive city in the country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Abigail: So where's the least expensive place to be?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Matthew: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Cardiff is the cheapest city for students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Abigail: How about the temperatures in different cities there?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Matthew: Well, London has the highest temperatures but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the coldest city is Leeds.</a:t>
            </a:r>
            <a:br>
              <a:rPr lang="en-US" sz="2400" b="0" i="0" dirty="0">
                <a:solidFill>
                  <a:srgbClr val="FF0000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Abigail: The UK is pretty clean, isn't it?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Matthew: Hmm. Some places are. Exeter is the cleanest city there.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Abigail: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And the most polluted?</a:t>
            </a:r>
            <a:br>
              <a:rPr lang="en-US" sz="2400" b="0" i="0" dirty="0">
                <a:solidFill>
                  <a:srgbClr val="FF0000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Matthew: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That's Port Talbot. The air pollution there is pretty bad.</a:t>
            </a:r>
            <a:br>
              <a:rPr lang="en-US" sz="2400" b="0" i="0" dirty="0">
                <a:solidFill>
                  <a:srgbClr val="FF0000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Abigail: I think Exeter sounds nicer.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Matthew: Yeah, me too.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</a:rPr>
              <a:t>Narrator: Now, listen again</a:t>
            </a:r>
            <a:r>
              <a:rPr lang="en-US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E6249E-12B9-3B86-0D95-51E7540B1B08}"/>
              </a:ext>
            </a:extLst>
          </p:cNvPr>
          <p:cNvSpPr txBox="1"/>
          <p:nvPr/>
        </p:nvSpPr>
        <p:spPr>
          <a:xfrm>
            <a:off x="9476935" y="199968"/>
            <a:ext cx="271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Audio scripts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BA3A1-3E3C-67B4-237C-4CB1746479E0}"/>
              </a:ext>
            </a:extLst>
          </p:cNvPr>
          <p:cNvSpPr txBox="1"/>
          <p:nvPr/>
        </p:nvSpPr>
        <p:spPr>
          <a:xfrm>
            <a:off x="8274144" y="958842"/>
            <a:ext cx="52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5F95D-DBE0-A7E5-4F97-2A888EF274CB}"/>
              </a:ext>
            </a:extLst>
          </p:cNvPr>
          <p:cNvSpPr txBox="1"/>
          <p:nvPr/>
        </p:nvSpPr>
        <p:spPr>
          <a:xfrm>
            <a:off x="8950567" y="2009074"/>
            <a:ext cx="52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9FBF2-204A-3193-9016-E0275B20D22F}"/>
              </a:ext>
            </a:extLst>
          </p:cNvPr>
          <p:cNvSpPr txBox="1"/>
          <p:nvPr/>
        </p:nvSpPr>
        <p:spPr>
          <a:xfrm>
            <a:off x="6392593" y="2782669"/>
            <a:ext cx="52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A3D49-BC79-8D31-4119-E17CAAE8DA41}"/>
              </a:ext>
            </a:extLst>
          </p:cNvPr>
          <p:cNvSpPr txBox="1"/>
          <p:nvPr/>
        </p:nvSpPr>
        <p:spPr>
          <a:xfrm>
            <a:off x="10335649" y="3471204"/>
            <a:ext cx="52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4A7F3-CDDE-6D00-7A53-C0B707D4D86C}"/>
              </a:ext>
            </a:extLst>
          </p:cNvPr>
          <p:cNvSpPr txBox="1"/>
          <p:nvPr/>
        </p:nvSpPr>
        <p:spPr>
          <a:xfrm>
            <a:off x="8274144" y="4920571"/>
            <a:ext cx="52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994162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33271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222439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5160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300029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581355E2-EAC3-D3BB-0F7C-474BCA9F585A}"/>
              </a:ext>
            </a:extLst>
          </p:cNvPr>
          <p:cNvSpPr/>
          <p:nvPr/>
        </p:nvSpPr>
        <p:spPr>
          <a:xfrm>
            <a:off x="1284514" y="3859924"/>
            <a:ext cx="3256378" cy="6624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Useful language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71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9ACC41-6D15-FC2C-34DD-FF2D6E839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722" y="438537"/>
            <a:ext cx="5353050" cy="99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A8A10-DA35-6E10-E523-05F2923D17F7}"/>
              </a:ext>
            </a:extLst>
          </p:cNvPr>
          <p:cNvSpPr txBox="1"/>
          <p:nvPr/>
        </p:nvSpPr>
        <p:spPr>
          <a:xfrm>
            <a:off x="1054358" y="1667804"/>
            <a:ext cx="4052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Listen then practice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781DD5-F9C0-B1D6-A8BF-35EC24CCB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725" y="2925636"/>
            <a:ext cx="8972550" cy="2124075"/>
          </a:xfrm>
          <a:prstGeom prst="rect">
            <a:avLst/>
          </a:prstGeom>
        </p:spPr>
      </p:pic>
      <p:pic>
        <p:nvPicPr>
          <p:cNvPr id="11" name="CD2-TRACK 62">
            <a:hlinkClick r:id="" action="ppaction://media"/>
            <a:extLst>
              <a:ext uri="{FF2B5EF4-FFF2-40B4-BE49-F238E27FC236}">
                <a16:creationId xmlns:a16="http://schemas.microsoft.com/office/drawing/2014/main" id="{F35F9113-47D3-7A09-8BD1-7E739CCC86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00" end="969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7228" y="1667804"/>
            <a:ext cx="1019165" cy="10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E687CA-C012-3AAA-4ABC-A54767086B7C}"/>
              </a:ext>
            </a:extLst>
          </p:cNvPr>
          <p:cNvSpPr/>
          <p:nvPr/>
        </p:nvSpPr>
        <p:spPr>
          <a:xfrm>
            <a:off x="0" y="368198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75AED-0900-E63D-9575-6DA8DD1CFDA0}"/>
              </a:ext>
            </a:extLst>
          </p:cNvPr>
          <p:cNvSpPr txBox="1"/>
          <p:nvPr/>
        </p:nvSpPr>
        <p:spPr>
          <a:xfrm>
            <a:off x="1620876" y="2041812"/>
            <a:ext cx="10213287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</a:rPr>
              <a:t>1. Which is </a:t>
            </a:r>
            <a:r>
              <a:rPr lang="en-US" sz="3200" dirty="0">
                <a:solidFill>
                  <a:srgbClr val="002060"/>
                </a:solidFill>
              </a:rPr>
              <a:t>the biggest city in Vietnam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2.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Which is </a:t>
            </a:r>
            <a:r>
              <a:rPr lang="en-US" sz="3200" dirty="0">
                <a:solidFill>
                  <a:srgbClr val="002060"/>
                </a:solidFill>
              </a:rPr>
              <a:t>the most beautiful city in Vietnam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?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Which is </a:t>
            </a:r>
            <a:r>
              <a:rPr lang="en-US" sz="3200" dirty="0">
                <a:solidFill>
                  <a:srgbClr val="002060"/>
                </a:solidFill>
              </a:rPr>
              <a:t>the smallest city in Vietnam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?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Which is </a:t>
            </a:r>
            <a:r>
              <a:rPr lang="en-US" sz="3200" dirty="0">
                <a:solidFill>
                  <a:srgbClr val="002060"/>
                </a:solidFill>
              </a:rPr>
              <a:t>the hottest city in Vietnam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?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4. Which is </a:t>
            </a:r>
            <a:r>
              <a:rPr lang="en-US" sz="3200" dirty="0">
                <a:solidFill>
                  <a:srgbClr val="002060"/>
                </a:solidFill>
              </a:rPr>
              <a:t>the most peaceful city in Vietnam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?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5. Which is </a:t>
            </a:r>
            <a:r>
              <a:rPr lang="en-US" sz="3200" dirty="0">
                <a:solidFill>
                  <a:srgbClr val="002060"/>
                </a:solidFill>
              </a:rPr>
              <a:t>the most expensive city in Vietnam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B582E-E8D4-D39F-CD16-49CCF99B4575}"/>
              </a:ext>
            </a:extLst>
          </p:cNvPr>
          <p:cNvSpPr txBox="1"/>
          <p:nvPr/>
        </p:nvSpPr>
        <p:spPr>
          <a:xfrm>
            <a:off x="2138004" y="189266"/>
            <a:ext cx="9949377" cy="14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Work in pairs - use the Useful Language form to ask and answer about the cities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in Vietnam</a:t>
            </a:r>
            <a:r>
              <a:rPr lang="en-US" sz="3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F9A58-FF47-4A3C-52E0-061026BCA632}"/>
              </a:ext>
            </a:extLst>
          </p:cNvPr>
          <p:cNvSpPr txBox="1"/>
          <p:nvPr/>
        </p:nvSpPr>
        <p:spPr>
          <a:xfrm>
            <a:off x="354499" y="1574505"/>
            <a:ext cx="237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Suggestions: </a:t>
            </a:r>
          </a:p>
        </p:txBody>
      </p:sp>
    </p:spTree>
    <p:extLst>
      <p:ext uri="{BB962C8B-B14F-4D97-AF65-F5344CB8AC3E}">
        <p14:creationId xmlns:p14="http://schemas.microsoft.com/office/powerpoint/2010/main" val="2257861163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9A89F8-F1F5-E98F-8A42-965AD666B2F5}"/>
              </a:ext>
            </a:extLst>
          </p:cNvPr>
          <p:cNvSpPr txBox="1"/>
          <p:nvPr/>
        </p:nvSpPr>
        <p:spPr>
          <a:xfrm>
            <a:off x="4737382" y="428013"/>
            <a:ext cx="2548636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E1E5F3FD-6BB8-5619-2333-CA2B6864EC18}"/>
              </a:ext>
            </a:extLst>
          </p:cNvPr>
          <p:cNvSpPr txBox="1"/>
          <p:nvPr/>
        </p:nvSpPr>
        <p:spPr>
          <a:xfrm>
            <a:off x="8099909" y="529517"/>
            <a:ext cx="3407912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Click here to play the game!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0421C-4EBE-079E-B83F-3B181B23B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79" y="1213558"/>
            <a:ext cx="109347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129"/>
            <a:ext cx="8953909" cy="61049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0190" y="242905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68803" y="1264709"/>
            <a:ext cx="360979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clean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populated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cheap </a:t>
            </a:r>
            <a:endParaRPr lang="en-US" sz="3600" i="1" dirty="0">
              <a:solidFill>
                <a:srgbClr val="00206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002060"/>
                </a:solidFill>
                <a:effectLst/>
              </a:rPr>
              <a:t>temperature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expensive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polluted</a:t>
            </a:r>
            <a:endParaRPr lang="en-US" sz="3600" i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4392" y="1264709"/>
            <a:ext cx="722760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Sentence patterns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Using the superlative to talk about the cities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4866" y="341380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67624" y="1531995"/>
            <a:ext cx="10725150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- Learn new words about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Cities around the World</a:t>
            </a:r>
            <a:endParaRPr lang="en-US" sz="3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- Do the exercises in </a:t>
            </a:r>
            <a:r>
              <a:rPr lang="en-US" sz="36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 Anh 6 </a:t>
            </a:r>
            <a:r>
              <a:rPr lang="en-US" sz="36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-Learn Smart World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Notebook</a:t>
            </a: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 on page 62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- Prepare for the new lesson – Writing on page 85 (SB).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1262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9582" y="1289472"/>
            <a:ext cx="11016232" cy="490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</a:rPr>
              <a:t>- use the superlative adjectives in listening/speaking skill</a:t>
            </a: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</a:rPr>
              <a:t>- enlarge their vocabulary relating to the topic – Cities around the World</a:t>
            </a: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</a:rPr>
              <a:t>- get someone’s attention in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 conversation and </a:t>
            </a:r>
            <a:r>
              <a:rPr lang="en-US" sz="3600" dirty="0">
                <a:solidFill>
                  <a:srgbClr val="002060"/>
                </a:solidFill>
              </a:rPr>
              <a:t>practice listening skills by deciding whether the statement is True or False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70"/>
            <a:ext cx="8976852" cy="61205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B3EE783-E86A-62DA-013E-BF58745331A4}"/>
              </a:ext>
            </a:extLst>
          </p:cNvPr>
          <p:cNvSpPr txBox="1"/>
          <p:nvPr/>
        </p:nvSpPr>
        <p:spPr>
          <a:xfrm>
            <a:off x="836597" y="1152338"/>
            <a:ext cx="103256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Play a game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2 teams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Look at the picture (on the next slide).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List adjectives to describe the city in the picture.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The team that gets more adjectives will be the winner.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C138D8-47B7-F0D6-4578-FC80B59C5CD6}"/>
              </a:ext>
            </a:extLst>
          </p:cNvPr>
          <p:cNvSpPr txBox="1"/>
          <p:nvPr/>
        </p:nvSpPr>
        <p:spPr>
          <a:xfrm>
            <a:off x="8803819" y="1468288"/>
            <a:ext cx="2082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ID: 238876258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C138D8-47B7-F0D6-4578-FC80B59C5CD6}"/>
              </a:ext>
            </a:extLst>
          </p:cNvPr>
          <p:cNvSpPr txBox="1"/>
          <p:nvPr/>
        </p:nvSpPr>
        <p:spPr>
          <a:xfrm>
            <a:off x="9006085" y="365161"/>
            <a:ext cx="2082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ID: 238876258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48" y="402525"/>
            <a:ext cx="9826132" cy="597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5231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13" y="394707"/>
            <a:ext cx="9162161" cy="60685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53401" y="1108620"/>
            <a:ext cx="5023684" cy="48292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i="1" dirty="0">
                <a:solidFill>
                  <a:srgbClr val="FFFF00"/>
                </a:solidFill>
              </a:rPr>
              <a:t>New words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clean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populated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cheap </a:t>
            </a:r>
            <a:endParaRPr lang="en-US" sz="3600" i="1" dirty="0">
              <a:solidFill>
                <a:schemeClr val="bg1"/>
              </a:solidFill>
            </a:endParaRPr>
          </a:p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</a:rPr>
              <a:t>temperature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expensive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polluted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C01C60-E80D-2863-CD8D-CC77E1E11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59" y="408035"/>
            <a:ext cx="2267039" cy="475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DEEAFF-6E86-0238-9315-596C23E9BE57}"/>
              </a:ext>
            </a:extLst>
          </p:cNvPr>
          <p:cNvSpPr txBox="1"/>
          <p:nvPr/>
        </p:nvSpPr>
        <p:spPr>
          <a:xfrm>
            <a:off x="2700996" y="359871"/>
            <a:ext cx="6443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</a:rPr>
              <a:t>Fill in the blanks. Listen and repeat.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F16C13-8BE7-BE35-DE7C-1A8D7EC12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185" y="1026943"/>
            <a:ext cx="3535203" cy="2455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9902AE-1F01-96E3-A183-3629B1F4C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8766" y="849854"/>
            <a:ext cx="2992754" cy="2815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F8836A-E98B-E07F-786C-E0F83809EB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03"/>
          <a:stretch/>
        </p:blipFill>
        <p:spPr>
          <a:xfrm>
            <a:off x="8921879" y="788868"/>
            <a:ext cx="3219891" cy="2937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A8F98A-3515-2658-800F-7DB767BAC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5072" y="3665794"/>
            <a:ext cx="2828528" cy="30068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170FD6-B79A-0401-3015-6DD0972EF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1401" y="3682077"/>
            <a:ext cx="3361796" cy="303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66CE2A-E32B-4E03-E456-0DC2140305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1879" y="3792818"/>
            <a:ext cx="3218366" cy="292202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0F93051-834D-0C25-AAD3-AD87B837E35F}"/>
              </a:ext>
            </a:extLst>
          </p:cNvPr>
          <p:cNvSpPr txBox="1"/>
          <p:nvPr/>
        </p:nvSpPr>
        <p:spPr>
          <a:xfrm>
            <a:off x="-51755" y="883091"/>
            <a:ext cx="235776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polluted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expensive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cheap </a:t>
            </a:r>
          </a:p>
          <a:p>
            <a:pPr algn="ctr"/>
            <a:r>
              <a:rPr lang="en-US" sz="3200" strike="sngStrike" dirty="0">
                <a:solidFill>
                  <a:srgbClr val="002060"/>
                </a:solidFill>
              </a:rPr>
              <a:t>clean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populated</a:t>
            </a:r>
          </a:p>
          <a:p>
            <a:pPr algn="ctr"/>
            <a:r>
              <a:rPr lang="en-US" sz="3200" b="0" i="0" dirty="0">
                <a:solidFill>
                  <a:srgbClr val="002060"/>
                </a:solidFill>
                <a:effectLst/>
              </a:rPr>
              <a:t>temperature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CF680A-0EB8-A901-65BA-CFD2175370B7}"/>
              </a:ext>
            </a:extLst>
          </p:cNvPr>
          <p:cNvSpPr txBox="1"/>
          <p:nvPr/>
        </p:nvSpPr>
        <p:spPr>
          <a:xfrm>
            <a:off x="6264651" y="3122544"/>
            <a:ext cx="214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populated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D28985-F463-65E0-2A4B-D24BCFB127E4}"/>
              </a:ext>
            </a:extLst>
          </p:cNvPr>
          <p:cNvSpPr txBox="1"/>
          <p:nvPr/>
        </p:nvSpPr>
        <p:spPr>
          <a:xfrm>
            <a:off x="9899298" y="3153574"/>
            <a:ext cx="132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cheap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9CF260-1A48-FC0B-B5D9-20BD4737170D}"/>
              </a:ext>
            </a:extLst>
          </p:cNvPr>
          <p:cNvSpPr txBox="1"/>
          <p:nvPr/>
        </p:nvSpPr>
        <p:spPr>
          <a:xfrm>
            <a:off x="3021373" y="6158207"/>
            <a:ext cx="2352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70DAD2-427B-CD04-D74D-DB37B845DC6E}"/>
              </a:ext>
            </a:extLst>
          </p:cNvPr>
          <p:cNvSpPr txBox="1"/>
          <p:nvPr/>
        </p:nvSpPr>
        <p:spPr>
          <a:xfrm>
            <a:off x="6391421" y="6172275"/>
            <a:ext cx="214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expensive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53E685-B07C-D0D1-600C-F7770522BE1A}"/>
              </a:ext>
            </a:extLst>
          </p:cNvPr>
          <p:cNvSpPr txBox="1"/>
          <p:nvPr/>
        </p:nvSpPr>
        <p:spPr>
          <a:xfrm>
            <a:off x="9603876" y="6153540"/>
            <a:ext cx="1762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polluted</a:t>
            </a:r>
          </a:p>
        </p:txBody>
      </p:sp>
      <p:pic>
        <p:nvPicPr>
          <p:cNvPr id="22" name="CD2-TRACK 60">
            <a:hlinkClick r:id="" action="ppaction://media"/>
            <a:extLst>
              <a:ext uri="{FF2B5EF4-FFF2-40B4-BE49-F238E27FC236}">
                <a16:creationId xmlns:a16="http://schemas.microsoft.com/office/drawing/2014/main" id="{78FF055C-A015-A978-58AD-BD80500E0F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44780" y="25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/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B6EF93B-54B2-5595-526B-94C6620DC993}"/>
              </a:ext>
            </a:extLst>
          </p:cNvPr>
          <p:cNvSpPr txBox="1"/>
          <p:nvPr/>
        </p:nvSpPr>
        <p:spPr>
          <a:xfrm>
            <a:off x="4507813" y="195384"/>
            <a:ext cx="32039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New words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CA26C4-D5D1-5B96-C1D6-527E4C9F6B82}"/>
              </a:ext>
            </a:extLst>
          </p:cNvPr>
          <p:cNvSpPr txBox="1"/>
          <p:nvPr/>
        </p:nvSpPr>
        <p:spPr>
          <a:xfrm>
            <a:off x="474939" y="1000534"/>
            <a:ext cx="11484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clean</a:t>
            </a:r>
            <a:r>
              <a:rPr lang="en-US" sz="3600" b="0" i="0" dirty="0">
                <a:solidFill>
                  <a:srgbClr val="002060"/>
                </a:solidFill>
                <a:effectLst/>
              </a:rPr>
              <a:t> (adj)                     </a:t>
            </a:r>
            <a:r>
              <a:rPr lang="en-US" sz="3600" dirty="0">
                <a:solidFill>
                  <a:srgbClr val="002060"/>
                </a:solidFill>
              </a:rPr>
              <a:t>/</a:t>
            </a:r>
            <a:r>
              <a:rPr lang="en-US" sz="3600" dirty="0" err="1">
                <a:solidFill>
                  <a:srgbClr val="002060"/>
                </a:solidFill>
              </a:rPr>
              <a:t>kliːn</a:t>
            </a:r>
            <a:r>
              <a:rPr lang="en-US" sz="3600" dirty="0">
                <a:solidFill>
                  <a:srgbClr val="002060"/>
                </a:solidFill>
              </a:rPr>
              <a:t>/                        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sạch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sẽ</a:t>
            </a:r>
            <a:endParaRPr lang="en-US" sz="6600" dirty="0">
              <a:solidFill>
                <a:srgbClr val="FF0000"/>
              </a:solidFill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862149-8EE8-C931-54C4-FF4887AD5174}"/>
              </a:ext>
            </a:extLst>
          </p:cNvPr>
          <p:cNvSpPr txBox="1"/>
          <p:nvPr/>
        </p:nvSpPr>
        <p:spPr>
          <a:xfrm>
            <a:off x="444885" y="1797693"/>
            <a:ext cx="11709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populated (adj)            /ˈ</a:t>
            </a:r>
            <a:r>
              <a:rPr lang="en-US" dirty="0" err="1"/>
              <a:t>pɑːpjəleɪtɪd</a:t>
            </a:r>
            <a:r>
              <a:rPr lang="en-US" dirty="0"/>
              <a:t>/</a:t>
            </a:r>
            <a:r>
              <a:rPr lang="en-US" sz="3600" b="0" i="0" dirty="0">
                <a:solidFill>
                  <a:schemeClr val="tx1"/>
                </a:solidFill>
                <a:effectLst/>
              </a:rPr>
              <a:t>           </a:t>
            </a:r>
            <a:r>
              <a:rPr lang="en-US" dirty="0" err="1">
                <a:solidFill>
                  <a:srgbClr val="FF0000"/>
                </a:solidFill>
              </a:rPr>
              <a:t>đông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dân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E6CDA0-6396-784F-B513-E407A54988A8}"/>
              </a:ext>
            </a:extLst>
          </p:cNvPr>
          <p:cNvSpPr txBox="1"/>
          <p:nvPr/>
        </p:nvSpPr>
        <p:spPr>
          <a:xfrm>
            <a:off x="474939" y="2634216"/>
            <a:ext cx="11763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cheap (adj)                  /</a:t>
            </a:r>
            <a:r>
              <a:rPr lang="en-US" dirty="0" err="1"/>
              <a:t>tʃiːp</a:t>
            </a:r>
            <a:r>
              <a:rPr lang="en-US" dirty="0"/>
              <a:t>/                          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rẻ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DD683A-1B53-1E9B-117D-4659EAE03F04}"/>
              </a:ext>
            </a:extLst>
          </p:cNvPr>
          <p:cNvSpPr txBox="1"/>
          <p:nvPr/>
        </p:nvSpPr>
        <p:spPr>
          <a:xfrm>
            <a:off x="444885" y="3462663"/>
            <a:ext cx="11709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temperature (n)         /ˈ</a:t>
            </a:r>
            <a:r>
              <a:rPr lang="en-US" dirty="0" err="1"/>
              <a:t>tempərətʃər</a:t>
            </a:r>
            <a:r>
              <a:rPr lang="en-US" dirty="0"/>
              <a:t>/          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nhiệt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độ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6649A-089E-AC22-3B93-D0BD0FBA7450}"/>
              </a:ext>
            </a:extLst>
          </p:cNvPr>
          <p:cNvSpPr txBox="1"/>
          <p:nvPr/>
        </p:nvSpPr>
        <p:spPr>
          <a:xfrm>
            <a:off x="474939" y="4244082"/>
            <a:ext cx="11709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expensive (adj)           /</a:t>
            </a:r>
            <a:r>
              <a:rPr lang="en-US" dirty="0" err="1"/>
              <a:t>ɪkˈspensɪv</a:t>
            </a:r>
            <a:r>
              <a:rPr lang="en-US" dirty="0"/>
              <a:t>/ </a:t>
            </a:r>
            <a:r>
              <a:rPr lang="en-US" sz="3600" b="0" i="0" dirty="0">
                <a:solidFill>
                  <a:schemeClr val="tx1"/>
                </a:solidFill>
                <a:effectLst/>
              </a:rPr>
              <a:t>               </a:t>
            </a:r>
            <a:r>
              <a:rPr lang="en-US" dirty="0" err="1">
                <a:solidFill>
                  <a:srgbClr val="FF0000"/>
                </a:solidFill>
              </a:rPr>
              <a:t>đắt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mắc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42221-531A-ED20-FC53-EA0F0E34F407}"/>
              </a:ext>
            </a:extLst>
          </p:cNvPr>
          <p:cNvSpPr txBox="1"/>
          <p:nvPr/>
        </p:nvSpPr>
        <p:spPr>
          <a:xfrm>
            <a:off x="444885" y="5125844"/>
            <a:ext cx="11747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polluted (adj)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dirty="0"/>
              <a:t>             /pəˈluːtɪd/                   </a:t>
            </a:r>
            <a:r>
              <a:rPr lang="en-US" dirty="0">
                <a:solidFill>
                  <a:srgbClr val="FF0000"/>
                </a:solidFill>
              </a:rPr>
              <a:t>ô </a:t>
            </a:r>
            <a:r>
              <a:rPr lang="en-US" dirty="0" err="1">
                <a:solidFill>
                  <a:srgbClr val="FF0000"/>
                </a:solidFill>
              </a:rPr>
              <a:t>nhiễm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D02B12B-801E-E76E-317D-0C4B1308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9DFF519-750A-A326-9C0E-C24005B1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0B9F4EE0-CD0F-FAF8-0ED1-AE2096E5E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928BFE53-AC55-1417-1DF0-B6D063261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clean">
            <a:hlinkClick r:id="" action="ppaction://media"/>
            <a:extLst>
              <a:ext uri="{FF2B5EF4-FFF2-40B4-BE49-F238E27FC236}">
                <a16:creationId xmlns:a16="http://schemas.microsoft.com/office/drawing/2014/main" id="{FB7ABDB8-397D-2A69-1448-8FBFD4D95D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8892" y="1041544"/>
            <a:ext cx="609600" cy="609600"/>
          </a:xfrm>
          <a:prstGeom prst="rect">
            <a:avLst/>
          </a:prstGeom>
        </p:spPr>
      </p:pic>
      <p:pic>
        <p:nvPicPr>
          <p:cNvPr id="22" name="populated">
            <a:hlinkClick r:id="" action="ppaction://media"/>
            <a:extLst>
              <a:ext uri="{FF2B5EF4-FFF2-40B4-BE49-F238E27FC236}">
                <a16:creationId xmlns:a16="http://schemas.microsoft.com/office/drawing/2014/main" id="{DB177CDC-16FA-3CBB-DC3E-7482687E12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28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8892" y="1797693"/>
            <a:ext cx="609600" cy="609600"/>
          </a:xfrm>
          <a:prstGeom prst="rect">
            <a:avLst/>
          </a:prstGeom>
        </p:spPr>
      </p:pic>
      <p:pic>
        <p:nvPicPr>
          <p:cNvPr id="30" name="cheap">
            <a:hlinkClick r:id="" action="ppaction://media"/>
            <a:extLst>
              <a:ext uri="{FF2B5EF4-FFF2-40B4-BE49-F238E27FC236}">
                <a16:creationId xmlns:a16="http://schemas.microsoft.com/office/drawing/2014/main" id="{67D54E45-95DD-3DBB-93F3-44D886133E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28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8892" y="2665799"/>
            <a:ext cx="609600" cy="609600"/>
          </a:xfrm>
          <a:prstGeom prst="rect">
            <a:avLst/>
          </a:prstGeom>
        </p:spPr>
      </p:pic>
      <p:pic>
        <p:nvPicPr>
          <p:cNvPr id="31" name="temperature">
            <a:hlinkClick r:id="" action="ppaction://media"/>
            <a:extLst>
              <a:ext uri="{FF2B5EF4-FFF2-40B4-BE49-F238E27FC236}">
                <a16:creationId xmlns:a16="http://schemas.microsoft.com/office/drawing/2014/main" id="{DABE9D1F-AC7A-418F-3F30-460D288F62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84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15441" y="3470732"/>
            <a:ext cx="609600" cy="609600"/>
          </a:xfrm>
          <a:prstGeom prst="rect">
            <a:avLst/>
          </a:prstGeom>
        </p:spPr>
      </p:pic>
      <p:pic>
        <p:nvPicPr>
          <p:cNvPr id="40" name="expensivbe">
            <a:hlinkClick r:id="" action="ppaction://media"/>
            <a:extLst>
              <a:ext uri="{FF2B5EF4-FFF2-40B4-BE49-F238E27FC236}">
                <a16:creationId xmlns:a16="http://schemas.microsoft.com/office/drawing/2014/main" id="{4F540A03-429A-5E6C-49D4-15F086AC9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8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4280813"/>
            <a:ext cx="609600" cy="609600"/>
          </a:xfrm>
          <a:prstGeom prst="rect">
            <a:avLst/>
          </a:prstGeom>
        </p:spPr>
      </p:pic>
      <p:pic>
        <p:nvPicPr>
          <p:cNvPr id="41" name="polluted">
            <a:hlinkClick r:id="" action="ppaction://media"/>
            <a:extLst>
              <a:ext uri="{FF2B5EF4-FFF2-40B4-BE49-F238E27FC236}">
                <a16:creationId xmlns:a16="http://schemas.microsoft.com/office/drawing/2014/main" id="{C9EFF4D5-E631-73FB-1758-8F1979BFAA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4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24824" y="5090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733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5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36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7538</TotalTime>
  <Words>1171</Words>
  <Application>Microsoft Office PowerPoint</Application>
  <PresentationFormat>Widescreen</PresentationFormat>
  <Paragraphs>160</Paragraphs>
  <Slides>27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451</cp:revision>
  <dcterms:created xsi:type="dcterms:W3CDTF">2020-12-08T03:17:05Z</dcterms:created>
  <dcterms:modified xsi:type="dcterms:W3CDTF">2023-07-29T04:52:26Z</dcterms:modified>
</cp:coreProperties>
</file>