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5"/>
  </p:notesMasterIdLst>
  <p:sldIdLst>
    <p:sldId id="271" r:id="rId2"/>
    <p:sldId id="323" r:id="rId3"/>
    <p:sldId id="324" r:id="rId4"/>
    <p:sldId id="340" r:id="rId5"/>
    <p:sldId id="316" r:id="rId6"/>
    <p:sldId id="336" r:id="rId7"/>
    <p:sldId id="311" r:id="rId8"/>
    <p:sldId id="337" r:id="rId9"/>
    <p:sldId id="339" r:id="rId10"/>
    <p:sldId id="341" r:id="rId11"/>
    <p:sldId id="325" r:id="rId12"/>
    <p:sldId id="317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4A5"/>
    <a:srgbClr val="CCCCFF"/>
    <a:srgbClr val="5C8E3A"/>
    <a:srgbClr val="000000"/>
    <a:srgbClr val="61953D"/>
    <a:srgbClr val="5E913B"/>
    <a:srgbClr val="E36427"/>
    <a:srgbClr val="D98F91"/>
    <a:srgbClr val="CB6466"/>
    <a:srgbClr val="4C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 autoAdjust="0"/>
    <p:restoredTop sz="90741" autoAdjust="0"/>
  </p:normalViewPr>
  <p:slideViewPr>
    <p:cSldViewPr snapToGrid="0" showGuides="1">
      <p:cViewPr varScale="1">
        <p:scale>
          <a:sx n="101" d="100"/>
          <a:sy n="101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61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7qQ0fDOOYxk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0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976019" y="1017136"/>
            <a:ext cx="104905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Work in groups. Discuss if the following technologies mentioned in the Listening can be used in Viet Nam. Think about how they can help slow global warming.</a:t>
            </a:r>
            <a:r>
              <a:rPr lang="en-US" sz="3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829B82-9627-1F40-BFF8-7F8279599D58}"/>
              </a:ext>
            </a:extLst>
          </p:cNvPr>
          <p:cNvSpPr txBox="1"/>
          <p:nvPr/>
        </p:nvSpPr>
        <p:spPr>
          <a:xfrm>
            <a:off x="1403572" y="3300153"/>
            <a:ext cx="9936566" cy="24994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effectLst/>
              </a:rPr>
              <a:t>– Turning methane emissions from cows into energy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/>
              </a:rPr>
              <a:t>– Growing plants in the ocean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effectLst/>
              </a:rPr>
              <a:t>– Keeping CO2 in storage </a:t>
            </a:r>
            <a:r>
              <a:rPr lang="en-US" sz="3600" dirty="0" smtClean="0">
                <a:effectLst/>
              </a:rPr>
              <a:t>sites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350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Practise listening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for main ideas and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specific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information about ways to reduce gas emissions;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Develop 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ideas about technologies to be used in Viet Nam to reduce global warming and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discuss in groups.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Prepare for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Review 2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– Lesson 3.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facebook.com/sachmem.vn/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460AFA-38D7-1441-9C8F-DDE0E1B0944C}"/>
              </a:ext>
            </a:extLst>
          </p:cNvPr>
          <p:cNvSpPr txBox="1"/>
          <p:nvPr/>
        </p:nvSpPr>
        <p:spPr>
          <a:xfrm>
            <a:off x="2964873" y="6121301"/>
            <a:ext cx="630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8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8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800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Facebook K&amp;T" panose="02040603050506020204" pitchFamily="18" charset="0"/>
              </a:rPr>
              <a:t>SKILLS 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(UNITS </a:t>
            </a:r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4-5)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04583" y="4189494"/>
            <a:ext cx="5234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C8E3A"/>
                </a:solidFill>
              </a:rPr>
              <a:t>Listening and Speaking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6789" y="177153"/>
            <a:ext cx="2106667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272052" y="1315538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90450" y="2669052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LISTENING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05086" y="420844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SPEAKING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31845" y="1306083"/>
            <a:ext cx="4912356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31844" y="2426677"/>
            <a:ext cx="4912356" cy="1555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</a:t>
            </a:r>
            <a:r>
              <a:rPr lang="en-US" dirty="0" smtClean="0">
                <a:solidFill>
                  <a:schemeClr val="tx1"/>
                </a:solidFill>
              </a:rPr>
              <a:t>1: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Listen to a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conversation. What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are they talking about?</a:t>
            </a:r>
            <a:endParaRPr lang="x-none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True or false.</a:t>
            </a:r>
            <a:endParaRPr lang="x-none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Extra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endParaRPr lang="x-none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31845" y="4232096"/>
            <a:ext cx="4912356" cy="686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Discussion.</a:t>
            </a:r>
            <a:endParaRPr lang="x-none" sz="18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155819" y="1643240"/>
            <a:ext cx="768064" cy="102581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180454" y="2996753"/>
            <a:ext cx="709997" cy="1211695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774316" y="5644259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31844" y="5562780"/>
            <a:ext cx="4912356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155819" y="4563552"/>
            <a:ext cx="709997" cy="1080707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SKILLS (1) 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3EC42-AE4A-6241-9111-66C722EBF1B4}"/>
              </a:ext>
            </a:extLst>
          </p:cNvPr>
          <p:cNvSpPr txBox="1"/>
          <p:nvPr/>
        </p:nvSpPr>
        <p:spPr>
          <a:xfrm>
            <a:off x="494438" y="2226445"/>
            <a:ext cx="11477105" cy="369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Which environmental problems are mentioned in the video?</a:t>
            </a:r>
            <a:endParaRPr lang="x-none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is one of the main causes of global </a:t>
            </a:r>
            <a:r>
              <a:rPr lang="en-US" sz="40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warming</a:t>
            </a: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can be done to reduce CO2 emissions?</a:t>
            </a:r>
            <a:endParaRPr lang="x-none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669B6-926C-8A49-A10C-963147367F2C}"/>
              </a:ext>
            </a:extLst>
          </p:cNvPr>
          <p:cNvSpPr txBox="1"/>
          <p:nvPr/>
        </p:nvSpPr>
        <p:spPr>
          <a:xfrm>
            <a:off x="3229510" y="1265481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</p:spTree>
    <p:extLst>
      <p:ext uri="{BB962C8B-B14F-4D97-AF65-F5344CB8AC3E}">
        <p14:creationId xmlns:p14="http://schemas.microsoft.com/office/powerpoint/2010/main" val="33446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8423" y="828153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  <p:pic>
        <p:nvPicPr>
          <p:cNvPr id="4" name="videoplayback (1)" descr="videoplayback (1)">
            <a:hlinkClick r:id="" action="ppaction://media"/>
            <a:extLst>
              <a:ext uri="{FF2B5EF4-FFF2-40B4-BE49-F238E27FC236}">
                <a16:creationId xmlns:a16="http://schemas.microsoft.com/office/drawing/2014/main" id="{93CB2227-B7C0-0440-9D76-A950EA56E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8925" y="1493454"/>
            <a:ext cx="9273408" cy="52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13EC42-AE4A-6241-9111-66C722EBF1B4}"/>
              </a:ext>
            </a:extLst>
          </p:cNvPr>
          <p:cNvSpPr txBox="1"/>
          <p:nvPr/>
        </p:nvSpPr>
        <p:spPr>
          <a:xfrm>
            <a:off x="645591" y="896743"/>
            <a:ext cx="11477105" cy="3085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3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Which environmental problems are mentioned in the video?</a:t>
            </a:r>
            <a:endParaRPr lang="x-none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3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is one of the main causes of global warming?</a:t>
            </a:r>
            <a:endParaRPr lang="x-none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 can be done to reduce CO2 emissions?</a:t>
            </a:r>
            <a:endParaRPr lang="x-none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173A2C-B461-E744-948B-E2A639661079}"/>
              </a:ext>
            </a:extLst>
          </p:cNvPr>
          <p:cNvSpPr/>
          <p:nvPr/>
        </p:nvSpPr>
        <p:spPr>
          <a:xfrm>
            <a:off x="714895" y="1842448"/>
            <a:ext cx="11498270" cy="572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i="1" dirty="0">
                <a:solidFill>
                  <a:srgbClr val="C00000"/>
                </a:solidFill>
              </a:rPr>
              <a:t>Global warning and abnormal weather such as torrential rain and drought</a:t>
            </a:r>
            <a:r>
              <a:rPr lang="en-US" sz="2800" i="1" dirty="0" smtClean="0">
                <a:solidFill>
                  <a:srgbClr val="C00000"/>
                </a:solidFill>
              </a:rPr>
              <a:t>.</a:t>
            </a:r>
            <a:endParaRPr lang="x-none" sz="28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A15440-7B7D-A441-835F-E4C27F0C2C36}"/>
              </a:ext>
            </a:extLst>
          </p:cNvPr>
          <p:cNvSpPr/>
          <p:nvPr/>
        </p:nvSpPr>
        <p:spPr>
          <a:xfrm>
            <a:off x="821574" y="2874331"/>
            <a:ext cx="8072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i="1" dirty="0">
                <a:solidFill>
                  <a:srgbClr val="C00000"/>
                </a:solidFill>
              </a:rPr>
              <a:t>(One of the main causes of global warming is) CO2</a:t>
            </a:r>
            <a:r>
              <a:rPr lang="en-US" sz="280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endParaRPr lang="x-none" sz="28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ECCF0-0ADD-A449-96F1-CD9E1075C125}"/>
              </a:ext>
            </a:extLst>
          </p:cNvPr>
          <p:cNvSpPr/>
          <p:nvPr/>
        </p:nvSpPr>
        <p:spPr>
          <a:xfrm>
            <a:off x="821574" y="3820036"/>
            <a:ext cx="100655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2800" i="1" dirty="0">
                <a:solidFill>
                  <a:srgbClr val="C00000"/>
                </a:solidFill>
              </a:rPr>
              <a:t>Three main ways:</a:t>
            </a:r>
            <a:endParaRPr lang="x-none" sz="28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smtClean="0">
                <a:solidFill>
                  <a:srgbClr val="C00000"/>
                </a:solidFill>
              </a:rPr>
              <a:t>+ </a:t>
            </a:r>
            <a:r>
              <a:rPr lang="en-US" sz="2800" i="1" dirty="0">
                <a:solidFill>
                  <a:srgbClr val="C00000"/>
                </a:solidFill>
              </a:rPr>
              <a:t>Fully mastering combustion technology to completely burn fuel</a:t>
            </a:r>
            <a:endParaRPr lang="x-none" sz="28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smtClean="0">
                <a:solidFill>
                  <a:srgbClr val="C00000"/>
                </a:solidFill>
              </a:rPr>
              <a:t>+ </a:t>
            </a:r>
            <a:r>
              <a:rPr lang="en-US" sz="2800" i="1" dirty="0">
                <a:solidFill>
                  <a:srgbClr val="C00000"/>
                </a:solidFill>
              </a:rPr>
              <a:t>Convert unused energy into electricity</a:t>
            </a:r>
          </a:p>
          <a:p>
            <a:pPr>
              <a:lnSpc>
                <a:spcPct val="150000"/>
              </a:lnSpc>
            </a:pPr>
            <a:r>
              <a:rPr lang="en-US" sz="2800" i="1" smtClean="0">
                <a:solidFill>
                  <a:srgbClr val="C00000"/>
                </a:solidFill>
              </a:rPr>
              <a:t>+ </a:t>
            </a:r>
            <a:r>
              <a:rPr lang="en-US" sz="2800" i="1" dirty="0">
                <a:solidFill>
                  <a:srgbClr val="C00000"/>
                </a:solidFill>
              </a:rPr>
              <a:t>Optimize thermal control</a:t>
            </a:r>
            <a:r>
              <a:rPr lang="x-none" sz="2800" dirty="0">
                <a:solidFill>
                  <a:srgbClr val="C00000"/>
                </a:solidFill>
              </a:rPr>
              <a:t> </a:t>
            </a:r>
            <a:endParaRPr lang="en-US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2347" y="1070062"/>
            <a:ext cx="105497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</a:rPr>
              <a:t>Listen to a conversation between Nick and Ann. What are they talking about?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83956F-A2F5-FA46-A734-9BF8A936F5FD}"/>
              </a:ext>
            </a:extLst>
          </p:cNvPr>
          <p:cNvSpPr txBox="1"/>
          <p:nvPr/>
        </p:nvSpPr>
        <p:spPr>
          <a:xfrm>
            <a:off x="908213" y="2324141"/>
            <a:ext cx="107554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EE4000"/>
                </a:solidFill>
                <a:effectLst/>
              </a:rPr>
              <a:t>A. </a:t>
            </a:r>
            <a:r>
              <a:rPr lang="en-US" sz="4000" dirty="0">
                <a:effectLst/>
              </a:rPr>
              <a:t>The effect of greenhouse gas emissions on climate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EE4000"/>
                </a:solidFill>
                <a:effectLst/>
              </a:rPr>
              <a:t>B. </a:t>
            </a:r>
            <a:r>
              <a:rPr lang="en-US" sz="4000" dirty="0">
                <a:effectLst/>
              </a:rPr>
              <a:t>Ways to reduce greenhouse gas emissions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EE4000"/>
                </a:solidFill>
                <a:effectLst/>
              </a:rPr>
              <a:t>C. </a:t>
            </a:r>
            <a:r>
              <a:rPr lang="en-US" sz="4000" dirty="0">
                <a:effectLst/>
              </a:rPr>
              <a:t>Ways to build green </a:t>
            </a:r>
            <a:r>
              <a:rPr lang="en-US" sz="4000" dirty="0" smtClean="0">
                <a:effectLst/>
              </a:rPr>
              <a:t>plants</a:t>
            </a:r>
            <a:endParaRPr lang="en-US" sz="4000" dirty="0">
              <a:effectLst/>
            </a:endParaRP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C857C1BF-90FA-6C48-BD84-6C08DC3DCF7A}"/>
              </a:ext>
            </a:extLst>
          </p:cNvPr>
          <p:cNvSpPr/>
          <p:nvPr/>
        </p:nvSpPr>
        <p:spPr>
          <a:xfrm>
            <a:off x="750590" y="4354116"/>
            <a:ext cx="757508" cy="745422"/>
          </a:xfrm>
          <a:prstGeom prst="donut">
            <a:avLst>
              <a:gd name="adj" fmla="val 848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pic>
        <p:nvPicPr>
          <p:cNvPr id="4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5954" y="168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02938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933735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57726"/>
            <a:ext cx="10549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</a:t>
            </a:r>
            <a:r>
              <a:rPr lang="en-US" sz="2800" b="1" dirty="0" smtClean="0">
                <a:effectLst/>
              </a:rPr>
              <a:t>rue </a:t>
            </a:r>
            <a:r>
              <a:rPr lang="en-US" sz="2800" b="1" dirty="0">
                <a:effectLst/>
              </a:rPr>
              <a:t>(T) or false (F).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9B0A3CB-1884-D946-8C34-E27BFE180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153194"/>
              </p:ext>
            </p:extLst>
          </p:nvPr>
        </p:nvGraphicFramePr>
        <p:xfrm>
          <a:off x="229939" y="1622230"/>
          <a:ext cx="11732122" cy="52357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773383">
                  <a:extLst>
                    <a:ext uri="{9D8B030D-6E8A-4147-A177-3AD203B41FA5}">
                      <a16:colId xmlns:a16="http://schemas.microsoft.com/office/drawing/2014/main" val="2468980648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479594561"/>
                    </a:ext>
                  </a:extLst>
                </a:gridCol>
                <a:gridCol w="1481631">
                  <a:extLst>
                    <a:ext uri="{9D8B030D-6E8A-4147-A177-3AD203B41FA5}">
                      <a16:colId xmlns:a16="http://schemas.microsoft.com/office/drawing/2014/main" val="1974620594"/>
                    </a:ext>
                  </a:extLst>
                </a:gridCol>
              </a:tblGrid>
              <a:tr h="658369"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827402"/>
                  </a:ext>
                </a:extLst>
              </a:tr>
              <a:tr h="554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effectLst/>
                        </a:rPr>
                        <a:t>1. Our planet is not as warm as usual.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x-none" sz="29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431159"/>
                  </a:ext>
                </a:extLst>
              </a:tr>
              <a:tr h="977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effectLst/>
                        </a:rPr>
                        <a:t>2. Methane emissions from cows can be changed into usable energy.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981014"/>
                  </a:ext>
                </a:extLst>
              </a:tr>
              <a:tr h="977080">
                <a:tc>
                  <a:txBody>
                    <a:bodyPr/>
                    <a:lstStyle/>
                    <a:p>
                      <a:r>
                        <a:rPr lang="en-US" sz="3000" kern="1200" dirty="0">
                          <a:effectLst/>
                        </a:rPr>
                        <a:t>3. Methane emissions will increase as a result of population growth.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750087"/>
                  </a:ext>
                </a:extLst>
              </a:tr>
              <a:tr h="977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effectLst/>
                        </a:rPr>
                        <a:t>4. Scientists think that green oceans can’t reduce the amount of CO2.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896089"/>
                  </a:ext>
                </a:extLst>
              </a:tr>
              <a:tr h="977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effectLst/>
                        </a:rPr>
                        <a:t>5. The NZT project involves the transport and storage of CO2.</a:t>
                      </a:r>
                      <a:endParaRPr lang="en-US" sz="3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1306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10726615" y="2285926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9278815" y="3071372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9278814" y="4056111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10695494" y="5005680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5A5DA2-8E94-664F-AF82-C7458952863D}"/>
              </a:ext>
            </a:extLst>
          </p:cNvPr>
          <p:cNvSpPr txBox="1"/>
          <p:nvPr/>
        </p:nvSpPr>
        <p:spPr>
          <a:xfrm>
            <a:off x="9278814" y="6096142"/>
            <a:ext cx="918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3200" b="1" dirty="0">
                <a:solidFill>
                  <a:srgbClr val="FF000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3332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5" grpId="0"/>
      <p:bldP spid="1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50735" y="1007960"/>
            <a:ext cx="104905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Work in groups. Discuss if the following technologies mentioned in the Listening can be used in Viet Nam. Think about how they can help slow global warming.</a:t>
            </a:r>
            <a:r>
              <a:rPr lang="en-US" sz="3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" descr="Discussion Images | Free Vectors, Stock Photos &amp; PSD">
            <a:extLst>
              <a:ext uri="{FF2B5EF4-FFF2-40B4-BE49-F238E27FC236}">
                <a16:creationId xmlns:a16="http://schemas.microsoft.com/office/drawing/2014/main" id="{BD3116E9-991A-0E4F-92DD-0E3CF4FE2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52" y="2577620"/>
            <a:ext cx="6504695" cy="42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0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2870</TotalTime>
  <Words>466</Words>
  <PresentationFormat>Widescreen</PresentationFormat>
  <Paragraphs>85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Adobe Gothic Std B</vt:lpstr>
      <vt:lpstr>Montserrat Medium</vt:lpstr>
      <vt:lpstr>Arial</vt:lpstr>
      <vt:lpstr>Berlin Sans FB Demi</vt:lpstr>
      <vt:lpstr>Bookman Old Style</vt:lpstr>
      <vt:lpstr>Calibri</vt:lpstr>
      <vt:lpstr>Calibri Light</vt:lpstr>
      <vt:lpstr>Myriad Pro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2023-07-07T02:50:15Z</dcterms:modified>
</cp:coreProperties>
</file>