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7" r:id="rId2"/>
    <p:sldId id="269" r:id="rId3"/>
    <p:sldId id="266" r:id="rId4"/>
    <p:sldId id="270" r:id="rId5"/>
    <p:sldId id="271" r:id="rId6"/>
    <p:sldId id="256" r:id="rId7"/>
    <p:sldId id="258" r:id="rId8"/>
    <p:sldId id="294" r:id="rId9"/>
    <p:sldId id="273" r:id="rId10"/>
    <p:sldId id="274" r:id="rId11"/>
    <p:sldId id="295" r:id="rId12"/>
    <p:sldId id="276" r:id="rId13"/>
    <p:sldId id="292" r:id="rId14"/>
    <p:sldId id="265" r:id="rId15"/>
  </p:sldIdLst>
  <p:sldSz cx="18288000" cy="10287000"/>
  <p:notesSz cx="6858000" cy="9144000"/>
  <p:embeddedFontLst>
    <p:embeddedFont>
      <p:font typeface="Now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Source Sans Pro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44" d="100"/>
          <a:sy n="44" d="100"/>
        </p:scale>
        <p:origin x="-8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264D9-F937-4AE0-9DD0-495CC310B5B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F8296-B8A6-4A73-8A40-0C2B8D69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12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5.svg"/><Relationship Id="rId5" Type="http://schemas.openxmlformats.org/officeDocument/2006/relationships/image" Target="../media/image12.sv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10" Type="http://schemas.openxmlformats.org/officeDocument/2006/relationships/image" Target="../media/image11.jpe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94" t="7529" r="72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733560">
            <a:off x="15534365" y="281380"/>
            <a:ext cx="1913864" cy="1835833"/>
            <a:chOff x="0" y="0"/>
            <a:chExt cx="6323330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grpSp>
        <p:nvGrpSpPr>
          <p:cNvPr id="5" name="Group 5"/>
          <p:cNvGrpSpPr/>
          <p:nvPr/>
        </p:nvGrpSpPr>
        <p:grpSpPr>
          <a:xfrm rot="-5733560">
            <a:off x="15711016" y="2096259"/>
            <a:ext cx="1913864" cy="1835833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grpSp>
        <p:nvGrpSpPr>
          <p:cNvPr id="7" name="Group 7"/>
          <p:cNvGrpSpPr/>
          <p:nvPr/>
        </p:nvGrpSpPr>
        <p:grpSpPr>
          <a:xfrm rot="-5733560">
            <a:off x="15888337" y="3918037"/>
            <a:ext cx="1913864" cy="1835833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grpSp>
        <p:nvGrpSpPr>
          <p:cNvPr id="9" name="Group 9"/>
          <p:cNvGrpSpPr/>
          <p:nvPr/>
        </p:nvGrpSpPr>
        <p:grpSpPr>
          <a:xfrm rot="-5733560">
            <a:off x="16065659" y="5739814"/>
            <a:ext cx="1913864" cy="1835833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733560">
            <a:off x="16242980" y="7561592"/>
            <a:ext cx="1913864" cy="1835833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31257" t="13206" r="27984" b="7757"/>
          <a:stretch>
            <a:fillRect/>
          </a:stretch>
        </p:blipFill>
        <p:spPr>
          <a:xfrm rot="10439972">
            <a:off x="9469467" y="77747"/>
            <a:ext cx="7760881" cy="1003930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339416">
            <a:off x="10663535" y="513890"/>
            <a:ext cx="6357431" cy="9295693"/>
            <a:chOff x="0" y="0"/>
            <a:chExt cx="2208909" cy="32298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08909" cy="3229818"/>
            </a:xfrm>
            <a:custGeom>
              <a:avLst/>
              <a:gdLst/>
              <a:ahLst/>
              <a:cxnLst/>
              <a:rect l="l" t="t" r="r" b="b"/>
              <a:pathLst>
                <a:path w="2208909" h="3229818">
                  <a:moveTo>
                    <a:pt x="2084449" y="3229817"/>
                  </a:moveTo>
                  <a:lnTo>
                    <a:pt x="124460" y="3229817"/>
                  </a:lnTo>
                  <a:cubicBezTo>
                    <a:pt x="55880" y="3229817"/>
                    <a:pt x="0" y="3173937"/>
                    <a:pt x="0" y="31053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84450" y="0"/>
                  </a:lnTo>
                  <a:cubicBezTo>
                    <a:pt x="2153029" y="0"/>
                    <a:pt x="2208909" y="55880"/>
                    <a:pt x="2208909" y="124460"/>
                  </a:cubicBezTo>
                  <a:lnTo>
                    <a:pt x="2208909" y="3105358"/>
                  </a:lnTo>
                  <a:cubicBezTo>
                    <a:pt x="2208909" y="3173938"/>
                    <a:pt x="2153029" y="3229818"/>
                    <a:pt x="2084450" y="3229818"/>
                  </a:cubicBezTo>
                  <a:close/>
                </a:path>
              </a:pathLst>
            </a:custGeom>
            <a:solidFill>
              <a:srgbClr val="345C72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332476">
            <a:off x="10485109" y="811955"/>
            <a:ext cx="542937" cy="9283804"/>
            <a:chOff x="0" y="0"/>
            <a:chExt cx="190506" cy="32575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0506" cy="3257511"/>
            </a:xfrm>
            <a:custGeom>
              <a:avLst/>
              <a:gdLst/>
              <a:ahLst/>
              <a:cxnLst/>
              <a:rect l="l" t="t" r="r" b="b"/>
              <a:pathLst>
                <a:path w="190506" h="3257511">
                  <a:moveTo>
                    <a:pt x="0" y="0"/>
                  </a:moveTo>
                  <a:lnTo>
                    <a:pt x="190506" y="0"/>
                  </a:lnTo>
                  <a:lnTo>
                    <a:pt x="190506" y="3257511"/>
                  </a:lnTo>
                  <a:lnTo>
                    <a:pt x="0" y="3257511"/>
                  </a:lnTo>
                  <a:close/>
                </a:path>
              </a:pathLst>
            </a:custGeom>
            <a:solidFill>
              <a:srgbClr val="B1E4D3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197" r="38279" b="2560"/>
          <a:stretch>
            <a:fillRect/>
          </a:stretch>
        </p:blipFill>
        <p:spPr>
          <a:xfrm rot="-339057">
            <a:off x="11036933" y="488901"/>
            <a:ext cx="6018080" cy="928649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 rot="-361521">
            <a:off x="11914312" y="2325919"/>
            <a:ext cx="3872242" cy="1513293"/>
            <a:chOff x="0" y="0"/>
            <a:chExt cx="11126969" cy="4348480"/>
          </a:xfrm>
        </p:grpSpPr>
        <p:sp>
          <p:nvSpPr>
            <p:cNvPr id="20" name="Freeform 20"/>
            <p:cNvSpPr/>
            <p:nvPr/>
          </p:nvSpPr>
          <p:spPr>
            <a:xfrm>
              <a:off x="304800" y="304800"/>
              <a:ext cx="10822169" cy="4043680"/>
            </a:xfrm>
            <a:custGeom>
              <a:avLst/>
              <a:gdLst/>
              <a:ahLst/>
              <a:cxnLst/>
              <a:rect l="l" t="t" r="r" b="b"/>
              <a:pathLst>
                <a:path w="10822169" h="4043680">
                  <a:moveTo>
                    <a:pt x="10822169" y="0"/>
                  </a:moveTo>
                  <a:lnTo>
                    <a:pt x="10822169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10517369" y="3738880"/>
                  </a:lnTo>
                  <a:lnTo>
                    <a:pt x="10517369" y="0"/>
                  </a:lnTo>
                  <a:close/>
                </a:path>
              </a:pathLst>
            </a:custGeom>
            <a:solidFill>
              <a:srgbClr val="B1E4D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0822169" cy="4043680"/>
            </a:xfrm>
            <a:custGeom>
              <a:avLst/>
              <a:gdLst/>
              <a:ahLst/>
              <a:cxnLst/>
              <a:rect l="l" t="t" r="r" b="b"/>
              <a:pathLst>
                <a:path w="10822169" h="4043680">
                  <a:moveTo>
                    <a:pt x="0" y="0"/>
                  </a:moveTo>
                  <a:lnTo>
                    <a:pt x="10822169" y="0"/>
                  </a:lnTo>
                  <a:lnTo>
                    <a:pt x="10822169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696666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 l="3338" r="3338"/>
          <a:stretch>
            <a:fillRect/>
          </a:stretch>
        </p:blipFill>
        <p:spPr>
          <a:xfrm rot="225804">
            <a:off x="841744" y="4351633"/>
            <a:ext cx="7951492" cy="54424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7269" y="4835953"/>
            <a:ext cx="7440442" cy="492929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 l="2491" t="1804" r="57175" b="42365"/>
          <a:stretch>
            <a:fillRect/>
          </a:stretch>
        </p:blipFill>
        <p:spPr>
          <a:xfrm>
            <a:off x="-1010783" y="-953826"/>
            <a:ext cx="4978928" cy="459458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37373" y="807433"/>
            <a:ext cx="6544507" cy="420075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 rot="5043199">
            <a:off x="16188579" y="1004198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1</a:t>
            </a:r>
          </a:p>
        </p:txBody>
      </p:sp>
      <p:sp>
        <p:nvSpPr>
          <p:cNvPr id="29" name="TextBox 29"/>
          <p:cNvSpPr txBox="1"/>
          <p:nvPr/>
        </p:nvSpPr>
        <p:spPr>
          <a:xfrm rot="5043199">
            <a:off x="16368023" y="2796009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2</a:t>
            </a:r>
          </a:p>
        </p:txBody>
      </p:sp>
      <p:sp>
        <p:nvSpPr>
          <p:cNvPr id="30" name="TextBox 30"/>
          <p:cNvSpPr txBox="1"/>
          <p:nvPr/>
        </p:nvSpPr>
        <p:spPr>
          <a:xfrm rot="5043199">
            <a:off x="16540616" y="4569685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  <p:sp>
        <p:nvSpPr>
          <p:cNvPr id="31" name="TextBox 31"/>
          <p:cNvSpPr txBox="1"/>
          <p:nvPr/>
        </p:nvSpPr>
        <p:spPr>
          <a:xfrm rot="5043199">
            <a:off x="16713604" y="6440916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32" name="TextBox 32"/>
          <p:cNvSpPr txBox="1"/>
          <p:nvPr/>
        </p:nvSpPr>
        <p:spPr>
          <a:xfrm rot="5043199">
            <a:off x="16893047" y="8237646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FF76C97-7718-4E3A-98DB-D60A762829B7}"/>
              </a:ext>
            </a:extLst>
          </p:cNvPr>
          <p:cNvSpPr/>
          <p:nvPr/>
        </p:nvSpPr>
        <p:spPr>
          <a:xfrm>
            <a:off x="658676" y="2458376"/>
            <a:ext cx="16213103" cy="5220152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3750BBB-E156-40E0-8FC2-74E6C11F5E3B}"/>
              </a:ext>
            </a:extLst>
          </p:cNvPr>
          <p:cNvSpPr txBox="1"/>
          <p:nvPr/>
        </p:nvSpPr>
        <p:spPr>
          <a:xfrm>
            <a:off x="1604379" y="3320325"/>
            <a:ext cx="145251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pc="84" smtClean="0">
                <a:solidFill>
                  <a:srgbClr val="C00000"/>
                </a:solidFill>
              </a:rPr>
              <a:t>CHÀO </a:t>
            </a:r>
            <a:r>
              <a:rPr lang="en-US" sz="7200" b="1" spc="84" smtClean="0">
                <a:solidFill>
                  <a:srgbClr val="C00000"/>
                </a:solidFill>
              </a:rPr>
              <a:t>MỪNG</a:t>
            </a:r>
            <a:r>
              <a:rPr lang="vi-VN" sz="7200" b="1" spc="84" smtClean="0">
                <a:solidFill>
                  <a:srgbClr val="C00000"/>
                </a:solidFill>
              </a:rPr>
              <a:t> </a:t>
            </a:r>
            <a:r>
              <a:rPr lang="vi-VN" sz="7200" b="1" spc="84" dirty="0">
                <a:solidFill>
                  <a:srgbClr val="C00000"/>
                </a:solidFill>
              </a:rPr>
              <a:t>CÁC EM </a:t>
            </a:r>
          </a:p>
          <a:p>
            <a:pPr algn="ctr">
              <a:lnSpc>
                <a:spcPct val="150000"/>
              </a:lnSpc>
            </a:pPr>
            <a:r>
              <a:rPr lang="vi-VN" sz="7200" b="1" spc="84" dirty="0">
                <a:solidFill>
                  <a:srgbClr val="C00000"/>
                </a:solidFill>
              </a:rPr>
              <a:t>ĐẾN VỚI BÀI HỌC HÔM NAY!</a:t>
            </a:r>
            <a:endParaRPr lang="en-US" sz="7200" b="1" spc="84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68D4259E-7AA2-4698-B8AB-5F41E4543D0F}"/>
              </a:ext>
            </a:extLst>
          </p:cNvPr>
          <p:cNvGrpSpPr/>
          <p:nvPr/>
        </p:nvGrpSpPr>
        <p:grpSpPr>
          <a:xfrm>
            <a:off x="2565344" y="541399"/>
            <a:ext cx="14693956" cy="2163701"/>
            <a:chOff x="0" y="0"/>
            <a:chExt cx="2122458" cy="78966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DA673DE4-05E4-437C-982D-B18EF1F6F7EE}"/>
                </a:ext>
              </a:extLst>
            </p:cNvPr>
            <p:cNvSpPr/>
            <p:nvPr/>
          </p:nvSpPr>
          <p:spPr>
            <a:xfrm>
              <a:off x="0" y="0"/>
              <a:ext cx="2122458" cy="789665"/>
            </a:xfrm>
            <a:custGeom>
              <a:avLst/>
              <a:gdLst/>
              <a:ahLst/>
              <a:cxnLst/>
              <a:rect l="l" t="t" r="r" b="b"/>
              <a:pathLst>
                <a:path w="2122458" h="789665">
                  <a:moveTo>
                    <a:pt x="0" y="0"/>
                  </a:moveTo>
                  <a:lnTo>
                    <a:pt x="2122458" y="0"/>
                  </a:lnTo>
                  <a:lnTo>
                    <a:pt x="2122458" y="789665"/>
                  </a:lnTo>
                  <a:lnTo>
                    <a:pt x="0" y="789665"/>
                  </a:ln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7C07FA99-C408-46D3-B659-70DC5160A5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2109F-9D2C-4ABB-9F7D-2CF2CBBBB74A}"/>
              </a:ext>
            </a:extLst>
          </p:cNvPr>
          <p:cNvSpPr txBox="1"/>
          <p:nvPr/>
        </p:nvSpPr>
        <p:spPr>
          <a:xfrm>
            <a:off x="2565344" y="541399"/>
            <a:ext cx="143930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</a:t>
            </a:r>
            <a:r>
              <a:rPr lang="fr-FR" sz="4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quy trình chăn nuôi theo tiêu chuẩn VietGAP. Liên hệ với thực tiễn chăn nuôi ở gia đình, địa phương</a:t>
            </a:r>
            <a:r>
              <a:rPr lang="fr-FR" sz="40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4984FAF-F4AA-40A3-8EFA-13F0417B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3818" y="541399"/>
            <a:ext cx="1247382" cy="147790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4A4C7307-E797-4CD2-863F-9C05BA636F86}"/>
              </a:ext>
            </a:extLst>
          </p:cNvPr>
          <p:cNvSpPr/>
          <p:nvPr/>
        </p:nvSpPr>
        <p:spPr>
          <a:xfrm>
            <a:off x="9180286" y="2638300"/>
            <a:ext cx="990600" cy="121826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0F6989-6893-4102-9E71-182C14488C9B}"/>
              </a:ext>
            </a:extLst>
          </p:cNvPr>
          <p:cNvSpPr txBox="1"/>
          <p:nvPr/>
        </p:nvSpPr>
        <p:spPr>
          <a:xfrm>
            <a:off x="733818" y="3872092"/>
            <a:ext cx="775946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chăn nuôi theo tiêu chuẩn VietGAP</a:t>
            </a:r>
            <a:r>
              <a:rPr lang="en-US" sz="3200" b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chuồng trại và thiết bị chăn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nuôi.</a:t>
            </a: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con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giống.</a:t>
            </a: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 dưỡng và chăm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sóc.</a:t>
            </a:r>
            <a:endParaRPr lang="en-US" sz="32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320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EAB42A-C441-46B5-8DB7-E29BD02731AE}"/>
              </a:ext>
            </a:extLst>
          </p:cNvPr>
          <p:cNvSpPr txBox="1"/>
          <p:nvPr/>
        </p:nvSpPr>
        <p:spPr>
          <a:xfrm>
            <a:off x="9180286" y="5549473"/>
            <a:ext cx="965376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 lý dịch bệnh</a:t>
            </a:r>
            <a:endParaRPr lang="en-US" sz="3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 lí chất thải và bảo vệ môi trường.</a:t>
            </a: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chép, lưu trữ hồ sơ, truy xuất nguồn gốc.</a:t>
            </a: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tra nội bộ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A010D48-D852-4E9F-A0CD-3530170285BB}"/>
              </a:ext>
            </a:extLst>
          </p:cNvPr>
          <p:cNvCxnSpPr>
            <a:cxnSpLocks/>
          </p:cNvCxnSpPr>
          <p:nvPr/>
        </p:nvCxnSpPr>
        <p:spPr>
          <a:xfrm>
            <a:off x="8839200" y="5676900"/>
            <a:ext cx="0" cy="312420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2784576"/>
            <a:ext cx="4267200" cy="35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p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68D4259E-7AA2-4698-B8AB-5F41E4543D0F}"/>
              </a:ext>
            </a:extLst>
          </p:cNvPr>
          <p:cNvGrpSpPr/>
          <p:nvPr/>
        </p:nvGrpSpPr>
        <p:grpSpPr>
          <a:xfrm>
            <a:off x="2565343" y="228215"/>
            <a:ext cx="14693956" cy="2383684"/>
            <a:chOff x="0" y="-57150"/>
            <a:chExt cx="2122458" cy="869950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DA673DE4-05E4-437C-982D-B18EF1F6F7EE}"/>
                </a:ext>
              </a:extLst>
            </p:cNvPr>
            <p:cNvSpPr/>
            <p:nvPr/>
          </p:nvSpPr>
          <p:spPr>
            <a:xfrm>
              <a:off x="0" y="0"/>
              <a:ext cx="2122458" cy="568715"/>
            </a:xfrm>
            <a:custGeom>
              <a:avLst/>
              <a:gdLst/>
              <a:ahLst/>
              <a:cxnLst/>
              <a:rect l="l" t="t" r="r" b="b"/>
              <a:pathLst>
                <a:path w="2122458" h="789665">
                  <a:moveTo>
                    <a:pt x="0" y="0"/>
                  </a:moveTo>
                  <a:lnTo>
                    <a:pt x="2122458" y="0"/>
                  </a:lnTo>
                  <a:lnTo>
                    <a:pt x="2122458" y="789665"/>
                  </a:lnTo>
                  <a:lnTo>
                    <a:pt x="0" y="789665"/>
                  </a:ln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7C07FA99-C408-46D3-B659-70DC5160A5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2109F-9D2C-4ABB-9F7D-2CF2CBBBB74A}"/>
              </a:ext>
            </a:extLst>
          </p:cNvPr>
          <p:cNvSpPr txBox="1"/>
          <p:nvPr/>
        </p:nvSpPr>
        <p:spPr>
          <a:xfrm>
            <a:off x="2565343" y="722354"/>
            <a:ext cx="14693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tả một số mô hình chăn nuôi công nghệ cao.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4984FAF-F4AA-40A3-8EFA-13F0417B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3818" y="384807"/>
            <a:ext cx="1247382" cy="15582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E046CC-4A0B-43B9-8CDD-3740C5BD1002}"/>
              </a:ext>
            </a:extLst>
          </p:cNvPr>
          <p:cNvSpPr txBox="1"/>
          <p:nvPr/>
        </p:nvSpPr>
        <p:spPr>
          <a:xfrm>
            <a:off x="4883121" y="3156081"/>
            <a:ext cx="100584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Mô hình chăn nuôi gà đẻ trứng tự động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Mô hình sử dụng robot trong chăn nuôi bò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Mô hình chăn nuôi lợn gắn chíp.</a:t>
            </a:r>
            <a:endParaRPr lang="vi-VN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4A4C7307-E797-4CD2-863F-9C05BA636F86}"/>
              </a:ext>
            </a:extLst>
          </p:cNvPr>
          <p:cNvSpPr/>
          <p:nvPr/>
        </p:nvSpPr>
        <p:spPr>
          <a:xfrm>
            <a:off x="9365205" y="2082596"/>
            <a:ext cx="1094232" cy="98966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70" y="6254404"/>
            <a:ext cx="4419600" cy="316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254404"/>
            <a:ext cx="4572000" cy="306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254403"/>
            <a:ext cx="4876800" cy="30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749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68D4259E-7AA2-4698-B8AB-5F41E4543D0F}"/>
              </a:ext>
            </a:extLst>
          </p:cNvPr>
          <p:cNvGrpSpPr/>
          <p:nvPr/>
        </p:nvGrpSpPr>
        <p:grpSpPr>
          <a:xfrm>
            <a:off x="2758308" y="541399"/>
            <a:ext cx="13436656" cy="1914772"/>
            <a:chOff x="0" y="0"/>
            <a:chExt cx="2122458" cy="78966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DA673DE4-05E4-437C-982D-B18EF1F6F7EE}"/>
                </a:ext>
              </a:extLst>
            </p:cNvPr>
            <p:cNvSpPr/>
            <p:nvPr/>
          </p:nvSpPr>
          <p:spPr>
            <a:xfrm>
              <a:off x="0" y="0"/>
              <a:ext cx="2122458" cy="789665"/>
            </a:xfrm>
            <a:prstGeom prst="flowChartAlternateProcess">
              <a:avLst/>
            </a:prstGeom>
            <a:solidFill>
              <a:srgbClr val="006601"/>
            </a:solidFill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7C07FA99-C408-46D3-B659-70DC5160A5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flowChartAlternateProcess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2109F-9D2C-4ABB-9F7D-2CF2CBBBB74A}"/>
              </a:ext>
            </a:extLst>
          </p:cNvPr>
          <p:cNvSpPr txBox="1"/>
          <p:nvPr/>
        </p:nvSpPr>
        <p:spPr>
          <a:xfrm>
            <a:off x="2758308" y="456162"/>
            <a:ext cx="13436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một số pp bảo quản và chế biến sản phẩm chăn nuôi. Ý nghĩa của việc ứng dung CNC... 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4984FAF-F4AA-40A3-8EFA-13F0417B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3818" y="541399"/>
            <a:ext cx="1094982" cy="147790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44BFA518-AA28-48C9-B0E3-C6570FFC2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 flipH="1">
            <a:off x="15740597" y="2069156"/>
            <a:ext cx="1850706" cy="7740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B86A72-7650-42BC-B15C-12C00BF81DFF}"/>
              </a:ext>
            </a:extLst>
          </p:cNvPr>
          <p:cNvSpPr txBox="1"/>
          <p:nvPr/>
        </p:nvSpPr>
        <p:spPr>
          <a:xfrm>
            <a:off x="3994654" y="2796514"/>
            <a:ext cx="124968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pp bảo quản và chế biến sp chăn 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485D11-E44F-439B-A105-0A53E22472CB}"/>
              </a:ext>
            </a:extLst>
          </p:cNvPr>
          <p:cNvSpPr txBox="1"/>
          <p:nvPr/>
        </p:nvSpPr>
        <p:spPr>
          <a:xfrm>
            <a:off x="759899" y="4052187"/>
            <a:ext cx="714400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ctr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b="1" i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 bảo quản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nghệ bảo quản lạnh</a:t>
            </a:r>
            <a:r>
              <a:rPr lang="vi-VN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nghệ xử lý nhiệt độ cao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0D7896-C387-4792-98EE-50825A083E7A}"/>
              </a:ext>
            </a:extLst>
          </p:cNvPr>
          <p:cNvSpPr txBox="1"/>
          <p:nvPr/>
        </p:nvSpPr>
        <p:spPr>
          <a:xfrm>
            <a:off x="9476636" y="4052187"/>
            <a:ext cx="807298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ctr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b="1" i="1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 chế biến</a:t>
            </a:r>
            <a:endParaRPr lang="en-US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nghệ sản xuất thịt hộp</a:t>
            </a:r>
            <a:r>
              <a:rPr lang="vi-VN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nghệ chế biến sữa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F256E39-9030-49DC-9BC7-158CF2AB161F}"/>
              </a:ext>
            </a:extLst>
          </p:cNvPr>
          <p:cNvCxnSpPr>
            <a:cxnSpLocks/>
          </p:cNvCxnSpPr>
          <p:nvPr/>
        </p:nvCxnSpPr>
        <p:spPr>
          <a:xfrm>
            <a:off x="8991600" y="4686300"/>
            <a:ext cx="0" cy="225898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53300"/>
            <a:ext cx="39096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7353300"/>
            <a:ext cx="389689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29" y="7353300"/>
            <a:ext cx="392714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80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build="p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458190" cy="10287000"/>
            <a:chOff x="0" y="0"/>
            <a:chExt cx="2616667" cy="4931608"/>
          </a:xfrm>
          <a:solidFill>
            <a:schemeClr val="accent3">
              <a:lumMod val="5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6667" cy="4931608"/>
            </a:xfrm>
            <a:custGeom>
              <a:avLst/>
              <a:gdLst/>
              <a:ahLst/>
              <a:cxnLst/>
              <a:rect l="l" t="t" r="r" b="b"/>
              <a:pathLst>
                <a:path w="2616667" h="4931608">
                  <a:moveTo>
                    <a:pt x="0" y="0"/>
                  </a:moveTo>
                  <a:lnTo>
                    <a:pt x="2616667" y="0"/>
                  </a:lnTo>
                  <a:lnTo>
                    <a:pt x="2616667" y="4931608"/>
                  </a:lnTo>
                  <a:lnTo>
                    <a:pt x="0" y="4931608"/>
                  </a:lnTo>
                  <a:close/>
                </a:path>
              </a:pathLst>
            </a:custGeom>
            <a:grpFill/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624" y="366024"/>
            <a:ext cx="1560721" cy="5221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624" y="761412"/>
            <a:ext cx="1560721" cy="5221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624" y="1169244"/>
            <a:ext cx="1560721" cy="5221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9477"/>
          <a:stretch>
            <a:fillRect/>
          </a:stretch>
        </p:blipFill>
        <p:spPr>
          <a:xfrm>
            <a:off x="10896600" y="2450177"/>
            <a:ext cx="1350239" cy="2137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1058076"/>
            <a:ext cx="2729095" cy="182849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632343" y="9056245"/>
            <a:ext cx="792714" cy="791445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A800"/>
            </a:solidFill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004B726-BF70-4639-89A3-B9A27ABBF4D3}"/>
              </a:ext>
            </a:extLst>
          </p:cNvPr>
          <p:cNvGrpSpPr/>
          <p:nvPr/>
        </p:nvGrpSpPr>
        <p:grpSpPr>
          <a:xfrm>
            <a:off x="7688689" y="3608022"/>
            <a:ext cx="772297" cy="772297"/>
            <a:chOff x="9621850" y="4178614"/>
            <a:chExt cx="772297" cy="772297"/>
          </a:xfrm>
        </p:grpSpPr>
        <p:grpSp>
          <p:nvGrpSpPr>
            <p:cNvPr id="15" name="Group 15"/>
            <p:cNvGrpSpPr/>
            <p:nvPr/>
          </p:nvGrpSpPr>
          <p:grpSpPr>
            <a:xfrm>
              <a:off x="9621850" y="4178614"/>
              <a:ext cx="772297" cy="772297"/>
              <a:chOff x="0" y="0"/>
              <a:chExt cx="1913890" cy="19138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778454" y="4364015"/>
              <a:ext cx="459090" cy="40149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B714AF7-70CF-41C8-A9D6-5674BF2BEB5E}"/>
              </a:ext>
            </a:extLst>
          </p:cNvPr>
          <p:cNvGrpSpPr/>
          <p:nvPr/>
        </p:nvGrpSpPr>
        <p:grpSpPr>
          <a:xfrm>
            <a:off x="7774184" y="6518682"/>
            <a:ext cx="772297" cy="772297"/>
            <a:chOff x="11208766" y="6916329"/>
            <a:chExt cx="772297" cy="772297"/>
          </a:xfrm>
        </p:grpSpPr>
        <p:grpSp>
          <p:nvGrpSpPr>
            <p:cNvPr id="20" name="Group 20"/>
            <p:cNvGrpSpPr/>
            <p:nvPr/>
          </p:nvGrpSpPr>
          <p:grpSpPr>
            <a:xfrm>
              <a:off x="11208766" y="6916329"/>
              <a:ext cx="772297" cy="772297"/>
              <a:chOff x="0" y="0"/>
              <a:chExt cx="1913890" cy="19138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434374" y="7061516"/>
              <a:ext cx="321081" cy="481923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7589917" y="1007509"/>
            <a:ext cx="8939708" cy="123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222222"/>
                </a:solidFill>
              </a:rPr>
              <a:t>HƯỚNG DẪN VỀ NHÀ</a:t>
            </a:r>
            <a:endParaRPr lang="en-US" sz="6000" b="1" dirty="0">
              <a:solidFill>
                <a:srgbClr val="22222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27E6DA5-745E-4731-A80C-CA47C9511977}"/>
              </a:ext>
            </a:extLst>
          </p:cNvPr>
          <p:cNvSpPr txBox="1"/>
          <p:nvPr/>
        </p:nvSpPr>
        <p:spPr>
          <a:xfrm>
            <a:off x="8985606" y="3203306"/>
            <a:ext cx="9195268" cy="1991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300"/>
              </a:spcBef>
              <a:spcAft>
                <a:spcPts val="10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</a:p>
          <a:p>
            <a:pPr lvl="0">
              <a:lnSpc>
                <a:spcPct val="150000"/>
              </a:lnSpc>
              <a:spcBef>
                <a:spcPts val="300"/>
              </a:spcBef>
              <a:spcAft>
                <a:spcPts val="10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 5.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3B9BD41-5A20-4E70-A7FA-34B50C86802C}"/>
              </a:ext>
            </a:extLst>
          </p:cNvPr>
          <p:cNvSpPr txBox="1"/>
          <p:nvPr/>
        </p:nvSpPr>
        <p:spPr>
          <a:xfrm>
            <a:off x="8978111" y="6373997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40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7170" name="Picture 2" descr="Trang web soạn văn, soạn bài, giải bài tập Ngữ văn, Toán, Vật Lí, Hóa học,  Tiếng Anh, Địa Lí, Lịch Sử, Sinh học cấp 2, cấp 3">
            <a:extLst>
              <a:ext uri="{FF2B5EF4-FFF2-40B4-BE49-F238E27FC236}">
                <a16:creationId xmlns:a16="http://schemas.microsoft.com/office/drawing/2014/main" xmlns="" id="{92FFD6B6-A511-40C1-886E-0EFDD872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7" y="3203306"/>
            <a:ext cx="6571176" cy="50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670060" y="3137874"/>
            <a:ext cx="12702664" cy="4141177"/>
            <a:chOff x="0" y="0"/>
            <a:chExt cx="3028195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090680"/>
            </a:xfrm>
            <a:custGeom>
              <a:avLst/>
              <a:gdLst/>
              <a:ahLst/>
              <a:cxnLst/>
              <a:rect l="l" t="t" r="r" b="b"/>
              <a:pathLst>
                <a:path w="3028195" h="1090680">
                  <a:moveTo>
                    <a:pt x="0" y="0"/>
                  </a:moveTo>
                  <a:lnTo>
                    <a:pt x="3028195" y="0"/>
                  </a:lnTo>
                  <a:lnTo>
                    <a:pt x="3028195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6628677" y="3561027"/>
            <a:ext cx="11995441" cy="2620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6000" b="1" spc="39" dirty="0">
                <a:solidFill>
                  <a:srgbClr val="FFFFFF"/>
                </a:solidFill>
              </a:rPr>
              <a:t>HẸN GẶP LẠI CÁC EM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6000" b="1" spc="39" dirty="0">
                <a:solidFill>
                  <a:srgbClr val="FFFFFF"/>
                </a:solidFill>
              </a:rPr>
              <a:t> TRONG BÀI HỌC TIẾP THEO!</a:t>
            </a:r>
            <a:endParaRPr lang="en-US" sz="6000" b="1" spc="39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Administrator\Desktop\chan-nuoi-cong-nghe-cao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873"/>
            <a:ext cx="6934200" cy="41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248632"/>
            <a:ext cx="1143000" cy="1038367"/>
            <a:chOff x="0" y="0"/>
            <a:chExt cx="1715746" cy="2465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5745" cy="2465804"/>
            </a:xfrm>
            <a:custGeom>
              <a:avLst/>
              <a:gdLst/>
              <a:ahLst/>
              <a:cxnLst/>
              <a:rect l="l" t="t" r="r" b="b"/>
              <a:pathLst>
                <a:path w="1715745" h="2465804">
                  <a:moveTo>
                    <a:pt x="0" y="0"/>
                  </a:moveTo>
                  <a:lnTo>
                    <a:pt x="1715745" y="0"/>
                  </a:lnTo>
                  <a:lnTo>
                    <a:pt x="1715745" y="2465804"/>
                  </a:lnTo>
                  <a:lnTo>
                    <a:pt x="0" y="2465804"/>
                  </a:lnTo>
                  <a:close/>
                </a:path>
              </a:pathLst>
            </a:custGeom>
            <a:solidFill>
              <a:srgbClr val="FFA8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9477"/>
          <a:stretch>
            <a:fillRect/>
          </a:stretch>
        </p:blipFill>
        <p:spPr>
          <a:xfrm>
            <a:off x="5834634" y="1458100"/>
            <a:ext cx="1757299" cy="1802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7081148" y="285014"/>
            <a:ext cx="951616" cy="950093"/>
            <a:chOff x="0" y="0"/>
            <a:chExt cx="6350000" cy="633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A80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128758" y="9412146"/>
            <a:ext cx="6030483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endParaRPr lang="en-US" sz="2500" spc="375" dirty="0">
              <a:solidFill>
                <a:srgbClr val="222222"/>
              </a:solidFill>
              <a:latin typeface="Source Sans P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519888" y="632087"/>
            <a:ext cx="5654996" cy="783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3"/>
              </a:lnSpc>
            </a:pPr>
            <a:r>
              <a:rPr lang="vi-VN" sz="6000" b="1" dirty="0">
                <a:solidFill>
                  <a:srgbClr val="222222"/>
                </a:solidFill>
              </a:rPr>
              <a:t>KHỞI ĐỘNG</a:t>
            </a:r>
            <a:endParaRPr lang="en-US" sz="6000" b="1" dirty="0">
              <a:solidFill>
                <a:srgbClr val="222222"/>
              </a:solidFill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xmlns="" id="{9930E5E1-C721-4EFA-9334-623FC31F195D}"/>
              </a:ext>
            </a:extLst>
          </p:cNvPr>
          <p:cNvSpPr/>
          <p:nvPr/>
        </p:nvSpPr>
        <p:spPr>
          <a:xfrm>
            <a:off x="3733801" y="1901155"/>
            <a:ext cx="10734674" cy="4654987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E814D7-6EEA-4891-BDD5-36965AF5A448}"/>
              </a:ext>
            </a:extLst>
          </p:cNvPr>
          <p:cNvSpPr txBox="1"/>
          <p:nvPr/>
        </p:nvSpPr>
        <p:spPr>
          <a:xfrm>
            <a:off x="4519888" y="3115372"/>
            <a:ext cx="9144000" cy="2265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800" dirty="0">
                <a:solidFill>
                  <a:srgbClr val="000000"/>
                </a:solidFill>
                <a:ea typeface="Times New Roman" panose="02020603050405020304" pitchFamily="18" charset="0"/>
              </a:rPr>
              <a:t>N</a:t>
            </a:r>
            <a:r>
              <a:rPr lang="vi-VN" sz="4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hắc lại những kiến thức em 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đã học trong chương 5.</a:t>
            </a:r>
            <a:endParaRPr lang="en-US" sz="4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450022D7-3884-43A7-AA6C-BAFAAC32C6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4920" y="201739"/>
            <a:ext cx="3208107" cy="3319257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B76AB06B-6A9A-4AC7-A8ED-60E75FE944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40708" y="7041341"/>
            <a:ext cx="4669277" cy="4114800"/>
          </a:xfrm>
          <a:prstGeom prst="rect">
            <a:avLst/>
          </a:prstGeom>
        </p:spPr>
      </p:pic>
      <p:pic>
        <p:nvPicPr>
          <p:cNvPr id="1026" name="Picture 2" descr="C:\Users\Administrator\Desktop\chan-nuoi-cong-nghe-cao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6362700"/>
            <a:ext cx="6096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318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xmlns="" id="{69C7C6DB-1938-4C54-A2F8-C012D3CD3035}"/>
              </a:ext>
            </a:extLst>
          </p:cNvPr>
          <p:cNvGrpSpPr/>
          <p:nvPr/>
        </p:nvGrpSpPr>
        <p:grpSpPr>
          <a:xfrm>
            <a:off x="2286001" y="3946850"/>
            <a:ext cx="13487400" cy="5562600"/>
            <a:chOff x="183962" y="330939"/>
            <a:chExt cx="2624093" cy="1178465"/>
          </a:xfrm>
          <a:solidFill>
            <a:schemeClr val="accent3">
              <a:lumMod val="50000"/>
              <a:alpha val="79000"/>
            </a:schemeClr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E1A162B1-4AF2-474E-9251-40B848146E88}"/>
                </a:ext>
              </a:extLst>
            </p:cNvPr>
            <p:cNvSpPr/>
            <p:nvPr/>
          </p:nvSpPr>
          <p:spPr>
            <a:xfrm>
              <a:off x="183962" y="330939"/>
              <a:ext cx="2624093" cy="1178465"/>
            </a:xfrm>
            <a:custGeom>
              <a:avLst/>
              <a:gdLst/>
              <a:ahLst/>
              <a:cxnLst/>
              <a:rect l="l" t="t" r="r" b="b"/>
              <a:pathLst>
                <a:path w="2624093" h="1178465">
                  <a:moveTo>
                    <a:pt x="0" y="0"/>
                  </a:moveTo>
                  <a:lnTo>
                    <a:pt x="2624093" y="0"/>
                  </a:lnTo>
                  <a:lnTo>
                    <a:pt x="2624093" y="1178465"/>
                  </a:lnTo>
                  <a:lnTo>
                    <a:pt x="0" y="1178465"/>
                  </a:lnTo>
                  <a:close/>
                </a:path>
              </a:pathLst>
            </a:custGeom>
            <a:grpFill/>
          </p:spPr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CAA53473-477C-4E72-ABC6-6481FC09DDBA}"/>
              </a:ext>
            </a:extLst>
          </p:cNvPr>
          <p:cNvSpPr txBox="1"/>
          <p:nvPr/>
        </p:nvSpPr>
        <p:spPr>
          <a:xfrm>
            <a:off x="1272290" y="5066157"/>
            <a:ext cx="1599200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ÔN TẬP CHƯƠNG 5</a:t>
            </a:r>
          </a:p>
        </p:txBody>
      </p:sp>
      <p:sp>
        <p:nvSpPr>
          <p:cNvPr id="2" name="AutoShape 2" descr="Ứng dụng công nghệ cao trong phát triển ngành chăn nuô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9066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71624"/>
            <a:ext cx="28860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293" y="1571624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1571624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26348" y="452608"/>
            <a:ext cx="11308852" cy="2150639"/>
            <a:chOff x="0" y="0"/>
            <a:chExt cx="2934109" cy="1704561"/>
          </a:xfrm>
          <a:solidFill>
            <a:schemeClr val="accent3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934109" cy="1704561"/>
            </a:xfrm>
            <a:prstGeom prst="round2DiagRect">
              <a:avLst/>
            </a:prstGeom>
            <a:grpFill/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1E32140-8C24-41D8-A630-CF8A9DC38798}"/>
              </a:ext>
            </a:extLst>
          </p:cNvPr>
          <p:cNvGrpSpPr/>
          <p:nvPr/>
        </p:nvGrpSpPr>
        <p:grpSpPr>
          <a:xfrm rot="16200000">
            <a:off x="12358414" y="3497186"/>
            <a:ext cx="1783442" cy="9190869"/>
            <a:chOff x="11811000" y="4497157"/>
            <a:chExt cx="4775604" cy="6269014"/>
          </a:xfrm>
        </p:grpSpPr>
        <p:grpSp>
          <p:nvGrpSpPr>
            <p:cNvPr id="4" name="Group 4"/>
            <p:cNvGrpSpPr/>
            <p:nvPr/>
          </p:nvGrpSpPr>
          <p:grpSpPr>
            <a:xfrm>
              <a:off x="11811000" y="4660290"/>
              <a:ext cx="4768230" cy="6105881"/>
              <a:chOff x="0" y="0"/>
              <a:chExt cx="2092885" cy="268001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92885" cy="2680011"/>
              </a:xfrm>
              <a:custGeom>
                <a:avLst/>
                <a:gdLst/>
                <a:ahLst/>
                <a:cxnLst/>
                <a:rect l="l" t="t" r="r" b="b"/>
                <a:pathLst>
                  <a:path w="2092885" h="2680011">
                    <a:moveTo>
                      <a:pt x="0" y="0"/>
                    </a:moveTo>
                    <a:lnTo>
                      <a:pt x="2092885" y="0"/>
                    </a:lnTo>
                    <a:lnTo>
                      <a:pt x="2092885" y="2680011"/>
                    </a:lnTo>
                    <a:lnTo>
                      <a:pt x="0" y="268001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1818374" y="4497157"/>
              <a:ext cx="4768230" cy="450526"/>
              <a:chOff x="0" y="0"/>
              <a:chExt cx="1612957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12957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612957" h="152400">
                    <a:moveTo>
                      <a:pt x="0" y="0"/>
                    </a:moveTo>
                    <a:lnTo>
                      <a:pt x="1612957" y="0"/>
                    </a:lnTo>
                    <a:lnTo>
                      <a:pt x="1612957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C1B8B1"/>
              </a:solidFill>
            </p:spPr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592E728-0002-4E62-916A-F73BC77BED38}"/>
              </a:ext>
            </a:extLst>
          </p:cNvPr>
          <p:cNvGrpSpPr/>
          <p:nvPr/>
        </p:nvGrpSpPr>
        <p:grpSpPr>
          <a:xfrm rot="16200000">
            <a:off x="12358524" y="647055"/>
            <a:ext cx="1783219" cy="9190869"/>
            <a:chOff x="1134244" y="4446088"/>
            <a:chExt cx="4768230" cy="6556407"/>
          </a:xfrm>
        </p:grpSpPr>
        <p:grpSp>
          <p:nvGrpSpPr>
            <p:cNvPr id="6" name="Group 6"/>
            <p:cNvGrpSpPr/>
            <p:nvPr/>
          </p:nvGrpSpPr>
          <p:grpSpPr>
            <a:xfrm>
              <a:off x="1134244" y="4896614"/>
              <a:ext cx="4768230" cy="6105881"/>
              <a:chOff x="0" y="0"/>
              <a:chExt cx="2092885" cy="26800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92885" cy="2680011"/>
              </a:xfrm>
              <a:custGeom>
                <a:avLst/>
                <a:gdLst/>
                <a:ahLst/>
                <a:cxnLst/>
                <a:rect l="l" t="t" r="r" b="b"/>
                <a:pathLst>
                  <a:path w="2092885" h="2680011">
                    <a:moveTo>
                      <a:pt x="0" y="0"/>
                    </a:moveTo>
                    <a:lnTo>
                      <a:pt x="2092885" y="0"/>
                    </a:lnTo>
                    <a:lnTo>
                      <a:pt x="2092885" y="2680011"/>
                    </a:lnTo>
                    <a:lnTo>
                      <a:pt x="0" y="268001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134244" y="4446088"/>
              <a:ext cx="4768230" cy="450526"/>
              <a:chOff x="0" y="0"/>
              <a:chExt cx="1612957" cy="15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12957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612957" h="152400">
                    <a:moveTo>
                      <a:pt x="0" y="0"/>
                    </a:moveTo>
                    <a:lnTo>
                      <a:pt x="1612957" y="0"/>
                    </a:lnTo>
                    <a:lnTo>
                      <a:pt x="1612957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C1B8B1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>
            <a:off x="5834256" y="626071"/>
            <a:ext cx="8143487" cy="123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bg1"/>
                </a:solidFill>
              </a:rPr>
              <a:t>NỘI DUNG BÀI HỌC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C4E4776-6941-4C7C-BD73-BB533200BDFF}"/>
              </a:ext>
            </a:extLst>
          </p:cNvPr>
          <p:cNvSpPr txBox="1"/>
          <p:nvPr/>
        </p:nvSpPr>
        <p:spPr>
          <a:xfrm>
            <a:off x="10058400" y="4826990"/>
            <a:ext cx="8951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vi-VN" sz="4800" b="1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948C84F-E690-4628-B28E-DAA73989D10D}"/>
              </a:ext>
            </a:extLst>
          </p:cNvPr>
          <p:cNvSpPr txBox="1"/>
          <p:nvPr/>
        </p:nvSpPr>
        <p:spPr>
          <a:xfrm>
            <a:off x="9906000" y="7658100"/>
            <a:ext cx="9424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ea typeface="Times New Roman" panose="02020603050405020304" pitchFamily="18" charset="0"/>
              </a:rPr>
              <a:t>II</a:t>
            </a:r>
            <a:r>
              <a:rPr lang="vi-VN" sz="4800" b="1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Luyện tập – Vận dụng</a:t>
            </a:r>
            <a:endParaRPr lang="en-US" sz="4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E413E908-F9FD-4C4E-9605-E0D351520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35080" y="795823"/>
            <a:ext cx="1898894" cy="165915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xmlns="" id="{3DDAC734-FE9F-432A-96AC-3D6D28445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59200" y="389841"/>
            <a:ext cx="1547493" cy="165587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52900"/>
            <a:ext cx="648472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430738"/>
            <a:ext cx="5638800" cy="1177499"/>
            <a:chOff x="0" y="0"/>
            <a:chExt cx="2122458" cy="7896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2458" cy="789665"/>
            </a:xfrm>
            <a:prstGeom prst="homePlate">
              <a:avLst/>
            </a:prstGeom>
            <a:solidFill>
              <a:srgbClr val="00660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homePlate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84A1A9-0B93-482B-A7A1-66DCDAF250D9}"/>
              </a:ext>
            </a:extLst>
          </p:cNvPr>
          <p:cNvSpPr txBox="1"/>
          <p:nvPr/>
        </p:nvSpPr>
        <p:spPr>
          <a:xfrm>
            <a:off x="116938" y="578627"/>
            <a:ext cx="7168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</a:rPr>
              <a:t>Thảo luận nhóm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BA9980-E0C8-44AD-89AE-8E11587272F1}"/>
              </a:ext>
            </a:extLst>
          </p:cNvPr>
          <p:cNvSpPr txBox="1"/>
          <p:nvPr/>
        </p:nvSpPr>
        <p:spPr>
          <a:xfrm>
            <a:off x="487152" y="2259283"/>
            <a:ext cx="528422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sơ đồ hệ thống kiến thức và vẽ lại sáng tạo sơ đồ theo trí nhớ của em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23EE6948-4CC1-4B70-A4A4-EB84384A2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81200" y="6223994"/>
            <a:ext cx="3510972" cy="3842695"/>
          </a:xfrm>
          <a:prstGeom prst="rect">
            <a:avLst/>
          </a:prstGeom>
        </p:spPr>
      </p:pic>
      <p:pic>
        <p:nvPicPr>
          <p:cNvPr id="1026" name="Picture 2" descr="C:\Users\Administrator\Desktop\d6a36315868a56d40f9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98037"/>
            <a:ext cx="11668125" cy="78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34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62192" y="0"/>
            <a:ext cx="2825808" cy="7135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49570"/>
            <a:ext cx="16230600" cy="7861991"/>
            <a:chOff x="374" y="-518531"/>
            <a:chExt cx="5920967" cy="2868076"/>
          </a:xfrm>
        </p:grpSpPr>
        <p:sp>
          <p:nvSpPr>
            <p:cNvPr id="5" name="Freeform 5"/>
            <p:cNvSpPr/>
            <p:nvPr/>
          </p:nvSpPr>
          <p:spPr>
            <a:xfrm>
              <a:off x="374" y="-518531"/>
              <a:ext cx="5920967" cy="2868076"/>
            </a:xfrm>
            <a:custGeom>
              <a:avLst/>
              <a:gdLst/>
              <a:ahLst/>
              <a:cxnLst/>
              <a:rect l="l" t="t" r="r" b="b"/>
              <a:pathLst>
                <a:path w="5920967" h="2868076">
                  <a:moveTo>
                    <a:pt x="0" y="0"/>
                  </a:moveTo>
                  <a:lnTo>
                    <a:pt x="5920967" y="0"/>
                  </a:lnTo>
                  <a:lnTo>
                    <a:pt x="5920967" y="2868076"/>
                  </a:lnTo>
                  <a:lnTo>
                    <a:pt x="0" y="2868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5960169" y="1707478"/>
            <a:ext cx="792714" cy="791445"/>
            <a:chOff x="0" y="0"/>
            <a:chExt cx="6350000" cy="6339840"/>
          </a:xfrm>
          <a:solidFill>
            <a:schemeClr val="accent3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4611292" y="9362878"/>
            <a:ext cx="3141671" cy="690161"/>
            <a:chOff x="0" y="0"/>
            <a:chExt cx="1847050" cy="4057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7050" cy="405759"/>
            </a:xfrm>
            <a:custGeom>
              <a:avLst/>
              <a:gdLst/>
              <a:ahLst/>
              <a:cxnLst/>
              <a:rect l="l" t="t" r="r" b="b"/>
              <a:pathLst>
                <a:path w="1847050" h="405759">
                  <a:moveTo>
                    <a:pt x="0" y="0"/>
                  </a:moveTo>
                  <a:lnTo>
                    <a:pt x="1847050" y="0"/>
                  </a:lnTo>
                  <a:lnTo>
                    <a:pt x="1847050" y="405759"/>
                  </a:lnTo>
                  <a:lnTo>
                    <a:pt x="0" y="405759"/>
                  </a:lnTo>
                  <a:close/>
                </a:path>
              </a:pathLst>
            </a:custGeom>
            <a:solidFill>
              <a:srgbClr val="22222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77353" y="9546554"/>
            <a:ext cx="572545" cy="252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EE55BE-D413-407F-9098-8AC3999D4C03}"/>
              </a:ext>
            </a:extLst>
          </p:cNvPr>
          <p:cNvSpPr txBox="1"/>
          <p:nvPr/>
        </p:nvSpPr>
        <p:spPr>
          <a:xfrm>
            <a:off x="1943100" y="1500887"/>
            <a:ext cx="14401800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HOẠT ĐỘNG LUYỆN TẬP – VẬN DỤNG</a:t>
            </a:r>
            <a:endParaRPr lang="en-US" sz="5400" dirty="0"/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2730BDD5-D9E6-4BA5-83F6-9B35E0853BFA}"/>
              </a:ext>
            </a:extLst>
          </p:cNvPr>
          <p:cNvSpPr/>
          <p:nvPr/>
        </p:nvSpPr>
        <p:spPr>
          <a:xfrm>
            <a:off x="3678612" y="3450808"/>
            <a:ext cx="11311969" cy="2612615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C4DD039-2191-4324-B84E-8A2D5DF74B3D}"/>
              </a:ext>
            </a:extLst>
          </p:cNvPr>
          <p:cNvSpPr txBox="1"/>
          <p:nvPr/>
        </p:nvSpPr>
        <p:spPr>
          <a:xfrm>
            <a:off x="4247825" y="3901700"/>
            <a:ext cx="10361563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 vào các kiến thức đã học, thảo luận để trả lời các câu hỏi.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FE9255BD-D93D-4262-AC23-0B54AAE79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08830" y="6368679"/>
            <a:ext cx="5051535" cy="3177875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263A5280-92D1-449B-845D-45F3BB5C7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447453"/>
            <a:ext cx="3352800" cy="292950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68D4259E-7AA2-4698-B8AB-5F41E4543D0F}"/>
              </a:ext>
            </a:extLst>
          </p:cNvPr>
          <p:cNvGrpSpPr/>
          <p:nvPr/>
        </p:nvGrpSpPr>
        <p:grpSpPr>
          <a:xfrm>
            <a:off x="2565344" y="541399"/>
            <a:ext cx="14693956" cy="2773301"/>
            <a:chOff x="0" y="0"/>
            <a:chExt cx="2122458" cy="78966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DA673DE4-05E4-437C-982D-B18EF1F6F7EE}"/>
                </a:ext>
              </a:extLst>
            </p:cNvPr>
            <p:cNvSpPr/>
            <p:nvPr/>
          </p:nvSpPr>
          <p:spPr>
            <a:xfrm>
              <a:off x="0" y="0"/>
              <a:ext cx="2122458" cy="789665"/>
            </a:xfrm>
            <a:custGeom>
              <a:avLst/>
              <a:gdLst/>
              <a:ahLst/>
              <a:cxnLst/>
              <a:rect l="l" t="t" r="r" b="b"/>
              <a:pathLst>
                <a:path w="2122458" h="789665">
                  <a:moveTo>
                    <a:pt x="0" y="0"/>
                  </a:moveTo>
                  <a:lnTo>
                    <a:pt x="2122458" y="0"/>
                  </a:lnTo>
                  <a:lnTo>
                    <a:pt x="2122458" y="789665"/>
                  </a:lnTo>
                  <a:lnTo>
                    <a:pt x="0" y="789665"/>
                  </a:ln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7C07FA99-C408-46D3-B659-70DC5160A5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2109F-9D2C-4ABB-9F7D-2CF2CBBBB74A}"/>
              </a:ext>
            </a:extLst>
          </p:cNvPr>
          <p:cNvSpPr txBox="1"/>
          <p:nvPr/>
        </p:nvSpPr>
        <p:spPr>
          <a:xfrm>
            <a:off x="2565344" y="556639"/>
            <a:ext cx="146939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fr-FR" sz="4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bày những yêu cầu về chuồng nuôi của 1 số loại vật nuôi phổ biến? Theo em cần phải làm gì để đảm bảo vs chuồng nuôi và BVMT trong chăn nuôi?</a:t>
            </a:r>
            <a:r>
              <a:rPr lang="vi-VN" sz="40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4984FAF-F4AA-40A3-8EFA-13F0417B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3818" y="541399"/>
            <a:ext cx="1094982" cy="1446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DAA203-B4E0-42C3-9E06-A36F812B16DF}"/>
              </a:ext>
            </a:extLst>
          </p:cNvPr>
          <p:cNvSpPr txBox="1"/>
          <p:nvPr/>
        </p:nvSpPr>
        <p:spPr>
          <a:xfrm>
            <a:off x="2133600" y="3535828"/>
            <a:ext cx="1386467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ctr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 cầu về chuồng nuôi</a:t>
            </a:r>
            <a:endParaRPr lang="en-US" sz="3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061263-576C-4B9B-BF7C-33E04DE09A7C}"/>
              </a:ext>
            </a:extLst>
          </p:cNvPr>
          <p:cNvSpPr txBox="1"/>
          <p:nvPr/>
        </p:nvSpPr>
        <p:spPr>
          <a:xfrm>
            <a:off x="733818" y="4724039"/>
            <a:ext cx="1321078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trí: Ở nơi yên tĩnh, xa khu dân cư, xa đường giao thông..</a:t>
            </a: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 chuồng: hướng nam hoặc hướng đông </a:t>
            </a: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nam.</a:t>
            </a:r>
            <a:endParaRPr lang="vi-VN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CCF338B-3BD0-454C-B27B-CC6F2737C525}"/>
              </a:ext>
            </a:extLst>
          </p:cNvPr>
          <p:cNvSpPr txBox="1"/>
          <p:nvPr/>
        </p:nvSpPr>
        <p:spPr>
          <a:xfrm>
            <a:off x="4724400" y="7428075"/>
            <a:ext cx="1282978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Nền chuồng: khô ráo, ấm áp, chắc chắn, có độ dốc vừa phải, dễ thoát nước...</a:t>
            </a: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KTXD: phù hợp với đặc điểm sinh lý của từng loại vật nuôi.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4152901"/>
            <a:ext cx="403859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8" y="6819900"/>
            <a:ext cx="3990582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DAA203-B4E0-42C3-9E06-A36F812B16DF}"/>
              </a:ext>
            </a:extLst>
          </p:cNvPr>
          <p:cNvSpPr txBox="1"/>
          <p:nvPr/>
        </p:nvSpPr>
        <p:spPr>
          <a:xfrm>
            <a:off x="2287322" y="909871"/>
            <a:ext cx="142480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ctr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đảm bảo vệ sinh chuồng nuôi và bảo vệ môi trường cần:</a:t>
            </a:r>
            <a:endParaRPr lang="en-US" sz="3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061263-576C-4B9B-BF7C-33E04DE09A7C}"/>
              </a:ext>
            </a:extLst>
          </p:cNvPr>
          <p:cNvSpPr txBox="1"/>
          <p:nvPr/>
        </p:nvSpPr>
        <p:spPr>
          <a:xfrm>
            <a:off x="457200" y="2305285"/>
            <a:ext cx="132816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 sinh chuồng nuôi: Hàng ngày quét dọn sạch sẽ nền chuồng, lối đi, khơi thông rãnh thoát phân và nước thải, vệ sinh khử trùng trước khi nuôi.</a:t>
            </a: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 độc, khử trùng chuồng nuôi: phun thuốc tiêu độc định kì, khử trùng chuồng nuôi bằng thuốc khử trùng, xà phòng...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CCF338B-3BD0-454C-B27B-CC6F2737C525}"/>
              </a:ext>
            </a:extLst>
          </p:cNvPr>
          <p:cNvSpPr txBox="1"/>
          <p:nvPr/>
        </p:nvSpPr>
        <p:spPr>
          <a:xfrm>
            <a:off x="4724400" y="7428075"/>
            <a:ext cx="128297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 gom và xử lý chất thải thường xuyên để kịp thời đi xử lí.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5" y="6972300"/>
            <a:ext cx="379930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00" y="3619500"/>
            <a:ext cx="36957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604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xmlns="" id="{68D4259E-7AA2-4698-B8AB-5F41E4543D0F}"/>
              </a:ext>
            </a:extLst>
          </p:cNvPr>
          <p:cNvGrpSpPr/>
          <p:nvPr/>
        </p:nvGrpSpPr>
        <p:grpSpPr>
          <a:xfrm>
            <a:off x="2565343" y="384807"/>
            <a:ext cx="14693956" cy="2163701"/>
            <a:chOff x="0" y="0"/>
            <a:chExt cx="2122458" cy="78966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DA673DE4-05E4-437C-982D-B18EF1F6F7EE}"/>
                </a:ext>
              </a:extLst>
            </p:cNvPr>
            <p:cNvSpPr/>
            <p:nvPr/>
          </p:nvSpPr>
          <p:spPr>
            <a:xfrm>
              <a:off x="0" y="0"/>
              <a:ext cx="2122458" cy="789665"/>
            </a:xfrm>
            <a:custGeom>
              <a:avLst/>
              <a:gdLst/>
              <a:ahLst/>
              <a:cxnLst/>
              <a:rect l="l" t="t" r="r" b="b"/>
              <a:pathLst>
                <a:path w="2122458" h="789665">
                  <a:moveTo>
                    <a:pt x="0" y="0"/>
                  </a:moveTo>
                  <a:lnTo>
                    <a:pt x="2122458" y="0"/>
                  </a:lnTo>
                  <a:lnTo>
                    <a:pt x="2122458" y="789665"/>
                  </a:lnTo>
                  <a:lnTo>
                    <a:pt x="0" y="789665"/>
                  </a:ln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7C07FA99-C408-46D3-B659-70DC5160A5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2109F-9D2C-4ABB-9F7D-2CF2CBBBB74A}"/>
              </a:ext>
            </a:extLst>
          </p:cNvPr>
          <p:cNvSpPr txBox="1"/>
          <p:nvPr/>
        </p:nvSpPr>
        <p:spPr>
          <a:xfrm>
            <a:off x="2565343" y="450561"/>
            <a:ext cx="14693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fr-FR" sz="4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tả quy trình nuôi dưỡng và chăm sóc 1 số loại vật nuôi phổ biến. Liên hệ thực tế chăn nuôi ở gđ, địa phương.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4984FAF-F4AA-40A3-8EFA-13F0417B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3818" y="541399"/>
            <a:ext cx="1094982" cy="1401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E046CC-4A0B-43B9-8CDD-3740C5BD1002}"/>
              </a:ext>
            </a:extLst>
          </p:cNvPr>
          <p:cNvSpPr txBox="1"/>
          <p:nvPr/>
        </p:nvSpPr>
        <p:spPr>
          <a:xfrm>
            <a:off x="1510570" y="4457700"/>
            <a:ext cx="100584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nuôi dưỡng và chăm sóc</a:t>
            </a: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Chuồng nuôi và mật độ 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 ăn và cho ăn</a:t>
            </a:r>
            <a:endParaRPr lang="vi-VN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01980" marR="30480" indent="-5715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 sóc</a:t>
            </a:r>
            <a:r>
              <a:rPr lang="vi-VN" sz="36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4A4C7307-E797-4CD2-863F-9C05BA636F86}"/>
              </a:ext>
            </a:extLst>
          </p:cNvPr>
          <p:cNvSpPr/>
          <p:nvPr/>
        </p:nvSpPr>
        <p:spPr>
          <a:xfrm>
            <a:off x="5410200" y="2934635"/>
            <a:ext cx="1094232" cy="1586456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120092"/>
            <a:ext cx="768858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11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build="p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383</TotalTime>
  <Words>606</Words>
  <PresentationFormat>Custom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Now</vt:lpstr>
      <vt:lpstr>Times New Roman</vt:lpstr>
      <vt:lpstr>Wingdings</vt:lpstr>
      <vt:lpstr>Noto Sans Symbols</vt:lpstr>
      <vt:lpstr>Calibri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2023-07-15T00:59:42Z</dcterms:modified>
  <dc:identifier>DAFSpyEcOCM</dc:identifier>
</cp:coreProperties>
</file>