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79" r:id="rId7"/>
    <p:sldId id="278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ạm Vũ Kim Thoa" initials="TP" lastIdx="7" clrIdx="0">
    <p:extLst>
      <p:ext uri="{19B8F6BF-5375-455C-9EA6-DF929625EA0E}">
        <p15:presenceInfo xmlns:p15="http://schemas.microsoft.com/office/powerpoint/2012/main" userId="S::thoa.pham@nhanviet.edu.vn::33874427-d0a5-482c-b19b-cbf7bbafe7c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73" y="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16:34.986" idx="1">
    <p:pos x="10" y="10"/>
    <p:text>chữ giải thích có hói nhỏ size 28 sẽ ổn hơn và chỉnh hiệu ứng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17:30.429" idx="2">
    <p:pos x="10" y="10"/>
    <p:text>chữ đè hình, hinh hơi nhỏ nên mình chỉnh lại hình to lên xíu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18:00.115" idx="3">
    <p:pos x="10" y="10"/>
    <p:text>sai chính tả ạ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22:04.261" idx="5">
    <p:pos x="5515" y="852"/>
    <p:text>size chữ mình đã tăng lên 28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25:45.338" idx="7">
    <p:pos x="3358" y="2561"/>
    <p:text>size chữ tắng lên 28-32 cho dễ nhìn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8-23T11:25:10.328" idx="6">
    <p:pos x="10" y="10"/>
    <p:text>font chữ nên sử lại calbri cho đồng nhất thêm xíu hình ảnh cho sinh động</p:text>
    <p:extLst>
      <p:ext uri="{C676402C-5697-4E1C-873F-D02D1690AC5C}">
        <p15:threadingInfo xmlns:p15="http://schemas.microsoft.com/office/powerpoint/2012/main" timeZoneBias="-4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222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61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363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 DAU">
    <p:bg>
      <p:bgPr>
        <a:blipFill dpi="0" rotWithShape="1">
          <a:blip r:embed="rId2">
            <a:alphaModFix amt="41000"/>
            <a:lum/>
          </a:blip>
          <a:srcRect/>
          <a:stretch>
            <a:fillRect t="-14000" r="-2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/>
          <p:nvPr/>
        </p:nvSpPr>
        <p:spPr>
          <a:xfrm>
            <a:off x="8802688" y="2457450"/>
            <a:ext cx="3389313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2051" name="Group 4"/>
          <p:cNvGrpSpPr/>
          <p:nvPr userDrawn="1"/>
        </p:nvGrpSpPr>
        <p:grpSpPr>
          <a:xfrm>
            <a:off x="7915275" y="736600"/>
            <a:ext cx="3832225" cy="2000250"/>
            <a:chOff x="61887" y="787985"/>
            <a:chExt cx="3833117" cy="2000548"/>
          </a:xfrm>
        </p:grpSpPr>
        <p:sp>
          <p:nvSpPr>
            <p:cNvPr id="7" name="TextBox 5"/>
            <p:cNvSpPr txBox="1"/>
            <p:nvPr/>
          </p:nvSpPr>
          <p:spPr>
            <a:xfrm>
              <a:off x="2066204" y="787985"/>
              <a:ext cx="1828800" cy="20005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1" i="0" u="none" strike="noStrike" kern="1200" cap="none" spc="0" normalizeH="0" baseline="0" noProof="0" dirty="0">
                  <a:ln w="12700">
                    <a:solidFill>
                      <a:srgbClr val="FFBE0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LỚP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9600" b="1" i="0" u="none" strike="noStrike" kern="1200" cap="none" spc="0" normalizeH="0" baseline="0" noProof="0" dirty="0">
                  <a:ln w="12700">
                    <a:solidFill>
                      <a:srgbClr val="FFBE01"/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062" name="TextBox 6"/>
            <p:cNvSpPr txBox="1"/>
            <p:nvPr userDrawn="1"/>
          </p:nvSpPr>
          <p:spPr>
            <a:xfrm>
              <a:off x="61887" y="1788259"/>
              <a:ext cx="2918717" cy="5232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lvl="0" algn="ctr" eaLnBrk="1" hangingPunct="1">
                <a:buNone/>
              </a:pPr>
              <a:r>
                <a:rPr sz="2800" b="1" dirty="0">
                  <a:solidFill>
                    <a:srgbClr val="C55A11"/>
                  </a:solidFill>
                  <a:latin typeface="Arial" panose="020B0604020202020204" pitchFamily="34" charset="0"/>
                </a:rPr>
                <a:t>SINH HỌC</a:t>
              </a:r>
            </a:p>
          </p:txBody>
        </p:sp>
      </p:grpSp>
      <p:pic>
        <p:nvPicPr>
          <p:cNvPr id="2052" name="Picture 7"/>
          <p:cNvPicPr>
            <a:picLocks noChangeAspect="1"/>
          </p:cNvPicPr>
          <p:nvPr userDrawn="1"/>
        </p:nvPicPr>
        <p:blipFill>
          <a:blip r:embed="rId3"/>
          <a:srcRect l="70940" t="36145" r="241" b="26608"/>
          <a:stretch>
            <a:fillRect/>
          </a:stretch>
        </p:blipFill>
        <p:spPr>
          <a:xfrm>
            <a:off x="9772650" y="1890713"/>
            <a:ext cx="2606675" cy="20208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8"/>
          <p:cNvPicPr>
            <a:picLocks noChangeAspect="1"/>
          </p:cNvPicPr>
          <p:nvPr userDrawn="1"/>
        </p:nvPicPr>
        <p:blipFill>
          <a:blip r:embed="rId4"/>
          <a:srcRect l="-6282" t="22331" r="87485" b="46751"/>
          <a:stretch>
            <a:fillRect/>
          </a:stretch>
        </p:blipFill>
        <p:spPr>
          <a:xfrm>
            <a:off x="-819150" y="860425"/>
            <a:ext cx="2387600" cy="2568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054" name="Group 9"/>
          <p:cNvGrpSpPr/>
          <p:nvPr userDrawn="1"/>
        </p:nvGrpSpPr>
        <p:grpSpPr>
          <a:xfrm>
            <a:off x="0" y="3175"/>
            <a:ext cx="1358900" cy="857250"/>
            <a:chOff x="382" y="-84658"/>
            <a:chExt cx="1358900" cy="857945"/>
          </a:xfrm>
        </p:grpSpPr>
        <p:grpSp>
          <p:nvGrpSpPr>
            <p:cNvPr id="2057" name="Group 10"/>
            <p:cNvGrpSpPr/>
            <p:nvPr userDrawn="1"/>
          </p:nvGrpSpPr>
          <p:grpSpPr>
            <a:xfrm>
              <a:off x="382" y="38884"/>
              <a:ext cx="1358900" cy="734403"/>
              <a:chOff x="36291" y="65661"/>
              <a:chExt cx="1358900" cy="734403"/>
            </a:xfrm>
          </p:grpSpPr>
          <p:sp>
            <p:nvSpPr>
              <p:cNvPr id="13" name="Rectangle: Rounded Corners 5"/>
              <p:cNvSpPr/>
              <p:nvPr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rgbClr val="0DA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6291" y="477405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SINH HỌC</a:t>
                </a:r>
              </a:p>
            </p:txBody>
          </p:sp>
        </p:grpSp>
        <p:pic>
          <p:nvPicPr>
            <p:cNvPr id="2058" name="Picture 11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179794" y="-84658"/>
              <a:ext cx="1028915" cy="643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83252" y="2848551"/>
            <a:ext cx="2589213" cy="474491"/>
          </a:xfrm>
        </p:spPr>
        <p:txBody>
          <a:bodyPr/>
          <a:lstStyle>
            <a:lvl1pPr marL="0" indent="0">
              <a:buNone/>
              <a:defRPr b="1">
                <a:solidFill>
                  <a:srgbClr val="D2416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871568" y="3656834"/>
            <a:ext cx="2589213" cy="474491"/>
          </a:xfrm>
        </p:spPr>
        <p:txBody>
          <a:bodyPr/>
          <a:lstStyle>
            <a:lvl1pPr marL="0" indent="0">
              <a:buNone/>
              <a:defRPr b="1">
                <a:solidFill>
                  <a:srgbClr val="00B05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174971" y="4558749"/>
            <a:ext cx="2589213" cy="474491"/>
          </a:xfrm>
        </p:spPr>
        <p:txBody>
          <a:bodyPr/>
          <a:lstStyle>
            <a:lvl1pPr marL="0" indent="0">
              <a:buNone/>
              <a:defRPr b="1" cap="all" baseline="0">
                <a:solidFill>
                  <a:srgbClr val="338DA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181674" y="5472086"/>
            <a:ext cx="2589213" cy="474491"/>
          </a:xfrm>
        </p:spPr>
        <p:txBody>
          <a:bodyPr>
            <a:normAutofit/>
          </a:bodyPr>
          <a:lstStyle>
            <a:lvl1pPr marL="0" indent="0">
              <a:buNone/>
              <a:defRPr sz="2400" b="1" cap="none" baseline="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542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C TIEU BAI GIANG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73075" y="2133600"/>
            <a:ext cx="0" cy="4030663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4"/>
          <p:cNvCxnSpPr/>
          <p:nvPr/>
        </p:nvCxnSpPr>
        <p:spPr>
          <a:xfrm flipH="1">
            <a:off x="496888" y="6164263"/>
            <a:ext cx="11122025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0" y="-12700"/>
            <a:ext cx="12192000" cy="741363"/>
          </a:xfrm>
          <a:prstGeom prst="rect">
            <a:avLst/>
          </a:prstGeom>
          <a:solidFill>
            <a:srgbClr val="0D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0" y="2146300"/>
            <a:ext cx="10909300" cy="3886200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1pPr>
            <a:lvl2pPr marL="800100" indent="-34290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2pPr>
            <a:lvl3pPr marL="1257300" indent="-34290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3pPr>
            <a:lvl4pPr marL="1657350" indent="-28575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4pPr>
            <a:lvl5pPr marL="2114550" indent="-285750">
              <a:buFont typeface="Wingdings" panose="05000000000000000000" pitchFamily="2" charset="2"/>
              <a:buChar char="v"/>
              <a:defRPr sz="2600">
                <a:solidFill>
                  <a:srgbClr val="0DA3A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Arrow: Pentagon 18"/>
          <p:cNvSpPr/>
          <p:nvPr/>
        </p:nvSpPr>
        <p:spPr>
          <a:xfrm>
            <a:off x="136525" y="1343025"/>
            <a:ext cx="6835775" cy="639763"/>
          </a:xfrm>
          <a:prstGeom prst="homePlate">
            <a:avLst/>
          </a:prstGeom>
          <a:solidFill>
            <a:srgbClr val="0DA3A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YÊU CẦU CẦN ĐẠT</a:t>
            </a:r>
          </a:p>
        </p:txBody>
      </p:sp>
      <p:sp>
        <p:nvSpPr>
          <p:cNvPr id="3" name="Rectangle: Rounded Corners 19"/>
          <p:cNvSpPr/>
          <p:nvPr/>
        </p:nvSpPr>
        <p:spPr>
          <a:xfrm>
            <a:off x="1225550" y="39688"/>
            <a:ext cx="639763" cy="639763"/>
          </a:xfrm>
          <a:prstGeom prst="roundRect">
            <a:avLst/>
          </a:prstGeom>
          <a:solidFill>
            <a:srgbClr val="0DA3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: Rounded Corners 20"/>
          <p:cNvSpPr/>
          <p:nvPr/>
        </p:nvSpPr>
        <p:spPr>
          <a:xfrm>
            <a:off x="1951038" y="39688"/>
            <a:ext cx="1319213" cy="6397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: Diagonal Corners Rounded 22"/>
          <p:cNvSpPr/>
          <p:nvPr/>
        </p:nvSpPr>
        <p:spPr>
          <a:xfrm>
            <a:off x="3379788" y="39688"/>
            <a:ext cx="8764588" cy="639763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50" y="50800"/>
            <a:ext cx="1358900" cy="677863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</p:txBody>
      </p:sp>
      <p:grpSp>
        <p:nvGrpSpPr>
          <p:cNvPr id="3083" name="Group 14"/>
          <p:cNvGrpSpPr/>
          <p:nvPr userDrawn="1"/>
        </p:nvGrpSpPr>
        <p:grpSpPr>
          <a:xfrm>
            <a:off x="0" y="-84137"/>
            <a:ext cx="1358900" cy="857250"/>
            <a:chOff x="382" y="-84658"/>
            <a:chExt cx="1358900" cy="857945"/>
          </a:xfrm>
        </p:grpSpPr>
        <p:grpSp>
          <p:nvGrpSpPr>
            <p:cNvPr id="3086" name="Group 15"/>
            <p:cNvGrpSpPr/>
            <p:nvPr userDrawn="1"/>
          </p:nvGrpSpPr>
          <p:grpSpPr>
            <a:xfrm>
              <a:off x="382" y="38884"/>
              <a:ext cx="1358900" cy="734403"/>
              <a:chOff x="36291" y="65661"/>
              <a:chExt cx="1358900" cy="734403"/>
            </a:xfrm>
          </p:grpSpPr>
          <p:sp>
            <p:nvSpPr>
              <p:cNvPr id="18" name="Rectangle: Rounded Corners 5"/>
              <p:cNvSpPr/>
              <p:nvPr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rgbClr val="0DA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6291" y="477405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SINH HỌC</a:t>
                </a:r>
              </a:p>
            </p:txBody>
          </p:sp>
        </p:grpSp>
        <p:pic>
          <p:nvPicPr>
            <p:cNvPr id="3087" name="Picture 1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79794" y="-84658"/>
              <a:ext cx="1028915" cy="643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068971" y="169068"/>
            <a:ext cx="1201230" cy="4297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algn="l"/>
            <a:r>
              <a:rPr lang="en-US" sz="2800" b="1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413758" y="180294"/>
            <a:ext cx="1972391" cy="42973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algn="l"/>
            <a:r>
              <a:rPr lang="en-US" sz="2800" b="1">
                <a:solidFill>
                  <a:schemeClr val="bg1"/>
                </a:solidFill>
              </a:rPr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655797"/>
            <a:ext cx="12191999" cy="191044"/>
            <a:chOff x="0" y="6655798"/>
            <a:chExt cx="12191999" cy="191043"/>
          </a:xfrm>
          <a:solidFill>
            <a:srgbClr val="0DA3A7"/>
          </a:solidFill>
        </p:grpSpPr>
        <p:sp>
          <p:nvSpPr>
            <p:cNvPr id="8" name="Rectangle 7"/>
            <p:cNvSpPr/>
            <p:nvPr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836405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209" y="794113"/>
            <a:ext cx="9899713" cy="631866"/>
          </a:xfrm>
        </p:spPr>
        <p:txBody>
          <a:bodyPr>
            <a:normAutofit/>
          </a:bodyPr>
          <a:lstStyle>
            <a:lvl1pPr>
              <a:defRPr sz="2600" cap="all" baseline="0">
                <a:solidFill>
                  <a:srgbClr val="0DA3A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-12700"/>
            <a:ext cx="12192000" cy="741363"/>
          </a:xfrm>
          <a:prstGeom prst="rect">
            <a:avLst/>
          </a:prstGeom>
          <a:solidFill>
            <a:srgbClr val="0DA3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: Rounded Corners 10"/>
          <p:cNvSpPr/>
          <p:nvPr/>
        </p:nvSpPr>
        <p:spPr>
          <a:xfrm>
            <a:off x="1225550" y="39688"/>
            <a:ext cx="639763" cy="639763"/>
          </a:xfrm>
          <a:prstGeom prst="roundRect">
            <a:avLst/>
          </a:prstGeom>
          <a:solidFill>
            <a:srgbClr val="0DA3A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: Rounded Corners 11"/>
          <p:cNvSpPr/>
          <p:nvPr/>
        </p:nvSpPr>
        <p:spPr>
          <a:xfrm>
            <a:off x="1951038" y="39688"/>
            <a:ext cx="1319213" cy="63976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: Diagonal Corners Rounded 12"/>
          <p:cNvSpPr/>
          <p:nvPr/>
        </p:nvSpPr>
        <p:spPr>
          <a:xfrm>
            <a:off x="3379788" y="39688"/>
            <a:ext cx="8764588" cy="639763"/>
          </a:xfrm>
          <a:prstGeom prst="round2DiagRect">
            <a:avLst>
              <a:gd name="adj1" fmla="val 10523"/>
              <a:gd name="adj2" fmla="val 15361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7250" y="50800"/>
            <a:ext cx="1358900" cy="677863"/>
          </a:xfrm>
          <a:prstGeom prst="round2Same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LỚP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</a:p>
        </p:txBody>
      </p:sp>
      <p:sp>
        <p:nvSpPr>
          <p:cNvPr id="12" name="object 6"/>
          <p:cNvSpPr/>
          <p:nvPr/>
        </p:nvSpPr>
        <p:spPr>
          <a:xfrm>
            <a:off x="-303212" y="852488"/>
            <a:ext cx="1022350" cy="461963"/>
          </a:xfrm>
          <a:prstGeom prst="snip1Rect">
            <a:avLst/>
          </a:prstGeom>
          <a:solidFill>
            <a:srgbClr val="0DA3A7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     </a:t>
            </a:r>
            <a:endParaRPr lang="zh-CN" altLang="x-none" sz="32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itle 1"/>
          <p:cNvSpPr txBox="1"/>
          <p:nvPr/>
        </p:nvSpPr>
        <p:spPr>
          <a:xfrm>
            <a:off x="688975" y="1230313"/>
            <a:ext cx="10515600" cy="631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cap="all" baseline="0">
                <a:solidFill>
                  <a:srgbClr val="0DA3A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600" b="1" i="0" u="none" strike="noStrike" kern="1200" cap="all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8202" name="Group 13"/>
          <p:cNvGrpSpPr/>
          <p:nvPr userDrawn="1"/>
        </p:nvGrpSpPr>
        <p:grpSpPr>
          <a:xfrm>
            <a:off x="0" y="-84137"/>
            <a:ext cx="1358900" cy="857250"/>
            <a:chOff x="382" y="-84658"/>
            <a:chExt cx="1358900" cy="857945"/>
          </a:xfrm>
        </p:grpSpPr>
        <p:grpSp>
          <p:nvGrpSpPr>
            <p:cNvPr id="8205" name="Group 14"/>
            <p:cNvGrpSpPr/>
            <p:nvPr userDrawn="1"/>
          </p:nvGrpSpPr>
          <p:grpSpPr>
            <a:xfrm>
              <a:off x="382" y="38884"/>
              <a:ext cx="1358900" cy="734403"/>
              <a:chOff x="36291" y="65661"/>
              <a:chExt cx="1358900" cy="734403"/>
            </a:xfrm>
          </p:grpSpPr>
          <p:sp>
            <p:nvSpPr>
              <p:cNvPr id="17" name="Rectangle: Rounded Corners 5"/>
              <p:cNvSpPr/>
              <p:nvPr/>
            </p:nvSpPr>
            <p:spPr>
              <a:xfrm flipV="1">
                <a:off x="229421" y="65661"/>
                <a:ext cx="1032388" cy="691273"/>
              </a:xfrm>
              <a:prstGeom prst="round2SameRect">
                <a:avLst>
                  <a:gd name="adj1" fmla="val 16667"/>
                  <a:gd name="adj2" fmla="val 15660"/>
                </a:avLst>
              </a:prstGeom>
              <a:solidFill>
                <a:srgbClr val="0DA3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6291" y="477405"/>
                <a:ext cx="1358900" cy="322659"/>
              </a:xfrm>
              <a:prstGeom prst="round2Same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SINH HỌC</a:t>
                </a:r>
              </a:p>
            </p:txBody>
          </p:sp>
        </p:grpSp>
        <p:pic>
          <p:nvPicPr>
            <p:cNvPr id="8206" name="Pictur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79794" y="-84658"/>
              <a:ext cx="1028915" cy="64307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658209" y="1491291"/>
            <a:ext cx="3970389" cy="501650"/>
          </a:xfrm>
        </p:spPr>
        <p:txBody>
          <a:bodyPr>
            <a:normAutofit/>
          </a:bodyPr>
          <a:lstStyle>
            <a:lvl1pPr marL="0" indent="0">
              <a:buNone/>
              <a:defRPr sz="26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>
                <a:solidFill>
                  <a:schemeClr val="accent2">
                    <a:lumMod val="75000"/>
                  </a:schemeClr>
                </a:solidFill>
              </a:rPr>
              <a:t>Click to edit Master text styles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3418177" y="139154"/>
            <a:ext cx="4029225" cy="48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1951038" y="157163"/>
            <a:ext cx="1319212" cy="522287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6"/>
          </p:nvPr>
        </p:nvSpPr>
        <p:spPr>
          <a:xfrm>
            <a:off x="-20638" y="852488"/>
            <a:ext cx="679451" cy="4159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0" y="6655797"/>
            <a:ext cx="12191999" cy="191044"/>
            <a:chOff x="0" y="6655798"/>
            <a:chExt cx="12191999" cy="191043"/>
          </a:xfrm>
          <a:solidFill>
            <a:srgbClr val="0DA3A7"/>
          </a:solidFill>
        </p:grpSpPr>
        <p:sp>
          <p:nvSpPr>
            <p:cNvPr id="5" name="Rectangle 4"/>
            <p:cNvSpPr/>
            <p:nvPr/>
          </p:nvSpPr>
          <p:spPr>
            <a:xfrm flipV="1">
              <a:off x="976" y="6723969"/>
              <a:ext cx="12191023" cy="12287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 flipV="1">
              <a:off x="0" y="6655798"/>
              <a:ext cx="12191023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978537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30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09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6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7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9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28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80846D-CF30-4159-988A-7E37B5213D85}" type="datetimeFigureOut">
              <a:rPr lang="en-US" smtClean="0"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E3D65-A3A7-4E79-9F39-F70F655CE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4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comments" Target="../comments/commen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769938" y="2226733"/>
            <a:ext cx="8112125" cy="759355"/>
          </a:xfrm>
        </p:spPr>
        <p:txBody>
          <a:bodyPr vert="horz" wrap="square" lIns="91440" tIns="45720" rIns="91440" bIns="45720" anchor="t" anchorCtr="0">
            <a:normAutofit/>
          </a:bodyPr>
          <a:lstStyle/>
          <a:p>
            <a:pPr algn="ctr" defTabSz="914400">
              <a:buClrTx/>
              <a:buSzTx/>
            </a:pPr>
            <a:r>
              <a:rPr sz="4000" kern="1200" dirty="0">
                <a:solidFill>
                  <a:srgbClr val="FF0000"/>
                </a:solidFill>
                <a:ea typeface="+mn-ea"/>
                <a:cs typeface="+mn-cs"/>
              </a:rPr>
              <a:t>CHƯƠNG 4. SINH SẢN Ở SINH VẬT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41869" y="3244849"/>
            <a:ext cx="9685866" cy="750888"/>
          </a:xfrm>
        </p:spPr>
        <p:txBody>
          <a:bodyPr vert="horz" lIns="91440" tIns="45720" rIns="91440" bIns="45720" rtlCol="0">
            <a:noAutofit/>
          </a:bodyPr>
          <a:lstStyle/>
          <a:p>
            <a:pPr algn="ctr" defTabSz="914400">
              <a:buClrTx/>
              <a:buSzTx/>
            </a:pPr>
            <a:r>
              <a:rPr sz="3600" kern="1200" dirty="0">
                <a:solidFill>
                  <a:srgbClr val="0000FF"/>
                </a:solidFill>
                <a:cs typeface="Times New Roman" panose="02020603050405020304" pitchFamily="18" charset="0"/>
              </a:rPr>
              <a:t>BÀI 23. KHÁI QUÁT VỀ SINH SẢN Ở SINH VẬT.</a:t>
            </a:r>
            <a:endParaRPr sz="3600" kern="1200" dirty="0">
              <a:solidFill>
                <a:srgbClr val="0000FF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96318" y="4143905"/>
            <a:ext cx="2589213" cy="474662"/>
          </a:xfrm>
        </p:spPr>
        <p:txBody>
          <a:bodyPr vert="horz" wrap="square" lIns="91440" tIns="45720" rIns="91440" bIns="45720" anchor="t" anchorCtr="0">
            <a:normAutofit lnSpcReduction="10000"/>
          </a:bodyPr>
          <a:lstStyle/>
          <a:p>
            <a:pPr defTabSz="914400">
              <a:buClrTx/>
              <a:buSzTx/>
            </a:pPr>
            <a:r>
              <a:rPr sz="2800" kern="1200" dirty="0">
                <a:solidFill>
                  <a:schemeClr val="tx1"/>
                </a:solidFill>
                <a:cs typeface="Times New Roman" panose="02020603050405020304" pitchFamily="18" charset="0"/>
              </a:rPr>
              <a:t>Số tiết: 1 tiết</a:t>
            </a:r>
            <a:endParaRPr sz="2800" kern="1200" dirty="0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2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98438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7651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700212" y="816752"/>
            <a:ext cx="11616266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II.CÁC DẤU HIỆU ĐẶC TRƯNG CỦA SINH SẢN Ở SINH VẬT.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5866" y="1712913"/>
            <a:ext cx="7632703" cy="1224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01930" algn="ctr" eaLnBrk="1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nghiên cứu SGK, quan sát hình và thảo luận nhóm để hoàn </a:t>
            </a:r>
            <a:r>
              <a:rPr sz="32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PHT 10 phút.</a:t>
            </a:r>
          </a:p>
        </p:txBody>
      </p:sp>
      <p:pic>
        <p:nvPicPr>
          <p:cNvPr id="9" name="Picture 8" descr="C:\Users\ACER\Desktop\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717676"/>
            <a:ext cx="3623732" cy="1986142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4241796"/>
            <a:ext cx="3829050" cy="1760008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397933" y="3697812"/>
            <a:ext cx="411691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 sản vô tính ở dâu tây.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733" y="6137271"/>
            <a:ext cx="4648198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 sản hữu tính ở người.</a:t>
            </a:r>
          </a:p>
        </p:txBody>
      </p:sp>
      <p:graphicFrame>
        <p:nvGraphicFramePr>
          <p:cNvPr id="27660" name="Table 27659"/>
          <p:cNvGraphicFramePr/>
          <p:nvPr>
            <p:extLst>
              <p:ext uri="{D42A27DB-BD31-4B8C-83A1-F6EECF244321}">
                <p14:modId xmlns:p14="http://schemas.microsoft.com/office/powerpoint/2010/main" val="793794160"/>
              </p:ext>
            </p:extLst>
          </p:nvPr>
        </p:nvGraphicFramePr>
        <p:xfrm>
          <a:off x="5053333" y="3231373"/>
          <a:ext cx="7008964" cy="2809875"/>
        </p:xfrm>
        <a:graphic>
          <a:graphicData uri="http://schemas.openxmlformats.org/drawingml/2006/table">
            <a:tbl>
              <a:tblPr/>
              <a:tblGrid>
                <a:gridCol w="2298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7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27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846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Dấu hiệu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Sinh sản ở dâu tây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Sinh sản ở người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Sự hình 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th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nh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cơ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 thể mới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0375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Cơ sở tế b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o học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6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Đặc điểm di truyền 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71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Điều hòa sinh sản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b="1" dirty="0"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644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73037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67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8678" name="Text Placeholder 9"/>
          <p:cNvSpPr txBox="1"/>
          <p:nvPr/>
        </p:nvSpPr>
        <p:spPr>
          <a:xfrm>
            <a:off x="759337" y="755650"/>
            <a:ext cx="11694088" cy="584197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II.CÁC DẤU HIỆU ĐẶC TRƯNG CỦA SINH SẢN Ở SINH VẬT.</a:t>
            </a:r>
            <a:endParaRPr sz="3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0644" y="1312323"/>
            <a:ext cx="7050087" cy="55874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800" b="1" dirty="0">
                <a:solidFill>
                  <a:srgbClr val="0000FF"/>
                </a:solidFill>
                <a:cs typeface="Calibri" panose="020F0502020204030204" pitchFamily="34" charset="0"/>
              </a:rPr>
              <a:t>THANG ĐÁNH GIÁ PHIẾU HỌC TẬP.</a:t>
            </a:r>
            <a:endParaRPr sz="2800" b="1" dirty="0">
              <a:solidFill>
                <a:srgbClr val="0000FF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28680" name="Table 28679"/>
          <p:cNvGraphicFramePr/>
          <p:nvPr>
            <p:extLst>
              <p:ext uri="{D42A27DB-BD31-4B8C-83A1-F6EECF244321}">
                <p14:modId xmlns:p14="http://schemas.microsoft.com/office/powerpoint/2010/main" val="2858652321"/>
              </p:ext>
            </p:extLst>
          </p:nvPr>
        </p:nvGraphicFramePr>
        <p:xfrm>
          <a:off x="314324" y="1871784"/>
          <a:ext cx="11694087" cy="4886316"/>
        </p:xfrm>
        <a:graphic>
          <a:graphicData uri="http://schemas.openxmlformats.org/drawingml/2006/table">
            <a:tbl>
              <a:tblPr/>
              <a:tblGrid>
                <a:gridCol w="2807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9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6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5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04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558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Các tiêu chí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Điểm tối đa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Mức 1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(Chính xác, đầy đủ)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Mức 2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(Chính xác nhưng chưa đầy đủ)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Mức 3</a:t>
                      </a:r>
                      <a:endParaRPr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(Có nội dung </a:t>
                      </a:r>
                      <a:endParaRPr lang="en-US"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 err="1">
                          <a:latin typeface="+mn-lt"/>
                          <a:cs typeface="Calibri" panose="020F0502020204030204" pitchFamily="34" charset="0"/>
                        </a:rPr>
                        <a:t>chưa</a:t>
                      </a: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 chính xác, </a:t>
                      </a:r>
                      <a:endParaRPr lang="en-US" sz="2800" dirty="0"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 err="1">
                          <a:latin typeface="+mn-lt"/>
                          <a:cs typeface="Calibri" panose="020F0502020204030204" pitchFamily="34" charset="0"/>
                        </a:rPr>
                        <a:t>chưa</a:t>
                      </a: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 đầy đủ)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869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Sự hình th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nh                        cơ thể mới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3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49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Cơ sở tế b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o học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3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49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Đặc điểm di truyền 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2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49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Điều hòa sinh sản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2 đ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800" dirty="0"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1099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7636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699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2" name="Text Placeholder 9"/>
          <p:cNvSpPr txBox="1"/>
          <p:nvPr/>
        </p:nvSpPr>
        <p:spPr>
          <a:xfrm>
            <a:off x="719664" y="856716"/>
            <a:ext cx="11794067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II. CÁC DẤU HIỆU ĐẶC TRƯNG CỦA SINH SẢN Ở SINH VẬT.</a:t>
            </a:r>
            <a:endParaRPr sz="38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29703" name="Table 29702"/>
          <p:cNvGraphicFramePr/>
          <p:nvPr>
            <p:extLst>
              <p:ext uri="{D42A27DB-BD31-4B8C-83A1-F6EECF244321}">
                <p14:modId xmlns:p14="http://schemas.microsoft.com/office/powerpoint/2010/main" val="1862039563"/>
              </p:ext>
            </p:extLst>
          </p:nvPr>
        </p:nvGraphicFramePr>
        <p:xfrm>
          <a:off x="93133" y="1906056"/>
          <a:ext cx="11904133" cy="4756085"/>
        </p:xfrm>
        <a:graphic>
          <a:graphicData uri="http://schemas.openxmlformats.org/drawingml/2006/table">
            <a:tbl>
              <a:tblPr/>
              <a:tblGrid>
                <a:gridCol w="2834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7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7133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Dấu hiệu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Sinh sản ở dâu tây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b="1" dirty="0">
                          <a:latin typeface="+mn-lt"/>
                          <a:cs typeface="Calibri" panose="020F0502020204030204" pitchFamily="34" charset="0"/>
                        </a:rPr>
                        <a:t>Sinh sản ở người</a:t>
                      </a: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250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Sự hình th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nh                           cơ thể mới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2477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Cơ sở tế b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o học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476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Đặc điểm di truyền 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9598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sz="2800" dirty="0">
                        <a:solidFill>
                          <a:srgbClr val="0000FF"/>
                        </a:solidFill>
                        <a:latin typeface="+mn-lt"/>
                        <a:cs typeface="Calibri" panose="020F0502020204030204" pitchFamily="34" charset="0"/>
                      </a:endParaRPr>
                    </a:p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Điều hòa sinh sản</a:t>
                      </a:r>
                      <a:endParaRPr lang="en-US" sz="28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defTabSz="914400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  <a:tabLst>
                          <a:tab pos="8101330" algn="l"/>
                        </a:tabLst>
                      </a:pPr>
                      <a:endParaRPr lang="en-US" sz="28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382838" y="1450444"/>
            <a:ext cx="7050087" cy="4556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sz="2200" b="1" dirty="0">
                <a:solidFill>
                  <a:srgbClr val="0000FF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ĐÁP ÁN PHIẾU HỌC TẬP.</a:t>
            </a:r>
            <a:endParaRPr sz="2200" b="1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8795" y="2477032"/>
            <a:ext cx="3589871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Cây con được hình th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nh từ thân cây mẹ</a:t>
            </a:r>
            <a:endParaRPr sz="2700" dirty="0"/>
          </a:p>
        </p:txBody>
      </p:sp>
      <p:sp>
        <p:nvSpPr>
          <p:cNvPr id="5" name="Rectangle 4"/>
          <p:cNvSpPr/>
          <p:nvPr/>
        </p:nvSpPr>
        <p:spPr>
          <a:xfrm>
            <a:off x="6747933" y="2477027"/>
            <a:ext cx="5350934" cy="86177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500" dirty="0">
                <a:cs typeface="Calibri" panose="020F0502020204030204" pitchFamily="34" charset="0"/>
              </a:rPr>
              <a:t>Tinh trùng kết hợp với trứng th</a:t>
            </a:r>
            <a:r>
              <a:rPr sz="2500" dirty="0">
                <a:ea typeface="Calibri" panose="020F0502020204030204" pitchFamily="34" charset="0"/>
              </a:rPr>
              <a:t>à</a:t>
            </a:r>
            <a:r>
              <a:rPr sz="2500" dirty="0">
                <a:cs typeface="Calibri" panose="020F0502020204030204" pitchFamily="34" charset="0"/>
              </a:rPr>
              <a:t>nh hợp tử. Hợp tử phát triển th</a:t>
            </a:r>
            <a:r>
              <a:rPr sz="2500" dirty="0">
                <a:ea typeface="Calibri" panose="020F0502020204030204" pitchFamily="34" charset="0"/>
              </a:rPr>
              <a:t>à</a:t>
            </a:r>
            <a:r>
              <a:rPr sz="2500" dirty="0">
                <a:cs typeface="Calibri" panose="020F0502020204030204" pitchFamily="34" charset="0"/>
              </a:rPr>
              <a:t>nh cơ thể mới.</a:t>
            </a:r>
            <a:endParaRPr sz="2500" dirty="0"/>
          </a:p>
        </p:txBody>
      </p:sp>
      <p:sp>
        <p:nvSpPr>
          <p:cNvPr id="6" name="Rectangle 5"/>
          <p:cNvSpPr/>
          <p:nvPr/>
        </p:nvSpPr>
        <p:spPr>
          <a:xfrm>
            <a:off x="3077104" y="3443286"/>
            <a:ext cx="3663949" cy="5078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Quá trình nguyên phân</a:t>
            </a:r>
            <a:endParaRPr sz="2700" dirty="0"/>
          </a:p>
        </p:txBody>
      </p:sp>
      <p:sp>
        <p:nvSpPr>
          <p:cNvPr id="9" name="Rectangle 8"/>
          <p:cNvSpPr/>
          <p:nvPr/>
        </p:nvSpPr>
        <p:spPr>
          <a:xfrm>
            <a:off x="6741053" y="3418951"/>
            <a:ext cx="535781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Quá trình nguyên phân, giảm phân v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 thụ tinh.</a:t>
            </a:r>
            <a:endParaRPr sz="2700" dirty="0"/>
          </a:p>
        </p:txBody>
      </p:sp>
      <p:sp>
        <p:nvSpPr>
          <p:cNvPr id="11" name="Rectangle 10"/>
          <p:cNvSpPr/>
          <p:nvPr/>
        </p:nvSpPr>
        <p:spPr>
          <a:xfrm>
            <a:off x="3051700" y="4352396"/>
            <a:ext cx="3689353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Cây con mang đặc điểm di truyền giống mẹ.</a:t>
            </a:r>
            <a:endParaRPr sz="2700" dirty="0"/>
          </a:p>
        </p:txBody>
      </p:sp>
      <p:sp>
        <p:nvSpPr>
          <p:cNvPr id="12" name="Rectangle 11"/>
          <p:cNvSpPr/>
          <p:nvPr/>
        </p:nvSpPr>
        <p:spPr>
          <a:xfrm>
            <a:off x="6747933" y="4352395"/>
            <a:ext cx="5350934" cy="923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Cơ thể con có sự tái tổ hợp vật chất di truyền của bố v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 mẹ.</a:t>
            </a:r>
            <a:endParaRPr sz="2700" dirty="0"/>
          </a:p>
        </p:txBody>
      </p:sp>
      <p:sp>
        <p:nvSpPr>
          <p:cNvPr id="13" name="Rectangle 12"/>
          <p:cNvSpPr/>
          <p:nvPr/>
        </p:nvSpPr>
        <p:spPr>
          <a:xfrm>
            <a:off x="3043231" y="5274731"/>
            <a:ext cx="3697822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Điều hòa thông qua cơ chế kiểm soát chu kì tế b</a:t>
            </a:r>
            <a:r>
              <a:rPr sz="2700" dirty="0">
                <a:ea typeface="Calibri" panose="020F0502020204030204" pitchFamily="34" charset="0"/>
              </a:rPr>
              <a:t>à</a:t>
            </a:r>
            <a:r>
              <a:rPr sz="2700" dirty="0">
                <a:cs typeface="Calibri" panose="020F0502020204030204" pitchFamily="34" charset="0"/>
              </a:rPr>
              <a:t>o.</a:t>
            </a:r>
            <a:endParaRPr sz="2700" dirty="0"/>
          </a:p>
        </p:txBody>
      </p:sp>
      <p:sp>
        <p:nvSpPr>
          <p:cNvPr id="14" name="Rectangle 13"/>
          <p:cNvSpPr/>
          <p:nvPr/>
        </p:nvSpPr>
        <p:spPr>
          <a:xfrm>
            <a:off x="6750577" y="5281612"/>
            <a:ext cx="5348290" cy="13388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sz="2700" dirty="0">
                <a:cs typeface="Calibri" panose="020F0502020204030204" pitchFamily="34" charset="0"/>
              </a:rPr>
              <a:t>Điều hòa thông qua quá trình phát sinh giao tử dưới sự tác động của các hormone.</a:t>
            </a:r>
            <a:endParaRPr sz="27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62" y="1317625"/>
            <a:ext cx="704850" cy="527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99904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/>
      <p:bldP spid="5" grpId="0"/>
      <p:bldP spid="6" grpId="0"/>
      <p:bldP spid="9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7636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1747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1020763" y="992188"/>
            <a:ext cx="789940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3007" y="1643063"/>
            <a:ext cx="11171237" cy="45694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cs typeface="Times New Roman" panose="02020603050405020304" pitchFamily="18" charset="0"/>
              </a:rPr>
              <a:t>Câu 1. Sinh sản vô tính l</a:t>
            </a:r>
            <a:r>
              <a:rPr sz="3200" b="1" dirty="0">
                <a:ea typeface="Times New Roman" panose="02020603050405020304" pitchFamily="18" charset="0"/>
              </a:rPr>
              <a:t>à</a:t>
            </a:r>
            <a:endParaRPr sz="3200" b="1" dirty="0">
              <a:cs typeface="Times New Roman" panose="02020603050405020304" pitchFamily="18" charset="0"/>
            </a:endParaRP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A. hình thức sinh sản có sự kết hợp của các tế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o sinh sản chuyên biệt.</a:t>
            </a: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B. hình thức sinh sản có ở tất cả các lo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sinh vật.</a:t>
            </a: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C. hình thức sinh sản không có sự kết hợp giữa giao tử đực v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 giao tử cái.</a:t>
            </a:r>
          </a:p>
          <a:p>
            <a:pPr indent="287655" defTabSz="914400" eaLnBrk="1" hangingPunct="1">
              <a:lnSpc>
                <a:spcPct val="115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cs typeface="Times New Roman" panose="02020603050405020304" pitchFamily="18" charset="0"/>
              </a:rPr>
              <a:t>D. hình thức sinh sản có nhiều hơn một cá thể tham gia.</a:t>
            </a:r>
            <a:endParaRPr sz="3200" dirty="0">
              <a:ea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43790" y="4399151"/>
            <a:ext cx="482600" cy="5143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633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39169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2771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2774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867" y="1979613"/>
            <a:ext cx="11675533" cy="256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2. Dấu hiệu đặc trưng để nhận biết quá trình sinh sản là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sự lớn lên của cơ thể.            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sự hình thành cơ quan mới.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sự hoàn thiện cấu trúc cơ thể.     D. sự hình thành cơ thể mới.</a:t>
            </a:r>
          </a:p>
        </p:txBody>
      </p:sp>
      <p:sp>
        <p:nvSpPr>
          <p:cNvPr id="8" name="Oval 7"/>
          <p:cNvSpPr/>
          <p:nvPr/>
        </p:nvSpPr>
        <p:spPr>
          <a:xfrm>
            <a:off x="6520389" y="3901549"/>
            <a:ext cx="481013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7220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248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379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3798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6401" y="1955800"/>
            <a:ext cx="11785600" cy="2564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3. Cơ sở tế bào học của sinh sản hữu tính là quá trình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A. nguyên phân.            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B. nguyên phân, giảm phân và thụ tinh.</a:t>
            </a:r>
          </a:p>
          <a:p>
            <a:pPr indent="287655" defTabSz="914400" eaLnBrk="1" hangingPunct="1">
              <a:lnSpc>
                <a:spcPct val="15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 giảm phân và thụ tinh.     D. nguyên phân và giảm phân.</a:t>
            </a:r>
          </a:p>
        </p:txBody>
      </p:sp>
      <p:sp>
        <p:nvSpPr>
          <p:cNvPr id="8" name="Oval 7"/>
          <p:cNvSpPr/>
          <p:nvPr/>
        </p:nvSpPr>
        <p:spPr>
          <a:xfrm>
            <a:off x="5304895" y="3027365"/>
            <a:ext cx="482600" cy="51276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663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6103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4819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4822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8533" y="1654175"/>
            <a:ext cx="11954933" cy="4196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4. Những ví dụ nào sau đây là sinh sản ở sinh vật?</a:t>
            </a:r>
            <a:endParaRPr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 táo ra hoa.       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Thủy tức nảy chồi thành thủy tức con.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Cây dâu tây mọc thêm cành mới.	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Sư tử cái sinh ra sư tử con.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Hạt hướng dương nảy mầm.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6. 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Củ gừng mọc mầm.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eaLnBrk="1" hangingPunct="1">
              <a:lnSpc>
                <a:spcPct val="150000"/>
              </a:lnSpc>
              <a:spcAft>
                <a:spcPts val="800"/>
              </a:spcAft>
              <a:buNone/>
            </a:pP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1, 2, 3.   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4, 5, 6.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C.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1, 3, 5.                        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2, 4, 6.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252605" y="5232401"/>
            <a:ext cx="465138" cy="465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78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9010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5843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5846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2422" y="1570077"/>
            <a:ext cx="11903675" cy="5230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5. Đặc điểm nào </a:t>
            </a:r>
            <a:r>
              <a:rPr sz="3200" b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không phải</a:t>
            </a: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là ưu thế của sinh sản hữu tính so với sinh sản vô tính?</a:t>
            </a:r>
            <a:endParaRPr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Duy trì ổn định những tính trạng tốt của cơ thể mẹ.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Tạo ra nhiều biến dị tổ hợp làm nguyên liệu cho quá trình tiến hóa và chọn giống.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Tạo ra đời con đa dạng hơn.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7655" algn="just" defTabSz="914400" eaLnBrk="1" hangingPunct="1">
              <a:lnSpc>
                <a:spcPct val="120000"/>
              </a:lnSpc>
              <a:spcAft>
                <a:spcPts val="800"/>
              </a:spcAft>
              <a:buNone/>
              <a:tabLst>
                <a:tab pos="127000" algn="l"/>
                <a:tab pos="3302000" algn="l"/>
              </a:tabLst>
            </a:pPr>
            <a:r>
              <a:rPr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Tạo ra đời con có khả năng thích nghi cao hơn với môi trường sống thay đổi.</a:t>
            </a:r>
            <a:endParaRPr sz="3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6488" y="2961204"/>
            <a:ext cx="465138" cy="46513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3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9010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6867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951038" y="157163"/>
            <a:ext cx="1319212" cy="522287"/>
          </a:xfrm>
        </p:spPr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HĐ3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6870" name="Text Placeholder 9"/>
          <p:cNvSpPr txBox="1"/>
          <p:nvPr/>
        </p:nvSpPr>
        <p:spPr>
          <a:xfrm>
            <a:off x="1020763" y="992188"/>
            <a:ext cx="11283950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20346" y="1643063"/>
            <a:ext cx="10938047" cy="1372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87655" defTabSz="914400" eaLnBrk="1" hangingPunct="1">
              <a:lnSpc>
                <a:spcPct val="130000"/>
              </a:lnSpc>
              <a:spcBef>
                <a:spcPts val="475"/>
              </a:spcBef>
              <a:spcAft>
                <a:spcPts val="475"/>
              </a:spcAft>
              <a:buNone/>
              <a:tabLst>
                <a:tab pos="6419850" algn="l"/>
                <a:tab pos="8101330" algn="l"/>
              </a:tabLst>
            </a:pP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6. Cho ví dụ về một số sinh vật (động vật, thực vật) có hình thức sinh sản vô tính, sinh sản hữu tính.</a:t>
            </a:r>
          </a:p>
        </p:txBody>
      </p:sp>
      <p:graphicFrame>
        <p:nvGraphicFramePr>
          <p:cNvPr id="36872" name="Table 36871"/>
          <p:cNvGraphicFramePr/>
          <p:nvPr>
            <p:extLst>
              <p:ext uri="{D42A27DB-BD31-4B8C-83A1-F6EECF244321}">
                <p14:modId xmlns:p14="http://schemas.microsoft.com/office/powerpoint/2010/main" val="2853822528"/>
              </p:ext>
            </p:extLst>
          </p:nvPr>
        </p:nvGraphicFramePr>
        <p:xfrm>
          <a:off x="1282700" y="3359238"/>
          <a:ext cx="10513884" cy="2695574"/>
        </p:xfrm>
        <a:graphic>
          <a:graphicData uri="http://schemas.openxmlformats.org/drawingml/2006/table">
            <a:tbl>
              <a:tblPr/>
              <a:tblGrid>
                <a:gridCol w="26288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7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4371"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Sinh sản vô tính</a:t>
                      </a:r>
                      <a:endParaRPr lang="en-US" sz="26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solidFill>
                            <a:srgbClr val="0000FF"/>
                          </a:solidFill>
                          <a:latin typeface="+mn-lt"/>
                          <a:cs typeface="Calibri" panose="020F0502020204030204" pitchFamily="34" charset="0"/>
                        </a:rPr>
                        <a:t>Sinh sản hữu tính</a:t>
                      </a:r>
                      <a:endParaRPr lang="en-US" sz="2600" dirty="0">
                        <a:solidFill>
                          <a:srgbClr val="0000FF"/>
                        </a:solidFill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371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Thực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Động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Thực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600" b="1" dirty="0">
                          <a:latin typeface="+mn-lt"/>
                          <a:cs typeface="Calibri" panose="020F0502020204030204" pitchFamily="34" charset="0"/>
                        </a:rPr>
                        <a:t>Động vật</a:t>
                      </a:r>
                      <a:endParaRPr lang="en-US" sz="26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832"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Khoai lang, gừng, dâu tây, rêu,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Thủy tức, san hô, giun dẹp,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Cam, ổi, mít, quýt, sầu riêng,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..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just" eaLnBrk="1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None/>
                      </a:pP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G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à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, ngựa, lợn, voi, cá sấu,</a:t>
                      </a:r>
                      <a:r>
                        <a:rPr sz="2400" dirty="0">
                          <a:latin typeface="+mn-lt"/>
                          <a:ea typeface="Calibri" panose="020F0502020204030204" pitchFamily="34" charset="0"/>
                        </a:rPr>
                        <a:t>…</a:t>
                      </a:r>
                      <a:r>
                        <a:rPr sz="2400" dirty="0">
                          <a:latin typeface="+mn-lt"/>
                          <a:cs typeface="Calibri" panose="020F0502020204030204" pitchFamily="34" charset="0"/>
                        </a:rPr>
                        <a:t>..</a:t>
                      </a:r>
                      <a:endParaRPr lang="en-US" sz="2400" dirty="0"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58375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73724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37891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951038" y="173639"/>
            <a:ext cx="1319212" cy="522287"/>
          </a:xfrm>
        </p:spPr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1131888" y="1008664"/>
            <a:ext cx="7305675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VẬN DỤNG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225" y="1712913"/>
            <a:ext cx="10925175" cy="35394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lang="en-US" sz="3200" dirty="0"/>
              <a:t>B</a:t>
            </a:r>
            <a:r>
              <a:rPr lang="vi-VN" sz="3200" dirty="0"/>
              <a:t>ài tập về nhà: </a:t>
            </a:r>
            <a:endParaRPr lang="en-US" sz="3200" dirty="0"/>
          </a:p>
          <a:p>
            <a:pPr algn="just"/>
            <a:r>
              <a:rPr lang="en-US" sz="3200" dirty="0"/>
              <a:t>	</a:t>
            </a:r>
            <a:r>
              <a:rPr lang="vi-VN" sz="3200" dirty="0"/>
              <a:t>- Vì sao những giống cây trồng thụ phấn chéo như lúa, ngô thường bị phân hoá thành nhiều dòng với những đặc điểm khác nhau qua một số thế hệ?</a:t>
            </a:r>
            <a:endParaRPr lang="en-US" sz="3200" dirty="0"/>
          </a:p>
          <a:p>
            <a:pPr algn="just"/>
            <a:r>
              <a:rPr lang="en-US" sz="3200" dirty="0"/>
              <a:t>	</a:t>
            </a:r>
            <a:r>
              <a:rPr lang="vi-VN" sz="3200" dirty="0"/>
              <a:t>- Để nhân giống một cây bưởi với nhiều đặc tính quý, người ta sử dụng phương pháp nhân giống vô tính (chiết cành). Giải thích.</a:t>
            </a:r>
          </a:p>
        </p:txBody>
      </p:sp>
    </p:spTree>
    <p:extLst>
      <p:ext uri="{BB962C8B-B14F-4D97-AF65-F5344CB8AC3E}">
        <p14:creationId xmlns:p14="http://schemas.microsoft.com/office/powerpoint/2010/main" val="1078714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Placeholder 1"/>
          <p:cNvSpPr>
            <a:spLocks noGrp="1"/>
          </p:cNvSpPr>
          <p:nvPr>
            <p:ph type="body" sz="quarter" idx="10"/>
          </p:nvPr>
        </p:nvSpPr>
        <p:spPr/>
        <p:txBody>
          <a:bodyPr vert="horz" wrap="square" lIns="91440" tIns="45720" rIns="91440" bIns="45720" anchor="t" anchorCtr="0">
            <a:normAutofit/>
          </a:bodyPr>
          <a:lstStyle/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Phát biểu được khái niệm sinh sản, sinh sản vô tính, sinh sản hữu tính.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Nêu được các dấu hiệu đặc trưng của sinh sản ở sinh vật.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Trình bày được vai trò của sinh sản đối với sinh vật.</a:t>
            </a:r>
          </a:p>
          <a:p>
            <a:pPr algn="just"/>
            <a: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Phân biệt được các hình thức sinh sản ở sinh vật.</a:t>
            </a:r>
            <a:br>
              <a:rPr lang="vi-VN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sz="3200" kern="1200" dirty="0">
              <a:solidFill>
                <a:srgbClr val="0DA3A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68513" y="168275"/>
            <a:ext cx="1201738" cy="430213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defRPr/>
            </a:pPr>
            <a:r>
              <a:rPr lang="en-US" b="1" dirty="0">
                <a:solidFill>
                  <a:srgbClr val="FFFF00"/>
                </a:solidFill>
                <a:cs typeface="Times New Roman" panose="02020603050405020304" pitchFamily="18" charset="0"/>
              </a:rPr>
              <a:t>BÀI 23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3413124" y="82119"/>
            <a:ext cx="8688260" cy="601622"/>
          </a:xfr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4000" b="1" dirty="0">
                <a:solidFill>
                  <a:srgbClr val="FFFF00"/>
                </a:solidFill>
                <a:cs typeface="Times New Roman" panose="02020603050405020304" pitchFamily="18" charset="0"/>
              </a:rPr>
              <a:t>KHÁI QUÁT VỀ SINH SẢN Ở SINH VẬT</a:t>
            </a:r>
            <a:r>
              <a:rPr 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615476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49010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91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HĐ4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1131888" y="992188"/>
            <a:ext cx="7305675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buNone/>
            </a:pPr>
            <a:r>
              <a:rPr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Hướng dẫn học bài ở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71625" y="2117725"/>
            <a:ext cx="9994900" cy="15696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None/>
            </a:pPr>
            <a:r>
              <a:rPr sz="3200" dirty="0">
                <a:cs typeface="Times New Roman" panose="02020603050405020304" pitchFamily="18" charset="0"/>
              </a:rPr>
              <a:t>- Học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v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 l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m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tập vận dụng.</a:t>
            </a:r>
          </a:p>
          <a:p>
            <a:pPr eaLnBrk="1" hangingPunct="1">
              <a:lnSpc>
                <a:spcPct val="150000"/>
              </a:lnSpc>
              <a:buNone/>
            </a:pPr>
            <a:r>
              <a:rPr sz="3200" dirty="0">
                <a:cs typeface="Times New Roman" panose="02020603050405020304" pitchFamily="18" charset="0"/>
              </a:rPr>
              <a:t>- Nghiên cứu trước b</a:t>
            </a:r>
            <a:r>
              <a:rPr sz="3200" dirty="0">
                <a:ea typeface="Times New Roman" panose="02020603050405020304" pitchFamily="18" charset="0"/>
              </a:rPr>
              <a:t>à</a:t>
            </a:r>
            <a:r>
              <a:rPr sz="3200" dirty="0">
                <a:cs typeface="Times New Roman" panose="02020603050405020304" pitchFamily="18" charset="0"/>
              </a:rPr>
              <a:t>i 24. Sinh sản ở thực vật.</a:t>
            </a:r>
            <a:endParaRPr sz="32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9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1536700" y="807308"/>
            <a:ext cx="9899650" cy="842105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 ĐỘNG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 descr="Ong tạo mật như thế nào? - VnExpress Sức khỏ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3481" y="1649413"/>
            <a:ext cx="3834757" cy="41994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Picture 2" descr="Cách trả lời những câu hỏi phỏng vấn thông thường (Phần 2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74" y="1440033"/>
            <a:ext cx="1846262" cy="2638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9"/>
          <p:cNvSpPr/>
          <p:nvPr/>
        </p:nvSpPr>
        <p:spPr>
          <a:xfrm>
            <a:off x="1353065" y="2520219"/>
            <a:ext cx="5879757" cy="36379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buNone/>
            </a:pPr>
            <a:r>
              <a:rPr sz="3200" dirty="0">
                <a:solidFill>
                  <a:srgbClr val="0000FF"/>
                </a:solidFill>
                <a:cs typeface="Calibri" panose="020F0502020204030204" pitchFamily="34" charset="0"/>
              </a:rPr>
              <a:t>Ở ong mật, ong cái có bộ NST lưỡng bội (2n) trong khi ong đực lại có bộ NST đơn bội (n). Nguyên nhân n</a:t>
            </a:r>
            <a:r>
              <a:rPr sz="3200" dirty="0">
                <a:solidFill>
                  <a:srgbClr val="0000FF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FF"/>
                </a:solidFill>
                <a:cs typeface="Calibri" panose="020F0502020204030204" pitchFamily="34" charset="0"/>
              </a:rPr>
              <a:t>o đã dẫn đến sự khác nhau về bộ NST ở ong đực v</a:t>
            </a:r>
            <a:r>
              <a:rPr sz="3200" dirty="0">
                <a:solidFill>
                  <a:srgbClr val="0000FF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FF"/>
                </a:solidFill>
                <a:cs typeface="Calibri" panose="020F0502020204030204" pitchFamily="34" charset="0"/>
              </a:rPr>
              <a:t> ong cái?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163"/>
            <a:ext cx="8485188" cy="523875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5"/>
          </p:nvPr>
        </p:nvSpPr>
        <p:spPr>
          <a:xfrm>
            <a:off x="1951038" y="157163"/>
            <a:ext cx="1319212" cy="522287"/>
          </a:xfrm>
        </p:spPr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98633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/>
          <p:cNvSpPr>
            <a:spLocks noGrp="1"/>
          </p:cNvSpPr>
          <p:nvPr>
            <p:ph type="title"/>
          </p:nvPr>
        </p:nvSpPr>
        <p:spPr>
          <a:xfrm>
            <a:off x="747713" y="941390"/>
            <a:ext cx="9899650" cy="771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all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KHỞI ĐỘNG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163"/>
            <a:ext cx="8485188" cy="523875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34479" y="868748"/>
            <a:ext cx="1068388" cy="415925"/>
          </a:xfr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Times New Roman" panose="02020603050405020304" pitchFamily="18" charset="0"/>
              </a:rPr>
              <a:t>HĐ1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2355850"/>
            <a:ext cx="2359025" cy="2889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883024" y="1436859"/>
            <a:ext cx="7888845" cy="329320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  <a:buNone/>
            </a:pP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    Nguyên nhân dẫn đến sự khác nhau về bộ NST ở ong đực v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ong cái l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do ong cái được sinh ra khi trứng được thụ tinh, còn trứng không được thụ tinh sẽ phát triển th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nh ong đực. Đây chính l</a:t>
            </a:r>
            <a:r>
              <a:rPr sz="3200" dirty="0">
                <a:solidFill>
                  <a:srgbClr val="000000"/>
                </a:solidFill>
                <a:ea typeface="Calibri" panose="020F0502020204030204" pitchFamily="34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Calibri" panose="020F0502020204030204" pitchFamily="34" charset="0"/>
              </a:rPr>
              <a:t> hai hình thức sinh sản ở ong. 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1041471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163"/>
            <a:ext cx="8742362" cy="523875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355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59193" y="868749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908050" y="1114814"/>
            <a:ext cx="10256838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6825" y="1606939"/>
            <a:ext cx="10315575" cy="6586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7655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HS trả lời các câu hỏi sau:</a:t>
            </a:r>
            <a:endParaRPr sz="3200" b="1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45114"/>
            <a:ext cx="12192000" cy="18774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100" b="1" dirty="0">
                <a:cs typeface="Times New Roman" panose="02020603050405020304" pitchFamily="18" charset="0"/>
              </a:rPr>
              <a:t>Câu 1. Những ví dụ n</a:t>
            </a:r>
            <a:r>
              <a:rPr sz="3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100" b="1" dirty="0">
                <a:cs typeface="Times New Roman" panose="02020603050405020304" pitchFamily="18" charset="0"/>
              </a:rPr>
              <a:t>o sau đây l</a:t>
            </a:r>
            <a:r>
              <a:rPr sz="31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100" b="1" dirty="0">
                <a:cs typeface="Times New Roman" panose="02020603050405020304" pitchFamily="18" charset="0"/>
              </a:rPr>
              <a:t> sinh sản ở sinh vật? Giải thích.</a:t>
            </a:r>
          </a:p>
          <a:p>
            <a:pPr marL="287655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100" dirty="0">
                <a:cs typeface="Times New Roman" panose="02020603050405020304" pitchFamily="18" charset="0"/>
              </a:rPr>
              <a:t>a. Tôm, cua mọc lại c</a:t>
            </a:r>
            <a:r>
              <a:rPr sz="3100" dirty="0"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100" dirty="0">
                <a:cs typeface="Times New Roman" panose="02020603050405020304" pitchFamily="18" charset="0"/>
              </a:rPr>
              <a:t>ng sau khi bị gãy.    b. Voi mẹ sinh ra voi con.</a:t>
            </a:r>
          </a:p>
          <a:p>
            <a:pPr marL="287655" algn="just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100" dirty="0">
                <a:cs typeface="Times New Roman" panose="02020603050405020304" pitchFamily="18" charset="0"/>
              </a:rPr>
              <a:t>c. Cây cam ra hoa, kết trái.                   </a:t>
            </a:r>
            <a:r>
              <a:rPr lang="en-US" sz="3100" dirty="0">
                <a:cs typeface="Times New Roman" panose="02020603050405020304" pitchFamily="18" charset="0"/>
              </a:rPr>
              <a:t>       </a:t>
            </a:r>
            <a:r>
              <a:rPr sz="3100" dirty="0">
                <a:cs typeface="Times New Roman" panose="02020603050405020304" pitchFamily="18" charset="0"/>
              </a:rPr>
              <a:t>d. Cây đậu phát triển từ hạt đậu.</a:t>
            </a:r>
            <a:endParaRPr sz="31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4919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64758"/>
            <a:ext cx="8485188" cy="646499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4579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236540" y="910167"/>
            <a:ext cx="1068388" cy="415925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4582" name="Text Placeholder 9"/>
          <p:cNvSpPr txBox="1"/>
          <p:nvPr/>
        </p:nvSpPr>
        <p:spPr>
          <a:xfrm>
            <a:off x="908049" y="884153"/>
            <a:ext cx="11283951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443334"/>
            <a:ext cx="12029378" cy="510909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Câu 1. Những ví dụ n</a:t>
            </a:r>
            <a:r>
              <a:rPr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o sau đây l</a:t>
            </a:r>
            <a:r>
              <a:rPr sz="3200" b="1" dirty="0">
                <a:solidFill>
                  <a:srgbClr val="000000"/>
                </a:solidFill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000000"/>
                </a:solidFill>
                <a:cs typeface="Times New Roman" panose="02020603050405020304" pitchFamily="18" charset="0"/>
              </a:rPr>
              <a:t> sinh sản ở sinh vật? Giải thích.</a:t>
            </a: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a. Tôm, cua mọc lại c</a:t>
            </a:r>
            <a:r>
              <a:rPr sz="3200" dirty="0">
                <a:solidFill>
                  <a:srgbClr val="000000"/>
                </a:solidFill>
                <a:ea typeface="Times New Roman" panose="02020603050405020304" pitchFamily="18" charset="0"/>
              </a:rPr>
              <a:t>à</a:t>
            </a: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ng sau khi bị gãy.        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b. Voi mẹ sinh ra voi con.</a:t>
            </a: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c. Cây cam ra hoa, </a:t>
            </a:r>
            <a:r>
              <a:rPr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kết</a:t>
            </a: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000000"/>
                </a:solidFill>
                <a:cs typeface="Times New Roman" panose="02020603050405020304" pitchFamily="18" charset="0"/>
              </a:rPr>
              <a:t>trái</a:t>
            </a: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endParaRPr lang="en-US" sz="32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287655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00"/>
                </a:solidFill>
                <a:cs typeface="Times New Roman" panose="02020603050405020304" pitchFamily="18" charset="0"/>
              </a:rPr>
              <a:t>d. Cây đậu phát triển từ hạt đậu.</a:t>
            </a:r>
            <a:endParaRPr sz="3200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0024" y="2141421"/>
            <a:ext cx="5902193" cy="47545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92100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300" u="sng" dirty="0">
                <a:solidFill>
                  <a:srgbClr val="FF0000"/>
                </a:solidFill>
              </a:rPr>
              <a:t>không phải </a:t>
            </a:r>
            <a:r>
              <a:rPr sz="2300" dirty="0">
                <a:solidFill>
                  <a:srgbClr val="FF0000"/>
                </a:solidFill>
              </a:rPr>
              <a:t>là sinh sản mà là tái sinh bộ phận.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71797" y="2852543"/>
            <a:ext cx="4672012" cy="51593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92100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400" dirty="0">
                <a:solidFill>
                  <a:srgbClr val="0000FF"/>
                </a:solidFill>
              </a:rPr>
              <a:t>là sinh sản vì có tạo ra cá thể mới.</a:t>
            </a:r>
          </a:p>
        </p:txBody>
      </p:sp>
      <p:sp>
        <p:nvSpPr>
          <p:cNvPr id="4" name="Rectangle 3"/>
          <p:cNvSpPr/>
          <p:nvPr/>
        </p:nvSpPr>
        <p:spPr>
          <a:xfrm>
            <a:off x="4770020" y="3430300"/>
            <a:ext cx="7540799" cy="91685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 sinh sản </a:t>
            </a:r>
            <a:r>
              <a:rPr sz="2400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có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sự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tạo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thành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cá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thể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mới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trong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trường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hợp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cây</a:t>
            </a:r>
            <a:r>
              <a:rPr lang="en-US" sz="2400" dirty="0">
                <a:solidFill>
                  <a:srgbClr val="0000FF"/>
                </a:solidFill>
              </a:rPr>
              <a:t> cam </a:t>
            </a:r>
            <a:r>
              <a:rPr lang="en-US" sz="2400" dirty="0" err="1">
                <a:solidFill>
                  <a:srgbClr val="0000FF"/>
                </a:solidFill>
              </a:rPr>
              <a:t>sinh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sản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hữu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tính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và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tạo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hạt</a:t>
            </a:r>
            <a:r>
              <a:rPr lang="en-US" sz="2400" dirty="0">
                <a:solidFill>
                  <a:srgbClr val="0000FF"/>
                </a:solidFill>
              </a:rPr>
              <a:t>.</a:t>
            </a:r>
            <a:endParaRPr lang="en-GB" sz="2400" dirty="0">
              <a:solidFill>
                <a:srgbClr val="0000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37736" y="5932078"/>
            <a:ext cx="6572953" cy="49212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indent="292100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2400" u="sng" dirty="0">
                <a:solidFill>
                  <a:srgbClr val="FF0000"/>
                </a:solidFill>
              </a:rPr>
              <a:t>không phải </a:t>
            </a:r>
            <a:r>
              <a:rPr sz="2400" dirty="0">
                <a:solidFill>
                  <a:srgbClr val="FF0000"/>
                </a:solidFill>
              </a:rPr>
              <a:t>là sinh sản mà là quá trình phát triển.</a:t>
            </a:r>
          </a:p>
        </p:txBody>
      </p:sp>
      <p:sp>
        <p:nvSpPr>
          <p:cNvPr id="5" name="Rectangle 4"/>
          <p:cNvSpPr/>
          <p:nvPr/>
        </p:nvSpPr>
        <p:spPr>
          <a:xfrm>
            <a:off x="4895272" y="4390617"/>
            <a:ext cx="70395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921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u="sng" dirty="0" err="1">
                <a:solidFill>
                  <a:srgbClr val="FF0000"/>
                </a:solidFill>
              </a:rPr>
              <a:t>không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phải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là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sinh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sản</a:t>
            </a:r>
            <a:r>
              <a:rPr lang="en-US" sz="2400" dirty="0">
                <a:solidFill>
                  <a:srgbClr val="FF0000"/>
                </a:solidFill>
              </a:rPr>
              <a:t> do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có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thành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cá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thể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mới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cây</a:t>
            </a:r>
            <a:r>
              <a:rPr lang="en-US" sz="2400" dirty="0">
                <a:solidFill>
                  <a:srgbClr val="FF0000"/>
                </a:solidFill>
              </a:rPr>
              <a:t> cam </a:t>
            </a:r>
            <a:r>
              <a:rPr lang="en-US" sz="2400" dirty="0" err="1">
                <a:solidFill>
                  <a:srgbClr val="FF0000"/>
                </a:solidFill>
              </a:rPr>
              <a:t>tạo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quả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không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hạt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034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4" grpId="0"/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623732" y="92722"/>
            <a:ext cx="8311093" cy="740722"/>
          </a:xfrm>
        </p:spPr>
        <p:txBody>
          <a:bodyPr vert="horz" lIns="91440" tIns="45720" rIns="91440" bIns="45720" rtlCol="0">
            <a:norm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5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/>
          <a:lstStyle/>
          <a:p>
            <a:pPr algn="l" defTabSz="914400">
              <a:buClrTx/>
              <a:buSzTx/>
            </a:pPr>
            <a:r>
              <a:rPr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Placeholder 9"/>
          <p:cNvSpPr txBox="1"/>
          <p:nvPr/>
        </p:nvSpPr>
        <p:spPr>
          <a:xfrm>
            <a:off x="908050" y="842963"/>
            <a:ext cx="10256838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sz="32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369631"/>
            <a:ext cx="10315575" cy="6586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287655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HS trả lời các câu hỏi sau:</a:t>
            </a:r>
          </a:p>
        </p:txBody>
      </p:sp>
      <p:pic>
        <p:nvPicPr>
          <p:cNvPr id="13" name="Picture 12" descr="C:\Users\ACER\Desktop\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381" y="2944920"/>
            <a:ext cx="3696344" cy="269388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804" y="2915573"/>
            <a:ext cx="3520236" cy="269388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Rectangle 7"/>
          <p:cNvSpPr/>
          <p:nvPr/>
        </p:nvSpPr>
        <p:spPr>
          <a:xfrm>
            <a:off x="324644" y="1947988"/>
            <a:ext cx="11423650" cy="107721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</a:t>
            </a: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Trong </a:t>
            </a: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ví dụ về sinh sản </a:t>
            </a:r>
            <a:r>
              <a:rPr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vi-VN" altLang="x-none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cá thể mới được hình thành như thế nào?</a:t>
            </a:r>
            <a:endParaRPr sz="3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17540" y="5903615"/>
            <a:ext cx="10668000" cy="65864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b="1" dirty="0">
                <a:cs typeface="Times New Roman" panose="02020603050405020304" pitchFamily="18" charset="0"/>
              </a:rPr>
              <a:t>Câu 3. Sinh sản có vai trò gì đối với sinh vật?</a:t>
            </a:r>
            <a:endParaRPr sz="3200" b="1" dirty="0"/>
          </a:p>
        </p:txBody>
      </p:sp>
      <p:sp>
        <p:nvSpPr>
          <p:cNvPr id="11" name="Rectangle 10"/>
          <p:cNvSpPr/>
          <p:nvPr/>
        </p:nvSpPr>
        <p:spPr>
          <a:xfrm>
            <a:off x="461453" y="5187519"/>
            <a:ext cx="8931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VD1</a:t>
            </a:r>
            <a:endParaRPr sz="3200" dirty="0">
              <a:solidFill>
                <a:srgbClr val="0000FF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82188" y="5216967"/>
            <a:ext cx="89319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None/>
            </a:pPr>
            <a:r>
              <a:rPr sz="3200" b="1" dirty="0">
                <a:solidFill>
                  <a:srgbClr val="0000FF"/>
                </a:solidFill>
                <a:cs typeface="Times New Roman" panose="02020603050405020304" pitchFamily="18" charset="0"/>
              </a:rPr>
              <a:t>VD2</a:t>
            </a:r>
            <a:endParaRPr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658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  <p:bldP spid="8" grpId="0"/>
      <p:bldP spid="9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8" y="157248"/>
            <a:ext cx="8485188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5603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ea typeface="+mn-ea"/>
                <a:cs typeface="Times New Roman" panose="02020603050405020304" pitchFamily="18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ea typeface="+mn-ea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6" name="Text Placeholder 9"/>
          <p:cNvSpPr txBox="1"/>
          <p:nvPr/>
        </p:nvSpPr>
        <p:spPr>
          <a:xfrm>
            <a:off x="908050" y="842963"/>
            <a:ext cx="11160382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cs typeface="Times New Roman" panose="02020603050405020304" pitchFamily="18" charset="0"/>
              </a:rPr>
              <a:t>I. KHÁI NIỆM VÀ VAI TRÒ CỦA SINH SẢN Ở SINH VẬT.</a:t>
            </a:r>
            <a:endParaRPr sz="4000" b="1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pic>
        <p:nvPicPr>
          <p:cNvPr id="13" name="Picture 12" descr="C:\Users\ACER\Desktop\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308" y="1593977"/>
            <a:ext cx="3806205" cy="24759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0577" y="1593977"/>
            <a:ext cx="3816117" cy="247599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8" name="Rectangle 7"/>
          <p:cNvSpPr/>
          <p:nvPr/>
        </p:nvSpPr>
        <p:spPr>
          <a:xfrm>
            <a:off x="152858" y="1376362"/>
            <a:ext cx="3167063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lang="vi-VN" altLang="x-none" sz="3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2:</a:t>
            </a:r>
            <a:endParaRPr sz="3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04316" y="5710659"/>
            <a:ext cx="12039142" cy="60875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287655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1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 3: </a:t>
            </a:r>
            <a:r>
              <a:rPr sz="3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Sinh sản có vai trò đảm bảo duy trì sự phát triển liên tục của loài.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4069976"/>
            <a:ext cx="5346356" cy="122495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2100" algn="ctr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2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 thể mới được hình thành từ một phần của cơ thể mẹ.</a:t>
            </a:r>
          </a:p>
        </p:txBody>
      </p:sp>
      <p:sp>
        <p:nvSpPr>
          <p:cNvPr id="3" name="Rectangle 2"/>
          <p:cNvSpPr/>
          <p:nvPr/>
        </p:nvSpPr>
        <p:spPr>
          <a:xfrm>
            <a:off x="5240179" y="3971811"/>
            <a:ext cx="6828253" cy="17381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92100" algn="just" eaLnBrk="1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sz="31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Cá thể mới do hợp tử phát triển thành, hợp tử là sự hợp nhất của giao tử đực và giao tử cái thông qua thụ tinh.</a:t>
            </a:r>
          </a:p>
        </p:txBody>
      </p:sp>
    </p:spTree>
    <p:extLst>
      <p:ext uri="{BB962C8B-B14F-4D97-AF65-F5344CB8AC3E}">
        <p14:creationId xmlns:p14="http://schemas.microsoft.com/office/powerpoint/2010/main" val="1622740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3449637" y="164570"/>
            <a:ext cx="8649229" cy="482600"/>
          </a:xfrm>
        </p:spPr>
        <p:txBody>
          <a:bodyPr vert="horz" lIns="91440" tIns="45720" rIns="91440" bIns="45720" rtlCol="0">
            <a:noAutofit/>
          </a:bodyPr>
          <a:lstStyle/>
          <a:p>
            <a:pPr algn="l" defTabSz="914400">
              <a:lnSpc>
                <a:spcPct val="80000"/>
              </a:lnSpc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KHÁI QUÁT VỀ SINH SẢN Ở SINH VẬT.</a:t>
            </a:r>
          </a:p>
          <a:p>
            <a:pPr defTabSz="914400">
              <a:lnSpc>
                <a:spcPct val="80000"/>
              </a:lnSpc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27" name="Text Placeholder 27"/>
          <p:cNvSpPr>
            <a:spLocks noGrp="1"/>
          </p:cNvSpPr>
          <p:nvPr>
            <p:ph type="body" sz="quarter" idx="15"/>
          </p:nvPr>
        </p:nvSpPr>
        <p:spPr/>
        <p:txBody>
          <a:bodyPr vert="horz" wrap="square" lIns="91440" tIns="45720" rIns="91440" bIns="45720" anchor="t" anchorCtr="0">
            <a:normAutofit fontScale="77500" lnSpcReduction="20000"/>
          </a:bodyPr>
          <a:lstStyle/>
          <a:p>
            <a:pPr algn="l" defTabSz="914400">
              <a:buClrTx/>
              <a:buSzTx/>
            </a:pPr>
            <a:r>
              <a:rPr sz="4000" kern="1200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 23</a:t>
            </a:r>
          </a:p>
          <a:p>
            <a:pPr defTabSz="914400">
              <a:buClrTx/>
              <a:buSzTx/>
            </a:pPr>
            <a:endParaRPr sz="40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-160337" y="901700"/>
            <a:ext cx="1068388" cy="415925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HĐ2</a:t>
            </a:r>
          </a:p>
        </p:txBody>
      </p:sp>
      <p:sp>
        <p:nvSpPr>
          <p:cNvPr id="7" name="object 6"/>
          <p:cNvSpPr/>
          <p:nvPr/>
        </p:nvSpPr>
        <p:spPr>
          <a:xfrm>
            <a:off x="314325" y="1417638"/>
            <a:ext cx="593725" cy="461963"/>
          </a:xfrm>
          <a:prstGeom prst="round2Same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b="1" dirty="0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  <a:endParaRPr lang="zh-CN" altLang="x-none" sz="3200" b="1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6630" name="Text Placeholder 9"/>
          <p:cNvSpPr txBox="1"/>
          <p:nvPr/>
        </p:nvSpPr>
        <p:spPr>
          <a:xfrm>
            <a:off x="908050" y="842963"/>
            <a:ext cx="11190816" cy="6508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I. KHÁI NIỆM VÀ VAI TRÒ CỦA SINH SẢN Ở SINH VẬT.</a:t>
            </a:r>
          </a:p>
        </p:txBody>
      </p:sp>
      <p:sp>
        <p:nvSpPr>
          <p:cNvPr id="4" name="Rectangle 3"/>
          <p:cNvSpPr/>
          <p:nvPr/>
        </p:nvSpPr>
        <p:spPr>
          <a:xfrm>
            <a:off x="815446" y="1956267"/>
            <a:ext cx="10765366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>
              <a:buNone/>
            </a:pPr>
            <a:r>
              <a:rPr sz="3200" dirty="0">
                <a:cs typeface="Calibri" panose="020F0502020204030204" pitchFamily="34" charset="0"/>
              </a:rPr>
              <a:t>- Sinh sản l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quá trình tạo ra những cá thể mới đảm bảo duy trì sự phát triể</a:t>
            </a:r>
            <a:r>
              <a:rPr sz="3200" dirty="0">
                <a:highlight>
                  <a:srgbClr val="FFFF00"/>
                </a:highlight>
                <a:cs typeface="Calibri" panose="020F0502020204030204" pitchFamily="34" charset="0"/>
              </a:rPr>
              <a:t>m</a:t>
            </a:r>
            <a:r>
              <a:rPr sz="3200" dirty="0">
                <a:cs typeface="Calibri" panose="020F0502020204030204" pitchFamily="34" charset="0"/>
              </a:rPr>
              <a:t> liên tục của </a:t>
            </a:r>
            <a:r>
              <a:rPr sz="3200" dirty="0" err="1">
                <a:cs typeface="Calibri" panose="020F0502020204030204" pitchFamily="34" charset="0"/>
              </a:rPr>
              <a:t>lo</a:t>
            </a:r>
            <a:r>
              <a:rPr sz="3200" dirty="0" err="1">
                <a:ea typeface="Calibri" panose="020F0502020204030204" pitchFamily="34" charset="0"/>
              </a:rPr>
              <a:t>à</a:t>
            </a:r>
            <a:r>
              <a:rPr sz="3200" dirty="0" err="1">
                <a:cs typeface="Calibri" panose="020F0502020204030204" pitchFamily="34" charset="0"/>
              </a:rPr>
              <a:t>i</a:t>
            </a:r>
            <a:r>
              <a:rPr sz="3200" dirty="0"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buNone/>
            </a:pPr>
            <a:r>
              <a:rPr sz="3200" dirty="0">
                <a:cs typeface="Calibri" panose="020F0502020204030204" pitchFamily="34" charset="0"/>
              </a:rPr>
              <a:t>- Sinh sản vô tính l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hình thức sinh sản trong đó cá thể con được hình th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nh từ một phần của cá thể </a:t>
            </a:r>
            <a:r>
              <a:rPr sz="3200" dirty="0" err="1">
                <a:cs typeface="Calibri" panose="020F0502020204030204" pitchFamily="34" charset="0"/>
              </a:rPr>
              <a:t>mẹ</a:t>
            </a:r>
            <a:r>
              <a:rPr sz="3200" dirty="0">
                <a:cs typeface="Calibri" panose="020F0502020204030204" pitchFamily="34" charset="0"/>
              </a:rPr>
              <a:t>.</a:t>
            </a:r>
          </a:p>
          <a:p>
            <a:pPr algn="just" eaLnBrk="1" hangingPunct="1">
              <a:buNone/>
            </a:pPr>
            <a:r>
              <a:rPr sz="3200" dirty="0">
                <a:cs typeface="Calibri" panose="020F0502020204030204" pitchFamily="34" charset="0"/>
              </a:rPr>
              <a:t>- Sinh sản hữu tính l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hình thức sinh sản có sự kết hợp giữa giao tử đực v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 giao tử cái, qua thụ tinh hình th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nh hợp tử, hợp tử phát triển th</a:t>
            </a:r>
            <a:r>
              <a:rPr sz="3200" dirty="0">
                <a:ea typeface="Calibri" panose="020F0502020204030204" pitchFamily="34" charset="0"/>
              </a:rPr>
              <a:t>à</a:t>
            </a:r>
            <a:r>
              <a:rPr sz="3200" dirty="0">
                <a:cs typeface="Calibri" panose="020F0502020204030204" pitchFamily="34" charset="0"/>
              </a:rPr>
              <a:t>nh cá thể mới.</a:t>
            </a:r>
            <a:endParaRPr sz="3200" dirty="0">
              <a:ea typeface="Calibri" panose="020F0502020204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493838"/>
            <a:ext cx="704850" cy="5270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488450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1824</Words>
  <PresentationFormat>Widescreen</PresentationFormat>
  <Paragraphs>235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KHỞI ĐỘNG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2024-08-09T03:30:59Z</dcterms:created>
  <dcterms:modified xsi:type="dcterms:W3CDTF">2024-08-23T04:26:05Z</dcterms:modified>
</cp:coreProperties>
</file>