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0" roundtripDataSignature="AMtx7mhkdXRjU4MgPJIIJfWbUJosXZZg1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89F8A32-8144-495A-8407-5B51E2DB19FE}">
  <a:tblStyle styleId="{989F8A32-8144-495A-8407-5B51E2DB19FE}" styleName="Table_0">
    <a:wholeTbl>
      <a:tcTxStyle b="off" i="off">
        <a:font>
          <a:latin typeface="Calibri"/>
          <a:ea typeface="Calibri"/>
          <a:cs typeface="Calibri"/>
        </a:font>
        <a:schemeClr val="dk1"/>
      </a:tcTxStyle>
      <a:tcStyle>
        <a:tcBdr>
          <a:left>
            <a:ln cap="flat" cmpd="sng" w="12700">
              <a:solidFill>
                <a:schemeClr val="accent6"/>
              </a:solidFill>
              <a:prstDash val="solid"/>
              <a:round/>
              <a:headEnd len="sm" w="sm" type="none"/>
              <a:tailEnd len="sm" w="sm" type="none"/>
            </a:ln>
          </a:left>
          <a:right>
            <a:ln cap="flat" cmpd="sng" w="12700">
              <a:solidFill>
                <a:schemeClr val="accent6"/>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12700">
              <a:solidFill>
                <a:schemeClr val="accent6"/>
              </a:solidFill>
              <a:prstDash val="solid"/>
              <a:round/>
              <a:headEnd len="sm" w="sm" type="none"/>
              <a:tailEnd len="sm" w="sm" type="none"/>
            </a:ln>
          </a:insideH>
          <a:insideV>
            <a:ln cap="flat" cmpd="sng" w="12700">
              <a:solidFill>
                <a:schemeClr val="accent6"/>
              </a:solidFill>
              <a:prstDash val="solid"/>
              <a:round/>
              <a:headEnd len="sm" w="sm" type="none"/>
              <a:tailEnd len="sm" w="sm" type="none"/>
            </a:ln>
          </a:insideV>
        </a:tcBdr>
        <a:fill>
          <a:solidFill>
            <a:srgbClr val="FDEEE8"/>
          </a:solidFill>
        </a:fill>
      </a:tcStyle>
    </a:wholeTbl>
    <a:band1H>
      <a:tcTxStyle/>
      <a:tcStyle>
        <a:fill>
          <a:solidFill>
            <a:srgbClr val="FCDCCE"/>
          </a:solidFill>
        </a:fill>
      </a:tcStyle>
    </a:band1H>
    <a:band2H>
      <a:tcTxStyle/>
    </a:band2H>
    <a:band1V>
      <a:tcTxStyle/>
      <a:tcStyle>
        <a:fill>
          <a:solidFill>
            <a:srgbClr val="FCDCCE"/>
          </a:solidFill>
        </a:fill>
      </a:tcStyle>
    </a:band1V>
    <a:band2V>
      <a:tcTxStyle/>
    </a:band2V>
    <a:lastCol>
      <a:tcTxStyle b="on" i="off"/>
    </a:lastCol>
    <a:firstCol>
      <a:tcTxStyle b="on" i="off"/>
    </a:firstCol>
    <a:lastRow>
      <a:tcTxStyle b="on" i="off"/>
      <a:tcStyle>
        <a:tcBdr>
          <a:top>
            <a:ln cap="flat" cmpd="sng" w="25400">
              <a:solidFill>
                <a:schemeClr val="accent6"/>
              </a:solidFill>
              <a:prstDash val="solid"/>
              <a:round/>
              <a:headEnd len="sm" w="sm" type="none"/>
              <a:tailEnd len="sm" w="sm" type="none"/>
            </a:ln>
          </a:top>
        </a:tcBdr>
        <a:fill>
          <a:solidFill>
            <a:srgbClr val="FDEEE8"/>
          </a:solidFill>
        </a:fill>
      </a:tcStyle>
    </a:lastRow>
    <a:seCell>
      <a:tcTxStyle/>
    </a:seCell>
    <a:swCell>
      <a:tcTxStyle/>
    </a:swCell>
    <a:firstRow>
      <a:tcTxStyle b="on" i="off"/>
      <a:tcStyle>
        <a:fill>
          <a:solidFill>
            <a:srgbClr val="FDEEE8"/>
          </a:solidFill>
        </a:fill>
      </a:tcStyle>
    </a:firstRow>
    <a:neCell>
      <a:tcTxStyle/>
    </a:neCell>
    <a:nwCell>
      <a:tcTxStyle/>
    </a:nwCell>
  </a:tblStyle>
  <a:tblStyle styleId="{5D4DDBA8-D297-4CB3-8B7F-DBBE84ED3F4D}"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0297DCA-1726-4AD9-8A5B-177E24DBB787}"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0" Type="http://customschemas.google.com/relationships/presentationmetadata" Target="meta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0de55096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30de55096b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7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7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7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7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6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6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6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6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7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7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7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7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72"/>
          <p:cNvSpPr/>
          <p:nvPr>
            <p:ph idx="2" type="pic"/>
          </p:nvPr>
        </p:nvSpPr>
        <p:spPr>
          <a:xfrm>
            <a:off x="1792288" y="612775"/>
            <a:ext cx="5486400" cy="4114800"/>
          </a:xfrm>
          <a:prstGeom prst="rect">
            <a:avLst/>
          </a:prstGeom>
          <a:noFill/>
          <a:ln>
            <a:noFill/>
          </a:ln>
        </p:spPr>
      </p:sp>
      <p:sp>
        <p:nvSpPr>
          <p:cNvPr id="64" name="Google Shape;64;p7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6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33.png"/><Relationship Id="rId5" Type="http://schemas.openxmlformats.org/officeDocument/2006/relationships/image" Target="../media/image21.png"/><Relationship Id="rId6"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28.jpg"/><Relationship Id="rId8"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22.png"/><Relationship Id="rId7" Type="http://schemas.openxmlformats.org/officeDocument/2006/relationships/image" Target="../media/image38.png"/><Relationship Id="rId8"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22.png"/><Relationship Id="rId7" Type="http://schemas.openxmlformats.org/officeDocument/2006/relationships/image" Target="../media/image38.png"/><Relationship Id="rId8"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39.png"/><Relationship Id="rId6" Type="http://schemas.openxmlformats.org/officeDocument/2006/relationships/image" Target="../media/image48.png"/><Relationship Id="rId7"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68.png"/><Relationship Id="rId5" Type="http://schemas.openxmlformats.org/officeDocument/2006/relationships/image" Target="../media/image46.png"/><Relationship Id="rId6"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25.png"/><Relationship Id="rId6" Type="http://schemas.openxmlformats.org/officeDocument/2006/relationships/image" Target="../media/image95.jpg"/><Relationship Id="rId7" Type="http://schemas.openxmlformats.org/officeDocument/2006/relationships/image" Target="../media/image53.jpg"/><Relationship Id="rId8" Type="http://schemas.openxmlformats.org/officeDocument/2006/relationships/image" Target="../media/image6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25.png"/><Relationship Id="rId6" Type="http://schemas.openxmlformats.org/officeDocument/2006/relationships/image" Target="../media/image55.jpg"/><Relationship Id="rId7" Type="http://schemas.openxmlformats.org/officeDocument/2006/relationships/image" Target="../media/image5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54.png"/><Relationship Id="rId6"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9.png"/><Relationship Id="rId6"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49.png"/><Relationship Id="rId6"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7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31.png"/><Relationship Id="rId5"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65.png"/><Relationship Id="rId6"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1.png"/><Relationship Id="rId4" Type="http://schemas.openxmlformats.org/officeDocument/2006/relationships/image" Target="../media/image25.png"/><Relationship Id="rId5" Type="http://schemas.openxmlformats.org/officeDocument/2006/relationships/image" Target="../media/image35.png"/><Relationship Id="rId6" Type="http://schemas.openxmlformats.org/officeDocument/2006/relationships/image" Target="../media/image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25.png"/><Relationship Id="rId5" Type="http://schemas.openxmlformats.org/officeDocument/2006/relationships/image" Target="../media/image35.png"/><Relationship Id="rId6"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77.png"/><Relationship Id="rId5" Type="http://schemas.openxmlformats.org/officeDocument/2006/relationships/image" Target="../media/image73.png"/><Relationship Id="rId6"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16.png"/><Relationship Id="rId6" Type="http://schemas.openxmlformats.org/officeDocument/2006/relationships/image" Target="../media/image7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5.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83.png"/><Relationship Id="rId5"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81.png"/><Relationship Id="rId6" Type="http://schemas.openxmlformats.org/officeDocument/2006/relationships/image" Target="../media/image75.png"/><Relationship Id="rId7" Type="http://schemas.openxmlformats.org/officeDocument/2006/relationships/image" Target="../media/image9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84.png"/><Relationship Id="rId5" Type="http://schemas.openxmlformats.org/officeDocument/2006/relationships/image" Target="../media/image9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84.png"/><Relationship Id="rId5" Type="http://schemas.openxmlformats.org/officeDocument/2006/relationships/image" Target="../media/image10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84.png"/><Relationship Id="rId5" Type="http://schemas.openxmlformats.org/officeDocument/2006/relationships/image" Target="../media/image8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85.png"/><Relationship Id="rId5" Type="http://schemas.openxmlformats.org/officeDocument/2006/relationships/image" Target="../media/image89.png"/><Relationship Id="rId6" Type="http://schemas.openxmlformats.org/officeDocument/2006/relationships/image" Target="../media/image97.png"/><Relationship Id="rId7" Type="http://schemas.openxmlformats.org/officeDocument/2006/relationships/image" Target="../media/image88.png"/><Relationship Id="rId8" Type="http://schemas.openxmlformats.org/officeDocument/2006/relationships/image" Target="../media/image10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85.png"/><Relationship Id="rId5" Type="http://schemas.openxmlformats.org/officeDocument/2006/relationships/image" Target="../media/image89.png"/><Relationship Id="rId6" Type="http://schemas.openxmlformats.org/officeDocument/2006/relationships/image" Target="../media/image97.png"/><Relationship Id="rId7" Type="http://schemas.openxmlformats.org/officeDocument/2006/relationships/image" Target="../media/image88.png"/><Relationship Id="rId8" Type="http://schemas.openxmlformats.org/officeDocument/2006/relationships/image" Target="../media/image10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85.png"/><Relationship Id="rId5" Type="http://schemas.openxmlformats.org/officeDocument/2006/relationships/image" Target="../media/image89.png"/><Relationship Id="rId6" Type="http://schemas.openxmlformats.org/officeDocument/2006/relationships/image" Target="../media/image97.png"/><Relationship Id="rId7" Type="http://schemas.openxmlformats.org/officeDocument/2006/relationships/image" Target="../media/image88.png"/><Relationship Id="rId8" Type="http://schemas.openxmlformats.org/officeDocument/2006/relationships/image" Target="../media/image1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image" Target="../media/image118.png"/><Relationship Id="rId5" Type="http://schemas.openxmlformats.org/officeDocument/2006/relationships/image" Target="../media/image100.png"/><Relationship Id="rId6" Type="http://schemas.openxmlformats.org/officeDocument/2006/relationships/image" Target="../media/image106.png"/><Relationship Id="rId7" Type="http://schemas.openxmlformats.org/officeDocument/2006/relationships/image" Target="../media/image11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118.png"/><Relationship Id="rId5" Type="http://schemas.openxmlformats.org/officeDocument/2006/relationships/image" Target="../media/image69.png"/><Relationship Id="rId6" Type="http://schemas.openxmlformats.org/officeDocument/2006/relationships/image" Target="../media/image9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png"/><Relationship Id="rId4" Type="http://schemas.openxmlformats.org/officeDocument/2006/relationships/image" Target="../media/image118.png"/><Relationship Id="rId5" Type="http://schemas.openxmlformats.org/officeDocument/2006/relationships/image" Target="../media/image115.png"/><Relationship Id="rId6" Type="http://schemas.openxmlformats.org/officeDocument/2006/relationships/image" Target="../media/image1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5.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png"/><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0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116.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11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5.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6.png"/><Relationship Id="rId6" Type="http://schemas.openxmlformats.org/officeDocument/2006/relationships/image" Target="../media/image3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png"/><Relationship Id="rId4" Type="http://schemas.openxmlformats.org/officeDocument/2006/relationships/image" Target="../media/image110.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4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3.png"/><Relationship Id="rId4" Type="http://schemas.openxmlformats.org/officeDocument/2006/relationships/image" Target="../media/image117.png"/><Relationship Id="rId5" Type="http://schemas.openxmlformats.org/officeDocument/2006/relationships/image" Target="../media/image107.png"/><Relationship Id="rId6" Type="http://schemas.openxmlformats.org/officeDocument/2006/relationships/image" Target="../media/image10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18.jpg"/><Relationship Id="rId8"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26.jp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a:off x="831425" y="548856"/>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1"/>
          <p:cNvSpPr/>
          <p:nvPr/>
        </p:nvSpPr>
        <p:spPr>
          <a:xfrm>
            <a:off x="17198554" y="449213"/>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1"/>
          <p:cNvSpPr/>
          <p:nvPr/>
        </p:nvSpPr>
        <p:spPr>
          <a:xfrm>
            <a:off x="541682" y="9158657"/>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1"/>
          <p:cNvSpPr/>
          <p:nvPr/>
        </p:nvSpPr>
        <p:spPr>
          <a:xfrm>
            <a:off x="17456574" y="8968556"/>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
          <p:cNvSpPr txBox="1"/>
          <p:nvPr/>
        </p:nvSpPr>
        <p:spPr>
          <a:xfrm>
            <a:off x="772469" y="3619500"/>
            <a:ext cx="16715828" cy="3465179"/>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8000">
                <a:solidFill>
                  <a:srgbClr val="953734"/>
                </a:solidFill>
                <a:latin typeface="Arial"/>
                <a:ea typeface="Arial"/>
                <a:cs typeface="Arial"/>
                <a:sym typeface="Arial"/>
              </a:rPr>
              <a:t>CHÀO MỪNG TẤT CẢ CÁC EM ĐẾN VỚI TIẾT HỌC HÔM NAY!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500"/>
                                        <p:tgtEl>
                                          <p:spTgt spid="88"/>
                                        </p:tgtEl>
                                        <p:attrNameLst>
                                          <p:attrName>ppt_w</p:attrName>
                                        </p:attrNameLst>
                                      </p:cBhvr>
                                      <p:tavLst>
                                        <p:tav fmla="" tm="0">
                                          <p:val>
                                            <p:strVal val="0"/>
                                          </p:val>
                                        </p:tav>
                                        <p:tav fmla="" tm="100000">
                                          <p:val>
                                            <p:strVal val="#ppt_w"/>
                                          </p:val>
                                        </p:tav>
                                      </p:tavLst>
                                    </p:anim>
                                    <p:anim calcmode="lin" valueType="num">
                                      <p:cBhvr additive="base">
                                        <p:cTn dur="500"/>
                                        <p:tgtEl>
                                          <p:spTgt spid="8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6AA7"/>
        </a:solidFill>
      </p:bgPr>
    </p:bg>
    <p:spTree>
      <p:nvGrpSpPr>
        <p:cNvPr id="221" name="Shape 221"/>
        <p:cNvGrpSpPr/>
        <p:nvPr/>
      </p:nvGrpSpPr>
      <p:grpSpPr>
        <a:xfrm>
          <a:off x="0" y="0"/>
          <a:ext cx="0" cy="0"/>
          <a:chOff x="0" y="0"/>
          <a:chExt cx="0" cy="0"/>
        </a:xfrm>
      </p:grpSpPr>
      <p:grpSp>
        <p:nvGrpSpPr>
          <p:cNvPr id="222" name="Google Shape;222;p10"/>
          <p:cNvGrpSpPr/>
          <p:nvPr/>
        </p:nvGrpSpPr>
        <p:grpSpPr>
          <a:xfrm>
            <a:off x="159469" y="8267700"/>
            <a:ext cx="1158974" cy="1280343"/>
            <a:chOff x="159469" y="8267700"/>
            <a:chExt cx="1158974" cy="1280343"/>
          </a:xfrm>
        </p:grpSpPr>
        <p:sp>
          <p:nvSpPr>
            <p:cNvPr id="223" name="Google Shape;223;p10"/>
            <p:cNvSpPr/>
            <p:nvPr/>
          </p:nvSpPr>
          <p:spPr>
            <a:xfrm>
              <a:off x="7389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10"/>
            <p:cNvSpPr/>
            <p:nvPr/>
          </p:nvSpPr>
          <p:spPr>
            <a:xfrm>
              <a:off x="159469" y="8267700"/>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5" name="Google Shape;225;p10"/>
          <p:cNvSpPr/>
          <p:nvPr/>
        </p:nvSpPr>
        <p:spPr>
          <a:xfrm>
            <a:off x="1291938" y="1795165"/>
            <a:ext cx="12900551" cy="7071241"/>
          </a:xfrm>
          <a:custGeom>
            <a:rect b="b" l="l" r="r" t="t"/>
            <a:pathLst>
              <a:path extrusionOk="0" h="2130752" w="3233469">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rgbClr val="DAEE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226" name="Google Shape;226;p10"/>
          <p:cNvGrpSpPr/>
          <p:nvPr/>
        </p:nvGrpSpPr>
        <p:grpSpPr>
          <a:xfrm>
            <a:off x="2161826" y="1073675"/>
            <a:ext cx="11065329" cy="1442979"/>
            <a:chOff x="3017950" y="659644"/>
            <a:chExt cx="11065329" cy="1442979"/>
          </a:xfrm>
        </p:grpSpPr>
        <p:pic>
          <p:nvPicPr>
            <p:cNvPr id="227" name="Google Shape;227;p10"/>
            <p:cNvPicPr preferRelativeResize="0"/>
            <p:nvPr/>
          </p:nvPicPr>
          <p:blipFill rotWithShape="1">
            <a:blip r:embed="rId4">
              <a:alphaModFix/>
            </a:blip>
            <a:srcRect b="0" l="0" r="0" t="0"/>
            <a:stretch/>
          </p:blipFill>
          <p:spPr>
            <a:xfrm>
              <a:off x="3017950" y="659644"/>
              <a:ext cx="11065329" cy="1442979"/>
            </a:xfrm>
            <a:prstGeom prst="rect">
              <a:avLst/>
            </a:prstGeom>
            <a:noFill/>
            <a:ln>
              <a:noFill/>
            </a:ln>
          </p:spPr>
        </p:pic>
        <p:sp>
          <p:nvSpPr>
            <p:cNvPr id="228" name="Google Shape;228;p10"/>
            <p:cNvSpPr txBox="1"/>
            <p:nvPr/>
          </p:nvSpPr>
          <p:spPr>
            <a:xfrm>
              <a:off x="3426403" y="999956"/>
              <a:ext cx="10248422"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Kết luận về sự thay đổi của bản thân</a:t>
              </a:r>
              <a:endParaRPr/>
            </a:p>
          </p:txBody>
        </p:sp>
      </p:grpSp>
      <p:sp>
        <p:nvSpPr>
          <p:cNvPr id="229" name="Google Shape;229;p10"/>
          <p:cNvSpPr txBox="1"/>
          <p:nvPr/>
        </p:nvSpPr>
        <p:spPr>
          <a:xfrm>
            <a:off x="2467698" y="2760344"/>
            <a:ext cx="10549030" cy="551824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rgbClr val="000000"/>
                </a:solidFill>
                <a:latin typeface="Arial"/>
                <a:ea typeface="Arial"/>
                <a:cs typeface="Arial"/>
                <a:sym typeface="Arial"/>
              </a:rPr>
              <a:t>Do tác động của nhiều yếu tố trong cuộc sống, chúng ta luôn có sự thay đổi trạng thái cảm xúc khác nhau và môi trường sống của chúng ta cũng luôn thay đổi. Vì vậy, chúng ta cần phải biết điều chỉnh bản thân để phù hợp và thích ứng với sự thay đổi.</a:t>
            </a:r>
            <a:endParaRPr sz="4000">
              <a:solidFill>
                <a:srgbClr val="000000"/>
              </a:solidFill>
              <a:latin typeface="Arial"/>
              <a:ea typeface="Arial"/>
              <a:cs typeface="Arial"/>
              <a:sym typeface="Arial"/>
            </a:endParaRPr>
          </a:p>
        </p:txBody>
      </p:sp>
      <p:pic>
        <p:nvPicPr>
          <p:cNvPr id="230" name="Google Shape;230;p10"/>
          <p:cNvPicPr preferRelativeResize="0"/>
          <p:nvPr/>
        </p:nvPicPr>
        <p:blipFill rotWithShape="1">
          <a:blip r:embed="rId5">
            <a:alphaModFix/>
          </a:blip>
          <a:srcRect b="0" l="0" r="0" t="0"/>
          <a:stretch/>
        </p:blipFill>
        <p:spPr>
          <a:xfrm flipH="1">
            <a:off x="13756437" y="1416818"/>
            <a:ext cx="1280559" cy="756694"/>
          </a:xfrm>
          <a:prstGeom prst="rect">
            <a:avLst/>
          </a:prstGeom>
          <a:noFill/>
          <a:ln>
            <a:noFill/>
          </a:ln>
        </p:spPr>
      </p:pic>
      <p:pic>
        <p:nvPicPr>
          <p:cNvPr id="231" name="Google Shape;231;p10"/>
          <p:cNvPicPr preferRelativeResize="0"/>
          <p:nvPr/>
        </p:nvPicPr>
        <p:blipFill rotWithShape="1">
          <a:blip r:embed="rId6">
            <a:alphaModFix/>
          </a:blip>
          <a:srcRect b="0" l="0" r="0" t="0"/>
          <a:stretch/>
        </p:blipFill>
        <p:spPr>
          <a:xfrm>
            <a:off x="12241762" y="7342052"/>
            <a:ext cx="5449881" cy="28611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11"/>
          <p:cNvPicPr preferRelativeResize="0"/>
          <p:nvPr/>
        </p:nvPicPr>
        <p:blipFill rotWithShape="1">
          <a:blip r:embed="rId3">
            <a:alphaModFix/>
          </a:blip>
          <a:srcRect b="0" l="8914" r="0" t="38319"/>
          <a:stretch/>
        </p:blipFill>
        <p:spPr>
          <a:xfrm rot="10800000">
            <a:off x="3257074" y="3619501"/>
            <a:ext cx="15030926" cy="6667499"/>
          </a:xfrm>
          <a:prstGeom prst="rect">
            <a:avLst/>
          </a:prstGeom>
          <a:noFill/>
          <a:ln>
            <a:noFill/>
          </a:ln>
        </p:spPr>
      </p:pic>
      <p:sp>
        <p:nvSpPr>
          <p:cNvPr id="237" name="Google Shape;237;p11"/>
          <p:cNvSpPr/>
          <p:nvPr/>
        </p:nvSpPr>
        <p:spPr>
          <a:xfrm>
            <a:off x="16633012" y="259306"/>
            <a:ext cx="1717197" cy="1248985"/>
          </a:xfrm>
          <a:custGeom>
            <a:rect b="b" l="l" r="r" t="t"/>
            <a:pathLst>
              <a:path extrusionOk="0" h="4959711" w="7140946">
                <a:moveTo>
                  <a:pt x="0" y="0"/>
                </a:moveTo>
                <a:lnTo>
                  <a:pt x="7140946" y="0"/>
                </a:lnTo>
                <a:lnTo>
                  <a:pt x="7140946" y="4959711"/>
                </a:lnTo>
                <a:lnTo>
                  <a:pt x="0" y="495971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238" name="Google Shape;238;p11"/>
          <p:cNvGrpSpPr/>
          <p:nvPr/>
        </p:nvGrpSpPr>
        <p:grpSpPr>
          <a:xfrm>
            <a:off x="163286" y="9128026"/>
            <a:ext cx="1057989" cy="1158974"/>
            <a:chOff x="15614885" y="8251666"/>
            <a:chExt cx="1057989" cy="1158974"/>
          </a:xfrm>
        </p:grpSpPr>
        <p:sp>
          <p:nvSpPr>
            <p:cNvPr id="239" name="Google Shape;239;p11"/>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240" name="Google Shape;240;p11"/>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sp>
        <p:nvSpPr>
          <p:cNvPr id="241" name="Google Shape;241;p11"/>
          <p:cNvSpPr/>
          <p:nvPr/>
        </p:nvSpPr>
        <p:spPr>
          <a:xfrm>
            <a:off x="381000" y="726999"/>
            <a:ext cx="11506200" cy="1444701"/>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rgbClr val="F2EFF5"/>
          </a:solidFill>
          <a:ln cap="flat" cmpd="sng" w="25400">
            <a:solidFill>
              <a:srgbClr val="3F3151"/>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3F3151"/>
                </a:solidFill>
                <a:latin typeface="Arial"/>
                <a:ea typeface="Arial"/>
                <a:cs typeface="Arial"/>
                <a:sym typeface="Arial"/>
              </a:rPr>
              <a:t>2. </a:t>
            </a:r>
            <a:r>
              <a:rPr b="1" lang="en-US" sz="4000">
                <a:solidFill>
                  <a:srgbClr val="3F3151"/>
                </a:solidFill>
                <a:latin typeface="Calibri"/>
                <a:ea typeface="Calibri"/>
                <a:cs typeface="Calibri"/>
                <a:sym typeface="Calibri"/>
              </a:rPr>
              <a:t>Sự thay đổi của môi trường tự nhiên</a:t>
            </a:r>
            <a:endParaRPr b="1" sz="4000">
              <a:solidFill>
                <a:srgbClr val="3F3151"/>
              </a:solidFill>
              <a:latin typeface="Arial"/>
              <a:ea typeface="Arial"/>
              <a:cs typeface="Arial"/>
              <a:sym typeface="Arial"/>
            </a:endParaRPr>
          </a:p>
        </p:txBody>
      </p:sp>
      <p:sp>
        <p:nvSpPr>
          <p:cNvPr id="242" name="Google Shape;242;p11"/>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243" name="Google Shape;243;p11"/>
          <p:cNvSpPr txBox="1"/>
          <p:nvPr/>
        </p:nvSpPr>
        <p:spPr>
          <a:xfrm>
            <a:off x="6792249" y="6114188"/>
            <a:ext cx="9802663" cy="301383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i="0" lang="en-US" sz="4400" u="none" cap="none" strike="noStrike">
                <a:solidFill>
                  <a:srgbClr val="000000"/>
                </a:solidFill>
                <a:latin typeface="Arial"/>
                <a:ea typeface="Arial"/>
                <a:cs typeface="Arial"/>
                <a:sym typeface="Arial"/>
              </a:rPr>
              <a:t>Các em </a:t>
            </a:r>
            <a:r>
              <a:rPr lang="en-US" sz="4400">
                <a:solidFill>
                  <a:srgbClr val="000000"/>
                </a:solidFill>
                <a:latin typeface="Calibri"/>
                <a:ea typeface="Calibri"/>
                <a:cs typeface="Calibri"/>
                <a:sym typeface="Calibri"/>
              </a:rPr>
              <a:t>hãy cho biết bản thân thay đổi như thế nào khi điều kiện môi trường tự nhiên thay đổi?</a:t>
            </a:r>
            <a:endParaRPr i="0" sz="4400" u="none" cap="none" strike="noStrike">
              <a:solidFill>
                <a:srgbClr val="000000"/>
              </a:solidFill>
              <a:latin typeface="Arial"/>
              <a:ea typeface="Arial"/>
              <a:cs typeface="Arial"/>
              <a:sym typeface="Arial"/>
            </a:endParaRPr>
          </a:p>
        </p:txBody>
      </p:sp>
      <p:pic>
        <p:nvPicPr>
          <p:cNvPr descr="A picture containing toy, doll&#10;&#10;Description automatically generated" id="244" name="Google Shape;244;p11"/>
          <p:cNvPicPr preferRelativeResize="0"/>
          <p:nvPr/>
        </p:nvPicPr>
        <p:blipFill rotWithShape="1">
          <a:blip r:embed="rId6">
            <a:alphaModFix/>
          </a:blip>
          <a:srcRect b="0" l="0" r="0" t="0"/>
          <a:stretch/>
        </p:blipFill>
        <p:spPr>
          <a:xfrm rot="-1415910">
            <a:off x="2275266" y="2889153"/>
            <a:ext cx="6170949" cy="33840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5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2"/>
          <p:cNvSpPr/>
          <p:nvPr/>
        </p:nvSpPr>
        <p:spPr>
          <a:xfrm>
            <a:off x="16633012" y="259306"/>
            <a:ext cx="1717197" cy="1248985"/>
          </a:xfrm>
          <a:custGeom>
            <a:rect b="b" l="l" r="r" t="t"/>
            <a:pathLst>
              <a:path extrusionOk="0" h="4959711" w="7140946">
                <a:moveTo>
                  <a:pt x="0" y="0"/>
                </a:moveTo>
                <a:lnTo>
                  <a:pt x="7140946" y="0"/>
                </a:lnTo>
                <a:lnTo>
                  <a:pt x="7140946" y="4959711"/>
                </a:lnTo>
                <a:lnTo>
                  <a:pt x="0" y="49597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50" name="Google Shape;250;p12"/>
          <p:cNvGrpSpPr/>
          <p:nvPr/>
        </p:nvGrpSpPr>
        <p:grpSpPr>
          <a:xfrm>
            <a:off x="28242" y="8724900"/>
            <a:ext cx="1057989" cy="1158974"/>
            <a:chOff x="15614885" y="8251666"/>
            <a:chExt cx="1057989" cy="1158974"/>
          </a:xfrm>
        </p:grpSpPr>
        <p:sp>
          <p:nvSpPr>
            <p:cNvPr id="251" name="Google Shape;251;p12"/>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2" name="Google Shape;252;p12"/>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53" name="Google Shape;253;p12"/>
          <p:cNvSpPr/>
          <p:nvPr/>
        </p:nvSpPr>
        <p:spPr>
          <a:xfrm>
            <a:off x="17345964" y="0"/>
            <a:ext cx="1074780" cy="869172"/>
          </a:xfrm>
          <a:custGeom>
            <a:rect b="b" l="l" r="r" t="t"/>
            <a:pathLst>
              <a:path extrusionOk="0" h="1874802" w="1914691">
                <a:moveTo>
                  <a:pt x="0" y="0"/>
                </a:moveTo>
                <a:lnTo>
                  <a:pt x="1914691" y="0"/>
                </a:lnTo>
                <a:lnTo>
                  <a:pt x="1914691" y="1874802"/>
                </a:lnTo>
                <a:lnTo>
                  <a:pt x="0" y="187480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54" name="Google Shape;254;p12"/>
          <p:cNvGrpSpPr/>
          <p:nvPr/>
        </p:nvGrpSpPr>
        <p:grpSpPr>
          <a:xfrm>
            <a:off x="388541" y="679016"/>
            <a:ext cx="15228909" cy="2179503"/>
            <a:chOff x="353759" y="1120140"/>
            <a:chExt cx="15151017" cy="2179503"/>
          </a:xfrm>
        </p:grpSpPr>
        <p:sp>
          <p:nvSpPr>
            <p:cNvPr id="255" name="Google Shape;255;p12"/>
            <p:cNvSpPr/>
            <p:nvPr/>
          </p:nvSpPr>
          <p:spPr>
            <a:xfrm>
              <a:off x="353759" y="1120140"/>
              <a:ext cx="14616375" cy="1889760"/>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chemeClr val="lt1"/>
            </a:solidFill>
            <a:ln cap="flat" cmpd="sng" w="25400">
              <a:solidFill>
                <a:srgbClr val="0F243E"/>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0F243E"/>
                  </a:solidFill>
                  <a:latin typeface="Arial"/>
                  <a:ea typeface="Arial"/>
                  <a:cs typeface="Arial"/>
                  <a:sym typeface="Arial"/>
                </a:rPr>
                <a:t>Gợi ý trả lời: </a:t>
              </a:r>
              <a:r>
                <a:rPr lang="en-US" sz="4000">
                  <a:solidFill>
                    <a:srgbClr val="0F243E"/>
                  </a:solidFill>
                  <a:latin typeface="Arial"/>
                  <a:ea typeface="Arial"/>
                  <a:cs typeface="Arial"/>
                  <a:sym typeface="Arial"/>
                </a:rPr>
                <a:t>Một số sự thay đổi của môi trường tự nhiên</a:t>
              </a:r>
              <a:endParaRPr sz="4000">
                <a:solidFill>
                  <a:srgbClr val="0F243E"/>
                </a:solidFill>
                <a:latin typeface="Arial"/>
                <a:ea typeface="Arial"/>
                <a:cs typeface="Arial"/>
                <a:sym typeface="Arial"/>
              </a:endParaRPr>
            </a:p>
          </p:txBody>
        </p:sp>
        <p:pic>
          <p:nvPicPr>
            <p:cNvPr id="256" name="Google Shape;256;p12"/>
            <p:cNvPicPr preferRelativeResize="0"/>
            <p:nvPr/>
          </p:nvPicPr>
          <p:blipFill rotWithShape="1">
            <a:blip r:embed="rId6">
              <a:alphaModFix/>
            </a:blip>
            <a:srcRect b="0" l="0" r="0" t="0"/>
            <a:stretch/>
          </p:blipFill>
          <p:spPr>
            <a:xfrm>
              <a:off x="14435493" y="2292586"/>
              <a:ext cx="1069283" cy="1007057"/>
            </a:xfrm>
            <a:prstGeom prst="rect">
              <a:avLst/>
            </a:prstGeom>
            <a:noFill/>
            <a:ln>
              <a:noFill/>
            </a:ln>
          </p:spPr>
        </p:pic>
      </p:grpSp>
      <p:sp>
        <p:nvSpPr>
          <p:cNvPr id="257" name="Google Shape;257;p12"/>
          <p:cNvSpPr/>
          <p:nvPr/>
        </p:nvSpPr>
        <p:spPr>
          <a:xfrm>
            <a:off x="2114550" y="3276987"/>
            <a:ext cx="6096000" cy="2126194"/>
          </a:xfrm>
          <a:prstGeom prst="roundRect">
            <a:avLst>
              <a:gd fmla="val 16667" name="adj"/>
            </a:avLst>
          </a:prstGeom>
          <a:solidFill>
            <a:srgbClr val="FDE9D8"/>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Arial"/>
                <a:ea typeface="Arial"/>
                <a:cs typeface="Arial"/>
                <a:sym typeface="Arial"/>
              </a:rPr>
              <a:t>Thay đổi thời tiết</a:t>
            </a:r>
            <a:endParaRPr sz="4000">
              <a:solidFill>
                <a:schemeClr val="dk1"/>
              </a:solidFill>
              <a:latin typeface="Arial"/>
              <a:ea typeface="Arial"/>
              <a:cs typeface="Arial"/>
              <a:sym typeface="Arial"/>
            </a:endParaRPr>
          </a:p>
        </p:txBody>
      </p:sp>
      <p:sp>
        <p:nvSpPr>
          <p:cNvPr id="258" name="Google Shape;258;p12"/>
          <p:cNvSpPr/>
          <p:nvPr/>
        </p:nvSpPr>
        <p:spPr>
          <a:xfrm>
            <a:off x="10260614" y="3276987"/>
            <a:ext cx="5940050" cy="2126194"/>
          </a:xfrm>
          <a:prstGeom prst="roundRect">
            <a:avLst>
              <a:gd fmla="val 16667" name="adj"/>
            </a:avLst>
          </a:prstGeom>
          <a:solidFill>
            <a:srgbClr val="FDE9D8"/>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Arial"/>
                <a:ea typeface="Arial"/>
                <a:cs typeface="Arial"/>
                <a:sym typeface="Arial"/>
              </a:rPr>
              <a:t>Thay đổi khí hậu</a:t>
            </a:r>
            <a:endParaRPr sz="4000">
              <a:solidFill>
                <a:schemeClr val="dk1"/>
              </a:solidFill>
              <a:latin typeface="Arial"/>
              <a:ea typeface="Arial"/>
              <a:cs typeface="Arial"/>
              <a:sym typeface="Arial"/>
            </a:endParaRPr>
          </a:p>
        </p:txBody>
      </p:sp>
      <p:pic>
        <p:nvPicPr>
          <p:cNvPr descr="Làm thế nào thay đổi quy trình dưỡng da khi thời tiết thay đổi" id="259" name="Google Shape;259;p12"/>
          <p:cNvPicPr preferRelativeResize="0"/>
          <p:nvPr/>
        </p:nvPicPr>
        <p:blipFill rotWithShape="1">
          <a:blip r:embed="rId7">
            <a:alphaModFix/>
          </a:blip>
          <a:srcRect b="0" l="0" r="0" t="0"/>
          <a:stretch/>
        </p:blipFill>
        <p:spPr>
          <a:xfrm>
            <a:off x="2496910" y="6053798"/>
            <a:ext cx="5331279" cy="35541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Biến đổi khí hậu và tác động của biến đổi khí hậu" id="260" name="Google Shape;260;p12"/>
          <p:cNvPicPr preferRelativeResize="0"/>
          <p:nvPr/>
        </p:nvPicPr>
        <p:blipFill rotWithShape="1">
          <a:blip r:embed="rId8">
            <a:alphaModFix/>
          </a:blip>
          <a:srcRect b="0" l="0" r="0" t="0"/>
          <a:stretch/>
        </p:blipFill>
        <p:spPr>
          <a:xfrm>
            <a:off x="9982200" y="6053798"/>
            <a:ext cx="6769878" cy="35541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6AA7"/>
        </a:solidFill>
      </p:bgPr>
    </p:bg>
    <p:spTree>
      <p:nvGrpSpPr>
        <p:cNvPr id="264" name="Shape 264"/>
        <p:cNvGrpSpPr/>
        <p:nvPr/>
      </p:nvGrpSpPr>
      <p:grpSpPr>
        <a:xfrm>
          <a:off x="0" y="0"/>
          <a:ext cx="0" cy="0"/>
          <a:chOff x="0" y="0"/>
          <a:chExt cx="0" cy="0"/>
        </a:xfrm>
      </p:grpSpPr>
      <p:grpSp>
        <p:nvGrpSpPr>
          <p:cNvPr id="265" name="Google Shape;265;p13"/>
          <p:cNvGrpSpPr/>
          <p:nvPr/>
        </p:nvGrpSpPr>
        <p:grpSpPr>
          <a:xfrm>
            <a:off x="159469" y="8267700"/>
            <a:ext cx="1158974" cy="1280343"/>
            <a:chOff x="159469" y="8267700"/>
            <a:chExt cx="1158974" cy="1280343"/>
          </a:xfrm>
        </p:grpSpPr>
        <p:sp>
          <p:nvSpPr>
            <p:cNvPr id="266" name="Google Shape;266;p13"/>
            <p:cNvSpPr/>
            <p:nvPr/>
          </p:nvSpPr>
          <p:spPr>
            <a:xfrm>
              <a:off x="7389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13"/>
            <p:cNvSpPr/>
            <p:nvPr/>
          </p:nvSpPr>
          <p:spPr>
            <a:xfrm>
              <a:off x="159469" y="8267700"/>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8" name="Google Shape;268;p13"/>
          <p:cNvSpPr/>
          <p:nvPr/>
        </p:nvSpPr>
        <p:spPr>
          <a:xfrm>
            <a:off x="-1981200" y="435955"/>
            <a:ext cx="22250400" cy="211557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69" name="Google Shape;269;p13"/>
          <p:cNvGrpSpPr/>
          <p:nvPr/>
        </p:nvGrpSpPr>
        <p:grpSpPr>
          <a:xfrm rot="702940">
            <a:off x="15940813" y="539547"/>
            <a:ext cx="2538524" cy="1908389"/>
            <a:chOff x="15794001" y="8493661"/>
            <a:chExt cx="2246574" cy="1599902"/>
          </a:xfrm>
        </p:grpSpPr>
        <p:sp>
          <p:nvSpPr>
            <p:cNvPr id="270" name="Google Shape;270;p13"/>
            <p:cNvSpPr/>
            <p:nvPr/>
          </p:nvSpPr>
          <p:spPr>
            <a:xfrm>
              <a:off x="16840200" y="8801100"/>
              <a:ext cx="1200375" cy="1292463"/>
            </a:xfrm>
            <a:custGeom>
              <a:rect b="b" l="l" r="r" t="t"/>
              <a:pathLst>
                <a:path extrusionOk="0" h="1292463" w="1200375">
                  <a:moveTo>
                    <a:pt x="0" y="0"/>
                  </a:moveTo>
                  <a:lnTo>
                    <a:pt x="1200375" y="0"/>
                  </a:lnTo>
                  <a:lnTo>
                    <a:pt x="1200375" y="1292463"/>
                  </a:lnTo>
                  <a:lnTo>
                    <a:pt x="0" y="129246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1" name="Google Shape;271;p13"/>
            <p:cNvSpPr/>
            <p:nvPr/>
          </p:nvSpPr>
          <p:spPr>
            <a:xfrm>
              <a:off x="15794001" y="8493661"/>
              <a:ext cx="953670" cy="953670"/>
            </a:xfrm>
            <a:custGeom>
              <a:rect b="b" l="l" r="r" t="t"/>
              <a:pathLst>
                <a:path extrusionOk="0" h="953670" w="953670">
                  <a:moveTo>
                    <a:pt x="0" y="0"/>
                  </a:moveTo>
                  <a:lnTo>
                    <a:pt x="953670" y="0"/>
                  </a:lnTo>
                  <a:lnTo>
                    <a:pt x="953670" y="953670"/>
                  </a:lnTo>
                  <a:lnTo>
                    <a:pt x="0" y="953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72" name="Google Shape;272;p13"/>
          <p:cNvGrpSpPr/>
          <p:nvPr/>
        </p:nvGrpSpPr>
        <p:grpSpPr>
          <a:xfrm rot="6949130">
            <a:off x="310503" y="510792"/>
            <a:ext cx="2506785" cy="1782556"/>
            <a:chOff x="15794001" y="8493661"/>
            <a:chExt cx="2246574" cy="1599902"/>
          </a:xfrm>
        </p:grpSpPr>
        <p:sp>
          <p:nvSpPr>
            <p:cNvPr id="273" name="Google Shape;273;p13"/>
            <p:cNvSpPr/>
            <p:nvPr/>
          </p:nvSpPr>
          <p:spPr>
            <a:xfrm>
              <a:off x="16840200" y="8801100"/>
              <a:ext cx="1200375" cy="1292463"/>
            </a:xfrm>
            <a:custGeom>
              <a:rect b="b" l="l" r="r" t="t"/>
              <a:pathLst>
                <a:path extrusionOk="0" h="1292463" w="1200375">
                  <a:moveTo>
                    <a:pt x="0" y="0"/>
                  </a:moveTo>
                  <a:lnTo>
                    <a:pt x="1200375" y="0"/>
                  </a:lnTo>
                  <a:lnTo>
                    <a:pt x="1200375" y="1292463"/>
                  </a:lnTo>
                  <a:lnTo>
                    <a:pt x="0" y="129246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4" name="Google Shape;274;p13"/>
            <p:cNvSpPr/>
            <p:nvPr/>
          </p:nvSpPr>
          <p:spPr>
            <a:xfrm>
              <a:off x="15794001" y="8493661"/>
              <a:ext cx="953670" cy="953670"/>
            </a:xfrm>
            <a:custGeom>
              <a:rect b="b" l="l" r="r" t="t"/>
              <a:pathLst>
                <a:path extrusionOk="0" h="953670" w="953670">
                  <a:moveTo>
                    <a:pt x="0" y="0"/>
                  </a:moveTo>
                  <a:lnTo>
                    <a:pt x="953670" y="0"/>
                  </a:lnTo>
                  <a:lnTo>
                    <a:pt x="953670" y="953670"/>
                  </a:lnTo>
                  <a:lnTo>
                    <a:pt x="0" y="953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75" name="Google Shape;275;p13"/>
          <p:cNvSpPr txBox="1"/>
          <p:nvPr/>
        </p:nvSpPr>
        <p:spPr>
          <a:xfrm>
            <a:off x="2912088" y="1172960"/>
            <a:ext cx="13191811"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C00000"/>
                </a:solidFill>
                <a:latin typeface="Arial"/>
                <a:ea typeface="Arial"/>
                <a:cs typeface="Arial"/>
                <a:sym typeface="Arial"/>
              </a:rPr>
              <a:t>Kết luận về sự thay đổi của </a:t>
            </a:r>
            <a:r>
              <a:rPr b="1" lang="en-US" sz="4400">
                <a:solidFill>
                  <a:srgbClr val="C00000"/>
                </a:solidFill>
                <a:latin typeface="Calibri"/>
                <a:ea typeface="Calibri"/>
                <a:cs typeface="Calibri"/>
                <a:sym typeface="Calibri"/>
              </a:rPr>
              <a:t>môi trường tự nhiên</a:t>
            </a:r>
            <a:endParaRPr sz="4400">
              <a:solidFill>
                <a:srgbClr val="C00000"/>
              </a:solidFill>
              <a:latin typeface="Arial"/>
              <a:ea typeface="Arial"/>
              <a:cs typeface="Arial"/>
              <a:sym typeface="Arial"/>
            </a:endParaRPr>
          </a:p>
        </p:txBody>
      </p:sp>
      <p:sp>
        <p:nvSpPr>
          <p:cNvPr id="276" name="Google Shape;276;p13"/>
          <p:cNvSpPr/>
          <p:nvPr/>
        </p:nvSpPr>
        <p:spPr>
          <a:xfrm>
            <a:off x="33867" y="9136846"/>
            <a:ext cx="1295400" cy="1143000"/>
          </a:xfrm>
          <a:custGeom>
            <a:rect b="b" l="l" r="r" t="t"/>
            <a:pathLst>
              <a:path extrusionOk="0" h="1844006" w="1883240">
                <a:moveTo>
                  <a:pt x="0" y="0"/>
                </a:moveTo>
                <a:lnTo>
                  <a:pt x="1883240" y="0"/>
                </a:lnTo>
                <a:lnTo>
                  <a:pt x="1883240" y="1844006"/>
                </a:lnTo>
                <a:lnTo>
                  <a:pt x="0" y="18440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77" name="Google Shape;277;p13"/>
          <p:cNvPicPr preferRelativeResize="0"/>
          <p:nvPr/>
        </p:nvPicPr>
        <p:blipFill rotWithShape="1">
          <a:blip r:embed="rId7">
            <a:alphaModFix/>
          </a:blip>
          <a:srcRect b="26406" l="0" r="0" t="0"/>
          <a:stretch/>
        </p:blipFill>
        <p:spPr>
          <a:xfrm>
            <a:off x="3859492" y="-571500"/>
            <a:ext cx="10622939" cy="8458200"/>
          </a:xfrm>
          <a:prstGeom prst="rect">
            <a:avLst/>
          </a:prstGeom>
          <a:noFill/>
          <a:ln>
            <a:noFill/>
          </a:ln>
        </p:spPr>
      </p:pic>
      <p:sp>
        <p:nvSpPr>
          <p:cNvPr id="278" name="Google Shape;278;p13"/>
          <p:cNvSpPr txBox="1"/>
          <p:nvPr/>
        </p:nvSpPr>
        <p:spPr>
          <a:xfrm>
            <a:off x="4629150" y="4172669"/>
            <a:ext cx="9029700" cy="301383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400">
                <a:solidFill>
                  <a:srgbClr val="000000"/>
                </a:solidFill>
                <a:latin typeface="Arial"/>
                <a:ea typeface="Arial"/>
                <a:cs typeface="Arial"/>
                <a:sym typeface="Arial"/>
              </a:rPr>
              <a:t>Học sinh nên rèn luyện sức khỏe, tập thể dục,... để có thể thích ứng với sự thay đổi</a:t>
            </a:r>
            <a:endParaRPr/>
          </a:p>
        </p:txBody>
      </p:sp>
      <p:pic>
        <p:nvPicPr>
          <p:cNvPr descr="A group of people using laptops&#10;&#10;Description automatically generated with medium confidence" id="279" name="Google Shape;279;p13"/>
          <p:cNvPicPr preferRelativeResize="0"/>
          <p:nvPr/>
        </p:nvPicPr>
        <p:blipFill rotWithShape="1">
          <a:blip r:embed="rId8">
            <a:alphaModFix/>
          </a:blip>
          <a:srcRect b="0" l="0" r="0" t="0"/>
          <a:stretch/>
        </p:blipFill>
        <p:spPr>
          <a:xfrm>
            <a:off x="12652955" y="6422976"/>
            <a:ext cx="5993694" cy="43125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
                                        <p:tgtEl>
                                          <p:spTgt spid="275"/>
                                        </p:tgtEl>
                                      </p:cBhvr>
                                    </p:animEffect>
                                  </p:childTnLst>
                                </p:cTn>
                              </p:par>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6AA7"/>
        </a:solidFill>
      </p:bgPr>
    </p:bg>
    <p:spTree>
      <p:nvGrpSpPr>
        <p:cNvPr id="283" name="Shape 283"/>
        <p:cNvGrpSpPr/>
        <p:nvPr/>
      </p:nvGrpSpPr>
      <p:grpSpPr>
        <a:xfrm>
          <a:off x="0" y="0"/>
          <a:ext cx="0" cy="0"/>
          <a:chOff x="0" y="0"/>
          <a:chExt cx="0" cy="0"/>
        </a:xfrm>
      </p:grpSpPr>
      <p:grpSp>
        <p:nvGrpSpPr>
          <p:cNvPr id="284" name="Google Shape;284;g30de55096b2_0_0"/>
          <p:cNvGrpSpPr/>
          <p:nvPr/>
        </p:nvGrpSpPr>
        <p:grpSpPr>
          <a:xfrm>
            <a:off x="159469" y="8267700"/>
            <a:ext cx="1158974" cy="1280343"/>
            <a:chOff x="159469" y="8267700"/>
            <a:chExt cx="1158974" cy="1280343"/>
          </a:xfrm>
        </p:grpSpPr>
        <p:sp>
          <p:nvSpPr>
            <p:cNvPr id="285" name="Google Shape;285;g30de55096b2_0_0"/>
            <p:cNvSpPr/>
            <p:nvPr/>
          </p:nvSpPr>
          <p:spPr>
            <a:xfrm>
              <a:off x="7389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g30de55096b2_0_0"/>
            <p:cNvSpPr/>
            <p:nvPr/>
          </p:nvSpPr>
          <p:spPr>
            <a:xfrm>
              <a:off x="159469" y="8267700"/>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7" name="Google Shape;287;g30de55096b2_0_0"/>
          <p:cNvSpPr/>
          <p:nvPr/>
        </p:nvSpPr>
        <p:spPr>
          <a:xfrm>
            <a:off x="-1981200" y="435955"/>
            <a:ext cx="22250400" cy="21156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88" name="Google Shape;288;g30de55096b2_0_0"/>
          <p:cNvGrpSpPr/>
          <p:nvPr/>
        </p:nvGrpSpPr>
        <p:grpSpPr>
          <a:xfrm rot="702821">
            <a:off x="15940678" y="539109"/>
            <a:ext cx="2538475" cy="1908439"/>
            <a:chOff x="15794001" y="8493661"/>
            <a:chExt cx="2246574" cy="1599902"/>
          </a:xfrm>
        </p:grpSpPr>
        <p:sp>
          <p:nvSpPr>
            <p:cNvPr id="289" name="Google Shape;289;g30de55096b2_0_0"/>
            <p:cNvSpPr/>
            <p:nvPr/>
          </p:nvSpPr>
          <p:spPr>
            <a:xfrm>
              <a:off x="16840200" y="8801100"/>
              <a:ext cx="1200375" cy="1292463"/>
            </a:xfrm>
            <a:custGeom>
              <a:rect b="b" l="l" r="r" t="t"/>
              <a:pathLst>
                <a:path extrusionOk="0" h="1292463" w="1200375">
                  <a:moveTo>
                    <a:pt x="0" y="0"/>
                  </a:moveTo>
                  <a:lnTo>
                    <a:pt x="1200375" y="0"/>
                  </a:lnTo>
                  <a:lnTo>
                    <a:pt x="1200375" y="1292463"/>
                  </a:lnTo>
                  <a:lnTo>
                    <a:pt x="0" y="129246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0" name="Google Shape;290;g30de55096b2_0_0"/>
            <p:cNvSpPr/>
            <p:nvPr/>
          </p:nvSpPr>
          <p:spPr>
            <a:xfrm>
              <a:off x="15794001" y="8493661"/>
              <a:ext cx="953670" cy="953670"/>
            </a:xfrm>
            <a:custGeom>
              <a:rect b="b" l="l" r="r" t="t"/>
              <a:pathLst>
                <a:path extrusionOk="0" h="953670" w="953670">
                  <a:moveTo>
                    <a:pt x="0" y="0"/>
                  </a:moveTo>
                  <a:lnTo>
                    <a:pt x="953670" y="0"/>
                  </a:lnTo>
                  <a:lnTo>
                    <a:pt x="953670" y="953670"/>
                  </a:lnTo>
                  <a:lnTo>
                    <a:pt x="0" y="953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91" name="Google Shape;291;g30de55096b2_0_0"/>
          <p:cNvGrpSpPr/>
          <p:nvPr/>
        </p:nvGrpSpPr>
        <p:grpSpPr>
          <a:xfrm rot="6949260">
            <a:off x="310476" y="510637"/>
            <a:ext cx="2506733" cy="1782457"/>
            <a:chOff x="15794001" y="8493661"/>
            <a:chExt cx="2246574" cy="1599902"/>
          </a:xfrm>
        </p:grpSpPr>
        <p:sp>
          <p:nvSpPr>
            <p:cNvPr id="292" name="Google Shape;292;g30de55096b2_0_0"/>
            <p:cNvSpPr/>
            <p:nvPr/>
          </p:nvSpPr>
          <p:spPr>
            <a:xfrm>
              <a:off x="16840200" y="8801100"/>
              <a:ext cx="1200375" cy="1292463"/>
            </a:xfrm>
            <a:custGeom>
              <a:rect b="b" l="l" r="r" t="t"/>
              <a:pathLst>
                <a:path extrusionOk="0" h="1292463" w="1200375">
                  <a:moveTo>
                    <a:pt x="0" y="0"/>
                  </a:moveTo>
                  <a:lnTo>
                    <a:pt x="1200375" y="0"/>
                  </a:lnTo>
                  <a:lnTo>
                    <a:pt x="1200375" y="1292463"/>
                  </a:lnTo>
                  <a:lnTo>
                    <a:pt x="0" y="129246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3" name="Google Shape;293;g30de55096b2_0_0"/>
            <p:cNvSpPr/>
            <p:nvPr/>
          </p:nvSpPr>
          <p:spPr>
            <a:xfrm>
              <a:off x="15794001" y="8493661"/>
              <a:ext cx="953670" cy="953670"/>
            </a:xfrm>
            <a:custGeom>
              <a:rect b="b" l="l" r="r" t="t"/>
              <a:pathLst>
                <a:path extrusionOk="0" h="953670" w="953670">
                  <a:moveTo>
                    <a:pt x="0" y="0"/>
                  </a:moveTo>
                  <a:lnTo>
                    <a:pt x="953670" y="0"/>
                  </a:lnTo>
                  <a:lnTo>
                    <a:pt x="953670" y="953670"/>
                  </a:lnTo>
                  <a:lnTo>
                    <a:pt x="0" y="953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94" name="Google Shape;294;g30de55096b2_0_0"/>
          <p:cNvSpPr txBox="1"/>
          <p:nvPr/>
        </p:nvSpPr>
        <p:spPr>
          <a:xfrm>
            <a:off x="2912088" y="1172960"/>
            <a:ext cx="131919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C00000"/>
                </a:solidFill>
                <a:latin typeface="Arial"/>
                <a:ea typeface="Arial"/>
                <a:cs typeface="Arial"/>
                <a:sym typeface="Arial"/>
              </a:rPr>
              <a:t>Kết luận về sự thay đổi của </a:t>
            </a:r>
            <a:r>
              <a:rPr b="1" lang="en-US" sz="4400">
                <a:solidFill>
                  <a:srgbClr val="C00000"/>
                </a:solidFill>
                <a:latin typeface="Calibri"/>
                <a:ea typeface="Calibri"/>
                <a:cs typeface="Calibri"/>
                <a:sym typeface="Calibri"/>
              </a:rPr>
              <a:t>môi trường tự nhiên</a:t>
            </a:r>
            <a:endParaRPr sz="4400">
              <a:solidFill>
                <a:srgbClr val="C00000"/>
              </a:solidFill>
              <a:latin typeface="Arial"/>
              <a:ea typeface="Arial"/>
              <a:cs typeface="Arial"/>
              <a:sym typeface="Arial"/>
            </a:endParaRPr>
          </a:p>
        </p:txBody>
      </p:sp>
      <p:sp>
        <p:nvSpPr>
          <p:cNvPr id="295" name="Google Shape;295;g30de55096b2_0_0"/>
          <p:cNvSpPr/>
          <p:nvPr/>
        </p:nvSpPr>
        <p:spPr>
          <a:xfrm>
            <a:off x="33867" y="9136846"/>
            <a:ext cx="1294728" cy="1143284"/>
          </a:xfrm>
          <a:custGeom>
            <a:rect b="b" l="l" r="r" t="t"/>
            <a:pathLst>
              <a:path extrusionOk="0" h="1844006" w="1883240">
                <a:moveTo>
                  <a:pt x="0" y="0"/>
                </a:moveTo>
                <a:lnTo>
                  <a:pt x="1883240" y="0"/>
                </a:lnTo>
                <a:lnTo>
                  <a:pt x="1883240" y="1844006"/>
                </a:lnTo>
                <a:lnTo>
                  <a:pt x="0" y="18440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96" name="Google Shape;296;g30de55096b2_0_0"/>
          <p:cNvPicPr preferRelativeResize="0"/>
          <p:nvPr/>
        </p:nvPicPr>
        <p:blipFill rotWithShape="1">
          <a:blip r:embed="rId7">
            <a:alphaModFix/>
          </a:blip>
          <a:srcRect b="26405" l="0" r="0" t="0"/>
          <a:stretch/>
        </p:blipFill>
        <p:spPr>
          <a:xfrm>
            <a:off x="3859492" y="-571500"/>
            <a:ext cx="10622938" cy="8458201"/>
          </a:xfrm>
          <a:prstGeom prst="rect">
            <a:avLst/>
          </a:prstGeom>
          <a:noFill/>
          <a:ln>
            <a:noFill/>
          </a:ln>
        </p:spPr>
      </p:pic>
      <p:sp>
        <p:nvSpPr>
          <p:cNvPr id="297" name="Google Shape;297;g30de55096b2_0_0"/>
          <p:cNvSpPr txBox="1"/>
          <p:nvPr/>
        </p:nvSpPr>
        <p:spPr>
          <a:xfrm>
            <a:off x="4629150" y="4172669"/>
            <a:ext cx="9029700" cy="2801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400">
                <a:solidFill>
                  <a:srgbClr val="000000"/>
                </a:solidFill>
                <a:latin typeface="Arial"/>
                <a:ea typeface="Arial"/>
                <a:cs typeface="Arial"/>
                <a:sym typeface="Arial"/>
              </a:rPr>
              <a:t>Học sinh nên rèn luyện sức khỏe, tập thể dục,... để có thể thích ứng với sự thay đổi</a:t>
            </a:r>
            <a:endParaRPr/>
          </a:p>
        </p:txBody>
      </p:sp>
      <p:pic>
        <p:nvPicPr>
          <p:cNvPr descr="A group of people using laptops&#10;&#10;Description automatically generated with medium confidence" id="298" name="Google Shape;298;g30de55096b2_0_0"/>
          <p:cNvPicPr preferRelativeResize="0"/>
          <p:nvPr/>
        </p:nvPicPr>
        <p:blipFill rotWithShape="1">
          <a:blip r:embed="rId8">
            <a:alphaModFix/>
          </a:blip>
          <a:srcRect b="0" l="0" r="0" t="0"/>
          <a:stretch/>
        </p:blipFill>
        <p:spPr>
          <a:xfrm>
            <a:off x="12652955" y="6422976"/>
            <a:ext cx="5993694" cy="43125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grpSp>
        <p:nvGrpSpPr>
          <p:cNvPr id="303" name="Google Shape;303;p14"/>
          <p:cNvGrpSpPr/>
          <p:nvPr/>
        </p:nvGrpSpPr>
        <p:grpSpPr>
          <a:xfrm>
            <a:off x="180864" y="136103"/>
            <a:ext cx="1130864" cy="1158974"/>
            <a:chOff x="2760625" y="539208"/>
            <a:chExt cx="1130864" cy="1158974"/>
          </a:xfrm>
        </p:grpSpPr>
        <p:sp>
          <p:nvSpPr>
            <p:cNvPr id="304" name="Google Shape;304;p14"/>
            <p:cNvSpPr/>
            <p:nvPr/>
          </p:nvSpPr>
          <p:spPr>
            <a:xfrm>
              <a:off x="3312002" y="1118695"/>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5" name="Google Shape;305;p14"/>
            <p:cNvSpPr/>
            <p:nvPr/>
          </p:nvSpPr>
          <p:spPr>
            <a:xfrm>
              <a:off x="2760625" y="539208"/>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06" name="Google Shape;306;p14"/>
          <p:cNvSpPr/>
          <p:nvPr/>
        </p:nvSpPr>
        <p:spPr>
          <a:xfrm>
            <a:off x="17153433" y="328960"/>
            <a:ext cx="953703" cy="966117"/>
          </a:xfrm>
          <a:custGeom>
            <a:rect b="b" l="l" r="r" t="t"/>
            <a:pathLst>
              <a:path extrusionOk="0" h="2377680" w="2481450">
                <a:moveTo>
                  <a:pt x="0" y="0"/>
                </a:moveTo>
                <a:lnTo>
                  <a:pt x="2481450" y="0"/>
                </a:lnTo>
                <a:lnTo>
                  <a:pt x="2481450" y="2377681"/>
                </a:lnTo>
                <a:lnTo>
                  <a:pt x="0" y="23776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7" name="Google Shape;307;p14"/>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sp>
        <p:nvSpPr>
          <p:cNvPr id="308" name="Google Shape;308;p14"/>
          <p:cNvSpPr txBox="1"/>
          <p:nvPr/>
        </p:nvSpPr>
        <p:spPr>
          <a:xfrm>
            <a:off x="2185324" y="571500"/>
            <a:ext cx="13917352" cy="199817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400">
                <a:solidFill>
                  <a:srgbClr val="C00000"/>
                </a:solidFill>
                <a:latin typeface="Arial"/>
                <a:ea typeface="Arial"/>
                <a:cs typeface="Arial"/>
                <a:sym typeface="Arial"/>
              </a:rPr>
              <a:t>Nhiệm vụ 2: Giải thích tại sao mỗi cá nhân cần phải thích ứng với sự thay đổi</a:t>
            </a:r>
            <a:endParaRPr sz="4400">
              <a:solidFill>
                <a:srgbClr val="C00000"/>
              </a:solidFill>
              <a:latin typeface="Arial"/>
              <a:ea typeface="Arial"/>
              <a:cs typeface="Arial"/>
              <a:sym typeface="Arial"/>
            </a:endParaRPr>
          </a:p>
        </p:txBody>
      </p:sp>
      <p:sp>
        <p:nvSpPr>
          <p:cNvPr id="309" name="Google Shape;309;p14"/>
          <p:cNvSpPr/>
          <p:nvPr/>
        </p:nvSpPr>
        <p:spPr>
          <a:xfrm>
            <a:off x="2185324" y="5981700"/>
            <a:ext cx="4171718" cy="5562167"/>
          </a:xfrm>
          <a:custGeom>
            <a:rect b="b" l="l" r="r" t="t"/>
            <a:pathLst>
              <a:path extrusionOk="0" h="6789677" w="5147810">
                <a:moveTo>
                  <a:pt x="0" y="0"/>
                </a:moveTo>
                <a:lnTo>
                  <a:pt x="5147810" y="0"/>
                </a:lnTo>
                <a:lnTo>
                  <a:pt x="5147810" y="6789677"/>
                </a:lnTo>
                <a:lnTo>
                  <a:pt x="0" y="678967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0" name="Google Shape;310;p14"/>
          <p:cNvSpPr/>
          <p:nvPr/>
        </p:nvSpPr>
        <p:spPr>
          <a:xfrm>
            <a:off x="7788729" y="2857500"/>
            <a:ext cx="9486900" cy="5017741"/>
          </a:xfrm>
          <a:prstGeom prst="cloudCallout">
            <a:avLst>
              <a:gd fmla="val -58313" name="adj1"/>
              <a:gd fmla="val 59450" name="adj2"/>
            </a:avLst>
          </a:prstGeom>
          <a:solidFill>
            <a:srgbClr val="DAEEF3"/>
          </a:solidFill>
          <a:ln cap="flat" cmpd="sng" w="381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Vì sao chúng ta cần phải điều chỉnh bản thân để thích ứng với sự thay đổi?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5"/>
          <p:cNvSpPr/>
          <p:nvPr/>
        </p:nvSpPr>
        <p:spPr>
          <a:xfrm>
            <a:off x="17097153" y="259307"/>
            <a:ext cx="1253056" cy="1047180"/>
          </a:xfrm>
          <a:custGeom>
            <a:rect b="b" l="l" r="r" t="t"/>
            <a:pathLst>
              <a:path extrusionOk="0" h="4959711" w="7140946">
                <a:moveTo>
                  <a:pt x="0" y="0"/>
                </a:moveTo>
                <a:lnTo>
                  <a:pt x="7140946" y="0"/>
                </a:lnTo>
                <a:lnTo>
                  <a:pt x="7140946" y="4959711"/>
                </a:lnTo>
                <a:lnTo>
                  <a:pt x="0" y="49597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316" name="Google Shape;316;p15"/>
          <p:cNvGrpSpPr/>
          <p:nvPr/>
        </p:nvGrpSpPr>
        <p:grpSpPr>
          <a:xfrm>
            <a:off x="6940" y="147512"/>
            <a:ext cx="1057989" cy="1158974"/>
            <a:chOff x="15614885" y="8251666"/>
            <a:chExt cx="1057989" cy="1158974"/>
          </a:xfrm>
        </p:grpSpPr>
        <p:sp>
          <p:nvSpPr>
            <p:cNvPr id="317" name="Google Shape;317;p15"/>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8" name="Google Shape;318;p15"/>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19" name="Google Shape;319;p15"/>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nvGrpSpPr>
          <p:cNvPr id="320" name="Google Shape;320;p15"/>
          <p:cNvGrpSpPr/>
          <p:nvPr/>
        </p:nvGrpSpPr>
        <p:grpSpPr>
          <a:xfrm>
            <a:off x="10120936" y="3104608"/>
            <a:ext cx="6717335" cy="4267199"/>
            <a:chOff x="10120938" y="3238502"/>
            <a:chExt cx="6717335" cy="4267199"/>
          </a:xfrm>
        </p:grpSpPr>
        <p:sp>
          <p:nvSpPr>
            <p:cNvPr id="321" name="Google Shape;321;p15"/>
            <p:cNvSpPr/>
            <p:nvPr/>
          </p:nvSpPr>
          <p:spPr>
            <a:xfrm rot="5400000">
              <a:off x="11346006" y="2013434"/>
              <a:ext cx="4267199" cy="6717335"/>
            </a:xfrm>
            <a:custGeom>
              <a:rect b="b" l="l" r="r" t="t"/>
              <a:pathLst>
                <a:path extrusionOk="0" h="4220350" w="3257425">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rgbClr val="DAEEF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15"/>
            <p:cNvSpPr txBox="1"/>
            <p:nvPr/>
          </p:nvSpPr>
          <p:spPr>
            <a:xfrm>
              <a:off x="10724912" y="3977745"/>
              <a:ext cx="5639126" cy="2788712"/>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4200">
                  <a:solidFill>
                    <a:srgbClr val="0F243E"/>
                  </a:solidFill>
                  <a:latin typeface="Arial"/>
                  <a:ea typeface="Arial"/>
                  <a:cs typeface="Arial"/>
                  <a:sym typeface="Arial"/>
                </a:rPr>
                <a:t>Lí do mỗi cá nhân cần phải thích ứng với sự thay đổi:</a:t>
              </a:r>
              <a:endParaRPr b="1" sz="4200">
                <a:solidFill>
                  <a:srgbClr val="0F243E"/>
                </a:solidFill>
                <a:latin typeface="Arial"/>
                <a:ea typeface="Arial"/>
                <a:cs typeface="Arial"/>
                <a:sym typeface="Arial"/>
              </a:endParaRPr>
            </a:p>
          </p:txBody>
        </p:sp>
      </p:grpSp>
      <p:pic>
        <p:nvPicPr>
          <p:cNvPr id="323" name="Google Shape;323;p15"/>
          <p:cNvPicPr preferRelativeResize="0"/>
          <p:nvPr/>
        </p:nvPicPr>
        <p:blipFill rotWithShape="1">
          <a:blip r:embed="rId5">
            <a:alphaModFix/>
          </a:blip>
          <a:srcRect b="0" l="0" r="0" t="0"/>
          <a:stretch/>
        </p:blipFill>
        <p:spPr>
          <a:xfrm>
            <a:off x="14941001" y="1641012"/>
            <a:ext cx="2348622" cy="2552850"/>
          </a:xfrm>
          <a:prstGeom prst="rect">
            <a:avLst/>
          </a:prstGeom>
          <a:noFill/>
          <a:ln>
            <a:noFill/>
          </a:ln>
        </p:spPr>
      </p:pic>
      <p:grpSp>
        <p:nvGrpSpPr>
          <p:cNvPr id="324" name="Google Shape;324;p15"/>
          <p:cNvGrpSpPr/>
          <p:nvPr/>
        </p:nvGrpSpPr>
        <p:grpSpPr>
          <a:xfrm>
            <a:off x="1098876" y="532317"/>
            <a:ext cx="8284417" cy="4705891"/>
            <a:chOff x="1098876" y="532317"/>
            <a:chExt cx="8284417" cy="4705891"/>
          </a:xfrm>
        </p:grpSpPr>
        <p:grpSp>
          <p:nvGrpSpPr>
            <p:cNvPr id="325" name="Google Shape;325;p15"/>
            <p:cNvGrpSpPr/>
            <p:nvPr/>
          </p:nvGrpSpPr>
          <p:grpSpPr>
            <a:xfrm>
              <a:off x="1098876" y="971009"/>
              <a:ext cx="8118409" cy="4267199"/>
              <a:chOff x="1025591" y="5338043"/>
              <a:chExt cx="8118409" cy="4267199"/>
            </a:xfrm>
          </p:grpSpPr>
          <p:grpSp>
            <p:nvGrpSpPr>
              <p:cNvPr id="326" name="Google Shape;326;p15"/>
              <p:cNvGrpSpPr/>
              <p:nvPr/>
            </p:nvGrpSpPr>
            <p:grpSpPr>
              <a:xfrm>
                <a:off x="1025591" y="5338043"/>
                <a:ext cx="8118409" cy="4267199"/>
                <a:chOff x="1025591" y="5338044"/>
                <a:chExt cx="8118409" cy="3920256"/>
              </a:xfrm>
            </p:grpSpPr>
            <p:sp>
              <p:nvSpPr>
                <p:cNvPr id="327" name="Google Shape;327;p15"/>
                <p:cNvSpPr/>
                <p:nvPr/>
              </p:nvSpPr>
              <p:spPr>
                <a:xfrm>
                  <a:off x="1025591" y="5483087"/>
                  <a:ext cx="7976828" cy="3775213"/>
                </a:xfrm>
                <a:custGeom>
                  <a:rect b="b" l="l" r="r" t="t"/>
                  <a:pathLst>
                    <a:path extrusionOk="0" h="5116019" w="10809882">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15"/>
                <p:cNvSpPr/>
                <p:nvPr/>
              </p:nvSpPr>
              <p:spPr>
                <a:xfrm>
                  <a:off x="1175270" y="5338044"/>
                  <a:ext cx="7968730" cy="3758427"/>
                </a:xfrm>
                <a:custGeom>
                  <a:rect b="b" l="l" r="r" t="t"/>
                  <a:pathLst>
                    <a:path extrusionOk="0" h="5105739" w="10825342">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9" name="Google Shape;329;p15"/>
              <p:cNvSpPr txBox="1"/>
              <p:nvPr/>
            </p:nvSpPr>
            <p:spPr>
              <a:xfrm>
                <a:off x="1552337" y="6453223"/>
                <a:ext cx="7281117"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Sự thay đổi là quy luật tất yếu của sự vật, hiện tượng</a:t>
                </a:r>
                <a:endParaRPr sz="4000">
                  <a:solidFill>
                    <a:schemeClr val="dk1"/>
                  </a:solidFill>
                  <a:latin typeface="Arial"/>
                  <a:ea typeface="Arial"/>
                  <a:cs typeface="Arial"/>
                  <a:sym typeface="Arial"/>
                </a:endParaRPr>
              </a:p>
            </p:txBody>
          </p:sp>
        </p:grpSp>
        <p:pic>
          <p:nvPicPr>
            <p:cNvPr id="330" name="Google Shape;330;p15"/>
            <p:cNvPicPr preferRelativeResize="0"/>
            <p:nvPr/>
          </p:nvPicPr>
          <p:blipFill rotWithShape="1">
            <a:blip r:embed="rId6">
              <a:alphaModFix/>
            </a:blip>
            <a:srcRect b="0" l="0" r="0" t="0"/>
            <a:stretch/>
          </p:blipFill>
          <p:spPr>
            <a:xfrm>
              <a:off x="8736438" y="532317"/>
              <a:ext cx="646855" cy="869853"/>
            </a:xfrm>
            <a:prstGeom prst="rect">
              <a:avLst/>
            </a:prstGeom>
            <a:noFill/>
            <a:ln>
              <a:noFill/>
            </a:ln>
          </p:spPr>
        </p:pic>
      </p:grpSp>
      <p:grpSp>
        <p:nvGrpSpPr>
          <p:cNvPr id="331" name="Google Shape;331;p15"/>
          <p:cNvGrpSpPr/>
          <p:nvPr/>
        </p:nvGrpSpPr>
        <p:grpSpPr>
          <a:xfrm>
            <a:off x="1025591" y="5372512"/>
            <a:ext cx="8265632" cy="4224644"/>
            <a:chOff x="1025591" y="5372512"/>
            <a:chExt cx="8265632" cy="4224644"/>
          </a:xfrm>
        </p:grpSpPr>
        <p:grpSp>
          <p:nvGrpSpPr>
            <p:cNvPr id="332" name="Google Shape;332;p15"/>
            <p:cNvGrpSpPr/>
            <p:nvPr/>
          </p:nvGrpSpPr>
          <p:grpSpPr>
            <a:xfrm>
              <a:off x="1025591" y="5676900"/>
              <a:ext cx="8118409" cy="3920256"/>
              <a:chOff x="1025591" y="1038225"/>
              <a:chExt cx="8118409" cy="3920256"/>
            </a:xfrm>
          </p:grpSpPr>
          <p:grpSp>
            <p:nvGrpSpPr>
              <p:cNvPr id="333" name="Google Shape;333;p15"/>
              <p:cNvGrpSpPr/>
              <p:nvPr/>
            </p:nvGrpSpPr>
            <p:grpSpPr>
              <a:xfrm>
                <a:off x="1025591" y="1038225"/>
                <a:ext cx="8118409" cy="3920256"/>
                <a:chOff x="1025591" y="1038225"/>
                <a:chExt cx="8118409" cy="3920256"/>
              </a:xfrm>
            </p:grpSpPr>
            <p:sp>
              <p:nvSpPr>
                <p:cNvPr id="334" name="Google Shape;334;p15"/>
                <p:cNvSpPr/>
                <p:nvPr/>
              </p:nvSpPr>
              <p:spPr>
                <a:xfrm>
                  <a:off x="1025591" y="1168764"/>
                  <a:ext cx="7976828" cy="3789717"/>
                </a:xfrm>
                <a:custGeom>
                  <a:rect b="b" l="l" r="r" t="t"/>
                  <a:pathLst>
                    <a:path extrusionOk="0" h="5135675" w="10809882">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15"/>
                <p:cNvSpPr/>
                <p:nvPr/>
              </p:nvSpPr>
              <p:spPr>
                <a:xfrm>
                  <a:off x="1175270" y="1038225"/>
                  <a:ext cx="7968730" cy="3758427"/>
                </a:xfrm>
                <a:custGeom>
                  <a:rect b="b" l="l" r="r" t="t"/>
                  <a:pathLst>
                    <a:path extrusionOk="0" h="5105739" w="10825342">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EAF1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6" name="Google Shape;336;p15"/>
              <p:cNvSpPr txBox="1"/>
              <p:nvPr/>
            </p:nvSpPr>
            <p:spPr>
              <a:xfrm>
                <a:off x="1586432" y="2066183"/>
                <a:ext cx="7001716"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Thích ứng với sự thay đổi để hòa nhập và phát triển</a:t>
                </a:r>
                <a:endParaRPr sz="4000">
                  <a:solidFill>
                    <a:schemeClr val="dk1"/>
                  </a:solidFill>
                  <a:latin typeface="Arial"/>
                  <a:ea typeface="Arial"/>
                  <a:cs typeface="Arial"/>
                  <a:sym typeface="Arial"/>
                </a:endParaRPr>
              </a:p>
            </p:txBody>
          </p:sp>
        </p:grpSp>
        <p:pic>
          <p:nvPicPr>
            <p:cNvPr id="337" name="Google Shape;337;p15"/>
            <p:cNvPicPr preferRelativeResize="0"/>
            <p:nvPr/>
          </p:nvPicPr>
          <p:blipFill rotWithShape="1">
            <a:blip r:embed="rId6">
              <a:alphaModFix/>
            </a:blip>
            <a:srcRect b="0" l="0" r="0" t="0"/>
            <a:stretch/>
          </p:blipFill>
          <p:spPr>
            <a:xfrm>
              <a:off x="8644368" y="5372512"/>
              <a:ext cx="646855" cy="869853"/>
            </a:xfrm>
            <a:prstGeom prst="rect">
              <a:avLst/>
            </a:prstGeom>
            <a:noFill/>
            <a:ln>
              <a:noFill/>
            </a:ln>
          </p:spPr>
        </p:pic>
      </p:grpSp>
      <p:pic>
        <p:nvPicPr>
          <p:cNvPr id="338" name="Google Shape;338;p15"/>
          <p:cNvPicPr preferRelativeResize="0"/>
          <p:nvPr/>
        </p:nvPicPr>
        <p:blipFill rotWithShape="1">
          <a:blip r:embed="rId7">
            <a:alphaModFix/>
          </a:blip>
          <a:srcRect b="0" l="0" r="0" t="0"/>
          <a:stretch/>
        </p:blipFill>
        <p:spPr>
          <a:xfrm>
            <a:off x="11536502" y="6875910"/>
            <a:ext cx="3886200" cy="31283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6"/>
          <p:cNvSpPr/>
          <p:nvPr/>
        </p:nvSpPr>
        <p:spPr>
          <a:xfrm>
            <a:off x="701354" y="159469"/>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4" name="Google Shape;344;p16"/>
          <p:cNvSpPr/>
          <p:nvPr/>
        </p:nvSpPr>
        <p:spPr>
          <a:xfrm>
            <a:off x="16071239" y="738956"/>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5" name="Google Shape;345;p16"/>
          <p:cNvSpPr txBox="1"/>
          <p:nvPr/>
        </p:nvSpPr>
        <p:spPr>
          <a:xfrm>
            <a:off x="1941083" y="513559"/>
            <a:ext cx="14405833" cy="199817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400">
                <a:solidFill>
                  <a:srgbClr val="C00000"/>
                </a:solidFill>
                <a:latin typeface="Arial"/>
                <a:ea typeface="Arial"/>
                <a:cs typeface="Arial"/>
                <a:sym typeface="Arial"/>
              </a:rPr>
              <a:t>Nhiệm vụ 3: Thảo luận cách điều chỉnh bản thân để thích ứng với sự thay đổi</a:t>
            </a:r>
            <a:endParaRPr sz="4400">
              <a:solidFill>
                <a:srgbClr val="C00000"/>
              </a:solidFill>
              <a:latin typeface="Arial"/>
              <a:ea typeface="Arial"/>
              <a:cs typeface="Arial"/>
              <a:sym typeface="Arial"/>
            </a:endParaRPr>
          </a:p>
        </p:txBody>
      </p:sp>
      <p:sp>
        <p:nvSpPr>
          <p:cNvPr id="346" name="Google Shape;346;p16"/>
          <p:cNvSpPr/>
          <p:nvPr/>
        </p:nvSpPr>
        <p:spPr>
          <a:xfrm>
            <a:off x="1600200" y="2960914"/>
            <a:ext cx="10314146" cy="6297386"/>
          </a:xfrm>
          <a:custGeom>
            <a:rect b="b" l="l" r="r" t="t"/>
            <a:pathLst>
              <a:path extrusionOk="0" h="2002089" w="2729626">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DAEEF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7" name="Google Shape;347;p16"/>
          <p:cNvSpPr txBox="1"/>
          <p:nvPr/>
        </p:nvSpPr>
        <p:spPr>
          <a:xfrm>
            <a:off x="2538707" y="3724081"/>
            <a:ext cx="7927161" cy="482003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200">
                <a:solidFill>
                  <a:schemeClr val="dk1"/>
                </a:solidFill>
                <a:latin typeface="Arial"/>
                <a:ea typeface="Arial"/>
                <a:cs typeface="Arial"/>
                <a:sym typeface="Arial"/>
              </a:rPr>
              <a:t>Các em thảo luận với bạn trong nhóm và thực hiện nhiệm vụ: </a:t>
            </a:r>
            <a:r>
              <a:rPr b="1" i="1" lang="en-US" sz="4200">
                <a:solidFill>
                  <a:schemeClr val="dk1"/>
                </a:solidFill>
                <a:latin typeface="Arial"/>
                <a:ea typeface="Arial"/>
                <a:cs typeface="Arial"/>
                <a:sym typeface="Arial"/>
              </a:rPr>
              <a:t>Em hãy nêu những cách điều chỉnh bản thân để thích ứng với sự thay đổi</a:t>
            </a:r>
            <a:endParaRPr/>
          </a:p>
        </p:txBody>
      </p:sp>
      <p:pic>
        <p:nvPicPr>
          <p:cNvPr id="348" name="Google Shape;348;p16"/>
          <p:cNvPicPr preferRelativeResize="0"/>
          <p:nvPr/>
        </p:nvPicPr>
        <p:blipFill rotWithShape="1">
          <a:blip r:embed="rId4">
            <a:alphaModFix/>
          </a:blip>
          <a:srcRect b="0" l="0" r="0" t="0"/>
          <a:stretch/>
        </p:blipFill>
        <p:spPr>
          <a:xfrm>
            <a:off x="833078" y="2292516"/>
            <a:ext cx="1401819" cy="2595962"/>
          </a:xfrm>
          <a:prstGeom prst="rect">
            <a:avLst/>
          </a:prstGeom>
          <a:noFill/>
          <a:ln>
            <a:noFill/>
          </a:ln>
        </p:spPr>
      </p:pic>
      <p:grpSp>
        <p:nvGrpSpPr>
          <p:cNvPr id="349" name="Google Shape;349;p16"/>
          <p:cNvGrpSpPr/>
          <p:nvPr/>
        </p:nvGrpSpPr>
        <p:grpSpPr>
          <a:xfrm>
            <a:off x="11034142" y="2960914"/>
            <a:ext cx="6467176" cy="5988836"/>
            <a:chOff x="11075782" y="3259671"/>
            <a:chExt cx="6467176" cy="5988836"/>
          </a:xfrm>
        </p:grpSpPr>
        <p:sp>
          <p:nvSpPr>
            <p:cNvPr id="350" name="Google Shape;350;p16"/>
            <p:cNvSpPr/>
            <p:nvPr/>
          </p:nvSpPr>
          <p:spPr>
            <a:xfrm>
              <a:off x="11075782" y="3259671"/>
              <a:ext cx="6467176" cy="5988836"/>
            </a:xfrm>
            <a:prstGeom prst="ellipse">
              <a:avLst/>
            </a:prstGeom>
            <a:solidFill>
              <a:schemeClr val="lt1"/>
            </a:solidFill>
            <a:ln cap="flat" cmpd="sng" w="25400">
              <a:solidFill>
                <a:srgbClr val="0F24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1" name="Google Shape;351;p16"/>
            <p:cNvSpPr txBox="1"/>
            <p:nvPr/>
          </p:nvSpPr>
          <p:spPr>
            <a:xfrm>
              <a:off x="11261370" y="5038403"/>
              <a:ext cx="6095999" cy="243137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5400">
                  <a:solidFill>
                    <a:srgbClr val="FF0000"/>
                  </a:solidFill>
                  <a:latin typeface="Arial"/>
                  <a:ea typeface="Arial"/>
                  <a:cs typeface="Arial"/>
                  <a:sym typeface="Arial"/>
                </a:rPr>
                <a:t>HOẠT ĐỘNG THEO NHÓM</a:t>
              </a:r>
              <a:endParaRPr/>
            </a:p>
          </p:txBody>
        </p:sp>
        <p:pic>
          <p:nvPicPr>
            <p:cNvPr id="352" name="Google Shape;352;p16"/>
            <p:cNvPicPr preferRelativeResize="0"/>
            <p:nvPr/>
          </p:nvPicPr>
          <p:blipFill rotWithShape="1">
            <a:blip r:embed="rId5">
              <a:alphaModFix/>
            </a:blip>
            <a:srcRect b="0" l="0" r="0" t="0"/>
            <a:stretch/>
          </p:blipFill>
          <p:spPr>
            <a:xfrm>
              <a:off x="12055021" y="3352310"/>
              <a:ext cx="4508695" cy="1073889"/>
            </a:xfrm>
            <a:prstGeom prst="rect">
              <a:avLst/>
            </a:prstGeom>
            <a:noFill/>
            <a:ln>
              <a:noFill/>
            </a:ln>
          </p:spPr>
        </p:pic>
      </p:grpSp>
      <p:pic>
        <p:nvPicPr>
          <p:cNvPr descr="A group of people using laptops&#10;&#10;Description automatically generated with medium confidence" id="353" name="Google Shape;353;p16"/>
          <p:cNvPicPr preferRelativeResize="0"/>
          <p:nvPr/>
        </p:nvPicPr>
        <p:blipFill rotWithShape="1">
          <a:blip r:embed="rId6">
            <a:alphaModFix/>
          </a:blip>
          <a:srcRect b="0" l="0" r="0" t="0"/>
          <a:stretch/>
        </p:blipFill>
        <p:spPr>
          <a:xfrm>
            <a:off x="12257236" y="7285411"/>
            <a:ext cx="4020983" cy="299707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grpSp>
        <p:nvGrpSpPr>
          <p:cNvPr id="358" name="Google Shape;358;p17"/>
          <p:cNvGrpSpPr/>
          <p:nvPr/>
        </p:nvGrpSpPr>
        <p:grpSpPr>
          <a:xfrm>
            <a:off x="226040" y="9020285"/>
            <a:ext cx="1130864" cy="1158974"/>
            <a:chOff x="2760625" y="539208"/>
            <a:chExt cx="1130864" cy="1158974"/>
          </a:xfrm>
        </p:grpSpPr>
        <p:sp>
          <p:nvSpPr>
            <p:cNvPr id="359" name="Google Shape;359;p17"/>
            <p:cNvSpPr/>
            <p:nvPr/>
          </p:nvSpPr>
          <p:spPr>
            <a:xfrm>
              <a:off x="3312002" y="1118695"/>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0" name="Google Shape;360;p17"/>
            <p:cNvSpPr/>
            <p:nvPr/>
          </p:nvSpPr>
          <p:spPr>
            <a:xfrm>
              <a:off x="2760625" y="539208"/>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61" name="Google Shape;361;p17"/>
          <p:cNvSpPr/>
          <p:nvPr/>
        </p:nvSpPr>
        <p:spPr>
          <a:xfrm>
            <a:off x="17153433" y="328960"/>
            <a:ext cx="953703" cy="966117"/>
          </a:xfrm>
          <a:custGeom>
            <a:rect b="b" l="l" r="r" t="t"/>
            <a:pathLst>
              <a:path extrusionOk="0" h="2377680" w="2481450">
                <a:moveTo>
                  <a:pt x="0" y="0"/>
                </a:moveTo>
                <a:lnTo>
                  <a:pt x="2481450" y="0"/>
                </a:lnTo>
                <a:lnTo>
                  <a:pt x="2481450" y="2377681"/>
                </a:lnTo>
                <a:lnTo>
                  <a:pt x="0" y="23776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362" name="Google Shape;362;p17"/>
          <p:cNvGrpSpPr/>
          <p:nvPr/>
        </p:nvGrpSpPr>
        <p:grpSpPr>
          <a:xfrm>
            <a:off x="404645" y="470797"/>
            <a:ext cx="14843335" cy="2580436"/>
            <a:chOff x="457200" y="723900"/>
            <a:chExt cx="14767416" cy="2580436"/>
          </a:xfrm>
        </p:grpSpPr>
        <p:sp>
          <p:nvSpPr>
            <p:cNvPr id="363" name="Google Shape;363;p17"/>
            <p:cNvSpPr/>
            <p:nvPr/>
          </p:nvSpPr>
          <p:spPr>
            <a:xfrm>
              <a:off x="457200" y="723900"/>
              <a:ext cx="14457470" cy="2286000"/>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chemeClr val="lt1"/>
            </a:solidFill>
            <a:ln cap="flat" cmpd="sng" w="25400">
              <a:solidFill>
                <a:srgbClr val="C00000"/>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4000">
                  <a:solidFill>
                    <a:srgbClr val="C00000"/>
                  </a:solidFill>
                  <a:latin typeface="Arial"/>
                  <a:ea typeface="Arial"/>
                  <a:cs typeface="Arial"/>
                  <a:sym typeface="Arial"/>
                </a:rPr>
                <a:t>Gợi ý trả lời: </a:t>
              </a:r>
              <a:r>
                <a:rPr lang="en-US" sz="4000">
                  <a:solidFill>
                    <a:srgbClr val="C00000"/>
                  </a:solidFill>
                  <a:latin typeface="Arial"/>
                  <a:ea typeface="Arial"/>
                  <a:cs typeface="Arial"/>
                  <a:sym typeface="Arial"/>
                </a:rPr>
                <a:t>Một số cách điều chỉnh bản thân để thích ứng với sự thay đổi</a:t>
              </a:r>
              <a:endParaRPr sz="4000">
                <a:solidFill>
                  <a:srgbClr val="C00000"/>
                </a:solidFill>
                <a:latin typeface="Arial"/>
                <a:ea typeface="Arial"/>
                <a:cs typeface="Arial"/>
                <a:sym typeface="Arial"/>
              </a:endParaRPr>
            </a:p>
          </p:txBody>
        </p:sp>
        <p:pic>
          <p:nvPicPr>
            <p:cNvPr id="364" name="Google Shape;364;p17"/>
            <p:cNvPicPr preferRelativeResize="0"/>
            <p:nvPr/>
          </p:nvPicPr>
          <p:blipFill rotWithShape="1">
            <a:blip r:embed="rId5">
              <a:alphaModFix/>
            </a:blip>
            <a:srcRect b="0" l="0" r="0" t="0"/>
            <a:stretch/>
          </p:blipFill>
          <p:spPr>
            <a:xfrm>
              <a:off x="14155333" y="2297279"/>
              <a:ext cx="1069283" cy="1007057"/>
            </a:xfrm>
            <a:prstGeom prst="rect">
              <a:avLst/>
            </a:prstGeom>
            <a:noFill/>
            <a:ln>
              <a:noFill/>
            </a:ln>
          </p:spPr>
        </p:pic>
      </p:grpSp>
      <p:sp>
        <p:nvSpPr>
          <p:cNvPr id="365" name="Google Shape;365;p17"/>
          <p:cNvSpPr/>
          <p:nvPr/>
        </p:nvSpPr>
        <p:spPr>
          <a:xfrm>
            <a:off x="488074" y="3345672"/>
            <a:ext cx="5222482" cy="2286000"/>
          </a:xfrm>
          <a:prstGeom prst="roundRect">
            <a:avLst>
              <a:gd fmla="val 16667" name="adj"/>
            </a:avLst>
          </a:prstGeom>
          <a:solidFill>
            <a:srgbClr val="FFF4D1"/>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Chuẩn bị tâm thế trước sự thay đổi</a:t>
            </a:r>
            <a:endParaRPr sz="3600">
              <a:solidFill>
                <a:schemeClr val="dk1"/>
              </a:solidFill>
              <a:latin typeface="Arial"/>
              <a:ea typeface="Arial"/>
              <a:cs typeface="Arial"/>
              <a:sym typeface="Arial"/>
            </a:endParaRPr>
          </a:p>
        </p:txBody>
      </p:sp>
      <p:sp>
        <p:nvSpPr>
          <p:cNvPr id="366" name="Google Shape;366;p17"/>
          <p:cNvSpPr/>
          <p:nvPr/>
        </p:nvSpPr>
        <p:spPr>
          <a:xfrm>
            <a:off x="6027028" y="3345672"/>
            <a:ext cx="5562599" cy="2286000"/>
          </a:xfrm>
          <a:prstGeom prst="roundRect">
            <a:avLst>
              <a:gd fmla="val 16667" name="adj"/>
            </a:avLst>
          </a:prstGeom>
          <a:solidFill>
            <a:srgbClr val="FFF4D1"/>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Thay đổi cách suy nghĩ luôn theo hướng tích cực</a:t>
            </a:r>
            <a:endParaRPr sz="3600">
              <a:solidFill>
                <a:schemeClr val="dk1"/>
              </a:solidFill>
              <a:latin typeface="Arial"/>
              <a:ea typeface="Arial"/>
              <a:cs typeface="Arial"/>
              <a:sym typeface="Arial"/>
            </a:endParaRPr>
          </a:p>
        </p:txBody>
      </p:sp>
      <p:sp>
        <p:nvSpPr>
          <p:cNvPr id="367" name="Google Shape;367;p17"/>
          <p:cNvSpPr/>
          <p:nvPr/>
        </p:nvSpPr>
        <p:spPr>
          <a:xfrm>
            <a:off x="11906099" y="3345672"/>
            <a:ext cx="6060684" cy="2286000"/>
          </a:xfrm>
          <a:prstGeom prst="roundRect">
            <a:avLst>
              <a:gd fmla="val 16667" name="adj"/>
            </a:avLst>
          </a:prstGeom>
          <a:solidFill>
            <a:srgbClr val="FFF4D1"/>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Kiểm soát cảm xúc để ứng xử hợp lí với sự thay đổi</a:t>
            </a:r>
            <a:endParaRPr sz="3600">
              <a:solidFill>
                <a:schemeClr val="dk1"/>
              </a:solidFill>
              <a:latin typeface="Arial"/>
              <a:ea typeface="Arial"/>
              <a:cs typeface="Arial"/>
              <a:sym typeface="Arial"/>
            </a:endParaRPr>
          </a:p>
        </p:txBody>
      </p:sp>
      <p:pic>
        <p:nvPicPr>
          <p:cNvPr descr="Cách để Luôn luôn có thái độ Tích cực: 9 Bước (kèm Ảnh) – wikiHow" id="368" name="Google Shape;368;p17"/>
          <p:cNvPicPr preferRelativeResize="0"/>
          <p:nvPr/>
        </p:nvPicPr>
        <p:blipFill rotWithShape="1">
          <a:blip r:embed="rId6">
            <a:alphaModFix/>
          </a:blip>
          <a:srcRect b="0" l="0" r="0" t="0"/>
          <a:stretch/>
        </p:blipFill>
        <p:spPr>
          <a:xfrm>
            <a:off x="6424764" y="6264090"/>
            <a:ext cx="4767126" cy="3362896"/>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Cách Kiểm Soát Cảm Xúc: Bí Quyết Không Phải Ai Cũng Biết" id="369" name="Google Shape;369;p17"/>
          <p:cNvPicPr preferRelativeResize="0"/>
          <p:nvPr/>
        </p:nvPicPr>
        <p:blipFill rotWithShape="1">
          <a:blip r:embed="rId7">
            <a:alphaModFix/>
          </a:blip>
          <a:srcRect b="0" l="0" r="0" t="0"/>
          <a:stretch/>
        </p:blipFill>
        <p:spPr>
          <a:xfrm>
            <a:off x="12208828" y="6323961"/>
            <a:ext cx="5003523" cy="3335682"/>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A cartoon of two girls&#10;&#10;Description automatically generated" id="370" name="Google Shape;370;p17"/>
          <p:cNvPicPr preferRelativeResize="0"/>
          <p:nvPr/>
        </p:nvPicPr>
        <p:blipFill rotWithShape="1">
          <a:blip r:embed="rId8">
            <a:alphaModFix/>
          </a:blip>
          <a:srcRect b="0" l="0" r="0" t="0"/>
          <a:stretch/>
        </p:blipFill>
        <p:spPr>
          <a:xfrm>
            <a:off x="1206849" y="6220547"/>
            <a:ext cx="3784932" cy="3406439"/>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65"/>
                                        </p:tgtEl>
                                        <p:attrNameLst>
                                          <p:attrName>style.visibility</p:attrName>
                                        </p:attrNameLst>
                                      </p:cBhvr>
                                      <p:to>
                                        <p:strVal val="visible"/>
                                      </p:to>
                                    </p:set>
                                    <p:anim calcmode="lin" valueType="num">
                                      <p:cBhvr additive="base">
                                        <p:cTn dur="500"/>
                                        <p:tgtEl>
                                          <p:spTgt spid="36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70"/>
                                        </p:tgtEl>
                                        <p:attrNameLst>
                                          <p:attrName>style.visibility</p:attrName>
                                        </p:attrNameLst>
                                      </p:cBhvr>
                                      <p:to>
                                        <p:strVal val="visible"/>
                                      </p:to>
                                    </p:set>
                                    <p:anim calcmode="lin" valueType="num">
                                      <p:cBhvr additive="base">
                                        <p:cTn dur="500"/>
                                        <p:tgtEl>
                                          <p:spTgt spid="37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6"/>
                                        </p:tgtEl>
                                        <p:attrNameLst>
                                          <p:attrName>style.visibility</p:attrName>
                                        </p:attrNameLst>
                                      </p:cBhvr>
                                      <p:to>
                                        <p:strVal val="visible"/>
                                      </p:to>
                                    </p:set>
                                    <p:anim calcmode="lin" valueType="num">
                                      <p:cBhvr additive="base">
                                        <p:cTn dur="500"/>
                                        <p:tgtEl>
                                          <p:spTgt spid="3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8"/>
                                        </p:tgtEl>
                                        <p:attrNameLst>
                                          <p:attrName>style.visibility</p:attrName>
                                        </p:attrNameLst>
                                      </p:cBhvr>
                                      <p:to>
                                        <p:strVal val="visible"/>
                                      </p:to>
                                    </p:set>
                                    <p:anim calcmode="lin" valueType="num">
                                      <p:cBhvr additive="base">
                                        <p:cTn dur="500"/>
                                        <p:tgtEl>
                                          <p:spTgt spid="36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67"/>
                                        </p:tgtEl>
                                        <p:attrNameLst>
                                          <p:attrName>style.visibility</p:attrName>
                                        </p:attrNameLst>
                                      </p:cBhvr>
                                      <p:to>
                                        <p:strVal val="visible"/>
                                      </p:to>
                                    </p:set>
                                    <p:anim calcmode="lin" valueType="num">
                                      <p:cBhvr additive="base">
                                        <p:cTn dur="500"/>
                                        <p:tgtEl>
                                          <p:spTgt spid="36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500"/>
                                        <p:tgtEl>
                                          <p:spTgt spid="36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grpSp>
        <p:nvGrpSpPr>
          <p:cNvPr id="375" name="Google Shape;375;p18"/>
          <p:cNvGrpSpPr/>
          <p:nvPr/>
        </p:nvGrpSpPr>
        <p:grpSpPr>
          <a:xfrm>
            <a:off x="226040" y="9020285"/>
            <a:ext cx="1130864" cy="1158974"/>
            <a:chOff x="2760625" y="539208"/>
            <a:chExt cx="1130864" cy="1158974"/>
          </a:xfrm>
        </p:grpSpPr>
        <p:sp>
          <p:nvSpPr>
            <p:cNvPr id="376" name="Google Shape;376;p18"/>
            <p:cNvSpPr/>
            <p:nvPr/>
          </p:nvSpPr>
          <p:spPr>
            <a:xfrm>
              <a:off x="3312002" y="1118695"/>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7" name="Google Shape;377;p18"/>
            <p:cNvSpPr/>
            <p:nvPr/>
          </p:nvSpPr>
          <p:spPr>
            <a:xfrm>
              <a:off x="2760625" y="539208"/>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78" name="Google Shape;378;p18"/>
          <p:cNvSpPr/>
          <p:nvPr/>
        </p:nvSpPr>
        <p:spPr>
          <a:xfrm>
            <a:off x="17153433" y="328960"/>
            <a:ext cx="953703" cy="966117"/>
          </a:xfrm>
          <a:custGeom>
            <a:rect b="b" l="l" r="r" t="t"/>
            <a:pathLst>
              <a:path extrusionOk="0" h="2377680" w="2481450">
                <a:moveTo>
                  <a:pt x="0" y="0"/>
                </a:moveTo>
                <a:lnTo>
                  <a:pt x="2481450" y="0"/>
                </a:lnTo>
                <a:lnTo>
                  <a:pt x="2481450" y="2377681"/>
                </a:lnTo>
                <a:lnTo>
                  <a:pt x="0" y="23776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379" name="Google Shape;379;p18"/>
          <p:cNvGrpSpPr/>
          <p:nvPr/>
        </p:nvGrpSpPr>
        <p:grpSpPr>
          <a:xfrm>
            <a:off x="404645" y="470797"/>
            <a:ext cx="14843335" cy="2580436"/>
            <a:chOff x="457200" y="723900"/>
            <a:chExt cx="14767416" cy="2580436"/>
          </a:xfrm>
        </p:grpSpPr>
        <p:sp>
          <p:nvSpPr>
            <p:cNvPr id="380" name="Google Shape;380;p18"/>
            <p:cNvSpPr/>
            <p:nvPr/>
          </p:nvSpPr>
          <p:spPr>
            <a:xfrm>
              <a:off x="457200" y="723900"/>
              <a:ext cx="14457470" cy="2286000"/>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chemeClr val="lt1"/>
            </a:solidFill>
            <a:ln cap="flat" cmpd="sng" w="25400">
              <a:solidFill>
                <a:srgbClr val="C00000"/>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4000">
                  <a:solidFill>
                    <a:srgbClr val="C00000"/>
                  </a:solidFill>
                  <a:latin typeface="Arial"/>
                  <a:ea typeface="Arial"/>
                  <a:cs typeface="Arial"/>
                  <a:sym typeface="Arial"/>
                </a:rPr>
                <a:t>Gợi ý trả lời: </a:t>
              </a:r>
              <a:r>
                <a:rPr lang="en-US" sz="4000">
                  <a:solidFill>
                    <a:srgbClr val="C00000"/>
                  </a:solidFill>
                  <a:latin typeface="Arial"/>
                  <a:ea typeface="Arial"/>
                  <a:cs typeface="Arial"/>
                  <a:sym typeface="Arial"/>
                </a:rPr>
                <a:t>Một số cách điều chỉnh bản thân để thích ứng với sự thay đổi</a:t>
              </a:r>
              <a:endParaRPr sz="4000">
                <a:solidFill>
                  <a:srgbClr val="C00000"/>
                </a:solidFill>
                <a:latin typeface="Arial"/>
                <a:ea typeface="Arial"/>
                <a:cs typeface="Arial"/>
                <a:sym typeface="Arial"/>
              </a:endParaRPr>
            </a:p>
          </p:txBody>
        </p:sp>
        <p:pic>
          <p:nvPicPr>
            <p:cNvPr id="381" name="Google Shape;381;p18"/>
            <p:cNvPicPr preferRelativeResize="0"/>
            <p:nvPr/>
          </p:nvPicPr>
          <p:blipFill rotWithShape="1">
            <a:blip r:embed="rId5">
              <a:alphaModFix/>
            </a:blip>
            <a:srcRect b="0" l="0" r="0" t="0"/>
            <a:stretch/>
          </p:blipFill>
          <p:spPr>
            <a:xfrm>
              <a:off x="14155333" y="2297279"/>
              <a:ext cx="1069283" cy="1007057"/>
            </a:xfrm>
            <a:prstGeom prst="rect">
              <a:avLst/>
            </a:prstGeom>
            <a:noFill/>
            <a:ln>
              <a:noFill/>
            </a:ln>
          </p:spPr>
        </p:pic>
      </p:grpSp>
      <p:sp>
        <p:nvSpPr>
          <p:cNvPr id="382" name="Google Shape;382;p18"/>
          <p:cNvSpPr/>
          <p:nvPr/>
        </p:nvSpPr>
        <p:spPr>
          <a:xfrm>
            <a:off x="521227" y="3345672"/>
            <a:ext cx="8160627" cy="2286000"/>
          </a:xfrm>
          <a:prstGeom prst="roundRect">
            <a:avLst>
              <a:gd fmla="val 16667" name="adj"/>
            </a:avLst>
          </a:prstGeom>
          <a:solidFill>
            <a:srgbClr val="FFF4D1"/>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Điều chỉnh cách giao tiếp phù hợp với đối tượng</a:t>
            </a:r>
            <a:endParaRPr sz="3600">
              <a:solidFill>
                <a:schemeClr val="dk1"/>
              </a:solidFill>
              <a:latin typeface="Arial"/>
              <a:ea typeface="Arial"/>
              <a:cs typeface="Arial"/>
              <a:sym typeface="Arial"/>
            </a:endParaRPr>
          </a:p>
        </p:txBody>
      </p:sp>
      <p:sp>
        <p:nvSpPr>
          <p:cNvPr id="383" name="Google Shape;383;p18"/>
          <p:cNvSpPr/>
          <p:nvPr/>
        </p:nvSpPr>
        <p:spPr>
          <a:xfrm>
            <a:off x="9606147" y="3345672"/>
            <a:ext cx="8160627" cy="2286000"/>
          </a:xfrm>
          <a:prstGeom prst="roundRect">
            <a:avLst>
              <a:gd fmla="val 16667" name="adj"/>
            </a:avLst>
          </a:prstGeom>
          <a:solidFill>
            <a:srgbClr val="FFF4D1"/>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Rèn luyện sức khỏe để thích ứng với môi trường tự nhiên luôn thay đổi</a:t>
            </a:r>
            <a:endParaRPr sz="3600">
              <a:solidFill>
                <a:schemeClr val="dk1"/>
              </a:solidFill>
              <a:latin typeface="Arial"/>
              <a:ea typeface="Arial"/>
              <a:cs typeface="Arial"/>
              <a:sym typeface="Arial"/>
            </a:endParaRPr>
          </a:p>
        </p:txBody>
      </p:sp>
      <p:pic>
        <p:nvPicPr>
          <p:cNvPr descr="Kỹ năng giao tiếp là gì? 10 Kỹ năng giao tiếp giúp bạn thành công hơn" id="384" name="Google Shape;384;p18"/>
          <p:cNvPicPr preferRelativeResize="0"/>
          <p:nvPr/>
        </p:nvPicPr>
        <p:blipFill rotWithShape="1">
          <a:blip r:embed="rId6">
            <a:alphaModFix/>
          </a:blip>
          <a:srcRect b="0" l="0" r="0" t="0"/>
          <a:stretch/>
        </p:blipFill>
        <p:spPr>
          <a:xfrm>
            <a:off x="1889092" y="6220547"/>
            <a:ext cx="5424896" cy="339056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Vai trò của rèn luyện thể chất đối với sức khỏe con người" id="385" name="Google Shape;385;p18"/>
          <p:cNvPicPr preferRelativeResize="0"/>
          <p:nvPr/>
        </p:nvPicPr>
        <p:blipFill rotWithShape="1">
          <a:blip r:embed="rId7">
            <a:alphaModFix/>
          </a:blip>
          <a:srcRect b="0" l="0" r="0" t="0"/>
          <a:stretch/>
        </p:blipFill>
        <p:spPr>
          <a:xfrm>
            <a:off x="11433643" y="6220547"/>
            <a:ext cx="4505633" cy="3379225"/>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500"/>
                                        <p:tgtEl>
                                          <p:spTgt spid="38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500"/>
                                        <p:tgtEl>
                                          <p:spTgt spid="38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500"/>
                                        <p:tgtEl>
                                          <p:spTgt spid="38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500"/>
                                        <p:tgtEl>
                                          <p:spTgt spid="38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
          <p:cNvSpPr/>
          <p:nvPr/>
        </p:nvSpPr>
        <p:spPr>
          <a:xfrm>
            <a:off x="16158393" y="8010279"/>
            <a:ext cx="1943100" cy="1925072"/>
          </a:xfrm>
          <a:custGeom>
            <a:rect b="b" l="l" r="r" t="t"/>
            <a:pathLst>
              <a:path extrusionOk="0" h="2755149" w="2706934">
                <a:moveTo>
                  <a:pt x="0" y="0"/>
                </a:moveTo>
                <a:lnTo>
                  <a:pt x="2706934" y="0"/>
                </a:lnTo>
                <a:lnTo>
                  <a:pt x="2706934" y="2755148"/>
                </a:lnTo>
                <a:lnTo>
                  <a:pt x="0" y="27551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4" name="Google Shape;94;p2"/>
          <p:cNvGrpSpPr/>
          <p:nvPr/>
        </p:nvGrpSpPr>
        <p:grpSpPr>
          <a:xfrm>
            <a:off x="669206" y="8899425"/>
            <a:ext cx="718987" cy="1325670"/>
            <a:chOff x="4130775" y="449213"/>
            <a:chExt cx="718987" cy="1325670"/>
          </a:xfrm>
        </p:grpSpPr>
        <p:sp>
          <p:nvSpPr>
            <p:cNvPr id="95" name="Google Shape;95;p2"/>
            <p:cNvSpPr/>
            <p:nvPr/>
          </p:nvSpPr>
          <p:spPr>
            <a:xfrm>
              <a:off x="4130775" y="44921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2"/>
            <p:cNvSpPr/>
            <p:nvPr/>
          </p:nvSpPr>
          <p:spPr>
            <a:xfrm>
              <a:off x="4270275" y="1195396"/>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7" name="Google Shape;97;p2"/>
          <p:cNvGrpSpPr/>
          <p:nvPr/>
        </p:nvGrpSpPr>
        <p:grpSpPr>
          <a:xfrm>
            <a:off x="16840200" y="80385"/>
            <a:ext cx="1101127" cy="1404754"/>
            <a:chOff x="16737660" y="5124990"/>
            <a:chExt cx="1101127" cy="1404754"/>
          </a:xfrm>
        </p:grpSpPr>
        <p:sp>
          <p:nvSpPr>
            <p:cNvPr id="98" name="Google Shape;98;p2"/>
            <p:cNvSpPr/>
            <p:nvPr/>
          </p:nvSpPr>
          <p:spPr>
            <a:xfrm>
              <a:off x="16737660" y="5124990"/>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2"/>
            <p:cNvSpPr/>
            <p:nvPr/>
          </p:nvSpPr>
          <p:spPr>
            <a:xfrm>
              <a:off x="17259300" y="5950257"/>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00" name="Google Shape;100;p2"/>
          <p:cNvPicPr preferRelativeResize="0"/>
          <p:nvPr/>
        </p:nvPicPr>
        <p:blipFill rotWithShape="1">
          <a:blip r:embed="rId5">
            <a:alphaModFix/>
          </a:blip>
          <a:srcRect b="0" l="0" r="0" t="0"/>
          <a:stretch/>
        </p:blipFill>
        <p:spPr>
          <a:xfrm rot="5326155">
            <a:off x="5105884" y="-3286583"/>
            <a:ext cx="8076231" cy="16860166"/>
          </a:xfrm>
          <a:prstGeom prst="rect">
            <a:avLst/>
          </a:prstGeom>
          <a:noFill/>
          <a:ln>
            <a:noFill/>
          </a:ln>
        </p:spPr>
      </p:pic>
      <p:sp>
        <p:nvSpPr>
          <p:cNvPr id="101" name="Google Shape;101;p2"/>
          <p:cNvSpPr txBox="1"/>
          <p:nvPr/>
        </p:nvSpPr>
        <p:spPr>
          <a:xfrm>
            <a:off x="1539399" y="2373732"/>
            <a:ext cx="15209200" cy="4994381"/>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7000">
                <a:solidFill>
                  <a:srgbClr val="244061"/>
                </a:solidFill>
                <a:latin typeface="Arial"/>
                <a:ea typeface="Arial"/>
                <a:cs typeface="Arial"/>
                <a:sym typeface="Arial"/>
              </a:rPr>
              <a:t>Hoạt động giáo dục theo chủ đề</a:t>
            </a:r>
            <a:endParaRPr/>
          </a:p>
          <a:p>
            <a:pPr indent="0" lvl="0" marL="0" marR="0" rtl="0" algn="ctr">
              <a:lnSpc>
                <a:spcPct val="150000"/>
              </a:lnSpc>
              <a:spcBef>
                <a:spcPts val="0"/>
              </a:spcBef>
              <a:spcAft>
                <a:spcPts val="0"/>
              </a:spcAft>
              <a:buNone/>
            </a:pPr>
            <a:r>
              <a:rPr b="1" lang="en-US" sz="7800">
                <a:solidFill>
                  <a:srgbClr val="C00000"/>
                </a:solidFill>
                <a:latin typeface="Arial"/>
                <a:ea typeface="Arial"/>
                <a:cs typeface="Arial"/>
                <a:sym typeface="Arial"/>
              </a:rPr>
              <a:t>Chủ đề 2: Tự tin và thích ứng với sự thay đổi</a:t>
            </a:r>
            <a:endParaRPr b="1" sz="7800">
              <a:solidFill>
                <a:srgbClr val="C00000"/>
              </a:solidFill>
              <a:latin typeface="Arial"/>
              <a:ea typeface="Arial"/>
              <a:cs typeface="Arial"/>
              <a:sym typeface="Arial"/>
            </a:endParaRPr>
          </a:p>
        </p:txBody>
      </p:sp>
      <p:pic>
        <p:nvPicPr>
          <p:cNvPr id="102" name="Google Shape;102;p2"/>
          <p:cNvPicPr preferRelativeResize="0"/>
          <p:nvPr/>
        </p:nvPicPr>
        <p:blipFill rotWithShape="1">
          <a:blip r:embed="rId6">
            <a:alphaModFix/>
          </a:blip>
          <a:srcRect b="0" l="0" r="0" t="0"/>
          <a:stretch/>
        </p:blipFill>
        <p:spPr>
          <a:xfrm>
            <a:off x="4103949" y="7815754"/>
            <a:ext cx="10080099" cy="2746827"/>
          </a:xfrm>
          <a:prstGeom prst="rect">
            <a:avLst/>
          </a:prstGeom>
          <a:noFill/>
          <a:ln>
            <a:noFill/>
          </a:ln>
        </p:spPr>
      </p:pic>
      <p:sp>
        <p:nvSpPr>
          <p:cNvPr id="103" name="Google Shape;103;p2"/>
          <p:cNvSpPr/>
          <p:nvPr/>
        </p:nvSpPr>
        <p:spPr>
          <a:xfrm>
            <a:off x="101699" y="80385"/>
            <a:ext cx="1714500" cy="1752600"/>
          </a:xfrm>
          <a:custGeom>
            <a:rect b="b" l="l" r="r" t="t"/>
            <a:pathLst>
              <a:path extrusionOk="0" h="2558719" w="2478759">
                <a:moveTo>
                  <a:pt x="0" y="0"/>
                </a:moveTo>
                <a:lnTo>
                  <a:pt x="2478759" y="0"/>
                </a:lnTo>
                <a:lnTo>
                  <a:pt x="2478759" y="2558719"/>
                </a:lnTo>
                <a:lnTo>
                  <a:pt x="0" y="255871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1">
                                            <p:txEl>
                                              <p:pRg end="0" st="0"/>
                                            </p:txEl>
                                          </p:spTgt>
                                        </p:tgtEl>
                                        <p:attrNameLst>
                                          <p:attrName>style.visibility</p:attrName>
                                        </p:attrNameLst>
                                      </p:cBhvr>
                                      <p:to>
                                        <p:strVal val="visible"/>
                                      </p:to>
                                    </p:set>
                                    <p:animEffect filter="fade" transition="in">
                                      <p:cBhvr>
                                        <p:cTn dur="500"/>
                                        <p:tgtEl>
                                          <p:spTgt spid="10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01">
                                            <p:txEl>
                                              <p:pRg end="1" st="1"/>
                                            </p:txEl>
                                          </p:spTgt>
                                        </p:tgtEl>
                                        <p:attrNameLst>
                                          <p:attrName>style.visibility</p:attrName>
                                        </p:attrNameLst>
                                      </p:cBhvr>
                                      <p:to>
                                        <p:strVal val="visible"/>
                                      </p:to>
                                    </p:set>
                                    <p:animEffect filter="fade" transition="in">
                                      <p:cBhvr>
                                        <p:cTn dur="500"/>
                                        <p:tgtEl>
                                          <p:spTgt spid="10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19"/>
          <p:cNvSpPr/>
          <p:nvPr/>
        </p:nvSpPr>
        <p:spPr>
          <a:xfrm>
            <a:off x="17097153" y="259307"/>
            <a:ext cx="1253056" cy="1047180"/>
          </a:xfrm>
          <a:custGeom>
            <a:rect b="b" l="l" r="r" t="t"/>
            <a:pathLst>
              <a:path extrusionOk="0" h="4959711" w="7140946">
                <a:moveTo>
                  <a:pt x="0" y="0"/>
                </a:moveTo>
                <a:lnTo>
                  <a:pt x="7140946" y="0"/>
                </a:lnTo>
                <a:lnTo>
                  <a:pt x="7140946" y="4959711"/>
                </a:lnTo>
                <a:lnTo>
                  <a:pt x="0" y="49597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391" name="Google Shape;391;p19"/>
          <p:cNvGrpSpPr/>
          <p:nvPr/>
        </p:nvGrpSpPr>
        <p:grpSpPr>
          <a:xfrm>
            <a:off x="6940" y="147512"/>
            <a:ext cx="1057989" cy="1158974"/>
            <a:chOff x="15614885" y="8251666"/>
            <a:chExt cx="1057989" cy="1158974"/>
          </a:xfrm>
        </p:grpSpPr>
        <p:sp>
          <p:nvSpPr>
            <p:cNvPr id="392" name="Google Shape;392;p19"/>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3" name="Google Shape;393;p19"/>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94" name="Google Shape;394;p19"/>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sp>
        <p:nvSpPr>
          <p:cNvPr id="395" name="Google Shape;395;p19"/>
          <p:cNvSpPr txBox="1"/>
          <p:nvPr/>
        </p:nvSpPr>
        <p:spPr>
          <a:xfrm>
            <a:off x="5105400" y="998683"/>
            <a:ext cx="868293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C00000"/>
                </a:solidFill>
                <a:latin typeface="Arial"/>
                <a:ea typeface="Arial"/>
                <a:cs typeface="Arial"/>
                <a:sym typeface="Arial"/>
              </a:rPr>
              <a:t>HOẠT ĐỘNG THEO NHÓM </a:t>
            </a:r>
            <a:endParaRPr/>
          </a:p>
        </p:txBody>
      </p:sp>
      <p:pic>
        <p:nvPicPr>
          <p:cNvPr id="396" name="Google Shape;396;p19"/>
          <p:cNvPicPr preferRelativeResize="0"/>
          <p:nvPr/>
        </p:nvPicPr>
        <p:blipFill rotWithShape="1">
          <a:blip r:embed="rId5">
            <a:alphaModFix/>
          </a:blip>
          <a:srcRect b="0" l="0" r="0" t="0"/>
          <a:stretch/>
        </p:blipFill>
        <p:spPr>
          <a:xfrm>
            <a:off x="10080058" y="4082142"/>
            <a:ext cx="8441051" cy="6330788"/>
          </a:xfrm>
          <a:prstGeom prst="rect">
            <a:avLst/>
          </a:prstGeom>
          <a:noFill/>
          <a:ln>
            <a:noFill/>
          </a:ln>
        </p:spPr>
      </p:pic>
      <p:grpSp>
        <p:nvGrpSpPr>
          <p:cNvPr id="397" name="Google Shape;397;p19"/>
          <p:cNvGrpSpPr/>
          <p:nvPr/>
        </p:nvGrpSpPr>
        <p:grpSpPr>
          <a:xfrm>
            <a:off x="853199" y="2054786"/>
            <a:ext cx="8712200" cy="5625954"/>
            <a:chOff x="1540870" y="2849864"/>
            <a:chExt cx="8712200" cy="5625954"/>
          </a:xfrm>
        </p:grpSpPr>
        <p:sp>
          <p:nvSpPr>
            <p:cNvPr id="398" name="Google Shape;398;p19"/>
            <p:cNvSpPr/>
            <p:nvPr/>
          </p:nvSpPr>
          <p:spPr>
            <a:xfrm>
              <a:off x="1540870" y="4394440"/>
              <a:ext cx="8712200" cy="4081378"/>
            </a:xfrm>
            <a:prstGeom prst="roundRect">
              <a:avLst>
                <a:gd fmla="val 16667" name="adj"/>
              </a:avLst>
            </a:prstGeom>
            <a:solidFill>
              <a:srgbClr val="DAEEF3"/>
            </a:solidFill>
            <a:ln cap="flat" cmpd="sng" w="25400">
              <a:solidFill>
                <a:srgbClr val="DAEEF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Thảo luận với bạn về khác biệt trong hành vi giao tiếp ở các môi trường khác nhau</a:t>
              </a:r>
              <a:endParaRPr sz="4000">
                <a:solidFill>
                  <a:schemeClr val="dk1"/>
                </a:solidFill>
                <a:latin typeface="Arial"/>
                <a:ea typeface="Arial"/>
                <a:cs typeface="Arial"/>
                <a:sym typeface="Arial"/>
              </a:endParaRPr>
            </a:p>
          </p:txBody>
        </p:sp>
        <p:pic>
          <p:nvPicPr>
            <p:cNvPr id="399" name="Google Shape;399;p19"/>
            <p:cNvPicPr preferRelativeResize="0"/>
            <p:nvPr/>
          </p:nvPicPr>
          <p:blipFill rotWithShape="1">
            <a:blip r:embed="rId6">
              <a:alphaModFix/>
            </a:blip>
            <a:srcRect b="0" l="0" r="0" t="0"/>
            <a:stretch/>
          </p:blipFill>
          <p:spPr>
            <a:xfrm>
              <a:off x="4899406" y="2849864"/>
              <a:ext cx="2102415" cy="2052484"/>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5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grpSp>
        <p:nvGrpSpPr>
          <p:cNvPr id="404" name="Google Shape;404;p20"/>
          <p:cNvGrpSpPr/>
          <p:nvPr/>
        </p:nvGrpSpPr>
        <p:grpSpPr>
          <a:xfrm>
            <a:off x="0" y="151004"/>
            <a:ext cx="842016" cy="1327560"/>
            <a:chOff x="2760625" y="539208"/>
            <a:chExt cx="842016" cy="1327560"/>
          </a:xfrm>
        </p:grpSpPr>
        <p:sp>
          <p:nvSpPr>
            <p:cNvPr id="405" name="Google Shape;405;p20"/>
            <p:cNvSpPr/>
            <p:nvPr/>
          </p:nvSpPr>
          <p:spPr>
            <a:xfrm>
              <a:off x="3023154" y="1287281"/>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6" name="Google Shape;406;p20"/>
            <p:cNvSpPr/>
            <p:nvPr/>
          </p:nvSpPr>
          <p:spPr>
            <a:xfrm>
              <a:off x="2760625" y="539208"/>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07" name="Google Shape;407;p20"/>
          <p:cNvSpPr/>
          <p:nvPr/>
        </p:nvSpPr>
        <p:spPr>
          <a:xfrm>
            <a:off x="17382011" y="-54260"/>
            <a:ext cx="953703" cy="966117"/>
          </a:xfrm>
          <a:custGeom>
            <a:rect b="b" l="l" r="r" t="t"/>
            <a:pathLst>
              <a:path extrusionOk="0" h="2377680" w="2481450">
                <a:moveTo>
                  <a:pt x="0" y="0"/>
                </a:moveTo>
                <a:lnTo>
                  <a:pt x="2481450" y="0"/>
                </a:lnTo>
                <a:lnTo>
                  <a:pt x="2481450" y="2377681"/>
                </a:lnTo>
                <a:lnTo>
                  <a:pt x="0" y="23776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408" name="Google Shape;408;p20"/>
          <p:cNvPicPr preferRelativeResize="0"/>
          <p:nvPr/>
        </p:nvPicPr>
        <p:blipFill rotWithShape="1">
          <a:blip r:embed="rId5">
            <a:alphaModFix/>
          </a:blip>
          <a:srcRect b="0" l="0" r="0" t="0"/>
          <a:stretch/>
        </p:blipFill>
        <p:spPr>
          <a:xfrm>
            <a:off x="262529" y="2817852"/>
            <a:ext cx="5614841" cy="7416412"/>
          </a:xfrm>
          <a:prstGeom prst="rect">
            <a:avLst/>
          </a:prstGeom>
          <a:noFill/>
          <a:ln>
            <a:noFill/>
          </a:ln>
        </p:spPr>
      </p:pic>
      <p:sp>
        <p:nvSpPr>
          <p:cNvPr id="409" name="Google Shape;409;p20"/>
          <p:cNvSpPr txBox="1"/>
          <p:nvPr/>
        </p:nvSpPr>
        <p:spPr>
          <a:xfrm>
            <a:off x="1654629" y="1198620"/>
            <a:ext cx="16633371" cy="677108"/>
          </a:xfrm>
          <a:prstGeom prst="rect">
            <a:avLst/>
          </a:prstGeom>
          <a:noFill/>
          <a:ln>
            <a:noFill/>
          </a:ln>
        </p:spPr>
        <p:txBody>
          <a:bodyPr anchorCtr="0" anchor="t" bIns="45700" lIns="91425" spcFirstLastPara="1" rIns="91425" wrap="square" tIns="45700">
            <a:spAutoFit/>
          </a:bodyPr>
          <a:lstStyle/>
          <a:p>
            <a:pPr indent="-571500" lvl="0" marL="571500" marR="0" rtl="0" algn="just">
              <a:spcBef>
                <a:spcPts val="0"/>
              </a:spcBef>
              <a:spcAft>
                <a:spcPts val="0"/>
              </a:spcAft>
              <a:buClr>
                <a:srgbClr val="FF0000"/>
              </a:buClr>
              <a:buSzPts val="3800"/>
              <a:buFont typeface="Noto Sans Symbols"/>
              <a:buChar char="⮚"/>
            </a:pPr>
            <a:r>
              <a:rPr b="1" lang="en-US" sz="3800">
                <a:solidFill>
                  <a:srgbClr val="FF0000"/>
                </a:solidFill>
                <a:latin typeface="Calibri"/>
                <a:ea typeface="Calibri"/>
                <a:cs typeface="Calibri"/>
                <a:sym typeface="Calibri"/>
              </a:rPr>
              <a:t>Sự khác biệt trong hành vi giao tiếp ở các môi trường khác nhau:</a:t>
            </a:r>
            <a:endParaRPr b="1" sz="3800">
              <a:solidFill>
                <a:srgbClr val="FF0000"/>
              </a:solidFill>
              <a:latin typeface="Arial"/>
              <a:ea typeface="Arial"/>
              <a:cs typeface="Arial"/>
              <a:sym typeface="Arial"/>
            </a:endParaRPr>
          </a:p>
        </p:txBody>
      </p:sp>
      <p:sp>
        <p:nvSpPr>
          <p:cNvPr id="410" name="Google Shape;410;p20"/>
          <p:cNvSpPr/>
          <p:nvPr/>
        </p:nvSpPr>
        <p:spPr>
          <a:xfrm>
            <a:off x="6926839" y="3786739"/>
            <a:ext cx="10768159" cy="1015663"/>
          </a:xfrm>
          <a:prstGeom prst="wedgeRoundRectCallout">
            <a:avLst>
              <a:gd fmla="val -57480" name="adj1"/>
              <a:gd fmla="val 43842" name="adj2"/>
              <a:gd fmla="val 16667" name="adj3"/>
            </a:avLst>
          </a:prstGeom>
          <a:solidFill>
            <a:srgbClr val="DAEEF3"/>
          </a:solidFill>
          <a:ln cap="flat" cmpd="sng" w="25400">
            <a:solidFill>
              <a:srgbClr val="DAEEF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Arial"/>
                <a:ea typeface="Arial"/>
                <a:cs typeface="Arial"/>
                <a:sym typeface="Arial"/>
              </a:rPr>
              <a:t>Ngôn ngữ chính thức, ngoại giao, lịch sự.</a:t>
            </a:r>
            <a:endParaRPr/>
          </a:p>
        </p:txBody>
      </p:sp>
      <p:sp>
        <p:nvSpPr>
          <p:cNvPr id="411" name="Google Shape;411;p20"/>
          <p:cNvSpPr/>
          <p:nvPr/>
        </p:nvSpPr>
        <p:spPr>
          <a:xfrm>
            <a:off x="6926840" y="6526058"/>
            <a:ext cx="10768159" cy="1248905"/>
          </a:xfrm>
          <a:prstGeom prst="wedgeRoundRectCallout">
            <a:avLst>
              <a:gd fmla="val -58720" name="adj1"/>
              <a:gd fmla="val -48500" name="adj2"/>
              <a:gd fmla="val 16667" name="adj3"/>
            </a:avLst>
          </a:prstGeom>
          <a:solidFill>
            <a:srgbClr val="FDE9D8"/>
          </a:solidFill>
          <a:ln cap="flat" cmpd="sng" w="25400">
            <a:solidFill>
              <a:srgbClr val="FDE9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Arial"/>
                <a:ea typeface="Arial"/>
                <a:cs typeface="Arial"/>
                <a:sym typeface="Arial"/>
              </a:rPr>
              <a:t>Ngôn ngữ nhẹ nhàng, vui vẻ</a:t>
            </a:r>
            <a:endParaRPr/>
          </a:p>
        </p:txBody>
      </p:sp>
      <p:sp>
        <p:nvSpPr>
          <p:cNvPr id="412" name="Google Shape;412;p20"/>
          <p:cNvSpPr/>
          <p:nvPr/>
        </p:nvSpPr>
        <p:spPr>
          <a:xfrm>
            <a:off x="6926839" y="8114382"/>
            <a:ext cx="10768159" cy="1248905"/>
          </a:xfrm>
          <a:prstGeom prst="wedgeRoundRectCallout">
            <a:avLst>
              <a:gd fmla="val -59409" name="adj1"/>
              <a:gd fmla="val -36879" name="adj2"/>
              <a:gd fmla="val 16667" name="adj3"/>
            </a:avLst>
          </a:prstGeom>
          <a:solidFill>
            <a:srgbClr val="F2DADA"/>
          </a:solidFill>
          <a:ln cap="flat" cmpd="sng" w="25400">
            <a:solidFill>
              <a:srgbClr val="F2DAD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Arial"/>
                <a:ea typeface="Arial"/>
                <a:cs typeface="Arial"/>
                <a:sym typeface="Arial"/>
              </a:rPr>
              <a:t>Ngôn ngữ cẩn trọng, dùng từ có sắc thái vừa phải</a:t>
            </a:r>
            <a:endParaRPr/>
          </a:p>
        </p:txBody>
      </p:sp>
      <p:sp>
        <p:nvSpPr>
          <p:cNvPr id="413" name="Google Shape;413;p20"/>
          <p:cNvSpPr/>
          <p:nvPr/>
        </p:nvSpPr>
        <p:spPr>
          <a:xfrm>
            <a:off x="6926839" y="2476500"/>
            <a:ext cx="10768159" cy="1015663"/>
          </a:xfrm>
          <a:prstGeom prst="wedgeRoundRectCallout">
            <a:avLst>
              <a:gd fmla="val -57480" name="adj1"/>
              <a:gd fmla="val 43842" name="adj2"/>
              <a:gd fmla="val 16667" name="adj3"/>
            </a:avLst>
          </a:prstGeom>
          <a:solidFill>
            <a:srgbClr val="E5DFEC"/>
          </a:solidFill>
          <a:ln cap="flat" cmpd="sng" w="25400">
            <a:solidFill>
              <a:srgbClr val="E5DFE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Arial"/>
                <a:ea typeface="Arial"/>
                <a:cs typeface="Arial"/>
                <a:sym typeface="Arial"/>
              </a:rPr>
              <a:t>Ngôn ngữ sinh hoạt, giản dị, gần gũi, thân mật</a:t>
            </a:r>
            <a:endParaRPr/>
          </a:p>
        </p:txBody>
      </p:sp>
      <p:sp>
        <p:nvSpPr>
          <p:cNvPr id="414" name="Google Shape;414;p20"/>
          <p:cNvSpPr/>
          <p:nvPr/>
        </p:nvSpPr>
        <p:spPr>
          <a:xfrm>
            <a:off x="6926839" y="5170976"/>
            <a:ext cx="10768159" cy="1015663"/>
          </a:xfrm>
          <a:prstGeom prst="wedgeRoundRectCallout">
            <a:avLst>
              <a:gd fmla="val -57480" name="adj1"/>
              <a:gd fmla="val 43842" name="adj2"/>
              <a:gd fmla="val 16667" name="adj3"/>
            </a:avLst>
          </a:prstGeom>
          <a:solidFill>
            <a:srgbClr val="FFF3CD"/>
          </a:solidFill>
          <a:ln cap="flat" cmpd="sng" w="25400">
            <a:solidFill>
              <a:srgbClr val="FFF3C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Arial"/>
                <a:ea typeface="Arial"/>
                <a:cs typeface="Arial"/>
                <a:sym typeface="Arial"/>
              </a:rPr>
              <a:t>Ngôn ngữ lịch lãm, cởi mở, lễ phép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500"/>
                                        <p:tgtEl>
                                          <p:spTgt spid="41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1"/>
          <p:cNvSpPr/>
          <p:nvPr/>
        </p:nvSpPr>
        <p:spPr>
          <a:xfrm>
            <a:off x="17097153" y="259307"/>
            <a:ext cx="1253056" cy="1047180"/>
          </a:xfrm>
          <a:custGeom>
            <a:rect b="b" l="l" r="r" t="t"/>
            <a:pathLst>
              <a:path extrusionOk="0" h="4959711" w="7140946">
                <a:moveTo>
                  <a:pt x="0" y="0"/>
                </a:moveTo>
                <a:lnTo>
                  <a:pt x="7140946" y="0"/>
                </a:lnTo>
                <a:lnTo>
                  <a:pt x="7140946" y="4959711"/>
                </a:lnTo>
                <a:lnTo>
                  <a:pt x="0" y="49597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420" name="Google Shape;420;p21"/>
          <p:cNvGrpSpPr/>
          <p:nvPr/>
        </p:nvGrpSpPr>
        <p:grpSpPr>
          <a:xfrm>
            <a:off x="6940" y="147512"/>
            <a:ext cx="1057989" cy="1158974"/>
            <a:chOff x="15614885" y="8251666"/>
            <a:chExt cx="1057989" cy="1158974"/>
          </a:xfrm>
        </p:grpSpPr>
        <p:sp>
          <p:nvSpPr>
            <p:cNvPr id="421" name="Google Shape;421;p21"/>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2" name="Google Shape;422;p21"/>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23" name="Google Shape;423;p21"/>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pic>
        <p:nvPicPr>
          <p:cNvPr id="424" name="Google Shape;424;p21"/>
          <p:cNvPicPr preferRelativeResize="0"/>
          <p:nvPr/>
        </p:nvPicPr>
        <p:blipFill rotWithShape="1">
          <a:blip r:embed="rId5">
            <a:alphaModFix/>
          </a:blip>
          <a:srcRect b="0" l="0" r="0" t="0"/>
          <a:stretch/>
        </p:blipFill>
        <p:spPr>
          <a:xfrm>
            <a:off x="13335000" y="2019300"/>
            <a:ext cx="5269830" cy="9057522"/>
          </a:xfrm>
          <a:prstGeom prst="rect">
            <a:avLst/>
          </a:prstGeom>
          <a:noFill/>
          <a:ln>
            <a:noFill/>
          </a:ln>
        </p:spPr>
      </p:pic>
      <p:sp>
        <p:nvSpPr>
          <p:cNvPr id="425" name="Google Shape;425;p21"/>
          <p:cNvSpPr/>
          <p:nvPr/>
        </p:nvSpPr>
        <p:spPr>
          <a:xfrm>
            <a:off x="2598964" y="375148"/>
            <a:ext cx="9406483" cy="3939236"/>
          </a:xfrm>
          <a:prstGeom prst="cloudCallout">
            <a:avLst>
              <a:gd fmla="val 61388" name="adj1"/>
              <a:gd fmla="val 48327" name="adj2"/>
            </a:avLst>
          </a:prstGeom>
          <a:solidFill>
            <a:srgbClr val="FFF3CD"/>
          </a:solidFill>
          <a:ln cap="flat" cmpd="sng" w="381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Calibri"/>
                <a:ea typeface="Calibri"/>
                <a:cs typeface="Calibri"/>
                <a:sym typeface="Calibri"/>
              </a:rPr>
              <a:t>Em hãy phân biệt phong cách ngôn ngữ trong các môi trường giao tiếp khác nhau</a:t>
            </a:r>
            <a:endParaRPr sz="3600">
              <a:solidFill>
                <a:schemeClr val="dk1"/>
              </a:solidFill>
              <a:latin typeface="Arial"/>
              <a:ea typeface="Arial"/>
              <a:cs typeface="Arial"/>
              <a:sym typeface="Arial"/>
            </a:endParaRPr>
          </a:p>
        </p:txBody>
      </p:sp>
      <p:grpSp>
        <p:nvGrpSpPr>
          <p:cNvPr id="426" name="Google Shape;426;p21"/>
          <p:cNvGrpSpPr/>
          <p:nvPr/>
        </p:nvGrpSpPr>
        <p:grpSpPr>
          <a:xfrm>
            <a:off x="775185" y="4376491"/>
            <a:ext cx="13474215" cy="5535361"/>
            <a:chOff x="545418" y="5578896"/>
            <a:chExt cx="13474215" cy="5535361"/>
          </a:xfrm>
        </p:grpSpPr>
        <p:pic>
          <p:nvPicPr>
            <p:cNvPr descr="Back with solid fill" id="427" name="Google Shape;427;p21"/>
            <p:cNvPicPr preferRelativeResize="0"/>
            <p:nvPr/>
          </p:nvPicPr>
          <p:blipFill rotWithShape="1">
            <a:blip r:embed="rId6">
              <a:alphaModFix/>
            </a:blip>
            <a:srcRect b="0" l="0" r="0" t="0"/>
            <a:stretch/>
          </p:blipFill>
          <p:spPr>
            <a:xfrm flipH="1" rot="10800000">
              <a:off x="545418" y="7946105"/>
              <a:ext cx="1760531" cy="1155700"/>
            </a:xfrm>
            <a:prstGeom prst="rect">
              <a:avLst/>
            </a:prstGeom>
            <a:noFill/>
            <a:ln>
              <a:noFill/>
            </a:ln>
          </p:spPr>
        </p:pic>
        <p:sp>
          <p:nvSpPr>
            <p:cNvPr id="428" name="Google Shape;428;p21"/>
            <p:cNvSpPr txBox="1"/>
            <p:nvPr/>
          </p:nvSpPr>
          <p:spPr>
            <a:xfrm>
              <a:off x="2117191" y="5578896"/>
              <a:ext cx="11902442" cy="5535361"/>
            </a:xfrm>
            <a:prstGeom prst="rect">
              <a:avLst/>
            </a:prstGeom>
            <a:noFill/>
            <a:ln>
              <a:noFill/>
            </a:ln>
          </p:spPr>
          <p:txBody>
            <a:bodyPr anchorCtr="0" anchor="t" bIns="45700" lIns="91425" spcFirstLastPara="1" rIns="91425" wrap="square" tIns="45700">
              <a:spAutoFit/>
            </a:bodyPr>
            <a:lstStyle/>
            <a:p>
              <a:pPr indent="-571500" lvl="0" marL="571500" marR="0" rtl="0" algn="l">
                <a:lnSpc>
                  <a:spcPct val="150000"/>
                </a:lnSpc>
                <a:spcBef>
                  <a:spcPts val="0"/>
                </a:spcBef>
                <a:spcAft>
                  <a:spcPts val="0"/>
                </a:spcAft>
                <a:buClr>
                  <a:srgbClr val="000000"/>
                </a:buClr>
                <a:buSzPts val="3600"/>
                <a:buFont typeface="Noto Sans Symbols"/>
                <a:buChar char="⮚"/>
              </a:pPr>
              <a:r>
                <a:rPr b="1" lang="en-US" sz="3600">
                  <a:solidFill>
                    <a:srgbClr val="000000"/>
                  </a:solidFill>
                  <a:latin typeface="Arial"/>
                  <a:ea typeface="Arial"/>
                  <a:cs typeface="Arial"/>
                  <a:sym typeface="Arial"/>
                </a:rPr>
                <a:t>Ví dụ:</a:t>
              </a:r>
              <a:endParaRPr b="1" sz="3600">
                <a:solidFill>
                  <a:srgbClr val="000000"/>
                </a:solidFill>
                <a:latin typeface="Arial"/>
                <a:ea typeface="Arial"/>
                <a:cs typeface="Arial"/>
                <a:sym typeface="Arial"/>
              </a:endParaRPr>
            </a:p>
            <a:p>
              <a:pPr indent="-457200" lvl="1" marL="914400" marR="0" rtl="0" algn="l">
                <a:lnSpc>
                  <a:spcPct val="150000"/>
                </a:lnSpc>
                <a:spcBef>
                  <a:spcPts val="0"/>
                </a:spcBef>
                <a:spcAft>
                  <a:spcPts val="0"/>
                </a:spcAft>
                <a:buClr>
                  <a:srgbClr val="000000"/>
                </a:buClr>
                <a:buSzPts val="3400"/>
                <a:buFont typeface="Noto Sans Symbols"/>
                <a:buChar char="▪"/>
              </a:pPr>
              <a:r>
                <a:rPr b="0" i="1" lang="en-US" sz="3400" u="none" cap="none" strike="noStrike">
                  <a:solidFill>
                    <a:srgbClr val="000000"/>
                  </a:solidFill>
                  <a:latin typeface="Arial"/>
                  <a:ea typeface="Arial"/>
                  <a:cs typeface="Arial"/>
                  <a:sym typeface="Arial"/>
                </a:rPr>
                <a:t>Hôm nay, đại diện cho học sinh toàn trường, em muốn bày tỏ lòng biết ơn tới các thầy cô nhân ngày Nhà giáo Việt Nam 20/11...</a:t>
              </a:r>
              <a:endParaRPr/>
            </a:p>
            <a:p>
              <a:pPr indent="-457200" lvl="1" marL="914400" marR="0" rtl="0" algn="l">
                <a:lnSpc>
                  <a:spcPct val="150000"/>
                </a:lnSpc>
                <a:spcBef>
                  <a:spcPts val="0"/>
                </a:spcBef>
                <a:spcAft>
                  <a:spcPts val="0"/>
                </a:spcAft>
                <a:buClr>
                  <a:srgbClr val="000000"/>
                </a:buClr>
                <a:buSzPts val="3400"/>
                <a:buFont typeface="Noto Sans Symbols"/>
                <a:buChar char="▪"/>
              </a:pPr>
              <a:r>
                <a:rPr b="0" i="1" lang="en-US" sz="3400" u="none" cap="none" strike="noStrike">
                  <a:solidFill>
                    <a:srgbClr val="000000"/>
                  </a:solidFill>
                  <a:latin typeface="Arial"/>
                  <a:ea typeface="Arial"/>
                  <a:cs typeface="Arial"/>
                  <a:sym typeface="Arial"/>
                </a:rPr>
                <a:t>Thưa cô,... thưa cô,... em có bông hoa muốn tặng cô...</a:t>
              </a:r>
              <a:endParaRPr/>
            </a:p>
            <a:p>
              <a:pPr indent="-457200" lvl="1" marL="914400" marR="0" rtl="0" algn="l">
                <a:lnSpc>
                  <a:spcPct val="150000"/>
                </a:lnSpc>
                <a:spcBef>
                  <a:spcPts val="0"/>
                </a:spcBef>
                <a:spcAft>
                  <a:spcPts val="0"/>
                </a:spcAft>
                <a:buClr>
                  <a:srgbClr val="000000"/>
                </a:buClr>
                <a:buSzPts val="3400"/>
                <a:buFont typeface="Noto Sans Symbols"/>
                <a:buChar char="▪"/>
              </a:pPr>
              <a:r>
                <a:rPr b="0" i="1" lang="en-US" sz="3400" u="none" cap="none" strike="noStrike">
                  <a:solidFill>
                    <a:srgbClr val="000000"/>
                  </a:solidFill>
                  <a:latin typeface="Arial"/>
                  <a:ea typeface="Arial"/>
                  <a:cs typeface="Arial"/>
                  <a:sym typeface="Arial"/>
                </a:rPr>
                <a:t>Ê, cậu ơi, ra tớ nhờ…</a:t>
              </a:r>
              <a:endParaRPr/>
            </a:p>
            <a:p>
              <a:pPr indent="-457200" lvl="1" marL="914400" marR="0" rtl="0" algn="l">
                <a:lnSpc>
                  <a:spcPct val="150000"/>
                </a:lnSpc>
                <a:spcBef>
                  <a:spcPts val="0"/>
                </a:spcBef>
                <a:spcAft>
                  <a:spcPts val="0"/>
                </a:spcAft>
                <a:buClr>
                  <a:srgbClr val="000000"/>
                </a:buClr>
                <a:buSzPts val="3400"/>
                <a:buFont typeface="Noto Sans Symbols"/>
                <a:buChar char="▪"/>
              </a:pPr>
              <a:r>
                <a:rPr b="0" i="1" lang="en-US" sz="3400" u="none" cap="none" strike="noStrike">
                  <a:solidFill>
                    <a:srgbClr val="000000"/>
                  </a:solidFill>
                  <a:latin typeface="Arial"/>
                  <a:ea typeface="Arial"/>
                  <a:cs typeface="Arial"/>
                  <a:sym typeface="Arial"/>
                </a:rPr>
                <a:t>Tớ có thể nhờ cậu chút việc được không?</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2"/>
          <p:cNvSpPr/>
          <p:nvPr/>
        </p:nvSpPr>
        <p:spPr>
          <a:xfrm>
            <a:off x="16633012" y="259306"/>
            <a:ext cx="1717197" cy="1248985"/>
          </a:xfrm>
          <a:custGeom>
            <a:rect b="b" l="l" r="r" t="t"/>
            <a:pathLst>
              <a:path extrusionOk="0" h="4959711" w="7140946">
                <a:moveTo>
                  <a:pt x="0" y="0"/>
                </a:moveTo>
                <a:lnTo>
                  <a:pt x="7140946" y="0"/>
                </a:lnTo>
                <a:lnTo>
                  <a:pt x="7140946" y="4959711"/>
                </a:lnTo>
                <a:lnTo>
                  <a:pt x="0" y="49597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434" name="Google Shape;434;p22"/>
          <p:cNvGrpSpPr/>
          <p:nvPr/>
        </p:nvGrpSpPr>
        <p:grpSpPr>
          <a:xfrm>
            <a:off x="6940" y="147512"/>
            <a:ext cx="1057989" cy="1158974"/>
            <a:chOff x="15614885" y="8251666"/>
            <a:chExt cx="1057989" cy="1158974"/>
          </a:xfrm>
        </p:grpSpPr>
        <p:sp>
          <p:nvSpPr>
            <p:cNvPr id="435" name="Google Shape;435;p22"/>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436" name="Google Shape;436;p22"/>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sp>
        <p:nvSpPr>
          <p:cNvPr id="437" name="Google Shape;437;p22"/>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sp>
        <p:nvSpPr>
          <p:cNvPr id="438" name="Google Shape;438;p22"/>
          <p:cNvSpPr txBox="1"/>
          <p:nvPr/>
        </p:nvSpPr>
        <p:spPr>
          <a:xfrm>
            <a:off x="2031556" y="456354"/>
            <a:ext cx="13865659" cy="191154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200">
                <a:solidFill>
                  <a:srgbClr val="C00000"/>
                </a:solidFill>
                <a:latin typeface="Arial"/>
                <a:ea typeface="Arial"/>
                <a:cs typeface="Arial"/>
                <a:sym typeface="Arial"/>
              </a:rPr>
              <a:t>Nhiệm vụ 4: Kể lại tình huống mà em đã điều chỉnh bản thân để thích ứng với sự thay đổi đó</a:t>
            </a:r>
            <a:endParaRPr sz="4200">
              <a:solidFill>
                <a:srgbClr val="C00000"/>
              </a:solidFill>
              <a:latin typeface="Arial"/>
              <a:ea typeface="Arial"/>
              <a:cs typeface="Arial"/>
              <a:sym typeface="Arial"/>
            </a:endParaRPr>
          </a:p>
        </p:txBody>
      </p:sp>
      <p:grpSp>
        <p:nvGrpSpPr>
          <p:cNvPr id="439" name="Google Shape;439;p22"/>
          <p:cNvGrpSpPr/>
          <p:nvPr/>
        </p:nvGrpSpPr>
        <p:grpSpPr>
          <a:xfrm>
            <a:off x="2819400" y="5285805"/>
            <a:ext cx="4631425" cy="4461628"/>
            <a:chOff x="1549494" y="5220611"/>
            <a:chExt cx="4631425" cy="4461628"/>
          </a:xfrm>
        </p:grpSpPr>
        <p:sp>
          <p:nvSpPr>
            <p:cNvPr id="440" name="Google Shape;440;p22"/>
            <p:cNvSpPr/>
            <p:nvPr/>
          </p:nvSpPr>
          <p:spPr>
            <a:xfrm>
              <a:off x="1587513" y="5220611"/>
              <a:ext cx="4593406" cy="1226761"/>
            </a:xfrm>
            <a:prstGeom prst="rect">
              <a:avLst/>
            </a:prstGeom>
            <a:solidFill>
              <a:schemeClr val="lt1"/>
            </a:solidFill>
            <a:ln cap="flat" cmpd="sng" w="25400">
              <a:solidFill>
                <a:srgbClr val="6324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FF0000"/>
                  </a:solidFill>
                  <a:latin typeface="Arial"/>
                  <a:ea typeface="Arial"/>
                  <a:cs typeface="Arial"/>
                  <a:sym typeface="Arial"/>
                </a:rPr>
                <a:t>GỢI Ý</a:t>
              </a:r>
              <a:endParaRPr/>
            </a:p>
          </p:txBody>
        </p:sp>
        <p:pic>
          <p:nvPicPr>
            <p:cNvPr id="441" name="Google Shape;441;p22"/>
            <p:cNvPicPr preferRelativeResize="0"/>
            <p:nvPr/>
          </p:nvPicPr>
          <p:blipFill rotWithShape="1">
            <a:blip r:embed="rId5">
              <a:alphaModFix/>
            </a:blip>
            <a:srcRect b="0" l="0" r="0" t="0"/>
            <a:stretch/>
          </p:blipFill>
          <p:spPr>
            <a:xfrm>
              <a:off x="1549494" y="7084656"/>
              <a:ext cx="4172822" cy="2597583"/>
            </a:xfrm>
            <a:prstGeom prst="rect">
              <a:avLst/>
            </a:prstGeom>
            <a:noFill/>
            <a:ln>
              <a:noFill/>
            </a:ln>
          </p:spPr>
        </p:pic>
      </p:grpSp>
      <p:grpSp>
        <p:nvGrpSpPr>
          <p:cNvPr id="442" name="Google Shape;442;p22"/>
          <p:cNvGrpSpPr/>
          <p:nvPr/>
        </p:nvGrpSpPr>
        <p:grpSpPr>
          <a:xfrm>
            <a:off x="457200" y="2679297"/>
            <a:ext cx="16948238" cy="1923222"/>
            <a:chOff x="522106" y="2667624"/>
            <a:chExt cx="16948238" cy="1923222"/>
          </a:xfrm>
        </p:grpSpPr>
        <p:sp>
          <p:nvSpPr>
            <p:cNvPr id="443" name="Google Shape;443;p22"/>
            <p:cNvSpPr/>
            <p:nvPr/>
          </p:nvSpPr>
          <p:spPr>
            <a:xfrm>
              <a:off x="2209800" y="2667624"/>
              <a:ext cx="15260544" cy="1923222"/>
            </a:xfrm>
            <a:prstGeom prst="roundRect">
              <a:avLst>
                <a:gd fmla="val 16667" name="adj"/>
              </a:avLst>
            </a:prstGeom>
            <a:solidFill>
              <a:srgbClr val="DAE5F1"/>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800">
                  <a:solidFill>
                    <a:schemeClr val="dk1"/>
                  </a:solidFill>
                  <a:latin typeface="Arial"/>
                  <a:ea typeface="Arial"/>
                  <a:cs typeface="Arial"/>
                  <a:sym typeface="Arial"/>
                </a:rPr>
                <a:t>Em hãy chia sẻ cho các bạn biết những tình huống mà các em đã rèn luyện điều chỉnh bản thân để thích ứng trong suốt thời gian qua.</a:t>
              </a:r>
              <a:endParaRPr sz="3800">
                <a:solidFill>
                  <a:schemeClr val="dk1"/>
                </a:solidFill>
                <a:latin typeface="Arial"/>
                <a:ea typeface="Arial"/>
                <a:cs typeface="Arial"/>
                <a:sym typeface="Arial"/>
              </a:endParaRPr>
            </a:p>
          </p:txBody>
        </p:sp>
        <p:pic>
          <p:nvPicPr>
            <p:cNvPr id="444" name="Google Shape;444;p22"/>
            <p:cNvPicPr preferRelativeResize="0"/>
            <p:nvPr/>
          </p:nvPicPr>
          <p:blipFill rotWithShape="1">
            <a:blip r:embed="rId6">
              <a:alphaModFix/>
            </a:blip>
            <a:srcRect b="0" l="0" r="0" t="0"/>
            <a:stretch/>
          </p:blipFill>
          <p:spPr>
            <a:xfrm>
              <a:off x="522106" y="2821545"/>
              <a:ext cx="1437688" cy="1615380"/>
            </a:xfrm>
            <a:prstGeom prst="rect">
              <a:avLst/>
            </a:prstGeom>
            <a:noFill/>
            <a:ln>
              <a:noFill/>
            </a:ln>
          </p:spPr>
        </p:pic>
      </p:grpSp>
      <p:sp>
        <p:nvSpPr>
          <p:cNvPr id="445" name="Google Shape;445;p22"/>
          <p:cNvSpPr/>
          <p:nvPr/>
        </p:nvSpPr>
        <p:spPr>
          <a:xfrm>
            <a:off x="8479612" y="5285804"/>
            <a:ext cx="8153400" cy="4277295"/>
          </a:xfrm>
          <a:prstGeom prst="roundRect">
            <a:avLst>
              <a:gd fmla="val 16667" name="adj"/>
            </a:avLst>
          </a:prstGeom>
          <a:solidFill>
            <a:srgbClr val="FEF1E6"/>
          </a:solidFill>
          <a:ln cap="flat" cmpd="sng" w="38100">
            <a:solidFill>
              <a:srgbClr val="974806"/>
            </a:solidFill>
            <a:prstDash val="dash"/>
            <a:round/>
            <a:headEnd len="sm" w="sm" type="none"/>
            <a:tailEnd len="sm" w="sm" type="none"/>
          </a:ln>
        </p:spPr>
        <p:txBody>
          <a:bodyPr anchorCtr="0" anchor="ctr" bIns="45700" lIns="91425" spcFirstLastPara="1" rIns="91425" wrap="square" tIns="45700">
            <a:noAutofit/>
          </a:bodyPr>
          <a:lstStyle/>
          <a:p>
            <a:pPr indent="-571500" lvl="0" marL="571500" marR="0" rtl="0" algn="just">
              <a:lnSpc>
                <a:spcPct val="200000"/>
              </a:lnSpc>
              <a:spcBef>
                <a:spcPts val="0"/>
              </a:spcBef>
              <a:spcAft>
                <a:spcPts val="0"/>
              </a:spcAft>
              <a:buClr>
                <a:srgbClr val="000000"/>
              </a:buClr>
              <a:buSzPts val="3600"/>
              <a:buFont typeface="Arial"/>
              <a:buChar char="•"/>
            </a:pPr>
            <a:r>
              <a:rPr lang="en-US" sz="3600">
                <a:solidFill>
                  <a:srgbClr val="000000"/>
                </a:solidFill>
                <a:latin typeface="Arial"/>
                <a:ea typeface="Arial"/>
                <a:cs typeface="Arial"/>
                <a:sym typeface="Arial"/>
              </a:rPr>
              <a:t>Sau khi lên lớp 10</a:t>
            </a:r>
            <a:endParaRPr/>
          </a:p>
          <a:p>
            <a:pPr indent="-571500" lvl="0" marL="571500" marR="0" rtl="0" algn="just">
              <a:lnSpc>
                <a:spcPct val="200000"/>
              </a:lnSpc>
              <a:spcBef>
                <a:spcPts val="0"/>
              </a:spcBef>
              <a:spcAft>
                <a:spcPts val="0"/>
              </a:spcAft>
              <a:buClr>
                <a:srgbClr val="000000"/>
              </a:buClr>
              <a:buSzPts val="3600"/>
              <a:buFont typeface="Arial"/>
              <a:buChar char="•"/>
            </a:pPr>
            <a:r>
              <a:rPr lang="en-US" sz="3600">
                <a:solidFill>
                  <a:srgbClr val="000000"/>
                </a:solidFill>
                <a:latin typeface="Arial"/>
                <a:ea typeface="Arial"/>
                <a:cs typeface="Arial"/>
                <a:sym typeface="Arial"/>
              </a:rPr>
              <a:t>Tham gia câu lạc bộ mới</a:t>
            </a:r>
            <a:endParaRPr/>
          </a:p>
          <a:p>
            <a:pPr indent="-571500" lvl="0" marL="571500" marR="0" rtl="0" algn="just">
              <a:lnSpc>
                <a:spcPct val="200000"/>
              </a:lnSpc>
              <a:spcBef>
                <a:spcPts val="0"/>
              </a:spcBef>
              <a:spcAft>
                <a:spcPts val="0"/>
              </a:spcAft>
              <a:buClr>
                <a:srgbClr val="000000"/>
              </a:buClr>
              <a:buSzPts val="3600"/>
              <a:buFont typeface="Arial"/>
              <a:buChar char="•"/>
            </a:pPr>
            <a:r>
              <a:rPr lang="en-US" sz="3600">
                <a:solidFill>
                  <a:srgbClr val="000000"/>
                </a:solidFill>
                <a:latin typeface="Arial"/>
                <a:ea typeface="Arial"/>
                <a:cs typeface="Arial"/>
                <a:sym typeface="Arial"/>
              </a:rPr>
              <a:t>Phải thay đổi thói quen sinh hoạt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500"/>
                                        <p:tgtEl>
                                          <p:spTgt spid="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0" st="0"/>
                                            </p:txEl>
                                          </p:spTgt>
                                        </p:tgtEl>
                                        <p:attrNameLst>
                                          <p:attrName>style.visibility</p:attrName>
                                        </p:attrNameLst>
                                      </p:cBhvr>
                                      <p:to>
                                        <p:strVal val="visible"/>
                                      </p:to>
                                    </p:set>
                                    <p:animEffect filter="fade" transition="in">
                                      <p:cBhvr>
                                        <p:cTn dur="500"/>
                                        <p:tgtEl>
                                          <p:spTgt spid="4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1" st="1"/>
                                            </p:txEl>
                                          </p:spTgt>
                                        </p:tgtEl>
                                        <p:attrNameLst>
                                          <p:attrName>style.visibility</p:attrName>
                                        </p:attrNameLst>
                                      </p:cBhvr>
                                      <p:to>
                                        <p:strVal val="visible"/>
                                      </p:to>
                                    </p:set>
                                    <p:animEffect filter="fade" transition="in">
                                      <p:cBhvr>
                                        <p:cTn dur="500"/>
                                        <p:tgtEl>
                                          <p:spTgt spid="4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2" st="2"/>
                                            </p:txEl>
                                          </p:spTgt>
                                        </p:tgtEl>
                                        <p:attrNameLst>
                                          <p:attrName>style.visibility</p:attrName>
                                        </p:attrNameLst>
                                      </p:cBhvr>
                                      <p:to>
                                        <p:strVal val="visible"/>
                                      </p:to>
                                    </p:set>
                                    <p:animEffect filter="fade" transition="in">
                                      <p:cBhvr>
                                        <p:cTn dur="500"/>
                                        <p:tgtEl>
                                          <p:spTgt spid="44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grpSp>
        <p:nvGrpSpPr>
          <p:cNvPr id="450" name="Google Shape;450;p23"/>
          <p:cNvGrpSpPr/>
          <p:nvPr/>
        </p:nvGrpSpPr>
        <p:grpSpPr>
          <a:xfrm>
            <a:off x="16877128" y="8936064"/>
            <a:ext cx="1130864" cy="1158974"/>
            <a:chOff x="2760625" y="539208"/>
            <a:chExt cx="1130864" cy="1158974"/>
          </a:xfrm>
        </p:grpSpPr>
        <p:sp>
          <p:nvSpPr>
            <p:cNvPr id="451" name="Google Shape;451;p23"/>
            <p:cNvSpPr/>
            <p:nvPr/>
          </p:nvSpPr>
          <p:spPr>
            <a:xfrm>
              <a:off x="3312002" y="1118695"/>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2" name="Google Shape;452;p23"/>
            <p:cNvSpPr/>
            <p:nvPr/>
          </p:nvSpPr>
          <p:spPr>
            <a:xfrm>
              <a:off x="2760625" y="539208"/>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53" name="Google Shape;453;p23"/>
          <p:cNvSpPr/>
          <p:nvPr/>
        </p:nvSpPr>
        <p:spPr>
          <a:xfrm>
            <a:off x="17153433" y="328960"/>
            <a:ext cx="953703" cy="966117"/>
          </a:xfrm>
          <a:custGeom>
            <a:rect b="b" l="l" r="r" t="t"/>
            <a:pathLst>
              <a:path extrusionOk="0" h="2377680" w="2481450">
                <a:moveTo>
                  <a:pt x="0" y="0"/>
                </a:moveTo>
                <a:lnTo>
                  <a:pt x="2481450" y="0"/>
                </a:lnTo>
                <a:lnTo>
                  <a:pt x="2481450" y="2377681"/>
                </a:lnTo>
                <a:lnTo>
                  <a:pt x="0" y="23776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454" name="Google Shape;454;p23"/>
          <p:cNvGrpSpPr/>
          <p:nvPr/>
        </p:nvGrpSpPr>
        <p:grpSpPr>
          <a:xfrm rot="-348097">
            <a:off x="2862915" y="1414975"/>
            <a:ext cx="12138154" cy="6319670"/>
            <a:chOff x="0" y="-38100"/>
            <a:chExt cx="3190453" cy="1501694"/>
          </a:xfrm>
        </p:grpSpPr>
        <p:sp>
          <p:nvSpPr>
            <p:cNvPr id="455" name="Google Shape;455;p23"/>
            <p:cNvSpPr/>
            <p:nvPr/>
          </p:nvSpPr>
          <p:spPr>
            <a:xfrm>
              <a:off x="0" y="0"/>
              <a:ext cx="3190453" cy="1463594"/>
            </a:xfrm>
            <a:custGeom>
              <a:rect b="b" l="l" r="r" t="t"/>
              <a:pathLst>
                <a:path extrusionOk="0" h="1463594" w="3190453">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lt1"/>
            </a:solidFill>
            <a:ln cap="flat" cmpd="sng" w="6667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6" name="Google Shape;456;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457" name="Google Shape;457;p23"/>
          <p:cNvSpPr txBox="1"/>
          <p:nvPr/>
        </p:nvSpPr>
        <p:spPr>
          <a:xfrm>
            <a:off x="4293816" y="3103870"/>
            <a:ext cx="9370569" cy="327942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800">
                <a:solidFill>
                  <a:schemeClr val="dk1"/>
                </a:solidFill>
                <a:latin typeface="Calibri"/>
                <a:ea typeface="Calibri"/>
                <a:cs typeface="Calibri"/>
                <a:sym typeface="Calibri"/>
              </a:rPr>
              <a:t>Việc rèn luyện điều chỉnh bản thân để thích ứng với sự thay đổi cần thực hiện thường xuyên.</a:t>
            </a:r>
            <a:endParaRPr sz="4800">
              <a:solidFill>
                <a:schemeClr val="dk1"/>
              </a:solidFill>
              <a:latin typeface="Arial"/>
              <a:ea typeface="Arial"/>
              <a:cs typeface="Arial"/>
              <a:sym typeface="Arial"/>
            </a:endParaRPr>
          </a:p>
        </p:txBody>
      </p:sp>
      <p:grpSp>
        <p:nvGrpSpPr>
          <p:cNvPr id="458" name="Google Shape;458;p23"/>
          <p:cNvGrpSpPr/>
          <p:nvPr/>
        </p:nvGrpSpPr>
        <p:grpSpPr>
          <a:xfrm>
            <a:off x="12865915" y="6151753"/>
            <a:ext cx="4030937" cy="3208262"/>
            <a:chOff x="11020899" y="6038805"/>
            <a:chExt cx="4030937" cy="3208262"/>
          </a:xfrm>
        </p:grpSpPr>
        <p:grpSp>
          <p:nvGrpSpPr>
            <p:cNvPr id="459" name="Google Shape;459;p23"/>
            <p:cNvGrpSpPr/>
            <p:nvPr/>
          </p:nvGrpSpPr>
          <p:grpSpPr>
            <a:xfrm rot="317549">
              <a:off x="11145277" y="6207118"/>
              <a:ext cx="3782182" cy="2871636"/>
              <a:chOff x="28300" y="19514"/>
              <a:chExt cx="756200" cy="653586"/>
            </a:xfrm>
          </p:grpSpPr>
          <p:sp>
            <p:nvSpPr>
              <p:cNvPr id="460" name="Google Shape;460;p23"/>
              <p:cNvSpPr/>
              <p:nvPr/>
            </p:nvSpPr>
            <p:spPr>
              <a:xfrm>
                <a:off x="28300" y="19514"/>
                <a:ext cx="756200" cy="571328"/>
              </a:xfrm>
              <a:custGeom>
                <a:rect b="b" l="l" r="r" t="t"/>
                <a:pathLst>
                  <a:path extrusionOk="0" h="571328" w="756200">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rgbClr val="76923C"/>
              </a:solidFill>
              <a:ln cap="flat" cmpd="sng" w="5715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1" name="Google Shape;461;p23"/>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462" name="Google Shape;462;p23"/>
            <p:cNvSpPr txBox="1"/>
            <p:nvPr/>
          </p:nvSpPr>
          <p:spPr>
            <a:xfrm>
              <a:off x="11219523" y="7032112"/>
              <a:ext cx="360041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chemeClr val="lt1"/>
                  </a:solidFill>
                  <a:latin typeface="Arial"/>
                  <a:ea typeface="Arial"/>
                  <a:cs typeface="Arial"/>
                  <a:sym typeface="Arial"/>
                </a:rPr>
                <a:t>Kết luận</a:t>
              </a:r>
              <a:endParaRPr sz="5400">
                <a:solidFill>
                  <a:schemeClr val="lt1"/>
                </a:solidFill>
                <a:latin typeface="Arial"/>
                <a:ea typeface="Arial"/>
                <a:cs typeface="Arial"/>
                <a:sym typeface="Arial"/>
              </a:endParaRPr>
            </a:p>
          </p:txBody>
        </p:sp>
      </p:grpSp>
      <p:pic>
        <p:nvPicPr>
          <p:cNvPr descr="A cartoon of a child reading a book&#10;&#10;Description automatically generated" id="463" name="Google Shape;463;p23"/>
          <p:cNvPicPr preferRelativeResize="0"/>
          <p:nvPr/>
        </p:nvPicPr>
        <p:blipFill rotWithShape="1">
          <a:blip r:embed="rId5">
            <a:alphaModFix/>
          </a:blip>
          <a:srcRect b="0" l="0" r="0" t="0"/>
          <a:stretch/>
        </p:blipFill>
        <p:spPr>
          <a:xfrm>
            <a:off x="238703" y="6028440"/>
            <a:ext cx="4547537" cy="4704987"/>
          </a:xfrm>
          <a:prstGeom prst="rect">
            <a:avLst/>
          </a:prstGeom>
          <a:noFill/>
          <a:ln>
            <a:noFill/>
          </a:ln>
        </p:spPr>
      </p:pic>
      <p:pic>
        <p:nvPicPr>
          <p:cNvPr id="464" name="Google Shape;464;p23"/>
          <p:cNvPicPr preferRelativeResize="0"/>
          <p:nvPr/>
        </p:nvPicPr>
        <p:blipFill rotWithShape="1">
          <a:blip r:embed="rId6">
            <a:alphaModFix/>
          </a:blip>
          <a:srcRect b="0" l="0" r="0" t="0"/>
          <a:stretch/>
        </p:blipFill>
        <p:spPr>
          <a:xfrm rot="611193">
            <a:off x="1342662" y="898417"/>
            <a:ext cx="1835901" cy="21132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grpSp>
        <p:nvGrpSpPr>
          <p:cNvPr id="469" name="Google Shape;469;p24"/>
          <p:cNvGrpSpPr/>
          <p:nvPr/>
        </p:nvGrpSpPr>
        <p:grpSpPr>
          <a:xfrm>
            <a:off x="180864" y="136103"/>
            <a:ext cx="1130864" cy="1158974"/>
            <a:chOff x="2760625" y="539208"/>
            <a:chExt cx="1130864" cy="1158974"/>
          </a:xfrm>
        </p:grpSpPr>
        <p:sp>
          <p:nvSpPr>
            <p:cNvPr id="470" name="Google Shape;470;p24"/>
            <p:cNvSpPr/>
            <p:nvPr/>
          </p:nvSpPr>
          <p:spPr>
            <a:xfrm>
              <a:off x="3312002" y="1118695"/>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1" name="Google Shape;471;p24"/>
            <p:cNvSpPr/>
            <p:nvPr/>
          </p:nvSpPr>
          <p:spPr>
            <a:xfrm>
              <a:off x="2760625" y="539208"/>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72" name="Google Shape;472;p24"/>
          <p:cNvSpPr/>
          <p:nvPr/>
        </p:nvSpPr>
        <p:spPr>
          <a:xfrm>
            <a:off x="17153433" y="328960"/>
            <a:ext cx="953703" cy="966117"/>
          </a:xfrm>
          <a:custGeom>
            <a:rect b="b" l="l" r="r" t="t"/>
            <a:pathLst>
              <a:path extrusionOk="0" h="2377680" w="2481450">
                <a:moveTo>
                  <a:pt x="0" y="0"/>
                </a:moveTo>
                <a:lnTo>
                  <a:pt x="2481450" y="0"/>
                </a:lnTo>
                <a:lnTo>
                  <a:pt x="2481450" y="2377681"/>
                </a:lnTo>
                <a:lnTo>
                  <a:pt x="0" y="23776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3" name="Google Shape;473;p24"/>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sp>
        <p:nvSpPr>
          <p:cNvPr id="474" name="Google Shape;474;p24"/>
          <p:cNvSpPr/>
          <p:nvPr/>
        </p:nvSpPr>
        <p:spPr>
          <a:xfrm rot="10800000">
            <a:off x="6172197" y="2552698"/>
            <a:ext cx="11387828" cy="7205023"/>
          </a:xfrm>
          <a:custGeom>
            <a:rect b="b" l="l" r="r" t="t"/>
            <a:pathLst>
              <a:path extrusionOk="0" h="2167467" w="2816250">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EAF1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5" name="Google Shape;475;p24"/>
          <p:cNvSpPr/>
          <p:nvPr/>
        </p:nvSpPr>
        <p:spPr>
          <a:xfrm rot="10800000">
            <a:off x="727974" y="2552697"/>
            <a:ext cx="4945207" cy="7205026"/>
          </a:xfrm>
          <a:custGeom>
            <a:rect b="b" l="l" r="r" t="t"/>
            <a:pathLst>
              <a:path extrusionOk="0" h="2167467" w="1302441">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93B3D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476" name="Google Shape;476;p24"/>
          <p:cNvGrpSpPr/>
          <p:nvPr/>
        </p:nvGrpSpPr>
        <p:grpSpPr>
          <a:xfrm>
            <a:off x="7751310" y="3165300"/>
            <a:ext cx="8276051" cy="1214437"/>
            <a:chOff x="7683843" y="2053540"/>
            <a:chExt cx="8276051" cy="1214437"/>
          </a:xfrm>
        </p:grpSpPr>
        <p:sp>
          <p:nvSpPr>
            <p:cNvPr id="477" name="Google Shape;477;p24"/>
            <p:cNvSpPr/>
            <p:nvPr/>
          </p:nvSpPr>
          <p:spPr>
            <a:xfrm>
              <a:off x="7683843" y="2053540"/>
              <a:ext cx="8229600" cy="1214437"/>
            </a:xfrm>
            <a:custGeom>
              <a:rect b="b" l="l" r="r" t="t"/>
              <a:pathLst>
                <a:path extrusionOk="0" h="258118" w="1838701">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8" name="Google Shape;478;p24"/>
            <p:cNvSpPr txBox="1"/>
            <p:nvPr/>
          </p:nvSpPr>
          <p:spPr>
            <a:xfrm>
              <a:off x="7730294" y="2291426"/>
              <a:ext cx="8229600"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200">
                  <a:solidFill>
                    <a:schemeClr val="lt1"/>
                  </a:solidFill>
                  <a:latin typeface="Arial"/>
                  <a:ea typeface="Arial"/>
                  <a:cs typeface="Arial"/>
                  <a:sym typeface="Arial"/>
                </a:rPr>
                <a:t>Các em thực hiện yêu cầu sau:</a:t>
              </a:r>
              <a:endParaRPr b="1" sz="4200">
                <a:solidFill>
                  <a:schemeClr val="lt1"/>
                </a:solidFill>
                <a:latin typeface="Arial"/>
                <a:ea typeface="Arial"/>
                <a:cs typeface="Arial"/>
                <a:sym typeface="Arial"/>
              </a:endParaRPr>
            </a:p>
          </p:txBody>
        </p:sp>
      </p:grpSp>
      <p:sp>
        <p:nvSpPr>
          <p:cNvPr id="479" name="Google Shape;479;p24"/>
          <p:cNvSpPr txBox="1"/>
          <p:nvPr/>
        </p:nvSpPr>
        <p:spPr>
          <a:xfrm>
            <a:off x="6468271" y="4623066"/>
            <a:ext cx="10795677" cy="4369786"/>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3800"/>
              <a:buFont typeface="Courier New"/>
              <a:buChar char="o"/>
            </a:pPr>
            <a:r>
              <a:rPr lang="en-US" sz="3800">
                <a:solidFill>
                  <a:schemeClr val="dk1"/>
                </a:solidFill>
                <a:latin typeface="Arial"/>
                <a:ea typeface="Arial"/>
                <a:cs typeface="Arial"/>
                <a:sym typeface="Arial"/>
              </a:rPr>
              <a:t>Em hãy chia sẻ với bạn ở lớp về cảm xúc của em sau khi thích ứng được với sự thay đổi trong cuộc sống.</a:t>
            </a:r>
            <a:endParaRPr/>
          </a:p>
          <a:p>
            <a:pPr indent="-571500" lvl="0" marL="571500" marR="0" rtl="0" algn="just">
              <a:lnSpc>
                <a:spcPct val="150000"/>
              </a:lnSpc>
              <a:spcBef>
                <a:spcPts val="0"/>
              </a:spcBef>
              <a:spcAft>
                <a:spcPts val="0"/>
              </a:spcAft>
              <a:buClr>
                <a:srgbClr val="FF0000"/>
              </a:buClr>
              <a:buSzPts val="3800"/>
              <a:buFont typeface="Noto Sans Symbols"/>
              <a:buChar char="⮚"/>
            </a:pPr>
            <a:r>
              <a:rPr b="1" lang="en-US" sz="3800">
                <a:solidFill>
                  <a:srgbClr val="FF0000"/>
                </a:solidFill>
                <a:latin typeface="Arial"/>
                <a:ea typeface="Arial"/>
                <a:cs typeface="Arial"/>
                <a:sym typeface="Arial"/>
              </a:rPr>
              <a:t>Gợi ý: </a:t>
            </a:r>
            <a:r>
              <a:rPr lang="en-US" sz="3800">
                <a:solidFill>
                  <a:schemeClr val="dk1"/>
                </a:solidFill>
                <a:latin typeface="Arial"/>
                <a:ea typeface="Arial"/>
                <a:cs typeface="Arial"/>
                <a:sym typeface="Arial"/>
              </a:rPr>
              <a:t>Có thể ghi chép thành nhật kí về những cảm xúc thích ứng được với sự thay đổi.</a:t>
            </a:r>
            <a:endParaRPr/>
          </a:p>
        </p:txBody>
      </p:sp>
      <p:sp>
        <p:nvSpPr>
          <p:cNvPr id="480" name="Google Shape;480;p24"/>
          <p:cNvSpPr txBox="1"/>
          <p:nvPr/>
        </p:nvSpPr>
        <p:spPr>
          <a:xfrm>
            <a:off x="1694441" y="436249"/>
            <a:ext cx="14899117" cy="191154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200">
                <a:solidFill>
                  <a:srgbClr val="C00000"/>
                </a:solidFill>
                <a:latin typeface="Arial"/>
                <a:ea typeface="Arial"/>
                <a:cs typeface="Arial"/>
                <a:sym typeface="Arial"/>
              </a:rPr>
              <a:t>Nhiệm vụ 5: Chia sẻ cảm xúc của em khi thích ứng được với sự thay đổi trong cuộc sống</a:t>
            </a:r>
            <a:endParaRPr sz="4200">
              <a:solidFill>
                <a:srgbClr val="C00000"/>
              </a:solidFill>
              <a:latin typeface="Arial"/>
              <a:ea typeface="Arial"/>
              <a:cs typeface="Arial"/>
              <a:sym typeface="Arial"/>
            </a:endParaRPr>
          </a:p>
        </p:txBody>
      </p:sp>
      <p:pic>
        <p:nvPicPr>
          <p:cNvPr descr="A picture containing toy, doll&#10;&#10;Description automatically generated" id="481" name="Google Shape;481;p24"/>
          <p:cNvPicPr preferRelativeResize="0"/>
          <p:nvPr/>
        </p:nvPicPr>
        <p:blipFill rotWithShape="1">
          <a:blip r:embed="rId5">
            <a:alphaModFix/>
          </a:blip>
          <a:srcRect b="0" l="0" r="0" t="0"/>
          <a:stretch/>
        </p:blipFill>
        <p:spPr>
          <a:xfrm>
            <a:off x="419129" y="3275701"/>
            <a:ext cx="5439612" cy="64092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500"/>
                                        <p:tgtEl>
                                          <p:spTgt spid="476"/>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xEl>
                                              <p:pRg end="0" st="0"/>
                                            </p:txEl>
                                          </p:spTgt>
                                        </p:tgtEl>
                                        <p:attrNameLst>
                                          <p:attrName>style.visibility</p:attrName>
                                        </p:attrNameLst>
                                      </p:cBhvr>
                                      <p:to>
                                        <p:strVal val="visible"/>
                                      </p:to>
                                    </p:set>
                                    <p:animEffect filter="fade" transition="in">
                                      <p:cBhvr>
                                        <p:cTn dur="500"/>
                                        <p:tgtEl>
                                          <p:spTgt spid="4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xEl>
                                              <p:pRg end="1" st="1"/>
                                            </p:txEl>
                                          </p:spTgt>
                                        </p:tgtEl>
                                        <p:attrNameLst>
                                          <p:attrName>style.visibility</p:attrName>
                                        </p:attrNameLst>
                                      </p:cBhvr>
                                      <p:to>
                                        <p:strVal val="visible"/>
                                      </p:to>
                                    </p:set>
                                    <p:animEffect filter="fade" transition="in">
                                      <p:cBhvr>
                                        <p:cTn dur="500"/>
                                        <p:tgtEl>
                                          <p:spTgt spid="47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5" name="Shape 485"/>
        <p:cNvGrpSpPr/>
        <p:nvPr/>
      </p:nvGrpSpPr>
      <p:grpSpPr>
        <a:xfrm>
          <a:off x="0" y="0"/>
          <a:ext cx="0" cy="0"/>
          <a:chOff x="0" y="0"/>
          <a:chExt cx="0" cy="0"/>
        </a:xfrm>
      </p:grpSpPr>
      <p:sp>
        <p:nvSpPr>
          <p:cNvPr id="486" name="Google Shape;486;p25"/>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Giá Trị Của Việc Cải Thiện Bản Thân Thực Sự Nằm Ở Đâu? - YBOX" id="487" name="Google Shape;487;p25"/>
          <p:cNvPicPr preferRelativeResize="0"/>
          <p:nvPr/>
        </p:nvPicPr>
        <p:blipFill rotWithShape="1">
          <a:blip r:embed="rId3">
            <a:alphaModFix amt="83000"/>
          </a:blip>
          <a:srcRect b="0" l="0" r="0" t="0"/>
          <a:stretch/>
        </p:blipFill>
        <p:spPr>
          <a:xfrm>
            <a:off x="20" y="1923"/>
            <a:ext cx="18287980" cy="10285077"/>
          </a:xfrm>
          <a:prstGeom prst="rect">
            <a:avLst/>
          </a:prstGeom>
          <a:noFill/>
          <a:ln>
            <a:noFill/>
          </a:ln>
        </p:spPr>
      </p:pic>
      <p:grpSp>
        <p:nvGrpSpPr>
          <p:cNvPr id="488" name="Google Shape;488;p25"/>
          <p:cNvGrpSpPr/>
          <p:nvPr/>
        </p:nvGrpSpPr>
        <p:grpSpPr>
          <a:xfrm>
            <a:off x="0" y="3086100"/>
            <a:ext cx="11353800" cy="5486400"/>
            <a:chOff x="-97972" y="3168452"/>
            <a:chExt cx="11353800" cy="5486400"/>
          </a:xfrm>
        </p:grpSpPr>
        <p:sp>
          <p:nvSpPr>
            <p:cNvPr id="489" name="Google Shape;489;p25"/>
            <p:cNvSpPr/>
            <p:nvPr/>
          </p:nvSpPr>
          <p:spPr>
            <a:xfrm rot="5400000">
              <a:off x="2835728" y="234752"/>
              <a:ext cx="5486400" cy="11353800"/>
            </a:xfrm>
            <a:prstGeom prst="round2SameRect">
              <a:avLst>
                <a:gd fmla="val 16667" name="adj1"/>
                <a:gd fmla="val 0" name="adj2"/>
              </a:avLst>
            </a:prstGeom>
            <a:solidFill>
              <a:srgbClr val="FFF2C9"/>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0" name="Google Shape;490;p25"/>
            <p:cNvSpPr txBox="1"/>
            <p:nvPr/>
          </p:nvSpPr>
          <p:spPr>
            <a:xfrm>
              <a:off x="643277" y="3452613"/>
              <a:ext cx="9871302" cy="491807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5400"/>
                <a:buFont typeface="Arial"/>
                <a:buNone/>
              </a:pPr>
              <a:r>
                <a:rPr b="1" i="0" lang="en-US" sz="5400" u="none" cap="none" strike="noStrike">
                  <a:solidFill>
                    <a:srgbClr val="C00000"/>
                  </a:solidFill>
                  <a:latin typeface="Arial"/>
                  <a:ea typeface="Arial"/>
                  <a:cs typeface="Arial"/>
                  <a:sym typeface="Arial"/>
                </a:rPr>
                <a:t>KẾT LUẬN</a:t>
              </a:r>
              <a:endParaRPr b="1" i="0" sz="5400" u="none" cap="none" strike="noStrike">
                <a:solidFill>
                  <a:srgbClr val="C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4000"/>
                <a:buFont typeface="Arial"/>
                <a:buNone/>
              </a:pPr>
              <a:r>
                <a:rPr b="0" i="0" lang="en-US" sz="4000" u="none" cap="none" strike="noStrike">
                  <a:solidFill>
                    <a:srgbClr val="000000"/>
                  </a:solidFill>
                  <a:latin typeface="Arial"/>
                  <a:ea typeface="Arial"/>
                  <a:cs typeface="Arial"/>
                  <a:sym typeface="Arial"/>
                </a:rPr>
                <a:t>Điều chỉnh bản thân để thích ứng với sự thay đổi giúp học sinh trở nên linh hoạt và sẵn sàng đối mặt với những thay đổi tiếp theo trong cuộc sống.</a:t>
              </a:r>
              <a:endParaRPr b="0" i="0" sz="40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50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grpSp>
        <p:nvGrpSpPr>
          <p:cNvPr id="495" name="Google Shape;495;p26"/>
          <p:cNvGrpSpPr/>
          <p:nvPr/>
        </p:nvGrpSpPr>
        <p:grpSpPr>
          <a:xfrm>
            <a:off x="11201400" y="2832126"/>
            <a:ext cx="6592172" cy="4755539"/>
            <a:chOff x="10171828" y="2216761"/>
            <a:chExt cx="7647611" cy="5353328"/>
          </a:xfrm>
        </p:grpSpPr>
        <p:sp>
          <p:nvSpPr>
            <p:cNvPr id="496" name="Google Shape;496;p26"/>
            <p:cNvSpPr/>
            <p:nvPr/>
          </p:nvSpPr>
          <p:spPr>
            <a:xfrm>
              <a:off x="10171828" y="2216761"/>
              <a:ext cx="7647611" cy="5353328"/>
            </a:xfrm>
            <a:custGeom>
              <a:rect b="b" l="l" r="r" t="t"/>
              <a:pathLst>
                <a:path extrusionOk="0" h="5353328" w="7647611">
                  <a:moveTo>
                    <a:pt x="0" y="0"/>
                  </a:moveTo>
                  <a:lnTo>
                    <a:pt x="7647611" y="0"/>
                  </a:lnTo>
                  <a:lnTo>
                    <a:pt x="7647611" y="5353328"/>
                  </a:lnTo>
                  <a:lnTo>
                    <a:pt x="0" y="53533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97" name="Google Shape;497;p26"/>
            <p:cNvCxnSpPr/>
            <p:nvPr/>
          </p:nvCxnSpPr>
          <p:spPr>
            <a:xfrm>
              <a:off x="10767060" y="7436739"/>
              <a:ext cx="6492240" cy="0"/>
            </a:xfrm>
            <a:prstGeom prst="straightConnector1">
              <a:avLst/>
            </a:prstGeom>
            <a:noFill/>
            <a:ln cap="flat" cmpd="sng" w="38100">
              <a:solidFill>
                <a:srgbClr val="E86AA7"/>
              </a:solidFill>
              <a:prstDash val="solid"/>
              <a:round/>
              <a:headEnd len="sm" w="sm" type="none"/>
              <a:tailEnd len="sm" w="sm" type="none"/>
            </a:ln>
          </p:spPr>
        </p:cxnSp>
      </p:grpSp>
      <p:sp>
        <p:nvSpPr>
          <p:cNvPr id="498" name="Google Shape;498;p26"/>
          <p:cNvSpPr/>
          <p:nvPr/>
        </p:nvSpPr>
        <p:spPr>
          <a:xfrm>
            <a:off x="701354" y="159469"/>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26"/>
          <p:cNvSpPr/>
          <p:nvPr/>
        </p:nvSpPr>
        <p:spPr>
          <a:xfrm>
            <a:off x="7389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26"/>
          <p:cNvSpPr/>
          <p:nvPr/>
        </p:nvSpPr>
        <p:spPr>
          <a:xfrm>
            <a:off x="169695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26"/>
          <p:cNvSpPr/>
          <p:nvPr/>
        </p:nvSpPr>
        <p:spPr>
          <a:xfrm>
            <a:off x="16071239" y="738956"/>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26"/>
          <p:cNvSpPr txBox="1"/>
          <p:nvPr/>
        </p:nvSpPr>
        <p:spPr>
          <a:xfrm>
            <a:off x="701354" y="2952387"/>
            <a:ext cx="10209929" cy="438222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6600">
                <a:solidFill>
                  <a:srgbClr val="C00000"/>
                </a:solidFill>
                <a:latin typeface="Arial"/>
                <a:ea typeface="Arial"/>
                <a:cs typeface="Arial"/>
                <a:sym typeface="Arial"/>
              </a:rPr>
              <a:t>Hoạt động 5: </a:t>
            </a:r>
            <a:endParaRPr b="1" sz="6600">
              <a:solidFill>
                <a:srgbClr val="C00000"/>
              </a:solidFill>
              <a:latin typeface="Arial"/>
              <a:ea typeface="Arial"/>
              <a:cs typeface="Arial"/>
              <a:sym typeface="Arial"/>
            </a:endParaRPr>
          </a:p>
          <a:p>
            <a:pPr indent="0" lvl="0" marL="0" marR="0" rtl="0" algn="ctr">
              <a:lnSpc>
                <a:spcPct val="150000"/>
              </a:lnSpc>
              <a:spcBef>
                <a:spcPts val="0"/>
              </a:spcBef>
              <a:spcAft>
                <a:spcPts val="0"/>
              </a:spcAft>
              <a:buNone/>
            </a:pPr>
            <a:r>
              <a:rPr b="1" lang="en-US" sz="6600">
                <a:solidFill>
                  <a:srgbClr val="C00000"/>
                </a:solidFill>
                <a:latin typeface="Arial"/>
                <a:ea typeface="Arial"/>
                <a:cs typeface="Arial"/>
                <a:sym typeface="Arial"/>
              </a:rPr>
              <a:t>Thực hành điều chỉnh bản thân</a:t>
            </a:r>
            <a:endParaRPr b="1" sz="6600">
              <a:solidFill>
                <a:srgbClr val="C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02"/>
                                        </p:tgtEl>
                                        <p:attrNameLst>
                                          <p:attrName>style.visibility</p:attrName>
                                        </p:attrNameLst>
                                      </p:cBhvr>
                                      <p:to>
                                        <p:strVal val="visible"/>
                                      </p:to>
                                    </p:set>
                                    <p:anim calcmode="lin" valueType="num">
                                      <p:cBhvr additive="base">
                                        <p:cTn dur="500"/>
                                        <p:tgtEl>
                                          <p:spTgt spid="502"/>
                                        </p:tgtEl>
                                        <p:attrNameLst>
                                          <p:attrName>ppt_w</p:attrName>
                                        </p:attrNameLst>
                                      </p:cBhvr>
                                      <p:tavLst>
                                        <p:tav fmla="" tm="0">
                                          <p:val>
                                            <p:strVal val="0"/>
                                          </p:val>
                                        </p:tav>
                                        <p:tav fmla="" tm="100000">
                                          <p:val>
                                            <p:strVal val="#ppt_w"/>
                                          </p:val>
                                        </p:tav>
                                      </p:tavLst>
                                    </p:anim>
                                    <p:anim calcmode="lin" valueType="num">
                                      <p:cBhvr additive="base">
                                        <p:cTn dur="500"/>
                                        <p:tgtEl>
                                          <p:spTgt spid="50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27"/>
          <p:cNvSpPr/>
          <p:nvPr/>
        </p:nvSpPr>
        <p:spPr>
          <a:xfrm>
            <a:off x="701354" y="159469"/>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8" name="Google Shape;508;p27"/>
          <p:cNvSpPr/>
          <p:nvPr/>
        </p:nvSpPr>
        <p:spPr>
          <a:xfrm>
            <a:off x="17553989" y="197271"/>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9" name="Google Shape;509;p27"/>
          <p:cNvSpPr txBox="1"/>
          <p:nvPr/>
        </p:nvSpPr>
        <p:spPr>
          <a:xfrm>
            <a:off x="2311817" y="727193"/>
            <a:ext cx="14211196" cy="191154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200">
                <a:solidFill>
                  <a:srgbClr val="C00000"/>
                </a:solidFill>
                <a:latin typeface="Arial"/>
                <a:ea typeface="Arial"/>
                <a:cs typeface="Arial"/>
                <a:sym typeface="Arial"/>
              </a:rPr>
              <a:t>Nhiệm vụ 1: Đóng vai các nhân vật điều chỉnh bản thân để thích ứng với sự thay đổi trong các tình huống</a:t>
            </a:r>
            <a:endParaRPr sz="4200">
              <a:solidFill>
                <a:srgbClr val="C00000"/>
              </a:solidFill>
              <a:latin typeface="Arial"/>
              <a:ea typeface="Arial"/>
              <a:cs typeface="Arial"/>
              <a:sym typeface="Arial"/>
            </a:endParaRPr>
          </a:p>
        </p:txBody>
      </p:sp>
      <p:grpSp>
        <p:nvGrpSpPr>
          <p:cNvPr id="510" name="Google Shape;510;p27"/>
          <p:cNvGrpSpPr/>
          <p:nvPr/>
        </p:nvGrpSpPr>
        <p:grpSpPr>
          <a:xfrm>
            <a:off x="309434" y="3056867"/>
            <a:ext cx="17429609" cy="1923222"/>
            <a:chOff x="84480" y="2307211"/>
            <a:chExt cx="17429609" cy="1923222"/>
          </a:xfrm>
        </p:grpSpPr>
        <p:sp>
          <p:nvSpPr>
            <p:cNvPr id="511" name="Google Shape;511;p27"/>
            <p:cNvSpPr/>
            <p:nvPr/>
          </p:nvSpPr>
          <p:spPr>
            <a:xfrm>
              <a:off x="1740688" y="2307211"/>
              <a:ext cx="15773401" cy="1923222"/>
            </a:xfrm>
            <a:prstGeom prst="roundRect">
              <a:avLst>
                <a:gd fmla="val 16667" name="adj"/>
              </a:avLst>
            </a:prstGeom>
            <a:solidFill>
              <a:srgbClr val="F6E7E6"/>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3800">
                  <a:solidFill>
                    <a:srgbClr val="FF0000"/>
                  </a:solidFill>
                  <a:latin typeface="Arial"/>
                  <a:ea typeface="Arial"/>
                  <a:cs typeface="Arial"/>
                  <a:sym typeface="Arial"/>
                </a:rPr>
                <a:t>HOẠT ĐỘNG NHÓM: </a:t>
              </a:r>
              <a:r>
                <a:rPr lang="en-US" sz="3800">
                  <a:solidFill>
                    <a:schemeClr val="dk1"/>
                  </a:solidFill>
                  <a:latin typeface="Arial"/>
                  <a:ea typeface="Arial"/>
                  <a:cs typeface="Arial"/>
                  <a:sym typeface="Arial"/>
                </a:rPr>
                <a:t>Cả lớp chia thành 4 nhóm (2 nhóm thực hiện 1 nhiệm vụ) và đọc các trường hợp </a:t>
              </a:r>
              <a:r>
                <a:rPr i="1" lang="en-US" sz="3800">
                  <a:solidFill>
                    <a:schemeClr val="dk1"/>
                  </a:solidFill>
                  <a:latin typeface="Arial"/>
                  <a:ea typeface="Arial"/>
                  <a:cs typeface="Arial"/>
                  <a:sym typeface="Arial"/>
                </a:rPr>
                <a:t>(SHS – tr.19) </a:t>
              </a:r>
              <a:r>
                <a:rPr lang="en-US" sz="3800">
                  <a:solidFill>
                    <a:schemeClr val="dk1"/>
                  </a:solidFill>
                  <a:latin typeface="Arial"/>
                  <a:ea typeface="Arial"/>
                  <a:cs typeface="Arial"/>
                  <a:sym typeface="Arial"/>
                </a:rPr>
                <a:t>để thực hiện yêu cầu</a:t>
              </a:r>
              <a:endParaRPr sz="3800">
                <a:solidFill>
                  <a:schemeClr val="dk1"/>
                </a:solidFill>
                <a:latin typeface="Arial"/>
                <a:ea typeface="Arial"/>
                <a:cs typeface="Arial"/>
                <a:sym typeface="Arial"/>
              </a:endParaRPr>
            </a:p>
          </p:txBody>
        </p:sp>
        <p:pic>
          <p:nvPicPr>
            <p:cNvPr id="512" name="Google Shape;512;p27"/>
            <p:cNvPicPr preferRelativeResize="0"/>
            <p:nvPr/>
          </p:nvPicPr>
          <p:blipFill rotWithShape="1">
            <a:blip r:embed="rId4">
              <a:alphaModFix/>
            </a:blip>
            <a:srcRect b="0" l="0" r="0" t="0"/>
            <a:stretch/>
          </p:blipFill>
          <p:spPr>
            <a:xfrm>
              <a:off x="84480" y="2395184"/>
              <a:ext cx="1559816" cy="1752601"/>
            </a:xfrm>
            <a:prstGeom prst="rect">
              <a:avLst/>
            </a:prstGeom>
            <a:noFill/>
            <a:ln>
              <a:noFill/>
            </a:ln>
          </p:spPr>
        </p:pic>
      </p:grpSp>
      <p:grpSp>
        <p:nvGrpSpPr>
          <p:cNvPr id="513" name="Google Shape;513;p27"/>
          <p:cNvGrpSpPr/>
          <p:nvPr/>
        </p:nvGrpSpPr>
        <p:grpSpPr>
          <a:xfrm>
            <a:off x="6001429" y="4980089"/>
            <a:ext cx="6285142" cy="1360957"/>
            <a:chOff x="3029863" y="1823688"/>
            <a:chExt cx="12362538" cy="1262412"/>
          </a:xfrm>
        </p:grpSpPr>
        <p:cxnSp>
          <p:nvCxnSpPr>
            <p:cNvPr id="514" name="Google Shape;514;p27"/>
            <p:cNvCxnSpPr/>
            <p:nvPr/>
          </p:nvCxnSpPr>
          <p:spPr>
            <a:xfrm>
              <a:off x="9144001" y="1823688"/>
              <a:ext cx="0" cy="576612"/>
            </a:xfrm>
            <a:prstGeom prst="straightConnector1">
              <a:avLst/>
            </a:prstGeom>
            <a:noFill/>
            <a:ln cap="flat" cmpd="sng" w="57150">
              <a:solidFill>
                <a:schemeClr val="dk1"/>
              </a:solidFill>
              <a:prstDash val="solid"/>
              <a:round/>
              <a:headEnd len="sm" w="sm" type="none"/>
              <a:tailEnd len="sm" w="sm" type="none"/>
            </a:ln>
          </p:spPr>
        </p:cxnSp>
        <p:cxnSp>
          <p:nvCxnSpPr>
            <p:cNvPr id="515" name="Google Shape;515;p27"/>
            <p:cNvCxnSpPr/>
            <p:nvPr/>
          </p:nvCxnSpPr>
          <p:spPr>
            <a:xfrm>
              <a:off x="3029863" y="2400300"/>
              <a:ext cx="12362538" cy="0"/>
            </a:xfrm>
            <a:prstGeom prst="straightConnector1">
              <a:avLst/>
            </a:prstGeom>
            <a:noFill/>
            <a:ln cap="flat" cmpd="sng" w="57150">
              <a:solidFill>
                <a:schemeClr val="dk1"/>
              </a:solidFill>
              <a:prstDash val="solid"/>
              <a:round/>
              <a:headEnd len="sm" w="sm" type="none"/>
              <a:tailEnd len="sm" w="sm" type="none"/>
            </a:ln>
          </p:spPr>
        </p:cxnSp>
        <p:cxnSp>
          <p:nvCxnSpPr>
            <p:cNvPr id="516" name="Google Shape;516;p27"/>
            <p:cNvCxnSpPr/>
            <p:nvPr/>
          </p:nvCxnSpPr>
          <p:spPr>
            <a:xfrm>
              <a:off x="3029863" y="2400300"/>
              <a:ext cx="0" cy="685800"/>
            </a:xfrm>
            <a:prstGeom prst="straightConnector1">
              <a:avLst/>
            </a:prstGeom>
            <a:noFill/>
            <a:ln cap="flat" cmpd="sng" w="57150">
              <a:solidFill>
                <a:schemeClr val="dk1"/>
              </a:solidFill>
              <a:prstDash val="solid"/>
              <a:round/>
              <a:headEnd len="sm" w="sm" type="none"/>
              <a:tailEnd len="sm" w="sm" type="none"/>
            </a:ln>
          </p:spPr>
        </p:cxnSp>
        <p:cxnSp>
          <p:nvCxnSpPr>
            <p:cNvPr id="517" name="Google Shape;517;p27"/>
            <p:cNvCxnSpPr/>
            <p:nvPr/>
          </p:nvCxnSpPr>
          <p:spPr>
            <a:xfrm>
              <a:off x="15392401" y="2400300"/>
              <a:ext cx="0" cy="685794"/>
            </a:xfrm>
            <a:prstGeom prst="straightConnector1">
              <a:avLst/>
            </a:prstGeom>
            <a:noFill/>
            <a:ln cap="flat" cmpd="sng" w="57150">
              <a:solidFill>
                <a:schemeClr val="dk1"/>
              </a:solidFill>
              <a:prstDash val="solid"/>
              <a:round/>
              <a:headEnd len="sm" w="sm" type="none"/>
              <a:tailEnd len="sm" w="sm" type="none"/>
            </a:ln>
          </p:spPr>
        </p:cxnSp>
      </p:grpSp>
      <p:sp>
        <p:nvSpPr>
          <p:cNvPr id="518" name="Google Shape;518;p27"/>
          <p:cNvSpPr/>
          <p:nvPr/>
        </p:nvSpPr>
        <p:spPr>
          <a:xfrm>
            <a:off x="1280841" y="6341047"/>
            <a:ext cx="7384175" cy="3185524"/>
          </a:xfrm>
          <a:prstGeom prst="rect">
            <a:avLst/>
          </a:prstGeom>
          <a:solidFill>
            <a:schemeClr val="lt1"/>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3800">
                <a:solidFill>
                  <a:schemeClr val="dk1"/>
                </a:solidFill>
                <a:latin typeface="Arial"/>
                <a:ea typeface="Arial"/>
                <a:cs typeface="Arial"/>
                <a:sym typeface="Arial"/>
              </a:rPr>
              <a:t>Nhóm 1, 2: </a:t>
            </a:r>
            <a:endParaRPr b="1" sz="3800">
              <a:solidFill>
                <a:schemeClr val="dk1"/>
              </a:solidFill>
              <a:latin typeface="Arial"/>
              <a:ea typeface="Arial"/>
              <a:cs typeface="Arial"/>
              <a:sym typeface="Arial"/>
            </a:endParaRPr>
          </a:p>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Đọc và xử lí </a:t>
            </a:r>
            <a:r>
              <a:rPr i="1" lang="en-US" sz="3800">
                <a:solidFill>
                  <a:schemeClr val="dk1"/>
                </a:solidFill>
                <a:latin typeface="Arial"/>
                <a:ea typeface="Arial"/>
                <a:cs typeface="Arial"/>
                <a:sym typeface="Arial"/>
              </a:rPr>
              <a:t>Tình huống 1</a:t>
            </a:r>
            <a:endParaRPr i="1" sz="3800">
              <a:solidFill>
                <a:schemeClr val="dk1"/>
              </a:solidFill>
              <a:latin typeface="Arial"/>
              <a:ea typeface="Arial"/>
              <a:cs typeface="Arial"/>
              <a:sym typeface="Arial"/>
            </a:endParaRPr>
          </a:p>
        </p:txBody>
      </p:sp>
      <p:sp>
        <p:nvSpPr>
          <p:cNvPr id="519" name="Google Shape;519;p27"/>
          <p:cNvSpPr/>
          <p:nvPr/>
        </p:nvSpPr>
        <p:spPr>
          <a:xfrm>
            <a:off x="9579434" y="6341040"/>
            <a:ext cx="6803566" cy="3185531"/>
          </a:xfrm>
          <a:prstGeom prst="rect">
            <a:avLst/>
          </a:prstGeom>
          <a:solidFill>
            <a:schemeClr val="lt1"/>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3800">
                <a:solidFill>
                  <a:schemeClr val="dk1"/>
                </a:solidFill>
                <a:latin typeface="Arial"/>
                <a:ea typeface="Arial"/>
                <a:cs typeface="Arial"/>
                <a:sym typeface="Arial"/>
              </a:rPr>
              <a:t>Nhóm 3, 4: </a:t>
            </a:r>
            <a:endParaRPr b="1" sz="3800">
              <a:solidFill>
                <a:schemeClr val="dk1"/>
              </a:solidFill>
              <a:latin typeface="Arial"/>
              <a:ea typeface="Arial"/>
              <a:cs typeface="Arial"/>
              <a:sym typeface="Arial"/>
            </a:endParaRPr>
          </a:p>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Đọc và xử lí </a:t>
            </a:r>
            <a:r>
              <a:rPr i="1" lang="en-US" sz="3800">
                <a:solidFill>
                  <a:schemeClr val="dk1"/>
                </a:solidFill>
                <a:latin typeface="Arial"/>
                <a:ea typeface="Arial"/>
                <a:cs typeface="Arial"/>
                <a:sym typeface="Arial"/>
              </a:rPr>
              <a:t>Tình huống 2</a:t>
            </a:r>
            <a:endParaRPr i="1" sz="3800">
              <a:solidFill>
                <a:schemeClr val="dk1"/>
              </a:solidFill>
              <a:latin typeface="Arial"/>
              <a:ea typeface="Arial"/>
              <a:cs typeface="Arial"/>
              <a:sym typeface="Arial"/>
            </a:endParaRPr>
          </a:p>
        </p:txBody>
      </p:sp>
      <p:pic>
        <p:nvPicPr>
          <p:cNvPr id="520" name="Google Shape;520;p27"/>
          <p:cNvPicPr preferRelativeResize="0"/>
          <p:nvPr/>
        </p:nvPicPr>
        <p:blipFill rotWithShape="1">
          <a:blip r:embed="rId5">
            <a:alphaModFix/>
          </a:blip>
          <a:srcRect b="0" l="0" r="0" t="0"/>
          <a:stretch/>
        </p:blipFill>
        <p:spPr>
          <a:xfrm>
            <a:off x="8028243" y="8689097"/>
            <a:ext cx="2163254" cy="17414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
                                        <p:tgtEl>
                                          <p:spTgt spid="5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500"/>
                                        <p:tgtEl>
                                          <p:spTgt spid="51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500"/>
                                        <p:tgtEl>
                                          <p:spTgt spid="5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8"/>
                                        </p:tgtEl>
                                        <p:attrNameLst>
                                          <p:attrName>style.visibility</p:attrName>
                                        </p:attrNameLst>
                                      </p:cBhvr>
                                      <p:to>
                                        <p:strVal val="visible"/>
                                      </p:to>
                                    </p:set>
                                    <p:anim calcmode="lin" valueType="num">
                                      <p:cBhvr additive="base">
                                        <p:cTn dur="500"/>
                                        <p:tgtEl>
                                          <p:spTgt spid="518"/>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519"/>
                                        </p:tgtEl>
                                        <p:attrNameLst>
                                          <p:attrName>style.visibility</p:attrName>
                                        </p:attrNameLst>
                                      </p:cBhvr>
                                      <p:to>
                                        <p:strVal val="visible"/>
                                      </p:to>
                                    </p:set>
                                    <p:anim calcmode="lin" valueType="num">
                                      <p:cBhvr additive="base">
                                        <p:cTn dur="500"/>
                                        <p:tgtEl>
                                          <p:spTgt spid="51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grpSp>
        <p:nvGrpSpPr>
          <p:cNvPr id="525" name="Google Shape;525;p28"/>
          <p:cNvGrpSpPr/>
          <p:nvPr/>
        </p:nvGrpSpPr>
        <p:grpSpPr>
          <a:xfrm>
            <a:off x="22177" y="15595"/>
            <a:ext cx="1130864" cy="1158974"/>
            <a:chOff x="2760625" y="539208"/>
            <a:chExt cx="1130864" cy="1158974"/>
          </a:xfrm>
        </p:grpSpPr>
        <p:sp>
          <p:nvSpPr>
            <p:cNvPr id="526" name="Google Shape;526;p28"/>
            <p:cNvSpPr/>
            <p:nvPr/>
          </p:nvSpPr>
          <p:spPr>
            <a:xfrm>
              <a:off x="3312002" y="1118695"/>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7" name="Google Shape;527;p28"/>
            <p:cNvSpPr/>
            <p:nvPr/>
          </p:nvSpPr>
          <p:spPr>
            <a:xfrm>
              <a:off x="2760625" y="539208"/>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528" name="Google Shape;528;p28"/>
          <p:cNvSpPr/>
          <p:nvPr/>
        </p:nvSpPr>
        <p:spPr>
          <a:xfrm>
            <a:off x="17259300" y="208452"/>
            <a:ext cx="953703" cy="966117"/>
          </a:xfrm>
          <a:custGeom>
            <a:rect b="b" l="l" r="r" t="t"/>
            <a:pathLst>
              <a:path extrusionOk="0" h="2377680" w="2481450">
                <a:moveTo>
                  <a:pt x="0" y="0"/>
                </a:moveTo>
                <a:lnTo>
                  <a:pt x="2481450" y="0"/>
                </a:lnTo>
                <a:lnTo>
                  <a:pt x="2481450" y="2377681"/>
                </a:lnTo>
                <a:lnTo>
                  <a:pt x="0" y="23776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9" name="Google Shape;529;p28"/>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sp>
        <p:nvSpPr>
          <p:cNvPr id="530" name="Google Shape;530;p28"/>
          <p:cNvSpPr/>
          <p:nvPr/>
        </p:nvSpPr>
        <p:spPr>
          <a:xfrm rot="10800000">
            <a:off x="11676555" y="8629104"/>
            <a:ext cx="820851" cy="1479010"/>
          </a:xfrm>
          <a:custGeom>
            <a:rect b="b" l="l" r="r" t="t"/>
            <a:pathLst>
              <a:path extrusionOk="0" h="1479010" w="820851">
                <a:moveTo>
                  <a:pt x="820850" y="1479010"/>
                </a:moveTo>
                <a:lnTo>
                  <a:pt x="0" y="1479010"/>
                </a:lnTo>
                <a:lnTo>
                  <a:pt x="0" y="0"/>
                </a:lnTo>
                <a:lnTo>
                  <a:pt x="820850" y="0"/>
                </a:lnTo>
                <a:lnTo>
                  <a:pt x="820850" y="147901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28"/>
          <p:cNvSpPr txBox="1"/>
          <p:nvPr/>
        </p:nvSpPr>
        <p:spPr>
          <a:xfrm>
            <a:off x="1186806" y="641055"/>
            <a:ext cx="1569104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C00000"/>
                </a:solidFill>
                <a:latin typeface="Arial"/>
                <a:ea typeface="Arial"/>
                <a:cs typeface="Arial"/>
                <a:sym typeface="Arial"/>
              </a:rPr>
              <a:t>TÌNH HUỐNG ĐƯA RA</a:t>
            </a:r>
            <a:endParaRPr i="1" sz="4800">
              <a:solidFill>
                <a:schemeClr val="dk1"/>
              </a:solidFill>
              <a:latin typeface="Arial"/>
              <a:ea typeface="Arial"/>
              <a:cs typeface="Arial"/>
              <a:sym typeface="Arial"/>
            </a:endParaRPr>
          </a:p>
        </p:txBody>
      </p:sp>
      <p:sp>
        <p:nvSpPr>
          <p:cNvPr id="532" name="Google Shape;532;p28"/>
          <p:cNvSpPr/>
          <p:nvPr/>
        </p:nvSpPr>
        <p:spPr>
          <a:xfrm>
            <a:off x="913390" y="1709604"/>
            <a:ext cx="16433020" cy="3465185"/>
          </a:xfrm>
          <a:prstGeom prst="roundRect">
            <a:avLst>
              <a:gd fmla="val 16667" name="adj"/>
            </a:avLst>
          </a:prstGeom>
          <a:solidFill>
            <a:srgbClr val="F0ECF4"/>
          </a:solidFill>
          <a:ln cap="flat" cmpd="sng" w="38100">
            <a:solidFill>
              <a:srgbClr val="5F49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lang="en-US" sz="3400">
                <a:solidFill>
                  <a:schemeClr val="dk1"/>
                </a:solidFill>
                <a:latin typeface="Arial"/>
                <a:ea typeface="Arial"/>
                <a:cs typeface="Arial"/>
                <a:sym typeface="Arial"/>
              </a:rPr>
              <a:t>Tình huống 1: </a:t>
            </a:r>
            <a:r>
              <a:rPr lang="en-US" sz="3400">
                <a:solidFill>
                  <a:schemeClr val="dk1"/>
                </a:solidFill>
                <a:latin typeface="Arial"/>
                <a:ea typeface="Arial"/>
                <a:cs typeface="Arial"/>
                <a:sym typeface="Arial"/>
              </a:rPr>
              <a:t>Gia đình A đang sống rất hạnh phúc, A được bố mẹ quan tâm, chiều chuộng. Hàng ngày, A thường thấy gương mặt vui vẻ của bố sau mỗi buổi đi làm về và nghe bố kể về những thành công trong công việc ở nhà máy. Bỗng dưng tai họa ập đến, bố A vĩnh viễn mất đi sức lao động sau một tai nạn giao thông.</a:t>
            </a:r>
            <a:endParaRPr/>
          </a:p>
        </p:txBody>
      </p:sp>
      <p:grpSp>
        <p:nvGrpSpPr>
          <p:cNvPr id="533" name="Google Shape;533;p28"/>
          <p:cNvGrpSpPr/>
          <p:nvPr/>
        </p:nvGrpSpPr>
        <p:grpSpPr>
          <a:xfrm>
            <a:off x="1186806" y="5287831"/>
            <a:ext cx="16456289" cy="895350"/>
            <a:chOff x="844440" y="6004538"/>
            <a:chExt cx="16456289" cy="895350"/>
          </a:xfrm>
        </p:grpSpPr>
        <p:pic>
          <p:nvPicPr>
            <p:cNvPr descr="Back with solid fill" id="534" name="Google Shape;534;p28"/>
            <p:cNvPicPr preferRelativeResize="0"/>
            <p:nvPr/>
          </p:nvPicPr>
          <p:blipFill rotWithShape="1">
            <a:blip r:embed="rId6">
              <a:alphaModFix/>
            </a:blip>
            <a:srcRect b="0" l="0" r="0" t="0"/>
            <a:stretch/>
          </p:blipFill>
          <p:spPr>
            <a:xfrm flipH="1" rot="10800000">
              <a:off x="844440" y="6004538"/>
              <a:ext cx="1193800" cy="895350"/>
            </a:xfrm>
            <a:prstGeom prst="rect">
              <a:avLst/>
            </a:prstGeom>
            <a:noFill/>
            <a:ln>
              <a:noFill/>
            </a:ln>
          </p:spPr>
        </p:pic>
        <p:sp>
          <p:nvSpPr>
            <p:cNvPr id="535" name="Google Shape;535;p28"/>
            <p:cNvSpPr txBox="1"/>
            <p:nvPr/>
          </p:nvSpPr>
          <p:spPr>
            <a:xfrm>
              <a:off x="2038240" y="6129048"/>
              <a:ext cx="15262489" cy="61555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3400">
                  <a:solidFill>
                    <a:schemeClr val="dk1"/>
                  </a:solidFill>
                  <a:latin typeface="Arial"/>
                  <a:ea typeface="Arial"/>
                  <a:cs typeface="Arial"/>
                  <a:sym typeface="Arial"/>
                </a:rPr>
                <a:t>Nếu là A, em sẽ làm gì?</a:t>
              </a:r>
              <a:endParaRPr/>
            </a:p>
          </p:txBody>
        </p:sp>
      </p:grpSp>
      <p:sp>
        <p:nvSpPr>
          <p:cNvPr id="536" name="Google Shape;536;p28"/>
          <p:cNvSpPr/>
          <p:nvPr/>
        </p:nvSpPr>
        <p:spPr>
          <a:xfrm>
            <a:off x="913390" y="6362701"/>
            <a:ext cx="16433020" cy="2151482"/>
          </a:xfrm>
          <a:prstGeom prst="roundRect">
            <a:avLst>
              <a:gd fmla="val 16667" name="adj"/>
            </a:avLst>
          </a:prstGeom>
          <a:solidFill>
            <a:srgbClr val="FFF4D1"/>
          </a:solidFill>
          <a:ln cap="flat" cmpd="sng" w="381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lang="en-US" sz="3400">
                <a:solidFill>
                  <a:schemeClr val="dk1"/>
                </a:solidFill>
                <a:latin typeface="Arial"/>
                <a:ea typeface="Arial"/>
                <a:cs typeface="Arial"/>
                <a:sym typeface="Arial"/>
              </a:rPr>
              <a:t>Tình huống 2: </a:t>
            </a:r>
            <a:r>
              <a:rPr lang="en-US" sz="3400">
                <a:solidFill>
                  <a:schemeClr val="dk1"/>
                </a:solidFill>
                <a:latin typeface="Arial"/>
                <a:ea typeface="Arial"/>
                <a:cs typeface="Arial"/>
                <a:sym typeface="Arial"/>
              </a:rPr>
              <a:t>Từ nhỏ T thường đi học ở trường gần nhà. Năm nay, gia đình T chuyển đến nơi ở mới và T cũng phải chuyển trường.</a:t>
            </a:r>
            <a:endParaRPr/>
          </a:p>
        </p:txBody>
      </p:sp>
      <p:grpSp>
        <p:nvGrpSpPr>
          <p:cNvPr id="537" name="Google Shape;537;p28"/>
          <p:cNvGrpSpPr/>
          <p:nvPr/>
        </p:nvGrpSpPr>
        <p:grpSpPr>
          <a:xfrm>
            <a:off x="1291718" y="8750595"/>
            <a:ext cx="16411776" cy="895350"/>
            <a:chOff x="898364" y="5986012"/>
            <a:chExt cx="16411776" cy="895350"/>
          </a:xfrm>
        </p:grpSpPr>
        <p:pic>
          <p:nvPicPr>
            <p:cNvPr descr="Back with solid fill" id="538" name="Google Shape;538;p28"/>
            <p:cNvPicPr preferRelativeResize="0"/>
            <p:nvPr/>
          </p:nvPicPr>
          <p:blipFill rotWithShape="1">
            <a:blip r:embed="rId6">
              <a:alphaModFix/>
            </a:blip>
            <a:srcRect b="0" l="0" r="0" t="0"/>
            <a:stretch/>
          </p:blipFill>
          <p:spPr>
            <a:xfrm flipH="1" rot="10800000">
              <a:off x="898364" y="5986012"/>
              <a:ext cx="1193800" cy="895350"/>
            </a:xfrm>
            <a:prstGeom prst="rect">
              <a:avLst/>
            </a:prstGeom>
            <a:noFill/>
            <a:ln>
              <a:noFill/>
            </a:ln>
          </p:spPr>
        </p:pic>
        <p:sp>
          <p:nvSpPr>
            <p:cNvPr id="539" name="Google Shape;539;p28"/>
            <p:cNvSpPr txBox="1"/>
            <p:nvPr/>
          </p:nvSpPr>
          <p:spPr>
            <a:xfrm>
              <a:off x="2038240" y="6152768"/>
              <a:ext cx="15271900" cy="61555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3400">
                  <a:solidFill>
                    <a:schemeClr val="dk1"/>
                  </a:solidFill>
                  <a:latin typeface="Arial"/>
                  <a:ea typeface="Arial"/>
                  <a:cs typeface="Arial"/>
                  <a:sym typeface="Arial"/>
                </a:rPr>
                <a:t>Nếu là T, em cần làm gì để thích ứng tốt với sự thay đổi?</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500"/>
                                        <p:tgtEl>
                                          <p:spTgt spid="5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6AA7"/>
        </a:solidFill>
      </p:bgPr>
    </p:bg>
    <p:spTree>
      <p:nvGrpSpPr>
        <p:cNvPr id="107" name="Shape 107"/>
        <p:cNvGrpSpPr/>
        <p:nvPr/>
      </p:nvGrpSpPr>
      <p:grpSpPr>
        <a:xfrm>
          <a:off x="0" y="0"/>
          <a:ext cx="0" cy="0"/>
          <a:chOff x="0" y="0"/>
          <a:chExt cx="0" cy="0"/>
        </a:xfrm>
      </p:grpSpPr>
      <p:sp>
        <p:nvSpPr>
          <p:cNvPr id="108" name="Google Shape;108;p3"/>
          <p:cNvSpPr/>
          <p:nvPr/>
        </p:nvSpPr>
        <p:spPr>
          <a:xfrm>
            <a:off x="416557" y="247825"/>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3"/>
          <p:cNvSpPr/>
          <p:nvPr/>
        </p:nvSpPr>
        <p:spPr>
          <a:xfrm>
            <a:off x="159470" y="9410700"/>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3"/>
          <p:cNvSpPr/>
          <p:nvPr/>
        </p:nvSpPr>
        <p:spPr>
          <a:xfrm>
            <a:off x="17549043" y="9410700"/>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3"/>
          <p:cNvSpPr/>
          <p:nvPr/>
        </p:nvSpPr>
        <p:spPr>
          <a:xfrm>
            <a:off x="17291956" y="247826"/>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2" name="Google Shape;112;p3"/>
          <p:cNvGrpSpPr/>
          <p:nvPr/>
        </p:nvGrpSpPr>
        <p:grpSpPr>
          <a:xfrm>
            <a:off x="996044" y="2402962"/>
            <a:ext cx="7817834" cy="3411801"/>
            <a:chOff x="833823" y="1889099"/>
            <a:chExt cx="7817834" cy="3411801"/>
          </a:xfrm>
        </p:grpSpPr>
        <p:sp>
          <p:nvSpPr>
            <p:cNvPr id="113" name="Google Shape;113;p3"/>
            <p:cNvSpPr/>
            <p:nvPr/>
          </p:nvSpPr>
          <p:spPr>
            <a:xfrm>
              <a:off x="833823" y="1889099"/>
              <a:ext cx="7817834" cy="3411801"/>
            </a:xfrm>
            <a:custGeom>
              <a:rect b="b" l="l" r="r" t="t"/>
              <a:pathLst>
                <a:path extrusionOk="0" h="610988" w="1855339">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3"/>
            <p:cNvSpPr txBox="1"/>
            <p:nvPr/>
          </p:nvSpPr>
          <p:spPr>
            <a:xfrm>
              <a:off x="907841" y="2705280"/>
              <a:ext cx="7614195"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chemeClr val="dk1"/>
                  </a:solidFill>
                  <a:latin typeface="Arial"/>
                  <a:ea typeface="Arial"/>
                  <a:cs typeface="Arial"/>
                  <a:sym typeface="Arial"/>
                </a:rPr>
                <a:t>Hoạt động 1: </a:t>
              </a:r>
              <a:r>
                <a:rPr lang="en-US" sz="4000">
                  <a:solidFill>
                    <a:schemeClr val="dk1"/>
                  </a:solidFill>
                  <a:latin typeface="Arial"/>
                  <a:ea typeface="Arial"/>
                  <a:cs typeface="Arial"/>
                  <a:sym typeface="Arial"/>
                </a:rPr>
                <a:t>Khám phá những đặc điểm tạo nên sự tự tin</a:t>
              </a:r>
              <a:endParaRPr sz="4000">
                <a:solidFill>
                  <a:schemeClr val="dk1"/>
                </a:solidFill>
                <a:latin typeface="Arial"/>
                <a:ea typeface="Arial"/>
                <a:cs typeface="Arial"/>
                <a:sym typeface="Arial"/>
              </a:endParaRPr>
            </a:p>
          </p:txBody>
        </p:sp>
      </p:grpSp>
      <p:grpSp>
        <p:nvGrpSpPr>
          <p:cNvPr id="115" name="Google Shape;115;p3"/>
          <p:cNvGrpSpPr/>
          <p:nvPr/>
        </p:nvGrpSpPr>
        <p:grpSpPr>
          <a:xfrm>
            <a:off x="9393675" y="2402963"/>
            <a:ext cx="8120155" cy="3411800"/>
            <a:chOff x="8935861" y="2543079"/>
            <a:chExt cx="8120155" cy="3411800"/>
          </a:xfrm>
        </p:grpSpPr>
        <p:sp>
          <p:nvSpPr>
            <p:cNvPr id="116" name="Google Shape;116;p3"/>
            <p:cNvSpPr/>
            <p:nvPr/>
          </p:nvSpPr>
          <p:spPr>
            <a:xfrm>
              <a:off x="8935861" y="2543079"/>
              <a:ext cx="8120155" cy="3411800"/>
            </a:xfrm>
            <a:custGeom>
              <a:rect b="b" l="l" r="r" t="t"/>
              <a:pathLst>
                <a:path extrusionOk="0" h="610988" w="1855339">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3"/>
            <p:cNvSpPr txBox="1"/>
            <p:nvPr/>
          </p:nvSpPr>
          <p:spPr>
            <a:xfrm>
              <a:off x="9470038" y="3776408"/>
              <a:ext cx="1427885" cy="1427885"/>
            </a:xfrm>
            <a:prstGeom prst="rect">
              <a:avLst/>
            </a:prstGeom>
            <a:noFill/>
            <a:ln>
              <a:noFill/>
            </a:ln>
          </p:spPr>
          <p:txBody>
            <a:bodyPr anchorCtr="0" anchor="ctr" bIns="50800" lIns="50800" spcFirstLastPara="1" rIns="50800" wrap="square" tIns="50800">
              <a:noAutofit/>
            </a:bodyPr>
            <a:lstStyle/>
            <a:p>
              <a:pPr indent="0" lvl="0" marL="0" marR="0" rtl="0" algn="ctr">
                <a:lnSpc>
                  <a:spcPct val="171611"/>
                </a:lnSpc>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3"/>
            <p:cNvSpPr txBox="1"/>
            <p:nvPr/>
          </p:nvSpPr>
          <p:spPr>
            <a:xfrm>
              <a:off x="9792913" y="3341712"/>
              <a:ext cx="6378252"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chemeClr val="dk1"/>
                  </a:solidFill>
                  <a:latin typeface="Arial"/>
                  <a:ea typeface="Arial"/>
                  <a:cs typeface="Arial"/>
                  <a:sym typeface="Arial"/>
                </a:rPr>
                <a:t>Hoạt động 2: </a:t>
              </a:r>
              <a:r>
                <a:rPr lang="en-US" sz="4000">
                  <a:solidFill>
                    <a:schemeClr val="dk1"/>
                  </a:solidFill>
                  <a:latin typeface="Arial"/>
                  <a:ea typeface="Arial"/>
                  <a:cs typeface="Arial"/>
                  <a:sym typeface="Arial"/>
                </a:rPr>
                <a:t>Thể hiện sự tự tin của bản thân</a:t>
              </a:r>
              <a:endParaRPr sz="4000">
                <a:solidFill>
                  <a:schemeClr val="dk1"/>
                </a:solidFill>
                <a:latin typeface="Arial"/>
                <a:ea typeface="Arial"/>
                <a:cs typeface="Arial"/>
                <a:sym typeface="Arial"/>
              </a:endParaRPr>
            </a:p>
          </p:txBody>
        </p:sp>
      </p:grpSp>
      <p:grpSp>
        <p:nvGrpSpPr>
          <p:cNvPr id="119" name="Google Shape;119;p3"/>
          <p:cNvGrpSpPr/>
          <p:nvPr/>
        </p:nvGrpSpPr>
        <p:grpSpPr>
          <a:xfrm>
            <a:off x="3764530" y="0"/>
            <a:ext cx="10758940" cy="1735078"/>
            <a:chOff x="3677277" y="831974"/>
            <a:chExt cx="10758940" cy="1735078"/>
          </a:xfrm>
        </p:grpSpPr>
        <p:sp>
          <p:nvSpPr>
            <p:cNvPr id="120" name="Google Shape;120;p3"/>
            <p:cNvSpPr/>
            <p:nvPr/>
          </p:nvSpPr>
          <p:spPr>
            <a:xfrm>
              <a:off x="3677277" y="831974"/>
              <a:ext cx="10758940" cy="1735078"/>
            </a:xfrm>
            <a:custGeom>
              <a:rect b="b" l="l" r="r" t="t"/>
              <a:pathLst>
                <a:path extrusionOk="0" h="1991047" w="7315200">
                  <a:moveTo>
                    <a:pt x="0" y="0"/>
                  </a:moveTo>
                  <a:lnTo>
                    <a:pt x="7315200" y="0"/>
                  </a:lnTo>
                  <a:lnTo>
                    <a:pt x="7315200" y="1991046"/>
                  </a:lnTo>
                  <a:lnTo>
                    <a:pt x="0" y="1991046"/>
                  </a:lnTo>
                  <a:lnTo>
                    <a:pt x="0" y="0"/>
                  </a:lnTo>
                  <a:close/>
                </a:path>
              </a:pathLst>
            </a:custGeom>
            <a:blipFill rotWithShape="1">
              <a:blip r:embed="rId4">
                <a:alphaModFix/>
              </a:blip>
              <a:stretch>
                <a:fillRect b="-32861" l="0" r="0" t="-3430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3"/>
            <p:cNvSpPr txBox="1"/>
            <p:nvPr/>
          </p:nvSpPr>
          <p:spPr>
            <a:xfrm>
              <a:off x="4820277" y="1188146"/>
              <a:ext cx="847294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rgbClr val="244061"/>
                  </a:solidFill>
                  <a:latin typeface="Arial"/>
                  <a:ea typeface="Arial"/>
                  <a:cs typeface="Arial"/>
                  <a:sym typeface="Arial"/>
                </a:rPr>
                <a:t>NỘI DUNG BÀI HỌC</a:t>
              </a:r>
              <a:endParaRPr b="1" sz="6000">
                <a:solidFill>
                  <a:srgbClr val="244061"/>
                </a:solidFill>
                <a:latin typeface="Arial"/>
                <a:ea typeface="Arial"/>
                <a:cs typeface="Arial"/>
                <a:sym typeface="Arial"/>
              </a:endParaRPr>
            </a:p>
          </p:txBody>
        </p:sp>
      </p:grpSp>
      <p:grpSp>
        <p:nvGrpSpPr>
          <p:cNvPr id="122" name="Google Shape;122;p3"/>
          <p:cNvGrpSpPr/>
          <p:nvPr/>
        </p:nvGrpSpPr>
        <p:grpSpPr>
          <a:xfrm>
            <a:off x="968243" y="6206121"/>
            <a:ext cx="7817834" cy="3411802"/>
            <a:chOff x="833823" y="2244226"/>
            <a:chExt cx="7817834" cy="3411802"/>
          </a:xfrm>
        </p:grpSpPr>
        <p:sp>
          <p:nvSpPr>
            <p:cNvPr id="123" name="Google Shape;123;p3"/>
            <p:cNvSpPr/>
            <p:nvPr/>
          </p:nvSpPr>
          <p:spPr>
            <a:xfrm>
              <a:off x="833823" y="2244226"/>
              <a:ext cx="7817834" cy="3411802"/>
            </a:xfrm>
            <a:custGeom>
              <a:rect b="b" l="l" r="r" t="t"/>
              <a:pathLst>
                <a:path extrusionOk="0" h="610988" w="1855339">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3"/>
            <p:cNvSpPr txBox="1"/>
            <p:nvPr/>
          </p:nvSpPr>
          <p:spPr>
            <a:xfrm>
              <a:off x="1530584" y="2575997"/>
              <a:ext cx="6424309" cy="274825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chemeClr val="dk1"/>
                  </a:solidFill>
                  <a:latin typeface="Arial"/>
                  <a:ea typeface="Arial"/>
                  <a:cs typeface="Arial"/>
                  <a:sym typeface="Arial"/>
                </a:rPr>
                <a:t>Hoạt động 3: </a:t>
              </a:r>
              <a:r>
                <a:rPr lang="en-US" sz="4000">
                  <a:solidFill>
                    <a:schemeClr val="dk1"/>
                  </a:solidFill>
                  <a:latin typeface="Arial"/>
                  <a:ea typeface="Arial"/>
                  <a:cs typeface="Arial"/>
                  <a:sym typeface="Arial"/>
                </a:rPr>
                <a:t>Phân tích điểm mạnh, điểm yếu của bản thân</a:t>
              </a:r>
              <a:endParaRPr sz="4000">
                <a:solidFill>
                  <a:schemeClr val="dk1"/>
                </a:solidFill>
                <a:latin typeface="Arial"/>
                <a:ea typeface="Arial"/>
                <a:cs typeface="Arial"/>
                <a:sym typeface="Arial"/>
              </a:endParaRPr>
            </a:p>
          </p:txBody>
        </p:sp>
      </p:grpSp>
      <p:grpSp>
        <p:nvGrpSpPr>
          <p:cNvPr id="125" name="Google Shape;125;p3"/>
          <p:cNvGrpSpPr/>
          <p:nvPr/>
        </p:nvGrpSpPr>
        <p:grpSpPr>
          <a:xfrm>
            <a:off x="9365875" y="6206120"/>
            <a:ext cx="8147956" cy="3411802"/>
            <a:chOff x="8935862" y="2898204"/>
            <a:chExt cx="8147956" cy="3411802"/>
          </a:xfrm>
        </p:grpSpPr>
        <p:sp>
          <p:nvSpPr>
            <p:cNvPr id="126" name="Google Shape;126;p3"/>
            <p:cNvSpPr/>
            <p:nvPr/>
          </p:nvSpPr>
          <p:spPr>
            <a:xfrm>
              <a:off x="8935862" y="2898204"/>
              <a:ext cx="8147956" cy="3411802"/>
            </a:xfrm>
            <a:custGeom>
              <a:rect b="b" l="l" r="r" t="t"/>
              <a:pathLst>
                <a:path extrusionOk="0" h="610988" w="1855339">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3"/>
            <p:cNvSpPr txBox="1"/>
            <p:nvPr/>
          </p:nvSpPr>
          <p:spPr>
            <a:xfrm>
              <a:off x="9470038" y="3776408"/>
              <a:ext cx="1427885" cy="1427885"/>
            </a:xfrm>
            <a:prstGeom prst="rect">
              <a:avLst/>
            </a:prstGeom>
            <a:noFill/>
            <a:ln>
              <a:noFill/>
            </a:ln>
          </p:spPr>
          <p:txBody>
            <a:bodyPr anchorCtr="0" anchor="ctr" bIns="50800" lIns="50800" spcFirstLastPara="1" rIns="50800" wrap="square" tIns="50800">
              <a:noAutofit/>
            </a:bodyPr>
            <a:lstStyle/>
            <a:p>
              <a:pPr indent="0" lvl="0" marL="0" marR="0" rtl="0" algn="ctr">
                <a:lnSpc>
                  <a:spcPct val="171611"/>
                </a:lnSpc>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3"/>
            <p:cNvSpPr txBox="1"/>
            <p:nvPr/>
          </p:nvSpPr>
          <p:spPr>
            <a:xfrm>
              <a:off x="9692346" y="3229976"/>
              <a:ext cx="6662785" cy="274825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chemeClr val="dk1"/>
                  </a:solidFill>
                  <a:latin typeface="Arial"/>
                  <a:ea typeface="Arial"/>
                  <a:cs typeface="Arial"/>
                  <a:sym typeface="Arial"/>
                </a:rPr>
                <a:t>Hoạt động 4: </a:t>
              </a:r>
              <a:r>
                <a:rPr lang="en-US" sz="4000">
                  <a:solidFill>
                    <a:schemeClr val="dk1"/>
                  </a:solidFill>
                  <a:latin typeface="Arial"/>
                  <a:ea typeface="Arial"/>
                  <a:cs typeface="Arial"/>
                  <a:sym typeface="Arial"/>
                </a:rPr>
                <a:t>Điều chỉnh bản thân để thích ứng với sự thay đổi</a:t>
              </a:r>
              <a:endParaRPr sz="4000">
                <a:solidFill>
                  <a:schemeClr val="dk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500"/>
                                        <p:tgtEl>
                                          <p:spTgt spid="11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500"/>
                                        <p:tgtEl>
                                          <p:spTgt spid="11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500"/>
                                        <p:tgtEl>
                                          <p:spTgt spid="12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500"/>
                                        <p:tgtEl>
                                          <p:spTgt spid="12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29"/>
          <p:cNvSpPr/>
          <p:nvPr/>
        </p:nvSpPr>
        <p:spPr>
          <a:xfrm>
            <a:off x="17259300" y="208452"/>
            <a:ext cx="953703" cy="966117"/>
          </a:xfrm>
          <a:custGeom>
            <a:rect b="b" l="l" r="r" t="t"/>
            <a:pathLst>
              <a:path extrusionOk="0" h="2377680" w="2481450">
                <a:moveTo>
                  <a:pt x="0" y="0"/>
                </a:moveTo>
                <a:lnTo>
                  <a:pt x="2481450" y="0"/>
                </a:lnTo>
                <a:lnTo>
                  <a:pt x="2481450" y="2377681"/>
                </a:lnTo>
                <a:lnTo>
                  <a:pt x="0" y="23776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45" name="Google Shape;545;p29"/>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sp>
        <p:nvSpPr>
          <p:cNvPr id="546" name="Google Shape;546;p29"/>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nvGrpSpPr>
          <p:cNvPr id="547" name="Google Shape;547;p29"/>
          <p:cNvGrpSpPr/>
          <p:nvPr/>
        </p:nvGrpSpPr>
        <p:grpSpPr>
          <a:xfrm>
            <a:off x="-2971800" y="495834"/>
            <a:ext cx="14981509" cy="1267130"/>
            <a:chOff x="-2639554" y="259061"/>
            <a:chExt cx="14981509" cy="1267130"/>
          </a:xfrm>
        </p:grpSpPr>
        <p:sp>
          <p:nvSpPr>
            <p:cNvPr id="548" name="Google Shape;548;p29"/>
            <p:cNvSpPr/>
            <p:nvPr/>
          </p:nvSpPr>
          <p:spPr>
            <a:xfrm>
              <a:off x="-2639554" y="259061"/>
              <a:ext cx="14981509" cy="1267130"/>
            </a:xfrm>
            <a:custGeom>
              <a:rect b="b" l="l" r="r" t="t"/>
              <a:pathLst>
                <a:path extrusionOk="0" h="407051" w="2754516">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31859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49" name="Google Shape;549;p29"/>
            <p:cNvSpPr txBox="1"/>
            <p:nvPr/>
          </p:nvSpPr>
          <p:spPr>
            <a:xfrm>
              <a:off x="-810754" y="461082"/>
              <a:ext cx="12115800" cy="86177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lt1"/>
                  </a:solidFill>
                  <a:latin typeface="Arial"/>
                  <a:ea typeface="Arial"/>
                  <a:cs typeface="Arial"/>
                  <a:sym typeface="Arial"/>
                </a:rPr>
                <a:t>GỢI Ý XỬ LÍ TÌNH HUỐNG</a:t>
              </a:r>
              <a:endParaRPr b="1" sz="4800">
                <a:solidFill>
                  <a:schemeClr val="lt1"/>
                </a:solidFill>
                <a:latin typeface="Arial"/>
                <a:ea typeface="Arial"/>
                <a:cs typeface="Arial"/>
                <a:sym typeface="Arial"/>
              </a:endParaRPr>
            </a:p>
          </p:txBody>
        </p:sp>
      </p:grpSp>
      <p:grpSp>
        <p:nvGrpSpPr>
          <p:cNvPr id="550" name="Google Shape;550;p29"/>
          <p:cNvGrpSpPr/>
          <p:nvPr/>
        </p:nvGrpSpPr>
        <p:grpSpPr>
          <a:xfrm>
            <a:off x="884287" y="2085081"/>
            <a:ext cx="9414623" cy="7458999"/>
            <a:chOff x="1237565" y="1704025"/>
            <a:chExt cx="9465340" cy="7458999"/>
          </a:xfrm>
        </p:grpSpPr>
        <p:sp>
          <p:nvSpPr>
            <p:cNvPr id="551" name="Google Shape;551;p29"/>
            <p:cNvSpPr/>
            <p:nvPr/>
          </p:nvSpPr>
          <p:spPr>
            <a:xfrm>
              <a:off x="1237565" y="2120549"/>
              <a:ext cx="9223535" cy="7042475"/>
            </a:xfrm>
            <a:custGeom>
              <a:rect b="b" l="l" r="r" t="t"/>
              <a:pathLst>
                <a:path extrusionOk="0" h="2048682" w="2567349">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DAEEF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552" name="Google Shape;552;p29"/>
            <p:cNvPicPr preferRelativeResize="0"/>
            <p:nvPr/>
          </p:nvPicPr>
          <p:blipFill rotWithShape="1">
            <a:blip r:embed="rId4">
              <a:alphaModFix/>
            </a:blip>
            <a:srcRect b="0" l="0" r="0" t="0"/>
            <a:stretch/>
          </p:blipFill>
          <p:spPr>
            <a:xfrm>
              <a:off x="9795164" y="1704025"/>
              <a:ext cx="907741" cy="891853"/>
            </a:xfrm>
            <a:prstGeom prst="rect">
              <a:avLst/>
            </a:prstGeom>
            <a:noFill/>
            <a:ln>
              <a:noFill/>
            </a:ln>
          </p:spPr>
        </p:pic>
      </p:grpSp>
      <p:sp>
        <p:nvSpPr>
          <p:cNvPr id="553" name="Google Shape;553;p29"/>
          <p:cNvSpPr txBox="1"/>
          <p:nvPr/>
        </p:nvSpPr>
        <p:spPr>
          <a:xfrm>
            <a:off x="1407439" y="4363239"/>
            <a:ext cx="8127810" cy="367158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chemeClr val="dk1"/>
                </a:solidFill>
                <a:latin typeface="Arial"/>
                <a:ea typeface="Arial"/>
                <a:cs typeface="Arial"/>
                <a:sym typeface="Arial"/>
              </a:rPr>
              <a:t>Nếu là A, em sẽ nỗ lực để hỗ trợ mẹ và gia đình của mình trong thời gian khó khăn, như giúp đỡ trong việc chăm sóc nhà cửa.</a:t>
            </a:r>
            <a:endParaRPr/>
          </a:p>
        </p:txBody>
      </p:sp>
      <p:grpSp>
        <p:nvGrpSpPr>
          <p:cNvPr id="554" name="Google Shape;554;p29"/>
          <p:cNvGrpSpPr/>
          <p:nvPr/>
        </p:nvGrpSpPr>
        <p:grpSpPr>
          <a:xfrm>
            <a:off x="304800" y="8823474"/>
            <a:ext cx="1130864" cy="1158974"/>
            <a:chOff x="2760625" y="539208"/>
            <a:chExt cx="1130864" cy="1158974"/>
          </a:xfrm>
        </p:grpSpPr>
        <p:sp>
          <p:nvSpPr>
            <p:cNvPr id="555" name="Google Shape;555;p29"/>
            <p:cNvSpPr/>
            <p:nvPr/>
          </p:nvSpPr>
          <p:spPr>
            <a:xfrm>
              <a:off x="3312002" y="1118695"/>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56" name="Google Shape;556;p29"/>
            <p:cNvSpPr/>
            <p:nvPr/>
          </p:nvSpPr>
          <p:spPr>
            <a:xfrm>
              <a:off x="2760625" y="539208"/>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557" name="Google Shape;557;p29"/>
          <p:cNvGrpSpPr/>
          <p:nvPr/>
        </p:nvGrpSpPr>
        <p:grpSpPr>
          <a:xfrm>
            <a:off x="10668001" y="2495378"/>
            <a:ext cx="6781800" cy="7048702"/>
            <a:chOff x="10936926" y="2495378"/>
            <a:chExt cx="6781800" cy="7048702"/>
          </a:xfrm>
        </p:grpSpPr>
        <p:grpSp>
          <p:nvGrpSpPr>
            <p:cNvPr id="558" name="Google Shape;558;p29"/>
            <p:cNvGrpSpPr/>
            <p:nvPr/>
          </p:nvGrpSpPr>
          <p:grpSpPr>
            <a:xfrm>
              <a:off x="10936926" y="2495378"/>
              <a:ext cx="6781800" cy="7048702"/>
              <a:chOff x="11384388" y="2547601"/>
              <a:chExt cx="6324600" cy="7048702"/>
            </a:xfrm>
          </p:grpSpPr>
          <p:sp>
            <p:nvSpPr>
              <p:cNvPr id="559" name="Google Shape;559;p29"/>
              <p:cNvSpPr/>
              <p:nvPr/>
            </p:nvSpPr>
            <p:spPr>
              <a:xfrm>
                <a:off x="11384388" y="2547601"/>
                <a:ext cx="6324600" cy="7048702"/>
              </a:xfrm>
              <a:custGeom>
                <a:rect b="b" l="l" r="r" t="t"/>
                <a:pathLst>
                  <a:path extrusionOk="0" h="2048682" w="1437726">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BD4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560" name="Google Shape;560;p29"/>
              <p:cNvGrpSpPr/>
              <p:nvPr/>
            </p:nvGrpSpPr>
            <p:grpSpPr>
              <a:xfrm>
                <a:off x="11832977" y="2984125"/>
                <a:ext cx="5427420" cy="1867726"/>
                <a:chOff x="1619666" y="3212058"/>
                <a:chExt cx="5427420" cy="1867726"/>
              </a:xfrm>
            </p:grpSpPr>
            <p:sp>
              <p:nvSpPr>
                <p:cNvPr id="561" name="Google Shape;561;p29"/>
                <p:cNvSpPr/>
                <p:nvPr/>
              </p:nvSpPr>
              <p:spPr>
                <a:xfrm>
                  <a:off x="1619666" y="3212058"/>
                  <a:ext cx="5427420" cy="1867726"/>
                </a:xfrm>
                <a:custGeom>
                  <a:rect b="b" l="l" r="r" t="t"/>
                  <a:pathLst>
                    <a:path extrusionOk="0" h="335393" w="1329860">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62" name="Google Shape;562;p29"/>
                <p:cNvSpPr txBox="1"/>
                <p:nvPr/>
              </p:nvSpPr>
              <p:spPr>
                <a:xfrm>
                  <a:off x="2277040" y="3789501"/>
                  <a:ext cx="411267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FF0000"/>
                      </a:solidFill>
                      <a:latin typeface="Arial"/>
                      <a:ea typeface="Arial"/>
                      <a:cs typeface="Arial"/>
                      <a:sym typeface="Arial"/>
                    </a:rPr>
                    <a:t>Tình huống 1</a:t>
                  </a:r>
                  <a:endParaRPr b="1" sz="4800">
                    <a:solidFill>
                      <a:srgbClr val="FF0000"/>
                    </a:solidFill>
                    <a:latin typeface="Arial"/>
                    <a:ea typeface="Arial"/>
                    <a:cs typeface="Arial"/>
                    <a:sym typeface="Arial"/>
                  </a:endParaRPr>
                </a:p>
              </p:txBody>
            </p:sp>
          </p:grpSp>
        </p:grpSp>
        <p:pic>
          <p:nvPicPr>
            <p:cNvPr descr="A cartoon of a child falling off a traffic light&#10;&#10;Description automatically generated" id="563" name="Google Shape;563;p29"/>
            <p:cNvPicPr preferRelativeResize="0"/>
            <p:nvPr/>
          </p:nvPicPr>
          <p:blipFill rotWithShape="1">
            <a:blip r:embed="rId6">
              <a:alphaModFix/>
            </a:blip>
            <a:srcRect b="0" l="0" r="0" t="0"/>
            <a:stretch/>
          </p:blipFill>
          <p:spPr>
            <a:xfrm>
              <a:off x="12383031" y="5236152"/>
              <a:ext cx="3889587" cy="3889587"/>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500"/>
                                        <p:tgtEl>
                                          <p:spTgt spid="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xEl>
                                              <p:pRg end="0" st="0"/>
                                            </p:txEl>
                                          </p:spTgt>
                                        </p:tgtEl>
                                        <p:attrNameLst>
                                          <p:attrName>style.visibility</p:attrName>
                                        </p:attrNameLst>
                                      </p:cBhvr>
                                      <p:to>
                                        <p:strVal val="visible"/>
                                      </p:to>
                                    </p:set>
                                    <p:animEffect filter="fade" transition="in">
                                      <p:cBhvr>
                                        <p:cTn dur="500"/>
                                        <p:tgtEl>
                                          <p:spTgt spid="55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30"/>
          <p:cNvSpPr/>
          <p:nvPr/>
        </p:nvSpPr>
        <p:spPr>
          <a:xfrm>
            <a:off x="17259300" y="208452"/>
            <a:ext cx="953703" cy="966117"/>
          </a:xfrm>
          <a:custGeom>
            <a:rect b="b" l="l" r="r" t="t"/>
            <a:pathLst>
              <a:path extrusionOk="0" h="2377680" w="2481450">
                <a:moveTo>
                  <a:pt x="0" y="0"/>
                </a:moveTo>
                <a:lnTo>
                  <a:pt x="2481450" y="0"/>
                </a:lnTo>
                <a:lnTo>
                  <a:pt x="2481450" y="2377681"/>
                </a:lnTo>
                <a:lnTo>
                  <a:pt x="0" y="237768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69" name="Google Shape;569;p30"/>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sp>
        <p:nvSpPr>
          <p:cNvPr id="570" name="Google Shape;570;p30"/>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nvGrpSpPr>
          <p:cNvPr id="571" name="Google Shape;571;p30"/>
          <p:cNvGrpSpPr/>
          <p:nvPr/>
        </p:nvGrpSpPr>
        <p:grpSpPr>
          <a:xfrm>
            <a:off x="-2971800" y="495834"/>
            <a:ext cx="14981509" cy="1267130"/>
            <a:chOff x="-2639554" y="259061"/>
            <a:chExt cx="14981509" cy="1267130"/>
          </a:xfrm>
        </p:grpSpPr>
        <p:sp>
          <p:nvSpPr>
            <p:cNvPr id="572" name="Google Shape;572;p30"/>
            <p:cNvSpPr/>
            <p:nvPr/>
          </p:nvSpPr>
          <p:spPr>
            <a:xfrm>
              <a:off x="-2639554" y="259061"/>
              <a:ext cx="14981509" cy="1267130"/>
            </a:xfrm>
            <a:custGeom>
              <a:rect b="b" l="l" r="r" t="t"/>
              <a:pathLst>
                <a:path extrusionOk="0" h="407051" w="2754516">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31859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3" name="Google Shape;573;p30"/>
            <p:cNvSpPr txBox="1"/>
            <p:nvPr/>
          </p:nvSpPr>
          <p:spPr>
            <a:xfrm>
              <a:off x="-810754" y="461082"/>
              <a:ext cx="12115800" cy="86177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lt1"/>
                  </a:solidFill>
                  <a:latin typeface="Arial"/>
                  <a:ea typeface="Arial"/>
                  <a:cs typeface="Arial"/>
                  <a:sym typeface="Arial"/>
                </a:rPr>
                <a:t>GỢI Ý XỬ LÍ TÌNH HUỐNG</a:t>
              </a:r>
              <a:endParaRPr b="1" sz="4800">
                <a:solidFill>
                  <a:schemeClr val="lt1"/>
                </a:solidFill>
                <a:latin typeface="Arial"/>
                <a:ea typeface="Arial"/>
                <a:cs typeface="Arial"/>
                <a:sym typeface="Arial"/>
              </a:endParaRPr>
            </a:p>
          </p:txBody>
        </p:sp>
      </p:grpSp>
      <p:grpSp>
        <p:nvGrpSpPr>
          <p:cNvPr id="574" name="Google Shape;574;p30"/>
          <p:cNvGrpSpPr/>
          <p:nvPr/>
        </p:nvGrpSpPr>
        <p:grpSpPr>
          <a:xfrm>
            <a:off x="569274" y="2049451"/>
            <a:ext cx="10089682" cy="7741715"/>
            <a:chOff x="920855" y="1668395"/>
            <a:chExt cx="10144036" cy="7741715"/>
          </a:xfrm>
        </p:grpSpPr>
        <p:sp>
          <p:nvSpPr>
            <p:cNvPr id="575" name="Google Shape;575;p30"/>
            <p:cNvSpPr/>
            <p:nvPr/>
          </p:nvSpPr>
          <p:spPr>
            <a:xfrm>
              <a:off x="920855" y="2035998"/>
              <a:ext cx="9864568" cy="7374112"/>
            </a:xfrm>
            <a:custGeom>
              <a:rect b="b" l="l" r="r" t="t"/>
              <a:pathLst>
                <a:path extrusionOk="0" h="2048682" w="2567349">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DAEEF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576" name="Google Shape;576;p30"/>
            <p:cNvPicPr preferRelativeResize="0"/>
            <p:nvPr/>
          </p:nvPicPr>
          <p:blipFill rotWithShape="1">
            <a:blip r:embed="rId4">
              <a:alphaModFix/>
            </a:blip>
            <a:srcRect b="0" l="0" r="0" t="0"/>
            <a:stretch/>
          </p:blipFill>
          <p:spPr>
            <a:xfrm>
              <a:off x="10157150" y="1668395"/>
              <a:ext cx="907741" cy="891853"/>
            </a:xfrm>
            <a:prstGeom prst="rect">
              <a:avLst/>
            </a:prstGeom>
            <a:noFill/>
            <a:ln>
              <a:noFill/>
            </a:ln>
          </p:spPr>
        </p:pic>
      </p:grpSp>
      <p:sp>
        <p:nvSpPr>
          <p:cNvPr id="577" name="Google Shape;577;p30"/>
          <p:cNvSpPr txBox="1"/>
          <p:nvPr/>
        </p:nvSpPr>
        <p:spPr>
          <a:xfrm>
            <a:off x="912117" y="2592090"/>
            <a:ext cx="9126023" cy="7024039"/>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3400"/>
              <a:buFont typeface="Noto Sans Symbols"/>
              <a:buChar char="⮚"/>
            </a:pPr>
            <a:r>
              <a:rPr b="1" i="1" lang="en-US" sz="3400">
                <a:solidFill>
                  <a:schemeClr val="dk1"/>
                </a:solidFill>
                <a:latin typeface="Arial"/>
                <a:ea typeface="Arial"/>
                <a:cs typeface="Arial"/>
                <a:sym typeface="Arial"/>
              </a:rPr>
              <a:t>Nếu là T, em sẽ:</a:t>
            </a:r>
            <a:endParaRPr/>
          </a:p>
          <a:p>
            <a:pPr indent="-571500" lvl="0" marL="571500" marR="0" rtl="0" algn="just">
              <a:lnSpc>
                <a:spcPct val="150000"/>
              </a:lnSpc>
              <a:spcBef>
                <a:spcPts val="0"/>
              </a:spcBef>
              <a:spcAft>
                <a:spcPts val="0"/>
              </a:spcAft>
              <a:buClr>
                <a:schemeClr val="dk1"/>
              </a:buClr>
              <a:buSzPts val="3000"/>
              <a:buFont typeface="Noto Sans Symbols"/>
              <a:buChar char="▪"/>
            </a:pPr>
            <a:r>
              <a:rPr lang="en-US" sz="3000">
                <a:solidFill>
                  <a:schemeClr val="dk1"/>
                </a:solidFill>
                <a:latin typeface="Arial"/>
                <a:ea typeface="Arial"/>
                <a:cs typeface="Arial"/>
                <a:sym typeface="Arial"/>
              </a:rPr>
              <a:t>Xem đây như một cơ hội để tìm hiểu về môi trường mới, gặp gỡ những người mới và khám phá những thứ mới.</a:t>
            </a:r>
            <a:endParaRPr/>
          </a:p>
          <a:p>
            <a:pPr indent="-571500" lvl="0" marL="571500" marR="0" rtl="0" algn="just">
              <a:lnSpc>
                <a:spcPct val="150000"/>
              </a:lnSpc>
              <a:spcBef>
                <a:spcPts val="0"/>
              </a:spcBef>
              <a:spcAft>
                <a:spcPts val="0"/>
              </a:spcAft>
              <a:buClr>
                <a:schemeClr val="dk1"/>
              </a:buClr>
              <a:buSzPts val="3000"/>
              <a:buFont typeface="Noto Sans Symbols"/>
              <a:buChar char="▪"/>
            </a:pPr>
            <a:r>
              <a:rPr lang="en-US" sz="3000">
                <a:solidFill>
                  <a:schemeClr val="dk1"/>
                </a:solidFill>
                <a:latin typeface="Arial"/>
                <a:ea typeface="Arial"/>
                <a:cs typeface="Arial"/>
                <a:sym typeface="Arial"/>
              </a:rPr>
              <a:t>Tham gia vào các hoạt động ở trường mới để kết nối với bạn bè mới và xây dựng mối quan hệ.</a:t>
            </a:r>
            <a:endParaRPr/>
          </a:p>
          <a:p>
            <a:pPr indent="-571500" lvl="0" marL="571500" marR="0" rtl="0" algn="just">
              <a:lnSpc>
                <a:spcPct val="150000"/>
              </a:lnSpc>
              <a:spcBef>
                <a:spcPts val="0"/>
              </a:spcBef>
              <a:spcAft>
                <a:spcPts val="0"/>
              </a:spcAft>
              <a:buClr>
                <a:schemeClr val="dk1"/>
              </a:buClr>
              <a:buSzPts val="3000"/>
              <a:buFont typeface="Noto Sans Symbols"/>
              <a:buChar char="▪"/>
            </a:pPr>
            <a:r>
              <a:rPr lang="en-US" sz="3000">
                <a:solidFill>
                  <a:schemeClr val="dk1"/>
                </a:solidFill>
                <a:latin typeface="Arial"/>
                <a:ea typeface="Arial"/>
                <a:cs typeface="Arial"/>
                <a:sym typeface="Arial"/>
              </a:rPr>
              <a:t>Giữ cho mình một thái độ tích cực và luôn cố gắng hòa nhập với cộng đồng mới.</a:t>
            </a:r>
            <a:endParaRPr/>
          </a:p>
          <a:p>
            <a:pPr indent="-571500" lvl="0" marL="571500" marR="0" rtl="0" algn="just">
              <a:lnSpc>
                <a:spcPct val="150000"/>
              </a:lnSpc>
              <a:spcBef>
                <a:spcPts val="0"/>
              </a:spcBef>
              <a:spcAft>
                <a:spcPts val="0"/>
              </a:spcAft>
              <a:buClr>
                <a:schemeClr val="dk1"/>
              </a:buClr>
              <a:buSzPts val="3000"/>
              <a:buFont typeface="Noto Sans Symbols"/>
              <a:buChar char="▪"/>
            </a:pPr>
            <a:r>
              <a:rPr lang="en-US" sz="3000">
                <a:solidFill>
                  <a:schemeClr val="dk1"/>
                </a:solidFill>
                <a:latin typeface="Arial"/>
                <a:ea typeface="Arial"/>
                <a:cs typeface="Arial"/>
                <a:sym typeface="Arial"/>
              </a:rPr>
              <a:t>Học tập tình huống mới và nỗ lực để hiểu và thích ứng với các giáo viên và học sinh mới.</a:t>
            </a:r>
            <a:endParaRPr sz="3000">
              <a:solidFill>
                <a:schemeClr val="dk1"/>
              </a:solidFill>
              <a:latin typeface="Arial"/>
              <a:ea typeface="Arial"/>
              <a:cs typeface="Arial"/>
              <a:sym typeface="Arial"/>
            </a:endParaRPr>
          </a:p>
        </p:txBody>
      </p:sp>
      <p:grpSp>
        <p:nvGrpSpPr>
          <p:cNvPr id="578" name="Google Shape;578;p30"/>
          <p:cNvGrpSpPr/>
          <p:nvPr/>
        </p:nvGrpSpPr>
        <p:grpSpPr>
          <a:xfrm>
            <a:off x="304800" y="8823474"/>
            <a:ext cx="1130864" cy="1158974"/>
            <a:chOff x="2760625" y="539208"/>
            <a:chExt cx="1130864" cy="1158974"/>
          </a:xfrm>
        </p:grpSpPr>
        <p:sp>
          <p:nvSpPr>
            <p:cNvPr id="579" name="Google Shape;579;p30"/>
            <p:cNvSpPr/>
            <p:nvPr/>
          </p:nvSpPr>
          <p:spPr>
            <a:xfrm>
              <a:off x="3312002" y="1118695"/>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0" name="Google Shape;580;p30"/>
            <p:cNvSpPr/>
            <p:nvPr/>
          </p:nvSpPr>
          <p:spPr>
            <a:xfrm>
              <a:off x="2760625" y="539208"/>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581" name="Google Shape;581;p30"/>
          <p:cNvGrpSpPr/>
          <p:nvPr/>
        </p:nvGrpSpPr>
        <p:grpSpPr>
          <a:xfrm>
            <a:off x="10936926" y="2540443"/>
            <a:ext cx="6781800" cy="7048702"/>
            <a:chOff x="10936926" y="2540443"/>
            <a:chExt cx="6781800" cy="7048702"/>
          </a:xfrm>
        </p:grpSpPr>
        <p:grpSp>
          <p:nvGrpSpPr>
            <p:cNvPr id="582" name="Google Shape;582;p30"/>
            <p:cNvGrpSpPr/>
            <p:nvPr/>
          </p:nvGrpSpPr>
          <p:grpSpPr>
            <a:xfrm>
              <a:off x="10936926" y="2540443"/>
              <a:ext cx="6781800" cy="7048702"/>
              <a:chOff x="11384388" y="2547601"/>
              <a:chExt cx="6324600" cy="7048702"/>
            </a:xfrm>
          </p:grpSpPr>
          <p:sp>
            <p:nvSpPr>
              <p:cNvPr id="583" name="Google Shape;583;p30"/>
              <p:cNvSpPr/>
              <p:nvPr/>
            </p:nvSpPr>
            <p:spPr>
              <a:xfrm>
                <a:off x="11384388" y="2547601"/>
                <a:ext cx="6324600" cy="7048702"/>
              </a:xfrm>
              <a:custGeom>
                <a:rect b="b" l="l" r="r" t="t"/>
                <a:pathLst>
                  <a:path extrusionOk="0" h="2048682" w="1437726">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BD4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584" name="Google Shape;584;p30"/>
              <p:cNvGrpSpPr/>
              <p:nvPr/>
            </p:nvGrpSpPr>
            <p:grpSpPr>
              <a:xfrm>
                <a:off x="11832977" y="2984125"/>
                <a:ext cx="5427420" cy="1867726"/>
                <a:chOff x="1619666" y="3212058"/>
                <a:chExt cx="5427420" cy="1867726"/>
              </a:xfrm>
            </p:grpSpPr>
            <p:sp>
              <p:nvSpPr>
                <p:cNvPr id="585" name="Google Shape;585;p30"/>
                <p:cNvSpPr/>
                <p:nvPr/>
              </p:nvSpPr>
              <p:spPr>
                <a:xfrm>
                  <a:off x="1619666" y="3212058"/>
                  <a:ext cx="5427420" cy="1867726"/>
                </a:xfrm>
                <a:custGeom>
                  <a:rect b="b" l="l" r="r" t="t"/>
                  <a:pathLst>
                    <a:path extrusionOk="0" h="335393" w="1329860">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6" name="Google Shape;586;p30"/>
                <p:cNvSpPr txBox="1"/>
                <p:nvPr/>
              </p:nvSpPr>
              <p:spPr>
                <a:xfrm>
                  <a:off x="2277040" y="3789501"/>
                  <a:ext cx="411267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FF0000"/>
                      </a:solidFill>
                      <a:latin typeface="Arial"/>
                      <a:ea typeface="Arial"/>
                      <a:cs typeface="Arial"/>
                      <a:sym typeface="Arial"/>
                    </a:rPr>
                    <a:t>Tình huống 2</a:t>
                  </a:r>
                  <a:endParaRPr b="1" sz="4800">
                    <a:solidFill>
                      <a:srgbClr val="FF0000"/>
                    </a:solidFill>
                    <a:latin typeface="Arial"/>
                    <a:ea typeface="Arial"/>
                    <a:cs typeface="Arial"/>
                    <a:sym typeface="Arial"/>
                  </a:endParaRPr>
                </a:p>
              </p:txBody>
            </p:sp>
          </p:grpSp>
        </p:grpSp>
        <p:pic>
          <p:nvPicPr>
            <p:cNvPr descr="A cartoon of a child&#10;&#10;Description automatically generated" id="587" name="Google Shape;587;p30"/>
            <p:cNvPicPr preferRelativeResize="0"/>
            <p:nvPr/>
          </p:nvPicPr>
          <p:blipFill rotWithShape="1">
            <a:blip r:embed="rId6">
              <a:alphaModFix/>
            </a:blip>
            <a:srcRect b="0" l="0" r="0" t="0"/>
            <a:stretch/>
          </p:blipFill>
          <p:spPr>
            <a:xfrm>
              <a:off x="11556251" y="5539058"/>
              <a:ext cx="5543148" cy="3399797"/>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500"/>
                                        <p:tgtEl>
                                          <p:spTgt spid="574"/>
                                        </p:tgtEl>
                                      </p:cBhvr>
                                    </p:animEffect>
                                  </p:childTnLst>
                                </p:cTn>
                              </p:par>
                              <p:par>
                                <p:cTn fill="hold" nodeType="with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500"/>
                                        <p:tgtEl>
                                          <p:spTgt spid="5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xEl>
                                              <p:pRg end="0" st="0"/>
                                            </p:txEl>
                                          </p:spTgt>
                                        </p:tgtEl>
                                        <p:attrNameLst>
                                          <p:attrName>style.visibility</p:attrName>
                                        </p:attrNameLst>
                                      </p:cBhvr>
                                      <p:to>
                                        <p:strVal val="visible"/>
                                      </p:to>
                                    </p:set>
                                    <p:animEffect filter="fade" transition="in">
                                      <p:cBhvr>
                                        <p:cTn dur="500"/>
                                        <p:tgtEl>
                                          <p:spTgt spid="5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xEl>
                                              <p:pRg end="1" st="1"/>
                                            </p:txEl>
                                          </p:spTgt>
                                        </p:tgtEl>
                                        <p:attrNameLst>
                                          <p:attrName>style.visibility</p:attrName>
                                        </p:attrNameLst>
                                      </p:cBhvr>
                                      <p:to>
                                        <p:strVal val="visible"/>
                                      </p:to>
                                    </p:set>
                                    <p:animEffect filter="fade" transition="in">
                                      <p:cBhvr>
                                        <p:cTn dur="500"/>
                                        <p:tgtEl>
                                          <p:spTgt spid="5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xEl>
                                              <p:pRg end="2" st="2"/>
                                            </p:txEl>
                                          </p:spTgt>
                                        </p:tgtEl>
                                        <p:attrNameLst>
                                          <p:attrName>style.visibility</p:attrName>
                                        </p:attrNameLst>
                                      </p:cBhvr>
                                      <p:to>
                                        <p:strVal val="visible"/>
                                      </p:to>
                                    </p:set>
                                    <p:animEffect filter="fade" transition="in">
                                      <p:cBhvr>
                                        <p:cTn dur="500"/>
                                        <p:tgtEl>
                                          <p:spTgt spid="5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xEl>
                                              <p:pRg end="3" st="3"/>
                                            </p:txEl>
                                          </p:spTgt>
                                        </p:tgtEl>
                                        <p:attrNameLst>
                                          <p:attrName>style.visibility</p:attrName>
                                        </p:attrNameLst>
                                      </p:cBhvr>
                                      <p:to>
                                        <p:strVal val="visible"/>
                                      </p:to>
                                    </p:set>
                                    <p:animEffect filter="fade" transition="in">
                                      <p:cBhvr>
                                        <p:cTn dur="500"/>
                                        <p:tgtEl>
                                          <p:spTgt spid="5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xEl>
                                              <p:pRg end="4" st="4"/>
                                            </p:txEl>
                                          </p:spTgt>
                                        </p:tgtEl>
                                        <p:attrNameLst>
                                          <p:attrName>style.visibility</p:attrName>
                                        </p:attrNameLst>
                                      </p:cBhvr>
                                      <p:to>
                                        <p:strVal val="visible"/>
                                      </p:to>
                                    </p:set>
                                    <p:animEffect filter="fade" transition="in">
                                      <p:cBhvr>
                                        <p:cTn dur="500"/>
                                        <p:tgtEl>
                                          <p:spTgt spid="57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31"/>
          <p:cNvSpPr/>
          <p:nvPr/>
        </p:nvSpPr>
        <p:spPr>
          <a:xfrm>
            <a:off x="701354" y="159469"/>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31"/>
          <p:cNvSpPr/>
          <p:nvPr/>
        </p:nvSpPr>
        <p:spPr>
          <a:xfrm>
            <a:off x="7389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4" name="Google Shape;594;p31"/>
          <p:cNvSpPr/>
          <p:nvPr/>
        </p:nvSpPr>
        <p:spPr>
          <a:xfrm>
            <a:off x="169695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5" name="Google Shape;595;p31"/>
          <p:cNvSpPr/>
          <p:nvPr/>
        </p:nvSpPr>
        <p:spPr>
          <a:xfrm>
            <a:off x="16679812" y="300082"/>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31"/>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597" name="Google Shape;597;p31"/>
          <p:cNvSpPr/>
          <p:nvPr/>
        </p:nvSpPr>
        <p:spPr>
          <a:xfrm>
            <a:off x="1143000" y="1687612"/>
            <a:ext cx="16001999" cy="7332159"/>
          </a:xfrm>
          <a:custGeom>
            <a:rect b="b" l="l" r="r" t="t"/>
            <a:pathLst>
              <a:path extrusionOk="0" h="6335005" w="14949872">
                <a:moveTo>
                  <a:pt x="0" y="0"/>
                </a:moveTo>
                <a:lnTo>
                  <a:pt x="14949872" y="0"/>
                </a:lnTo>
                <a:lnTo>
                  <a:pt x="14949872" y="6335005"/>
                </a:lnTo>
                <a:lnTo>
                  <a:pt x="0" y="6335005"/>
                </a:lnTo>
                <a:lnTo>
                  <a:pt x="0" y="0"/>
                </a:lnTo>
                <a:close/>
              </a:path>
            </a:pathLst>
          </a:custGeom>
          <a:solidFill>
            <a:srgbClr val="E2F1F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8" name="Google Shape;598;p31"/>
          <p:cNvSpPr/>
          <p:nvPr/>
        </p:nvSpPr>
        <p:spPr>
          <a:xfrm>
            <a:off x="16088204" y="1072224"/>
            <a:ext cx="1328304" cy="1378266"/>
          </a:xfrm>
          <a:custGeom>
            <a:rect b="b" l="l" r="r" t="t"/>
            <a:pathLst>
              <a:path extrusionOk="0" h="1378266" w="1328304">
                <a:moveTo>
                  <a:pt x="0" y="0"/>
                </a:moveTo>
                <a:lnTo>
                  <a:pt x="1328304" y="0"/>
                </a:lnTo>
                <a:lnTo>
                  <a:pt x="1328304" y="1378266"/>
                </a:lnTo>
                <a:lnTo>
                  <a:pt x="0" y="13782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599" name="Google Shape;599;p31"/>
          <p:cNvGrpSpPr/>
          <p:nvPr/>
        </p:nvGrpSpPr>
        <p:grpSpPr>
          <a:xfrm>
            <a:off x="5867400" y="1092405"/>
            <a:ext cx="7276528" cy="1244189"/>
            <a:chOff x="5844711" y="1270945"/>
            <a:chExt cx="7276528" cy="1244189"/>
          </a:xfrm>
        </p:grpSpPr>
        <p:pic>
          <p:nvPicPr>
            <p:cNvPr id="600" name="Google Shape;600;p31"/>
            <p:cNvPicPr preferRelativeResize="0"/>
            <p:nvPr/>
          </p:nvPicPr>
          <p:blipFill rotWithShape="1">
            <a:blip r:embed="rId5">
              <a:alphaModFix/>
            </a:blip>
            <a:srcRect b="0" l="0" r="0" t="0"/>
            <a:stretch/>
          </p:blipFill>
          <p:spPr>
            <a:xfrm>
              <a:off x="5883946" y="1270945"/>
              <a:ext cx="6951410" cy="1244189"/>
            </a:xfrm>
            <a:prstGeom prst="rect">
              <a:avLst/>
            </a:prstGeom>
            <a:noFill/>
            <a:ln>
              <a:noFill/>
            </a:ln>
          </p:spPr>
        </p:pic>
        <p:sp>
          <p:nvSpPr>
            <p:cNvPr id="601" name="Google Shape;601;p31"/>
            <p:cNvSpPr txBox="1"/>
            <p:nvPr/>
          </p:nvSpPr>
          <p:spPr>
            <a:xfrm>
              <a:off x="5844711" y="1385207"/>
              <a:ext cx="7276528"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6000"/>
                <a:buFont typeface="Arial"/>
                <a:buNone/>
              </a:pPr>
              <a:r>
                <a:rPr b="1" i="0" lang="en-US" sz="6000" u="none" cap="none" strike="noStrike">
                  <a:solidFill>
                    <a:srgbClr val="FF0000"/>
                  </a:solidFill>
                  <a:latin typeface="Arial"/>
                  <a:ea typeface="Arial"/>
                  <a:cs typeface="Arial"/>
                  <a:sym typeface="Arial"/>
                </a:rPr>
                <a:t>KẾT LUẬN</a:t>
              </a:r>
              <a:endParaRPr/>
            </a:p>
          </p:txBody>
        </p:sp>
      </p:grpSp>
      <p:sp>
        <p:nvSpPr>
          <p:cNvPr id="602" name="Google Shape;602;p31"/>
          <p:cNvSpPr txBox="1"/>
          <p:nvPr/>
        </p:nvSpPr>
        <p:spPr>
          <a:xfrm>
            <a:off x="6855974" y="2817539"/>
            <a:ext cx="9908026" cy="5518242"/>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000000"/>
              </a:buClr>
              <a:buSzPts val="4000"/>
              <a:buFont typeface="Noto Sans Symbols"/>
              <a:buChar char="⮚"/>
            </a:pPr>
            <a:r>
              <a:rPr lang="en-US" sz="4000">
                <a:solidFill>
                  <a:srgbClr val="000000"/>
                </a:solidFill>
                <a:latin typeface="Arial"/>
                <a:ea typeface="Arial"/>
                <a:cs typeface="Arial"/>
                <a:sym typeface="Arial"/>
              </a:rPr>
              <a:t>Học sinh cần điều chỉnh bản thân một cách phù hợp để thích ứng với sự thay đổi của cuộc sống.</a:t>
            </a:r>
            <a:endParaRPr/>
          </a:p>
          <a:p>
            <a:pPr indent="-571500" lvl="0" marL="571500" marR="0" rtl="0" algn="just">
              <a:lnSpc>
                <a:spcPct val="150000"/>
              </a:lnSpc>
              <a:spcBef>
                <a:spcPts val="0"/>
              </a:spcBef>
              <a:spcAft>
                <a:spcPts val="0"/>
              </a:spcAft>
              <a:buClr>
                <a:srgbClr val="000000"/>
              </a:buClr>
              <a:buSzPts val="4000"/>
              <a:buFont typeface="Noto Sans Symbols"/>
              <a:buChar char="⮚"/>
            </a:pPr>
            <a:r>
              <a:rPr lang="en-US" sz="4000">
                <a:solidFill>
                  <a:srgbClr val="000000"/>
                </a:solidFill>
                <a:latin typeface="Arial"/>
                <a:ea typeface="Arial"/>
                <a:cs typeface="Arial"/>
                <a:sym typeface="Arial"/>
              </a:rPr>
              <a:t>Phải luôn tìm kiếm cơ hội để phát triển bản thân, thể hiện khả năng, thế mạnh và khám phá những kiến thức mới.</a:t>
            </a:r>
            <a:endParaRPr/>
          </a:p>
        </p:txBody>
      </p:sp>
      <p:grpSp>
        <p:nvGrpSpPr>
          <p:cNvPr id="603" name="Google Shape;603;p31"/>
          <p:cNvGrpSpPr/>
          <p:nvPr/>
        </p:nvGrpSpPr>
        <p:grpSpPr>
          <a:xfrm>
            <a:off x="1793423" y="3764645"/>
            <a:ext cx="4658507" cy="3853963"/>
            <a:chOff x="1793423" y="3764645"/>
            <a:chExt cx="4658507" cy="3853963"/>
          </a:xfrm>
        </p:grpSpPr>
        <p:grpSp>
          <p:nvGrpSpPr>
            <p:cNvPr id="604" name="Google Shape;604;p31"/>
            <p:cNvGrpSpPr/>
            <p:nvPr/>
          </p:nvGrpSpPr>
          <p:grpSpPr>
            <a:xfrm>
              <a:off x="1793423" y="3764645"/>
              <a:ext cx="4658507" cy="3853963"/>
              <a:chOff x="0" y="0"/>
              <a:chExt cx="1100661" cy="893945"/>
            </a:xfrm>
          </p:grpSpPr>
          <p:sp>
            <p:nvSpPr>
              <p:cNvPr id="605" name="Google Shape;605;p31"/>
              <p:cNvSpPr/>
              <p:nvPr/>
            </p:nvSpPr>
            <p:spPr>
              <a:xfrm>
                <a:off x="0" y="0"/>
                <a:ext cx="1100661" cy="893945"/>
              </a:xfrm>
              <a:custGeom>
                <a:rect b="b" l="l" r="r" t="t"/>
                <a:pathLst>
                  <a:path extrusionOk="0" h="893945" w="1100661">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6" name="Google Shape;606;p31"/>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171611"/>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pic>
          <p:nvPicPr>
            <p:cNvPr id="607" name="Google Shape;607;p31"/>
            <p:cNvPicPr preferRelativeResize="0"/>
            <p:nvPr/>
          </p:nvPicPr>
          <p:blipFill rotWithShape="1">
            <a:blip r:embed="rId6">
              <a:alphaModFix/>
            </a:blip>
            <a:srcRect b="0" l="0" r="0" t="0"/>
            <a:stretch/>
          </p:blipFill>
          <p:spPr>
            <a:xfrm>
              <a:off x="2770230" y="4123857"/>
              <a:ext cx="3064810" cy="3337912"/>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par>
                                <p:cTn fill="hold" nodeType="with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500"/>
                                        <p:tgtEl>
                                          <p:spTgt spid="599"/>
                                        </p:tgtEl>
                                      </p:cBhvr>
                                    </p:animEffect>
                                  </p:childTnLst>
                                </p:cTn>
                              </p:par>
                              <p:par>
                                <p:cTn fill="hold" nodeType="with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500"/>
                                        <p:tgtEl>
                                          <p:spTgt spid="6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xEl>
                                              <p:pRg end="0" st="0"/>
                                            </p:txEl>
                                          </p:spTgt>
                                        </p:tgtEl>
                                        <p:attrNameLst>
                                          <p:attrName>style.visibility</p:attrName>
                                        </p:attrNameLst>
                                      </p:cBhvr>
                                      <p:to>
                                        <p:strVal val="visible"/>
                                      </p:to>
                                    </p:set>
                                    <p:animEffect filter="fade" transition="in">
                                      <p:cBhvr>
                                        <p:cTn dur="500"/>
                                        <p:tgtEl>
                                          <p:spTgt spid="6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xEl>
                                              <p:pRg end="1" st="1"/>
                                            </p:txEl>
                                          </p:spTgt>
                                        </p:tgtEl>
                                        <p:attrNameLst>
                                          <p:attrName>style.visibility</p:attrName>
                                        </p:attrNameLst>
                                      </p:cBhvr>
                                      <p:to>
                                        <p:strVal val="visible"/>
                                      </p:to>
                                    </p:set>
                                    <p:animEffect filter="fade" transition="in">
                                      <p:cBhvr>
                                        <p:cTn dur="500"/>
                                        <p:tgtEl>
                                          <p:spTgt spid="60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grpSp>
        <p:nvGrpSpPr>
          <p:cNvPr id="612" name="Google Shape;612;p32"/>
          <p:cNvGrpSpPr/>
          <p:nvPr/>
        </p:nvGrpSpPr>
        <p:grpSpPr>
          <a:xfrm>
            <a:off x="22177" y="15595"/>
            <a:ext cx="1130864" cy="1158974"/>
            <a:chOff x="2760625" y="539208"/>
            <a:chExt cx="1130864" cy="1158974"/>
          </a:xfrm>
        </p:grpSpPr>
        <p:sp>
          <p:nvSpPr>
            <p:cNvPr id="613" name="Google Shape;613;p32"/>
            <p:cNvSpPr/>
            <p:nvPr/>
          </p:nvSpPr>
          <p:spPr>
            <a:xfrm>
              <a:off x="3312002" y="1118695"/>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4" name="Google Shape;614;p32"/>
            <p:cNvSpPr/>
            <p:nvPr/>
          </p:nvSpPr>
          <p:spPr>
            <a:xfrm>
              <a:off x="2760625" y="539208"/>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15" name="Google Shape;615;p32"/>
          <p:cNvSpPr/>
          <p:nvPr/>
        </p:nvSpPr>
        <p:spPr>
          <a:xfrm>
            <a:off x="17259300" y="208452"/>
            <a:ext cx="953703" cy="966117"/>
          </a:xfrm>
          <a:custGeom>
            <a:rect b="b" l="l" r="r" t="t"/>
            <a:pathLst>
              <a:path extrusionOk="0" h="2377680" w="2481450">
                <a:moveTo>
                  <a:pt x="0" y="0"/>
                </a:moveTo>
                <a:lnTo>
                  <a:pt x="2481450" y="0"/>
                </a:lnTo>
                <a:lnTo>
                  <a:pt x="2481450" y="2377681"/>
                </a:lnTo>
                <a:lnTo>
                  <a:pt x="0" y="23776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6" name="Google Shape;616;p32"/>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sp>
        <p:nvSpPr>
          <p:cNvPr id="617" name="Google Shape;617;p32"/>
          <p:cNvSpPr txBox="1"/>
          <p:nvPr/>
        </p:nvSpPr>
        <p:spPr>
          <a:xfrm>
            <a:off x="1524198" y="559536"/>
            <a:ext cx="15490304" cy="199817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400">
                <a:solidFill>
                  <a:srgbClr val="C00000"/>
                </a:solidFill>
                <a:latin typeface="Arial"/>
                <a:ea typeface="Arial"/>
                <a:cs typeface="Arial"/>
                <a:sym typeface="Arial"/>
              </a:rPr>
              <a:t>Nhiệm vụ 2: Nhận xét các phương án điều chỉnh bản thân của các bạn và rút ra bài học cho bản thân</a:t>
            </a:r>
            <a:endParaRPr sz="4400">
              <a:solidFill>
                <a:srgbClr val="C00000"/>
              </a:solidFill>
              <a:latin typeface="Arial"/>
              <a:ea typeface="Arial"/>
              <a:cs typeface="Arial"/>
              <a:sym typeface="Arial"/>
            </a:endParaRPr>
          </a:p>
        </p:txBody>
      </p:sp>
      <p:grpSp>
        <p:nvGrpSpPr>
          <p:cNvPr id="618" name="Google Shape;618;p32"/>
          <p:cNvGrpSpPr/>
          <p:nvPr/>
        </p:nvGrpSpPr>
        <p:grpSpPr>
          <a:xfrm>
            <a:off x="6760029" y="3009900"/>
            <a:ext cx="10668000" cy="6106080"/>
            <a:chOff x="6787756" y="2045892"/>
            <a:chExt cx="10668000" cy="6106080"/>
          </a:xfrm>
        </p:grpSpPr>
        <p:sp>
          <p:nvSpPr>
            <p:cNvPr id="619" name="Google Shape;619;p32"/>
            <p:cNvSpPr/>
            <p:nvPr/>
          </p:nvSpPr>
          <p:spPr>
            <a:xfrm>
              <a:off x="6787756" y="2705100"/>
              <a:ext cx="10668000" cy="5446872"/>
            </a:xfrm>
            <a:prstGeom prst="wedgeRoundRectCallout">
              <a:avLst>
                <a:gd fmla="val -60605" name="adj1"/>
                <a:gd fmla="val 45392" name="adj2"/>
                <a:gd fmla="val 16667" name="adj3"/>
              </a:avLst>
            </a:prstGeom>
            <a:solidFill>
              <a:srgbClr val="FFF5D5"/>
            </a:solidFill>
            <a:ln>
              <a:noFill/>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en-US" sz="4400">
                  <a:solidFill>
                    <a:srgbClr val="000000"/>
                  </a:solidFill>
                  <a:latin typeface="Arial"/>
                  <a:ea typeface="Arial"/>
                  <a:cs typeface="Arial"/>
                  <a:sym typeface="Arial"/>
                </a:rPr>
                <a:t>Các em bình chọn những cách điều chỉnh bản thân mà mình thích nhất trong các cách mà các bạn đã trình bày</a:t>
              </a:r>
              <a:endParaRPr i="1" sz="4400">
                <a:solidFill>
                  <a:schemeClr val="lt1"/>
                </a:solidFill>
                <a:latin typeface="Arial"/>
                <a:ea typeface="Arial"/>
                <a:cs typeface="Arial"/>
                <a:sym typeface="Arial"/>
              </a:endParaRPr>
            </a:p>
          </p:txBody>
        </p:sp>
        <p:pic>
          <p:nvPicPr>
            <p:cNvPr id="620" name="Google Shape;620;p32"/>
            <p:cNvPicPr preferRelativeResize="0"/>
            <p:nvPr/>
          </p:nvPicPr>
          <p:blipFill rotWithShape="1">
            <a:blip r:embed="rId5">
              <a:alphaModFix/>
            </a:blip>
            <a:srcRect b="0" l="0" r="0" t="0"/>
            <a:stretch/>
          </p:blipFill>
          <p:spPr>
            <a:xfrm>
              <a:off x="11600811" y="2045892"/>
              <a:ext cx="1041890" cy="1071101"/>
            </a:xfrm>
            <a:prstGeom prst="rect">
              <a:avLst/>
            </a:prstGeom>
            <a:noFill/>
            <a:ln>
              <a:noFill/>
            </a:ln>
          </p:spPr>
        </p:pic>
      </p:grpSp>
      <p:pic>
        <p:nvPicPr>
          <p:cNvPr descr="A picture containing vector graphics&#10;&#10;Description automatically generated" id="621" name="Google Shape;621;p32"/>
          <p:cNvPicPr preferRelativeResize="0"/>
          <p:nvPr/>
        </p:nvPicPr>
        <p:blipFill rotWithShape="1">
          <a:blip r:embed="rId6">
            <a:alphaModFix/>
          </a:blip>
          <a:srcRect b="0" l="0" r="0" t="0"/>
          <a:stretch/>
        </p:blipFill>
        <p:spPr>
          <a:xfrm>
            <a:off x="838200" y="4991100"/>
            <a:ext cx="4495800" cy="54468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par>
                                <p:cTn fill="hold" nodeType="with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500"/>
                                        <p:tgtEl>
                                          <p:spTgt spid="6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33"/>
          <p:cNvSpPr/>
          <p:nvPr/>
        </p:nvSpPr>
        <p:spPr>
          <a:xfrm>
            <a:off x="701354" y="159469"/>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7" name="Google Shape;627;p33"/>
          <p:cNvSpPr/>
          <p:nvPr/>
        </p:nvSpPr>
        <p:spPr>
          <a:xfrm>
            <a:off x="7389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8" name="Google Shape;628;p33"/>
          <p:cNvSpPr/>
          <p:nvPr/>
        </p:nvSpPr>
        <p:spPr>
          <a:xfrm>
            <a:off x="169695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33"/>
          <p:cNvSpPr/>
          <p:nvPr/>
        </p:nvSpPr>
        <p:spPr>
          <a:xfrm>
            <a:off x="16679812" y="300082"/>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0" name="Google Shape;630;p33"/>
          <p:cNvSpPr txBox="1"/>
          <p:nvPr/>
        </p:nvSpPr>
        <p:spPr>
          <a:xfrm>
            <a:off x="679583" y="2100766"/>
            <a:ext cx="16869460" cy="367158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000000"/>
              </a:buClr>
              <a:buSzPts val="4000"/>
              <a:buFont typeface="Noto Sans Symbols"/>
              <a:buChar char="⮚"/>
            </a:pPr>
            <a:r>
              <a:rPr lang="en-US" sz="4000">
                <a:solidFill>
                  <a:srgbClr val="000000"/>
                </a:solidFill>
                <a:latin typeface="Arial"/>
                <a:ea typeface="Arial"/>
                <a:cs typeface="Arial"/>
                <a:sym typeface="Arial"/>
              </a:rPr>
              <a:t>Mỗi học sinh cần có riêng một kế hoạch cụ thể, phù hợp cho việc điều chỉnh bản thân để thích ứng với sự thay đổi của cuộc sống.</a:t>
            </a:r>
            <a:endParaRPr/>
          </a:p>
          <a:p>
            <a:pPr indent="-571500" lvl="0" marL="571500" marR="0" rtl="0" algn="just">
              <a:lnSpc>
                <a:spcPct val="150000"/>
              </a:lnSpc>
              <a:spcBef>
                <a:spcPts val="0"/>
              </a:spcBef>
              <a:spcAft>
                <a:spcPts val="0"/>
              </a:spcAft>
              <a:buClr>
                <a:srgbClr val="000000"/>
              </a:buClr>
              <a:buSzPts val="4000"/>
              <a:buFont typeface="Noto Sans Symbols"/>
              <a:buChar char="⮚"/>
            </a:pPr>
            <a:r>
              <a:rPr lang="en-US" sz="4000">
                <a:solidFill>
                  <a:srgbClr val="000000"/>
                </a:solidFill>
                <a:latin typeface="Arial"/>
                <a:ea typeface="Arial"/>
                <a:cs typeface="Arial"/>
                <a:sym typeface="Arial"/>
              </a:rPr>
              <a:t>Lắng nghe, học hỏi và rút ra bài học cho bản thân trong quá trình thực hiện điều chỉnh bản thân để tìm ra những cách điều chỉnh hiệu quả.</a:t>
            </a:r>
            <a:endParaRPr/>
          </a:p>
        </p:txBody>
      </p:sp>
      <p:pic>
        <p:nvPicPr>
          <p:cNvPr descr="A group of cartoon children holding hands&#10;&#10;Description automatically generated" id="631" name="Google Shape;631;p33"/>
          <p:cNvPicPr preferRelativeResize="0"/>
          <p:nvPr/>
        </p:nvPicPr>
        <p:blipFill rotWithShape="1">
          <a:blip r:embed="rId4">
            <a:alphaModFix/>
          </a:blip>
          <a:srcRect b="0" l="0" r="0" t="0"/>
          <a:stretch/>
        </p:blipFill>
        <p:spPr>
          <a:xfrm>
            <a:off x="2121059" y="5981700"/>
            <a:ext cx="14045882" cy="4635721"/>
          </a:xfrm>
          <a:prstGeom prst="rect">
            <a:avLst/>
          </a:prstGeom>
          <a:noFill/>
          <a:ln>
            <a:noFill/>
          </a:ln>
        </p:spPr>
      </p:pic>
      <p:sp>
        <p:nvSpPr>
          <p:cNvPr id="632" name="Google Shape;632;p33"/>
          <p:cNvSpPr txBox="1"/>
          <p:nvPr/>
        </p:nvSpPr>
        <p:spPr>
          <a:xfrm>
            <a:off x="876300" y="1115881"/>
            <a:ext cx="16535399" cy="9848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800">
                <a:solidFill>
                  <a:srgbClr val="FF0000"/>
                </a:solidFill>
                <a:latin typeface="Arial"/>
                <a:ea typeface="Arial"/>
                <a:cs typeface="Arial"/>
                <a:sym typeface="Arial"/>
              </a:rPr>
              <a:t>KẾT LUẬN</a:t>
            </a:r>
            <a:endParaRPr b="1" sz="5800">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0">
                                            <p:txEl>
                                              <p:pRg end="0" st="0"/>
                                            </p:txEl>
                                          </p:spTgt>
                                        </p:tgtEl>
                                        <p:attrNameLst>
                                          <p:attrName>style.visibility</p:attrName>
                                        </p:attrNameLst>
                                      </p:cBhvr>
                                      <p:to>
                                        <p:strVal val="visible"/>
                                      </p:to>
                                    </p:set>
                                    <p:animEffect filter="fade" transition="in">
                                      <p:cBhvr>
                                        <p:cTn dur="500"/>
                                        <p:tgtEl>
                                          <p:spTgt spid="6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0">
                                            <p:txEl>
                                              <p:pRg end="1" st="1"/>
                                            </p:txEl>
                                          </p:spTgt>
                                        </p:tgtEl>
                                        <p:attrNameLst>
                                          <p:attrName>style.visibility</p:attrName>
                                        </p:attrNameLst>
                                      </p:cBhvr>
                                      <p:to>
                                        <p:strVal val="visible"/>
                                      </p:to>
                                    </p:set>
                                    <p:animEffect filter="fade" transition="in">
                                      <p:cBhvr>
                                        <p:cTn dur="500"/>
                                        <p:tgtEl>
                                          <p:spTgt spid="63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grpSp>
        <p:nvGrpSpPr>
          <p:cNvPr id="637" name="Google Shape;637;p34"/>
          <p:cNvGrpSpPr/>
          <p:nvPr/>
        </p:nvGrpSpPr>
        <p:grpSpPr>
          <a:xfrm>
            <a:off x="11201400" y="2832126"/>
            <a:ext cx="6592172" cy="4755539"/>
            <a:chOff x="10171828" y="2216761"/>
            <a:chExt cx="7647611" cy="5353328"/>
          </a:xfrm>
        </p:grpSpPr>
        <p:sp>
          <p:nvSpPr>
            <p:cNvPr id="638" name="Google Shape;638;p34"/>
            <p:cNvSpPr/>
            <p:nvPr/>
          </p:nvSpPr>
          <p:spPr>
            <a:xfrm>
              <a:off x="10171828" y="2216761"/>
              <a:ext cx="7647611" cy="5353328"/>
            </a:xfrm>
            <a:custGeom>
              <a:rect b="b" l="l" r="r" t="t"/>
              <a:pathLst>
                <a:path extrusionOk="0" h="5353328" w="7647611">
                  <a:moveTo>
                    <a:pt x="0" y="0"/>
                  </a:moveTo>
                  <a:lnTo>
                    <a:pt x="7647611" y="0"/>
                  </a:lnTo>
                  <a:lnTo>
                    <a:pt x="7647611" y="5353328"/>
                  </a:lnTo>
                  <a:lnTo>
                    <a:pt x="0" y="53533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39" name="Google Shape;639;p34"/>
            <p:cNvCxnSpPr/>
            <p:nvPr/>
          </p:nvCxnSpPr>
          <p:spPr>
            <a:xfrm>
              <a:off x="10767060" y="7436739"/>
              <a:ext cx="6492240" cy="0"/>
            </a:xfrm>
            <a:prstGeom prst="straightConnector1">
              <a:avLst/>
            </a:prstGeom>
            <a:noFill/>
            <a:ln cap="flat" cmpd="sng" w="38100">
              <a:solidFill>
                <a:srgbClr val="E86AA7"/>
              </a:solidFill>
              <a:prstDash val="solid"/>
              <a:round/>
              <a:headEnd len="sm" w="sm" type="none"/>
              <a:tailEnd len="sm" w="sm" type="none"/>
            </a:ln>
          </p:spPr>
        </p:cxnSp>
      </p:grpSp>
      <p:sp>
        <p:nvSpPr>
          <p:cNvPr id="640" name="Google Shape;640;p34"/>
          <p:cNvSpPr/>
          <p:nvPr/>
        </p:nvSpPr>
        <p:spPr>
          <a:xfrm>
            <a:off x="701354" y="159469"/>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34"/>
          <p:cNvSpPr/>
          <p:nvPr/>
        </p:nvSpPr>
        <p:spPr>
          <a:xfrm>
            <a:off x="7389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34"/>
          <p:cNvSpPr/>
          <p:nvPr/>
        </p:nvSpPr>
        <p:spPr>
          <a:xfrm>
            <a:off x="169695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3" name="Google Shape;643;p34"/>
          <p:cNvSpPr/>
          <p:nvPr/>
        </p:nvSpPr>
        <p:spPr>
          <a:xfrm>
            <a:off x="16071239" y="738956"/>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4" name="Google Shape;644;p34"/>
          <p:cNvSpPr txBox="1"/>
          <p:nvPr/>
        </p:nvSpPr>
        <p:spPr>
          <a:xfrm>
            <a:off x="738956" y="1653987"/>
            <a:ext cx="10371824" cy="6979026"/>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6000">
                <a:solidFill>
                  <a:srgbClr val="C00000"/>
                </a:solidFill>
                <a:latin typeface="Arial"/>
                <a:ea typeface="Arial"/>
                <a:cs typeface="Arial"/>
                <a:sym typeface="Arial"/>
              </a:rPr>
              <a:t>Hoạt động 6: </a:t>
            </a:r>
            <a:endParaRPr b="1" sz="6000">
              <a:solidFill>
                <a:srgbClr val="C00000"/>
              </a:solidFill>
              <a:latin typeface="Arial"/>
              <a:ea typeface="Arial"/>
              <a:cs typeface="Arial"/>
              <a:sym typeface="Arial"/>
            </a:endParaRPr>
          </a:p>
          <a:p>
            <a:pPr indent="0" lvl="0" marL="0" marR="0" rtl="0" algn="ctr">
              <a:lnSpc>
                <a:spcPct val="150000"/>
              </a:lnSpc>
              <a:spcBef>
                <a:spcPts val="0"/>
              </a:spcBef>
              <a:spcAft>
                <a:spcPts val="0"/>
              </a:spcAft>
              <a:buNone/>
            </a:pPr>
            <a:r>
              <a:rPr b="1" lang="en-US" sz="6000">
                <a:solidFill>
                  <a:srgbClr val="C00000"/>
                </a:solidFill>
                <a:latin typeface="Arial"/>
                <a:ea typeface="Arial"/>
                <a:cs typeface="Arial"/>
                <a:sym typeface="Arial"/>
              </a:rPr>
              <a:t>Thực hiện một số biện pháp quản lí cảm xúc và ứng xử hợp lí trong các tình huống giao tiếp khác nhau</a:t>
            </a:r>
            <a:endParaRPr b="1" sz="6000">
              <a:solidFill>
                <a:srgbClr val="C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644"/>
                                        </p:tgtEl>
                                        <p:attrNameLst>
                                          <p:attrName>style.visibility</p:attrName>
                                        </p:attrNameLst>
                                      </p:cBhvr>
                                      <p:to>
                                        <p:strVal val="visible"/>
                                      </p:to>
                                    </p:set>
                                    <p:anim calcmode="lin" valueType="num">
                                      <p:cBhvr additive="base">
                                        <p:cTn dur="500"/>
                                        <p:tgtEl>
                                          <p:spTgt spid="644"/>
                                        </p:tgtEl>
                                        <p:attrNameLst>
                                          <p:attrName>ppt_w</p:attrName>
                                        </p:attrNameLst>
                                      </p:cBhvr>
                                      <p:tavLst>
                                        <p:tav fmla="" tm="0">
                                          <p:val>
                                            <p:strVal val="0"/>
                                          </p:val>
                                        </p:tav>
                                        <p:tav fmla="" tm="100000">
                                          <p:val>
                                            <p:strVal val="#ppt_w"/>
                                          </p:val>
                                        </p:tav>
                                      </p:tavLst>
                                    </p:anim>
                                    <p:anim calcmode="lin" valueType="num">
                                      <p:cBhvr additive="base">
                                        <p:cTn dur="500"/>
                                        <p:tgtEl>
                                          <p:spTgt spid="64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35"/>
          <p:cNvSpPr/>
          <p:nvPr/>
        </p:nvSpPr>
        <p:spPr>
          <a:xfrm>
            <a:off x="17176030" y="123820"/>
            <a:ext cx="1253056" cy="1047180"/>
          </a:xfrm>
          <a:custGeom>
            <a:rect b="b" l="l" r="r" t="t"/>
            <a:pathLst>
              <a:path extrusionOk="0" h="4959711" w="7140946">
                <a:moveTo>
                  <a:pt x="0" y="0"/>
                </a:moveTo>
                <a:lnTo>
                  <a:pt x="7140946" y="0"/>
                </a:lnTo>
                <a:lnTo>
                  <a:pt x="7140946" y="4959711"/>
                </a:lnTo>
                <a:lnTo>
                  <a:pt x="0" y="49597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650" name="Google Shape;650;p35"/>
          <p:cNvGrpSpPr/>
          <p:nvPr/>
        </p:nvGrpSpPr>
        <p:grpSpPr>
          <a:xfrm>
            <a:off x="6940" y="147512"/>
            <a:ext cx="1057989" cy="1158974"/>
            <a:chOff x="15614885" y="8251666"/>
            <a:chExt cx="1057989" cy="1158974"/>
          </a:xfrm>
        </p:grpSpPr>
        <p:sp>
          <p:nvSpPr>
            <p:cNvPr id="651" name="Google Shape;651;p35"/>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2" name="Google Shape;652;p35"/>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653" name="Google Shape;653;p35"/>
          <p:cNvSpPr/>
          <p:nvPr/>
        </p:nvSpPr>
        <p:spPr>
          <a:xfrm>
            <a:off x="485442" y="1744848"/>
            <a:ext cx="14983158" cy="1759577"/>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rgbClr val="FFF8E1"/>
          </a:solidFill>
          <a:ln cap="flat" cmpd="sng" w="25400">
            <a:solidFill>
              <a:srgbClr val="205867"/>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0F243E"/>
                </a:solidFill>
                <a:latin typeface="Arial"/>
                <a:ea typeface="Arial"/>
                <a:cs typeface="Arial"/>
                <a:sym typeface="Arial"/>
              </a:rPr>
              <a:t>1. Điều chỉnh các hành động của cơ thể để quản lí cảm xúc</a:t>
            </a:r>
            <a:endParaRPr/>
          </a:p>
        </p:txBody>
      </p:sp>
      <p:sp>
        <p:nvSpPr>
          <p:cNvPr id="654" name="Google Shape;654;p35"/>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sp>
        <p:nvSpPr>
          <p:cNvPr id="655" name="Google Shape;655;p35"/>
          <p:cNvSpPr txBox="1"/>
          <p:nvPr/>
        </p:nvSpPr>
        <p:spPr>
          <a:xfrm>
            <a:off x="1543431" y="647410"/>
            <a:ext cx="15488966"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200">
                <a:solidFill>
                  <a:srgbClr val="C00000"/>
                </a:solidFill>
                <a:latin typeface="Arial"/>
                <a:ea typeface="Arial"/>
                <a:cs typeface="Arial"/>
                <a:sym typeface="Arial"/>
              </a:rPr>
              <a:t>Nhiệm vụ 1: Thực hiện một số biện pháp để quản lí cảm xúc</a:t>
            </a:r>
            <a:endParaRPr b="0" i="0" sz="4200" u="none" cap="none" strike="noStrike">
              <a:solidFill>
                <a:srgbClr val="C00000"/>
              </a:solidFill>
              <a:latin typeface="Arial"/>
              <a:ea typeface="Arial"/>
              <a:cs typeface="Arial"/>
              <a:sym typeface="Arial"/>
            </a:endParaRPr>
          </a:p>
        </p:txBody>
      </p:sp>
      <p:sp>
        <p:nvSpPr>
          <p:cNvPr id="656" name="Google Shape;656;p35"/>
          <p:cNvSpPr txBox="1"/>
          <p:nvPr/>
        </p:nvSpPr>
        <p:spPr>
          <a:xfrm>
            <a:off x="485442" y="3751137"/>
            <a:ext cx="16354758" cy="1738296"/>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3800"/>
              <a:buFont typeface="Noto Sans Symbols"/>
              <a:buChar char="⮚"/>
            </a:pPr>
            <a:r>
              <a:rPr b="1" lang="en-US" sz="3800">
                <a:solidFill>
                  <a:schemeClr val="dk1"/>
                </a:solidFill>
                <a:latin typeface="Arial"/>
                <a:ea typeface="Arial"/>
                <a:cs typeface="Arial"/>
                <a:sym typeface="Arial"/>
              </a:rPr>
              <a:t>Các em thực hiện một số hoạt động điều chỉnh cơ thể làm cơ sở để điều chỉnh, quản lí cảm xúc:</a:t>
            </a:r>
            <a:endParaRPr/>
          </a:p>
        </p:txBody>
      </p:sp>
      <p:sp>
        <p:nvSpPr>
          <p:cNvPr id="657" name="Google Shape;657;p35"/>
          <p:cNvSpPr/>
          <p:nvPr/>
        </p:nvSpPr>
        <p:spPr>
          <a:xfrm>
            <a:off x="7848600" y="5813985"/>
            <a:ext cx="9766693" cy="1855900"/>
          </a:xfrm>
          <a:prstGeom prst="wedgeRoundRectCallout">
            <a:avLst>
              <a:gd fmla="val -59286" name="adj1"/>
              <a:gd fmla="val -3486" name="adj2"/>
              <a:gd fmla="val 16667" name="adj3"/>
            </a:avLst>
          </a:prstGeom>
          <a:solidFill>
            <a:srgbClr val="F8EDEC"/>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400">
                <a:solidFill>
                  <a:schemeClr val="dk1"/>
                </a:solidFill>
                <a:latin typeface="Arial"/>
                <a:ea typeface="Arial"/>
                <a:cs typeface="Arial"/>
                <a:sym typeface="Arial"/>
              </a:rPr>
              <a:t>Nghe nhạc, tập trung vào hơi thở, không chú ý đến sự vật, hiện tượng xung quanh.</a:t>
            </a:r>
            <a:endParaRPr/>
          </a:p>
        </p:txBody>
      </p:sp>
      <p:sp>
        <p:nvSpPr>
          <p:cNvPr id="658" name="Google Shape;658;p35"/>
          <p:cNvSpPr/>
          <p:nvPr/>
        </p:nvSpPr>
        <p:spPr>
          <a:xfrm>
            <a:off x="7840435" y="7938935"/>
            <a:ext cx="9783022" cy="1759710"/>
          </a:xfrm>
          <a:prstGeom prst="wedgeRoundRectCallout">
            <a:avLst>
              <a:gd fmla="val -57386" name="adj1"/>
              <a:gd fmla="val 2186" name="adj2"/>
              <a:gd fmla="val 16667" name="adj3"/>
            </a:avLst>
          </a:prstGeom>
          <a:solidFill>
            <a:srgbClr val="FFF3CD"/>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400">
                <a:solidFill>
                  <a:schemeClr val="dk1"/>
                </a:solidFill>
                <a:latin typeface="Arial"/>
                <a:ea typeface="Arial"/>
                <a:cs typeface="Arial"/>
                <a:sym typeface="Arial"/>
              </a:rPr>
              <a:t>Tập một vài động tác thể dục để thả lỏng cơ thể</a:t>
            </a:r>
            <a:endParaRPr/>
          </a:p>
        </p:txBody>
      </p:sp>
      <p:pic>
        <p:nvPicPr>
          <p:cNvPr descr="A group of cartoon people with different emotions&#10;&#10;Description automatically generated" id="659" name="Google Shape;659;p35"/>
          <p:cNvPicPr preferRelativeResize="0"/>
          <p:nvPr/>
        </p:nvPicPr>
        <p:blipFill rotWithShape="1">
          <a:blip r:embed="rId5">
            <a:alphaModFix/>
          </a:blip>
          <a:srcRect b="0" l="0" r="0" t="0"/>
          <a:stretch/>
        </p:blipFill>
        <p:spPr>
          <a:xfrm>
            <a:off x="2438400" y="5891826"/>
            <a:ext cx="4153691" cy="36618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500"/>
                                        <p:tgtEl>
                                          <p:spTgt spid="6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500"/>
                                        <p:tgtEl>
                                          <p:spTgt spid="656"/>
                                        </p:tgtEl>
                                      </p:cBhvr>
                                    </p:animEffect>
                                  </p:childTnLst>
                                </p:cTn>
                              </p:par>
                              <p:par>
                                <p:cTn fill="hold" nodeType="with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500"/>
                                        <p:tgtEl>
                                          <p:spTgt spid="6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36"/>
          <p:cNvSpPr/>
          <p:nvPr/>
        </p:nvSpPr>
        <p:spPr>
          <a:xfrm>
            <a:off x="17537660" y="9482728"/>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5" name="Google Shape;665;p36"/>
          <p:cNvSpPr/>
          <p:nvPr/>
        </p:nvSpPr>
        <p:spPr>
          <a:xfrm>
            <a:off x="17264244" y="245504"/>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6" name="Google Shape;666;p36"/>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667" name="Google Shape;667;p36"/>
          <p:cNvSpPr/>
          <p:nvPr/>
        </p:nvSpPr>
        <p:spPr>
          <a:xfrm>
            <a:off x="170853" y="951538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8" name="Google Shape;668;p36"/>
          <p:cNvSpPr/>
          <p:nvPr/>
        </p:nvSpPr>
        <p:spPr>
          <a:xfrm>
            <a:off x="838200" y="2781300"/>
            <a:ext cx="16699460" cy="6734086"/>
          </a:xfrm>
          <a:custGeom>
            <a:rect b="b" l="l" r="r" t="t"/>
            <a:pathLst>
              <a:path extrusionOk="0" h="6335005" w="14949872">
                <a:moveTo>
                  <a:pt x="0" y="0"/>
                </a:moveTo>
                <a:lnTo>
                  <a:pt x="14949872" y="0"/>
                </a:lnTo>
                <a:lnTo>
                  <a:pt x="14949872" y="6335005"/>
                </a:lnTo>
                <a:lnTo>
                  <a:pt x="0" y="6335005"/>
                </a:lnTo>
                <a:lnTo>
                  <a:pt x="0" y="0"/>
                </a:lnTo>
                <a:close/>
              </a:path>
            </a:pathLst>
          </a:custGeom>
          <a:solidFill>
            <a:srgbClr val="EAF1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69" name="Google Shape;669;p36"/>
          <p:cNvSpPr txBox="1"/>
          <p:nvPr/>
        </p:nvSpPr>
        <p:spPr>
          <a:xfrm>
            <a:off x="6625028" y="3223481"/>
            <a:ext cx="10260611" cy="5518242"/>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000000"/>
              </a:buClr>
              <a:buSzPts val="4000"/>
              <a:buFont typeface="Courier New"/>
              <a:buChar char="o"/>
            </a:pPr>
            <a:r>
              <a:rPr b="1" lang="en-US" sz="4000">
                <a:solidFill>
                  <a:srgbClr val="000000"/>
                </a:solidFill>
                <a:latin typeface="Arial"/>
                <a:ea typeface="Arial"/>
                <a:cs typeface="Arial"/>
                <a:sym typeface="Arial"/>
              </a:rPr>
              <a:t>Biểu hiện cơ thể khi tức giận, lo lắng: </a:t>
            </a:r>
            <a:endParaRPr b="1" sz="4000">
              <a:solidFill>
                <a:srgbClr val="000000"/>
              </a:solidFill>
              <a:latin typeface="Arial"/>
              <a:ea typeface="Arial"/>
              <a:cs typeface="Arial"/>
              <a:sym typeface="Arial"/>
            </a:endParaRPr>
          </a:p>
          <a:p>
            <a:pPr indent="-571500" lvl="1" marL="1028700" marR="0" rtl="0" algn="just">
              <a:lnSpc>
                <a:spcPct val="150000"/>
              </a:lnSpc>
              <a:spcBef>
                <a:spcPts val="0"/>
              </a:spcBef>
              <a:spcAft>
                <a:spcPts val="0"/>
              </a:spcAft>
              <a:buClr>
                <a:srgbClr val="000000"/>
              </a:buClr>
              <a:buSzPts val="4000"/>
              <a:buFont typeface="Noto Sans Symbols"/>
              <a:buChar char="▪"/>
            </a:pPr>
            <a:r>
              <a:rPr b="0" i="1" lang="en-US" sz="4000" u="none" cap="none" strike="noStrike">
                <a:solidFill>
                  <a:srgbClr val="000000"/>
                </a:solidFill>
                <a:latin typeface="Arial"/>
                <a:ea typeface="Arial"/>
                <a:cs typeface="Arial"/>
                <a:sym typeface="Arial"/>
              </a:rPr>
              <a:t>Tim đập nhanh</a:t>
            </a:r>
            <a:endParaRPr b="0" i="1" sz="4000" u="none" cap="none" strike="noStrike">
              <a:solidFill>
                <a:srgbClr val="000000"/>
              </a:solidFill>
              <a:latin typeface="Arial"/>
              <a:ea typeface="Arial"/>
              <a:cs typeface="Arial"/>
              <a:sym typeface="Arial"/>
            </a:endParaRPr>
          </a:p>
          <a:p>
            <a:pPr indent="-571500" lvl="1" marL="1028700" marR="0" rtl="0" algn="just">
              <a:lnSpc>
                <a:spcPct val="150000"/>
              </a:lnSpc>
              <a:spcBef>
                <a:spcPts val="0"/>
              </a:spcBef>
              <a:spcAft>
                <a:spcPts val="0"/>
              </a:spcAft>
              <a:buClr>
                <a:srgbClr val="000000"/>
              </a:buClr>
              <a:buSzPts val="4000"/>
              <a:buFont typeface="Noto Sans Symbols"/>
              <a:buChar char="▪"/>
            </a:pPr>
            <a:r>
              <a:rPr b="0" i="1" lang="en-US" sz="4000" u="none" cap="none" strike="noStrike">
                <a:solidFill>
                  <a:srgbClr val="000000"/>
                </a:solidFill>
                <a:latin typeface="Arial"/>
                <a:ea typeface="Arial"/>
                <a:cs typeface="Arial"/>
                <a:sym typeface="Arial"/>
              </a:rPr>
              <a:t>Mặt đỏ bừng,...</a:t>
            </a:r>
            <a:endParaRPr/>
          </a:p>
          <a:p>
            <a:pPr indent="-571500" lvl="0" marL="571500" marR="0" rtl="0" algn="just">
              <a:lnSpc>
                <a:spcPct val="150000"/>
              </a:lnSpc>
              <a:spcBef>
                <a:spcPts val="0"/>
              </a:spcBef>
              <a:spcAft>
                <a:spcPts val="0"/>
              </a:spcAft>
              <a:buClr>
                <a:srgbClr val="000000"/>
              </a:buClr>
              <a:buSzPts val="4000"/>
              <a:buFont typeface="Courier New"/>
              <a:buChar char="o"/>
            </a:pPr>
            <a:r>
              <a:rPr b="1" lang="en-US" sz="4000">
                <a:solidFill>
                  <a:srgbClr val="000000"/>
                </a:solidFill>
                <a:latin typeface="Arial"/>
                <a:ea typeface="Arial"/>
                <a:cs typeface="Arial"/>
                <a:sym typeface="Arial"/>
              </a:rPr>
              <a:t>Điều chỉnh hoạt động cơ thể: </a:t>
            </a:r>
            <a:endParaRPr b="1" sz="4000">
              <a:solidFill>
                <a:srgbClr val="000000"/>
              </a:solidFill>
              <a:latin typeface="Arial"/>
              <a:ea typeface="Arial"/>
              <a:cs typeface="Arial"/>
              <a:sym typeface="Arial"/>
            </a:endParaRPr>
          </a:p>
          <a:p>
            <a:pPr indent="-571500" lvl="1" marL="1028700" marR="0" rtl="0" algn="just">
              <a:lnSpc>
                <a:spcPct val="150000"/>
              </a:lnSpc>
              <a:spcBef>
                <a:spcPts val="0"/>
              </a:spcBef>
              <a:spcAft>
                <a:spcPts val="0"/>
              </a:spcAft>
              <a:buClr>
                <a:srgbClr val="000000"/>
              </a:buClr>
              <a:buSzPts val="4000"/>
              <a:buFont typeface="Courier New"/>
              <a:buChar char="o"/>
            </a:pPr>
            <a:r>
              <a:rPr b="0" i="1" lang="en-US" sz="4000" u="none" cap="none" strike="noStrike">
                <a:solidFill>
                  <a:srgbClr val="000000"/>
                </a:solidFill>
                <a:latin typeface="Arial"/>
                <a:ea typeface="Arial"/>
                <a:cs typeface="Arial"/>
                <a:sym typeface="Arial"/>
              </a:rPr>
              <a:t>Hít thở thật sâu</a:t>
            </a:r>
            <a:endParaRPr b="0" i="1" sz="4000" u="none" cap="none" strike="noStrike">
              <a:solidFill>
                <a:srgbClr val="000000"/>
              </a:solidFill>
              <a:latin typeface="Arial"/>
              <a:ea typeface="Arial"/>
              <a:cs typeface="Arial"/>
              <a:sym typeface="Arial"/>
            </a:endParaRPr>
          </a:p>
          <a:p>
            <a:pPr indent="-571500" lvl="1" marL="1028700" marR="0" rtl="0" algn="just">
              <a:lnSpc>
                <a:spcPct val="150000"/>
              </a:lnSpc>
              <a:spcBef>
                <a:spcPts val="0"/>
              </a:spcBef>
              <a:spcAft>
                <a:spcPts val="0"/>
              </a:spcAft>
              <a:buClr>
                <a:srgbClr val="000000"/>
              </a:buClr>
              <a:buSzPts val="4000"/>
              <a:buFont typeface="Courier New"/>
              <a:buChar char="o"/>
            </a:pPr>
            <a:r>
              <a:rPr b="0" i="1" lang="en-US" sz="4000" u="none" cap="none" strike="noStrike">
                <a:solidFill>
                  <a:srgbClr val="000000"/>
                </a:solidFill>
                <a:latin typeface="Arial"/>
                <a:ea typeface="Arial"/>
                <a:cs typeface="Arial"/>
                <a:sym typeface="Arial"/>
              </a:rPr>
              <a:t>Cố gắng thả lỏng toàn bộ cơ thể,...</a:t>
            </a:r>
            <a:endParaRPr/>
          </a:p>
        </p:txBody>
      </p:sp>
      <p:sp>
        <p:nvSpPr>
          <p:cNvPr id="670" name="Google Shape;670;p36"/>
          <p:cNvSpPr/>
          <p:nvPr/>
        </p:nvSpPr>
        <p:spPr>
          <a:xfrm>
            <a:off x="460596" y="746823"/>
            <a:ext cx="16459200" cy="1484052"/>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chemeClr val="lt1"/>
          </a:solidFill>
          <a:ln cap="flat" cmpd="sng" w="25400">
            <a:solidFill>
              <a:srgbClr val="632423"/>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C00000"/>
                </a:solidFill>
                <a:latin typeface="Arial"/>
                <a:ea typeface="Arial"/>
                <a:cs typeface="Arial"/>
                <a:sym typeface="Arial"/>
              </a:rPr>
              <a:t>Ví dụ về điều chỉnh hoạt động của cơ thể để quản lí cảm xúc</a:t>
            </a:r>
            <a:endParaRPr b="1" i="1" sz="4000">
              <a:solidFill>
                <a:srgbClr val="C00000"/>
              </a:solidFill>
              <a:latin typeface="Arial"/>
              <a:ea typeface="Arial"/>
              <a:cs typeface="Arial"/>
              <a:sym typeface="Arial"/>
            </a:endParaRPr>
          </a:p>
        </p:txBody>
      </p:sp>
      <p:grpSp>
        <p:nvGrpSpPr>
          <p:cNvPr id="671" name="Google Shape;671;p36"/>
          <p:cNvGrpSpPr/>
          <p:nvPr/>
        </p:nvGrpSpPr>
        <p:grpSpPr>
          <a:xfrm>
            <a:off x="1402361" y="4430933"/>
            <a:ext cx="4658507" cy="3984384"/>
            <a:chOff x="1642971" y="4245220"/>
            <a:chExt cx="4658507" cy="3984384"/>
          </a:xfrm>
        </p:grpSpPr>
        <p:grpSp>
          <p:nvGrpSpPr>
            <p:cNvPr id="672" name="Google Shape;672;p36"/>
            <p:cNvGrpSpPr/>
            <p:nvPr/>
          </p:nvGrpSpPr>
          <p:grpSpPr>
            <a:xfrm>
              <a:off x="1642971" y="4245220"/>
              <a:ext cx="4658507" cy="3853963"/>
              <a:chOff x="0" y="0"/>
              <a:chExt cx="1100661" cy="893945"/>
            </a:xfrm>
          </p:grpSpPr>
          <p:sp>
            <p:nvSpPr>
              <p:cNvPr id="673" name="Google Shape;673;p36"/>
              <p:cNvSpPr/>
              <p:nvPr/>
            </p:nvSpPr>
            <p:spPr>
              <a:xfrm>
                <a:off x="0" y="0"/>
                <a:ext cx="1100661" cy="893945"/>
              </a:xfrm>
              <a:custGeom>
                <a:rect b="b" l="l" r="r" t="t"/>
                <a:pathLst>
                  <a:path extrusionOk="0" h="893945" w="1100661">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4" name="Google Shape;674;p36"/>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171611"/>
                  </a:lnSpc>
                  <a:spcBef>
                    <a:spcPts val="0"/>
                  </a:spcBef>
                  <a:spcAft>
                    <a:spcPts val="0"/>
                  </a:spcAft>
                  <a:buNone/>
                </a:pPr>
                <a:r>
                  <a:t/>
                </a:r>
                <a:endParaRPr sz="1800">
                  <a:solidFill>
                    <a:schemeClr val="dk1"/>
                  </a:solidFill>
                  <a:latin typeface="Arial"/>
                  <a:ea typeface="Arial"/>
                  <a:cs typeface="Arial"/>
                  <a:sym typeface="Arial"/>
                </a:endParaRPr>
              </a:p>
            </p:txBody>
          </p:sp>
        </p:grpSp>
        <p:pic>
          <p:nvPicPr>
            <p:cNvPr descr="A cartoon of a child holding her ears&#10;&#10;Description automatically generated" id="675" name="Google Shape;675;p36"/>
            <p:cNvPicPr preferRelativeResize="0"/>
            <p:nvPr/>
          </p:nvPicPr>
          <p:blipFill rotWithShape="1">
            <a:blip r:embed="rId4">
              <a:alphaModFix/>
            </a:blip>
            <a:srcRect b="0" l="0" r="0" t="0"/>
            <a:stretch/>
          </p:blipFill>
          <p:spPr>
            <a:xfrm>
              <a:off x="2041569" y="4368294"/>
              <a:ext cx="3861310" cy="386131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par>
                                <p:cTn fill="hold" nodeType="withEffect" presetClass="entr" presetID="10" presetSubtype="0">
                                  <p:stCondLst>
                                    <p:cond delay="0"/>
                                  </p:stCondLst>
                                  <p:childTnLst>
                                    <p:set>
                                      <p:cBhvr>
                                        <p:cTn dur="1" fill="hold">
                                          <p:stCondLst>
                                            <p:cond delay="0"/>
                                          </p:stCondLst>
                                        </p:cTn>
                                        <p:tgtEl>
                                          <p:spTgt spid="668"/>
                                        </p:tgtEl>
                                        <p:attrNameLst>
                                          <p:attrName>style.visibility</p:attrName>
                                        </p:attrNameLst>
                                      </p:cBhvr>
                                      <p:to>
                                        <p:strVal val="visible"/>
                                      </p:to>
                                    </p:set>
                                    <p:animEffect filter="fade" transition="in">
                                      <p:cBhvr>
                                        <p:cTn dur="500"/>
                                        <p:tgtEl>
                                          <p:spTgt spid="668"/>
                                        </p:tgtEl>
                                      </p:cBhvr>
                                    </p:animEffect>
                                  </p:childTnLst>
                                </p:cTn>
                              </p:par>
                              <p:par>
                                <p:cTn fill="hold" nodeType="with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500"/>
                                        <p:tgtEl>
                                          <p:spTgt spid="6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xEl>
                                              <p:pRg end="0" st="0"/>
                                            </p:txEl>
                                          </p:spTgt>
                                        </p:tgtEl>
                                        <p:attrNameLst>
                                          <p:attrName>style.visibility</p:attrName>
                                        </p:attrNameLst>
                                      </p:cBhvr>
                                      <p:to>
                                        <p:strVal val="visible"/>
                                      </p:to>
                                    </p:set>
                                    <p:animEffect filter="fade" transition="in">
                                      <p:cBhvr>
                                        <p:cTn dur="500"/>
                                        <p:tgtEl>
                                          <p:spTgt spid="6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xEl>
                                              <p:pRg end="1" st="1"/>
                                            </p:txEl>
                                          </p:spTgt>
                                        </p:tgtEl>
                                        <p:attrNameLst>
                                          <p:attrName>style.visibility</p:attrName>
                                        </p:attrNameLst>
                                      </p:cBhvr>
                                      <p:to>
                                        <p:strVal val="visible"/>
                                      </p:to>
                                    </p:set>
                                    <p:animEffect filter="fade" transition="in">
                                      <p:cBhvr>
                                        <p:cTn dur="500"/>
                                        <p:tgtEl>
                                          <p:spTgt spid="6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xEl>
                                              <p:pRg end="2" st="2"/>
                                            </p:txEl>
                                          </p:spTgt>
                                        </p:tgtEl>
                                        <p:attrNameLst>
                                          <p:attrName>style.visibility</p:attrName>
                                        </p:attrNameLst>
                                      </p:cBhvr>
                                      <p:to>
                                        <p:strVal val="visible"/>
                                      </p:to>
                                    </p:set>
                                    <p:animEffect filter="fade" transition="in">
                                      <p:cBhvr>
                                        <p:cTn dur="500"/>
                                        <p:tgtEl>
                                          <p:spTgt spid="6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xEl>
                                              <p:pRg end="3" st="3"/>
                                            </p:txEl>
                                          </p:spTgt>
                                        </p:tgtEl>
                                        <p:attrNameLst>
                                          <p:attrName>style.visibility</p:attrName>
                                        </p:attrNameLst>
                                      </p:cBhvr>
                                      <p:to>
                                        <p:strVal val="visible"/>
                                      </p:to>
                                    </p:set>
                                    <p:animEffect filter="fade" transition="in">
                                      <p:cBhvr>
                                        <p:cTn dur="500"/>
                                        <p:tgtEl>
                                          <p:spTgt spid="66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xEl>
                                              <p:pRg end="4" st="4"/>
                                            </p:txEl>
                                          </p:spTgt>
                                        </p:tgtEl>
                                        <p:attrNameLst>
                                          <p:attrName>style.visibility</p:attrName>
                                        </p:attrNameLst>
                                      </p:cBhvr>
                                      <p:to>
                                        <p:strVal val="visible"/>
                                      </p:to>
                                    </p:set>
                                    <p:animEffect filter="fade" transition="in">
                                      <p:cBhvr>
                                        <p:cTn dur="500"/>
                                        <p:tgtEl>
                                          <p:spTgt spid="66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xEl>
                                              <p:pRg end="5" st="5"/>
                                            </p:txEl>
                                          </p:spTgt>
                                        </p:tgtEl>
                                        <p:attrNameLst>
                                          <p:attrName>style.visibility</p:attrName>
                                        </p:attrNameLst>
                                      </p:cBhvr>
                                      <p:to>
                                        <p:strVal val="visible"/>
                                      </p:to>
                                    </p:set>
                                    <p:animEffect filter="fade" transition="in">
                                      <p:cBhvr>
                                        <p:cTn dur="500"/>
                                        <p:tgtEl>
                                          <p:spTgt spid="66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grpSp>
        <p:nvGrpSpPr>
          <p:cNvPr id="680" name="Google Shape;680;p37"/>
          <p:cNvGrpSpPr/>
          <p:nvPr/>
        </p:nvGrpSpPr>
        <p:grpSpPr>
          <a:xfrm>
            <a:off x="17193979" y="249277"/>
            <a:ext cx="1057989" cy="1158974"/>
            <a:chOff x="15614885" y="8251666"/>
            <a:chExt cx="1057989" cy="1158974"/>
          </a:xfrm>
        </p:grpSpPr>
        <p:sp>
          <p:nvSpPr>
            <p:cNvPr id="681" name="Google Shape;681;p37"/>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sp>
          <p:nvSpPr>
            <p:cNvPr id="682" name="Google Shape;682;p37"/>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grpSp>
      <p:sp>
        <p:nvSpPr>
          <p:cNvPr id="683" name="Google Shape;683;p37"/>
          <p:cNvSpPr/>
          <p:nvPr/>
        </p:nvSpPr>
        <p:spPr>
          <a:xfrm>
            <a:off x="381000" y="579487"/>
            <a:ext cx="11506200" cy="1592214"/>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rgbClr val="F2EFF5"/>
          </a:solidFill>
          <a:ln cap="flat" cmpd="sng" w="25400">
            <a:solidFill>
              <a:srgbClr val="3F3151"/>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3F3151"/>
                </a:solidFill>
                <a:latin typeface="Arial"/>
                <a:ea typeface="Arial"/>
                <a:cs typeface="Arial"/>
                <a:sym typeface="Arial"/>
              </a:rPr>
              <a:t>2. Sử dụng tư duy để quản lí cảm xúc</a:t>
            </a:r>
            <a:endParaRPr b="1" sz="4000">
              <a:solidFill>
                <a:srgbClr val="3F3151"/>
              </a:solidFill>
              <a:latin typeface="Arial"/>
              <a:ea typeface="Arial"/>
              <a:cs typeface="Arial"/>
              <a:sym typeface="Arial"/>
            </a:endParaRPr>
          </a:p>
        </p:txBody>
      </p:sp>
      <p:sp>
        <p:nvSpPr>
          <p:cNvPr id="684" name="Google Shape;684;p37"/>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685" name="Google Shape;685;p37"/>
          <p:cNvGrpSpPr/>
          <p:nvPr/>
        </p:nvGrpSpPr>
        <p:grpSpPr>
          <a:xfrm>
            <a:off x="453029" y="2769986"/>
            <a:ext cx="16763998" cy="2019064"/>
            <a:chOff x="84480" y="2307211"/>
            <a:chExt cx="16763998" cy="2019064"/>
          </a:xfrm>
        </p:grpSpPr>
        <p:sp>
          <p:nvSpPr>
            <p:cNvPr id="686" name="Google Shape;686;p37"/>
            <p:cNvSpPr/>
            <p:nvPr/>
          </p:nvSpPr>
          <p:spPr>
            <a:xfrm>
              <a:off x="1740689" y="2307211"/>
              <a:ext cx="15107789" cy="2019064"/>
            </a:xfrm>
            <a:prstGeom prst="roundRect">
              <a:avLst>
                <a:gd fmla="val 16667" name="adj"/>
              </a:avLst>
            </a:prstGeom>
            <a:solidFill>
              <a:srgbClr val="F6E7E6"/>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4000">
                  <a:solidFill>
                    <a:srgbClr val="FF0000"/>
                  </a:solidFill>
                  <a:latin typeface="Arial"/>
                  <a:ea typeface="Arial"/>
                  <a:cs typeface="Arial"/>
                  <a:sym typeface="Arial"/>
                </a:rPr>
                <a:t>HOẠT ĐỘNG NHÓM: </a:t>
              </a:r>
              <a:r>
                <a:rPr lang="en-US" sz="4000">
                  <a:solidFill>
                    <a:schemeClr val="dk1"/>
                  </a:solidFill>
                  <a:latin typeface="Arial"/>
                  <a:ea typeface="Arial"/>
                  <a:cs typeface="Arial"/>
                  <a:sym typeface="Arial"/>
                </a:rPr>
                <a:t>Các em thảo luận và cho biết tại sao khi sử dụng các cách nghĩ dưới đây sẽ góp phần quản lí cảm xúc?</a:t>
              </a:r>
              <a:endParaRPr sz="4000">
                <a:solidFill>
                  <a:schemeClr val="dk1"/>
                </a:solidFill>
                <a:latin typeface="Arial"/>
                <a:ea typeface="Arial"/>
                <a:cs typeface="Arial"/>
                <a:sym typeface="Arial"/>
              </a:endParaRPr>
            </a:p>
          </p:txBody>
        </p:sp>
        <p:pic>
          <p:nvPicPr>
            <p:cNvPr id="687" name="Google Shape;687;p37"/>
            <p:cNvPicPr preferRelativeResize="0"/>
            <p:nvPr/>
          </p:nvPicPr>
          <p:blipFill rotWithShape="1">
            <a:blip r:embed="rId4">
              <a:alphaModFix/>
            </a:blip>
            <a:srcRect b="0" l="0" r="0" t="0"/>
            <a:stretch/>
          </p:blipFill>
          <p:spPr>
            <a:xfrm>
              <a:off x="84480" y="2395184"/>
              <a:ext cx="1559816" cy="1752601"/>
            </a:xfrm>
            <a:prstGeom prst="rect">
              <a:avLst/>
            </a:prstGeom>
            <a:noFill/>
            <a:ln>
              <a:noFill/>
            </a:ln>
          </p:spPr>
        </p:pic>
      </p:grpSp>
      <p:grpSp>
        <p:nvGrpSpPr>
          <p:cNvPr id="688" name="Google Shape;688;p37"/>
          <p:cNvGrpSpPr/>
          <p:nvPr/>
        </p:nvGrpSpPr>
        <p:grpSpPr>
          <a:xfrm>
            <a:off x="6072995" y="4789050"/>
            <a:ext cx="6285142" cy="1266193"/>
            <a:chOff x="3029863" y="1823688"/>
            <a:chExt cx="12362538" cy="1262412"/>
          </a:xfrm>
        </p:grpSpPr>
        <p:cxnSp>
          <p:nvCxnSpPr>
            <p:cNvPr id="689" name="Google Shape;689;p37"/>
            <p:cNvCxnSpPr/>
            <p:nvPr/>
          </p:nvCxnSpPr>
          <p:spPr>
            <a:xfrm>
              <a:off x="9144001" y="1823688"/>
              <a:ext cx="0" cy="576612"/>
            </a:xfrm>
            <a:prstGeom prst="straightConnector1">
              <a:avLst/>
            </a:prstGeom>
            <a:noFill/>
            <a:ln cap="flat" cmpd="sng" w="57150">
              <a:solidFill>
                <a:schemeClr val="dk1"/>
              </a:solidFill>
              <a:prstDash val="solid"/>
              <a:round/>
              <a:headEnd len="sm" w="sm" type="none"/>
              <a:tailEnd len="sm" w="sm" type="none"/>
            </a:ln>
          </p:spPr>
        </p:cxnSp>
        <p:cxnSp>
          <p:nvCxnSpPr>
            <p:cNvPr id="690" name="Google Shape;690;p37"/>
            <p:cNvCxnSpPr/>
            <p:nvPr/>
          </p:nvCxnSpPr>
          <p:spPr>
            <a:xfrm>
              <a:off x="3029863" y="2400300"/>
              <a:ext cx="12362538" cy="0"/>
            </a:xfrm>
            <a:prstGeom prst="straightConnector1">
              <a:avLst/>
            </a:prstGeom>
            <a:noFill/>
            <a:ln cap="flat" cmpd="sng" w="57150">
              <a:solidFill>
                <a:schemeClr val="dk1"/>
              </a:solidFill>
              <a:prstDash val="solid"/>
              <a:round/>
              <a:headEnd len="sm" w="sm" type="none"/>
              <a:tailEnd len="sm" w="sm" type="none"/>
            </a:ln>
          </p:spPr>
        </p:cxnSp>
        <p:cxnSp>
          <p:nvCxnSpPr>
            <p:cNvPr id="691" name="Google Shape;691;p37"/>
            <p:cNvCxnSpPr/>
            <p:nvPr/>
          </p:nvCxnSpPr>
          <p:spPr>
            <a:xfrm>
              <a:off x="3029863" y="2400300"/>
              <a:ext cx="0" cy="685800"/>
            </a:xfrm>
            <a:prstGeom prst="straightConnector1">
              <a:avLst/>
            </a:prstGeom>
            <a:noFill/>
            <a:ln cap="flat" cmpd="sng" w="57150">
              <a:solidFill>
                <a:schemeClr val="dk1"/>
              </a:solidFill>
              <a:prstDash val="solid"/>
              <a:round/>
              <a:headEnd len="sm" w="sm" type="none"/>
              <a:tailEnd len="sm" w="sm" type="none"/>
            </a:ln>
          </p:spPr>
        </p:cxnSp>
        <p:cxnSp>
          <p:nvCxnSpPr>
            <p:cNvPr id="692" name="Google Shape;692;p37"/>
            <p:cNvCxnSpPr/>
            <p:nvPr/>
          </p:nvCxnSpPr>
          <p:spPr>
            <a:xfrm>
              <a:off x="15392401" y="2400300"/>
              <a:ext cx="0" cy="685794"/>
            </a:xfrm>
            <a:prstGeom prst="straightConnector1">
              <a:avLst/>
            </a:prstGeom>
            <a:noFill/>
            <a:ln cap="flat" cmpd="sng" w="57150">
              <a:solidFill>
                <a:schemeClr val="dk1"/>
              </a:solidFill>
              <a:prstDash val="solid"/>
              <a:round/>
              <a:headEnd len="sm" w="sm" type="none"/>
              <a:tailEnd len="sm" w="sm" type="none"/>
            </a:ln>
          </p:spPr>
        </p:cxnSp>
      </p:grpSp>
      <p:sp>
        <p:nvSpPr>
          <p:cNvPr id="693" name="Google Shape;693;p37"/>
          <p:cNvSpPr/>
          <p:nvPr/>
        </p:nvSpPr>
        <p:spPr>
          <a:xfrm>
            <a:off x="914400" y="6055243"/>
            <a:ext cx="8436892" cy="3652267"/>
          </a:xfrm>
          <a:prstGeom prst="rect">
            <a:avLst/>
          </a:prstGeom>
          <a:solidFill>
            <a:schemeClr val="lt1"/>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Calibri"/>
                <a:ea typeface="Calibri"/>
                <a:cs typeface="Calibri"/>
                <a:sym typeface="Calibri"/>
              </a:rPr>
              <a:t>Đặt mình vào vị trí của người khác để hiểu cảm xúc của họ và thông cảm, thấu hiểu với những cảm xúc ấy, cố gắng để xây dựng mối quan hệ tốt đẹp với họ</a:t>
            </a:r>
            <a:endParaRPr i="1" sz="3600">
              <a:solidFill>
                <a:schemeClr val="dk1"/>
              </a:solidFill>
              <a:latin typeface="Arial"/>
              <a:ea typeface="Arial"/>
              <a:cs typeface="Arial"/>
              <a:sym typeface="Arial"/>
            </a:endParaRPr>
          </a:p>
        </p:txBody>
      </p:sp>
      <p:sp>
        <p:nvSpPr>
          <p:cNvPr id="694" name="Google Shape;694;p37"/>
          <p:cNvSpPr/>
          <p:nvPr/>
        </p:nvSpPr>
        <p:spPr>
          <a:xfrm>
            <a:off x="9829800" y="6055237"/>
            <a:ext cx="7772393" cy="3652266"/>
          </a:xfrm>
          <a:prstGeom prst="rect">
            <a:avLst/>
          </a:prstGeom>
          <a:solidFill>
            <a:schemeClr val="lt1"/>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Calibri"/>
                <a:ea typeface="Calibri"/>
                <a:cs typeface="Calibri"/>
                <a:sym typeface="Calibri"/>
              </a:rPr>
              <a:t>Không vội vàng phản ứng để cảm xúc không ảnh hưởng đến bản thân và người khác trong từng tình huống.</a:t>
            </a:r>
            <a:endParaRPr i="1" sz="36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500"/>
                                        <p:tgtEl>
                                          <p:spTgt spid="6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500"/>
                                        <p:tgtEl>
                                          <p:spTgt spid="68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500"/>
                                        <p:tgtEl>
                                          <p:spTgt spid="6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93"/>
                                        </p:tgtEl>
                                        <p:attrNameLst>
                                          <p:attrName>style.visibility</p:attrName>
                                        </p:attrNameLst>
                                      </p:cBhvr>
                                      <p:to>
                                        <p:strVal val="visible"/>
                                      </p:to>
                                    </p:set>
                                    <p:anim calcmode="lin" valueType="num">
                                      <p:cBhvr additive="base">
                                        <p:cTn dur="500"/>
                                        <p:tgtEl>
                                          <p:spTgt spid="693"/>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694"/>
                                        </p:tgtEl>
                                        <p:attrNameLst>
                                          <p:attrName>style.visibility</p:attrName>
                                        </p:attrNameLst>
                                      </p:cBhvr>
                                      <p:to>
                                        <p:strVal val="visible"/>
                                      </p:to>
                                    </p:set>
                                    <p:anim calcmode="lin" valueType="num">
                                      <p:cBhvr additive="base">
                                        <p:cTn dur="500"/>
                                        <p:tgtEl>
                                          <p:spTgt spid="69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grpSp>
        <p:nvGrpSpPr>
          <p:cNvPr id="699" name="Google Shape;699;p38"/>
          <p:cNvGrpSpPr/>
          <p:nvPr/>
        </p:nvGrpSpPr>
        <p:grpSpPr>
          <a:xfrm>
            <a:off x="17193979" y="249277"/>
            <a:ext cx="1057989" cy="1158974"/>
            <a:chOff x="15614885" y="8251666"/>
            <a:chExt cx="1057989" cy="1158974"/>
          </a:xfrm>
        </p:grpSpPr>
        <p:sp>
          <p:nvSpPr>
            <p:cNvPr id="700" name="Google Shape;700;p38"/>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sp>
          <p:nvSpPr>
            <p:cNvPr id="701" name="Google Shape;701;p38"/>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grpSp>
      <p:sp>
        <p:nvSpPr>
          <p:cNvPr id="702" name="Google Shape;702;p38"/>
          <p:cNvSpPr/>
          <p:nvPr/>
        </p:nvSpPr>
        <p:spPr>
          <a:xfrm>
            <a:off x="381000" y="579487"/>
            <a:ext cx="11506200" cy="1592214"/>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rgbClr val="F2EFF5"/>
          </a:solidFill>
          <a:ln cap="flat" cmpd="sng" w="25400">
            <a:solidFill>
              <a:srgbClr val="3F3151"/>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3F3151"/>
                </a:solidFill>
                <a:latin typeface="Arial"/>
                <a:ea typeface="Arial"/>
                <a:cs typeface="Arial"/>
                <a:sym typeface="Arial"/>
              </a:rPr>
              <a:t>2. Sử dụng tư duy để quản lí cảm xúc</a:t>
            </a:r>
            <a:endParaRPr b="1" sz="4000">
              <a:solidFill>
                <a:srgbClr val="3F3151"/>
              </a:solidFill>
              <a:latin typeface="Arial"/>
              <a:ea typeface="Arial"/>
              <a:cs typeface="Arial"/>
              <a:sym typeface="Arial"/>
            </a:endParaRPr>
          </a:p>
        </p:txBody>
      </p:sp>
      <p:sp>
        <p:nvSpPr>
          <p:cNvPr id="703" name="Google Shape;703;p38"/>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pic>
        <p:nvPicPr>
          <p:cNvPr id="704" name="Google Shape;704;p38"/>
          <p:cNvPicPr preferRelativeResize="0"/>
          <p:nvPr/>
        </p:nvPicPr>
        <p:blipFill rotWithShape="1">
          <a:blip r:embed="rId4">
            <a:alphaModFix/>
          </a:blip>
          <a:srcRect b="0" l="8914" r="0" t="38319"/>
          <a:stretch/>
        </p:blipFill>
        <p:spPr>
          <a:xfrm rot="10800000">
            <a:off x="3257074" y="3619501"/>
            <a:ext cx="15030926" cy="6667499"/>
          </a:xfrm>
          <a:prstGeom prst="rect">
            <a:avLst/>
          </a:prstGeom>
          <a:noFill/>
          <a:ln>
            <a:noFill/>
          </a:ln>
        </p:spPr>
      </p:pic>
      <p:grpSp>
        <p:nvGrpSpPr>
          <p:cNvPr id="705" name="Google Shape;705;p38"/>
          <p:cNvGrpSpPr/>
          <p:nvPr/>
        </p:nvGrpSpPr>
        <p:grpSpPr>
          <a:xfrm>
            <a:off x="163286" y="9128026"/>
            <a:ext cx="1057989" cy="1158974"/>
            <a:chOff x="15614885" y="8251666"/>
            <a:chExt cx="1057989" cy="1158974"/>
          </a:xfrm>
        </p:grpSpPr>
        <p:sp>
          <p:nvSpPr>
            <p:cNvPr id="706" name="Google Shape;706;p38"/>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707" name="Google Shape;707;p38"/>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sp>
        <p:nvSpPr>
          <p:cNvPr id="708" name="Google Shape;708;p38"/>
          <p:cNvSpPr txBox="1"/>
          <p:nvPr/>
        </p:nvSpPr>
        <p:spPr>
          <a:xfrm>
            <a:off x="6781800" y="5653853"/>
            <a:ext cx="10210800" cy="376391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400">
                <a:solidFill>
                  <a:srgbClr val="FF0000"/>
                </a:solidFill>
                <a:latin typeface="Arial"/>
                <a:ea typeface="Arial"/>
                <a:cs typeface="Arial"/>
                <a:sym typeface="Arial"/>
              </a:rPr>
              <a:t>HOẠT ĐỘNG NHÓM</a:t>
            </a:r>
            <a:endParaRPr/>
          </a:p>
          <a:p>
            <a:pPr indent="0" lvl="0" marL="0" marR="0" rtl="0" algn="just">
              <a:lnSpc>
                <a:spcPct val="150000"/>
              </a:lnSpc>
              <a:spcBef>
                <a:spcPts val="0"/>
              </a:spcBef>
              <a:spcAft>
                <a:spcPts val="0"/>
              </a:spcAft>
              <a:buNone/>
            </a:pPr>
            <a:r>
              <a:rPr lang="en-US" sz="4000">
                <a:solidFill>
                  <a:srgbClr val="000000"/>
                </a:solidFill>
                <a:latin typeface="Arial"/>
                <a:ea typeface="Arial"/>
                <a:cs typeface="Arial"/>
                <a:sym typeface="Arial"/>
              </a:rPr>
              <a:t>Các em chia sẻ trong nhóm về những tình huống mà cá nhân đã sử dụng ngôn ngữ tích cực để điều chỉnh bản thân.</a:t>
            </a:r>
            <a:endParaRPr i="0" sz="4000" u="none" cap="none" strike="noStrike">
              <a:solidFill>
                <a:srgbClr val="000000"/>
              </a:solidFill>
              <a:latin typeface="Arial"/>
              <a:ea typeface="Arial"/>
              <a:cs typeface="Arial"/>
              <a:sym typeface="Arial"/>
            </a:endParaRPr>
          </a:p>
        </p:txBody>
      </p:sp>
      <p:pic>
        <p:nvPicPr>
          <p:cNvPr descr="A picture containing toy, doll&#10;&#10;Description automatically generated" id="709" name="Google Shape;709;p38"/>
          <p:cNvPicPr preferRelativeResize="0"/>
          <p:nvPr/>
        </p:nvPicPr>
        <p:blipFill rotWithShape="1">
          <a:blip r:embed="rId5">
            <a:alphaModFix/>
          </a:blip>
          <a:srcRect b="0" l="0" r="0" t="0"/>
          <a:stretch/>
        </p:blipFill>
        <p:spPr>
          <a:xfrm rot="-1415910">
            <a:off x="2275266" y="2889153"/>
            <a:ext cx="6170949" cy="33840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500"/>
                                        <p:tgtEl>
                                          <p:spTgt spid="7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6AA7"/>
        </a:solidFill>
      </p:bgPr>
    </p:bg>
    <p:spTree>
      <p:nvGrpSpPr>
        <p:cNvPr id="132" name="Shape 132"/>
        <p:cNvGrpSpPr/>
        <p:nvPr/>
      </p:nvGrpSpPr>
      <p:grpSpPr>
        <a:xfrm>
          <a:off x="0" y="0"/>
          <a:ext cx="0" cy="0"/>
          <a:chOff x="0" y="0"/>
          <a:chExt cx="0" cy="0"/>
        </a:xfrm>
      </p:grpSpPr>
      <p:sp>
        <p:nvSpPr>
          <p:cNvPr id="133" name="Google Shape;133;p4"/>
          <p:cNvSpPr/>
          <p:nvPr/>
        </p:nvSpPr>
        <p:spPr>
          <a:xfrm>
            <a:off x="416557" y="247825"/>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4"/>
          <p:cNvSpPr/>
          <p:nvPr/>
        </p:nvSpPr>
        <p:spPr>
          <a:xfrm>
            <a:off x="159470" y="9410700"/>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4"/>
          <p:cNvSpPr/>
          <p:nvPr/>
        </p:nvSpPr>
        <p:spPr>
          <a:xfrm>
            <a:off x="17549043" y="9410700"/>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4"/>
          <p:cNvSpPr/>
          <p:nvPr/>
        </p:nvSpPr>
        <p:spPr>
          <a:xfrm>
            <a:off x="17291956" y="247826"/>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7" name="Google Shape;137;p4"/>
          <p:cNvGrpSpPr/>
          <p:nvPr/>
        </p:nvGrpSpPr>
        <p:grpSpPr>
          <a:xfrm>
            <a:off x="996044" y="2322140"/>
            <a:ext cx="7817834" cy="3492623"/>
            <a:chOff x="833823" y="1808277"/>
            <a:chExt cx="7817834" cy="3492623"/>
          </a:xfrm>
        </p:grpSpPr>
        <p:sp>
          <p:nvSpPr>
            <p:cNvPr id="138" name="Google Shape;138;p4"/>
            <p:cNvSpPr/>
            <p:nvPr/>
          </p:nvSpPr>
          <p:spPr>
            <a:xfrm>
              <a:off x="833823" y="1808277"/>
              <a:ext cx="7817834" cy="3492623"/>
            </a:xfrm>
            <a:custGeom>
              <a:rect b="b" l="l" r="r" t="t"/>
              <a:pathLst>
                <a:path extrusionOk="0" h="610988" w="1855339">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3800">
                <a:solidFill>
                  <a:schemeClr val="dk1"/>
                </a:solidFill>
                <a:latin typeface="Calibri"/>
                <a:ea typeface="Calibri"/>
                <a:cs typeface="Calibri"/>
                <a:sym typeface="Calibri"/>
              </a:endParaRPr>
            </a:p>
          </p:txBody>
        </p:sp>
        <p:sp>
          <p:nvSpPr>
            <p:cNvPr id="139" name="Google Shape;139;p4"/>
            <p:cNvSpPr txBox="1"/>
            <p:nvPr/>
          </p:nvSpPr>
          <p:spPr>
            <a:xfrm>
              <a:off x="1300955" y="2685440"/>
              <a:ext cx="6626137" cy="173829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800">
                  <a:solidFill>
                    <a:schemeClr val="dk1"/>
                  </a:solidFill>
                  <a:latin typeface="Arial"/>
                  <a:ea typeface="Arial"/>
                  <a:cs typeface="Arial"/>
                  <a:sym typeface="Arial"/>
                </a:rPr>
                <a:t>Hoạt động 5: </a:t>
              </a:r>
              <a:r>
                <a:rPr lang="en-US" sz="3800">
                  <a:solidFill>
                    <a:schemeClr val="dk1"/>
                  </a:solidFill>
                  <a:latin typeface="Arial"/>
                  <a:ea typeface="Arial"/>
                  <a:cs typeface="Arial"/>
                  <a:sym typeface="Arial"/>
                </a:rPr>
                <a:t>Thực hành điều chỉnh bản thân</a:t>
              </a:r>
              <a:endParaRPr sz="3800">
                <a:solidFill>
                  <a:schemeClr val="dk1"/>
                </a:solidFill>
                <a:latin typeface="Arial"/>
                <a:ea typeface="Arial"/>
                <a:cs typeface="Arial"/>
                <a:sym typeface="Arial"/>
              </a:endParaRPr>
            </a:p>
          </p:txBody>
        </p:sp>
      </p:grpSp>
      <p:grpSp>
        <p:nvGrpSpPr>
          <p:cNvPr id="140" name="Google Shape;140;p4"/>
          <p:cNvGrpSpPr/>
          <p:nvPr/>
        </p:nvGrpSpPr>
        <p:grpSpPr>
          <a:xfrm>
            <a:off x="9393675" y="2322140"/>
            <a:ext cx="8120155" cy="3505051"/>
            <a:chOff x="8935861" y="2462256"/>
            <a:chExt cx="8120155" cy="3505051"/>
          </a:xfrm>
        </p:grpSpPr>
        <p:sp>
          <p:nvSpPr>
            <p:cNvPr id="141" name="Google Shape;141;p4"/>
            <p:cNvSpPr/>
            <p:nvPr/>
          </p:nvSpPr>
          <p:spPr>
            <a:xfrm>
              <a:off x="8935861" y="2462256"/>
              <a:ext cx="8120155" cy="3492623"/>
            </a:xfrm>
            <a:custGeom>
              <a:rect b="b" l="l" r="r" t="t"/>
              <a:pathLst>
                <a:path extrusionOk="0" h="610988" w="1855339">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3800">
                <a:solidFill>
                  <a:schemeClr val="dk1"/>
                </a:solidFill>
                <a:latin typeface="Calibri"/>
                <a:ea typeface="Calibri"/>
                <a:cs typeface="Calibri"/>
                <a:sym typeface="Calibri"/>
              </a:endParaRPr>
            </a:p>
          </p:txBody>
        </p:sp>
        <p:sp>
          <p:nvSpPr>
            <p:cNvPr id="142" name="Google Shape;142;p4"/>
            <p:cNvSpPr txBox="1"/>
            <p:nvPr/>
          </p:nvSpPr>
          <p:spPr>
            <a:xfrm>
              <a:off x="9470038" y="3776408"/>
              <a:ext cx="1427885" cy="1427885"/>
            </a:xfrm>
            <a:prstGeom prst="rect">
              <a:avLst/>
            </a:prstGeom>
            <a:noFill/>
            <a:ln>
              <a:noFill/>
            </a:ln>
          </p:spPr>
          <p:txBody>
            <a:bodyPr anchorCtr="0" anchor="ctr" bIns="50800" lIns="50800" spcFirstLastPara="1" rIns="50800" wrap="square" tIns="50800">
              <a:noAutofit/>
            </a:bodyPr>
            <a:lstStyle/>
            <a:p>
              <a:pPr indent="0" lvl="0" marL="0" marR="0" rtl="0" algn="ctr">
                <a:lnSpc>
                  <a:spcPct val="81289"/>
                </a:lnSpc>
                <a:spcBef>
                  <a:spcPts val="0"/>
                </a:spcBef>
                <a:spcAft>
                  <a:spcPts val="0"/>
                </a:spcAft>
                <a:buNone/>
              </a:pPr>
              <a:r>
                <a:t/>
              </a:r>
              <a:endParaRPr sz="3800">
                <a:solidFill>
                  <a:schemeClr val="dk1"/>
                </a:solidFill>
                <a:latin typeface="Calibri"/>
                <a:ea typeface="Calibri"/>
                <a:cs typeface="Calibri"/>
                <a:sym typeface="Calibri"/>
              </a:endParaRPr>
            </a:p>
          </p:txBody>
        </p:sp>
        <p:sp>
          <p:nvSpPr>
            <p:cNvPr id="143" name="Google Shape;143;p4"/>
            <p:cNvSpPr txBox="1"/>
            <p:nvPr/>
          </p:nvSpPr>
          <p:spPr>
            <a:xfrm>
              <a:off x="9192997" y="2474684"/>
              <a:ext cx="7641145" cy="34926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800">
                  <a:solidFill>
                    <a:schemeClr val="dk1"/>
                  </a:solidFill>
                  <a:latin typeface="Arial"/>
                  <a:ea typeface="Arial"/>
                  <a:cs typeface="Arial"/>
                  <a:sym typeface="Arial"/>
                </a:rPr>
                <a:t>Hoạt động 6: </a:t>
              </a:r>
              <a:r>
                <a:rPr lang="en-US" sz="3800">
                  <a:solidFill>
                    <a:schemeClr val="dk1"/>
                  </a:solidFill>
                  <a:latin typeface="Arial"/>
                  <a:ea typeface="Arial"/>
                  <a:cs typeface="Arial"/>
                  <a:sym typeface="Arial"/>
                </a:rPr>
                <a:t>Thực hiện một số biện pháp quản lí cảm xúc và ứng xử hợp lí trong các tình huống giao tiếp khác nhau</a:t>
              </a:r>
              <a:endParaRPr sz="3800">
                <a:solidFill>
                  <a:schemeClr val="dk1"/>
                </a:solidFill>
                <a:latin typeface="Arial"/>
                <a:ea typeface="Arial"/>
                <a:cs typeface="Arial"/>
                <a:sym typeface="Arial"/>
              </a:endParaRPr>
            </a:p>
          </p:txBody>
        </p:sp>
      </p:grpSp>
      <p:grpSp>
        <p:nvGrpSpPr>
          <p:cNvPr id="144" name="Google Shape;144;p4"/>
          <p:cNvGrpSpPr/>
          <p:nvPr/>
        </p:nvGrpSpPr>
        <p:grpSpPr>
          <a:xfrm>
            <a:off x="3764530" y="0"/>
            <a:ext cx="10758940" cy="1735078"/>
            <a:chOff x="3677277" y="831974"/>
            <a:chExt cx="10758940" cy="1735078"/>
          </a:xfrm>
        </p:grpSpPr>
        <p:sp>
          <p:nvSpPr>
            <p:cNvPr id="145" name="Google Shape;145;p4"/>
            <p:cNvSpPr/>
            <p:nvPr/>
          </p:nvSpPr>
          <p:spPr>
            <a:xfrm>
              <a:off x="3677277" y="831974"/>
              <a:ext cx="10758940" cy="1735078"/>
            </a:xfrm>
            <a:custGeom>
              <a:rect b="b" l="l" r="r" t="t"/>
              <a:pathLst>
                <a:path extrusionOk="0" h="1991047" w="7315200">
                  <a:moveTo>
                    <a:pt x="0" y="0"/>
                  </a:moveTo>
                  <a:lnTo>
                    <a:pt x="7315200" y="0"/>
                  </a:lnTo>
                  <a:lnTo>
                    <a:pt x="7315200" y="1991046"/>
                  </a:lnTo>
                  <a:lnTo>
                    <a:pt x="0" y="1991046"/>
                  </a:lnTo>
                  <a:lnTo>
                    <a:pt x="0" y="0"/>
                  </a:lnTo>
                  <a:close/>
                </a:path>
              </a:pathLst>
            </a:custGeom>
            <a:blipFill rotWithShape="1">
              <a:blip r:embed="rId4">
                <a:alphaModFix/>
              </a:blip>
              <a:stretch>
                <a:fillRect b="-32861" l="0" r="0" t="-3430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4"/>
            <p:cNvSpPr txBox="1"/>
            <p:nvPr/>
          </p:nvSpPr>
          <p:spPr>
            <a:xfrm>
              <a:off x="4820277" y="1188146"/>
              <a:ext cx="847294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rgbClr val="244061"/>
                  </a:solidFill>
                  <a:latin typeface="Arial"/>
                  <a:ea typeface="Arial"/>
                  <a:cs typeface="Arial"/>
                  <a:sym typeface="Arial"/>
                </a:rPr>
                <a:t>NỘI DUNG BÀI HỌC</a:t>
              </a:r>
              <a:endParaRPr b="1" sz="6000">
                <a:solidFill>
                  <a:srgbClr val="244061"/>
                </a:solidFill>
                <a:latin typeface="Arial"/>
                <a:ea typeface="Arial"/>
                <a:cs typeface="Arial"/>
                <a:sym typeface="Arial"/>
              </a:endParaRPr>
            </a:p>
          </p:txBody>
        </p:sp>
      </p:grpSp>
      <p:grpSp>
        <p:nvGrpSpPr>
          <p:cNvPr id="147" name="Google Shape;147;p4"/>
          <p:cNvGrpSpPr/>
          <p:nvPr/>
        </p:nvGrpSpPr>
        <p:grpSpPr>
          <a:xfrm>
            <a:off x="968243" y="6206121"/>
            <a:ext cx="7817834" cy="3411802"/>
            <a:chOff x="833823" y="2244226"/>
            <a:chExt cx="7817834" cy="3411802"/>
          </a:xfrm>
        </p:grpSpPr>
        <p:sp>
          <p:nvSpPr>
            <p:cNvPr id="148" name="Google Shape;148;p4"/>
            <p:cNvSpPr/>
            <p:nvPr/>
          </p:nvSpPr>
          <p:spPr>
            <a:xfrm>
              <a:off x="833823" y="2244226"/>
              <a:ext cx="7817834" cy="3411802"/>
            </a:xfrm>
            <a:custGeom>
              <a:rect b="b" l="l" r="r" t="t"/>
              <a:pathLst>
                <a:path extrusionOk="0" h="610988" w="1855339">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3800">
                <a:solidFill>
                  <a:schemeClr val="dk1"/>
                </a:solidFill>
                <a:latin typeface="Calibri"/>
                <a:ea typeface="Calibri"/>
                <a:cs typeface="Calibri"/>
                <a:sym typeface="Calibri"/>
              </a:endParaRPr>
            </a:p>
          </p:txBody>
        </p:sp>
        <p:sp>
          <p:nvSpPr>
            <p:cNvPr id="149" name="Google Shape;149;p4"/>
            <p:cNvSpPr txBox="1"/>
            <p:nvPr/>
          </p:nvSpPr>
          <p:spPr>
            <a:xfrm>
              <a:off x="1530584" y="2575997"/>
              <a:ext cx="6424309" cy="261546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800">
                  <a:solidFill>
                    <a:schemeClr val="dk1"/>
                  </a:solidFill>
                  <a:latin typeface="Arial"/>
                  <a:ea typeface="Arial"/>
                  <a:cs typeface="Arial"/>
                  <a:sym typeface="Arial"/>
                </a:rPr>
                <a:t>Hoạt động 7: </a:t>
              </a:r>
              <a:r>
                <a:rPr lang="en-US" sz="3800">
                  <a:solidFill>
                    <a:schemeClr val="dk1"/>
                  </a:solidFill>
                  <a:latin typeface="Arial"/>
                  <a:ea typeface="Arial"/>
                  <a:cs typeface="Arial"/>
                  <a:sym typeface="Arial"/>
                </a:rPr>
                <a:t>Rèn luyện để tự tin thích ứng với sự thay đổi trong cuộc sống</a:t>
              </a:r>
              <a:endParaRPr sz="3800">
                <a:solidFill>
                  <a:schemeClr val="dk1"/>
                </a:solidFill>
                <a:latin typeface="Arial"/>
                <a:ea typeface="Arial"/>
                <a:cs typeface="Arial"/>
                <a:sym typeface="Arial"/>
              </a:endParaRPr>
            </a:p>
          </p:txBody>
        </p:sp>
      </p:grpSp>
      <p:grpSp>
        <p:nvGrpSpPr>
          <p:cNvPr id="150" name="Google Shape;150;p4"/>
          <p:cNvGrpSpPr/>
          <p:nvPr/>
        </p:nvGrpSpPr>
        <p:grpSpPr>
          <a:xfrm>
            <a:off x="9365875" y="6206120"/>
            <a:ext cx="8147956" cy="3411802"/>
            <a:chOff x="8935862" y="2898204"/>
            <a:chExt cx="8147956" cy="3411802"/>
          </a:xfrm>
        </p:grpSpPr>
        <p:sp>
          <p:nvSpPr>
            <p:cNvPr id="151" name="Google Shape;151;p4"/>
            <p:cNvSpPr/>
            <p:nvPr/>
          </p:nvSpPr>
          <p:spPr>
            <a:xfrm>
              <a:off x="8935862" y="2898204"/>
              <a:ext cx="8147956" cy="3411802"/>
            </a:xfrm>
            <a:custGeom>
              <a:rect b="b" l="l" r="r" t="t"/>
              <a:pathLst>
                <a:path extrusionOk="0" h="610988" w="1855339">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3800">
                <a:solidFill>
                  <a:schemeClr val="dk1"/>
                </a:solidFill>
                <a:latin typeface="Calibri"/>
                <a:ea typeface="Calibri"/>
                <a:cs typeface="Calibri"/>
                <a:sym typeface="Calibri"/>
              </a:endParaRPr>
            </a:p>
          </p:txBody>
        </p:sp>
        <p:sp>
          <p:nvSpPr>
            <p:cNvPr id="152" name="Google Shape;152;p4"/>
            <p:cNvSpPr txBox="1"/>
            <p:nvPr/>
          </p:nvSpPr>
          <p:spPr>
            <a:xfrm>
              <a:off x="9470038" y="3776408"/>
              <a:ext cx="1427885" cy="1427885"/>
            </a:xfrm>
            <a:prstGeom prst="rect">
              <a:avLst/>
            </a:prstGeom>
            <a:noFill/>
            <a:ln>
              <a:noFill/>
            </a:ln>
          </p:spPr>
          <p:txBody>
            <a:bodyPr anchorCtr="0" anchor="ctr" bIns="50800" lIns="50800" spcFirstLastPara="1" rIns="50800" wrap="square" tIns="50800">
              <a:noAutofit/>
            </a:bodyPr>
            <a:lstStyle/>
            <a:p>
              <a:pPr indent="0" lvl="0" marL="0" marR="0" rtl="0" algn="ctr">
                <a:lnSpc>
                  <a:spcPct val="81289"/>
                </a:lnSpc>
                <a:spcBef>
                  <a:spcPts val="0"/>
                </a:spcBef>
                <a:spcAft>
                  <a:spcPts val="0"/>
                </a:spcAft>
                <a:buNone/>
              </a:pPr>
              <a:r>
                <a:t/>
              </a:r>
              <a:endParaRPr sz="3800">
                <a:solidFill>
                  <a:schemeClr val="dk1"/>
                </a:solidFill>
                <a:latin typeface="Calibri"/>
                <a:ea typeface="Calibri"/>
                <a:cs typeface="Calibri"/>
                <a:sym typeface="Calibri"/>
              </a:endParaRPr>
            </a:p>
          </p:txBody>
        </p:sp>
        <p:sp>
          <p:nvSpPr>
            <p:cNvPr id="153" name="Google Shape;153;p4"/>
            <p:cNvSpPr txBox="1"/>
            <p:nvPr/>
          </p:nvSpPr>
          <p:spPr>
            <a:xfrm>
              <a:off x="9619063" y="3668558"/>
              <a:ext cx="6662785" cy="173829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800">
                  <a:solidFill>
                    <a:schemeClr val="dk1"/>
                  </a:solidFill>
                  <a:latin typeface="Arial"/>
                  <a:ea typeface="Arial"/>
                  <a:cs typeface="Arial"/>
                  <a:sym typeface="Arial"/>
                </a:rPr>
                <a:t>Hoạt động 8: </a:t>
              </a:r>
              <a:r>
                <a:rPr lang="en-US" sz="3800">
                  <a:solidFill>
                    <a:schemeClr val="dk1"/>
                  </a:solidFill>
                  <a:latin typeface="Arial"/>
                  <a:ea typeface="Arial"/>
                  <a:cs typeface="Arial"/>
                  <a:sym typeface="Arial"/>
                </a:rPr>
                <a:t>Đánh giá kết quả trải nghiệm </a:t>
              </a:r>
              <a:endParaRPr sz="3800">
                <a:solidFill>
                  <a:schemeClr val="dk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500"/>
                                        <p:tgtEl>
                                          <p:spTgt spid="13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500"/>
                                        <p:tgtEl>
                                          <p:spTgt spid="14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500"/>
                                        <p:tgtEl>
                                          <p:spTgt spid="14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500"/>
                                        <p:tgtEl>
                                          <p:spTgt spid="15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grpSp>
        <p:nvGrpSpPr>
          <p:cNvPr id="714" name="Google Shape;714;p39"/>
          <p:cNvGrpSpPr/>
          <p:nvPr/>
        </p:nvGrpSpPr>
        <p:grpSpPr>
          <a:xfrm>
            <a:off x="17193979" y="249277"/>
            <a:ext cx="1057989" cy="1158974"/>
            <a:chOff x="15614885" y="8251666"/>
            <a:chExt cx="1057989" cy="1158974"/>
          </a:xfrm>
        </p:grpSpPr>
        <p:sp>
          <p:nvSpPr>
            <p:cNvPr id="715" name="Google Shape;715;p39"/>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sp>
          <p:nvSpPr>
            <p:cNvPr id="716" name="Google Shape;716;p39"/>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grpSp>
      <p:sp>
        <p:nvSpPr>
          <p:cNvPr id="717" name="Google Shape;717;p39"/>
          <p:cNvSpPr/>
          <p:nvPr/>
        </p:nvSpPr>
        <p:spPr>
          <a:xfrm>
            <a:off x="381000" y="579487"/>
            <a:ext cx="11506200" cy="1592214"/>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rgbClr val="E8F4F8"/>
          </a:solidFill>
          <a:ln cap="flat" cmpd="sng" w="25400">
            <a:solidFill>
              <a:srgbClr val="0F243E"/>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44061"/>
                </a:solidFill>
                <a:latin typeface="Arial"/>
                <a:ea typeface="Arial"/>
                <a:cs typeface="Arial"/>
                <a:sym typeface="Arial"/>
              </a:rPr>
              <a:t>3. Sử dụng ngôn ngữ để quản lí cảm xúc</a:t>
            </a:r>
            <a:endParaRPr b="1" sz="4000">
              <a:solidFill>
                <a:srgbClr val="244061"/>
              </a:solidFill>
              <a:latin typeface="Arial"/>
              <a:ea typeface="Arial"/>
              <a:cs typeface="Arial"/>
              <a:sym typeface="Arial"/>
            </a:endParaRPr>
          </a:p>
        </p:txBody>
      </p:sp>
      <p:sp>
        <p:nvSpPr>
          <p:cNvPr id="718" name="Google Shape;718;p39"/>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719" name="Google Shape;719;p39"/>
          <p:cNvGrpSpPr/>
          <p:nvPr/>
        </p:nvGrpSpPr>
        <p:grpSpPr>
          <a:xfrm>
            <a:off x="453029" y="2769986"/>
            <a:ext cx="16763998" cy="1923222"/>
            <a:chOff x="84480" y="2307211"/>
            <a:chExt cx="16763998" cy="1923222"/>
          </a:xfrm>
        </p:grpSpPr>
        <p:sp>
          <p:nvSpPr>
            <p:cNvPr id="720" name="Google Shape;720;p39"/>
            <p:cNvSpPr/>
            <p:nvPr/>
          </p:nvSpPr>
          <p:spPr>
            <a:xfrm>
              <a:off x="1740689" y="2307211"/>
              <a:ext cx="15107789" cy="1923222"/>
            </a:xfrm>
            <a:prstGeom prst="roundRect">
              <a:avLst>
                <a:gd fmla="val 16667" name="adj"/>
              </a:avLst>
            </a:prstGeom>
            <a:solidFill>
              <a:srgbClr val="FDE9D8"/>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3800">
                  <a:solidFill>
                    <a:srgbClr val="FF0000"/>
                  </a:solidFill>
                  <a:latin typeface="Arial"/>
                  <a:ea typeface="Arial"/>
                  <a:cs typeface="Arial"/>
                  <a:sym typeface="Arial"/>
                </a:rPr>
                <a:t>HOẠT ĐỘNG NHÓM: </a:t>
              </a:r>
              <a:r>
                <a:rPr lang="en-US" sz="3800">
                  <a:solidFill>
                    <a:schemeClr val="dk1"/>
                  </a:solidFill>
                  <a:latin typeface="Arial"/>
                  <a:ea typeface="Arial"/>
                  <a:cs typeface="Arial"/>
                  <a:sym typeface="Arial"/>
                </a:rPr>
                <a:t>Các em thảo luận và cho biết tại sao sử dụng ngôn ngữ theo cách dưới đây sẽ góp phần quản lí cảm xúc?</a:t>
              </a:r>
              <a:endParaRPr sz="3800">
                <a:solidFill>
                  <a:schemeClr val="dk1"/>
                </a:solidFill>
                <a:latin typeface="Arial"/>
                <a:ea typeface="Arial"/>
                <a:cs typeface="Arial"/>
                <a:sym typeface="Arial"/>
              </a:endParaRPr>
            </a:p>
          </p:txBody>
        </p:sp>
        <p:pic>
          <p:nvPicPr>
            <p:cNvPr id="721" name="Google Shape;721;p39"/>
            <p:cNvPicPr preferRelativeResize="0"/>
            <p:nvPr/>
          </p:nvPicPr>
          <p:blipFill rotWithShape="1">
            <a:blip r:embed="rId4">
              <a:alphaModFix/>
            </a:blip>
            <a:srcRect b="0" l="0" r="0" t="0"/>
            <a:stretch/>
          </p:blipFill>
          <p:spPr>
            <a:xfrm>
              <a:off x="84480" y="2395184"/>
              <a:ext cx="1559816" cy="1752601"/>
            </a:xfrm>
            <a:prstGeom prst="rect">
              <a:avLst/>
            </a:prstGeom>
            <a:noFill/>
            <a:ln>
              <a:noFill/>
            </a:ln>
          </p:spPr>
        </p:pic>
      </p:grpSp>
      <p:grpSp>
        <p:nvGrpSpPr>
          <p:cNvPr id="722" name="Google Shape;722;p39"/>
          <p:cNvGrpSpPr/>
          <p:nvPr/>
        </p:nvGrpSpPr>
        <p:grpSpPr>
          <a:xfrm>
            <a:off x="2465614" y="4693208"/>
            <a:ext cx="14005506" cy="1103435"/>
            <a:chOff x="3029863" y="1823688"/>
            <a:chExt cx="12362538" cy="1262412"/>
          </a:xfrm>
        </p:grpSpPr>
        <p:cxnSp>
          <p:nvCxnSpPr>
            <p:cNvPr id="723" name="Google Shape;723;p39"/>
            <p:cNvCxnSpPr/>
            <p:nvPr/>
          </p:nvCxnSpPr>
          <p:spPr>
            <a:xfrm>
              <a:off x="9144000" y="1823688"/>
              <a:ext cx="0" cy="1262412"/>
            </a:xfrm>
            <a:prstGeom prst="straightConnector1">
              <a:avLst/>
            </a:prstGeom>
            <a:noFill/>
            <a:ln cap="flat" cmpd="sng" w="57150">
              <a:solidFill>
                <a:schemeClr val="dk1"/>
              </a:solidFill>
              <a:prstDash val="solid"/>
              <a:round/>
              <a:headEnd len="sm" w="sm" type="none"/>
              <a:tailEnd len="sm" w="sm" type="none"/>
            </a:ln>
          </p:spPr>
        </p:cxnSp>
        <p:cxnSp>
          <p:nvCxnSpPr>
            <p:cNvPr id="724" name="Google Shape;724;p39"/>
            <p:cNvCxnSpPr/>
            <p:nvPr/>
          </p:nvCxnSpPr>
          <p:spPr>
            <a:xfrm>
              <a:off x="3029863" y="2400300"/>
              <a:ext cx="12362538" cy="0"/>
            </a:xfrm>
            <a:prstGeom prst="straightConnector1">
              <a:avLst/>
            </a:prstGeom>
            <a:noFill/>
            <a:ln cap="flat" cmpd="sng" w="57150">
              <a:solidFill>
                <a:schemeClr val="dk1"/>
              </a:solidFill>
              <a:prstDash val="solid"/>
              <a:round/>
              <a:headEnd len="sm" w="sm" type="none"/>
              <a:tailEnd len="sm" w="sm" type="none"/>
            </a:ln>
          </p:spPr>
        </p:cxnSp>
        <p:cxnSp>
          <p:nvCxnSpPr>
            <p:cNvPr id="725" name="Google Shape;725;p39"/>
            <p:cNvCxnSpPr/>
            <p:nvPr/>
          </p:nvCxnSpPr>
          <p:spPr>
            <a:xfrm>
              <a:off x="3029863" y="2400300"/>
              <a:ext cx="0" cy="685800"/>
            </a:xfrm>
            <a:prstGeom prst="straightConnector1">
              <a:avLst/>
            </a:prstGeom>
            <a:noFill/>
            <a:ln cap="flat" cmpd="sng" w="57150">
              <a:solidFill>
                <a:schemeClr val="dk1"/>
              </a:solidFill>
              <a:prstDash val="solid"/>
              <a:round/>
              <a:headEnd len="sm" w="sm" type="none"/>
              <a:tailEnd len="sm" w="sm" type="none"/>
            </a:ln>
          </p:spPr>
        </p:cxnSp>
        <p:cxnSp>
          <p:nvCxnSpPr>
            <p:cNvPr id="726" name="Google Shape;726;p39"/>
            <p:cNvCxnSpPr/>
            <p:nvPr/>
          </p:nvCxnSpPr>
          <p:spPr>
            <a:xfrm>
              <a:off x="15392401" y="2400300"/>
              <a:ext cx="0" cy="644544"/>
            </a:xfrm>
            <a:prstGeom prst="straightConnector1">
              <a:avLst/>
            </a:prstGeom>
            <a:noFill/>
            <a:ln cap="flat" cmpd="sng" w="57150">
              <a:solidFill>
                <a:schemeClr val="dk1"/>
              </a:solidFill>
              <a:prstDash val="solid"/>
              <a:round/>
              <a:headEnd len="sm" w="sm" type="none"/>
              <a:tailEnd len="sm" w="sm" type="none"/>
            </a:ln>
          </p:spPr>
        </p:cxnSp>
      </p:grpSp>
      <p:sp>
        <p:nvSpPr>
          <p:cNvPr id="727" name="Google Shape;727;p39"/>
          <p:cNvSpPr/>
          <p:nvPr/>
        </p:nvSpPr>
        <p:spPr>
          <a:xfrm>
            <a:off x="556156" y="5764107"/>
            <a:ext cx="5158843" cy="4060305"/>
          </a:xfrm>
          <a:prstGeom prst="rect">
            <a:avLst/>
          </a:prstGeom>
          <a:solidFill>
            <a:schemeClr val="lt1"/>
          </a:solidFill>
          <a:ln cap="flat" cmpd="sng" w="25400">
            <a:solidFill>
              <a:srgbClr val="95373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Tích cực dùng ngôn ngữ động viên, khích lệ bản thân</a:t>
            </a:r>
            <a:endParaRPr sz="3600">
              <a:solidFill>
                <a:schemeClr val="dk1"/>
              </a:solidFill>
              <a:latin typeface="Arial"/>
              <a:ea typeface="Arial"/>
              <a:cs typeface="Arial"/>
              <a:sym typeface="Arial"/>
            </a:endParaRPr>
          </a:p>
        </p:txBody>
      </p:sp>
      <p:sp>
        <p:nvSpPr>
          <p:cNvPr id="728" name="Google Shape;728;p39"/>
          <p:cNvSpPr/>
          <p:nvPr/>
        </p:nvSpPr>
        <p:spPr>
          <a:xfrm>
            <a:off x="5996560" y="5777653"/>
            <a:ext cx="5957193" cy="4050460"/>
          </a:xfrm>
          <a:prstGeom prst="rect">
            <a:avLst/>
          </a:prstGeom>
          <a:solidFill>
            <a:schemeClr val="lt1"/>
          </a:solidFill>
          <a:ln cap="flat" cmpd="sng" w="25400">
            <a:solidFill>
              <a:srgbClr val="95373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Không than thân trách phận để tránh những cảm xúc tiêu cực cho chính mình</a:t>
            </a:r>
            <a:endParaRPr sz="3600">
              <a:solidFill>
                <a:schemeClr val="dk1"/>
              </a:solidFill>
              <a:latin typeface="Arial"/>
              <a:ea typeface="Arial"/>
              <a:cs typeface="Arial"/>
              <a:sym typeface="Arial"/>
            </a:endParaRPr>
          </a:p>
        </p:txBody>
      </p:sp>
      <p:sp>
        <p:nvSpPr>
          <p:cNvPr id="729" name="Google Shape;729;p39"/>
          <p:cNvSpPr/>
          <p:nvPr/>
        </p:nvSpPr>
        <p:spPr>
          <a:xfrm>
            <a:off x="12235314" y="5796643"/>
            <a:ext cx="5524152" cy="4012481"/>
          </a:xfrm>
          <a:prstGeom prst="rect">
            <a:avLst/>
          </a:prstGeom>
          <a:solidFill>
            <a:schemeClr val="lt1"/>
          </a:solidFill>
          <a:ln cap="flat" cmpd="sng" w="25400">
            <a:solidFill>
              <a:srgbClr val="95373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Không chê bai, không phản ứng gay gắt hay bác bỏ ý kiến người khác,…</a:t>
            </a:r>
            <a:endParaRPr sz="36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500"/>
                                        <p:tgtEl>
                                          <p:spTgt spid="7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500"/>
                                        <p:tgtEl>
                                          <p:spTgt spid="71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500"/>
                                        <p:tgtEl>
                                          <p:spTgt spid="7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27"/>
                                        </p:tgtEl>
                                        <p:attrNameLst>
                                          <p:attrName>style.visibility</p:attrName>
                                        </p:attrNameLst>
                                      </p:cBhvr>
                                      <p:to>
                                        <p:strVal val="visible"/>
                                      </p:to>
                                    </p:set>
                                    <p:anim calcmode="lin" valueType="num">
                                      <p:cBhvr additive="base">
                                        <p:cTn dur="500"/>
                                        <p:tgtEl>
                                          <p:spTgt spid="727"/>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728"/>
                                        </p:tgtEl>
                                        <p:attrNameLst>
                                          <p:attrName>style.visibility</p:attrName>
                                        </p:attrNameLst>
                                      </p:cBhvr>
                                      <p:to>
                                        <p:strVal val="visible"/>
                                      </p:to>
                                    </p:set>
                                    <p:anim calcmode="lin" valueType="num">
                                      <p:cBhvr additive="base">
                                        <p:cTn dur="500"/>
                                        <p:tgtEl>
                                          <p:spTgt spid="728"/>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729"/>
                                        </p:tgtEl>
                                        <p:attrNameLst>
                                          <p:attrName>style.visibility</p:attrName>
                                        </p:attrNameLst>
                                      </p:cBhvr>
                                      <p:to>
                                        <p:strVal val="visible"/>
                                      </p:to>
                                    </p:set>
                                    <p:anim calcmode="lin" valueType="num">
                                      <p:cBhvr additive="base">
                                        <p:cTn dur="500"/>
                                        <p:tgtEl>
                                          <p:spTgt spid="72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grpSp>
        <p:nvGrpSpPr>
          <p:cNvPr id="734" name="Google Shape;734;p40"/>
          <p:cNvGrpSpPr/>
          <p:nvPr/>
        </p:nvGrpSpPr>
        <p:grpSpPr>
          <a:xfrm>
            <a:off x="17193979" y="249277"/>
            <a:ext cx="1057989" cy="1158974"/>
            <a:chOff x="15614885" y="8251666"/>
            <a:chExt cx="1057989" cy="1158974"/>
          </a:xfrm>
        </p:grpSpPr>
        <p:sp>
          <p:nvSpPr>
            <p:cNvPr id="735" name="Google Shape;735;p40"/>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sp>
          <p:nvSpPr>
            <p:cNvPr id="736" name="Google Shape;736;p40"/>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grpSp>
      <p:sp>
        <p:nvSpPr>
          <p:cNvPr id="737" name="Google Shape;737;p40"/>
          <p:cNvSpPr/>
          <p:nvPr/>
        </p:nvSpPr>
        <p:spPr>
          <a:xfrm>
            <a:off x="381000" y="579487"/>
            <a:ext cx="11506200" cy="1592214"/>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rgbClr val="E8F4F8"/>
          </a:solidFill>
          <a:ln cap="flat" cmpd="sng" w="25400">
            <a:solidFill>
              <a:srgbClr val="0F243E"/>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44061"/>
                </a:solidFill>
                <a:latin typeface="Arial"/>
                <a:ea typeface="Arial"/>
                <a:cs typeface="Arial"/>
                <a:sym typeface="Arial"/>
              </a:rPr>
              <a:t>3. Sử dụng ngôn ngữ để quản lí cảm xúc</a:t>
            </a:r>
            <a:endParaRPr b="1" sz="4000">
              <a:solidFill>
                <a:srgbClr val="244061"/>
              </a:solidFill>
              <a:latin typeface="Arial"/>
              <a:ea typeface="Arial"/>
              <a:cs typeface="Arial"/>
              <a:sym typeface="Arial"/>
            </a:endParaRPr>
          </a:p>
        </p:txBody>
      </p:sp>
      <p:sp>
        <p:nvSpPr>
          <p:cNvPr id="738" name="Google Shape;738;p40"/>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739" name="Google Shape;739;p40"/>
          <p:cNvGrpSpPr/>
          <p:nvPr/>
        </p:nvGrpSpPr>
        <p:grpSpPr>
          <a:xfrm>
            <a:off x="798217" y="2568425"/>
            <a:ext cx="7011895" cy="2750205"/>
            <a:chOff x="74705" y="2474623"/>
            <a:chExt cx="7011895" cy="2750205"/>
          </a:xfrm>
        </p:grpSpPr>
        <p:sp>
          <p:nvSpPr>
            <p:cNvPr id="740" name="Google Shape;740;p40"/>
            <p:cNvSpPr/>
            <p:nvPr/>
          </p:nvSpPr>
          <p:spPr>
            <a:xfrm>
              <a:off x="74705" y="2916010"/>
              <a:ext cx="7011895" cy="2308818"/>
            </a:xfrm>
            <a:prstGeom prst="roundRect">
              <a:avLst>
                <a:gd fmla="val 16667" name="adj"/>
              </a:avLst>
            </a:prstGeom>
            <a:solidFill>
              <a:schemeClr val="lt1"/>
            </a:solidFill>
            <a:ln cap="flat" cmpd="sng" w="25400">
              <a:solidFill>
                <a:srgbClr val="632423"/>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4000">
                  <a:solidFill>
                    <a:schemeClr val="dk1"/>
                  </a:solidFill>
                  <a:latin typeface="Arial"/>
                  <a:ea typeface="Arial"/>
                  <a:cs typeface="Arial"/>
                  <a:sym typeface="Arial"/>
                </a:rPr>
                <a:t>Chia sẻ trạng thái cảm xúc của em như thế nào:</a:t>
              </a:r>
              <a:endParaRPr b="1" sz="4000">
                <a:solidFill>
                  <a:schemeClr val="dk1"/>
                </a:solidFill>
                <a:latin typeface="Arial"/>
                <a:ea typeface="Arial"/>
                <a:cs typeface="Arial"/>
                <a:sym typeface="Arial"/>
              </a:endParaRPr>
            </a:p>
          </p:txBody>
        </p:sp>
        <p:pic>
          <p:nvPicPr>
            <p:cNvPr id="741" name="Google Shape;741;p40"/>
            <p:cNvPicPr preferRelativeResize="0"/>
            <p:nvPr/>
          </p:nvPicPr>
          <p:blipFill rotWithShape="1">
            <a:blip r:embed="rId4">
              <a:alphaModFix/>
            </a:blip>
            <a:srcRect b="0" l="0" r="0" t="0"/>
            <a:stretch/>
          </p:blipFill>
          <p:spPr>
            <a:xfrm>
              <a:off x="3136214" y="2474623"/>
              <a:ext cx="570935" cy="586942"/>
            </a:xfrm>
            <a:prstGeom prst="rect">
              <a:avLst/>
            </a:prstGeom>
            <a:noFill/>
            <a:ln>
              <a:noFill/>
            </a:ln>
          </p:spPr>
        </p:pic>
      </p:grpSp>
      <p:grpSp>
        <p:nvGrpSpPr>
          <p:cNvPr id="742" name="Google Shape;742;p40"/>
          <p:cNvGrpSpPr/>
          <p:nvPr/>
        </p:nvGrpSpPr>
        <p:grpSpPr>
          <a:xfrm>
            <a:off x="9024257" y="1822211"/>
            <a:ext cx="8937967" cy="3839191"/>
            <a:chOff x="9024257" y="1822211"/>
            <a:chExt cx="8937967" cy="3839191"/>
          </a:xfrm>
        </p:grpSpPr>
        <p:sp>
          <p:nvSpPr>
            <p:cNvPr id="743" name="Google Shape;743;p40"/>
            <p:cNvSpPr/>
            <p:nvPr/>
          </p:nvSpPr>
          <p:spPr>
            <a:xfrm>
              <a:off x="9024257" y="2802479"/>
              <a:ext cx="8642242" cy="2858923"/>
            </a:xfrm>
            <a:prstGeom prst="wedgeRoundRectCallout">
              <a:avLst>
                <a:gd fmla="val -57063" name="adj1"/>
                <a:gd fmla="val 47957" name="adj2"/>
                <a:gd fmla="val 16667" name="adj3"/>
              </a:avLst>
            </a:prstGeom>
            <a:solidFill>
              <a:srgbClr val="F8EDEC"/>
            </a:solidFill>
            <a:ln cap="flat" cmpd="sng" w="381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Arial"/>
                  <a:ea typeface="Arial"/>
                  <a:cs typeface="Arial"/>
                  <a:sym typeface="Arial"/>
                </a:rPr>
                <a:t>Khi nghe những lời khích lệ</a:t>
              </a:r>
              <a:endParaRPr sz="4000">
                <a:solidFill>
                  <a:schemeClr val="dk1"/>
                </a:solidFill>
                <a:latin typeface="Arial"/>
                <a:ea typeface="Arial"/>
                <a:cs typeface="Arial"/>
                <a:sym typeface="Arial"/>
              </a:endParaRPr>
            </a:p>
          </p:txBody>
        </p:sp>
        <p:pic>
          <p:nvPicPr>
            <p:cNvPr descr="A group of men holding puzzle pieces&#10;&#10;Description automatically generated" id="744" name="Google Shape;744;p40"/>
            <p:cNvPicPr preferRelativeResize="0"/>
            <p:nvPr/>
          </p:nvPicPr>
          <p:blipFill rotWithShape="1">
            <a:blip r:embed="rId5">
              <a:alphaModFix/>
            </a:blip>
            <a:srcRect b="0" l="0" r="0" t="0"/>
            <a:stretch/>
          </p:blipFill>
          <p:spPr>
            <a:xfrm>
              <a:off x="14739389" y="1822211"/>
              <a:ext cx="3222835" cy="2006372"/>
            </a:xfrm>
            <a:prstGeom prst="rect">
              <a:avLst/>
            </a:prstGeom>
            <a:noFill/>
            <a:ln>
              <a:noFill/>
            </a:ln>
          </p:spPr>
        </p:pic>
      </p:grpSp>
      <p:pic>
        <p:nvPicPr>
          <p:cNvPr descr="A picture containing doll, toy&#10;&#10;Description automatically generated" id="745" name="Google Shape;745;p40"/>
          <p:cNvPicPr preferRelativeResize="0"/>
          <p:nvPr/>
        </p:nvPicPr>
        <p:blipFill rotWithShape="1">
          <a:blip r:embed="rId6">
            <a:alphaModFix/>
          </a:blip>
          <a:srcRect b="0" l="0" r="0" t="0"/>
          <a:stretch/>
        </p:blipFill>
        <p:spPr>
          <a:xfrm>
            <a:off x="1633633" y="5308337"/>
            <a:ext cx="4962334" cy="4962334"/>
          </a:xfrm>
          <a:prstGeom prst="rect">
            <a:avLst/>
          </a:prstGeom>
          <a:noFill/>
          <a:ln>
            <a:noFill/>
          </a:ln>
        </p:spPr>
      </p:pic>
      <p:grpSp>
        <p:nvGrpSpPr>
          <p:cNvPr id="746" name="Google Shape;746;p40"/>
          <p:cNvGrpSpPr/>
          <p:nvPr/>
        </p:nvGrpSpPr>
        <p:grpSpPr>
          <a:xfrm>
            <a:off x="7690757" y="6025769"/>
            <a:ext cx="9975742" cy="3201695"/>
            <a:chOff x="7690757" y="6025769"/>
            <a:chExt cx="9975742" cy="3201695"/>
          </a:xfrm>
        </p:grpSpPr>
        <p:sp>
          <p:nvSpPr>
            <p:cNvPr id="747" name="Google Shape;747;p40"/>
            <p:cNvSpPr/>
            <p:nvPr/>
          </p:nvSpPr>
          <p:spPr>
            <a:xfrm>
              <a:off x="9024257" y="6368541"/>
              <a:ext cx="8642242" cy="2858923"/>
            </a:xfrm>
            <a:prstGeom prst="wedgeRoundRectCallout">
              <a:avLst>
                <a:gd fmla="val -56081" name="adj1"/>
                <a:gd fmla="val -43313" name="adj2"/>
                <a:gd fmla="val 16667" name="adj3"/>
              </a:avLst>
            </a:prstGeom>
            <a:solidFill>
              <a:srgbClr val="EAF1DD"/>
            </a:solidFill>
            <a:ln cap="flat" cmpd="sng" w="38100">
              <a:solidFill>
                <a:srgbClr val="C2D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Arial"/>
                  <a:ea typeface="Arial"/>
                  <a:cs typeface="Arial"/>
                  <a:sym typeface="Arial"/>
                </a:rPr>
                <a:t>Khi nghe những lời than phiền</a:t>
              </a:r>
              <a:endParaRPr/>
            </a:p>
          </p:txBody>
        </p:sp>
        <p:pic>
          <p:nvPicPr>
            <p:cNvPr descr="A cartoon of a person yelling at a person&#10;&#10;Description automatically generated" id="748" name="Google Shape;748;p40"/>
            <p:cNvPicPr preferRelativeResize="0"/>
            <p:nvPr/>
          </p:nvPicPr>
          <p:blipFill rotWithShape="1">
            <a:blip r:embed="rId7">
              <a:alphaModFix/>
            </a:blip>
            <a:srcRect b="0" l="0" r="0" t="0"/>
            <a:stretch/>
          </p:blipFill>
          <p:spPr>
            <a:xfrm>
              <a:off x="7690757" y="6025769"/>
              <a:ext cx="2667000" cy="167079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500"/>
                                        <p:tgtEl>
                                          <p:spTgt spid="739"/>
                                        </p:tgtEl>
                                      </p:cBhvr>
                                    </p:animEffect>
                                  </p:childTnLst>
                                </p:cTn>
                              </p:par>
                              <p:par>
                                <p:cTn fill="hold" nodeType="with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500"/>
                                        <p:tgtEl>
                                          <p:spTgt spid="7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500"/>
                                        <p:tgtEl>
                                          <p:spTgt spid="74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500"/>
                                        <p:tgtEl>
                                          <p:spTgt spid="7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41"/>
          <p:cNvSpPr txBox="1"/>
          <p:nvPr/>
        </p:nvSpPr>
        <p:spPr>
          <a:xfrm>
            <a:off x="1028700" y="419100"/>
            <a:ext cx="16230599" cy="147841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200">
                <a:solidFill>
                  <a:srgbClr val="C00000"/>
                </a:solidFill>
                <a:latin typeface="Arial"/>
                <a:ea typeface="Arial"/>
                <a:cs typeface="Arial"/>
                <a:sym typeface="Arial"/>
              </a:rPr>
              <a:t>KẾT LUẬN VỀ CÁCH THAY ĐỔI SUY NGHĨ VÀ CÁCH SỬ DỤNG NGÔN NGỮ ĐỂ QUẢN LÍ CẢM XÚC</a:t>
            </a:r>
            <a:endParaRPr/>
          </a:p>
        </p:txBody>
      </p:sp>
      <p:graphicFrame>
        <p:nvGraphicFramePr>
          <p:cNvPr id="754" name="Google Shape;754;p41"/>
          <p:cNvGraphicFramePr/>
          <p:nvPr/>
        </p:nvGraphicFramePr>
        <p:xfrm>
          <a:off x="723899" y="2095500"/>
          <a:ext cx="3000000" cy="3000000"/>
        </p:xfrm>
        <a:graphic>
          <a:graphicData uri="http://schemas.openxmlformats.org/drawingml/2006/table">
            <a:tbl>
              <a:tblPr>
                <a:noFill/>
                <a:tableStyleId>{5D4DDBA8-D297-4CB3-8B7F-DBBE84ED3F4D}</a:tableStyleId>
              </a:tblPr>
              <a:tblGrid>
                <a:gridCol w="8264175"/>
                <a:gridCol w="8576025"/>
              </a:tblGrid>
              <a:tr h="1055500">
                <a:tc>
                  <a:txBody>
                    <a:bodyPr/>
                    <a:lstStyle/>
                    <a:p>
                      <a:pPr indent="0" lvl="0" marL="0" marR="0" rtl="0" algn="ctr">
                        <a:lnSpc>
                          <a:spcPct val="100000"/>
                        </a:lnSpc>
                        <a:spcBef>
                          <a:spcPts val="0"/>
                        </a:spcBef>
                        <a:spcAft>
                          <a:spcPts val="0"/>
                        </a:spcAft>
                        <a:buNone/>
                      </a:pPr>
                      <a:r>
                        <a:rPr b="1" lang="en-US" sz="3000" u="none" cap="none" strike="noStrike">
                          <a:latin typeface="Arial"/>
                          <a:ea typeface="Arial"/>
                          <a:cs typeface="Arial"/>
                          <a:sym typeface="Arial"/>
                        </a:rPr>
                        <a:t>Cách thay đổi suy nghĩ để quản lí cảm xúc</a:t>
                      </a:r>
                      <a:endParaRPr sz="3000" u="none" cap="none" strike="noStrike">
                        <a:latin typeface="Arial"/>
                        <a:ea typeface="Arial"/>
                        <a:cs typeface="Arial"/>
                        <a:sym typeface="Arial"/>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DE9D8"/>
                    </a:solidFill>
                  </a:tcPr>
                </a:tc>
                <a:tc>
                  <a:txBody>
                    <a:bodyPr/>
                    <a:lstStyle/>
                    <a:p>
                      <a:pPr indent="0" lvl="0" marL="0" marR="0" rtl="0" algn="ctr">
                        <a:lnSpc>
                          <a:spcPct val="100000"/>
                        </a:lnSpc>
                        <a:spcBef>
                          <a:spcPts val="0"/>
                        </a:spcBef>
                        <a:spcAft>
                          <a:spcPts val="0"/>
                        </a:spcAft>
                        <a:buNone/>
                      </a:pPr>
                      <a:r>
                        <a:rPr b="1" lang="en-US" sz="3000" u="none" cap="none" strike="noStrike">
                          <a:latin typeface="Arial"/>
                          <a:ea typeface="Arial"/>
                          <a:cs typeface="Arial"/>
                          <a:sym typeface="Arial"/>
                        </a:rPr>
                        <a:t>Cách sử dụng ngôn ngữ để quản lí cảm xúc</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DE9D8"/>
                    </a:solidFill>
                  </a:tcPr>
                </a:tc>
              </a:tr>
              <a:tr h="6629400">
                <a:tc>
                  <a:txBody>
                    <a:bodyPr/>
                    <a:lstStyle/>
                    <a:p>
                      <a:pPr indent="-457200" lvl="0" marL="457200" marR="0" rtl="0" algn="just">
                        <a:lnSpc>
                          <a:spcPct val="150000"/>
                        </a:lnSpc>
                        <a:spcBef>
                          <a:spcPts val="0"/>
                        </a:spcBef>
                        <a:spcAft>
                          <a:spcPts val="0"/>
                        </a:spcAft>
                        <a:buClr>
                          <a:schemeClr val="dk1"/>
                        </a:buClr>
                        <a:buSzPts val="2800"/>
                        <a:buFont typeface="Noto Sans Symbols"/>
                        <a:buChar char="▪"/>
                      </a:pPr>
                      <a:r>
                        <a:rPr lang="en-US" sz="2800" u="none" cap="none" strike="noStrike">
                          <a:latin typeface="Arial"/>
                          <a:ea typeface="Arial"/>
                          <a:cs typeface="Arial"/>
                          <a:sym typeface="Arial"/>
                        </a:rPr>
                        <a:t>Đặt mình vào vị trí người khác để hiểu cảm xúc của họ và thông cảm, thấu hiểu với những cảm xúc ấy, cố gắng để xây dựng mối quan hệ tốt đẹp với họ.</a:t>
                      </a:r>
                      <a:endParaRPr/>
                    </a:p>
                    <a:p>
                      <a:pPr indent="-457200" lvl="0" marL="457200" marR="0" rtl="0" algn="just">
                        <a:lnSpc>
                          <a:spcPct val="150000"/>
                        </a:lnSpc>
                        <a:spcBef>
                          <a:spcPts val="200"/>
                        </a:spcBef>
                        <a:spcAft>
                          <a:spcPts val="0"/>
                        </a:spcAft>
                        <a:buClr>
                          <a:schemeClr val="dk1"/>
                        </a:buClr>
                        <a:buSzPts val="2800"/>
                        <a:buFont typeface="Noto Sans Symbols"/>
                        <a:buChar char="▪"/>
                      </a:pPr>
                      <a:r>
                        <a:rPr lang="en-US" sz="2800" u="none" cap="none" strike="noStrike">
                          <a:latin typeface="Arial"/>
                          <a:ea typeface="Arial"/>
                          <a:cs typeface="Arial"/>
                          <a:sym typeface="Arial"/>
                        </a:rPr>
                        <a:t>Không vội vàng phản ứng để cảm xúc không ảnh hưởng đến bản thân và người khác trong từng tình huống</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AEEF3"/>
                    </a:solidFill>
                  </a:tcPr>
                </a:tc>
                <a:tc>
                  <a:txBody>
                    <a:bodyPr/>
                    <a:lstStyle/>
                    <a:p>
                      <a:pPr indent="-457200" lvl="0" marL="457200" marR="0" rtl="0" algn="just">
                        <a:lnSpc>
                          <a:spcPct val="150000"/>
                        </a:lnSpc>
                        <a:spcBef>
                          <a:spcPts val="0"/>
                        </a:spcBef>
                        <a:spcAft>
                          <a:spcPts val="0"/>
                        </a:spcAft>
                        <a:buClr>
                          <a:schemeClr val="dk1"/>
                        </a:buClr>
                        <a:buSzPts val="2800"/>
                        <a:buFont typeface="Noto Sans Symbols"/>
                        <a:buChar char="▪"/>
                      </a:pPr>
                      <a:r>
                        <a:rPr lang="en-US" sz="2800" u="none" cap="none" strike="noStrike">
                          <a:latin typeface="Arial"/>
                          <a:ea typeface="Arial"/>
                          <a:cs typeface="Arial"/>
                          <a:sym typeface="Arial"/>
                        </a:rPr>
                        <a:t>Tích cực dùng ngôn ngữ động viên, khích lệ chính bản thân.</a:t>
                      </a:r>
                      <a:endParaRPr/>
                    </a:p>
                    <a:p>
                      <a:pPr indent="-457200" lvl="0" marL="457200" marR="0" rtl="0" algn="just">
                        <a:lnSpc>
                          <a:spcPct val="150000"/>
                        </a:lnSpc>
                        <a:spcBef>
                          <a:spcPts val="200"/>
                        </a:spcBef>
                        <a:spcAft>
                          <a:spcPts val="0"/>
                        </a:spcAft>
                        <a:buClr>
                          <a:schemeClr val="dk1"/>
                        </a:buClr>
                        <a:buSzPts val="2800"/>
                        <a:buFont typeface="Noto Sans Symbols"/>
                        <a:buChar char="▪"/>
                      </a:pPr>
                      <a:r>
                        <a:rPr lang="en-US" sz="2800" u="none" cap="none" strike="noStrike">
                          <a:latin typeface="Arial"/>
                          <a:ea typeface="Arial"/>
                          <a:cs typeface="Arial"/>
                          <a:sym typeface="Arial"/>
                        </a:rPr>
                        <a:t>Không than thân, trách phận để tránh những cảm xúc tiêu cực cho chính mình.</a:t>
                      </a:r>
                      <a:endParaRPr/>
                    </a:p>
                    <a:p>
                      <a:pPr indent="-457200" lvl="0" marL="457200" marR="0" rtl="0" algn="just">
                        <a:lnSpc>
                          <a:spcPct val="150000"/>
                        </a:lnSpc>
                        <a:spcBef>
                          <a:spcPts val="200"/>
                        </a:spcBef>
                        <a:spcAft>
                          <a:spcPts val="0"/>
                        </a:spcAft>
                        <a:buClr>
                          <a:schemeClr val="dk1"/>
                        </a:buClr>
                        <a:buSzPts val="2800"/>
                        <a:buFont typeface="Noto Sans Symbols"/>
                        <a:buChar char="▪"/>
                      </a:pPr>
                      <a:r>
                        <a:rPr lang="en-US" sz="2800" u="none" cap="none" strike="noStrike">
                          <a:latin typeface="Arial"/>
                          <a:ea typeface="Arial"/>
                          <a:cs typeface="Arial"/>
                          <a:sym typeface="Arial"/>
                        </a:rPr>
                        <a:t>Tăng cường khen, ghi nhận những điểm tích cực, tiến bộ của mọi người.</a:t>
                      </a:r>
                      <a:endParaRPr/>
                    </a:p>
                    <a:p>
                      <a:pPr indent="-457200" lvl="0" marL="457200" marR="0" rtl="0" algn="just">
                        <a:lnSpc>
                          <a:spcPct val="150000"/>
                        </a:lnSpc>
                        <a:spcBef>
                          <a:spcPts val="200"/>
                        </a:spcBef>
                        <a:spcAft>
                          <a:spcPts val="0"/>
                        </a:spcAft>
                        <a:buClr>
                          <a:schemeClr val="dk1"/>
                        </a:buClr>
                        <a:buSzPts val="2800"/>
                        <a:buFont typeface="Noto Sans Symbols"/>
                        <a:buChar char="▪"/>
                      </a:pPr>
                      <a:r>
                        <a:rPr lang="en-US" sz="2800" u="none" cap="none" strike="noStrike">
                          <a:latin typeface="Arial"/>
                          <a:ea typeface="Arial"/>
                          <a:cs typeface="Arial"/>
                          <a:sym typeface="Arial"/>
                        </a:rPr>
                        <a:t>Không chê bai, không phản ứng gay gắt hay bác bỏ ý kiến người khác.</a:t>
                      </a:r>
                      <a:endParaRPr/>
                    </a:p>
                    <a:p>
                      <a:pPr indent="-457200" lvl="0" marL="457200" marR="0" rtl="0" algn="just">
                        <a:lnSpc>
                          <a:spcPct val="150000"/>
                        </a:lnSpc>
                        <a:spcBef>
                          <a:spcPts val="200"/>
                        </a:spcBef>
                        <a:spcAft>
                          <a:spcPts val="0"/>
                        </a:spcAft>
                        <a:buClr>
                          <a:schemeClr val="dk1"/>
                        </a:buClr>
                        <a:buSzPts val="2800"/>
                        <a:buFont typeface="Noto Sans Symbols"/>
                        <a:buChar char="▪"/>
                      </a:pPr>
                      <a:r>
                        <a:rPr lang="en-US" sz="2800" u="none" cap="none" strike="noStrike">
                          <a:latin typeface="Arial"/>
                          <a:ea typeface="Arial"/>
                          <a:cs typeface="Arial"/>
                          <a:sym typeface="Arial"/>
                        </a:rPr>
                        <a:t>Nói năng hòa nhã, nhẹ nhàng để không xảy ra xung đột trong các mối quan hệ.</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AEEF3"/>
                    </a:solidFill>
                  </a:tcPr>
                </a:tc>
              </a:tr>
            </a:tbl>
          </a:graphicData>
        </a:graphic>
      </p:graphicFrame>
    </p:spTree>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42"/>
          <p:cNvSpPr/>
          <p:nvPr/>
        </p:nvSpPr>
        <p:spPr>
          <a:xfrm>
            <a:off x="201622" y="411381"/>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760" name="Google Shape;760;p42"/>
          <p:cNvGrpSpPr/>
          <p:nvPr/>
        </p:nvGrpSpPr>
        <p:grpSpPr>
          <a:xfrm>
            <a:off x="421155" y="2293537"/>
            <a:ext cx="16921661" cy="2849963"/>
            <a:chOff x="-248304" y="2259906"/>
            <a:chExt cx="16921661" cy="2849963"/>
          </a:xfrm>
        </p:grpSpPr>
        <p:sp>
          <p:nvSpPr>
            <p:cNvPr id="761" name="Google Shape;761;p42"/>
            <p:cNvSpPr/>
            <p:nvPr/>
          </p:nvSpPr>
          <p:spPr>
            <a:xfrm>
              <a:off x="477545" y="2534593"/>
              <a:ext cx="16195812" cy="2575276"/>
            </a:xfrm>
            <a:prstGeom prst="wedgeRoundRectCallout">
              <a:avLst>
                <a:gd fmla="val -26405" name="adj1"/>
                <a:gd fmla="val 46900" name="adj2"/>
                <a:gd fmla="val 16667" name="adj3"/>
              </a:avLst>
            </a:prstGeom>
            <a:solidFill>
              <a:srgbClr val="E8F4F8"/>
            </a:solidFill>
            <a:ln cap="flat" cmpd="sng" w="381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Clr>
                  <a:srgbClr val="FF0000"/>
                </a:buClr>
                <a:buSzPts val="3800"/>
                <a:buFont typeface="Arial"/>
                <a:buNone/>
              </a:pPr>
              <a:r>
                <a:rPr b="1" i="0" lang="en-US" sz="3800" u="none" cap="none" strike="noStrike">
                  <a:solidFill>
                    <a:srgbClr val="FF0000"/>
                  </a:solidFill>
                  <a:latin typeface="Arial"/>
                  <a:ea typeface="Arial"/>
                  <a:cs typeface="Arial"/>
                  <a:sym typeface="Arial"/>
                </a:rPr>
                <a:t>HOẠT ĐỘNG NHÓM: </a:t>
              </a:r>
              <a:r>
                <a:rPr lang="en-US" sz="3800">
                  <a:solidFill>
                    <a:schemeClr val="dk1"/>
                  </a:solidFill>
                  <a:latin typeface="Arial"/>
                  <a:ea typeface="Arial"/>
                  <a:cs typeface="Arial"/>
                  <a:sym typeface="Arial"/>
                </a:rPr>
                <a:t>Cả lớp chia thành 6 nhóm (2 nhóm thực hiện 1 nhiệm vụ) và đọc các trường hợp </a:t>
              </a:r>
              <a:r>
                <a:rPr i="1" lang="en-US" sz="3800">
                  <a:solidFill>
                    <a:schemeClr val="dk1"/>
                  </a:solidFill>
                  <a:latin typeface="Arial"/>
                  <a:ea typeface="Arial"/>
                  <a:cs typeface="Arial"/>
                  <a:sym typeface="Arial"/>
                </a:rPr>
                <a:t>(SHS – tr.20,21) </a:t>
              </a:r>
              <a:r>
                <a:rPr lang="en-US" sz="3800">
                  <a:solidFill>
                    <a:schemeClr val="dk1"/>
                  </a:solidFill>
                  <a:latin typeface="Arial"/>
                  <a:ea typeface="Arial"/>
                  <a:cs typeface="Arial"/>
                  <a:sym typeface="Arial"/>
                </a:rPr>
                <a:t>để thực hiện yêu cầu</a:t>
              </a:r>
              <a:endParaRPr b="0" i="0" sz="3800" u="none" cap="none" strike="noStrike">
                <a:solidFill>
                  <a:schemeClr val="dk1"/>
                </a:solidFill>
                <a:latin typeface="Arial"/>
                <a:ea typeface="Arial"/>
                <a:cs typeface="Arial"/>
                <a:sym typeface="Arial"/>
              </a:endParaRPr>
            </a:p>
          </p:txBody>
        </p:sp>
        <p:pic>
          <p:nvPicPr>
            <p:cNvPr id="762" name="Google Shape;762;p42"/>
            <p:cNvPicPr preferRelativeResize="0"/>
            <p:nvPr/>
          </p:nvPicPr>
          <p:blipFill rotWithShape="1">
            <a:blip r:embed="rId4">
              <a:alphaModFix/>
            </a:blip>
            <a:srcRect b="0" l="0" r="0" t="0"/>
            <a:stretch/>
          </p:blipFill>
          <p:spPr>
            <a:xfrm rot="-1044197">
              <a:off x="-161765" y="2451587"/>
              <a:ext cx="1403172" cy="793431"/>
            </a:xfrm>
            <a:prstGeom prst="rect">
              <a:avLst/>
            </a:prstGeom>
            <a:noFill/>
            <a:ln>
              <a:noFill/>
            </a:ln>
          </p:spPr>
        </p:pic>
      </p:grpSp>
      <p:sp>
        <p:nvSpPr>
          <p:cNvPr id="763" name="Google Shape;763;p42"/>
          <p:cNvSpPr txBox="1"/>
          <p:nvPr/>
        </p:nvSpPr>
        <p:spPr>
          <a:xfrm>
            <a:off x="2457896" y="349233"/>
            <a:ext cx="13372208" cy="199817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400">
                <a:solidFill>
                  <a:srgbClr val="C00000"/>
                </a:solidFill>
                <a:latin typeface="Arial"/>
                <a:ea typeface="Arial"/>
                <a:cs typeface="Arial"/>
                <a:sym typeface="Arial"/>
              </a:rPr>
              <a:t>Nhiệm vụ 2: Thực hành ứng xử của em trong các tình huống dưới đây</a:t>
            </a:r>
            <a:endParaRPr b="0" i="0" sz="4400" u="none" cap="none" strike="noStrike">
              <a:solidFill>
                <a:srgbClr val="C00000"/>
              </a:solidFill>
              <a:latin typeface="Arial"/>
              <a:ea typeface="Arial"/>
              <a:cs typeface="Arial"/>
              <a:sym typeface="Arial"/>
            </a:endParaRPr>
          </a:p>
        </p:txBody>
      </p:sp>
      <p:grpSp>
        <p:nvGrpSpPr>
          <p:cNvPr id="764" name="Google Shape;764;p42"/>
          <p:cNvGrpSpPr/>
          <p:nvPr/>
        </p:nvGrpSpPr>
        <p:grpSpPr>
          <a:xfrm>
            <a:off x="2336055" y="5141014"/>
            <a:ext cx="14005506" cy="1155456"/>
            <a:chOff x="3029863" y="1823688"/>
            <a:chExt cx="12362538" cy="1262412"/>
          </a:xfrm>
        </p:grpSpPr>
        <p:cxnSp>
          <p:nvCxnSpPr>
            <p:cNvPr id="765" name="Google Shape;765;p42"/>
            <p:cNvCxnSpPr/>
            <p:nvPr/>
          </p:nvCxnSpPr>
          <p:spPr>
            <a:xfrm>
              <a:off x="9144000" y="1823688"/>
              <a:ext cx="0" cy="1262412"/>
            </a:xfrm>
            <a:prstGeom prst="straightConnector1">
              <a:avLst/>
            </a:prstGeom>
            <a:noFill/>
            <a:ln cap="flat" cmpd="sng" w="57150">
              <a:solidFill>
                <a:schemeClr val="dk1"/>
              </a:solidFill>
              <a:prstDash val="solid"/>
              <a:round/>
              <a:headEnd len="sm" w="sm" type="none"/>
              <a:tailEnd len="sm" w="sm" type="none"/>
            </a:ln>
          </p:spPr>
        </p:cxnSp>
        <p:cxnSp>
          <p:nvCxnSpPr>
            <p:cNvPr id="766" name="Google Shape;766;p42"/>
            <p:cNvCxnSpPr/>
            <p:nvPr/>
          </p:nvCxnSpPr>
          <p:spPr>
            <a:xfrm>
              <a:off x="3029863" y="2400300"/>
              <a:ext cx="12362538" cy="0"/>
            </a:xfrm>
            <a:prstGeom prst="straightConnector1">
              <a:avLst/>
            </a:prstGeom>
            <a:noFill/>
            <a:ln cap="flat" cmpd="sng" w="57150">
              <a:solidFill>
                <a:schemeClr val="dk1"/>
              </a:solidFill>
              <a:prstDash val="solid"/>
              <a:round/>
              <a:headEnd len="sm" w="sm" type="none"/>
              <a:tailEnd len="sm" w="sm" type="none"/>
            </a:ln>
          </p:spPr>
        </p:cxnSp>
        <p:cxnSp>
          <p:nvCxnSpPr>
            <p:cNvPr id="767" name="Google Shape;767;p42"/>
            <p:cNvCxnSpPr/>
            <p:nvPr/>
          </p:nvCxnSpPr>
          <p:spPr>
            <a:xfrm>
              <a:off x="3029863" y="2400300"/>
              <a:ext cx="0" cy="685800"/>
            </a:xfrm>
            <a:prstGeom prst="straightConnector1">
              <a:avLst/>
            </a:prstGeom>
            <a:noFill/>
            <a:ln cap="flat" cmpd="sng" w="57150">
              <a:solidFill>
                <a:schemeClr val="dk1"/>
              </a:solidFill>
              <a:prstDash val="solid"/>
              <a:round/>
              <a:headEnd len="sm" w="sm" type="none"/>
              <a:tailEnd len="sm" w="sm" type="none"/>
            </a:ln>
          </p:spPr>
        </p:cxnSp>
        <p:cxnSp>
          <p:nvCxnSpPr>
            <p:cNvPr id="768" name="Google Shape;768;p42"/>
            <p:cNvCxnSpPr/>
            <p:nvPr/>
          </p:nvCxnSpPr>
          <p:spPr>
            <a:xfrm>
              <a:off x="15392401" y="2400300"/>
              <a:ext cx="0" cy="644544"/>
            </a:xfrm>
            <a:prstGeom prst="straightConnector1">
              <a:avLst/>
            </a:prstGeom>
            <a:noFill/>
            <a:ln cap="flat" cmpd="sng" w="57150">
              <a:solidFill>
                <a:schemeClr val="dk1"/>
              </a:solidFill>
              <a:prstDash val="solid"/>
              <a:round/>
              <a:headEnd len="sm" w="sm" type="none"/>
              <a:tailEnd len="sm" w="sm" type="none"/>
            </a:ln>
          </p:spPr>
        </p:cxnSp>
      </p:grpSp>
      <p:sp>
        <p:nvSpPr>
          <p:cNvPr id="769" name="Google Shape;769;p42"/>
          <p:cNvSpPr/>
          <p:nvPr/>
        </p:nvSpPr>
        <p:spPr>
          <a:xfrm>
            <a:off x="875755" y="6263935"/>
            <a:ext cx="4884016" cy="3448414"/>
          </a:xfrm>
          <a:prstGeom prst="rect">
            <a:avLst/>
          </a:prstGeom>
          <a:solidFill>
            <a:schemeClr val="lt1"/>
          </a:solidFill>
          <a:ln cap="flat" cmpd="sng" w="25400">
            <a:solidFill>
              <a:srgbClr val="95373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3800">
                <a:solidFill>
                  <a:schemeClr val="dk1"/>
                </a:solidFill>
                <a:latin typeface="Arial"/>
                <a:ea typeface="Arial"/>
                <a:cs typeface="Arial"/>
                <a:sym typeface="Arial"/>
              </a:rPr>
              <a:t>Nhóm 1, 2: </a:t>
            </a:r>
            <a:endParaRPr/>
          </a:p>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Đóng vai và xử lí </a:t>
            </a:r>
            <a:r>
              <a:rPr i="1" lang="en-US" sz="3800">
                <a:solidFill>
                  <a:schemeClr val="dk1"/>
                </a:solidFill>
                <a:latin typeface="Arial"/>
                <a:ea typeface="Arial"/>
                <a:cs typeface="Arial"/>
                <a:sym typeface="Arial"/>
              </a:rPr>
              <a:t>Tình huống 1</a:t>
            </a:r>
            <a:endParaRPr i="1" sz="3800">
              <a:solidFill>
                <a:schemeClr val="dk1"/>
              </a:solidFill>
              <a:latin typeface="Arial"/>
              <a:ea typeface="Arial"/>
              <a:cs typeface="Arial"/>
              <a:sym typeface="Arial"/>
            </a:endParaRPr>
          </a:p>
        </p:txBody>
      </p:sp>
      <p:sp>
        <p:nvSpPr>
          <p:cNvPr id="770" name="Google Shape;770;p42"/>
          <p:cNvSpPr/>
          <p:nvPr/>
        </p:nvSpPr>
        <p:spPr>
          <a:xfrm>
            <a:off x="6802901" y="6296470"/>
            <a:ext cx="4884016" cy="3421199"/>
          </a:xfrm>
          <a:prstGeom prst="rect">
            <a:avLst/>
          </a:prstGeom>
          <a:solidFill>
            <a:schemeClr val="lt1"/>
          </a:solidFill>
          <a:ln cap="flat" cmpd="sng" w="25400">
            <a:solidFill>
              <a:srgbClr val="95373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3800">
                <a:solidFill>
                  <a:schemeClr val="dk1"/>
                </a:solidFill>
                <a:latin typeface="Arial"/>
                <a:ea typeface="Arial"/>
                <a:cs typeface="Arial"/>
                <a:sym typeface="Arial"/>
              </a:rPr>
              <a:t>Nhóm 3, 4: </a:t>
            </a:r>
            <a:endParaRPr/>
          </a:p>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Đóng vai và xử lí </a:t>
            </a:r>
            <a:r>
              <a:rPr i="1" lang="en-US" sz="3800">
                <a:solidFill>
                  <a:schemeClr val="dk1"/>
                </a:solidFill>
                <a:latin typeface="Arial"/>
                <a:ea typeface="Arial"/>
                <a:cs typeface="Arial"/>
                <a:sym typeface="Arial"/>
              </a:rPr>
              <a:t>Tình huống 2</a:t>
            </a:r>
            <a:endParaRPr i="1" sz="3800">
              <a:solidFill>
                <a:schemeClr val="dk1"/>
              </a:solidFill>
              <a:latin typeface="Arial"/>
              <a:ea typeface="Arial"/>
              <a:cs typeface="Arial"/>
              <a:sym typeface="Arial"/>
            </a:endParaRPr>
          </a:p>
        </p:txBody>
      </p:sp>
      <p:sp>
        <p:nvSpPr>
          <p:cNvPr id="771" name="Google Shape;771;p42"/>
          <p:cNvSpPr/>
          <p:nvPr/>
        </p:nvSpPr>
        <p:spPr>
          <a:xfrm>
            <a:off x="12626850" y="6269256"/>
            <a:ext cx="4770626" cy="3448414"/>
          </a:xfrm>
          <a:prstGeom prst="rect">
            <a:avLst/>
          </a:prstGeom>
          <a:solidFill>
            <a:schemeClr val="lt1"/>
          </a:solidFill>
          <a:ln cap="flat" cmpd="sng" w="25400">
            <a:solidFill>
              <a:srgbClr val="95373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3800">
                <a:solidFill>
                  <a:schemeClr val="dk1"/>
                </a:solidFill>
                <a:latin typeface="Arial"/>
                <a:ea typeface="Arial"/>
                <a:cs typeface="Arial"/>
                <a:sym typeface="Arial"/>
              </a:rPr>
              <a:t>Nhóm 5, 6: </a:t>
            </a:r>
            <a:endParaRPr/>
          </a:p>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Đóng vai và xử lí </a:t>
            </a:r>
            <a:r>
              <a:rPr i="1" lang="en-US" sz="3800">
                <a:solidFill>
                  <a:schemeClr val="dk1"/>
                </a:solidFill>
                <a:latin typeface="Arial"/>
                <a:ea typeface="Arial"/>
                <a:cs typeface="Arial"/>
                <a:sym typeface="Arial"/>
              </a:rPr>
              <a:t>Tình huống 3</a:t>
            </a:r>
            <a:endParaRPr i="1" sz="3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500"/>
                                        <p:tgtEl>
                                          <p:spTgt spid="7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500"/>
                                        <p:tgtEl>
                                          <p:spTgt spid="76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500"/>
                                        <p:tgtEl>
                                          <p:spTgt spid="7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69"/>
                                        </p:tgtEl>
                                        <p:attrNameLst>
                                          <p:attrName>style.visibility</p:attrName>
                                        </p:attrNameLst>
                                      </p:cBhvr>
                                      <p:to>
                                        <p:strVal val="visible"/>
                                      </p:to>
                                    </p:set>
                                    <p:anim calcmode="lin" valueType="num">
                                      <p:cBhvr additive="base">
                                        <p:cTn dur="500"/>
                                        <p:tgtEl>
                                          <p:spTgt spid="769"/>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770"/>
                                        </p:tgtEl>
                                        <p:attrNameLst>
                                          <p:attrName>style.visibility</p:attrName>
                                        </p:attrNameLst>
                                      </p:cBhvr>
                                      <p:to>
                                        <p:strVal val="visible"/>
                                      </p:to>
                                    </p:set>
                                    <p:anim calcmode="lin" valueType="num">
                                      <p:cBhvr additive="base">
                                        <p:cTn dur="500"/>
                                        <p:tgtEl>
                                          <p:spTgt spid="77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771"/>
                                        </p:tgtEl>
                                        <p:attrNameLst>
                                          <p:attrName>style.visibility</p:attrName>
                                        </p:attrNameLst>
                                      </p:cBhvr>
                                      <p:to>
                                        <p:strVal val="visible"/>
                                      </p:to>
                                    </p:set>
                                    <p:anim calcmode="lin" valueType="num">
                                      <p:cBhvr additive="base">
                                        <p:cTn dur="500"/>
                                        <p:tgtEl>
                                          <p:spTgt spid="77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43"/>
          <p:cNvSpPr/>
          <p:nvPr/>
        </p:nvSpPr>
        <p:spPr>
          <a:xfrm>
            <a:off x="17537660" y="9482728"/>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7" name="Google Shape;777;p43"/>
          <p:cNvSpPr/>
          <p:nvPr/>
        </p:nvSpPr>
        <p:spPr>
          <a:xfrm>
            <a:off x="17264244" y="245504"/>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8" name="Google Shape;778;p43"/>
          <p:cNvSpPr/>
          <p:nvPr/>
        </p:nvSpPr>
        <p:spPr>
          <a:xfrm>
            <a:off x="170853" y="951538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9" name="Google Shape;779;p43"/>
          <p:cNvSpPr txBox="1"/>
          <p:nvPr/>
        </p:nvSpPr>
        <p:spPr>
          <a:xfrm>
            <a:off x="5334000" y="794729"/>
            <a:ext cx="7917353"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C00000"/>
                </a:solidFill>
                <a:latin typeface="Arial"/>
                <a:ea typeface="Arial"/>
                <a:cs typeface="Arial"/>
                <a:sym typeface="Arial"/>
              </a:rPr>
              <a:t>TÌNH HUỐNG ĐƯA RA</a:t>
            </a:r>
            <a:endParaRPr b="1" sz="4800">
              <a:solidFill>
                <a:srgbClr val="C00000"/>
              </a:solidFill>
              <a:latin typeface="Arial"/>
              <a:ea typeface="Arial"/>
              <a:cs typeface="Arial"/>
              <a:sym typeface="Arial"/>
            </a:endParaRPr>
          </a:p>
        </p:txBody>
      </p:sp>
      <p:sp>
        <p:nvSpPr>
          <p:cNvPr id="780" name="Google Shape;780;p43"/>
          <p:cNvSpPr/>
          <p:nvPr/>
        </p:nvSpPr>
        <p:spPr>
          <a:xfrm>
            <a:off x="579014" y="2019300"/>
            <a:ext cx="10207692" cy="7467600"/>
          </a:xfrm>
          <a:custGeom>
            <a:rect b="b" l="l" r="r" t="t"/>
            <a:pathLst>
              <a:path extrusionOk="0" h="2048682" w="2567349">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EAF1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1" name="Google Shape;781;p43"/>
          <p:cNvSpPr txBox="1"/>
          <p:nvPr/>
        </p:nvSpPr>
        <p:spPr>
          <a:xfrm>
            <a:off x="1206498" y="2570118"/>
            <a:ext cx="8966389" cy="644157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rgbClr val="000000"/>
                </a:solidFill>
                <a:latin typeface="Arial"/>
                <a:ea typeface="Arial"/>
                <a:cs typeface="Arial"/>
                <a:sym typeface="Arial"/>
              </a:rPr>
              <a:t>Trong lớp có ba bạn chơi thân với nhau, bạn nữ tên H và hai bạn nam tên M và Q. Gần đây, H thể hiện thân thiện với M hơn. Q cảm thấy chạnh lòng và không biết nên phải làm gì và thể hiện thế nào cho phù hợp.</a:t>
            </a:r>
            <a:endParaRPr/>
          </a:p>
          <a:p>
            <a:pPr indent="-457200" lvl="0" marL="457200" marR="0" rtl="0" algn="just">
              <a:lnSpc>
                <a:spcPct val="150000"/>
              </a:lnSpc>
              <a:spcBef>
                <a:spcPts val="0"/>
              </a:spcBef>
              <a:spcAft>
                <a:spcPts val="0"/>
              </a:spcAft>
              <a:buClr>
                <a:srgbClr val="FF0000"/>
              </a:buClr>
              <a:buSzPts val="4000"/>
              <a:buFont typeface="Noto Sans Symbols"/>
              <a:buChar char="⮚"/>
            </a:pPr>
            <a:r>
              <a:rPr b="1" i="1" lang="en-US" sz="4000">
                <a:solidFill>
                  <a:srgbClr val="FF0000"/>
                </a:solidFill>
                <a:latin typeface="Arial"/>
                <a:ea typeface="Arial"/>
                <a:cs typeface="Arial"/>
                <a:sym typeface="Arial"/>
              </a:rPr>
              <a:t>Nếu là Q, em nên làm gì?</a:t>
            </a:r>
            <a:endParaRPr b="1" i="1" sz="4000">
              <a:solidFill>
                <a:srgbClr val="FF0000"/>
              </a:solidFill>
              <a:latin typeface="Arial"/>
              <a:ea typeface="Arial"/>
              <a:cs typeface="Arial"/>
              <a:sym typeface="Arial"/>
            </a:endParaRPr>
          </a:p>
        </p:txBody>
      </p:sp>
      <p:sp>
        <p:nvSpPr>
          <p:cNvPr id="782" name="Google Shape;782;p43"/>
          <p:cNvSpPr/>
          <p:nvPr/>
        </p:nvSpPr>
        <p:spPr>
          <a:xfrm>
            <a:off x="-48475" y="176796"/>
            <a:ext cx="1254973" cy="1232155"/>
          </a:xfrm>
          <a:custGeom>
            <a:rect b="b" l="l" r="r" t="t"/>
            <a:pathLst>
              <a:path extrusionOk="0" h="1232155" w="1254973">
                <a:moveTo>
                  <a:pt x="0" y="0"/>
                </a:moveTo>
                <a:lnTo>
                  <a:pt x="1254972" y="0"/>
                </a:lnTo>
                <a:lnTo>
                  <a:pt x="1254972" y="1232155"/>
                </a:lnTo>
                <a:lnTo>
                  <a:pt x="0" y="12321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783" name="Google Shape;783;p43"/>
          <p:cNvGrpSpPr/>
          <p:nvPr/>
        </p:nvGrpSpPr>
        <p:grpSpPr>
          <a:xfrm>
            <a:off x="11384387" y="2169749"/>
            <a:ext cx="6324600" cy="7187667"/>
            <a:chOff x="11384387" y="2169749"/>
            <a:chExt cx="6324600" cy="7187667"/>
          </a:xfrm>
        </p:grpSpPr>
        <p:grpSp>
          <p:nvGrpSpPr>
            <p:cNvPr id="784" name="Google Shape;784;p43"/>
            <p:cNvGrpSpPr/>
            <p:nvPr/>
          </p:nvGrpSpPr>
          <p:grpSpPr>
            <a:xfrm>
              <a:off x="11384387" y="2169749"/>
              <a:ext cx="6324600" cy="7187667"/>
              <a:chOff x="11384388" y="2547601"/>
              <a:chExt cx="6324600" cy="7048702"/>
            </a:xfrm>
          </p:grpSpPr>
          <p:sp>
            <p:nvSpPr>
              <p:cNvPr id="785" name="Google Shape;785;p43"/>
              <p:cNvSpPr/>
              <p:nvPr/>
            </p:nvSpPr>
            <p:spPr>
              <a:xfrm>
                <a:off x="11384388" y="2547601"/>
                <a:ext cx="6324600" cy="7048702"/>
              </a:xfrm>
              <a:custGeom>
                <a:rect b="b" l="l" r="r" t="t"/>
                <a:pathLst>
                  <a:path extrusionOk="0" h="2048682" w="1437726">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CCC0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86" name="Google Shape;786;p43"/>
              <p:cNvGrpSpPr/>
              <p:nvPr/>
            </p:nvGrpSpPr>
            <p:grpSpPr>
              <a:xfrm>
                <a:off x="11633317" y="2971130"/>
                <a:ext cx="5833432" cy="1635822"/>
                <a:chOff x="1420006" y="3199063"/>
                <a:chExt cx="5833432" cy="1635822"/>
              </a:xfrm>
            </p:grpSpPr>
            <p:sp>
              <p:nvSpPr>
                <p:cNvPr id="787" name="Google Shape;787;p43"/>
                <p:cNvSpPr/>
                <p:nvPr/>
              </p:nvSpPr>
              <p:spPr>
                <a:xfrm>
                  <a:off x="1426698" y="3199063"/>
                  <a:ext cx="5826740" cy="1635822"/>
                </a:xfrm>
                <a:custGeom>
                  <a:rect b="b" l="l" r="r" t="t"/>
                  <a:pathLst>
                    <a:path extrusionOk="0" h="335393" w="1329860">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8" name="Google Shape;788;p43"/>
                <p:cNvSpPr txBox="1"/>
                <p:nvPr/>
              </p:nvSpPr>
              <p:spPr>
                <a:xfrm>
                  <a:off x="1420006" y="3601475"/>
                  <a:ext cx="582674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3F3151"/>
                      </a:solidFill>
                      <a:latin typeface="Arial"/>
                      <a:ea typeface="Arial"/>
                      <a:cs typeface="Arial"/>
                      <a:sym typeface="Arial"/>
                    </a:rPr>
                    <a:t>Tình huống 1</a:t>
                  </a:r>
                  <a:endParaRPr b="1" sz="4800">
                    <a:solidFill>
                      <a:srgbClr val="3F3151"/>
                    </a:solidFill>
                    <a:latin typeface="Arial"/>
                    <a:ea typeface="Arial"/>
                    <a:cs typeface="Arial"/>
                    <a:sym typeface="Arial"/>
                  </a:endParaRPr>
                </a:p>
              </p:txBody>
            </p:sp>
          </p:grpSp>
        </p:grpSp>
        <p:pic>
          <p:nvPicPr>
            <p:cNvPr descr="A group of people standing and talking&#10;&#10;Description automatically generated" id="789" name="Google Shape;789;p43"/>
            <p:cNvPicPr preferRelativeResize="0"/>
            <p:nvPr/>
          </p:nvPicPr>
          <p:blipFill rotWithShape="1">
            <a:blip r:embed="rId5">
              <a:alphaModFix/>
            </a:blip>
            <a:srcRect b="0" l="0" r="0" t="0"/>
            <a:stretch/>
          </p:blipFill>
          <p:spPr>
            <a:xfrm>
              <a:off x="12305478" y="4674602"/>
              <a:ext cx="4495799" cy="4266791"/>
            </a:xfrm>
            <a:prstGeom prst="roundRect">
              <a:avLst>
                <a:gd fmla="val 16667" name="adj"/>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500"/>
                                        <p:tgtEl>
                                          <p:spTgt spid="7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500"/>
                                        <p:tgtEl>
                                          <p:spTgt spid="780"/>
                                        </p:tgtEl>
                                      </p:cBhvr>
                                    </p:animEffect>
                                  </p:childTnLst>
                                </p:cTn>
                              </p:par>
                              <p:par>
                                <p:cTn fill="hold" nodeType="with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500"/>
                                        <p:tgtEl>
                                          <p:spTgt spid="7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500"/>
                                        <p:tgtEl>
                                          <p:spTgt spid="7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44"/>
          <p:cNvSpPr/>
          <p:nvPr/>
        </p:nvSpPr>
        <p:spPr>
          <a:xfrm>
            <a:off x="17537660" y="9482728"/>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5" name="Google Shape;795;p44"/>
          <p:cNvSpPr/>
          <p:nvPr/>
        </p:nvSpPr>
        <p:spPr>
          <a:xfrm>
            <a:off x="17264244" y="245504"/>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6" name="Google Shape;796;p44"/>
          <p:cNvSpPr/>
          <p:nvPr/>
        </p:nvSpPr>
        <p:spPr>
          <a:xfrm>
            <a:off x="170853" y="951538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7" name="Google Shape;797;p44"/>
          <p:cNvSpPr txBox="1"/>
          <p:nvPr/>
        </p:nvSpPr>
        <p:spPr>
          <a:xfrm>
            <a:off x="5334000" y="794729"/>
            <a:ext cx="7917353"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C00000"/>
                </a:solidFill>
                <a:latin typeface="Arial"/>
                <a:ea typeface="Arial"/>
                <a:cs typeface="Arial"/>
                <a:sym typeface="Arial"/>
              </a:rPr>
              <a:t>TÌNH HUỐNG ĐƯA RA</a:t>
            </a:r>
            <a:endParaRPr b="1" sz="4800">
              <a:solidFill>
                <a:srgbClr val="C00000"/>
              </a:solidFill>
              <a:latin typeface="Arial"/>
              <a:ea typeface="Arial"/>
              <a:cs typeface="Arial"/>
              <a:sym typeface="Arial"/>
            </a:endParaRPr>
          </a:p>
        </p:txBody>
      </p:sp>
      <p:sp>
        <p:nvSpPr>
          <p:cNvPr id="798" name="Google Shape;798;p44"/>
          <p:cNvSpPr/>
          <p:nvPr/>
        </p:nvSpPr>
        <p:spPr>
          <a:xfrm>
            <a:off x="579014" y="2019300"/>
            <a:ext cx="10207692" cy="7467600"/>
          </a:xfrm>
          <a:custGeom>
            <a:rect b="b" l="l" r="r" t="t"/>
            <a:pathLst>
              <a:path extrusionOk="0" h="2048682" w="2567349">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EAF1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9" name="Google Shape;799;p44"/>
          <p:cNvSpPr txBox="1"/>
          <p:nvPr/>
        </p:nvSpPr>
        <p:spPr>
          <a:xfrm>
            <a:off x="949360" y="2701526"/>
            <a:ext cx="9543948" cy="61241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800">
                <a:solidFill>
                  <a:srgbClr val="000000"/>
                </a:solidFill>
                <a:latin typeface="Arial"/>
                <a:ea typeface="Arial"/>
                <a:cs typeface="Arial"/>
                <a:sym typeface="Arial"/>
              </a:rPr>
              <a:t>Đi học về muộn, bố hỏi K: “Hôm nay con lại đi chơi đâu mà về muộn thế?” Nghe thấy vậy, K bức xúc nói: “Tại sao bố mẹ lúc nào cũng nghĩ con đi chơi là sao, con còn bao nhiêu việc khác chứ!” Nói xong K vùng vằng bỏ vào phòng, đóng sập cửa lại.</a:t>
            </a:r>
            <a:endParaRPr/>
          </a:p>
          <a:p>
            <a:pPr indent="-457200" lvl="0" marL="457200" marR="0" rtl="0" algn="just">
              <a:lnSpc>
                <a:spcPct val="150000"/>
              </a:lnSpc>
              <a:spcBef>
                <a:spcPts val="0"/>
              </a:spcBef>
              <a:spcAft>
                <a:spcPts val="0"/>
              </a:spcAft>
              <a:buClr>
                <a:srgbClr val="FF0000"/>
              </a:buClr>
              <a:buSzPts val="3800"/>
              <a:buFont typeface="Noto Sans Symbols"/>
              <a:buChar char="⮚"/>
            </a:pPr>
            <a:r>
              <a:rPr b="1" i="1" lang="en-US" sz="3800">
                <a:solidFill>
                  <a:srgbClr val="FF0000"/>
                </a:solidFill>
                <a:latin typeface="Arial"/>
                <a:ea typeface="Arial"/>
                <a:cs typeface="Arial"/>
                <a:sym typeface="Arial"/>
              </a:rPr>
              <a:t>Nếu là K, em nên làm gì?</a:t>
            </a:r>
            <a:endParaRPr b="1" i="1" sz="3800">
              <a:solidFill>
                <a:srgbClr val="FF0000"/>
              </a:solidFill>
              <a:latin typeface="Arial"/>
              <a:ea typeface="Arial"/>
              <a:cs typeface="Arial"/>
              <a:sym typeface="Arial"/>
            </a:endParaRPr>
          </a:p>
        </p:txBody>
      </p:sp>
      <p:sp>
        <p:nvSpPr>
          <p:cNvPr id="800" name="Google Shape;800;p44"/>
          <p:cNvSpPr/>
          <p:nvPr/>
        </p:nvSpPr>
        <p:spPr>
          <a:xfrm>
            <a:off x="-48475" y="176796"/>
            <a:ext cx="1254973" cy="1232155"/>
          </a:xfrm>
          <a:custGeom>
            <a:rect b="b" l="l" r="r" t="t"/>
            <a:pathLst>
              <a:path extrusionOk="0" h="1232155" w="1254973">
                <a:moveTo>
                  <a:pt x="0" y="0"/>
                </a:moveTo>
                <a:lnTo>
                  <a:pt x="1254972" y="0"/>
                </a:lnTo>
                <a:lnTo>
                  <a:pt x="1254972" y="1232155"/>
                </a:lnTo>
                <a:lnTo>
                  <a:pt x="0" y="12321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801" name="Google Shape;801;p44"/>
          <p:cNvGrpSpPr/>
          <p:nvPr/>
        </p:nvGrpSpPr>
        <p:grpSpPr>
          <a:xfrm>
            <a:off x="11384387" y="2169749"/>
            <a:ext cx="6324600" cy="7187667"/>
            <a:chOff x="11384387" y="2169749"/>
            <a:chExt cx="6324600" cy="7187667"/>
          </a:xfrm>
        </p:grpSpPr>
        <p:grpSp>
          <p:nvGrpSpPr>
            <p:cNvPr id="802" name="Google Shape;802;p44"/>
            <p:cNvGrpSpPr/>
            <p:nvPr/>
          </p:nvGrpSpPr>
          <p:grpSpPr>
            <a:xfrm>
              <a:off x="11384387" y="2169749"/>
              <a:ext cx="6324600" cy="7187667"/>
              <a:chOff x="11384388" y="2547601"/>
              <a:chExt cx="6324600" cy="7048702"/>
            </a:xfrm>
          </p:grpSpPr>
          <p:sp>
            <p:nvSpPr>
              <p:cNvPr id="803" name="Google Shape;803;p44"/>
              <p:cNvSpPr/>
              <p:nvPr/>
            </p:nvSpPr>
            <p:spPr>
              <a:xfrm>
                <a:off x="11384388" y="2547601"/>
                <a:ext cx="6324600" cy="7048702"/>
              </a:xfrm>
              <a:custGeom>
                <a:rect b="b" l="l" r="r" t="t"/>
                <a:pathLst>
                  <a:path extrusionOk="0" h="2048682" w="1437726">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CCC0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04" name="Google Shape;804;p44"/>
              <p:cNvGrpSpPr/>
              <p:nvPr/>
            </p:nvGrpSpPr>
            <p:grpSpPr>
              <a:xfrm>
                <a:off x="11633317" y="2971130"/>
                <a:ext cx="5833432" cy="1635822"/>
                <a:chOff x="1420006" y="3199063"/>
                <a:chExt cx="5833432" cy="1635822"/>
              </a:xfrm>
            </p:grpSpPr>
            <p:sp>
              <p:nvSpPr>
                <p:cNvPr id="805" name="Google Shape;805;p44"/>
                <p:cNvSpPr/>
                <p:nvPr/>
              </p:nvSpPr>
              <p:spPr>
                <a:xfrm>
                  <a:off x="1426698" y="3199063"/>
                  <a:ext cx="5826740" cy="1635822"/>
                </a:xfrm>
                <a:custGeom>
                  <a:rect b="b" l="l" r="r" t="t"/>
                  <a:pathLst>
                    <a:path extrusionOk="0" h="335393" w="1329860">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6" name="Google Shape;806;p44"/>
                <p:cNvSpPr txBox="1"/>
                <p:nvPr/>
              </p:nvSpPr>
              <p:spPr>
                <a:xfrm>
                  <a:off x="1420006" y="3601475"/>
                  <a:ext cx="582674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3F3151"/>
                      </a:solidFill>
                      <a:latin typeface="Arial"/>
                      <a:ea typeface="Arial"/>
                      <a:cs typeface="Arial"/>
                      <a:sym typeface="Arial"/>
                    </a:rPr>
                    <a:t>Tình huống 2</a:t>
                  </a:r>
                  <a:endParaRPr b="1" sz="4800">
                    <a:solidFill>
                      <a:srgbClr val="3F3151"/>
                    </a:solidFill>
                    <a:latin typeface="Arial"/>
                    <a:ea typeface="Arial"/>
                    <a:cs typeface="Arial"/>
                    <a:sym typeface="Arial"/>
                  </a:endParaRPr>
                </a:p>
              </p:txBody>
            </p:sp>
          </p:grpSp>
        </p:grpSp>
        <p:pic>
          <p:nvPicPr>
            <p:cNvPr descr="A cartoon of two people&#10;&#10;Description automatically generated" id="807" name="Google Shape;807;p44"/>
            <p:cNvPicPr preferRelativeResize="0"/>
            <p:nvPr/>
          </p:nvPicPr>
          <p:blipFill rotWithShape="1">
            <a:blip r:embed="rId5">
              <a:alphaModFix/>
            </a:blip>
            <a:srcRect b="0" l="0" r="0" t="0"/>
            <a:stretch/>
          </p:blipFill>
          <p:spPr>
            <a:xfrm>
              <a:off x="12189784" y="4658676"/>
              <a:ext cx="4713803" cy="4309763"/>
            </a:xfrm>
            <a:prstGeom prst="roundRect">
              <a:avLst>
                <a:gd fmla="val 16667" name="adj"/>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par>
                                <p:cTn fill="hold" nodeType="with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45"/>
          <p:cNvSpPr/>
          <p:nvPr/>
        </p:nvSpPr>
        <p:spPr>
          <a:xfrm>
            <a:off x="17537660" y="9482728"/>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3" name="Google Shape;813;p45"/>
          <p:cNvSpPr/>
          <p:nvPr/>
        </p:nvSpPr>
        <p:spPr>
          <a:xfrm>
            <a:off x="17264244" y="245504"/>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4" name="Google Shape;814;p45"/>
          <p:cNvSpPr/>
          <p:nvPr/>
        </p:nvSpPr>
        <p:spPr>
          <a:xfrm>
            <a:off x="263544" y="9444628"/>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5" name="Google Shape;815;p45"/>
          <p:cNvSpPr txBox="1"/>
          <p:nvPr/>
        </p:nvSpPr>
        <p:spPr>
          <a:xfrm>
            <a:off x="5334000" y="794729"/>
            <a:ext cx="7917353"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C00000"/>
                </a:solidFill>
                <a:latin typeface="Arial"/>
                <a:ea typeface="Arial"/>
                <a:cs typeface="Arial"/>
                <a:sym typeface="Arial"/>
              </a:rPr>
              <a:t>TÌNH HUỐNG ĐƯA RA</a:t>
            </a:r>
            <a:endParaRPr b="1" sz="4800">
              <a:solidFill>
                <a:srgbClr val="C00000"/>
              </a:solidFill>
              <a:latin typeface="Arial"/>
              <a:ea typeface="Arial"/>
              <a:cs typeface="Arial"/>
              <a:sym typeface="Arial"/>
            </a:endParaRPr>
          </a:p>
        </p:txBody>
      </p:sp>
      <p:sp>
        <p:nvSpPr>
          <p:cNvPr id="816" name="Google Shape;816;p45"/>
          <p:cNvSpPr/>
          <p:nvPr/>
        </p:nvSpPr>
        <p:spPr>
          <a:xfrm>
            <a:off x="735876" y="1866900"/>
            <a:ext cx="10207692" cy="7993196"/>
          </a:xfrm>
          <a:custGeom>
            <a:rect b="b" l="l" r="r" t="t"/>
            <a:pathLst>
              <a:path extrusionOk="0" h="2048682" w="2567349">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EAF1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7" name="Google Shape;817;p45"/>
          <p:cNvSpPr txBox="1"/>
          <p:nvPr/>
        </p:nvSpPr>
        <p:spPr>
          <a:xfrm>
            <a:off x="1012020" y="1941655"/>
            <a:ext cx="9699946" cy="766472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400">
                <a:solidFill>
                  <a:srgbClr val="000000"/>
                </a:solidFill>
                <a:latin typeface="Arial"/>
                <a:ea typeface="Arial"/>
                <a:cs typeface="Arial"/>
                <a:sym typeface="Arial"/>
              </a:rPr>
              <a:t>T nhận được tin đạt giải cao trong kì thi học sinh giỏi của trường. Vừa về đến nhà, T gọi to: “Bố mẹ ơi, con đạt được ước mơ rồi.” Đúng lúc đó, bố mẹ đang mắng em trai về việc chểnh mảng trong học tập. Bố mẹ chúc mừng T và nêu gương luôn cho em trai. Cảm xúc của T trùng xuống.</a:t>
            </a:r>
            <a:endParaRPr/>
          </a:p>
          <a:p>
            <a:pPr indent="-457200" lvl="0" marL="457200" marR="0" rtl="0" algn="just">
              <a:lnSpc>
                <a:spcPct val="150000"/>
              </a:lnSpc>
              <a:spcBef>
                <a:spcPts val="0"/>
              </a:spcBef>
              <a:spcAft>
                <a:spcPts val="0"/>
              </a:spcAft>
              <a:buClr>
                <a:srgbClr val="FF0000"/>
              </a:buClr>
              <a:buSzPts val="3400"/>
              <a:buFont typeface="Noto Sans Symbols"/>
              <a:buChar char="⮚"/>
            </a:pPr>
            <a:r>
              <a:rPr b="1" i="1" lang="en-US" sz="3400">
                <a:solidFill>
                  <a:srgbClr val="FF0000"/>
                </a:solidFill>
                <a:latin typeface="Arial"/>
                <a:ea typeface="Arial"/>
                <a:cs typeface="Arial"/>
                <a:sym typeface="Arial"/>
              </a:rPr>
              <a:t>T nên ứng xử như thế nào trong trường hợp nay? T nên trao đổi với bố mẹ về cách ứng xử như thế nào với em trai để em không bị khó xử?</a:t>
            </a:r>
            <a:endParaRPr b="1" i="1" sz="3400">
              <a:solidFill>
                <a:srgbClr val="FF0000"/>
              </a:solidFill>
              <a:latin typeface="Arial"/>
              <a:ea typeface="Arial"/>
              <a:cs typeface="Arial"/>
              <a:sym typeface="Arial"/>
            </a:endParaRPr>
          </a:p>
        </p:txBody>
      </p:sp>
      <p:sp>
        <p:nvSpPr>
          <p:cNvPr id="818" name="Google Shape;818;p45"/>
          <p:cNvSpPr/>
          <p:nvPr/>
        </p:nvSpPr>
        <p:spPr>
          <a:xfrm>
            <a:off x="-48475" y="176796"/>
            <a:ext cx="1254973" cy="1232155"/>
          </a:xfrm>
          <a:custGeom>
            <a:rect b="b" l="l" r="r" t="t"/>
            <a:pathLst>
              <a:path extrusionOk="0" h="1232155" w="1254973">
                <a:moveTo>
                  <a:pt x="0" y="0"/>
                </a:moveTo>
                <a:lnTo>
                  <a:pt x="1254972" y="0"/>
                </a:lnTo>
                <a:lnTo>
                  <a:pt x="1254972" y="1232155"/>
                </a:lnTo>
                <a:lnTo>
                  <a:pt x="0" y="12321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819" name="Google Shape;819;p45"/>
          <p:cNvGrpSpPr/>
          <p:nvPr/>
        </p:nvGrpSpPr>
        <p:grpSpPr>
          <a:xfrm>
            <a:off x="11384386" y="2289618"/>
            <a:ext cx="6324600" cy="7187667"/>
            <a:chOff x="11384386" y="2289618"/>
            <a:chExt cx="6324600" cy="7187667"/>
          </a:xfrm>
        </p:grpSpPr>
        <p:grpSp>
          <p:nvGrpSpPr>
            <p:cNvPr id="820" name="Google Shape;820;p45"/>
            <p:cNvGrpSpPr/>
            <p:nvPr/>
          </p:nvGrpSpPr>
          <p:grpSpPr>
            <a:xfrm>
              <a:off x="11384386" y="2289618"/>
              <a:ext cx="6324600" cy="7187667"/>
              <a:chOff x="11384388" y="2547601"/>
              <a:chExt cx="6324600" cy="7048702"/>
            </a:xfrm>
          </p:grpSpPr>
          <p:sp>
            <p:nvSpPr>
              <p:cNvPr id="821" name="Google Shape;821;p45"/>
              <p:cNvSpPr/>
              <p:nvPr/>
            </p:nvSpPr>
            <p:spPr>
              <a:xfrm>
                <a:off x="11384388" y="2547601"/>
                <a:ext cx="6324600" cy="7048702"/>
              </a:xfrm>
              <a:custGeom>
                <a:rect b="b" l="l" r="r" t="t"/>
                <a:pathLst>
                  <a:path extrusionOk="0" h="2048682" w="1437726">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CCC0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822" name="Google Shape;822;p45"/>
              <p:cNvGrpSpPr/>
              <p:nvPr/>
            </p:nvGrpSpPr>
            <p:grpSpPr>
              <a:xfrm>
                <a:off x="11633317" y="2971130"/>
                <a:ext cx="5833432" cy="1635822"/>
                <a:chOff x="1420006" y="3199063"/>
                <a:chExt cx="5833432" cy="1635822"/>
              </a:xfrm>
            </p:grpSpPr>
            <p:sp>
              <p:nvSpPr>
                <p:cNvPr id="823" name="Google Shape;823;p45"/>
                <p:cNvSpPr/>
                <p:nvPr/>
              </p:nvSpPr>
              <p:spPr>
                <a:xfrm>
                  <a:off x="1426698" y="3199063"/>
                  <a:ext cx="5826740" cy="1635822"/>
                </a:xfrm>
                <a:custGeom>
                  <a:rect b="b" l="l" r="r" t="t"/>
                  <a:pathLst>
                    <a:path extrusionOk="0" h="335393" w="1329860">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24" name="Google Shape;824;p45"/>
                <p:cNvSpPr txBox="1"/>
                <p:nvPr/>
              </p:nvSpPr>
              <p:spPr>
                <a:xfrm>
                  <a:off x="1420006" y="3601475"/>
                  <a:ext cx="582674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3F3151"/>
                      </a:solidFill>
                      <a:latin typeface="Arial"/>
                      <a:ea typeface="Arial"/>
                      <a:cs typeface="Arial"/>
                      <a:sym typeface="Arial"/>
                    </a:rPr>
                    <a:t>Tình huống 3</a:t>
                  </a:r>
                  <a:endParaRPr b="1" sz="4800">
                    <a:solidFill>
                      <a:srgbClr val="3F3151"/>
                    </a:solidFill>
                    <a:latin typeface="Arial"/>
                    <a:ea typeface="Arial"/>
                    <a:cs typeface="Arial"/>
                    <a:sym typeface="Arial"/>
                  </a:endParaRPr>
                </a:p>
              </p:txBody>
            </p:sp>
          </p:grpSp>
        </p:grpSp>
        <p:pic>
          <p:nvPicPr>
            <p:cNvPr descr="Bạo hành bằng lời nói là thứ giết chết trí tuệ của trẻ" id="825" name="Google Shape;825;p45"/>
            <p:cNvPicPr preferRelativeResize="0"/>
            <p:nvPr/>
          </p:nvPicPr>
          <p:blipFill rotWithShape="1">
            <a:blip r:embed="rId5">
              <a:alphaModFix/>
            </a:blip>
            <a:srcRect b="0" l="0" r="0" t="-827"/>
            <a:stretch/>
          </p:blipFill>
          <p:spPr>
            <a:xfrm>
              <a:off x="11901762" y="5026247"/>
              <a:ext cx="5335268" cy="3775385"/>
            </a:xfrm>
            <a:prstGeom prst="roundRect">
              <a:avLst>
                <a:gd fmla="val 16667" name="adj"/>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500"/>
                                        <p:tgtEl>
                                          <p:spTgt spid="816"/>
                                        </p:tgtEl>
                                      </p:cBhvr>
                                    </p:animEffect>
                                  </p:childTnLst>
                                </p:cTn>
                              </p:par>
                              <p:par>
                                <p:cTn fill="hold" nodeType="with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7"/>
                                        </p:tgtEl>
                                        <p:attrNameLst>
                                          <p:attrName>style.visibility</p:attrName>
                                        </p:attrNameLst>
                                      </p:cBhvr>
                                      <p:to>
                                        <p:strVal val="visible"/>
                                      </p:to>
                                    </p:set>
                                    <p:animEffect filter="fade" transition="in">
                                      <p:cBhvr>
                                        <p:cTn dur="500"/>
                                        <p:tgtEl>
                                          <p:spTgt spid="8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46"/>
          <p:cNvSpPr/>
          <p:nvPr/>
        </p:nvSpPr>
        <p:spPr>
          <a:xfrm>
            <a:off x="685800" y="1386482"/>
            <a:ext cx="11930211" cy="8329017"/>
          </a:xfrm>
          <a:custGeom>
            <a:rect b="b" l="l" r="r" t="t"/>
            <a:pathLst>
              <a:path extrusionOk="0" h="2002089" w="2729626">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DE9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831" name="Google Shape;831;p46"/>
          <p:cNvGrpSpPr/>
          <p:nvPr/>
        </p:nvGrpSpPr>
        <p:grpSpPr>
          <a:xfrm>
            <a:off x="17193979" y="249277"/>
            <a:ext cx="1057989" cy="1158974"/>
            <a:chOff x="15614885" y="8251666"/>
            <a:chExt cx="1057989" cy="1158974"/>
          </a:xfrm>
        </p:grpSpPr>
        <p:sp>
          <p:nvSpPr>
            <p:cNvPr id="832" name="Google Shape;832;p46"/>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sp>
          <p:nvSpPr>
            <p:cNvPr id="833" name="Google Shape;833;p46"/>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grpSp>
      <p:sp>
        <p:nvSpPr>
          <p:cNvPr id="834" name="Google Shape;834;p46"/>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35" name="Google Shape;835;p46"/>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pic>
        <p:nvPicPr>
          <p:cNvPr id="836" name="Google Shape;836;p46"/>
          <p:cNvPicPr preferRelativeResize="0"/>
          <p:nvPr/>
        </p:nvPicPr>
        <p:blipFill rotWithShape="1">
          <a:blip r:embed="rId4">
            <a:alphaModFix/>
          </a:blip>
          <a:srcRect b="0" l="0" r="0" t="0"/>
          <a:stretch/>
        </p:blipFill>
        <p:spPr>
          <a:xfrm>
            <a:off x="9430380" y="774421"/>
            <a:ext cx="1097730" cy="1026378"/>
          </a:xfrm>
          <a:prstGeom prst="rect">
            <a:avLst/>
          </a:prstGeom>
          <a:noFill/>
          <a:ln>
            <a:noFill/>
          </a:ln>
        </p:spPr>
      </p:pic>
      <p:sp>
        <p:nvSpPr>
          <p:cNvPr id="837" name="Google Shape;837;p46"/>
          <p:cNvSpPr/>
          <p:nvPr/>
        </p:nvSpPr>
        <p:spPr>
          <a:xfrm>
            <a:off x="11484335" y="2353641"/>
            <a:ext cx="6467176" cy="5874141"/>
          </a:xfrm>
          <a:prstGeom prst="ellipse">
            <a:avLst/>
          </a:prstGeom>
          <a:solidFill>
            <a:srgbClr val="DAEEF3"/>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8" name="Google Shape;838;p46"/>
          <p:cNvSpPr txBox="1"/>
          <p:nvPr/>
        </p:nvSpPr>
        <p:spPr>
          <a:xfrm>
            <a:off x="12196248" y="4155429"/>
            <a:ext cx="5043349" cy="243137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5400">
                <a:solidFill>
                  <a:schemeClr val="dk1"/>
                </a:solidFill>
                <a:latin typeface="Arial"/>
                <a:ea typeface="Arial"/>
                <a:cs typeface="Arial"/>
                <a:sym typeface="Arial"/>
              </a:rPr>
              <a:t>GỢI Ý CÂU TRẢ LỜI</a:t>
            </a:r>
            <a:endParaRPr/>
          </a:p>
        </p:txBody>
      </p:sp>
      <p:sp>
        <p:nvSpPr>
          <p:cNvPr id="839" name="Google Shape;839;p46"/>
          <p:cNvSpPr txBox="1"/>
          <p:nvPr/>
        </p:nvSpPr>
        <p:spPr>
          <a:xfrm>
            <a:off x="1001754" y="2239053"/>
            <a:ext cx="10283698" cy="6637651"/>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3600"/>
              <a:buFont typeface="Noto Sans Symbols"/>
              <a:buChar char="▪"/>
            </a:pPr>
            <a:r>
              <a:rPr lang="en-US" sz="3600">
                <a:solidFill>
                  <a:schemeClr val="dk1"/>
                </a:solidFill>
                <a:latin typeface="Calibri"/>
                <a:ea typeface="Calibri"/>
                <a:cs typeface="Calibri"/>
                <a:sym typeface="Calibri"/>
              </a:rPr>
              <a:t>Nếu là Q, em nên trò chuyện với H để hiểu rõ hơn về tình bạn giữa cô ấy và M. </a:t>
            </a:r>
            <a:endParaRPr/>
          </a:p>
          <a:p>
            <a:pPr indent="-571500" lvl="0" marL="571500" marR="0" rtl="0" algn="just">
              <a:lnSpc>
                <a:spcPct val="150000"/>
              </a:lnSpc>
              <a:spcBef>
                <a:spcPts val="0"/>
              </a:spcBef>
              <a:spcAft>
                <a:spcPts val="0"/>
              </a:spcAft>
              <a:buClr>
                <a:schemeClr val="dk1"/>
              </a:buClr>
              <a:buSzPts val="3600"/>
              <a:buFont typeface="Noto Sans Symbols"/>
              <a:buChar char="▪"/>
            </a:pPr>
            <a:r>
              <a:rPr lang="en-US" sz="3600">
                <a:solidFill>
                  <a:schemeClr val="dk1"/>
                </a:solidFill>
                <a:latin typeface="Calibri"/>
                <a:ea typeface="Calibri"/>
                <a:cs typeface="Calibri"/>
                <a:sym typeface="Calibri"/>
              </a:rPr>
              <a:t>Em có thể thể hiện sự quan tâm đến H và thảo luận cùng cô ấy về tình bạn của họ. </a:t>
            </a:r>
            <a:endParaRPr/>
          </a:p>
          <a:p>
            <a:pPr indent="-571500" lvl="0" marL="571500" marR="0" rtl="0" algn="just">
              <a:lnSpc>
                <a:spcPct val="150000"/>
              </a:lnSpc>
              <a:spcBef>
                <a:spcPts val="0"/>
              </a:spcBef>
              <a:spcAft>
                <a:spcPts val="0"/>
              </a:spcAft>
              <a:buClr>
                <a:schemeClr val="dk1"/>
              </a:buClr>
              <a:buSzPts val="3600"/>
              <a:buFont typeface="Noto Sans Symbols"/>
              <a:buChar char="▪"/>
            </a:pPr>
            <a:r>
              <a:rPr lang="en-US" sz="3600">
                <a:solidFill>
                  <a:schemeClr val="dk1"/>
                </a:solidFill>
                <a:latin typeface="Calibri"/>
                <a:ea typeface="Calibri"/>
                <a:cs typeface="Calibri"/>
                <a:sym typeface="Calibri"/>
              </a:rPr>
              <a:t>Em cũng có thể tìm cách thể hiện sự quan tâm đến M và tạo mối quan hệ tốt đẹp với cả hai bạn bằng cách tặng quà, tổ chức một buổi đi chơi hay mời cả hai bạn đến nhà để ăn tối.</a:t>
            </a:r>
            <a:endParaRPr/>
          </a:p>
        </p:txBody>
      </p:sp>
      <p:grpSp>
        <p:nvGrpSpPr>
          <p:cNvPr id="840" name="Google Shape;840;p46"/>
          <p:cNvGrpSpPr/>
          <p:nvPr/>
        </p:nvGrpSpPr>
        <p:grpSpPr>
          <a:xfrm>
            <a:off x="2835343" y="810651"/>
            <a:ext cx="7349001" cy="1151663"/>
            <a:chOff x="6076391" y="497597"/>
            <a:chExt cx="7349001" cy="1151663"/>
          </a:xfrm>
        </p:grpSpPr>
        <p:pic>
          <p:nvPicPr>
            <p:cNvPr id="841" name="Google Shape;841;p46"/>
            <p:cNvPicPr preferRelativeResize="0"/>
            <p:nvPr/>
          </p:nvPicPr>
          <p:blipFill rotWithShape="1">
            <a:blip r:embed="rId5">
              <a:alphaModFix/>
            </a:blip>
            <a:srcRect b="0" l="0" r="0" t="0"/>
            <a:stretch/>
          </p:blipFill>
          <p:spPr>
            <a:xfrm>
              <a:off x="6076391" y="497597"/>
              <a:ext cx="7349001" cy="1151663"/>
            </a:xfrm>
            <a:prstGeom prst="rect">
              <a:avLst/>
            </a:prstGeom>
            <a:noFill/>
            <a:ln>
              <a:noFill/>
            </a:ln>
          </p:spPr>
        </p:pic>
        <p:sp>
          <p:nvSpPr>
            <p:cNvPr id="842" name="Google Shape;842;p46"/>
            <p:cNvSpPr txBox="1"/>
            <p:nvPr/>
          </p:nvSpPr>
          <p:spPr>
            <a:xfrm>
              <a:off x="6920505" y="653929"/>
              <a:ext cx="5724189"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lt1"/>
                  </a:solidFill>
                  <a:latin typeface="Arial"/>
                  <a:ea typeface="Arial"/>
                  <a:cs typeface="Arial"/>
                  <a:sym typeface="Arial"/>
                </a:rPr>
                <a:t>Tình huống 1</a:t>
              </a:r>
              <a:endParaRPr/>
            </a:p>
          </p:txBody>
        </p:sp>
      </p:grpSp>
      <p:pic>
        <p:nvPicPr>
          <p:cNvPr id="843" name="Google Shape;843;p46"/>
          <p:cNvPicPr preferRelativeResize="0"/>
          <p:nvPr/>
        </p:nvPicPr>
        <p:blipFill rotWithShape="1">
          <a:blip r:embed="rId6">
            <a:alphaModFix/>
          </a:blip>
          <a:srcRect b="0" l="0" r="0" t="0"/>
          <a:stretch/>
        </p:blipFill>
        <p:spPr>
          <a:xfrm rot="1651541">
            <a:off x="13024758" y="2071316"/>
            <a:ext cx="3587522" cy="926233"/>
          </a:xfrm>
          <a:prstGeom prst="rect">
            <a:avLst/>
          </a:prstGeom>
          <a:noFill/>
          <a:ln>
            <a:noFill/>
          </a:ln>
        </p:spPr>
      </p:pic>
      <p:pic>
        <p:nvPicPr>
          <p:cNvPr descr="Icon&#10;&#10;Description automatically generated" id="844" name="Google Shape;844;p46"/>
          <p:cNvPicPr preferRelativeResize="0"/>
          <p:nvPr/>
        </p:nvPicPr>
        <p:blipFill rotWithShape="1">
          <a:blip r:embed="rId7">
            <a:alphaModFix/>
          </a:blip>
          <a:srcRect b="0" l="0" r="0" t="0"/>
          <a:stretch/>
        </p:blipFill>
        <p:spPr>
          <a:xfrm>
            <a:off x="195491" y="441093"/>
            <a:ext cx="1666417" cy="1666417"/>
          </a:xfrm>
          <a:prstGeom prst="rect">
            <a:avLst/>
          </a:prstGeom>
          <a:noFill/>
          <a:ln>
            <a:noFill/>
          </a:ln>
        </p:spPr>
      </p:pic>
      <p:sp>
        <p:nvSpPr>
          <p:cNvPr id="845" name="Google Shape;845;p46"/>
          <p:cNvSpPr/>
          <p:nvPr/>
        </p:nvSpPr>
        <p:spPr>
          <a:xfrm>
            <a:off x="10805478" y="7322482"/>
            <a:ext cx="7630886" cy="2925779"/>
          </a:xfrm>
          <a:custGeom>
            <a:rect b="b" l="l" r="r" t="t"/>
            <a:pathLst>
              <a:path extrusionOk="0" h="2676226" w="7056456">
                <a:moveTo>
                  <a:pt x="0" y="0"/>
                </a:moveTo>
                <a:lnTo>
                  <a:pt x="7056456" y="0"/>
                </a:lnTo>
                <a:lnTo>
                  <a:pt x="7056456" y="2676226"/>
                </a:lnTo>
                <a:lnTo>
                  <a:pt x="0" y="267622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500"/>
                                        <p:tgtEl>
                                          <p:spTgt spid="8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9">
                                            <p:txEl>
                                              <p:pRg end="0" st="0"/>
                                            </p:txEl>
                                          </p:spTgt>
                                        </p:tgtEl>
                                        <p:attrNameLst>
                                          <p:attrName>style.visibility</p:attrName>
                                        </p:attrNameLst>
                                      </p:cBhvr>
                                      <p:to>
                                        <p:strVal val="visible"/>
                                      </p:to>
                                    </p:set>
                                    <p:animEffect filter="fade" transition="in">
                                      <p:cBhvr>
                                        <p:cTn dur="500"/>
                                        <p:tgtEl>
                                          <p:spTgt spid="8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9">
                                            <p:txEl>
                                              <p:pRg end="1" st="1"/>
                                            </p:txEl>
                                          </p:spTgt>
                                        </p:tgtEl>
                                        <p:attrNameLst>
                                          <p:attrName>style.visibility</p:attrName>
                                        </p:attrNameLst>
                                      </p:cBhvr>
                                      <p:to>
                                        <p:strVal val="visible"/>
                                      </p:to>
                                    </p:set>
                                    <p:animEffect filter="fade" transition="in">
                                      <p:cBhvr>
                                        <p:cTn dur="500"/>
                                        <p:tgtEl>
                                          <p:spTgt spid="8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9">
                                            <p:txEl>
                                              <p:pRg end="2" st="2"/>
                                            </p:txEl>
                                          </p:spTgt>
                                        </p:tgtEl>
                                        <p:attrNameLst>
                                          <p:attrName>style.visibility</p:attrName>
                                        </p:attrNameLst>
                                      </p:cBhvr>
                                      <p:to>
                                        <p:strVal val="visible"/>
                                      </p:to>
                                    </p:set>
                                    <p:animEffect filter="fade" transition="in">
                                      <p:cBhvr>
                                        <p:cTn dur="500"/>
                                        <p:tgtEl>
                                          <p:spTgt spid="83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47"/>
          <p:cNvSpPr/>
          <p:nvPr/>
        </p:nvSpPr>
        <p:spPr>
          <a:xfrm>
            <a:off x="685800" y="1386482"/>
            <a:ext cx="11930211" cy="8329017"/>
          </a:xfrm>
          <a:custGeom>
            <a:rect b="b" l="l" r="r" t="t"/>
            <a:pathLst>
              <a:path extrusionOk="0" h="2002089" w="2729626">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DE9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851" name="Google Shape;851;p47"/>
          <p:cNvGrpSpPr/>
          <p:nvPr/>
        </p:nvGrpSpPr>
        <p:grpSpPr>
          <a:xfrm>
            <a:off x="17193979" y="249277"/>
            <a:ext cx="1057989" cy="1158974"/>
            <a:chOff x="15614885" y="8251666"/>
            <a:chExt cx="1057989" cy="1158974"/>
          </a:xfrm>
        </p:grpSpPr>
        <p:sp>
          <p:nvSpPr>
            <p:cNvPr id="852" name="Google Shape;852;p47"/>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sp>
          <p:nvSpPr>
            <p:cNvPr id="853" name="Google Shape;853;p47"/>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grpSp>
      <p:sp>
        <p:nvSpPr>
          <p:cNvPr id="854" name="Google Shape;854;p47"/>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55" name="Google Shape;855;p47"/>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pic>
        <p:nvPicPr>
          <p:cNvPr id="856" name="Google Shape;856;p47"/>
          <p:cNvPicPr preferRelativeResize="0"/>
          <p:nvPr/>
        </p:nvPicPr>
        <p:blipFill rotWithShape="1">
          <a:blip r:embed="rId4">
            <a:alphaModFix/>
          </a:blip>
          <a:srcRect b="0" l="0" r="0" t="0"/>
          <a:stretch/>
        </p:blipFill>
        <p:spPr>
          <a:xfrm>
            <a:off x="9430380" y="774421"/>
            <a:ext cx="1097730" cy="1026378"/>
          </a:xfrm>
          <a:prstGeom prst="rect">
            <a:avLst/>
          </a:prstGeom>
          <a:noFill/>
          <a:ln>
            <a:noFill/>
          </a:ln>
        </p:spPr>
      </p:pic>
      <p:sp>
        <p:nvSpPr>
          <p:cNvPr id="857" name="Google Shape;857;p47"/>
          <p:cNvSpPr/>
          <p:nvPr/>
        </p:nvSpPr>
        <p:spPr>
          <a:xfrm>
            <a:off x="11484335" y="2353641"/>
            <a:ext cx="6467176" cy="5874141"/>
          </a:xfrm>
          <a:prstGeom prst="ellipse">
            <a:avLst/>
          </a:prstGeom>
          <a:solidFill>
            <a:srgbClr val="DAEEF3"/>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8" name="Google Shape;858;p47"/>
          <p:cNvSpPr txBox="1"/>
          <p:nvPr/>
        </p:nvSpPr>
        <p:spPr>
          <a:xfrm>
            <a:off x="12196248" y="4155429"/>
            <a:ext cx="5043349" cy="243137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5400">
                <a:solidFill>
                  <a:schemeClr val="dk1"/>
                </a:solidFill>
                <a:latin typeface="Arial"/>
                <a:ea typeface="Arial"/>
                <a:cs typeface="Arial"/>
                <a:sym typeface="Arial"/>
              </a:rPr>
              <a:t>GỢI Ý CÂU TRẢ LỜI</a:t>
            </a:r>
            <a:endParaRPr/>
          </a:p>
        </p:txBody>
      </p:sp>
      <p:sp>
        <p:nvSpPr>
          <p:cNvPr id="859" name="Google Shape;859;p47"/>
          <p:cNvSpPr txBox="1"/>
          <p:nvPr/>
        </p:nvSpPr>
        <p:spPr>
          <a:xfrm>
            <a:off x="1361249" y="2290752"/>
            <a:ext cx="9526356" cy="7001276"/>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3800"/>
              <a:buFont typeface="Noto Sans Symbols"/>
              <a:buChar char="▪"/>
            </a:pPr>
            <a:r>
              <a:rPr lang="en-US" sz="3800">
                <a:solidFill>
                  <a:schemeClr val="dk1"/>
                </a:solidFill>
                <a:latin typeface="Calibri"/>
                <a:ea typeface="Calibri"/>
                <a:cs typeface="Calibri"/>
                <a:sym typeface="Calibri"/>
              </a:rPr>
              <a:t>Nếu là K, em nên bình tĩnh và lắng nghe ý kiến của bố. </a:t>
            </a:r>
            <a:endParaRPr sz="3800">
              <a:solidFill>
                <a:schemeClr val="dk1"/>
              </a:solidFill>
              <a:latin typeface="Calibri"/>
              <a:ea typeface="Calibri"/>
              <a:cs typeface="Calibri"/>
              <a:sym typeface="Calibri"/>
            </a:endParaRPr>
          </a:p>
          <a:p>
            <a:pPr indent="-571500" lvl="0" marL="571500" marR="0" rtl="0" algn="just">
              <a:lnSpc>
                <a:spcPct val="150000"/>
              </a:lnSpc>
              <a:spcBef>
                <a:spcPts val="0"/>
              </a:spcBef>
              <a:spcAft>
                <a:spcPts val="0"/>
              </a:spcAft>
              <a:buClr>
                <a:schemeClr val="dk1"/>
              </a:buClr>
              <a:buSzPts val="3800"/>
              <a:buFont typeface="Noto Sans Symbols"/>
              <a:buChar char="▪"/>
            </a:pPr>
            <a:r>
              <a:rPr lang="en-US" sz="3800">
                <a:solidFill>
                  <a:schemeClr val="dk1"/>
                </a:solidFill>
                <a:latin typeface="Calibri"/>
                <a:ea typeface="Calibri"/>
                <a:cs typeface="Calibri"/>
                <a:sym typeface="Calibri"/>
              </a:rPr>
              <a:t>Sau đó, em có thể giải thích rõ ràng cho bố hiểu lý do vì sao em về muộn và cũng nên xin lỗi vì đã làm bố lo lắng. </a:t>
            </a:r>
            <a:endParaRPr/>
          </a:p>
          <a:p>
            <a:pPr indent="-571500" lvl="0" marL="571500" marR="0" rtl="0" algn="just">
              <a:lnSpc>
                <a:spcPct val="150000"/>
              </a:lnSpc>
              <a:spcBef>
                <a:spcPts val="0"/>
              </a:spcBef>
              <a:spcAft>
                <a:spcPts val="0"/>
              </a:spcAft>
              <a:buClr>
                <a:schemeClr val="dk1"/>
              </a:buClr>
              <a:buSzPts val="3800"/>
              <a:buFont typeface="Noto Sans Symbols"/>
              <a:buChar char="▪"/>
            </a:pPr>
            <a:r>
              <a:rPr lang="en-US" sz="3800">
                <a:solidFill>
                  <a:schemeClr val="dk1"/>
                </a:solidFill>
                <a:latin typeface="Calibri"/>
                <a:ea typeface="Calibri"/>
                <a:cs typeface="Calibri"/>
                <a:sym typeface="Calibri"/>
              </a:rPr>
              <a:t>Em có thể thể hiện sự trách nhiệm và cam kết sẽ không để bố mẹ lo lắng về mình nữa.</a:t>
            </a:r>
            <a:endParaRPr/>
          </a:p>
        </p:txBody>
      </p:sp>
      <p:grpSp>
        <p:nvGrpSpPr>
          <p:cNvPr id="860" name="Google Shape;860;p47"/>
          <p:cNvGrpSpPr/>
          <p:nvPr/>
        </p:nvGrpSpPr>
        <p:grpSpPr>
          <a:xfrm>
            <a:off x="2835343" y="810651"/>
            <a:ext cx="7349001" cy="1151663"/>
            <a:chOff x="6076391" y="497597"/>
            <a:chExt cx="7349001" cy="1151663"/>
          </a:xfrm>
        </p:grpSpPr>
        <p:pic>
          <p:nvPicPr>
            <p:cNvPr id="861" name="Google Shape;861;p47"/>
            <p:cNvPicPr preferRelativeResize="0"/>
            <p:nvPr/>
          </p:nvPicPr>
          <p:blipFill rotWithShape="1">
            <a:blip r:embed="rId5">
              <a:alphaModFix/>
            </a:blip>
            <a:srcRect b="0" l="0" r="0" t="0"/>
            <a:stretch/>
          </p:blipFill>
          <p:spPr>
            <a:xfrm>
              <a:off x="6076391" y="497597"/>
              <a:ext cx="7349001" cy="1151663"/>
            </a:xfrm>
            <a:prstGeom prst="rect">
              <a:avLst/>
            </a:prstGeom>
            <a:noFill/>
            <a:ln>
              <a:noFill/>
            </a:ln>
          </p:spPr>
        </p:pic>
        <p:sp>
          <p:nvSpPr>
            <p:cNvPr id="862" name="Google Shape;862;p47"/>
            <p:cNvSpPr txBox="1"/>
            <p:nvPr/>
          </p:nvSpPr>
          <p:spPr>
            <a:xfrm>
              <a:off x="6920505" y="653929"/>
              <a:ext cx="5724189"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lt1"/>
                  </a:solidFill>
                  <a:latin typeface="Arial"/>
                  <a:ea typeface="Arial"/>
                  <a:cs typeface="Arial"/>
                  <a:sym typeface="Arial"/>
                </a:rPr>
                <a:t>Tình huống 2</a:t>
              </a:r>
              <a:endParaRPr b="1" sz="4400">
                <a:solidFill>
                  <a:schemeClr val="lt1"/>
                </a:solidFill>
                <a:latin typeface="Arial"/>
                <a:ea typeface="Arial"/>
                <a:cs typeface="Arial"/>
                <a:sym typeface="Arial"/>
              </a:endParaRPr>
            </a:p>
          </p:txBody>
        </p:sp>
      </p:grpSp>
      <p:pic>
        <p:nvPicPr>
          <p:cNvPr id="863" name="Google Shape;863;p47"/>
          <p:cNvPicPr preferRelativeResize="0"/>
          <p:nvPr/>
        </p:nvPicPr>
        <p:blipFill rotWithShape="1">
          <a:blip r:embed="rId6">
            <a:alphaModFix/>
          </a:blip>
          <a:srcRect b="0" l="0" r="0" t="0"/>
          <a:stretch/>
        </p:blipFill>
        <p:spPr>
          <a:xfrm rot="1651541">
            <a:off x="13024758" y="2071316"/>
            <a:ext cx="3587522" cy="926233"/>
          </a:xfrm>
          <a:prstGeom prst="rect">
            <a:avLst/>
          </a:prstGeom>
          <a:noFill/>
          <a:ln>
            <a:noFill/>
          </a:ln>
        </p:spPr>
      </p:pic>
      <p:pic>
        <p:nvPicPr>
          <p:cNvPr descr="Icon&#10;&#10;Description automatically generated" id="864" name="Google Shape;864;p47"/>
          <p:cNvPicPr preferRelativeResize="0"/>
          <p:nvPr/>
        </p:nvPicPr>
        <p:blipFill rotWithShape="1">
          <a:blip r:embed="rId7">
            <a:alphaModFix/>
          </a:blip>
          <a:srcRect b="0" l="0" r="0" t="0"/>
          <a:stretch/>
        </p:blipFill>
        <p:spPr>
          <a:xfrm>
            <a:off x="195491" y="441093"/>
            <a:ext cx="1666417" cy="1666417"/>
          </a:xfrm>
          <a:prstGeom prst="rect">
            <a:avLst/>
          </a:prstGeom>
          <a:noFill/>
          <a:ln>
            <a:noFill/>
          </a:ln>
        </p:spPr>
      </p:pic>
      <p:sp>
        <p:nvSpPr>
          <p:cNvPr id="865" name="Google Shape;865;p47"/>
          <p:cNvSpPr/>
          <p:nvPr/>
        </p:nvSpPr>
        <p:spPr>
          <a:xfrm>
            <a:off x="10805478" y="7322482"/>
            <a:ext cx="7630886" cy="2925779"/>
          </a:xfrm>
          <a:custGeom>
            <a:rect b="b" l="l" r="r" t="t"/>
            <a:pathLst>
              <a:path extrusionOk="0" h="2676226" w="7056456">
                <a:moveTo>
                  <a:pt x="0" y="0"/>
                </a:moveTo>
                <a:lnTo>
                  <a:pt x="7056456" y="0"/>
                </a:lnTo>
                <a:lnTo>
                  <a:pt x="7056456" y="2676226"/>
                </a:lnTo>
                <a:lnTo>
                  <a:pt x="0" y="267622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500"/>
                                        <p:tgtEl>
                                          <p:spTgt spid="8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9">
                                            <p:txEl>
                                              <p:pRg end="0" st="0"/>
                                            </p:txEl>
                                          </p:spTgt>
                                        </p:tgtEl>
                                        <p:attrNameLst>
                                          <p:attrName>style.visibility</p:attrName>
                                        </p:attrNameLst>
                                      </p:cBhvr>
                                      <p:to>
                                        <p:strVal val="visible"/>
                                      </p:to>
                                    </p:set>
                                    <p:animEffect filter="fade" transition="in">
                                      <p:cBhvr>
                                        <p:cTn dur="500"/>
                                        <p:tgtEl>
                                          <p:spTgt spid="85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9">
                                            <p:txEl>
                                              <p:pRg end="1" st="1"/>
                                            </p:txEl>
                                          </p:spTgt>
                                        </p:tgtEl>
                                        <p:attrNameLst>
                                          <p:attrName>style.visibility</p:attrName>
                                        </p:attrNameLst>
                                      </p:cBhvr>
                                      <p:to>
                                        <p:strVal val="visible"/>
                                      </p:to>
                                    </p:set>
                                    <p:animEffect filter="fade" transition="in">
                                      <p:cBhvr>
                                        <p:cTn dur="500"/>
                                        <p:tgtEl>
                                          <p:spTgt spid="85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9">
                                            <p:txEl>
                                              <p:pRg end="2" st="2"/>
                                            </p:txEl>
                                          </p:spTgt>
                                        </p:tgtEl>
                                        <p:attrNameLst>
                                          <p:attrName>style.visibility</p:attrName>
                                        </p:attrNameLst>
                                      </p:cBhvr>
                                      <p:to>
                                        <p:strVal val="visible"/>
                                      </p:to>
                                    </p:set>
                                    <p:animEffect filter="fade" transition="in">
                                      <p:cBhvr>
                                        <p:cTn dur="500"/>
                                        <p:tgtEl>
                                          <p:spTgt spid="85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grpSp>
        <p:nvGrpSpPr>
          <p:cNvPr id="870" name="Google Shape;870;p48"/>
          <p:cNvGrpSpPr/>
          <p:nvPr/>
        </p:nvGrpSpPr>
        <p:grpSpPr>
          <a:xfrm>
            <a:off x="17193979" y="249277"/>
            <a:ext cx="1057989" cy="1158974"/>
            <a:chOff x="15614885" y="8251666"/>
            <a:chExt cx="1057989" cy="1158974"/>
          </a:xfrm>
        </p:grpSpPr>
        <p:sp>
          <p:nvSpPr>
            <p:cNvPr id="871" name="Google Shape;871;p48"/>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sp>
          <p:nvSpPr>
            <p:cNvPr id="872" name="Google Shape;872;p48"/>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grpSp>
      <p:sp>
        <p:nvSpPr>
          <p:cNvPr id="873" name="Google Shape;873;p48"/>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74" name="Google Shape;874;p48"/>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pic>
        <p:nvPicPr>
          <p:cNvPr id="875" name="Google Shape;875;p48"/>
          <p:cNvPicPr preferRelativeResize="0"/>
          <p:nvPr/>
        </p:nvPicPr>
        <p:blipFill rotWithShape="1">
          <a:blip r:embed="rId4">
            <a:alphaModFix/>
          </a:blip>
          <a:srcRect b="0" l="0" r="0" t="0"/>
          <a:stretch/>
        </p:blipFill>
        <p:spPr>
          <a:xfrm>
            <a:off x="9430380" y="774421"/>
            <a:ext cx="1097730" cy="1026378"/>
          </a:xfrm>
          <a:prstGeom prst="rect">
            <a:avLst/>
          </a:prstGeom>
          <a:noFill/>
          <a:ln>
            <a:noFill/>
          </a:ln>
        </p:spPr>
      </p:pic>
      <p:sp>
        <p:nvSpPr>
          <p:cNvPr id="876" name="Google Shape;876;p48"/>
          <p:cNvSpPr/>
          <p:nvPr/>
        </p:nvSpPr>
        <p:spPr>
          <a:xfrm>
            <a:off x="685800" y="1386482"/>
            <a:ext cx="11930211" cy="8329017"/>
          </a:xfrm>
          <a:custGeom>
            <a:rect b="b" l="l" r="r" t="t"/>
            <a:pathLst>
              <a:path extrusionOk="0" h="2002089" w="2729626">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DE9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77" name="Google Shape;877;p48"/>
          <p:cNvSpPr/>
          <p:nvPr/>
        </p:nvSpPr>
        <p:spPr>
          <a:xfrm>
            <a:off x="11484335" y="2353641"/>
            <a:ext cx="6467176" cy="5874141"/>
          </a:xfrm>
          <a:prstGeom prst="ellipse">
            <a:avLst/>
          </a:prstGeom>
          <a:solidFill>
            <a:srgbClr val="DAEEF3"/>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8" name="Google Shape;878;p48"/>
          <p:cNvSpPr txBox="1"/>
          <p:nvPr/>
        </p:nvSpPr>
        <p:spPr>
          <a:xfrm>
            <a:off x="12196248" y="4155429"/>
            <a:ext cx="5043349" cy="243137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5400">
                <a:solidFill>
                  <a:schemeClr val="dk1"/>
                </a:solidFill>
                <a:latin typeface="Arial"/>
                <a:ea typeface="Arial"/>
                <a:cs typeface="Arial"/>
                <a:sym typeface="Arial"/>
              </a:rPr>
              <a:t>GỢI Ý CÂU TRẢ LỜI</a:t>
            </a:r>
            <a:endParaRPr/>
          </a:p>
        </p:txBody>
      </p:sp>
      <p:sp>
        <p:nvSpPr>
          <p:cNvPr id="879" name="Google Shape;879;p48"/>
          <p:cNvSpPr txBox="1"/>
          <p:nvPr/>
        </p:nvSpPr>
        <p:spPr>
          <a:xfrm>
            <a:off x="1048403" y="2045258"/>
            <a:ext cx="10283698" cy="7468648"/>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3600"/>
              <a:buFont typeface="Noto Sans Symbols"/>
              <a:buChar char="▪"/>
            </a:pPr>
            <a:r>
              <a:rPr lang="en-US" sz="3600">
                <a:solidFill>
                  <a:schemeClr val="dk1"/>
                </a:solidFill>
                <a:latin typeface="Calibri"/>
                <a:ea typeface="Calibri"/>
                <a:cs typeface="Calibri"/>
                <a:sym typeface="Calibri"/>
              </a:rPr>
              <a:t>Nếu là T, em nên bày tỏ niềm vui và tình cảm của mình với bố mẹ, nhưng đồng thời em cũng nên cho thấy em đang quan tâm đến em trai bằng cách nói chuyện và tìm cách giúp đỡ em trai trong việc học tập. </a:t>
            </a:r>
            <a:endParaRPr/>
          </a:p>
          <a:p>
            <a:pPr indent="-571500" lvl="0" marL="571500" marR="0" rtl="0" algn="just">
              <a:lnSpc>
                <a:spcPct val="150000"/>
              </a:lnSpc>
              <a:spcBef>
                <a:spcPts val="0"/>
              </a:spcBef>
              <a:spcAft>
                <a:spcPts val="0"/>
              </a:spcAft>
              <a:buClr>
                <a:schemeClr val="dk1"/>
              </a:buClr>
              <a:buSzPts val="3600"/>
              <a:buFont typeface="Noto Sans Symbols"/>
              <a:buChar char="▪"/>
            </a:pPr>
            <a:r>
              <a:rPr lang="en-US" sz="3600">
                <a:solidFill>
                  <a:schemeClr val="dk1"/>
                </a:solidFill>
                <a:latin typeface="Calibri"/>
                <a:ea typeface="Calibri"/>
                <a:cs typeface="Calibri"/>
                <a:sym typeface="Calibri"/>
              </a:rPr>
              <a:t>Nếu bố mẹ đang mắng em trai vì lý do học tập, em có thể trao đổi với bố mẹ về cách thức động viên và giúp đỡ em trai một cách tích cực, thay vì chỉ trích hay phản đối bố mẹ.</a:t>
            </a:r>
            <a:endParaRPr/>
          </a:p>
        </p:txBody>
      </p:sp>
      <p:grpSp>
        <p:nvGrpSpPr>
          <p:cNvPr id="880" name="Google Shape;880;p48"/>
          <p:cNvGrpSpPr/>
          <p:nvPr/>
        </p:nvGrpSpPr>
        <p:grpSpPr>
          <a:xfrm>
            <a:off x="2835343" y="810651"/>
            <a:ext cx="7349001" cy="1151663"/>
            <a:chOff x="6076391" y="497597"/>
            <a:chExt cx="7349001" cy="1151663"/>
          </a:xfrm>
        </p:grpSpPr>
        <p:pic>
          <p:nvPicPr>
            <p:cNvPr id="881" name="Google Shape;881;p48"/>
            <p:cNvPicPr preferRelativeResize="0"/>
            <p:nvPr/>
          </p:nvPicPr>
          <p:blipFill rotWithShape="1">
            <a:blip r:embed="rId5">
              <a:alphaModFix/>
            </a:blip>
            <a:srcRect b="0" l="0" r="0" t="0"/>
            <a:stretch/>
          </p:blipFill>
          <p:spPr>
            <a:xfrm>
              <a:off x="6076391" y="497597"/>
              <a:ext cx="7349001" cy="1151663"/>
            </a:xfrm>
            <a:prstGeom prst="rect">
              <a:avLst/>
            </a:prstGeom>
            <a:noFill/>
            <a:ln>
              <a:noFill/>
            </a:ln>
          </p:spPr>
        </p:pic>
        <p:sp>
          <p:nvSpPr>
            <p:cNvPr id="882" name="Google Shape;882;p48"/>
            <p:cNvSpPr txBox="1"/>
            <p:nvPr/>
          </p:nvSpPr>
          <p:spPr>
            <a:xfrm>
              <a:off x="6920505" y="653929"/>
              <a:ext cx="5724189"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lt1"/>
                  </a:solidFill>
                  <a:latin typeface="Arial"/>
                  <a:ea typeface="Arial"/>
                  <a:cs typeface="Arial"/>
                  <a:sym typeface="Arial"/>
                </a:rPr>
                <a:t>Tình huống 3</a:t>
              </a:r>
              <a:endParaRPr b="1" sz="4400">
                <a:solidFill>
                  <a:schemeClr val="lt1"/>
                </a:solidFill>
                <a:latin typeface="Arial"/>
                <a:ea typeface="Arial"/>
                <a:cs typeface="Arial"/>
                <a:sym typeface="Arial"/>
              </a:endParaRPr>
            </a:p>
          </p:txBody>
        </p:sp>
      </p:grpSp>
      <p:pic>
        <p:nvPicPr>
          <p:cNvPr id="883" name="Google Shape;883;p48"/>
          <p:cNvPicPr preferRelativeResize="0"/>
          <p:nvPr/>
        </p:nvPicPr>
        <p:blipFill rotWithShape="1">
          <a:blip r:embed="rId6">
            <a:alphaModFix/>
          </a:blip>
          <a:srcRect b="0" l="0" r="0" t="0"/>
          <a:stretch/>
        </p:blipFill>
        <p:spPr>
          <a:xfrm rot="1651541">
            <a:off x="13024758" y="2071316"/>
            <a:ext cx="3587522" cy="926233"/>
          </a:xfrm>
          <a:prstGeom prst="rect">
            <a:avLst/>
          </a:prstGeom>
          <a:noFill/>
          <a:ln>
            <a:noFill/>
          </a:ln>
        </p:spPr>
      </p:pic>
      <p:pic>
        <p:nvPicPr>
          <p:cNvPr descr="Icon&#10;&#10;Description automatically generated" id="884" name="Google Shape;884;p48"/>
          <p:cNvPicPr preferRelativeResize="0"/>
          <p:nvPr/>
        </p:nvPicPr>
        <p:blipFill rotWithShape="1">
          <a:blip r:embed="rId7">
            <a:alphaModFix/>
          </a:blip>
          <a:srcRect b="0" l="0" r="0" t="0"/>
          <a:stretch/>
        </p:blipFill>
        <p:spPr>
          <a:xfrm>
            <a:off x="195491" y="441093"/>
            <a:ext cx="1666417" cy="1666417"/>
          </a:xfrm>
          <a:prstGeom prst="rect">
            <a:avLst/>
          </a:prstGeom>
          <a:noFill/>
          <a:ln>
            <a:noFill/>
          </a:ln>
        </p:spPr>
      </p:pic>
      <p:sp>
        <p:nvSpPr>
          <p:cNvPr id="885" name="Google Shape;885;p48"/>
          <p:cNvSpPr/>
          <p:nvPr/>
        </p:nvSpPr>
        <p:spPr>
          <a:xfrm>
            <a:off x="10805478" y="7322482"/>
            <a:ext cx="7630886" cy="2925779"/>
          </a:xfrm>
          <a:custGeom>
            <a:rect b="b" l="l" r="r" t="t"/>
            <a:pathLst>
              <a:path extrusionOk="0" h="2676226" w="7056456">
                <a:moveTo>
                  <a:pt x="0" y="0"/>
                </a:moveTo>
                <a:lnTo>
                  <a:pt x="7056456" y="0"/>
                </a:lnTo>
                <a:lnTo>
                  <a:pt x="7056456" y="2676226"/>
                </a:lnTo>
                <a:lnTo>
                  <a:pt x="0" y="267622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0"/>
                                        </p:tgtEl>
                                        <p:attrNameLst>
                                          <p:attrName>style.visibility</p:attrName>
                                        </p:attrNameLst>
                                      </p:cBhvr>
                                      <p:to>
                                        <p:strVal val="visible"/>
                                      </p:to>
                                    </p:set>
                                    <p:animEffect filter="fade" transition="in">
                                      <p:cBhvr>
                                        <p:cTn dur="500"/>
                                        <p:tgtEl>
                                          <p:spTgt spid="8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9">
                                            <p:txEl>
                                              <p:pRg end="0" st="0"/>
                                            </p:txEl>
                                          </p:spTgt>
                                        </p:tgtEl>
                                        <p:attrNameLst>
                                          <p:attrName>style.visibility</p:attrName>
                                        </p:attrNameLst>
                                      </p:cBhvr>
                                      <p:to>
                                        <p:strVal val="visible"/>
                                      </p:to>
                                    </p:set>
                                    <p:animEffect filter="fade" transition="in">
                                      <p:cBhvr>
                                        <p:cTn dur="500"/>
                                        <p:tgtEl>
                                          <p:spTgt spid="8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9">
                                            <p:txEl>
                                              <p:pRg end="1" st="1"/>
                                            </p:txEl>
                                          </p:spTgt>
                                        </p:tgtEl>
                                        <p:attrNameLst>
                                          <p:attrName>style.visibility</p:attrName>
                                        </p:attrNameLst>
                                      </p:cBhvr>
                                      <p:to>
                                        <p:strVal val="visible"/>
                                      </p:to>
                                    </p:set>
                                    <p:animEffect filter="fade" transition="in">
                                      <p:cBhvr>
                                        <p:cTn dur="500"/>
                                        <p:tgtEl>
                                          <p:spTgt spid="87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grpSp>
        <p:nvGrpSpPr>
          <p:cNvPr id="158" name="Google Shape;158;p5"/>
          <p:cNvGrpSpPr/>
          <p:nvPr/>
        </p:nvGrpSpPr>
        <p:grpSpPr>
          <a:xfrm>
            <a:off x="11201400" y="2832126"/>
            <a:ext cx="6592172" cy="4755539"/>
            <a:chOff x="10171828" y="2216761"/>
            <a:chExt cx="7647611" cy="5353328"/>
          </a:xfrm>
        </p:grpSpPr>
        <p:sp>
          <p:nvSpPr>
            <p:cNvPr id="159" name="Google Shape;159;p5"/>
            <p:cNvSpPr/>
            <p:nvPr/>
          </p:nvSpPr>
          <p:spPr>
            <a:xfrm>
              <a:off x="10171828" y="2216761"/>
              <a:ext cx="7647611" cy="5353328"/>
            </a:xfrm>
            <a:custGeom>
              <a:rect b="b" l="l" r="r" t="t"/>
              <a:pathLst>
                <a:path extrusionOk="0" h="5353328" w="7647611">
                  <a:moveTo>
                    <a:pt x="0" y="0"/>
                  </a:moveTo>
                  <a:lnTo>
                    <a:pt x="7647611" y="0"/>
                  </a:lnTo>
                  <a:lnTo>
                    <a:pt x="7647611" y="5353328"/>
                  </a:lnTo>
                  <a:lnTo>
                    <a:pt x="0" y="53533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60" name="Google Shape;160;p5"/>
            <p:cNvCxnSpPr/>
            <p:nvPr/>
          </p:nvCxnSpPr>
          <p:spPr>
            <a:xfrm>
              <a:off x="10767060" y="7436739"/>
              <a:ext cx="6492240" cy="0"/>
            </a:xfrm>
            <a:prstGeom prst="straightConnector1">
              <a:avLst/>
            </a:prstGeom>
            <a:noFill/>
            <a:ln cap="flat" cmpd="sng" w="38100">
              <a:solidFill>
                <a:srgbClr val="E86AA7"/>
              </a:solidFill>
              <a:prstDash val="solid"/>
              <a:round/>
              <a:headEnd len="sm" w="sm" type="none"/>
              <a:tailEnd len="sm" w="sm" type="none"/>
            </a:ln>
          </p:spPr>
        </p:cxnSp>
      </p:grpSp>
      <p:sp>
        <p:nvSpPr>
          <p:cNvPr id="161" name="Google Shape;161;p5"/>
          <p:cNvSpPr/>
          <p:nvPr/>
        </p:nvSpPr>
        <p:spPr>
          <a:xfrm>
            <a:off x="701354" y="159469"/>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5"/>
          <p:cNvSpPr/>
          <p:nvPr/>
        </p:nvSpPr>
        <p:spPr>
          <a:xfrm>
            <a:off x="7389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5"/>
          <p:cNvSpPr/>
          <p:nvPr/>
        </p:nvSpPr>
        <p:spPr>
          <a:xfrm>
            <a:off x="169695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5"/>
          <p:cNvSpPr/>
          <p:nvPr/>
        </p:nvSpPr>
        <p:spPr>
          <a:xfrm>
            <a:off x="16071239" y="738956"/>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5"/>
          <p:cNvSpPr txBox="1"/>
          <p:nvPr/>
        </p:nvSpPr>
        <p:spPr>
          <a:xfrm>
            <a:off x="494428" y="2952387"/>
            <a:ext cx="10209929" cy="438222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6600">
                <a:solidFill>
                  <a:srgbClr val="C00000"/>
                </a:solidFill>
                <a:latin typeface="Arial"/>
                <a:ea typeface="Arial"/>
                <a:cs typeface="Arial"/>
                <a:sym typeface="Arial"/>
              </a:rPr>
              <a:t>Hoạt động 4: </a:t>
            </a:r>
            <a:endParaRPr b="1" sz="6600">
              <a:solidFill>
                <a:srgbClr val="C00000"/>
              </a:solidFill>
              <a:latin typeface="Arial"/>
              <a:ea typeface="Arial"/>
              <a:cs typeface="Arial"/>
              <a:sym typeface="Arial"/>
            </a:endParaRPr>
          </a:p>
          <a:p>
            <a:pPr indent="0" lvl="0" marL="0" marR="0" rtl="0" algn="ctr">
              <a:lnSpc>
                <a:spcPct val="150000"/>
              </a:lnSpc>
              <a:spcBef>
                <a:spcPts val="0"/>
              </a:spcBef>
              <a:spcAft>
                <a:spcPts val="0"/>
              </a:spcAft>
              <a:buNone/>
            </a:pPr>
            <a:r>
              <a:rPr b="1" lang="en-US" sz="6600">
                <a:solidFill>
                  <a:srgbClr val="C00000"/>
                </a:solidFill>
                <a:latin typeface="Arial"/>
                <a:ea typeface="Arial"/>
                <a:cs typeface="Arial"/>
                <a:sym typeface="Arial"/>
              </a:rPr>
              <a:t>Điều chỉnh bản thân để thích ứng với sự thay đổi</a:t>
            </a:r>
            <a:endParaRPr b="1" sz="6600">
              <a:solidFill>
                <a:srgbClr val="C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500"/>
                                        <p:tgtEl>
                                          <p:spTgt spid="165"/>
                                        </p:tgtEl>
                                        <p:attrNameLst>
                                          <p:attrName>ppt_w</p:attrName>
                                        </p:attrNameLst>
                                      </p:cBhvr>
                                      <p:tavLst>
                                        <p:tav fmla="" tm="0">
                                          <p:val>
                                            <p:strVal val="0"/>
                                          </p:val>
                                        </p:tav>
                                        <p:tav fmla="" tm="100000">
                                          <p:val>
                                            <p:strVal val="#ppt_w"/>
                                          </p:val>
                                        </p:tav>
                                      </p:tavLst>
                                    </p:anim>
                                    <p:anim calcmode="lin" valueType="num">
                                      <p:cBhvr additive="base">
                                        <p:cTn dur="500"/>
                                        <p:tgtEl>
                                          <p:spTgt spid="16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49"/>
          <p:cNvSpPr/>
          <p:nvPr/>
        </p:nvSpPr>
        <p:spPr>
          <a:xfrm>
            <a:off x="201622" y="411381"/>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91" name="Google Shape;891;p49"/>
          <p:cNvSpPr/>
          <p:nvPr/>
        </p:nvSpPr>
        <p:spPr>
          <a:xfrm rot="10297342">
            <a:off x="17074368" y="9157372"/>
            <a:ext cx="922019" cy="932509"/>
          </a:xfrm>
          <a:custGeom>
            <a:rect b="b" l="l" r="r" t="t"/>
            <a:pathLst>
              <a:path extrusionOk="0" h="932509" w="922019">
                <a:moveTo>
                  <a:pt x="0" y="0"/>
                </a:moveTo>
                <a:lnTo>
                  <a:pt x="922019" y="0"/>
                </a:lnTo>
                <a:lnTo>
                  <a:pt x="922019" y="932509"/>
                </a:lnTo>
                <a:lnTo>
                  <a:pt x="0" y="9325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2" name="Google Shape;892;p49"/>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sp>
        <p:nvSpPr>
          <p:cNvPr id="893" name="Google Shape;893;p49"/>
          <p:cNvSpPr/>
          <p:nvPr/>
        </p:nvSpPr>
        <p:spPr>
          <a:xfrm>
            <a:off x="623335" y="1257300"/>
            <a:ext cx="5993414" cy="2246996"/>
          </a:xfrm>
          <a:prstGeom prst="wedgeRoundRectCallout">
            <a:avLst>
              <a:gd fmla="val -4215" name="adj1"/>
              <a:gd fmla="val 105232" name="adj2"/>
              <a:gd fmla="val 16667" name="adj3"/>
            </a:avLst>
          </a:prstGeom>
          <a:solidFill>
            <a:srgbClr val="FFF3CD"/>
          </a:solidFill>
          <a:ln cap="flat" cmpd="sng" w="38100">
            <a:solidFill>
              <a:srgbClr val="974806"/>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rgbClr val="C00000"/>
                </a:solidFill>
                <a:latin typeface="Arial"/>
                <a:ea typeface="Arial"/>
                <a:cs typeface="Arial"/>
                <a:sym typeface="Arial"/>
              </a:rPr>
              <a:t>KẾT LUẬN</a:t>
            </a:r>
            <a:endParaRPr b="1" sz="5400">
              <a:solidFill>
                <a:srgbClr val="C00000"/>
              </a:solidFill>
              <a:latin typeface="Arial"/>
              <a:ea typeface="Arial"/>
              <a:cs typeface="Arial"/>
              <a:sym typeface="Arial"/>
            </a:endParaRPr>
          </a:p>
        </p:txBody>
      </p:sp>
      <p:pic>
        <p:nvPicPr>
          <p:cNvPr id="894" name="Google Shape;894;p49"/>
          <p:cNvPicPr preferRelativeResize="0"/>
          <p:nvPr/>
        </p:nvPicPr>
        <p:blipFill rotWithShape="1">
          <a:blip r:embed="rId5">
            <a:alphaModFix/>
          </a:blip>
          <a:srcRect b="0" l="0" r="0" t="0"/>
          <a:stretch/>
        </p:blipFill>
        <p:spPr>
          <a:xfrm flipH="1" rot="10800000">
            <a:off x="6616749" y="8946677"/>
            <a:ext cx="1678934" cy="600219"/>
          </a:xfrm>
          <a:prstGeom prst="rect">
            <a:avLst/>
          </a:prstGeom>
          <a:noFill/>
          <a:ln>
            <a:noFill/>
          </a:ln>
        </p:spPr>
      </p:pic>
      <p:grpSp>
        <p:nvGrpSpPr>
          <p:cNvPr id="895" name="Google Shape;895;p49"/>
          <p:cNvGrpSpPr/>
          <p:nvPr/>
        </p:nvGrpSpPr>
        <p:grpSpPr>
          <a:xfrm>
            <a:off x="7863466" y="277586"/>
            <a:ext cx="9732432" cy="8150737"/>
            <a:chOff x="8305800" y="965944"/>
            <a:chExt cx="9372600" cy="7682757"/>
          </a:xfrm>
        </p:grpSpPr>
        <p:grpSp>
          <p:nvGrpSpPr>
            <p:cNvPr id="896" name="Google Shape;896;p49"/>
            <p:cNvGrpSpPr/>
            <p:nvPr/>
          </p:nvGrpSpPr>
          <p:grpSpPr>
            <a:xfrm>
              <a:off x="8305800" y="2035551"/>
              <a:ext cx="9372600" cy="6613150"/>
              <a:chOff x="702894" y="3376974"/>
              <a:chExt cx="16350489" cy="5252191"/>
            </a:xfrm>
          </p:grpSpPr>
          <p:sp>
            <p:nvSpPr>
              <p:cNvPr id="897" name="Google Shape;897;p49"/>
              <p:cNvSpPr/>
              <p:nvPr/>
            </p:nvSpPr>
            <p:spPr>
              <a:xfrm>
                <a:off x="702894" y="3376974"/>
                <a:ext cx="16350489" cy="5252191"/>
              </a:xfrm>
              <a:prstGeom prst="roundRect">
                <a:avLst>
                  <a:gd fmla="val 16667" name="adj"/>
                </a:avLst>
              </a:prstGeom>
              <a:solidFill>
                <a:srgbClr val="FABF8E"/>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8" name="Google Shape;898;p49"/>
              <p:cNvSpPr/>
              <p:nvPr/>
            </p:nvSpPr>
            <p:spPr>
              <a:xfrm>
                <a:off x="1442788" y="3848213"/>
                <a:ext cx="14870700" cy="4465452"/>
              </a:xfrm>
              <a:prstGeom prst="roundRect">
                <a:avLst>
                  <a:gd fmla="val 16667" name="adj"/>
                </a:avLst>
              </a:prstGeom>
              <a:solidFill>
                <a:schemeClr val="lt1"/>
              </a:solidFill>
              <a:ln cap="flat" cmpd="sng" w="38100">
                <a:solidFill>
                  <a:srgbClr val="E36C09"/>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en-US" sz="4200">
                    <a:solidFill>
                      <a:schemeClr val="dk1"/>
                    </a:solidFill>
                    <a:latin typeface="Arial"/>
                    <a:ea typeface="Arial"/>
                    <a:cs typeface="Arial"/>
                    <a:sym typeface="Arial"/>
                  </a:rPr>
                  <a:t>Thực hiện một số biện pháp quản lí cảm xúc rất quan trọng trong việc hình thành suy nghĩ và có những cư xử hợp lí trong các tình huống khác nhau.</a:t>
                </a:r>
                <a:endParaRPr b="1" sz="4200">
                  <a:solidFill>
                    <a:schemeClr val="dk1"/>
                  </a:solidFill>
                  <a:latin typeface="Arial"/>
                  <a:ea typeface="Arial"/>
                  <a:cs typeface="Arial"/>
                  <a:sym typeface="Arial"/>
                </a:endParaRPr>
              </a:p>
            </p:txBody>
          </p:sp>
        </p:grpSp>
        <p:pic>
          <p:nvPicPr>
            <p:cNvPr id="899" name="Google Shape;899;p49"/>
            <p:cNvPicPr preferRelativeResize="0"/>
            <p:nvPr/>
          </p:nvPicPr>
          <p:blipFill rotWithShape="1">
            <a:blip r:embed="rId6">
              <a:alphaModFix/>
            </a:blip>
            <a:srcRect b="0" l="0" r="0" t="0"/>
            <a:stretch/>
          </p:blipFill>
          <p:spPr>
            <a:xfrm>
              <a:off x="12115800" y="965944"/>
              <a:ext cx="1523476" cy="1447800"/>
            </a:xfrm>
            <a:prstGeom prst="rect">
              <a:avLst/>
            </a:prstGeom>
            <a:noFill/>
            <a:ln>
              <a:noFill/>
            </a:ln>
          </p:spPr>
        </p:pic>
      </p:grpSp>
      <p:pic>
        <p:nvPicPr>
          <p:cNvPr descr="A group of people wearing clothing&#10;&#10;Description automatically generated with medium confidence" id="900" name="Google Shape;900;p49"/>
          <p:cNvPicPr preferRelativeResize="0"/>
          <p:nvPr/>
        </p:nvPicPr>
        <p:blipFill rotWithShape="1">
          <a:blip r:embed="rId7">
            <a:alphaModFix/>
          </a:blip>
          <a:srcRect b="0" l="0" r="0" t="0"/>
          <a:stretch/>
        </p:blipFill>
        <p:spPr>
          <a:xfrm>
            <a:off x="824919" y="4991100"/>
            <a:ext cx="5538081" cy="55128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93"/>
                                        </p:tgtEl>
                                        <p:attrNameLst>
                                          <p:attrName>style.visibility</p:attrName>
                                        </p:attrNameLst>
                                      </p:cBhvr>
                                      <p:to>
                                        <p:strVal val="visible"/>
                                      </p:to>
                                    </p:set>
                                    <p:animEffect filter="fade" transition="in">
                                      <p:cBhvr>
                                        <p:cTn dur="500"/>
                                        <p:tgtEl>
                                          <p:spTgt spid="893"/>
                                        </p:tgtEl>
                                      </p:cBhvr>
                                    </p:animEffect>
                                  </p:childTnLst>
                                </p:cTn>
                              </p:par>
                              <p:par>
                                <p:cTn fill="hold" nodeType="withEffect" presetClass="entr" presetID="10" presetSubtype="0">
                                  <p:stCondLst>
                                    <p:cond delay="0"/>
                                  </p:stCondLst>
                                  <p:childTnLst>
                                    <p:set>
                                      <p:cBhvr>
                                        <p:cTn dur="1" fill="hold">
                                          <p:stCondLst>
                                            <p:cond delay="0"/>
                                          </p:stCondLst>
                                        </p:cTn>
                                        <p:tgtEl>
                                          <p:spTgt spid="900"/>
                                        </p:tgtEl>
                                        <p:attrNameLst>
                                          <p:attrName>style.visibility</p:attrName>
                                        </p:attrNameLst>
                                      </p:cBhvr>
                                      <p:to>
                                        <p:strVal val="visible"/>
                                      </p:to>
                                    </p:set>
                                    <p:animEffect filter="fade" transition="in">
                                      <p:cBhvr>
                                        <p:cTn dur="500"/>
                                        <p:tgtEl>
                                          <p:spTgt spid="9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500"/>
                                        <p:tgtEl>
                                          <p:spTgt spid="89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500"/>
                                        <p:tgtEl>
                                          <p:spTgt spid="8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grpSp>
        <p:nvGrpSpPr>
          <p:cNvPr id="905" name="Google Shape;905;p50"/>
          <p:cNvGrpSpPr/>
          <p:nvPr/>
        </p:nvGrpSpPr>
        <p:grpSpPr>
          <a:xfrm>
            <a:off x="17193979" y="249277"/>
            <a:ext cx="1057989" cy="1158974"/>
            <a:chOff x="15614885" y="8251666"/>
            <a:chExt cx="1057989" cy="1158974"/>
          </a:xfrm>
        </p:grpSpPr>
        <p:sp>
          <p:nvSpPr>
            <p:cNvPr id="906" name="Google Shape;906;p50"/>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sp>
          <p:nvSpPr>
            <p:cNvPr id="907" name="Google Shape;907;p50"/>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grpSp>
      <p:sp>
        <p:nvSpPr>
          <p:cNvPr id="908" name="Google Shape;908;p50"/>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909" name="Google Shape;909;p50"/>
          <p:cNvSpPr/>
          <p:nvPr/>
        </p:nvSpPr>
        <p:spPr>
          <a:xfrm rot="2802144">
            <a:off x="-11769" y="9316637"/>
            <a:ext cx="1027952" cy="1039648"/>
          </a:xfrm>
          <a:custGeom>
            <a:rect b="b" l="l" r="r" t="t"/>
            <a:pathLst>
              <a:path extrusionOk="0" h="1039648" w="1027952">
                <a:moveTo>
                  <a:pt x="0" y="0"/>
                </a:moveTo>
                <a:lnTo>
                  <a:pt x="1027952" y="0"/>
                </a:lnTo>
                <a:lnTo>
                  <a:pt x="1027952" y="1039648"/>
                </a:lnTo>
                <a:lnTo>
                  <a:pt x="0" y="10396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10" name="Google Shape;910;p50"/>
          <p:cNvSpPr txBox="1"/>
          <p:nvPr/>
        </p:nvSpPr>
        <p:spPr>
          <a:xfrm>
            <a:off x="1616084" y="304436"/>
            <a:ext cx="15055832" cy="191154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200">
                <a:solidFill>
                  <a:srgbClr val="C00000"/>
                </a:solidFill>
                <a:latin typeface="Arial"/>
                <a:ea typeface="Arial"/>
                <a:cs typeface="Arial"/>
                <a:sym typeface="Arial"/>
              </a:rPr>
              <a:t>Nhiệm vụ 3: Chia sẻ những tình huống giao tiếp mà em đã kiểm soát cảm xúc để ứng xử phù hợp</a:t>
            </a:r>
            <a:endParaRPr sz="4200">
              <a:solidFill>
                <a:srgbClr val="C00000"/>
              </a:solidFill>
              <a:latin typeface="Arial"/>
              <a:ea typeface="Arial"/>
              <a:cs typeface="Arial"/>
              <a:sym typeface="Arial"/>
            </a:endParaRPr>
          </a:p>
        </p:txBody>
      </p:sp>
      <p:grpSp>
        <p:nvGrpSpPr>
          <p:cNvPr id="911" name="Google Shape;911;p50"/>
          <p:cNvGrpSpPr/>
          <p:nvPr/>
        </p:nvGrpSpPr>
        <p:grpSpPr>
          <a:xfrm>
            <a:off x="1898483" y="5127171"/>
            <a:ext cx="4172822" cy="4507936"/>
            <a:chOff x="1529900" y="5141425"/>
            <a:chExt cx="4172822" cy="4507936"/>
          </a:xfrm>
        </p:grpSpPr>
        <p:sp>
          <p:nvSpPr>
            <p:cNvPr id="912" name="Google Shape;912;p50"/>
            <p:cNvSpPr/>
            <p:nvPr/>
          </p:nvSpPr>
          <p:spPr>
            <a:xfrm>
              <a:off x="1842576" y="5141425"/>
              <a:ext cx="3591829" cy="1226761"/>
            </a:xfrm>
            <a:prstGeom prst="rect">
              <a:avLst/>
            </a:prstGeom>
            <a:solidFill>
              <a:schemeClr val="lt1"/>
            </a:solidFill>
            <a:ln cap="flat" cmpd="sng" w="25400">
              <a:solidFill>
                <a:srgbClr val="6324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800">
                  <a:solidFill>
                    <a:srgbClr val="FF0000"/>
                  </a:solidFill>
                  <a:latin typeface="Arial"/>
                  <a:ea typeface="Arial"/>
                  <a:cs typeface="Arial"/>
                  <a:sym typeface="Arial"/>
                </a:rPr>
                <a:t>GỢI Ý</a:t>
              </a:r>
              <a:endParaRPr/>
            </a:p>
          </p:txBody>
        </p:sp>
        <p:pic>
          <p:nvPicPr>
            <p:cNvPr id="913" name="Google Shape;913;p50"/>
            <p:cNvPicPr preferRelativeResize="0"/>
            <p:nvPr/>
          </p:nvPicPr>
          <p:blipFill rotWithShape="1">
            <a:blip r:embed="rId5">
              <a:alphaModFix/>
            </a:blip>
            <a:srcRect b="0" l="0" r="0" t="0"/>
            <a:stretch/>
          </p:blipFill>
          <p:spPr>
            <a:xfrm>
              <a:off x="1529900" y="7051778"/>
              <a:ext cx="4172822" cy="2597583"/>
            </a:xfrm>
            <a:prstGeom prst="rect">
              <a:avLst/>
            </a:prstGeom>
            <a:noFill/>
            <a:ln>
              <a:noFill/>
            </a:ln>
          </p:spPr>
        </p:pic>
      </p:grpSp>
      <p:sp>
        <p:nvSpPr>
          <p:cNvPr id="914" name="Google Shape;914;p50"/>
          <p:cNvSpPr txBox="1"/>
          <p:nvPr/>
        </p:nvSpPr>
        <p:spPr>
          <a:xfrm>
            <a:off x="6736773" y="4860804"/>
            <a:ext cx="10515600" cy="4975657"/>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000000"/>
              </a:buClr>
              <a:buSzPts val="3600"/>
              <a:buFont typeface="Courier New"/>
              <a:buChar char="o"/>
            </a:pPr>
            <a:r>
              <a:rPr lang="en-US" sz="3600">
                <a:solidFill>
                  <a:srgbClr val="000000"/>
                </a:solidFill>
                <a:latin typeface="Calibri"/>
                <a:ea typeface="Calibri"/>
                <a:cs typeface="Calibri"/>
                <a:sym typeface="Calibri"/>
              </a:rPr>
              <a:t>Những trường hợp khiến em phải áp dụng việc điều chỉnh và làm chủ cảm xúc.</a:t>
            </a:r>
            <a:endParaRPr/>
          </a:p>
          <a:p>
            <a:pPr indent="-571500" lvl="0" marL="571500" marR="0" rtl="0" algn="just">
              <a:lnSpc>
                <a:spcPct val="150000"/>
              </a:lnSpc>
              <a:spcBef>
                <a:spcPts val="0"/>
              </a:spcBef>
              <a:spcAft>
                <a:spcPts val="0"/>
              </a:spcAft>
              <a:buClr>
                <a:srgbClr val="000000"/>
              </a:buClr>
              <a:buSzPts val="3600"/>
              <a:buFont typeface="Courier New"/>
              <a:buChar char="o"/>
            </a:pPr>
            <a:r>
              <a:rPr lang="en-US" sz="3600">
                <a:solidFill>
                  <a:srgbClr val="000000"/>
                </a:solidFill>
                <a:latin typeface="Calibri"/>
                <a:ea typeface="Calibri"/>
                <a:cs typeface="Calibri"/>
                <a:sym typeface="Calibri"/>
              </a:rPr>
              <a:t>Kết quả rèn luyện cảm xúc trong các tình huống giao tiếp trong cuộc sống.</a:t>
            </a:r>
            <a:endParaRPr/>
          </a:p>
          <a:p>
            <a:pPr indent="-571500" lvl="0" marL="571500" marR="0" rtl="0" algn="just">
              <a:lnSpc>
                <a:spcPct val="150000"/>
              </a:lnSpc>
              <a:spcBef>
                <a:spcPts val="0"/>
              </a:spcBef>
              <a:spcAft>
                <a:spcPts val="0"/>
              </a:spcAft>
              <a:buClr>
                <a:srgbClr val="000000"/>
              </a:buClr>
              <a:buSzPts val="3600"/>
              <a:buFont typeface="Courier New"/>
              <a:buChar char="o"/>
            </a:pPr>
            <a:r>
              <a:rPr lang="en-US" sz="3600">
                <a:solidFill>
                  <a:srgbClr val="000000"/>
                </a:solidFill>
                <a:latin typeface="Calibri"/>
                <a:ea typeface="Calibri"/>
                <a:cs typeface="Calibri"/>
                <a:sym typeface="Calibri"/>
              </a:rPr>
              <a:t>Cảm xúc của em khi kiểm soát được cảm xúc để ứng xử phù hợp</a:t>
            </a:r>
            <a:endParaRPr/>
          </a:p>
        </p:txBody>
      </p:sp>
      <p:grpSp>
        <p:nvGrpSpPr>
          <p:cNvPr id="915" name="Google Shape;915;p50"/>
          <p:cNvGrpSpPr/>
          <p:nvPr/>
        </p:nvGrpSpPr>
        <p:grpSpPr>
          <a:xfrm>
            <a:off x="1172710" y="2584179"/>
            <a:ext cx="16021269" cy="2019064"/>
            <a:chOff x="545750" y="2385192"/>
            <a:chExt cx="16021269" cy="2019064"/>
          </a:xfrm>
        </p:grpSpPr>
        <p:sp>
          <p:nvSpPr>
            <p:cNvPr id="916" name="Google Shape;916;p50"/>
            <p:cNvSpPr/>
            <p:nvPr/>
          </p:nvSpPr>
          <p:spPr>
            <a:xfrm>
              <a:off x="2438400" y="2385192"/>
              <a:ext cx="14128619" cy="2019064"/>
            </a:xfrm>
            <a:prstGeom prst="roundRect">
              <a:avLst>
                <a:gd fmla="val 16667" name="adj"/>
              </a:avLst>
            </a:prstGeom>
            <a:solidFill>
              <a:srgbClr val="FDE9D8"/>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chemeClr val="dk1"/>
                  </a:solidFill>
                  <a:latin typeface="Arial"/>
                  <a:ea typeface="Arial"/>
                  <a:cs typeface="Arial"/>
                  <a:sym typeface="Arial"/>
                </a:rPr>
                <a:t>Em hãy viết báo cáo kết quả rèn luyện cảm xúc trong các tình huống giao tiếp khác nhau trong cuộc sống</a:t>
              </a:r>
              <a:endParaRPr i="1" sz="4000">
                <a:solidFill>
                  <a:schemeClr val="dk1"/>
                </a:solidFill>
                <a:latin typeface="Arial"/>
                <a:ea typeface="Arial"/>
                <a:cs typeface="Arial"/>
                <a:sym typeface="Arial"/>
              </a:endParaRPr>
            </a:p>
          </p:txBody>
        </p:sp>
        <p:pic>
          <p:nvPicPr>
            <p:cNvPr descr="A child with glasses and a pen on a stack of books&#10;&#10;Description automatically generated" id="917" name="Google Shape;917;p50"/>
            <p:cNvPicPr preferRelativeResize="0"/>
            <p:nvPr/>
          </p:nvPicPr>
          <p:blipFill rotWithShape="1">
            <a:blip r:embed="rId6">
              <a:alphaModFix/>
            </a:blip>
            <a:srcRect b="0" l="0" r="0" t="0"/>
            <a:stretch/>
          </p:blipFill>
          <p:spPr>
            <a:xfrm>
              <a:off x="545750" y="2409600"/>
              <a:ext cx="1676400" cy="187440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10"/>
                                        </p:tgtEl>
                                        <p:attrNameLst>
                                          <p:attrName>style.visibility</p:attrName>
                                        </p:attrNameLst>
                                      </p:cBhvr>
                                      <p:to>
                                        <p:strVal val="visible"/>
                                      </p:to>
                                    </p:set>
                                    <p:animEffect filter="fade" transition="in">
                                      <p:cBhvr>
                                        <p:cTn dur="500"/>
                                        <p:tgtEl>
                                          <p:spTgt spid="9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5"/>
                                        </p:tgtEl>
                                        <p:attrNameLst>
                                          <p:attrName>style.visibility</p:attrName>
                                        </p:attrNameLst>
                                      </p:cBhvr>
                                      <p:to>
                                        <p:strVal val="visible"/>
                                      </p:to>
                                    </p:set>
                                    <p:animEffect filter="fade" transition="in">
                                      <p:cBhvr>
                                        <p:cTn dur="500"/>
                                        <p:tgtEl>
                                          <p:spTgt spid="9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1"/>
                                        </p:tgtEl>
                                        <p:attrNameLst>
                                          <p:attrName>style.visibility</p:attrName>
                                        </p:attrNameLst>
                                      </p:cBhvr>
                                      <p:to>
                                        <p:strVal val="visible"/>
                                      </p:to>
                                    </p:set>
                                    <p:animEffect filter="fade" transition="in">
                                      <p:cBhvr>
                                        <p:cTn dur="500"/>
                                        <p:tgtEl>
                                          <p:spTgt spid="9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xEl>
                                              <p:pRg end="0" st="0"/>
                                            </p:txEl>
                                          </p:spTgt>
                                        </p:tgtEl>
                                        <p:attrNameLst>
                                          <p:attrName>style.visibility</p:attrName>
                                        </p:attrNameLst>
                                      </p:cBhvr>
                                      <p:to>
                                        <p:strVal val="visible"/>
                                      </p:to>
                                    </p:set>
                                    <p:animEffect filter="fade" transition="in">
                                      <p:cBhvr>
                                        <p:cTn dur="500"/>
                                        <p:tgtEl>
                                          <p:spTgt spid="9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xEl>
                                              <p:pRg end="1" st="1"/>
                                            </p:txEl>
                                          </p:spTgt>
                                        </p:tgtEl>
                                        <p:attrNameLst>
                                          <p:attrName>style.visibility</p:attrName>
                                        </p:attrNameLst>
                                      </p:cBhvr>
                                      <p:to>
                                        <p:strVal val="visible"/>
                                      </p:to>
                                    </p:set>
                                    <p:animEffect filter="fade" transition="in">
                                      <p:cBhvr>
                                        <p:cTn dur="500"/>
                                        <p:tgtEl>
                                          <p:spTgt spid="9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xEl>
                                              <p:pRg end="2" st="2"/>
                                            </p:txEl>
                                          </p:spTgt>
                                        </p:tgtEl>
                                        <p:attrNameLst>
                                          <p:attrName>style.visibility</p:attrName>
                                        </p:attrNameLst>
                                      </p:cBhvr>
                                      <p:to>
                                        <p:strVal val="visible"/>
                                      </p:to>
                                    </p:set>
                                    <p:animEffect filter="fade" transition="in">
                                      <p:cBhvr>
                                        <p:cTn dur="500"/>
                                        <p:tgtEl>
                                          <p:spTgt spid="91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grpSp>
        <p:nvGrpSpPr>
          <p:cNvPr id="922" name="Google Shape;922;p51"/>
          <p:cNvGrpSpPr/>
          <p:nvPr/>
        </p:nvGrpSpPr>
        <p:grpSpPr>
          <a:xfrm>
            <a:off x="17193979" y="249277"/>
            <a:ext cx="1057989" cy="1158974"/>
            <a:chOff x="15614885" y="8251666"/>
            <a:chExt cx="1057989" cy="1158974"/>
          </a:xfrm>
        </p:grpSpPr>
        <p:sp>
          <p:nvSpPr>
            <p:cNvPr id="923" name="Google Shape;923;p51"/>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sp>
          <p:nvSpPr>
            <p:cNvPr id="924" name="Google Shape;924;p51"/>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grpSp>
      <p:sp>
        <p:nvSpPr>
          <p:cNvPr id="925" name="Google Shape;925;p51"/>
          <p:cNvSpPr/>
          <p:nvPr/>
        </p:nvSpPr>
        <p:spPr>
          <a:xfrm rot="2802144">
            <a:off x="-11769" y="9316637"/>
            <a:ext cx="1027952" cy="1039648"/>
          </a:xfrm>
          <a:custGeom>
            <a:rect b="b" l="l" r="r" t="t"/>
            <a:pathLst>
              <a:path extrusionOk="0" h="1039648" w="1027952">
                <a:moveTo>
                  <a:pt x="0" y="0"/>
                </a:moveTo>
                <a:lnTo>
                  <a:pt x="1027952" y="0"/>
                </a:lnTo>
                <a:lnTo>
                  <a:pt x="1027952" y="1039648"/>
                </a:lnTo>
                <a:lnTo>
                  <a:pt x="0" y="10396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6" name="Google Shape;926;p51"/>
          <p:cNvSpPr/>
          <p:nvPr/>
        </p:nvSpPr>
        <p:spPr>
          <a:xfrm>
            <a:off x="590916" y="2095500"/>
            <a:ext cx="17173632" cy="7206549"/>
          </a:xfrm>
          <a:custGeom>
            <a:rect b="b" l="l" r="r" t="t"/>
            <a:pathLst>
              <a:path extrusionOk="0" h="6361849" w="15013220">
                <a:moveTo>
                  <a:pt x="0" y="0"/>
                </a:moveTo>
                <a:lnTo>
                  <a:pt x="15013221" y="0"/>
                </a:lnTo>
                <a:lnTo>
                  <a:pt x="15013221" y="6361849"/>
                </a:lnTo>
                <a:lnTo>
                  <a:pt x="0" y="6361849"/>
                </a:lnTo>
                <a:lnTo>
                  <a:pt x="0" y="0"/>
                </a:lnTo>
                <a:close/>
              </a:path>
            </a:pathLst>
          </a:custGeom>
          <a:solidFill>
            <a:srgbClr val="DAE5F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27" name="Google Shape;927;p51"/>
          <p:cNvGrpSpPr/>
          <p:nvPr/>
        </p:nvGrpSpPr>
        <p:grpSpPr>
          <a:xfrm>
            <a:off x="5446400" y="0"/>
            <a:ext cx="7583876" cy="1388058"/>
            <a:chOff x="4834930" y="84191"/>
            <a:chExt cx="7359542" cy="1232175"/>
          </a:xfrm>
        </p:grpSpPr>
        <p:sp>
          <p:nvSpPr>
            <p:cNvPr id="928" name="Google Shape;928;p51"/>
            <p:cNvSpPr/>
            <p:nvPr/>
          </p:nvSpPr>
          <p:spPr>
            <a:xfrm flipH="1" rot="10800000">
              <a:off x="4834930" y="84191"/>
              <a:ext cx="7359542" cy="1232175"/>
            </a:xfrm>
            <a:prstGeom prst="round2SameRect">
              <a:avLst>
                <a:gd fmla="val 37720" name="adj1"/>
                <a:gd fmla="val 0" name="adj2"/>
              </a:avLst>
            </a:prstGeom>
            <a:solidFill>
              <a:srgbClr val="31859B"/>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9" name="Google Shape;929;p51"/>
            <p:cNvSpPr txBox="1"/>
            <p:nvPr/>
          </p:nvSpPr>
          <p:spPr>
            <a:xfrm>
              <a:off x="5254230" y="277036"/>
              <a:ext cx="6403317" cy="8196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chemeClr val="lt1"/>
                  </a:solidFill>
                  <a:latin typeface="Arial"/>
                  <a:ea typeface="Arial"/>
                  <a:cs typeface="Arial"/>
                  <a:sym typeface="Arial"/>
                </a:rPr>
                <a:t>KẾT LUẬN</a:t>
              </a:r>
              <a:endParaRPr b="1" sz="5400">
                <a:solidFill>
                  <a:schemeClr val="lt1"/>
                </a:solidFill>
                <a:latin typeface="Arial"/>
                <a:ea typeface="Arial"/>
                <a:cs typeface="Arial"/>
                <a:sym typeface="Arial"/>
              </a:endParaRPr>
            </a:p>
          </p:txBody>
        </p:sp>
      </p:grpSp>
      <p:grpSp>
        <p:nvGrpSpPr>
          <p:cNvPr id="930" name="Google Shape;930;p51"/>
          <p:cNvGrpSpPr/>
          <p:nvPr/>
        </p:nvGrpSpPr>
        <p:grpSpPr>
          <a:xfrm>
            <a:off x="1244028" y="2633784"/>
            <a:ext cx="7467602" cy="5891905"/>
            <a:chOff x="1694782" y="2550919"/>
            <a:chExt cx="7467602" cy="5891905"/>
          </a:xfrm>
        </p:grpSpPr>
        <p:grpSp>
          <p:nvGrpSpPr>
            <p:cNvPr id="931" name="Google Shape;931;p51"/>
            <p:cNvGrpSpPr/>
            <p:nvPr/>
          </p:nvGrpSpPr>
          <p:grpSpPr>
            <a:xfrm>
              <a:off x="1694782" y="2550919"/>
              <a:ext cx="7467602" cy="5891905"/>
              <a:chOff x="-609601" y="-631129"/>
              <a:chExt cx="9956801" cy="7855877"/>
            </a:xfrm>
          </p:grpSpPr>
          <p:grpSp>
            <p:nvGrpSpPr>
              <p:cNvPr id="932" name="Google Shape;932;p51"/>
              <p:cNvGrpSpPr/>
              <p:nvPr/>
            </p:nvGrpSpPr>
            <p:grpSpPr>
              <a:xfrm>
                <a:off x="-609601" y="-81423"/>
                <a:ext cx="9956801" cy="7306171"/>
                <a:chOff x="-120415" y="-198872"/>
                <a:chExt cx="1966776" cy="1443194"/>
              </a:xfrm>
            </p:grpSpPr>
            <p:sp>
              <p:nvSpPr>
                <p:cNvPr id="933" name="Google Shape;933;p51"/>
                <p:cNvSpPr/>
                <p:nvPr/>
              </p:nvSpPr>
              <p:spPr>
                <a:xfrm>
                  <a:off x="-120415" y="-198872"/>
                  <a:ext cx="1966776" cy="1443194"/>
                </a:xfrm>
                <a:custGeom>
                  <a:rect b="b" l="l" r="r" t="t"/>
                  <a:pathLst>
                    <a:path extrusionOk="0" h="1182933" w="1618115">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4" name="Google Shape;934;p51"/>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171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35" name="Google Shape;935;p51"/>
              <p:cNvGrpSpPr/>
              <p:nvPr/>
            </p:nvGrpSpPr>
            <p:grpSpPr>
              <a:xfrm>
                <a:off x="2015032" y="-631129"/>
                <a:ext cx="4411169" cy="4745937"/>
                <a:chOff x="0" y="-124667"/>
                <a:chExt cx="871342" cy="937467"/>
              </a:xfrm>
            </p:grpSpPr>
            <p:sp>
              <p:nvSpPr>
                <p:cNvPr id="936" name="Google Shape;936;p51"/>
                <p:cNvSpPr/>
                <p:nvPr/>
              </p:nvSpPr>
              <p:spPr>
                <a:xfrm>
                  <a:off x="58542" y="-124667"/>
                  <a:ext cx="812800" cy="238984"/>
                </a:xfrm>
                <a:custGeom>
                  <a:rect b="b" l="l" r="r" t="t"/>
                  <a:pathLst>
                    <a:path extrusionOk="0" h="238984" w="812800">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7" name="Google Shape;937;p51"/>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171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938" name="Google Shape;938;p51"/>
            <p:cNvSpPr txBox="1"/>
            <p:nvPr/>
          </p:nvSpPr>
          <p:spPr>
            <a:xfrm>
              <a:off x="2187383" y="3560300"/>
              <a:ext cx="6534816" cy="45949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rgbClr val="000000"/>
                  </a:solidFill>
                  <a:latin typeface="Arial"/>
                  <a:ea typeface="Arial"/>
                  <a:cs typeface="Arial"/>
                  <a:sym typeface="Arial"/>
                </a:rPr>
                <a:t>Học sinh cần tích cực rèn luyện kiểm soát cảm xúc để ứng xử phù hợp trong các tình huống giao tiếp khác nhau trong cuộc sống.</a:t>
              </a:r>
              <a:endParaRPr i="1" sz="4000">
                <a:solidFill>
                  <a:srgbClr val="FF0000"/>
                </a:solidFill>
                <a:latin typeface="Arial"/>
                <a:ea typeface="Arial"/>
                <a:cs typeface="Arial"/>
                <a:sym typeface="Arial"/>
              </a:endParaRPr>
            </a:p>
          </p:txBody>
        </p:sp>
      </p:grpSp>
      <p:pic>
        <p:nvPicPr>
          <p:cNvPr descr="Icon&#10;&#10;Description automatically generated" id="939" name="Google Shape;939;p51"/>
          <p:cNvPicPr preferRelativeResize="0"/>
          <p:nvPr/>
        </p:nvPicPr>
        <p:blipFill rotWithShape="1">
          <a:blip r:embed="rId5">
            <a:alphaModFix/>
          </a:blip>
          <a:srcRect b="0" l="0" r="0" t="0"/>
          <a:stretch/>
        </p:blipFill>
        <p:spPr>
          <a:xfrm>
            <a:off x="52255" y="1364938"/>
            <a:ext cx="1461124" cy="1461124"/>
          </a:xfrm>
          <a:prstGeom prst="rect">
            <a:avLst/>
          </a:prstGeom>
          <a:noFill/>
          <a:ln>
            <a:noFill/>
          </a:ln>
        </p:spPr>
      </p:pic>
      <p:grpSp>
        <p:nvGrpSpPr>
          <p:cNvPr id="940" name="Google Shape;940;p51"/>
          <p:cNvGrpSpPr/>
          <p:nvPr/>
        </p:nvGrpSpPr>
        <p:grpSpPr>
          <a:xfrm>
            <a:off x="9576370" y="2633784"/>
            <a:ext cx="7467602" cy="5891905"/>
            <a:chOff x="1694782" y="2550919"/>
            <a:chExt cx="7467602" cy="5891905"/>
          </a:xfrm>
        </p:grpSpPr>
        <p:grpSp>
          <p:nvGrpSpPr>
            <p:cNvPr id="941" name="Google Shape;941;p51"/>
            <p:cNvGrpSpPr/>
            <p:nvPr/>
          </p:nvGrpSpPr>
          <p:grpSpPr>
            <a:xfrm>
              <a:off x="1694782" y="2550919"/>
              <a:ext cx="7467602" cy="5891905"/>
              <a:chOff x="-609601" y="-631129"/>
              <a:chExt cx="9956801" cy="7855877"/>
            </a:xfrm>
          </p:grpSpPr>
          <p:grpSp>
            <p:nvGrpSpPr>
              <p:cNvPr id="942" name="Google Shape;942;p51"/>
              <p:cNvGrpSpPr/>
              <p:nvPr/>
            </p:nvGrpSpPr>
            <p:grpSpPr>
              <a:xfrm>
                <a:off x="-609601" y="-81423"/>
                <a:ext cx="9956801" cy="7306171"/>
                <a:chOff x="-120415" y="-198872"/>
                <a:chExt cx="1966776" cy="1443194"/>
              </a:xfrm>
            </p:grpSpPr>
            <p:sp>
              <p:nvSpPr>
                <p:cNvPr id="943" name="Google Shape;943;p51"/>
                <p:cNvSpPr/>
                <p:nvPr/>
              </p:nvSpPr>
              <p:spPr>
                <a:xfrm>
                  <a:off x="-120415" y="-198872"/>
                  <a:ext cx="1966776" cy="1443194"/>
                </a:xfrm>
                <a:custGeom>
                  <a:rect b="b" l="l" r="r" t="t"/>
                  <a:pathLst>
                    <a:path extrusionOk="0" h="1182933" w="1618115">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4" name="Google Shape;944;p51"/>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171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45" name="Google Shape;945;p51"/>
              <p:cNvGrpSpPr/>
              <p:nvPr/>
            </p:nvGrpSpPr>
            <p:grpSpPr>
              <a:xfrm>
                <a:off x="2015032" y="-631129"/>
                <a:ext cx="4411169" cy="4745937"/>
                <a:chOff x="0" y="-124667"/>
                <a:chExt cx="871342" cy="937467"/>
              </a:xfrm>
            </p:grpSpPr>
            <p:sp>
              <p:nvSpPr>
                <p:cNvPr id="946" name="Google Shape;946;p51"/>
                <p:cNvSpPr/>
                <p:nvPr/>
              </p:nvSpPr>
              <p:spPr>
                <a:xfrm>
                  <a:off x="58542" y="-124667"/>
                  <a:ext cx="812800" cy="238984"/>
                </a:xfrm>
                <a:custGeom>
                  <a:rect b="b" l="l" r="r" t="t"/>
                  <a:pathLst>
                    <a:path extrusionOk="0" h="238984" w="812800">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7" name="Google Shape;947;p51"/>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171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948" name="Google Shape;948;p51"/>
            <p:cNvSpPr txBox="1"/>
            <p:nvPr/>
          </p:nvSpPr>
          <p:spPr>
            <a:xfrm>
              <a:off x="2378041" y="3577358"/>
              <a:ext cx="6291742" cy="45949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rgbClr val="000000"/>
                  </a:solidFill>
                  <a:latin typeface="Arial"/>
                  <a:ea typeface="Arial"/>
                  <a:cs typeface="Arial"/>
                  <a:sym typeface="Arial"/>
                </a:rPr>
                <a:t>Kiểm soát cảm xúc và ứng xử hợp lý các trường hợp trong cuộc sống giúp học sinh duy trì được các mối quan hệ tốt đẹp.</a:t>
              </a:r>
              <a:endParaRPr i="1" sz="4000">
                <a:solidFill>
                  <a:srgbClr val="FF0000"/>
                </a:solidFill>
                <a:latin typeface="Arial"/>
                <a:ea typeface="Arial"/>
                <a:cs typeface="Arial"/>
                <a:sym typeface="Arial"/>
              </a:endParaRPr>
            </a:p>
          </p:txBody>
        </p:sp>
      </p:grpSp>
      <p:pic>
        <p:nvPicPr>
          <p:cNvPr id="949" name="Google Shape;949;p51"/>
          <p:cNvPicPr preferRelativeResize="0"/>
          <p:nvPr/>
        </p:nvPicPr>
        <p:blipFill rotWithShape="1">
          <a:blip r:embed="rId6">
            <a:alphaModFix/>
          </a:blip>
          <a:srcRect b="0" l="0" r="0" t="0"/>
          <a:stretch/>
        </p:blipFill>
        <p:spPr>
          <a:xfrm>
            <a:off x="7552515" y="7858119"/>
            <a:ext cx="3180879" cy="28270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7"/>
                                        </p:tgtEl>
                                        <p:attrNameLst>
                                          <p:attrName>style.visibility</p:attrName>
                                        </p:attrNameLst>
                                      </p:cBhvr>
                                      <p:to>
                                        <p:strVal val="visible"/>
                                      </p:to>
                                    </p:set>
                                    <p:animEffect filter="fade" transition="in">
                                      <p:cBhvr>
                                        <p:cTn dur="500"/>
                                        <p:tgtEl>
                                          <p:spTgt spid="927"/>
                                        </p:tgtEl>
                                      </p:cBhvr>
                                    </p:animEffect>
                                  </p:childTnLst>
                                </p:cTn>
                              </p:par>
                              <p:par>
                                <p:cTn fill="hold" nodeType="with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500"/>
                                        <p:tgtEl>
                                          <p:spTgt spid="9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500"/>
                                        <p:tgtEl>
                                          <p:spTgt spid="93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40"/>
                                        </p:tgtEl>
                                        <p:attrNameLst>
                                          <p:attrName>style.visibility</p:attrName>
                                        </p:attrNameLst>
                                      </p:cBhvr>
                                      <p:to>
                                        <p:strVal val="visible"/>
                                      </p:to>
                                    </p:set>
                                    <p:animEffect filter="fade" transition="in">
                                      <p:cBhvr>
                                        <p:cTn dur="500"/>
                                        <p:tgtEl>
                                          <p:spTgt spid="9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grpSp>
        <p:nvGrpSpPr>
          <p:cNvPr id="954" name="Google Shape;954;p52"/>
          <p:cNvGrpSpPr/>
          <p:nvPr/>
        </p:nvGrpSpPr>
        <p:grpSpPr>
          <a:xfrm>
            <a:off x="11201400" y="2832126"/>
            <a:ext cx="6592172" cy="4755539"/>
            <a:chOff x="10171828" y="2216761"/>
            <a:chExt cx="7647611" cy="5353328"/>
          </a:xfrm>
        </p:grpSpPr>
        <p:sp>
          <p:nvSpPr>
            <p:cNvPr id="955" name="Google Shape;955;p52"/>
            <p:cNvSpPr/>
            <p:nvPr/>
          </p:nvSpPr>
          <p:spPr>
            <a:xfrm>
              <a:off x="10171828" y="2216761"/>
              <a:ext cx="7647611" cy="5353328"/>
            </a:xfrm>
            <a:custGeom>
              <a:rect b="b" l="l" r="r" t="t"/>
              <a:pathLst>
                <a:path extrusionOk="0" h="5353328" w="7647611">
                  <a:moveTo>
                    <a:pt x="0" y="0"/>
                  </a:moveTo>
                  <a:lnTo>
                    <a:pt x="7647611" y="0"/>
                  </a:lnTo>
                  <a:lnTo>
                    <a:pt x="7647611" y="5353328"/>
                  </a:lnTo>
                  <a:lnTo>
                    <a:pt x="0" y="53533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56" name="Google Shape;956;p52"/>
            <p:cNvCxnSpPr/>
            <p:nvPr/>
          </p:nvCxnSpPr>
          <p:spPr>
            <a:xfrm>
              <a:off x="10767060" y="7436739"/>
              <a:ext cx="6492240" cy="0"/>
            </a:xfrm>
            <a:prstGeom prst="straightConnector1">
              <a:avLst/>
            </a:prstGeom>
            <a:noFill/>
            <a:ln cap="flat" cmpd="sng" w="38100">
              <a:solidFill>
                <a:srgbClr val="E86AA7"/>
              </a:solidFill>
              <a:prstDash val="solid"/>
              <a:round/>
              <a:headEnd len="sm" w="sm" type="none"/>
              <a:tailEnd len="sm" w="sm" type="none"/>
            </a:ln>
          </p:spPr>
        </p:cxnSp>
      </p:grpSp>
      <p:sp>
        <p:nvSpPr>
          <p:cNvPr id="957" name="Google Shape;957;p52"/>
          <p:cNvSpPr/>
          <p:nvPr/>
        </p:nvSpPr>
        <p:spPr>
          <a:xfrm>
            <a:off x="701354" y="159469"/>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8" name="Google Shape;958;p52"/>
          <p:cNvSpPr/>
          <p:nvPr/>
        </p:nvSpPr>
        <p:spPr>
          <a:xfrm>
            <a:off x="7389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9" name="Google Shape;959;p52"/>
          <p:cNvSpPr/>
          <p:nvPr/>
        </p:nvSpPr>
        <p:spPr>
          <a:xfrm>
            <a:off x="169695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0" name="Google Shape;960;p52"/>
          <p:cNvSpPr/>
          <p:nvPr/>
        </p:nvSpPr>
        <p:spPr>
          <a:xfrm>
            <a:off x="16071239" y="738956"/>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1" name="Google Shape;961;p52"/>
          <p:cNvSpPr txBox="1"/>
          <p:nvPr/>
        </p:nvSpPr>
        <p:spPr>
          <a:xfrm>
            <a:off x="712240" y="2257035"/>
            <a:ext cx="10371824" cy="5905719"/>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6600">
                <a:solidFill>
                  <a:srgbClr val="C00000"/>
                </a:solidFill>
                <a:latin typeface="Arial"/>
                <a:ea typeface="Arial"/>
                <a:cs typeface="Arial"/>
                <a:sym typeface="Arial"/>
              </a:rPr>
              <a:t>Hoạt động 7: </a:t>
            </a:r>
            <a:endParaRPr b="1" sz="6600">
              <a:solidFill>
                <a:srgbClr val="C00000"/>
              </a:solidFill>
              <a:latin typeface="Arial"/>
              <a:ea typeface="Arial"/>
              <a:cs typeface="Arial"/>
              <a:sym typeface="Arial"/>
            </a:endParaRPr>
          </a:p>
          <a:p>
            <a:pPr indent="0" lvl="0" marL="0" marR="0" rtl="0" algn="ctr">
              <a:lnSpc>
                <a:spcPct val="150000"/>
              </a:lnSpc>
              <a:spcBef>
                <a:spcPts val="0"/>
              </a:spcBef>
              <a:spcAft>
                <a:spcPts val="0"/>
              </a:spcAft>
              <a:buNone/>
            </a:pPr>
            <a:r>
              <a:rPr b="1" lang="en-US" sz="6600">
                <a:solidFill>
                  <a:srgbClr val="C00000"/>
                </a:solidFill>
                <a:latin typeface="Arial"/>
                <a:ea typeface="Arial"/>
                <a:cs typeface="Arial"/>
                <a:sym typeface="Arial"/>
              </a:rPr>
              <a:t>Rèn luyện để tự tin thích ứng với sự thay đổi trong cuộc sống</a:t>
            </a:r>
            <a:endParaRPr b="1" sz="6600">
              <a:solidFill>
                <a:srgbClr val="C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961"/>
                                        </p:tgtEl>
                                        <p:attrNameLst>
                                          <p:attrName>style.visibility</p:attrName>
                                        </p:attrNameLst>
                                      </p:cBhvr>
                                      <p:to>
                                        <p:strVal val="visible"/>
                                      </p:to>
                                    </p:set>
                                    <p:anim calcmode="lin" valueType="num">
                                      <p:cBhvr additive="base">
                                        <p:cTn dur="500"/>
                                        <p:tgtEl>
                                          <p:spTgt spid="961"/>
                                        </p:tgtEl>
                                        <p:attrNameLst>
                                          <p:attrName>ppt_w</p:attrName>
                                        </p:attrNameLst>
                                      </p:cBhvr>
                                      <p:tavLst>
                                        <p:tav fmla="" tm="0">
                                          <p:val>
                                            <p:strVal val="0"/>
                                          </p:val>
                                        </p:tav>
                                        <p:tav fmla="" tm="100000">
                                          <p:val>
                                            <p:strVal val="#ppt_w"/>
                                          </p:val>
                                        </p:tav>
                                      </p:tavLst>
                                    </p:anim>
                                    <p:anim calcmode="lin" valueType="num">
                                      <p:cBhvr additive="base">
                                        <p:cTn dur="500"/>
                                        <p:tgtEl>
                                          <p:spTgt spid="96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53"/>
          <p:cNvSpPr/>
          <p:nvPr/>
        </p:nvSpPr>
        <p:spPr>
          <a:xfrm>
            <a:off x="701354" y="159469"/>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7" name="Google Shape;967;p53"/>
          <p:cNvSpPr/>
          <p:nvPr/>
        </p:nvSpPr>
        <p:spPr>
          <a:xfrm>
            <a:off x="17353788" y="9447649"/>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68" name="Google Shape;968;p53"/>
          <p:cNvGrpSpPr/>
          <p:nvPr/>
        </p:nvGrpSpPr>
        <p:grpSpPr>
          <a:xfrm>
            <a:off x="1130200" y="3159322"/>
            <a:ext cx="7751579" cy="5576397"/>
            <a:chOff x="990600" y="2857500"/>
            <a:chExt cx="7751579" cy="5576397"/>
          </a:xfrm>
        </p:grpSpPr>
        <p:grpSp>
          <p:nvGrpSpPr>
            <p:cNvPr id="969" name="Google Shape;969;p53"/>
            <p:cNvGrpSpPr/>
            <p:nvPr/>
          </p:nvGrpSpPr>
          <p:grpSpPr>
            <a:xfrm>
              <a:off x="990600" y="2857500"/>
              <a:ext cx="7751579" cy="5576397"/>
              <a:chOff x="9609643" y="2961653"/>
              <a:chExt cx="7751579" cy="5576397"/>
            </a:xfrm>
          </p:grpSpPr>
          <p:sp>
            <p:nvSpPr>
              <p:cNvPr id="970" name="Google Shape;970;p53"/>
              <p:cNvSpPr/>
              <p:nvPr/>
            </p:nvSpPr>
            <p:spPr>
              <a:xfrm>
                <a:off x="9778523" y="3485496"/>
                <a:ext cx="7582699" cy="5052554"/>
              </a:xfrm>
              <a:prstGeom prst="roundRect">
                <a:avLst>
                  <a:gd fmla="val 16667" name="adj"/>
                </a:avLst>
              </a:prstGeom>
              <a:solidFill>
                <a:srgbClr val="EEB7B0"/>
              </a:solidFill>
              <a:ln cap="flat" cmpd="sng" w="168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1" name="Google Shape;971;p53"/>
              <p:cNvSpPr/>
              <p:nvPr/>
            </p:nvSpPr>
            <p:spPr>
              <a:xfrm>
                <a:off x="9609643" y="3333412"/>
                <a:ext cx="7582699" cy="5052554"/>
              </a:xfrm>
              <a:prstGeom prst="roundRect">
                <a:avLst>
                  <a:gd fmla="val 16667" name="adj"/>
                </a:avLst>
              </a:prstGeom>
              <a:solidFill>
                <a:srgbClr val="FFFFFF"/>
              </a:solidFill>
              <a:ln cap="flat" cmpd="sng" w="168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2" name="Google Shape;972;p53"/>
              <p:cNvSpPr/>
              <p:nvPr/>
            </p:nvSpPr>
            <p:spPr>
              <a:xfrm>
                <a:off x="11720640" y="2961653"/>
                <a:ext cx="3360706" cy="743519"/>
              </a:xfrm>
              <a:prstGeom prst="roundRect">
                <a:avLst>
                  <a:gd fmla="val 16667" name="adj"/>
                </a:avLst>
              </a:prstGeom>
              <a:solidFill>
                <a:srgbClr val="EEB7B0"/>
              </a:solidFill>
              <a:ln cap="flat" cmpd="sng" w="168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73" name="Google Shape;973;p53"/>
            <p:cNvSpPr txBox="1"/>
            <p:nvPr/>
          </p:nvSpPr>
          <p:spPr>
            <a:xfrm>
              <a:off x="1709043" y="4002929"/>
              <a:ext cx="6483571" cy="367158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rgbClr val="000000"/>
                  </a:solidFill>
                  <a:latin typeface="Arial"/>
                  <a:ea typeface="Arial"/>
                  <a:cs typeface="Arial"/>
                  <a:sym typeface="Arial"/>
                </a:rPr>
                <a:t>Các em hãy rèn luyện sự tự tin để thích ứng với sự thay đổi trong cuộc sống theo cách phù hợp.</a:t>
              </a:r>
              <a:endParaRPr sz="4000">
                <a:solidFill>
                  <a:schemeClr val="dk1"/>
                </a:solidFill>
                <a:latin typeface="Arial"/>
                <a:ea typeface="Arial"/>
                <a:cs typeface="Arial"/>
                <a:sym typeface="Arial"/>
              </a:endParaRPr>
            </a:p>
          </p:txBody>
        </p:sp>
      </p:grpSp>
      <p:grpSp>
        <p:nvGrpSpPr>
          <p:cNvPr id="974" name="Google Shape;974;p53"/>
          <p:cNvGrpSpPr/>
          <p:nvPr/>
        </p:nvGrpSpPr>
        <p:grpSpPr>
          <a:xfrm>
            <a:off x="9575103" y="3007238"/>
            <a:ext cx="7751579" cy="5728481"/>
            <a:chOff x="990600" y="2857500"/>
            <a:chExt cx="7751579" cy="5576397"/>
          </a:xfrm>
        </p:grpSpPr>
        <p:grpSp>
          <p:nvGrpSpPr>
            <p:cNvPr id="975" name="Google Shape;975;p53"/>
            <p:cNvGrpSpPr/>
            <p:nvPr/>
          </p:nvGrpSpPr>
          <p:grpSpPr>
            <a:xfrm>
              <a:off x="990600" y="2857500"/>
              <a:ext cx="7751579" cy="5576397"/>
              <a:chOff x="9609643" y="2961653"/>
              <a:chExt cx="7751579" cy="5576397"/>
            </a:xfrm>
          </p:grpSpPr>
          <p:sp>
            <p:nvSpPr>
              <p:cNvPr id="976" name="Google Shape;976;p53"/>
              <p:cNvSpPr/>
              <p:nvPr/>
            </p:nvSpPr>
            <p:spPr>
              <a:xfrm>
                <a:off x="9778523" y="3485496"/>
                <a:ext cx="7582699" cy="5052554"/>
              </a:xfrm>
              <a:prstGeom prst="roundRect">
                <a:avLst>
                  <a:gd fmla="val 16667" name="adj"/>
                </a:avLst>
              </a:prstGeom>
              <a:solidFill>
                <a:srgbClr val="EEB7B0"/>
              </a:solidFill>
              <a:ln cap="flat" cmpd="sng" w="168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7" name="Google Shape;977;p53"/>
              <p:cNvSpPr/>
              <p:nvPr/>
            </p:nvSpPr>
            <p:spPr>
              <a:xfrm>
                <a:off x="9609643" y="3333412"/>
                <a:ext cx="7582699" cy="5052554"/>
              </a:xfrm>
              <a:prstGeom prst="roundRect">
                <a:avLst>
                  <a:gd fmla="val 16667" name="adj"/>
                </a:avLst>
              </a:prstGeom>
              <a:solidFill>
                <a:srgbClr val="FFFFFF"/>
              </a:solidFill>
              <a:ln cap="flat" cmpd="sng" w="168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8" name="Google Shape;978;p53"/>
              <p:cNvSpPr/>
              <p:nvPr/>
            </p:nvSpPr>
            <p:spPr>
              <a:xfrm>
                <a:off x="11720640" y="2961653"/>
                <a:ext cx="3360706" cy="743519"/>
              </a:xfrm>
              <a:prstGeom prst="roundRect">
                <a:avLst>
                  <a:gd fmla="val 16667" name="adj"/>
                </a:avLst>
              </a:prstGeom>
              <a:solidFill>
                <a:srgbClr val="EEB7B0"/>
              </a:solidFill>
              <a:ln cap="flat" cmpd="sng" w="168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79" name="Google Shape;979;p53"/>
            <p:cNvSpPr txBox="1"/>
            <p:nvPr/>
          </p:nvSpPr>
          <p:spPr>
            <a:xfrm>
              <a:off x="1426420" y="4120566"/>
              <a:ext cx="6929447" cy="357410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chemeClr val="dk1"/>
                  </a:solidFill>
                  <a:latin typeface="Arial"/>
                  <a:ea typeface="Arial"/>
                  <a:cs typeface="Arial"/>
                  <a:sym typeface="Arial"/>
                </a:rPr>
                <a:t>Các em trình bày những cách mà em đã rèn luyện sự tự tin để thích ứng với sự thay đổi (nêu thêm ví dụ nếu có).</a:t>
              </a:r>
              <a:endParaRPr sz="4000">
                <a:solidFill>
                  <a:schemeClr val="dk1"/>
                </a:solidFill>
                <a:latin typeface="Arial"/>
                <a:ea typeface="Arial"/>
                <a:cs typeface="Arial"/>
                <a:sym typeface="Arial"/>
              </a:endParaRPr>
            </a:p>
          </p:txBody>
        </p:sp>
      </p:grpSp>
      <p:pic>
        <p:nvPicPr>
          <p:cNvPr id="980" name="Google Shape;980;p53"/>
          <p:cNvPicPr preferRelativeResize="0"/>
          <p:nvPr/>
        </p:nvPicPr>
        <p:blipFill rotWithShape="1">
          <a:blip r:embed="rId4">
            <a:alphaModFix/>
          </a:blip>
          <a:srcRect b="0" l="0" r="0" t="0"/>
          <a:stretch/>
        </p:blipFill>
        <p:spPr>
          <a:xfrm>
            <a:off x="7866014" y="8013560"/>
            <a:ext cx="2974642" cy="2260727"/>
          </a:xfrm>
          <a:prstGeom prst="rect">
            <a:avLst/>
          </a:prstGeom>
          <a:noFill/>
          <a:ln>
            <a:noFill/>
          </a:ln>
        </p:spPr>
      </p:pic>
      <p:sp>
        <p:nvSpPr>
          <p:cNvPr id="981" name="Google Shape;981;p53"/>
          <p:cNvSpPr txBox="1"/>
          <p:nvPr/>
        </p:nvSpPr>
        <p:spPr>
          <a:xfrm>
            <a:off x="943682" y="669440"/>
            <a:ext cx="16383000" cy="199817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400">
                <a:solidFill>
                  <a:srgbClr val="C00000"/>
                </a:solidFill>
                <a:latin typeface="Calibri"/>
                <a:ea typeface="Calibri"/>
                <a:cs typeface="Calibri"/>
                <a:sym typeface="Calibri"/>
              </a:rPr>
              <a:t>Nhiệm vụ 1: Thực hiện rèn luyện những cách đã đưa ra để tự tin thích ứng với sự thay đổi</a:t>
            </a:r>
            <a:endParaRPr sz="4400">
              <a:solidFill>
                <a:srgbClr val="C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500"/>
                                        <p:tgtEl>
                                          <p:spTgt spid="9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68"/>
                                        </p:tgtEl>
                                        <p:attrNameLst>
                                          <p:attrName>style.visibility</p:attrName>
                                        </p:attrNameLst>
                                      </p:cBhvr>
                                      <p:to>
                                        <p:strVal val="visible"/>
                                      </p:to>
                                    </p:set>
                                    <p:anim calcmode="lin" valueType="num">
                                      <p:cBhvr additive="base">
                                        <p:cTn dur="500"/>
                                        <p:tgtEl>
                                          <p:spTgt spid="968"/>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974"/>
                                        </p:tgtEl>
                                        <p:attrNameLst>
                                          <p:attrName>style.visibility</p:attrName>
                                        </p:attrNameLst>
                                      </p:cBhvr>
                                      <p:to>
                                        <p:strVal val="visible"/>
                                      </p:to>
                                    </p:set>
                                    <p:anim calcmode="lin" valueType="num">
                                      <p:cBhvr additive="base">
                                        <p:cTn dur="500"/>
                                        <p:tgtEl>
                                          <p:spTgt spid="97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5" name="Shape 985"/>
        <p:cNvGrpSpPr/>
        <p:nvPr/>
      </p:nvGrpSpPr>
      <p:grpSpPr>
        <a:xfrm>
          <a:off x="0" y="0"/>
          <a:ext cx="0" cy="0"/>
          <a:chOff x="0" y="0"/>
          <a:chExt cx="0" cy="0"/>
        </a:xfrm>
      </p:grpSpPr>
      <p:sp>
        <p:nvSpPr>
          <p:cNvPr id="986" name="Google Shape;986;p54"/>
          <p:cNvSpPr/>
          <p:nvPr/>
        </p:nvSpPr>
        <p:spPr>
          <a:xfrm>
            <a:off x="2286" y="0"/>
            <a:ext cx="18283428" cy="10287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6 tuyệt chiêu cần áp dụng giúp trẻ Tiểu học hình thành sự tự tin" id="987" name="Google Shape;987;p54"/>
          <p:cNvPicPr preferRelativeResize="0"/>
          <p:nvPr/>
        </p:nvPicPr>
        <p:blipFill rotWithShape="1">
          <a:blip r:embed="rId3">
            <a:alphaModFix amt="76000"/>
          </a:blip>
          <a:srcRect b="0" l="0" r="0" t="0"/>
          <a:stretch/>
        </p:blipFill>
        <p:spPr>
          <a:xfrm>
            <a:off x="20" y="1923"/>
            <a:ext cx="18287980" cy="10285077"/>
          </a:xfrm>
          <a:prstGeom prst="rect">
            <a:avLst/>
          </a:prstGeom>
          <a:noFill/>
          <a:ln>
            <a:noFill/>
          </a:ln>
        </p:spPr>
      </p:pic>
      <p:grpSp>
        <p:nvGrpSpPr>
          <p:cNvPr id="988" name="Google Shape;988;p54"/>
          <p:cNvGrpSpPr/>
          <p:nvPr/>
        </p:nvGrpSpPr>
        <p:grpSpPr>
          <a:xfrm>
            <a:off x="8836914" y="419100"/>
            <a:ext cx="9448801" cy="5334000"/>
            <a:chOff x="8850085" y="4457701"/>
            <a:chExt cx="9448801" cy="5334000"/>
          </a:xfrm>
        </p:grpSpPr>
        <p:sp>
          <p:nvSpPr>
            <p:cNvPr id="989" name="Google Shape;989;p54"/>
            <p:cNvSpPr/>
            <p:nvPr/>
          </p:nvSpPr>
          <p:spPr>
            <a:xfrm rot="-5400000">
              <a:off x="10907485" y="2400300"/>
              <a:ext cx="5334000" cy="9448801"/>
            </a:xfrm>
            <a:prstGeom prst="round2SameRect">
              <a:avLst>
                <a:gd fmla="val 16667" name="adj1"/>
                <a:gd fmla="val 0" name="adj2"/>
              </a:avLst>
            </a:prstGeom>
            <a:solidFill>
              <a:srgbClr val="FFF2C9"/>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0" name="Google Shape;990;p54"/>
            <p:cNvSpPr txBox="1"/>
            <p:nvPr/>
          </p:nvSpPr>
          <p:spPr>
            <a:xfrm>
              <a:off x="9538171" y="5014101"/>
              <a:ext cx="8458199" cy="41680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5000">
                  <a:solidFill>
                    <a:srgbClr val="FF0000"/>
                  </a:solidFill>
                  <a:latin typeface="Arial"/>
                  <a:ea typeface="Arial"/>
                  <a:cs typeface="Arial"/>
                  <a:sym typeface="Arial"/>
                </a:rPr>
                <a:t>KẾT LUẬN</a:t>
              </a:r>
              <a:endParaRPr b="1" sz="5000">
                <a:solidFill>
                  <a:srgbClr val="FF0000"/>
                </a:solidFill>
                <a:latin typeface="Arial"/>
                <a:ea typeface="Arial"/>
                <a:cs typeface="Arial"/>
                <a:sym typeface="Arial"/>
              </a:endParaRPr>
            </a:p>
            <a:p>
              <a:pPr indent="0" lvl="0" marL="0" marR="0" rtl="0" algn="just">
                <a:lnSpc>
                  <a:spcPct val="150000"/>
                </a:lnSpc>
                <a:spcBef>
                  <a:spcPts val="0"/>
                </a:spcBef>
                <a:spcAft>
                  <a:spcPts val="0"/>
                </a:spcAft>
                <a:buNone/>
              </a:pPr>
              <a:r>
                <a:rPr lang="en-US" sz="4400">
                  <a:solidFill>
                    <a:schemeClr val="dk1"/>
                  </a:solidFill>
                  <a:latin typeface="Arial"/>
                  <a:ea typeface="Arial"/>
                  <a:cs typeface="Arial"/>
                  <a:sym typeface="Arial"/>
                </a:rPr>
                <a:t>Học sinh phải luôn rèn luyện, phấn đấu để thích ứng với sự thay đổi trong cuộc sống.</a:t>
              </a:r>
              <a:endParaRPr sz="4400">
                <a:solidFill>
                  <a:schemeClr val="dk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8"/>
                                        </p:tgtEl>
                                        <p:attrNameLst>
                                          <p:attrName>style.visibility</p:attrName>
                                        </p:attrNameLst>
                                      </p:cBhvr>
                                      <p:to>
                                        <p:strVal val="visible"/>
                                      </p:to>
                                    </p:set>
                                    <p:animEffect filter="fade" transition="in">
                                      <p:cBhvr>
                                        <p:cTn dur="500"/>
                                        <p:tgtEl>
                                          <p:spTgt spid="9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grpSp>
        <p:nvGrpSpPr>
          <p:cNvPr id="995" name="Google Shape;995;p55"/>
          <p:cNvGrpSpPr/>
          <p:nvPr/>
        </p:nvGrpSpPr>
        <p:grpSpPr>
          <a:xfrm>
            <a:off x="353150" y="8945151"/>
            <a:ext cx="1057989" cy="1158974"/>
            <a:chOff x="15614885" y="8251666"/>
            <a:chExt cx="1057989" cy="1158974"/>
          </a:xfrm>
        </p:grpSpPr>
        <p:sp>
          <p:nvSpPr>
            <p:cNvPr id="996" name="Google Shape;996;p55"/>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sp>
          <p:nvSpPr>
            <p:cNvPr id="997" name="Google Shape;997;p55"/>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grpSp>
      <p:pic>
        <p:nvPicPr>
          <p:cNvPr id="998" name="Google Shape;998;p55"/>
          <p:cNvPicPr preferRelativeResize="0"/>
          <p:nvPr/>
        </p:nvPicPr>
        <p:blipFill rotWithShape="1">
          <a:blip r:embed="rId4">
            <a:alphaModFix/>
          </a:blip>
          <a:srcRect b="26406" l="0" r="0" t="0"/>
          <a:stretch/>
        </p:blipFill>
        <p:spPr>
          <a:xfrm>
            <a:off x="3859492" y="-571500"/>
            <a:ext cx="10622939" cy="8610600"/>
          </a:xfrm>
          <a:prstGeom prst="rect">
            <a:avLst/>
          </a:prstGeom>
          <a:noFill/>
          <a:ln>
            <a:noFill/>
          </a:ln>
        </p:spPr>
      </p:pic>
      <p:sp>
        <p:nvSpPr>
          <p:cNvPr id="999" name="Google Shape;999;p55"/>
          <p:cNvSpPr txBox="1"/>
          <p:nvPr/>
        </p:nvSpPr>
        <p:spPr>
          <a:xfrm>
            <a:off x="4869239" y="4229100"/>
            <a:ext cx="8549522" cy="301383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400">
                <a:solidFill>
                  <a:srgbClr val="000000"/>
                </a:solidFill>
                <a:latin typeface="Arial"/>
                <a:ea typeface="Arial"/>
                <a:cs typeface="Arial"/>
                <a:sym typeface="Arial"/>
              </a:rPr>
              <a:t>Các em hoàn thành </a:t>
            </a:r>
            <a:r>
              <a:rPr b="1" i="1" lang="en-US" sz="4400">
                <a:solidFill>
                  <a:srgbClr val="000000"/>
                </a:solidFill>
                <a:latin typeface="Arial"/>
                <a:ea typeface="Arial"/>
                <a:cs typeface="Arial"/>
                <a:sym typeface="Arial"/>
              </a:rPr>
              <a:t>Nhiệm vụ 1 </a:t>
            </a:r>
            <a:r>
              <a:rPr lang="en-US" sz="4400">
                <a:solidFill>
                  <a:srgbClr val="000000"/>
                </a:solidFill>
                <a:latin typeface="Arial"/>
                <a:ea typeface="Arial"/>
                <a:cs typeface="Arial"/>
                <a:sym typeface="Arial"/>
              </a:rPr>
              <a:t>và chuẩn bị những nội dung cần cho buổi báo cáo kết quả.</a:t>
            </a:r>
            <a:endParaRPr b="1" i="1" sz="4400">
              <a:solidFill>
                <a:srgbClr val="000000"/>
              </a:solidFill>
              <a:latin typeface="Arial"/>
              <a:ea typeface="Arial"/>
              <a:cs typeface="Arial"/>
              <a:sym typeface="Arial"/>
            </a:endParaRPr>
          </a:p>
        </p:txBody>
      </p:sp>
      <p:sp>
        <p:nvSpPr>
          <p:cNvPr id="1000" name="Google Shape;1000;p55"/>
          <p:cNvSpPr/>
          <p:nvPr/>
        </p:nvSpPr>
        <p:spPr>
          <a:xfrm>
            <a:off x="-1981200" y="718658"/>
            <a:ext cx="22250400" cy="1832872"/>
          </a:xfrm>
          <a:prstGeom prst="rect">
            <a:avLst/>
          </a:prstGeom>
          <a:solidFill>
            <a:srgbClr val="FFF3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001" name="Google Shape;1001;p55"/>
          <p:cNvGrpSpPr/>
          <p:nvPr/>
        </p:nvGrpSpPr>
        <p:grpSpPr>
          <a:xfrm rot="702940">
            <a:off x="15859615" y="544799"/>
            <a:ext cx="2538524" cy="1908389"/>
            <a:chOff x="15794001" y="8493661"/>
            <a:chExt cx="2246574" cy="1599902"/>
          </a:xfrm>
        </p:grpSpPr>
        <p:sp>
          <p:nvSpPr>
            <p:cNvPr id="1002" name="Google Shape;1002;p55"/>
            <p:cNvSpPr/>
            <p:nvPr/>
          </p:nvSpPr>
          <p:spPr>
            <a:xfrm>
              <a:off x="16840200" y="8801100"/>
              <a:ext cx="1200375" cy="1292463"/>
            </a:xfrm>
            <a:custGeom>
              <a:rect b="b" l="l" r="r" t="t"/>
              <a:pathLst>
                <a:path extrusionOk="0" h="1292463" w="1200375">
                  <a:moveTo>
                    <a:pt x="0" y="0"/>
                  </a:moveTo>
                  <a:lnTo>
                    <a:pt x="1200375" y="0"/>
                  </a:lnTo>
                  <a:lnTo>
                    <a:pt x="1200375" y="1292463"/>
                  </a:lnTo>
                  <a:lnTo>
                    <a:pt x="0" y="129246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3" name="Google Shape;1003;p55"/>
            <p:cNvSpPr/>
            <p:nvPr/>
          </p:nvSpPr>
          <p:spPr>
            <a:xfrm>
              <a:off x="15794001" y="8493661"/>
              <a:ext cx="953670" cy="953670"/>
            </a:xfrm>
            <a:custGeom>
              <a:rect b="b" l="l" r="r" t="t"/>
              <a:pathLst>
                <a:path extrusionOk="0" h="953670" w="953670">
                  <a:moveTo>
                    <a:pt x="0" y="0"/>
                  </a:moveTo>
                  <a:lnTo>
                    <a:pt x="953670" y="0"/>
                  </a:lnTo>
                  <a:lnTo>
                    <a:pt x="953670" y="953670"/>
                  </a:lnTo>
                  <a:lnTo>
                    <a:pt x="0" y="95367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04" name="Google Shape;1004;p55"/>
          <p:cNvGrpSpPr/>
          <p:nvPr/>
        </p:nvGrpSpPr>
        <p:grpSpPr>
          <a:xfrm rot="6949130">
            <a:off x="310503" y="510792"/>
            <a:ext cx="2506785" cy="1782556"/>
            <a:chOff x="15794001" y="8493661"/>
            <a:chExt cx="2246574" cy="1599902"/>
          </a:xfrm>
        </p:grpSpPr>
        <p:sp>
          <p:nvSpPr>
            <p:cNvPr id="1005" name="Google Shape;1005;p55"/>
            <p:cNvSpPr/>
            <p:nvPr/>
          </p:nvSpPr>
          <p:spPr>
            <a:xfrm>
              <a:off x="16840200" y="8801100"/>
              <a:ext cx="1200375" cy="1292463"/>
            </a:xfrm>
            <a:custGeom>
              <a:rect b="b" l="l" r="r" t="t"/>
              <a:pathLst>
                <a:path extrusionOk="0" h="1292463" w="1200375">
                  <a:moveTo>
                    <a:pt x="0" y="0"/>
                  </a:moveTo>
                  <a:lnTo>
                    <a:pt x="1200375" y="0"/>
                  </a:lnTo>
                  <a:lnTo>
                    <a:pt x="1200375" y="1292463"/>
                  </a:lnTo>
                  <a:lnTo>
                    <a:pt x="0" y="129246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6" name="Google Shape;1006;p55"/>
            <p:cNvSpPr/>
            <p:nvPr/>
          </p:nvSpPr>
          <p:spPr>
            <a:xfrm>
              <a:off x="15794001" y="8493661"/>
              <a:ext cx="953670" cy="953670"/>
            </a:xfrm>
            <a:custGeom>
              <a:rect b="b" l="l" r="r" t="t"/>
              <a:pathLst>
                <a:path extrusionOk="0" h="953670" w="953670">
                  <a:moveTo>
                    <a:pt x="0" y="0"/>
                  </a:moveTo>
                  <a:lnTo>
                    <a:pt x="953670" y="0"/>
                  </a:lnTo>
                  <a:lnTo>
                    <a:pt x="953670" y="953670"/>
                  </a:lnTo>
                  <a:lnTo>
                    <a:pt x="0" y="95367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07" name="Google Shape;1007;p55"/>
          <p:cNvSpPr txBox="1"/>
          <p:nvPr/>
        </p:nvSpPr>
        <p:spPr>
          <a:xfrm>
            <a:off x="2928417" y="1224117"/>
            <a:ext cx="1266762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C00000"/>
                </a:solidFill>
                <a:latin typeface="Arial"/>
                <a:ea typeface="Arial"/>
                <a:cs typeface="Arial"/>
                <a:sym typeface="Arial"/>
              </a:rPr>
              <a:t>Nhiệm vụ 2: Chia sẻ kết quả rèn luyện</a:t>
            </a:r>
            <a:endParaRPr sz="4800">
              <a:solidFill>
                <a:srgbClr val="C00000"/>
              </a:solidFill>
              <a:latin typeface="Arial"/>
              <a:ea typeface="Arial"/>
              <a:cs typeface="Arial"/>
              <a:sym typeface="Arial"/>
            </a:endParaRPr>
          </a:p>
        </p:txBody>
      </p:sp>
      <p:pic>
        <p:nvPicPr>
          <p:cNvPr descr="A child drawing on a piece of paper&#10;&#10;Description automatically generated with low confidence" id="1008" name="Google Shape;1008;p55"/>
          <p:cNvPicPr preferRelativeResize="0"/>
          <p:nvPr/>
        </p:nvPicPr>
        <p:blipFill rotWithShape="1">
          <a:blip r:embed="rId7">
            <a:alphaModFix/>
          </a:blip>
          <a:srcRect b="0" l="0" r="0" t="0"/>
          <a:stretch/>
        </p:blipFill>
        <p:spPr>
          <a:xfrm>
            <a:off x="12685648" y="6492263"/>
            <a:ext cx="4683538" cy="40980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07"/>
                                        </p:tgtEl>
                                        <p:attrNameLst>
                                          <p:attrName>style.visibility</p:attrName>
                                        </p:attrNameLst>
                                      </p:cBhvr>
                                      <p:to>
                                        <p:strVal val="visible"/>
                                      </p:to>
                                    </p:set>
                                    <p:animEffect filter="fade" transition="in">
                                      <p:cBhvr>
                                        <p:cTn dur="500"/>
                                        <p:tgtEl>
                                          <p:spTgt spid="10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500"/>
                                        <p:tgtEl>
                                          <p:spTgt spid="9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grpSp>
        <p:nvGrpSpPr>
          <p:cNvPr id="1013" name="Google Shape;1013;p56"/>
          <p:cNvGrpSpPr/>
          <p:nvPr/>
        </p:nvGrpSpPr>
        <p:grpSpPr>
          <a:xfrm>
            <a:off x="11201400" y="2832126"/>
            <a:ext cx="6592172" cy="4755539"/>
            <a:chOff x="10171828" y="2216761"/>
            <a:chExt cx="7647611" cy="5353328"/>
          </a:xfrm>
        </p:grpSpPr>
        <p:sp>
          <p:nvSpPr>
            <p:cNvPr id="1014" name="Google Shape;1014;p56"/>
            <p:cNvSpPr/>
            <p:nvPr/>
          </p:nvSpPr>
          <p:spPr>
            <a:xfrm>
              <a:off x="10171828" y="2216761"/>
              <a:ext cx="7647611" cy="5353328"/>
            </a:xfrm>
            <a:custGeom>
              <a:rect b="b" l="l" r="r" t="t"/>
              <a:pathLst>
                <a:path extrusionOk="0" h="5353328" w="7647611">
                  <a:moveTo>
                    <a:pt x="0" y="0"/>
                  </a:moveTo>
                  <a:lnTo>
                    <a:pt x="7647611" y="0"/>
                  </a:lnTo>
                  <a:lnTo>
                    <a:pt x="7647611" y="5353328"/>
                  </a:lnTo>
                  <a:lnTo>
                    <a:pt x="0" y="53533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015" name="Google Shape;1015;p56"/>
            <p:cNvCxnSpPr/>
            <p:nvPr/>
          </p:nvCxnSpPr>
          <p:spPr>
            <a:xfrm>
              <a:off x="10767060" y="7436739"/>
              <a:ext cx="6492240" cy="0"/>
            </a:xfrm>
            <a:prstGeom prst="straightConnector1">
              <a:avLst/>
            </a:prstGeom>
            <a:noFill/>
            <a:ln cap="flat" cmpd="sng" w="38100">
              <a:solidFill>
                <a:srgbClr val="E86AA7"/>
              </a:solidFill>
              <a:prstDash val="solid"/>
              <a:round/>
              <a:headEnd len="sm" w="sm" type="none"/>
              <a:tailEnd len="sm" w="sm" type="none"/>
            </a:ln>
          </p:spPr>
        </p:cxnSp>
      </p:grpSp>
      <p:sp>
        <p:nvSpPr>
          <p:cNvPr id="1016" name="Google Shape;1016;p56"/>
          <p:cNvSpPr/>
          <p:nvPr/>
        </p:nvSpPr>
        <p:spPr>
          <a:xfrm>
            <a:off x="701354" y="159469"/>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7" name="Google Shape;1017;p56"/>
          <p:cNvSpPr/>
          <p:nvPr/>
        </p:nvSpPr>
        <p:spPr>
          <a:xfrm>
            <a:off x="7389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8" name="Google Shape;1018;p56"/>
          <p:cNvSpPr/>
          <p:nvPr/>
        </p:nvSpPr>
        <p:spPr>
          <a:xfrm>
            <a:off x="16969556" y="8968556"/>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9" name="Google Shape;1019;p56"/>
          <p:cNvSpPr/>
          <p:nvPr/>
        </p:nvSpPr>
        <p:spPr>
          <a:xfrm>
            <a:off x="16071239" y="738956"/>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0" name="Google Shape;1020;p56"/>
          <p:cNvSpPr txBox="1"/>
          <p:nvPr/>
        </p:nvSpPr>
        <p:spPr>
          <a:xfrm>
            <a:off x="381000" y="3238500"/>
            <a:ext cx="11091860" cy="2685543"/>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6200">
                <a:solidFill>
                  <a:srgbClr val="C00000"/>
                </a:solidFill>
                <a:latin typeface="Arial"/>
                <a:ea typeface="Arial"/>
                <a:cs typeface="Arial"/>
                <a:sym typeface="Arial"/>
              </a:rPr>
              <a:t>Hoạt động 8: </a:t>
            </a:r>
            <a:endParaRPr b="1" sz="6200">
              <a:solidFill>
                <a:srgbClr val="C00000"/>
              </a:solidFill>
              <a:latin typeface="Arial"/>
              <a:ea typeface="Arial"/>
              <a:cs typeface="Arial"/>
              <a:sym typeface="Arial"/>
            </a:endParaRPr>
          </a:p>
          <a:p>
            <a:pPr indent="0" lvl="0" marL="0" marR="0" rtl="0" algn="ctr">
              <a:lnSpc>
                <a:spcPct val="150000"/>
              </a:lnSpc>
              <a:spcBef>
                <a:spcPts val="0"/>
              </a:spcBef>
              <a:spcAft>
                <a:spcPts val="0"/>
              </a:spcAft>
              <a:buNone/>
            </a:pPr>
            <a:r>
              <a:rPr b="1" lang="en-US" sz="6200">
                <a:solidFill>
                  <a:srgbClr val="C00000"/>
                </a:solidFill>
                <a:latin typeface="Arial"/>
                <a:ea typeface="Arial"/>
                <a:cs typeface="Arial"/>
                <a:sym typeface="Arial"/>
              </a:rPr>
              <a:t>Đánh giá kết quả trải nghiệm </a:t>
            </a:r>
            <a:endParaRPr b="1" sz="6200">
              <a:solidFill>
                <a:srgbClr val="C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020"/>
                                        </p:tgtEl>
                                        <p:attrNameLst>
                                          <p:attrName>style.visibility</p:attrName>
                                        </p:attrNameLst>
                                      </p:cBhvr>
                                      <p:to>
                                        <p:strVal val="visible"/>
                                      </p:to>
                                    </p:set>
                                    <p:anim calcmode="lin" valueType="num">
                                      <p:cBhvr additive="base">
                                        <p:cTn dur="500"/>
                                        <p:tgtEl>
                                          <p:spTgt spid="1020"/>
                                        </p:tgtEl>
                                        <p:attrNameLst>
                                          <p:attrName>ppt_w</p:attrName>
                                        </p:attrNameLst>
                                      </p:cBhvr>
                                      <p:tavLst>
                                        <p:tav fmla="" tm="0">
                                          <p:val>
                                            <p:strVal val="0"/>
                                          </p:val>
                                        </p:tav>
                                        <p:tav fmla="" tm="100000">
                                          <p:val>
                                            <p:strVal val="#ppt_w"/>
                                          </p:val>
                                        </p:tav>
                                      </p:tavLst>
                                    </p:anim>
                                    <p:anim calcmode="lin" valueType="num">
                                      <p:cBhvr additive="base">
                                        <p:cTn dur="500"/>
                                        <p:tgtEl>
                                          <p:spTgt spid="102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57"/>
          <p:cNvSpPr/>
          <p:nvPr/>
        </p:nvSpPr>
        <p:spPr>
          <a:xfrm>
            <a:off x="701354" y="159469"/>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6" name="Google Shape;1026;p57"/>
          <p:cNvSpPr/>
          <p:nvPr/>
        </p:nvSpPr>
        <p:spPr>
          <a:xfrm>
            <a:off x="17353788" y="9447649"/>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7" name="Google Shape;1027;p57"/>
          <p:cNvSpPr txBox="1"/>
          <p:nvPr/>
        </p:nvSpPr>
        <p:spPr>
          <a:xfrm>
            <a:off x="685025" y="3480486"/>
            <a:ext cx="11947846" cy="6256906"/>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en-US" sz="4000">
                <a:solidFill>
                  <a:schemeClr val="dk1"/>
                </a:solidFill>
                <a:latin typeface="Arial"/>
                <a:ea typeface="Arial"/>
                <a:cs typeface="Arial"/>
                <a:sym typeface="Arial"/>
              </a:rPr>
              <a:t>Các em hãy chỉ ra:</a:t>
            </a:r>
            <a:endParaRPr sz="4000">
              <a:solidFill>
                <a:schemeClr val="dk1"/>
              </a:solidFill>
              <a:latin typeface="Arial"/>
              <a:ea typeface="Arial"/>
              <a:cs typeface="Arial"/>
              <a:sym typeface="Arial"/>
            </a:endParaRPr>
          </a:p>
          <a:p>
            <a:pPr indent="-571500" lvl="1" marL="1028700" marR="0" rtl="0" algn="just">
              <a:lnSpc>
                <a:spcPct val="150000"/>
              </a:lnSpc>
              <a:spcBef>
                <a:spcPts val="0"/>
              </a:spcBef>
              <a:spcAft>
                <a:spcPts val="0"/>
              </a:spcAft>
              <a:buClr>
                <a:schemeClr val="dk1"/>
              </a:buClr>
              <a:buSzPts val="3800"/>
              <a:buFont typeface="Noto Sans Symbols"/>
              <a:buChar char="▪"/>
            </a:pPr>
            <a:r>
              <a:rPr b="0" i="1" lang="en-US" sz="3800" u="none" cap="none" strike="noStrike">
                <a:solidFill>
                  <a:schemeClr val="dk1"/>
                </a:solidFill>
                <a:latin typeface="Arial"/>
                <a:ea typeface="Arial"/>
                <a:cs typeface="Arial"/>
                <a:sym typeface="Arial"/>
              </a:rPr>
              <a:t>Những hành vi tự tin của từng bạn trong nhóm để thích ứng với hoàn cảnh.</a:t>
            </a:r>
            <a:endParaRPr/>
          </a:p>
          <a:p>
            <a:pPr indent="-571500" lvl="1" marL="1028700" marR="0" rtl="0" algn="just">
              <a:lnSpc>
                <a:spcPct val="150000"/>
              </a:lnSpc>
              <a:spcBef>
                <a:spcPts val="0"/>
              </a:spcBef>
              <a:spcAft>
                <a:spcPts val="0"/>
              </a:spcAft>
              <a:buClr>
                <a:schemeClr val="dk1"/>
              </a:buClr>
              <a:buSzPts val="3800"/>
              <a:buFont typeface="Noto Sans Symbols"/>
              <a:buChar char="▪"/>
            </a:pPr>
            <a:r>
              <a:rPr b="0" i="1" lang="en-US" sz="3800" u="none" cap="none" strike="noStrike">
                <a:solidFill>
                  <a:schemeClr val="dk1"/>
                </a:solidFill>
                <a:latin typeface="Arial"/>
                <a:ea typeface="Arial"/>
                <a:cs typeface="Arial"/>
                <a:sym typeface="Arial"/>
              </a:rPr>
              <a:t>Những hành vi biết điều chỉnh bản thân của từng bạn trong nhóm để thích ứng với hoàn cảnh.</a:t>
            </a:r>
            <a:endParaRPr/>
          </a:p>
          <a:p>
            <a:pPr indent="-571500" lvl="0" marL="571500" marR="0" rtl="0" algn="just">
              <a:lnSpc>
                <a:spcPct val="150000"/>
              </a:lnSpc>
              <a:spcBef>
                <a:spcPts val="0"/>
              </a:spcBef>
              <a:spcAft>
                <a:spcPts val="0"/>
              </a:spcAft>
              <a:buClr>
                <a:schemeClr val="dk1"/>
              </a:buClr>
              <a:buSzPts val="4000"/>
              <a:buFont typeface="Noto Sans Symbols"/>
              <a:buChar char="⮚"/>
            </a:pPr>
            <a:r>
              <a:rPr lang="en-US" sz="4000">
                <a:solidFill>
                  <a:schemeClr val="dk1"/>
                </a:solidFill>
                <a:latin typeface="Arial"/>
                <a:ea typeface="Arial"/>
                <a:cs typeface="Arial"/>
                <a:sym typeface="Arial"/>
              </a:rPr>
              <a:t>Sau đó, viết vào SBT những điều các bạn dành cho mình.</a:t>
            </a:r>
            <a:endParaRPr/>
          </a:p>
        </p:txBody>
      </p:sp>
      <p:sp>
        <p:nvSpPr>
          <p:cNvPr id="1028" name="Google Shape;1028;p57"/>
          <p:cNvSpPr/>
          <p:nvPr/>
        </p:nvSpPr>
        <p:spPr>
          <a:xfrm>
            <a:off x="228600" y="1820284"/>
            <a:ext cx="9220200" cy="1414180"/>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rgbClr val="FFF8E1"/>
          </a:solidFill>
          <a:ln cap="flat" cmpd="sng" w="25400">
            <a:solidFill>
              <a:srgbClr val="1D1B10"/>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200">
                <a:solidFill>
                  <a:schemeClr val="dk1"/>
                </a:solidFill>
                <a:latin typeface="Arial"/>
                <a:ea typeface="Arial"/>
                <a:cs typeface="Arial"/>
                <a:sym typeface="Arial"/>
              </a:rPr>
              <a:t>Thích gì ở bạn?</a:t>
            </a:r>
            <a:endParaRPr b="1" i="1" sz="4200">
              <a:solidFill>
                <a:schemeClr val="dk1"/>
              </a:solidFill>
              <a:latin typeface="Arial"/>
              <a:ea typeface="Arial"/>
              <a:cs typeface="Arial"/>
              <a:sym typeface="Arial"/>
            </a:endParaRPr>
          </a:p>
        </p:txBody>
      </p:sp>
      <p:sp>
        <p:nvSpPr>
          <p:cNvPr id="1029" name="Google Shape;1029;p57"/>
          <p:cNvSpPr txBox="1"/>
          <p:nvPr/>
        </p:nvSpPr>
        <p:spPr>
          <a:xfrm>
            <a:off x="1302371" y="617617"/>
            <a:ext cx="1599502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C00000"/>
                </a:solidFill>
                <a:latin typeface="Arial"/>
                <a:ea typeface="Arial"/>
                <a:cs typeface="Arial"/>
                <a:sym typeface="Arial"/>
              </a:rPr>
              <a:t>Nhiệm vụ 1: Đánh giá đồng đẳng</a:t>
            </a:r>
            <a:endParaRPr sz="4800">
              <a:solidFill>
                <a:srgbClr val="C00000"/>
              </a:solidFill>
              <a:latin typeface="Arial"/>
              <a:ea typeface="Arial"/>
              <a:cs typeface="Arial"/>
              <a:sym typeface="Arial"/>
            </a:endParaRPr>
          </a:p>
        </p:txBody>
      </p:sp>
      <p:pic>
        <p:nvPicPr>
          <p:cNvPr id="1030" name="Google Shape;1030;p57"/>
          <p:cNvPicPr preferRelativeResize="0"/>
          <p:nvPr/>
        </p:nvPicPr>
        <p:blipFill rotWithShape="1">
          <a:blip r:embed="rId4">
            <a:alphaModFix/>
          </a:blip>
          <a:srcRect b="0" l="0" r="0" t="0"/>
          <a:stretch/>
        </p:blipFill>
        <p:spPr>
          <a:xfrm>
            <a:off x="13038772" y="4103913"/>
            <a:ext cx="4258628" cy="4784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29"/>
                                        </p:tgtEl>
                                        <p:attrNameLst>
                                          <p:attrName>style.visibility</p:attrName>
                                        </p:attrNameLst>
                                      </p:cBhvr>
                                      <p:to>
                                        <p:strVal val="visible"/>
                                      </p:to>
                                    </p:set>
                                    <p:animEffect filter="fade" transition="in">
                                      <p:cBhvr>
                                        <p:cTn dur="500"/>
                                        <p:tgtEl>
                                          <p:spTgt spid="10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8"/>
                                        </p:tgtEl>
                                        <p:attrNameLst>
                                          <p:attrName>style.visibility</p:attrName>
                                        </p:attrNameLst>
                                      </p:cBhvr>
                                      <p:to>
                                        <p:strVal val="visible"/>
                                      </p:to>
                                    </p:set>
                                    <p:animEffect filter="fade" transition="in">
                                      <p:cBhvr>
                                        <p:cTn dur="500"/>
                                        <p:tgtEl>
                                          <p:spTgt spid="1028"/>
                                        </p:tgtEl>
                                      </p:cBhvr>
                                    </p:animEffect>
                                  </p:childTnLst>
                                </p:cTn>
                              </p:par>
                              <p:par>
                                <p:cTn fill="hold" nodeType="with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500"/>
                                        <p:tgtEl>
                                          <p:spTgt spid="10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7">
                                            <p:txEl>
                                              <p:pRg end="0" st="0"/>
                                            </p:txEl>
                                          </p:spTgt>
                                        </p:tgtEl>
                                        <p:attrNameLst>
                                          <p:attrName>style.visibility</p:attrName>
                                        </p:attrNameLst>
                                      </p:cBhvr>
                                      <p:to>
                                        <p:strVal val="visible"/>
                                      </p:to>
                                    </p:set>
                                    <p:animEffect filter="fade" transition="in">
                                      <p:cBhvr>
                                        <p:cTn dur="500"/>
                                        <p:tgtEl>
                                          <p:spTgt spid="10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7">
                                            <p:txEl>
                                              <p:pRg end="1" st="1"/>
                                            </p:txEl>
                                          </p:spTgt>
                                        </p:tgtEl>
                                        <p:attrNameLst>
                                          <p:attrName>style.visibility</p:attrName>
                                        </p:attrNameLst>
                                      </p:cBhvr>
                                      <p:to>
                                        <p:strVal val="visible"/>
                                      </p:to>
                                    </p:set>
                                    <p:animEffect filter="fade" transition="in">
                                      <p:cBhvr>
                                        <p:cTn dur="500"/>
                                        <p:tgtEl>
                                          <p:spTgt spid="10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7">
                                            <p:txEl>
                                              <p:pRg end="2" st="2"/>
                                            </p:txEl>
                                          </p:spTgt>
                                        </p:tgtEl>
                                        <p:attrNameLst>
                                          <p:attrName>style.visibility</p:attrName>
                                        </p:attrNameLst>
                                      </p:cBhvr>
                                      <p:to>
                                        <p:strVal val="visible"/>
                                      </p:to>
                                    </p:set>
                                    <p:animEffect filter="fade" transition="in">
                                      <p:cBhvr>
                                        <p:cTn dur="500"/>
                                        <p:tgtEl>
                                          <p:spTgt spid="102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7">
                                            <p:txEl>
                                              <p:pRg end="3" st="3"/>
                                            </p:txEl>
                                          </p:spTgt>
                                        </p:tgtEl>
                                        <p:attrNameLst>
                                          <p:attrName>style.visibility</p:attrName>
                                        </p:attrNameLst>
                                      </p:cBhvr>
                                      <p:to>
                                        <p:strVal val="visible"/>
                                      </p:to>
                                    </p:set>
                                    <p:animEffect filter="fade" transition="in">
                                      <p:cBhvr>
                                        <p:cTn dur="500"/>
                                        <p:tgtEl>
                                          <p:spTgt spid="102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58"/>
          <p:cNvSpPr/>
          <p:nvPr/>
        </p:nvSpPr>
        <p:spPr>
          <a:xfrm>
            <a:off x="701354" y="159469"/>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6" name="Google Shape;1036;p58"/>
          <p:cNvSpPr/>
          <p:nvPr/>
        </p:nvSpPr>
        <p:spPr>
          <a:xfrm>
            <a:off x="304800" y="1922620"/>
            <a:ext cx="11277600" cy="1393958"/>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rgbClr val="F2EFF5"/>
          </a:solidFill>
          <a:ln cap="flat" cmpd="sng" w="25400">
            <a:solidFill>
              <a:srgbClr val="3F3151"/>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200">
                <a:solidFill>
                  <a:srgbClr val="3F3151"/>
                </a:solidFill>
                <a:latin typeface="Arial"/>
                <a:ea typeface="Arial"/>
                <a:cs typeface="Arial"/>
                <a:sym typeface="Arial"/>
              </a:rPr>
              <a:t>Mong bạn thay đổi điều gì?</a:t>
            </a:r>
            <a:endParaRPr b="1" i="1" sz="4200">
              <a:solidFill>
                <a:srgbClr val="3F3151"/>
              </a:solidFill>
              <a:latin typeface="Arial"/>
              <a:ea typeface="Arial"/>
              <a:cs typeface="Arial"/>
              <a:sym typeface="Arial"/>
            </a:endParaRPr>
          </a:p>
        </p:txBody>
      </p:sp>
      <p:sp>
        <p:nvSpPr>
          <p:cNvPr id="1037" name="Google Shape;1037;p58"/>
          <p:cNvSpPr txBox="1"/>
          <p:nvPr/>
        </p:nvSpPr>
        <p:spPr>
          <a:xfrm>
            <a:off x="1302371" y="617617"/>
            <a:ext cx="1599502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C00000"/>
                </a:solidFill>
                <a:latin typeface="Arial"/>
                <a:ea typeface="Arial"/>
                <a:cs typeface="Arial"/>
                <a:sym typeface="Arial"/>
              </a:rPr>
              <a:t>Nhiệm vụ 1: Đánh giá đồng đẳng</a:t>
            </a:r>
            <a:endParaRPr sz="4800">
              <a:solidFill>
                <a:srgbClr val="C00000"/>
              </a:solidFill>
              <a:latin typeface="Arial"/>
              <a:ea typeface="Arial"/>
              <a:cs typeface="Arial"/>
              <a:sym typeface="Arial"/>
            </a:endParaRPr>
          </a:p>
        </p:txBody>
      </p:sp>
      <p:grpSp>
        <p:nvGrpSpPr>
          <p:cNvPr id="1038" name="Google Shape;1038;p58"/>
          <p:cNvGrpSpPr/>
          <p:nvPr/>
        </p:nvGrpSpPr>
        <p:grpSpPr>
          <a:xfrm>
            <a:off x="17193979" y="249277"/>
            <a:ext cx="1057989" cy="1158974"/>
            <a:chOff x="15614885" y="8251666"/>
            <a:chExt cx="1057989" cy="1158974"/>
          </a:xfrm>
        </p:grpSpPr>
        <p:sp>
          <p:nvSpPr>
            <p:cNvPr id="1039" name="Google Shape;1039;p58"/>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sp>
          <p:nvSpPr>
            <p:cNvPr id="1040" name="Google Shape;1040;p58"/>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Arial"/>
                <a:ea typeface="Arial"/>
                <a:cs typeface="Arial"/>
                <a:sym typeface="Arial"/>
              </a:endParaRPr>
            </a:p>
          </p:txBody>
        </p:sp>
      </p:grpSp>
      <p:sp>
        <p:nvSpPr>
          <p:cNvPr id="1041" name="Google Shape;1041;p58"/>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1042" name="Google Shape;1042;p58"/>
          <p:cNvGrpSpPr/>
          <p:nvPr/>
        </p:nvGrpSpPr>
        <p:grpSpPr>
          <a:xfrm>
            <a:off x="701354" y="3653977"/>
            <a:ext cx="6211075" cy="2403985"/>
            <a:chOff x="316143" y="2408807"/>
            <a:chExt cx="6211075" cy="2403985"/>
          </a:xfrm>
        </p:grpSpPr>
        <p:sp>
          <p:nvSpPr>
            <p:cNvPr id="1043" name="Google Shape;1043;p58"/>
            <p:cNvSpPr/>
            <p:nvPr/>
          </p:nvSpPr>
          <p:spPr>
            <a:xfrm>
              <a:off x="316143" y="2853401"/>
              <a:ext cx="6211075" cy="1959391"/>
            </a:xfrm>
            <a:prstGeom prst="roundRect">
              <a:avLst>
                <a:gd fmla="val 16667" name="adj"/>
              </a:avLst>
            </a:prstGeom>
            <a:solidFill>
              <a:schemeClr val="lt1"/>
            </a:solidFill>
            <a:ln cap="flat" cmpd="sng" w="25400">
              <a:solidFill>
                <a:srgbClr val="632423"/>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Arial"/>
                  <a:ea typeface="Arial"/>
                  <a:cs typeface="Arial"/>
                  <a:sym typeface="Arial"/>
                </a:rPr>
                <a:t>HOẠT ĐỘNG NHÓM</a:t>
              </a:r>
              <a:endParaRPr b="1" sz="4000">
                <a:solidFill>
                  <a:schemeClr val="dk1"/>
                </a:solidFill>
                <a:latin typeface="Arial"/>
                <a:ea typeface="Arial"/>
                <a:cs typeface="Arial"/>
                <a:sym typeface="Arial"/>
              </a:endParaRPr>
            </a:p>
          </p:txBody>
        </p:sp>
        <p:pic>
          <p:nvPicPr>
            <p:cNvPr id="1044" name="Google Shape;1044;p58"/>
            <p:cNvPicPr preferRelativeResize="0"/>
            <p:nvPr/>
          </p:nvPicPr>
          <p:blipFill rotWithShape="1">
            <a:blip r:embed="rId4">
              <a:alphaModFix/>
            </a:blip>
            <a:srcRect b="0" l="0" r="0" t="0"/>
            <a:stretch/>
          </p:blipFill>
          <p:spPr>
            <a:xfrm>
              <a:off x="3065582" y="2408807"/>
              <a:ext cx="570935" cy="586942"/>
            </a:xfrm>
            <a:prstGeom prst="rect">
              <a:avLst/>
            </a:prstGeom>
            <a:noFill/>
            <a:ln>
              <a:noFill/>
            </a:ln>
          </p:spPr>
        </p:pic>
      </p:grpSp>
      <p:sp>
        <p:nvSpPr>
          <p:cNvPr id="1045" name="Google Shape;1045;p58"/>
          <p:cNvSpPr/>
          <p:nvPr/>
        </p:nvSpPr>
        <p:spPr>
          <a:xfrm>
            <a:off x="8039100" y="4098571"/>
            <a:ext cx="9220200" cy="2499102"/>
          </a:xfrm>
          <a:prstGeom prst="wedgeRoundRectCallout">
            <a:avLst>
              <a:gd fmla="val -57063" name="adj1"/>
              <a:gd fmla="val 47957" name="adj2"/>
              <a:gd fmla="val 16667" name="adj3"/>
            </a:avLst>
          </a:prstGeom>
          <a:solidFill>
            <a:srgbClr val="F6E7E6"/>
          </a:solidFill>
          <a:ln cap="flat" cmpd="sng" w="381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Em hãy nói một điều mong muốn bạn thay đổi</a:t>
            </a:r>
            <a:endParaRPr sz="4000">
              <a:solidFill>
                <a:schemeClr val="dk1"/>
              </a:solidFill>
              <a:latin typeface="Arial"/>
              <a:ea typeface="Arial"/>
              <a:cs typeface="Arial"/>
              <a:sym typeface="Arial"/>
            </a:endParaRPr>
          </a:p>
        </p:txBody>
      </p:sp>
      <p:sp>
        <p:nvSpPr>
          <p:cNvPr id="1046" name="Google Shape;1046;p58"/>
          <p:cNvSpPr/>
          <p:nvPr/>
        </p:nvSpPr>
        <p:spPr>
          <a:xfrm>
            <a:off x="8039100" y="7275895"/>
            <a:ext cx="9220200" cy="2499102"/>
          </a:xfrm>
          <a:prstGeom prst="wedgeRoundRectCallout">
            <a:avLst>
              <a:gd fmla="val -56081" name="adj1"/>
              <a:gd fmla="val -43313" name="adj2"/>
              <a:gd fmla="val 16667" name="adj3"/>
            </a:avLst>
          </a:prstGeom>
          <a:solidFill>
            <a:srgbClr val="EAF1DD"/>
          </a:solidFill>
          <a:ln cap="flat" cmpd="sng" w="38100">
            <a:solidFill>
              <a:srgbClr val="C2D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FF0000"/>
                </a:solidFill>
                <a:latin typeface="Arial"/>
                <a:ea typeface="Arial"/>
                <a:cs typeface="Arial"/>
                <a:sym typeface="Arial"/>
              </a:rPr>
              <a:t>Gợi ý: </a:t>
            </a:r>
            <a:r>
              <a:rPr lang="en-US" sz="4000">
                <a:solidFill>
                  <a:schemeClr val="dk1"/>
                </a:solidFill>
                <a:latin typeface="Arial"/>
                <a:ea typeface="Arial"/>
                <a:cs typeface="Arial"/>
                <a:sym typeface="Arial"/>
              </a:rPr>
              <a:t>sự tự tin, sự chưa linh hoạt,...</a:t>
            </a:r>
            <a:endParaRPr sz="4000">
              <a:solidFill>
                <a:schemeClr val="dk1"/>
              </a:solidFill>
              <a:latin typeface="Arial"/>
              <a:ea typeface="Arial"/>
              <a:cs typeface="Arial"/>
              <a:sym typeface="Arial"/>
            </a:endParaRPr>
          </a:p>
        </p:txBody>
      </p:sp>
      <p:pic>
        <p:nvPicPr>
          <p:cNvPr descr="A picture containing toy, doll&#10;&#10;Description automatically generated" id="1047" name="Google Shape;1047;p58"/>
          <p:cNvPicPr preferRelativeResize="0"/>
          <p:nvPr/>
        </p:nvPicPr>
        <p:blipFill rotWithShape="1">
          <a:blip r:embed="rId5">
            <a:alphaModFix/>
          </a:blip>
          <a:srcRect b="0" l="0" r="0" t="0"/>
          <a:stretch/>
        </p:blipFill>
        <p:spPr>
          <a:xfrm>
            <a:off x="2028509" y="6620330"/>
            <a:ext cx="2985831" cy="3518087"/>
          </a:xfrm>
          <a:prstGeom prst="rect">
            <a:avLst/>
          </a:prstGeom>
          <a:noFill/>
          <a:ln>
            <a:noFill/>
          </a:ln>
        </p:spPr>
      </p:pic>
    </p:spTree>
  </p:cSld>
  <p:clrMapOvr>
    <a:masterClrMapping/>
  </p:clrMapOvr>
  <p:transition spd="med">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36"/>
                                        </p:tgtEl>
                                        <p:attrNameLst>
                                          <p:attrName>style.visibility</p:attrName>
                                        </p:attrNameLst>
                                      </p:cBhvr>
                                      <p:to>
                                        <p:strVal val="visible"/>
                                      </p:to>
                                    </p:set>
                                    <p:animEffect filter="fade" transition="in">
                                      <p:cBhvr>
                                        <p:cTn dur="500"/>
                                        <p:tgtEl>
                                          <p:spTgt spid="10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2"/>
                                        </p:tgtEl>
                                        <p:attrNameLst>
                                          <p:attrName>style.visibility</p:attrName>
                                        </p:attrNameLst>
                                      </p:cBhvr>
                                      <p:to>
                                        <p:strVal val="visible"/>
                                      </p:to>
                                    </p:set>
                                    <p:animEffect filter="fade" transition="in">
                                      <p:cBhvr>
                                        <p:cTn dur="500"/>
                                        <p:tgtEl>
                                          <p:spTgt spid="1042"/>
                                        </p:tgtEl>
                                      </p:cBhvr>
                                    </p:animEffect>
                                  </p:childTnLst>
                                </p:cTn>
                              </p:par>
                              <p:par>
                                <p:cTn fill="hold" nodeType="withEffect" presetClass="entr" presetID="10" presetSubtype="0">
                                  <p:stCondLst>
                                    <p:cond delay="0"/>
                                  </p:stCondLst>
                                  <p:childTnLst>
                                    <p:set>
                                      <p:cBhvr>
                                        <p:cTn dur="1" fill="hold">
                                          <p:stCondLst>
                                            <p:cond delay="0"/>
                                          </p:stCondLst>
                                        </p:cTn>
                                        <p:tgtEl>
                                          <p:spTgt spid="1047"/>
                                        </p:tgtEl>
                                        <p:attrNameLst>
                                          <p:attrName>style.visibility</p:attrName>
                                        </p:attrNameLst>
                                      </p:cBhvr>
                                      <p:to>
                                        <p:strVal val="visible"/>
                                      </p:to>
                                    </p:set>
                                    <p:animEffect filter="fade" transition="in">
                                      <p:cBhvr>
                                        <p:cTn dur="500"/>
                                        <p:tgtEl>
                                          <p:spTgt spid="10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5"/>
                                        </p:tgtEl>
                                        <p:attrNameLst>
                                          <p:attrName>style.visibility</p:attrName>
                                        </p:attrNameLst>
                                      </p:cBhvr>
                                      <p:to>
                                        <p:strVal val="visible"/>
                                      </p:to>
                                    </p:set>
                                    <p:animEffect filter="fade" transition="in">
                                      <p:cBhvr>
                                        <p:cTn dur="500"/>
                                        <p:tgtEl>
                                          <p:spTgt spid="104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46"/>
                                        </p:tgtEl>
                                        <p:attrNameLst>
                                          <p:attrName>style.visibility</p:attrName>
                                        </p:attrNameLst>
                                      </p:cBhvr>
                                      <p:to>
                                        <p:strVal val="visible"/>
                                      </p:to>
                                    </p:set>
                                    <p:animEffect filter="fade" transition="in">
                                      <p:cBhvr>
                                        <p:cTn dur="500"/>
                                        <p:tgtEl>
                                          <p:spTgt spid="10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6"/>
          <p:cNvSpPr/>
          <p:nvPr/>
        </p:nvSpPr>
        <p:spPr>
          <a:xfrm>
            <a:off x="16633012" y="259306"/>
            <a:ext cx="1717197" cy="1248985"/>
          </a:xfrm>
          <a:custGeom>
            <a:rect b="b" l="l" r="r" t="t"/>
            <a:pathLst>
              <a:path extrusionOk="0" h="4959711" w="7140946">
                <a:moveTo>
                  <a:pt x="0" y="0"/>
                </a:moveTo>
                <a:lnTo>
                  <a:pt x="7140946" y="0"/>
                </a:lnTo>
                <a:lnTo>
                  <a:pt x="7140946" y="4959711"/>
                </a:lnTo>
                <a:lnTo>
                  <a:pt x="0" y="49597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71" name="Google Shape;171;p6"/>
          <p:cNvGrpSpPr/>
          <p:nvPr/>
        </p:nvGrpSpPr>
        <p:grpSpPr>
          <a:xfrm>
            <a:off x="6940" y="147512"/>
            <a:ext cx="1057989" cy="1158974"/>
            <a:chOff x="15614885" y="8251666"/>
            <a:chExt cx="1057989" cy="1158974"/>
          </a:xfrm>
        </p:grpSpPr>
        <p:sp>
          <p:nvSpPr>
            <p:cNvPr id="172" name="Google Shape;172;p6"/>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3" name="Google Shape;173;p6"/>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74" name="Google Shape;174;p6"/>
          <p:cNvSpPr/>
          <p:nvPr/>
        </p:nvSpPr>
        <p:spPr>
          <a:xfrm>
            <a:off x="228600" y="2634209"/>
            <a:ext cx="8610600" cy="1232645"/>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rgbClr val="FFF8E1"/>
          </a:solidFill>
          <a:ln cap="flat" cmpd="sng" w="25400">
            <a:solidFill>
              <a:srgbClr val="205867"/>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0F243E"/>
                </a:solidFill>
                <a:latin typeface="Arial"/>
                <a:ea typeface="Arial"/>
                <a:cs typeface="Arial"/>
                <a:sym typeface="Arial"/>
              </a:rPr>
              <a:t>1. Sự thay đổi của bản thân</a:t>
            </a:r>
            <a:endParaRPr b="1" sz="4000">
              <a:solidFill>
                <a:srgbClr val="0F243E"/>
              </a:solidFill>
              <a:latin typeface="Arial"/>
              <a:ea typeface="Arial"/>
              <a:cs typeface="Arial"/>
              <a:sym typeface="Arial"/>
            </a:endParaRPr>
          </a:p>
        </p:txBody>
      </p:sp>
      <p:sp>
        <p:nvSpPr>
          <p:cNvPr id="175" name="Google Shape;175;p6"/>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sp>
        <p:nvSpPr>
          <p:cNvPr id="176" name="Google Shape;176;p6"/>
          <p:cNvSpPr txBox="1"/>
          <p:nvPr/>
        </p:nvSpPr>
        <p:spPr>
          <a:xfrm>
            <a:off x="1608187" y="394024"/>
            <a:ext cx="15240000"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rgbClr val="C00000"/>
                </a:solidFill>
                <a:latin typeface="Calibri"/>
                <a:ea typeface="Calibri"/>
                <a:cs typeface="Calibri"/>
                <a:sym typeface="Calibri"/>
              </a:rPr>
              <a:t>Nhiệm vụ 1: Xác định những điều có thể thay đổi ở bản thân em và những thuận lợi, khó khăn khi thay đổi những điều đó</a:t>
            </a:r>
            <a:endParaRPr b="0" i="0" sz="4000" u="none" cap="none" strike="noStrike">
              <a:solidFill>
                <a:srgbClr val="C00000"/>
              </a:solidFill>
              <a:latin typeface="Arial"/>
              <a:ea typeface="Arial"/>
              <a:cs typeface="Arial"/>
              <a:sym typeface="Arial"/>
            </a:endParaRPr>
          </a:p>
        </p:txBody>
      </p:sp>
      <p:grpSp>
        <p:nvGrpSpPr>
          <p:cNvPr id="177" name="Google Shape;177;p6"/>
          <p:cNvGrpSpPr/>
          <p:nvPr/>
        </p:nvGrpSpPr>
        <p:grpSpPr>
          <a:xfrm>
            <a:off x="8271410" y="3682150"/>
            <a:ext cx="9220200" cy="5510313"/>
            <a:chOff x="7321508" y="3096276"/>
            <a:chExt cx="9220200" cy="5510313"/>
          </a:xfrm>
        </p:grpSpPr>
        <p:sp>
          <p:nvSpPr>
            <p:cNvPr id="178" name="Google Shape;178;p6"/>
            <p:cNvSpPr/>
            <p:nvPr/>
          </p:nvSpPr>
          <p:spPr>
            <a:xfrm>
              <a:off x="7321508" y="3686302"/>
              <a:ext cx="9220200" cy="4920287"/>
            </a:xfrm>
            <a:prstGeom prst="wedgeRoundRectCallout">
              <a:avLst>
                <a:gd fmla="val -61789" name="adj1"/>
                <a:gd fmla="val 40892" name="adj2"/>
                <a:gd fmla="val 16667" name="adj3"/>
              </a:avLst>
            </a:prstGeom>
            <a:solidFill>
              <a:schemeClr val="lt1"/>
            </a:solidFill>
            <a:ln cap="flat" cmpd="sng" w="38100">
              <a:solidFill>
                <a:srgbClr val="632423"/>
              </a:solidFill>
              <a:prstDash val="dashDot"/>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3800">
                  <a:solidFill>
                    <a:schemeClr val="dk1"/>
                  </a:solidFill>
                  <a:latin typeface="Arial"/>
                  <a:ea typeface="Arial"/>
                  <a:cs typeface="Arial"/>
                  <a:sym typeface="Arial"/>
                </a:rPr>
                <a:t>HOẠT ĐỘNG NHÓM</a:t>
              </a:r>
              <a:endParaRPr/>
            </a:p>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Các em hãy chia sẻ với các bạn trong nhóm về những thay đổi của bản thân.</a:t>
              </a:r>
              <a:endParaRPr i="1" sz="3800">
                <a:solidFill>
                  <a:srgbClr val="FF0000"/>
                </a:solidFill>
                <a:latin typeface="Arial"/>
                <a:ea typeface="Arial"/>
                <a:cs typeface="Arial"/>
                <a:sym typeface="Arial"/>
              </a:endParaRPr>
            </a:p>
          </p:txBody>
        </p:sp>
        <p:pic>
          <p:nvPicPr>
            <p:cNvPr id="179" name="Google Shape;179;p6"/>
            <p:cNvPicPr preferRelativeResize="0"/>
            <p:nvPr/>
          </p:nvPicPr>
          <p:blipFill rotWithShape="1">
            <a:blip r:embed="rId5">
              <a:alphaModFix/>
            </a:blip>
            <a:srcRect b="0" l="0" r="0" t="0"/>
            <a:stretch/>
          </p:blipFill>
          <p:spPr>
            <a:xfrm>
              <a:off x="11554807" y="3096276"/>
              <a:ext cx="753602" cy="774731"/>
            </a:xfrm>
            <a:prstGeom prst="rect">
              <a:avLst/>
            </a:prstGeom>
            <a:noFill/>
            <a:ln>
              <a:noFill/>
            </a:ln>
          </p:spPr>
        </p:pic>
      </p:grpSp>
      <p:pic>
        <p:nvPicPr>
          <p:cNvPr id="180" name="Google Shape;180;p6"/>
          <p:cNvPicPr preferRelativeResize="0"/>
          <p:nvPr/>
        </p:nvPicPr>
        <p:blipFill rotWithShape="1">
          <a:blip r:embed="rId6">
            <a:alphaModFix/>
          </a:blip>
          <a:srcRect b="0" l="0" r="0" t="0"/>
          <a:stretch/>
        </p:blipFill>
        <p:spPr>
          <a:xfrm>
            <a:off x="2252186" y="5581300"/>
            <a:ext cx="4258628" cy="4784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59"/>
          <p:cNvSpPr/>
          <p:nvPr/>
        </p:nvSpPr>
        <p:spPr>
          <a:xfrm>
            <a:off x="609600" y="9274628"/>
            <a:ext cx="579487" cy="579487"/>
          </a:xfrm>
          <a:custGeom>
            <a:rect b="b" l="l" r="r" t="t"/>
            <a:pathLst>
              <a:path extrusionOk="0" h="579487" w="579487">
                <a:moveTo>
                  <a:pt x="0" y="0"/>
                </a:moveTo>
                <a:lnTo>
                  <a:pt x="579488" y="0"/>
                </a:lnTo>
                <a:lnTo>
                  <a:pt x="579488"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53" name="Google Shape;1053;p59"/>
          <p:cNvPicPr preferRelativeResize="0"/>
          <p:nvPr/>
        </p:nvPicPr>
        <p:blipFill rotWithShape="1">
          <a:blip r:embed="rId4">
            <a:alphaModFix/>
          </a:blip>
          <a:srcRect b="26406" l="0" r="0" t="0"/>
          <a:stretch/>
        </p:blipFill>
        <p:spPr>
          <a:xfrm>
            <a:off x="3859492" y="-571500"/>
            <a:ext cx="10622939" cy="8610600"/>
          </a:xfrm>
          <a:prstGeom prst="rect">
            <a:avLst/>
          </a:prstGeom>
          <a:noFill/>
          <a:ln>
            <a:noFill/>
          </a:ln>
        </p:spPr>
      </p:pic>
      <p:sp>
        <p:nvSpPr>
          <p:cNvPr id="1054" name="Google Shape;1054;p59"/>
          <p:cNvSpPr txBox="1"/>
          <p:nvPr/>
        </p:nvSpPr>
        <p:spPr>
          <a:xfrm>
            <a:off x="4987467" y="4008396"/>
            <a:ext cx="8549522" cy="367158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rgbClr val="000000"/>
                </a:solidFill>
                <a:latin typeface="Arial"/>
                <a:ea typeface="Arial"/>
                <a:cs typeface="Arial"/>
                <a:sym typeface="Arial"/>
              </a:rPr>
              <a:t>Em hãy lắng nghe GV đọc từng nội dung trong </a:t>
            </a:r>
            <a:r>
              <a:rPr b="1" i="1" lang="en-US" sz="4000">
                <a:solidFill>
                  <a:srgbClr val="000000"/>
                </a:solidFill>
                <a:latin typeface="Arial"/>
                <a:ea typeface="Arial"/>
                <a:cs typeface="Arial"/>
                <a:sym typeface="Arial"/>
              </a:rPr>
              <a:t>Bảng tự đánh giá </a:t>
            </a:r>
            <a:r>
              <a:rPr lang="en-US" sz="4000">
                <a:solidFill>
                  <a:srgbClr val="000000"/>
                </a:solidFill>
                <a:latin typeface="Arial"/>
                <a:ea typeface="Arial"/>
                <a:cs typeface="Arial"/>
                <a:sym typeface="Arial"/>
              </a:rPr>
              <a:t>dưới đây và hoàn thành phần tự đánh giá của mình.</a:t>
            </a:r>
            <a:endParaRPr b="1" i="1" sz="4000">
              <a:solidFill>
                <a:srgbClr val="000000"/>
              </a:solidFill>
              <a:latin typeface="Arial"/>
              <a:ea typeface="Arial"/>
              <a:cs typeface="Arial"/>
              <a:sym typeface="Arial"/>
            </a:endParaRPr>
          </a:p>
        </p:txBody>
      </p:sp>
      <p:sp>
        <p:nvSpPr>
          <p:cNvPr id="1055" name="Google Shape;1055;p59"/>
          <p:cNvSpPr/>
          <p:nvPr/>
        </p:nvSpPr>
        <p:spPr>
          <a:xfrm>
            <a:off x="-1981200" y="766557"/>
            <a:ext cx="22250400" cy="1784973"/>
          </a:xfrm>
          <a:prstGeom prst="rect">
            <a:avLst/>
          </a:prstGeom>
          <a:solidFill>
            <a:srgbClr val="E8F4F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056" name="Google Shape;1056;p59"/>
          <p:cNvGrpSpPr/>
          <p:nvPr/>
        </p:nvGrpSpPr>
        <p:grpSpPr>
          <a:xfrm rot="702940">
            <a:off x="15859615" y="544799"/>
            <a:ext cx="2538524" cy="1908389"/>
            <a:chOff x="15794001" y="8493661"/>
            <a:chExt cx="2246574" cy="1599902"/>
          </a:xfrm>
        </p:grpSpPr>
        <p:sp>
          <p:nvSpPr>
            <p:cNvPr id="1057" name="Google Shape;1057;p59"/>
            <p:cNvSpPr/>
            <p:nvPr/>
          </p:nvSpPr>
          <p:spPr>
            <a:xfrm>
              <a:off x="16840200" y="8801100"/>
              <a:ext cx="1200375" cy="1292463"/>
            </a:xfrm>
            <a:custGeom>
              <a:rect b="b" l="l" r="r" t="t"/>
              <a:pathLst>
                <a:path extrusionOk="0" h="1292463" w="1200375">
                  <a:moveTo>
                    <a:pt x="0" y="0"/>
                  </a:moveTo>
                  <a:lnTo>
                    <a:pt x="1200375" y="0"/>
                  </a:lnTo>
                  <a:lnTo>
                    <a:pt x="1200375" y="1292463"/>
                  </a:lnTo>
                  <a:lnTo>
                    <a:pt x="0" y="129246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8" name="Google Shape;1058;p59"/>
            <p:cNvSpPr/>
            <p:nvPr/>
          </p:nvSpPr>
          <p:spPr>
            <a:xfrm>
              <a:off x="15794001" y="8493661"/>
              <a:ext cx="953670" cy="953670"/>
            </a:xfrm>
            <a:custGeom>
              <a:rect b="b" l="l" r="r" t="t"/>
              <a:pathLst>
                <a:path extrusionOk="0" h="953670" w="953670">
                  <a:moveTo>
                    <a:pt x="0" y="0"/>
                  </a:moveTo>
                  <a:lnTo>
                    <a:pt x="953670" y="0"/>
                  </a:lnTo>
                  <a:lnTo>
                    <a:pt x="953670" y="953670"/>
                  </a:lnTo>
                  <a:lnTo>
                    <a:pt x="0" y="95367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059" name="Google Shape;1059;p59"/>
          <p:cNvGrpSpPr/>
          <p:nvPr/>
        </p:nvGrpSpPr>
        <p:grpSpPr>
          <a:xfrm rot="6949130">
            <a:off x="310503" y="510792"/>
            <a:ext cx="2506785" cy="1782556"/>
            <a:chOff x="15794001" y="8493661"/>
            <a:chExt cx="2246574" cy="1599902"/>
          </a:xfrm>
        </p:grpSpPr>
        <p:sp>
          <p:nvSpPr>
            <p:cNvPr id="1060" name="Google Shape;1060;p59"/>
            <p:cNvSpPr/>
            <p:nvPr/>
          </p:nvSpPr>
          <p:spPr>
            <a:xfrm>
              <a:off x="16840200" y="8801100"/>
              <a:ext cx="1200375" cy="1292463"/>
            </a:xfrm>
            <a:custGeom>
              <a:rect b="b" l="l" r="r" t="t"/>
              <a:pathLst>
                <a:path extrusionOk="0" h="1292463" w="1200375">
                  <a:moveTo>
                    <a:pt x="0" y="0"/>
                  </a:moveTo>
                  <a:lnTo>
                    <a:pt x="1200375" y="0"/>
                  </a:lnTo>
                  <a:lnTo>
                    <a:pt x="1200375" y="1292463"/>
                  </a:lnTo>
                  <a:lnTo>
                    <a:pt x="0" y="129246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1" name="Google Shape;1061;p59"/>
            <p:cNvSpPr/>
            <p:nvPr/>
          </p:nvSpPr>
          <p:spPr>
            <a:xfrm>
              <a:off x="15794001" y="8493661"/>
              <a:ext cx="953670" cy="953670"/>
            </a:xfrm>
            <a:custGeom>
              <a:rect b="b" l="l" r="r" t="t"/>
              <a:pathLst>
                <a:path extrusionOk="0" h="953670" w="953670">
                  <a:moveTo>
                    <a:pt x="0" y="0"/>
                  </a:moveTo>
                  <a:lnTo>
                    <a:pt x="953670" y="0"/>
                  </a:lnTo>
                  <a:lnTo>
                    <a:pt x="953670" y="953670"/>
                  </a:lnTo>
                  <a:lnTo>
                    <a:pt x="0" y="95367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62" name="Google Shape;1062;p59"/>
          <p:cNvSpPr txBox="1"/>
          <p:nvPr/>
        </p:nvSpPr>
        <p:spPr>
          <a:xfrm>
            <a:off x="2928417" y="1224117"/>
            <a:ext cx="1266762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C00000"/>
                </a:solidFill>
                <a:latin typeface="Arial"/>
                <a:ea typeface="Arial"/>
                <a:cs typeface="Arial"/>
                <a:sym typeface="Arial"/>
              </a:rPr>
              <a:t>Nhiệm vụ 2: Khảo sát kết quả tự đánh giá</a:t>
            </a:r>
            <a:endParaRPr sz="4800">
              <a:solidFill>
                <a:srgbClr val="C00000"/>
              </a:solidFill>
              <a:latin typeface="Arial"/>
              <a:ea typeface="Arial"/>
              <a:cs typeface="Arial"/>
              <a:sym typeface="Arial"/>
            </a:endParaRPr>
          </a:p>
        </p:txBody>
      </p:sp>
      <p:pic>
        <p:nvPicPr>
          <p:cNvPr descr="A cartoon of a child reading a book&#10;&#10;Description automatically generated" id="1063" name="Google Shape;1063;p59"/>
          <p:cNvPicPr preferRelativeResize="0"/>
          <p:nvPr/>
        </p:nvPicPr>
        <p:blipFill rotWithShape="1">
          <a:blip r:embed="rId7">
            <a:alphaModFix/>
          </a:blip>
          <a:srcRect b="0" l="0" r="0" t="0"/>
          <a:stretch/>
        </p:blipFill>
        <p:spPr>
          <a:xfrm>
            <a:off x="12978741" y="6454809"/>
            <a:ext cx="4156225" cy="43001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500"/>
                                        <p:tgtEl>
                                          <p:spTgt spid="10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4"/>
                                        </p:tgtEl>
                                        <p:attrNameLst>
                                          <p:attrName>style.visibility</p:attrName>
                                        </p:attrNameLst>
                                      </p:cBhvr>
                                      <p:to>
                                        <p:strVal val="visible"/>
                                      </p:to>
                                    </p:set>
                                    <p:animEffect filter="fade" transition="in">
                                      <p:cBhvr>
                                        <p:cTn dur="500"/>
                                        <p:tgtEl>
                                          <p:spTgt spid="10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graphicFrame>
        <p:nvGraphicFramePr>
          <p:cNvPr id="1068" name="Google Shape;1068;p60"/>
          <p:cNvGraphicFramePr/>
          <p:nvPr/>
        </p:nvGraphicFramePr>
        <p:xfrm>
          <a:off x="542918" y="1333500"/>
          <a:ext cx="3000000" cy="3000000"/>
        </p:xfrm>
        <a:graphic>
          <a:graphicData uri="http://schemas.openxmlformats.org/drawingml/2006/table">
            <a:tbl>
              <a:tblPr bandRow="1" firstRow="1">
                <a:noFill/>
                <a:tableStyleId>{F0297DCA-1726-4AD9-8A5B-177E24DBB787}</a:tableStyleId>
              </a:tblPr>
              <a:tblGrid>
                <a:gridCol w="10096500"/>
                <a:gridCol w="2139675"/>
                <a:gridCol w="2463775"/>
                <a:gridCol w="2502225"/>
              </a:tblGrid>
              <a:tr h="818200">
                <a:tc rowSpan="2">
                  <a:txBody>
                    <a:bodyPr/>
                    <a:lstStyle/>
                    <a:p>
                      <a:pPr indent="0" lvl="0" marL="0" marR="0" rtl="0" algn="ctr">
                        <a:lnSpc>
                          <a:spcPct val="100000"/>
                        </a:lnSpc>
                        <a:spcBef>
                          <a:spcPts val="0"/>
                        </a:spcBef>
                        <a:spcAft>
                          <a:spcPts val="0"/>
                        </a:spcAft>
                        <a:buNone/>
                      </a:pPr>
                      <a:r>
                        <a:rPr lang="en-US" sz="2800" u="none" cap="none" strike="noStrike">
                          <a:latin typeface="Arial"/>
                          <a:ea typeface="Arial"/>
                          <a:cs typeface="Arial"/>
                          <a:sym typeface="Arial"/>
                        </a:rPr>
                        <a:t>Nội dung đánh giá</a:t>
                      </a:r>
                      <a:endParaRPr sz="28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gridSpan="3">
                  <a:txBody>
                    <a:bodyPr/>
                    <a:lstStyle/>
                    <a:p>
                      <a:pPr indent="0" lvl="0" marL="0" marR="0" rtl="0" algn="ctr">
                        <a:lnSpc>
                          <a:spcPct val="100000"/>
                        </a:lnSpc>
                        <a:spcBef>
                          <a:spcPts val="0"/>
                        </a:spcBef>
                        <a:spcAft>
                          <a:spcPts val="0"/>
                        </a:spcAft>
                        <a:buNone/>
                      </a:pPr>
                      <a:r>
                        <a:rPr lang="en-US" sz="2800" u="none" cap="none" strike="noStrike">
                          <a:latin typeface="Arial"/>
                          <a:ea typeface="Arial"/>
                          <a:cs typeface="Arial"/>
                          <a:sym typeface="Arial"/>
                        </a:rPr>
                        <a:t>Mức độ đạt được</a:t>
                      </a:r>
                      <a:endParaRPr sz="28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r>
              <a:tr h="705800">
                <a:tc vMerge="1"/>
                <a:tc>
                  <a:txBody>
                    <a:bodyPr/>
                    <a:lstStyle/>
                    <a:p>
                      <a:pPr indent="0" lvl="0" marL="0" marR="0" rtl="0" algn="ctr">
                        <a:lnSpc>
                          <a:spcPct val="100000"/>
                        </a:lnSpc>
                        <a:spcBef>
                          <a:spcPts val="0"/>
                        </a:spcBef>
                        <a:spcAft>
                          <a:spcPts val="0"/>
                        </a:spcAft>
                        <a:buNone/>
                      </a:pPr>
                      <a:r>
                        <a:rPr b="1" lang="en-US" sz="2800" u="none" cap="none" strike="noStrike">
                          <a:latin typeface="Arial"/>
                          <a:ea typeface="Arial"/>
                          <a:cs typeface="Arial"/>
                          <a:sym typeface="Arial"/>
                        </a:rPr>
                        <a:t>Tốt</a:t>
                      </a:r>
                      <a:endParaRPr b="1" sz="28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7CCE4"/>
                    </a:solidFill>
                  </a:tcPr>
                </a:tc>
                <a:tc>
                  <a:txBody>
                    <a:bodyPr/>
                    <a:lstStyle/>
                    <a:p>
                      <a:pPr indent="0" lvl="0" marL="0" marR="0" rtl="0" algn="ctr">
                        <a:lnSpc>
                          <a:spcPct val="100000"/>
                        </a:lnSpc>
                        <a:spcBef>
                          <a:spcPts val="0"/>
                        </a:spcBef>
                        <a:spcAft>
                          <a:spcPts val="0"/>
                        </a:spcAft>
                        <a:buNone/>
                      </a:pPr>
                      <a:r>
                        <a:rPr b="1" lang="en-US" sz="2800" u="none" cap="none" strike="noStrike">
                          <a:latin typeface="Arial"/>
                          <a:ea typeface="Arial"/>
                          <a:cs typeface="Arial"/>
                          <a:sym typeface="Arial"/>
                        </a:rPr>
                        <a:t>Đạt</a:t>
                      </a:r>
                      <a:endParaRPr b="1" sz="28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7CCE4"/>
                    </a:solidFill>
                  </a:tcPr>
                </a:tc>
                <a:tc>
                  <a:txBody>
                    <a:bodyPr/>
                    <a:lstStyle/>
                    <a:p>
                      <a:pPr indent="0" lvl="0" marL="0" marR="0" rtl="0" algn="ctr">
                        <a:lnSpc>
                          <a:spcPct val="100000"/>
                        </a:lnSpc>
                        <a:spcBef>
                          <a:spcPts val="0"/>
                        </a:spcBef>
                        <a:spcAft>
                          <a:spcPts val="0"/>
                        </a:spcAft>
                        <a:buNone/>
                      </a:pPr>
                      <a:r>
                        <a:rPr b="1" lang="en-US" sz="2800" u="none" cap="none" strike="noStrike">
                          <a:latin typeface="Arial"/>
                          <a:ea typeface="Arial"/>
                          <a:cs typeface="Arial"/>
                          <a:sym typeface="Arial"/>
                        </a:rPr>
                        <a:t>Chưa đạt</a:t>
                      </a:r>
                      <a:endParaRPr b="1" sz="28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7CCE4"/>
                    </a:solidFill>
                  </a:tcPr>
                </a:tc>
              </a:tr>
              <a:tr h="990600">
                <a:tc>
                  <a:txBody>
                    <a:bodyPr/>
                    <a:lstStyle/>
                    <a:p>
                      <a:pPr indent="0" lvl="0" marL="0" marR="0" rtl="0" algn="just">
                        <a:lnSpc>
                          <a:spcPct val="100000"/>
                        </a:lnSpc>
                        <a:spcBef>
                          <a:spcPts val="0"/>
                        </a:spcBef>
                        <a:spcAft>
                          <a:spcPts val="0"/>
                        </a:spcAft>
                        <a:buNone/>
                      </a:pPr>
                      <a:r>
                        <a:rPr lang="en-US" sz="2400" u="none" cap="none" strike="noStrike">
                          <a:latin typeface="Arial"/>
                          <a:ea typeface="Arial"/>
                          <a:cs typeface="Arial"/>
                          <a:sym typeface="Arial"/>
                        </a:rPr>
                        <a:t>1. Nhận diện được nét riêng của bản thân.</a:t>
                      </a:r>
                      <a:endParaRPr sz="24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r>
              <a:tr h="988700">
                <a:tc>
                  <a:txBody>
                    <a:bodyPr/>
                    <a:lstStyle/>
                    <a:p>
                      <a:pPr indent="0" lvl="0" marL="0" marR="0" rtl="0" algn="just">
                        <a:lnSpc>
                          <a:spcPct val="100000"/>
                        </a:lnSpc>
                        <a:spcBef>
                          <a:spcPts val="0"/>
                        </a:spcBef>
                        <a:spcAft>
                          <a:spcPts val="0"/>
                        </a:spcAft>
                        <a:buNone/>
                      </a:pPr>
                      <a:r>
                        <a:rPr lang="en-US" sz="2400" u="none" cap="none" strike="noStrike">
                          <a:latin typeface="Arial"/>
                          <a:ea typeface="Arial"/>
                          <a:cs typeface="Arial"/>
                          <a:sym typeface="Arial"/>
                        </a:rPr>
                        <a:t>2. Thể hiện được sự tự tin về đặc điểm riêng của bản thân.</a:t>
                      </a:r>
                      <a:endParaRPr sz="24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r>
              <a:tr h="838200">
                <a:tc>
                  <a:txBody>
                    <a:bodyPr/>
                    <a:lstStyle/>
                    <a:p>
                      <a:pPr indent="0" lvl="0" marL="0" marR="0" rtl="0" algn="just">
                        <a:lnSpc>
                          <a:spcPct val="100000"/>
                        </a:lnSpc>
                        <a:spcBef>
                          <a:spcPts val="0"/>
                        </a:spcBef>
                        <a:spcAft>
                          <a:spcPts val="0"/>
                        </a:spcAft>
                        <a:buNone/>
                      </a:pPr>
                      <a:r>
                        <a:rPr lang="en-US" sz="2400" u="none" cap="none" strike="noStrike">
                          <a:latin typeface="Arial"/>
                          <a:ea typeface="Arial"/>
                          <a:cs typeface="Arial"/>
                          <a:sym typeface="Arial"/>
                        </a:rPr>
                        <a:t>3. Phân tích được những điểm mạnh, điểm yếu của bản thân.</a:t>
                      </a:r>
                      <a:endParaRPr sz="24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r>
              <a:tr h="837250">
                <a:tc>
                  <a:txBody>
                    <a:bodyPr/>
                    <a:lstStyle/>
                    <a:p>
                      <a:pPr indent="0" lvl="0" marL="0" marR="0" rtl="0" algn="just">
                        <a:lnSpc>
                          <a:spcPct val="100000"/>
                        </a:lnSpc>
                        <a:spcBef>
                          <a:spcPts val="0"/>
                        </a:spcBef>
                        <a:spcAft>
                          <a:spcPts val="0"/>
                        </a:spcAft>
                        <a:buNone/>
                      </a:pPr>
                      <a:r>
                        <a:rPr lang="en-US" sz="2400" u="none" cap="none" strike="noStrike">
                          <a:latin typeface="Arial"/>
                          <a:ea typeface="Arial"/>
                          <a:cs typeface="Arial"/>
                          <a:sym typeface="Arial"/>
                        </a:rPr>
                        <a:t>4. Quản lí được cảm xúc của bản thân.</a:t>
                      </a:r>
                      <a:endParaRPr sz="24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r>
              <a:tr h="913450">
                <a:tc>
                  <a:txBody>
                    <a:bodyPr/>
                    <a:lstStyle/>
                    <a:p>
                      <a:pPr indent="0" lvl="0" marL="0" marR="0" rtl="0" algn="just">
                        <a:lnSpc>
                          <a:spcPct val="100000"/>
                        </a:lnSpc>
                        <a:spcBef>
                          <a:spcPts val="0"/>
                        </a:spcBef>
                        <a:spcAft>
                          <a:spcPts val="0"/>
                        </a:spcAft>
                        <a:buNone/>
                      </a:pPr>
                      <a:r>
                        <a:rPr lang="en-US" sz="2400" u="none" cap="none" strike="noStrike">
                          <a:latin typeface="Arial"/>
                          <a:ea typeface="Arial"/>
                          <a:cs typeface="Arial"/>
                          <a:sym typeface="Arial"/>
                        </a:rPr>
                        <a:t>5. Điều chỉnh được bản thân để thích ứng với sự thay đổi.</a:t>
                      </a:r>
                      <a:endParaRPr sz="24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r>
              <a:tr h="1451600">
                <a:tc>
                  <a:txBody>
                    <a:bodyPr/>
                    <a:lstStyle/>
                    <a:p>
                      <a:pPr indent="0" lvl="0" marL="0" marR="0" rtl="0" algn="just">
                        <a:lnSpc>
                          <a:spcPct val="150000"/>
                        </a:lnSpc>
                        <a:spcBef>
                          <a:spcPts val="0"/>
                        </a:spcBef>
                        <a:spcAft>
                          <a:spcPts val="0"/>
                        </a:spcAft>
                        <a:buNone/>
                      </a:pPr>
                      <a:r>
                        <a:rPr lang="en-US" sz="2400" u="none" cap="none" strike="noStrike">
                          <a:latin typeface="Arial"/>
                          <a:ea typeface="Arial"/>
                          <a:cs typeface="Arial"/>
                          <a:sym typeface="Arial"/>
                        </a:rPr>
                        <a:t>6. Sử dụng được nhiều cách khác nhau để quản lí được cảm xúc của bản thân.</a:t>
                      </a:r>
                      <a:endParaRPr sz="24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rPr lang="en-US" sz="2400" u="none" cap="none" strike="noStrike">
                          <a:latin typeface="Arial"/>
                          <a:ea typeface="Arial"/>
                          <a:cs typeface="Arial"/>
                          <a:sym typeface="Arial"/>
                        </a:rPr>
                        <a:t>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r>
              <a:tr h="914400">
                <a:tc>
                  <a:txBody>
                    <a:bodyPr/>
                    <a:lstStyle/>
                    <a:p>
                      <a:pPr indent="0" lvl="0" marL="0" marR="0" rtl="0" algn="just">
                        <a:lnSpc>
                          <a:spcPct val="100000"/>
                        </a:lnSpc>
                        <a:spcBef>
                          <a:spcPts val="0"/>
                        </a:spcBef>
                        <a:spcAft>
                          <a:spcPts val="0"/>
                        </a:spcAft>
                        <a:buNone/>
                      </a:pPr>
                      <a:r>
                        <a:rPr lang="en-US" sz="2400" u="none" cap="none" strike="noStrike">
                          <a:latin typeface="Arial"/>
                          <a:ea typeface="Arial"/>
                          <a:cs typeface="Arial"/>
                          <a:sym typeface="Arial"/>
                        </a:rPr>
                        <a:t>7. Ứng xử hợp lí trong các tình huống giao tiếp khác nhau.</a:t>
                      </a:r>
                      <a:endParaRPr sz="24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c>
                  <a:txBody>
                    <a:bodyPr/>
                    <a:lstStyle/>
                    <a:p>
                      <a:pPr indent="0" lvl="0" marL="0" marR="0" rtl="0" algn="l">
                        <a:lnSpc>
                          <a:spcPct val="150000"/>
                        </a:lnSpc>
                        <a:spcBef>
                          <a:spcPts val="0"/>
                        </a:spcBef>
                        <a:spcAft>
                          <a:spcPts val="0"/>
                        </a:spcAft>
                        <a:buNone/>
                      </a:pPr>
                      <a:r>
                        <a:t/>
                      </a:r>
                      <a:endParaRPr sz="2400" u="none" cap="none" strike="noStrike">
                        <a:latin typeface="Arial"/>
                        <a:ea typeface="Arial"/>
                        <a:cs typeface="Arial"/>
                        <a:sym typeface="Arial"/>
                      </a:endParaRPr>
                    </a:p>
                  </a:txBody>
                  <a:tcPr marT="0" marB="0" marR="116950" marL="1169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5F1"/>
                    </a:solidFill>
                  </a:tcPr>
                </a:tc>
              </a:tr>
            </a:tbl>
          </a:graphicData>
        </a:graphic>
      </p:graphicFrame>
      <p:sp>
        <p:nvSpPr>
          <p:cNvPr id="1069" name="Google Shape;1069;p60"/>
          <p:cNvSpPr txBox="1"/>
          <p:nvPr/>
        </p:nvSpPr>
        <p:spPr>
          <a:xfrm>
            <a:off x="1028695" y="495300"/>
            <a:ext cx="162305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C00000"/>
                </a:solidFill>
                <a:latin typeface="Arial"/>
                <a:ea typeface="Arial"/>
                <a:cs typeface="Arial"/>
                <a:sym typeface="Arial"/>
              </a:rPr>
              <a:t>BẢNG TỰ ĐÁNH GIÁ</a:t>
            </a:r>
            <a:endParaRPr/>
          </a:p>
        </p:txBody>
      </p:sp>
    </p:spTree>
  </p:cSld>
  <p:clrMapOvr>
    <a:masterClrMapping/>
  </p:clrMapOvr>
  <p:transition spd="med">
    <p:push/>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61"/>
          <p:cNvSpPr/>
          <p:nvPr/>
        </p:nvSpPr>
        <p:spPr>
          <a:xfrm>
            <a:off x="701354" y="159469"/>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5" name="Google Shape;1075;p61"/>
          <p:cNvSpPr/>
          <p:nvPr/>
        </p:nvSpPr>
        <p:spPr>
          <a:xfrm>
            <a:off x="17353788" y="9447649"/>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6" name="Google Shape;1076;p61"/>
          <p:cNvSpPr/>
          <p:nvPr/>
        </p:nvSpPr>
        <p:spPr>
          <a:xfrm>
            <a:off x="17254859" y="98476"/>
            <a:ext cx="1033141" cy="998045"/>
          </a:xfrm>
          <a:custGeom>
            <a:rect b="b" l="l" r="r" t="t"/>
            <a:pathLst>
              <a:path extrusionOk="0" h="739442" w="582311">
                <a:moveTo>
                  <a:pt x="0" y="0"/>
                </a:moveTo>
                <a:lnTo>
                  <a:pt x="582311" y="0"/>
                </a:lnTo>
                <a:lnTo>
                  <a:pt x="582311" y="739442"/>
                </a:lnTo>
                <a:lnTo>
                  <a:pt x="0" y="7394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077" name="Google Shape;1077;p61"/>
          <p:cNvGrpSpPr/>
          <p:nvPr/>
        </p:nvGrpSpPr>
        <p:grpSpPr>
          <a:xfrm>
            <a:off x="637679" y="842302"/>
            <a:ext cx="6201237" cy="6853720"/>
            <a:chOff x="608740" y="1510872"/>
            <a:chExt cx="6201237" cy="6853720"/>
          </a:xfrm>
        </p:grpSpPr>
        <p:grpSp>
          <p:nvGrpSpPr>
            <p:cNvPr id="1078" name="Google Shape;1078;p61"/>
            <p:cNvGrpSpPr/>
            <p:nvPr/>
          </p:nvGrpSpPr>
          <p:grpSpPr>
            <a:xfrm>
              <a:off x="608740" y="2135559"/>
              <a:ext cx="6201237" cy="6229033"/>
              <a:chOff x="1813" y="0"/>
              <a:chExt cx="809173" cy="812800"/>
            </a:xfrm>
          </p:grpSpPr>
          <p:sp>
            <p:nvSpPr>
              <p:cNvPr id="1079" name="Google Shape;1079;p61"/>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537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0" name="Google Shape;1080;p6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081" name="Google Shape;1081;p61"/>
            <p:cNvPicPr preferRelativeResize="0"/>
            <p:nvPr/>
          </p:nvPicPr>
          <p:blipFill rotWithShape="1">
            <a:blip r:embed="rId5">
              <a:alphaModFix/>
            </a:blip>
            <a:srcRect b="0" l="0" r="0" t="0"/>
            <a:stretch/>
          </p:blipFill>
          <p:spPr>
            <a:xfrm rot="756866">
              <a:off x="1753508" y="1891431"/>
              <a:ext cx="3587522" cy="926233"/>
            </a:xfrm>
            <a:prstGeom prst="rect">
              <a:avLst/>
            </a:prstGeom>
            <a:noFill/>
            <a:ln>
              <a:noFill/>
            </a:ln>
          </p:spPr>
        </p:pic>
        <p:sp>
          <p:nvSpPr>
            <p:cNvPr id="1082" name="Google Shape;1082;p61"/>
            <p:cNvSpPr txBox="1"/>
            <p:nvPr/>
          </p:nvSpPr>
          <p:spPr>
            <a:xfrm>
              <a:off x="1061140" y="3950297"/>
              <a:ext cx="5290901" cy="269125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6000">
                  <a:solidFill>
                    <a:schemeClr val="lt1"/>
                  </a:solidFill>
                  <a:latin typeface="Arial"/>
                  <a:ea typeface="Arial"/>
                  <a:cs typeface="Arial"/>
                  <a:sym typeface="Arial"/>
                </a:rPr>
                <a:t>HƯỚNG DẪN VỀ NHÀ</a:t>
              </a:r>
              <a:endParaRPr/>
            </a:p>
          </p:txBody>
        </p:sp>
      </p:grpSp>
      <p:pic>
        <p:nvPicPr>
          <p:cNvPr id="1083" name="Google Shape;1083;p61"/>
          <p:cNvPicPr preferRelativeResize="0"/>
          <p:nvPr/>
        </p:nvPicPr>
        <p:blipFill rotWithShape="1">
          <a:blip r:embed="rId6">
            <a:alphaModFix/>
          </a:blip>
          <a:srcRect b="0" l="0" r="0" t="0"/>
          <a:stretch/>
        </p:blipFill>
        <p:spPr>
          <a:xfrm>
            <a:off x="2558019" y="6525318"/>
            <a:ext cx="2435802" cy="4943509"/>
          </a:xfrm>
          <a:prstGeom prst="rect">
            <a:avLst/>
          </a:prstGeom>
          <a:noFill/>
          <a:ln>
            <a:noFill/>
          </a:ln>
        </p:spPr>
      </p:pic>
      <p:grpSp>
        <p:nvGrpSpPr>
          <p:cNvPr id="1084" name="Google Shape;1084;p61"/>
          <p:cNvGrpSpPr/>
          <p:nvPr/>
        </p:nvGrpSpPr>
        <p:grpSpPr>
          <a:xfrm>
            <a:off x="7823224" y="-21159"/>
            <a:ext cx="9528634" cy="2976296"/>
            <a:chOff x="7823224" y="411329"/>
            <a:chExt cx="9528634" cy="2976296"/>
          </a:xfrm>
        </p:grpSpPr>
        <p:sp>
          <p:nvSpPr>
            <p:cNvPr id="1085" name="Google Shape;1085;p61"/>
            <p:cNvSpPr/>
            <p:nvPr/>
          </p:nvSpPr>
          <p:spPr>
            <a:xfrm>
              <a:off x="8298994" y="910280"/>
              <a:ext cx="9052864" cy="2477345"/>
            </a:xfrm>
            <a:custGeom>
              <a:rect b="b" l="l" r="r" t="t"/>
              <a:pathLst>
                <a:path extrusionOk="0" h="588105" w="1594297">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DE9D8"/>
            </a:soli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6" name="Google Shape;1086;p61"/>
            <p:cNvSpPr txBox="1"/>
            <p:nvPr/>
          </p:nvSpPr>
          <p:spPr>
            <a:xfrm>
              <a:off x="9152367" y="1214212"/>
              <a:ext cx="7409303"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Ôn lại các kiến thức đã học hôm nay</a:t>
              </a:r>
              <a:endParaRPr b="1" i="1" sz="4000">
                <a:solidFill>
                  <a:schemeClr val="dk1"/>
                </a:solidFill>
                <a:latin typeface="Arial"/>
                <a:ea typeface="Arial"/>
                <a:cs typeface="Arial"/>
                <a:sym typeface="Arial"/>
              </a:endParaRPr>
            </a:p>
          </p:txBody>
        </p:sp>
        <p:sp>
          <p:nvSpPr>
            <p:cNvPr id="1087" name="Google Shape;1087;p61"/>
            <p:cNvSpPr txBox="1"/>
            <p:nvPr/>
          </p:nvSpPr>
          <p:spPr>
            <a:xfrm>
              <a:off x="7823224" y="411329"/>
              <a:ext cx="1222474" cy="125452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88" name="Google Shape;1088;p61"/>
          <p:cNvGrpSpPr/>
          <p:nvPr/>
        </p:nvGrpSpPr>
        <p:grpSpPr>
          <a:xfrm>
            <a:off x="8298994" y="3188404"/>
            <a:ext cx="9688789" cy="2775393"/>
            <a:chOff x="8319891" y="3513791"/>
            <a:chExt cx="9688789" cy="2775393"/>
          </a:xfrm>
        </p:grpSpPr>
        <p:sp>
          <p:nvSpPr>
            <p:cNvPr id="1089" name="Google Shape;1089;p61"/>
            <p:cNvSpPr/>
            <p:nvPr/>
          </p:nvSpPr>
          <p:spPr>
            <a:xfrm>
              <a:off x="8319891" y="3811839"/>
              <a:ext cx="9074256" cy="2477345"/>
            </a:xfrm>
            <a:custGeom>
              <a:rect b="b" l="l" r="r" t="t"/>
              <a:pathLst>
                <a:path extrusionOk="0" h="588105" w="1594297">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DE9D8"/>
            </a:soli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0" name="Google Shape;1090;p61"/>
            <p:cNvSpPr txBox="1"/>
            <p:nvPr/>
          </p:nvSpPr>
          <p:spPr>
            <a:xfrm>
              <a:off x="9112229" y="4081484"/>
              <a:ext cx="7176796"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Rèn luyện các kĩ năng đã được học</a:t>
              </a:r>
              <a:endParaRPr sz="4000">
                <a:solidFill>
                  <a:schemeClr val="dk1"/>
                </a:solidFill>
                <a:latin typeface="Arial"/>
                <a:ea typeface="Arial"/>
                <a:cs typeface="Arial"/>
                <a:sym typeface="Arial"/>
              </a:endParaRPr>
            </a:p>
          </p:txBody>
        </p:sp>
        <p:sp>
          <p:nvSpPr>
            <p:cNvPr id="1091" name="Google Shape;1091;p61"/>
            <p:cNvSpPr txBox="1"/>
            <p:nvPr/>
          </p:nvSpPr>
          <p:spPr>
            <a:xfrm>
              <a:off x="16779618" y="3513791"/>
              <a:ext cx="1229062" cy="12818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92" name="Google Shape;1092;p61"/>
          <p:cNvGrpSpPr/>
          <p:nvPr/>
        </p:nvGrpSpPr>
        <p:grpSpPr>
          <a:xfrm>
            <a:off x="7639606" y="6362700"/>
            <a:ext cx="9733644" cy="3326801"/>
            <a:chOff x="7879603" y="6412652"/>
            <a:chExt cx="9733644" cy="3326801"/>
          </a:xfrm>
        </p:grpSpPr>
        <p:sp>
          <p:nvSpPr>
            <p:cNvPr id="1093" name="Google Shape;1093;p61"/>
            <p:cNvSpPr/>
            <p:nvPr/>
          </p:nvSpPr>
          <p:spPr>
            <a:xfrm>
              <a:off x="8587102" y="6412652"/>
              <a:ext cx="9026145" cy="3326801"/>
            </a:xfrm>
            <a:custGeom>
              <a:rect b="b" l="l" r="r" t="t"/>
              <a:pathLst>
                <a:path extrusionOk="0" h="588105" w="1594297">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DE9D8"/>
            </a:soli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4" name="Google Shape;1094;p61"/>
            <p:cNvSpPr txBox="1"/>
            <p:nvPr/>
          </p:nvSpPr>
          <p:spPr>
            <a:xfrm>
              <a:off x="8828324" y="6694845"/>
              <a:ext cx="8537382" cy="274825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Đọc và tìm hiểu trước </a:t>
              </a:r>
              <a:r>
                <a:rPr b="1" i="1" lang="en-US" sz="4000">
                  <a:solidFill>
                    <a:schemeClr val="dk1"/>
                  </a:solidFill>
                  <a:latin typeface="Arial"/>
                  <a:ea typeface="Arial"/>
                  <a:cs typeface="Arial"/>
                  <a:sym typeface="Arial"/>
                </a:rPr>
                <a:t>Chủ đề 3 – Góp phần xây dựng và phát triển nhà trường</a:t>
              </a:r>
              <a:endParaRPr b="1" i="1" sz="4000">
                <a:solidFill>
                  <a:schemeClr val="dk1"/>
                </a:solidFill>
                <a:latin typeface="Arial"/>
                <a:ea typeface="Arial"/>
                <a:cs typeface="Arial"/>
                <a:sym typeface="Arial"/>
              </a:endParaRPr>
            </a:p>
          </p:txBody>
        </p:sp>
        <p:sp>
          <p:nvSpPr>
            <p:cNvPr id="1095" name="Google Shape;1095;p61"/>
            <p:cNvSpPr txBox="1"/>
            <p:nvPr/>
          </p:nvSpPr>
          <p:spPr>
            <a:xfrm>
              <a:off x="7879603" y="7064783"/>
              <a:ext cx="1299388" cy="132728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4"/>
                                        </p:tgtEl>
                                        <p:attrNameLst>
                                          <p:attrName>style.visibility</p:attrName>
                                        </p:attrNameLst>
                                      </p:cBhvr>
                                      <p:to>
                                        <p:strVal val="visible"/>
                                      </p:to>
                                    </p:set>
                                    <p:animEffect filter="fade" transition="in">
                                      <p:cBhvr>
                                        <p:cTn dur="500"/>
                                        <p:tgtEl>
                                          <p:spTgt spid="10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8"/>
                                        </p:tgtEl>
                                        <p:attrNameLst>
                                          <p:attrName>style.visibility</p:attrName>
                                        </p:attrNameLst>
                                      </p:cBhvr>
                                      <p:to>
                                        <p:strVal val="visible"/>
                                      </p:to>
                                    </p:set>
                                    <p:animEffect filter="fade" transition="in">
                                      <p:cBhvr>
                                        <p:cTn dur="500"/>
                                        <p:tgtEl>
                                          <p:spTgt spid="10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2"/>
                                        </p:tgtEl>
                                        <p:attrNameLst>
                                          <p:attrName>style.visibility</p:attrName>
                                        </p:attrNameLst>
                                      </p:cBhvr>
                                      <p:to>
                                        <p:strVal val="visible"/>
                                      </p:to>
                                    </p:set>
                                    <p:animEffect filter="fade" transition="in">
                                      <p:cBhvr>
                                        <p:cTn dur="500"/>
                                        <p:tgtEl>
                                          <p:spTgt spid="10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62"/>
          <p:cNvSpPr/>
          <p:nvPr/>
        </p:nvSpPr>
        <p:spPr>
          <a:xfrm>
            <a:off x="831425" y="548856"/>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01" name="Google Shape;1101;p62"/>
          <p:cNvSpPr/>
          <p:nvPr/>
        </p:nvSpPr>
        <p:spPr>
          <a:xfrm>
            <a:off x="17198554" y="449213"/>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02" name="Google Shape;1102;p62"/>
          <p:cNvSpPr/>
          <p:nvPr/>
        </p:nvSpPr>
        <p:spPr>
          <a:xfrm>
            <a:off x="541682" y="9158657"/>
            <a:ext cx="579487" cy="579487"/>
          </a:xfrm>
          <a:custGeom>
            <a:rect b="b" l="l" r="r" t="t"/>
            <a:pathLst>
              <a:path extrusionOk="0" h="579487" w="579487">
                <a:moveTo>
                  <a:pt x="0" y="0"/>
                </a:moveTo>
                <a:lnTo>
                  <a:pt x="579488" y="0"/>
                </a:lnTo>
                <a:lnTo>
                  <a:pt x="579488" y="579487"/>
                </a:lnTo>
                <a:lnTo>
                  <a:pt x="0" y="5794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03" name="Google Shape;1103;p62"/>
          <p:cNvSpPr/>
          <p:nvPr/>
        </p:nvSpPr>
        <p:spPr>
          <a:xfrm>
            <a:off x="17456574" y="8968556"/>
            <a:ext cx="579487" cy="579487"/>
          </a:xfrm>
          <a:custGeom>
            <a:rect b="b" l="l" r="r" t="t"/>
            <a:pathLst>
              <a:path extrusionOk="0" h="579487" w="579487">
                <a:moveTo>
                  <a:pt x="0" y="0"/>
                </a:moveTo>
                <a:lnTo>
                  <a:pt x="579487" y="0"/>
                </a:lnTo>
                <a:lnTo>
                  <a:pt x="579487" y="579488"/>
                </a:lnTo>
                <a:lnTo>
                  <a:pt x="0" y="5794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04" name="Google Shape;1104;p62"/>
          <p:cNvSpPr txBox="1"/>
          <p:nvPr/>
        </p:nvSpPr>
        <p:spPr>
          <a:xfrm>
            <a:off x="772469" y="3619500"/>
            <a:ext cx="16715828" cy="3465179"/>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953734"/>
              </a:buClr>
              <a:buSzPts val="8000"/>
              <a:buFont typeface="Arial"/>
              <a:buNone/>
            </a:pPr>
            <a:r>
              <a:rPr b="1" i="0" lang="en-US" sz="8000" u="none" cap="none" strike="noStrike">
                <a:solidFill>
                  <a:srgbClr val="953734"/>
                </a:solidFill>
                <a:latin typeface="Arial"/>
                <a:ea typeface="Arial"/>
                <a:cs typeface="Arial"/>
                <a:sym typeface="Arial"/>
              </a:rPr>
              <a:t>BÀI</a:t>
            </a:r>
            <a:r>
              <a:rPr b="1" i="0" lang="en-US" sz="8000" u="none" cap="none" strike="noStrike">
                <a:solidFill>
                  <a:srgbClr val="953734"/>
                </a:solidFill>
                <a:latin typeface="Arial"/>
                <a:ea typeface="Arial"/>
                <a:cs typeface="Arial"/>
                <a:sym typeface="Arial"/>
              </a:rPr>
              <a:t> HỌC KẾT THÚC, CẢM ƠN CÁC EM ĐÃ LẮNG NGHE</a:t>
            </a:r>
            <a:r>
              <a:rPr b="1" i="0" lang="en-US" sz="8000" u="none" cap="none" strike="noStrike">
                <a:solidFill>
                  <a:srgbClr val="953734"/>
                </a:solidFill>
                <a:latin typeface="Arial"/>
                <a:ea typeface="Arial"/>
                <a:cs typeface="Arial"/>
                <a:sym typeface="Arial"/>
              </a:rPr>
              <a:t>!</a:t>
            </a:r>
            <a:endParaRPr b="1" i="0" sz="8000" u="none" cap="none" strike="noStrike">
              <a:solidFill>
                <a:srgbClr val="953734"/>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104"/>
                                        </p:tgtEl>
                                        <p:attrNameLst>
                                          <p:attrName>style.visibility</p:attrName>
                                        </p:attrNameLst>
                                      </p:cBhvr>
                                      <p:to>
                                        <p:strVal val="visible"/>
                                      </p:to>
                                    </p:set>
                                    <p:anim calcmode="lin" valueType="num">
                                      <p:cBhvr additive="base">
                                        <p:cTn dur="500"/>
                                        <p:tgtEl>
                                          <p:spTgt spid="1104"/>
                                        </p:tgtEl>
                                        <p:attrNameLst>
                                          <p:attrName>ppt_w</p:attrName>
                                        </p:attrNameLst>
                                      </p:cBhvr>
                                      <p:tavLst>
                                        <p:tav fmla="" tm="0">
                                          <p:val>
                                            <p:strVal val="0"/>
                                          </p:val>
                                        </p:tav>
                                        <p:tav fmla="" tm="100000">
                                          <p:val>
                                            <p:strVal val="#ppt_w"/>
                                          </p:val>
                                        </p:tav>
                                      </p:tavLst>
                                    </p:anim>
                                    <p:anim calcmode="lin" valueType="num">
                                      <p:cBhvr additive="base">
                                        <p:cTn dur="500"/>
                                        <p:tgtEl>
                                          <p:spTgt spid="110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7"/>
          <p:cNvSpPr/>
          <p:nvPr/>
        </p:nvSpPr>
        <p:spPr>
          <a:xfrm>
            <a:off x="16633012" y="259306"/>
            <a:ext cx="1717197" cy="1248985"/>
          </a:xfrm>
          <a:custGeom>
            <a:rect b="b" l="l" r="r" t="t"/>
            <a:pathLst>
              <a:path extrusionOk="0" h="4959711" w="7140946">
                <a:moveTo>
                  <a:pt x="0" y="0"/>
                </a:moveTo>
                <a:lnTo>
                  <a:pt x="7140946" y="0"/>
                </a:lnTo>
                <a:lnTo>
                  <a:pt x="7140946" y="4959711"/>
                </a:lnTo>
                <a:lnTo>
                  <a:pt x="0" y="49597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86" name="Google Shape;186;p7"/>
          <p:cNvGrpSpPr/>
          <p:nvPr/>
        </p:nvGrpSpPr>
        <p:grpSpPr>
          <a:xfrm>
            <a:off x="28242" y="8724900"/>
            <a:ext cx="1057989" cy="1158974"/>
            <a:chOff x="15614885" y="8251666"/>
            <a:chExt cx="1057989" cy="1158974"/>
          </a:xfrm>
        </p:grpSpPr>
        <p:sp>
          <p:nvSpPr>
            <p:cNvPr id="187" name="Google Shape;187;p7"/>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8" name="Google Shape;188;p7"/>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89" name="Google Shape;189;p7"/>
          <p:cNvSpPr/>
          <p:nvPr/>
        </p:nvSpPr>
        <p:spPr>
          <a:xfrm>
            <a:off x="17345964" y="0"/>
            <a:ext cx="1074780" cy="869172"/>
          </a:xfrm>
          <a:custGeom>
            <a:rect b="b" l="l" r="r" t="t"/>
            <a:pathLst>
              <a:path extrusionOk="0" h="1874802" w="1914691">
                <a:moveTo>
                  <a:pt x="0" y="0"/>
                </a:moveTo>
                <a:lnTo>
                  <a:pt x="1914691" y="0"/>
                </a:lnTo>
                <a:lnTo>
                  <a:pt x="1914691" y="1874802"/>
                </a:lnTo>
                <a:lnTo>
                  <a:pt x="0" y="187480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90" name="Google Shape;190;p7"/>
          <p:cNvGrpSpPr/>
          <p:nvPr/>
        </p:nvGrpSpPr>
        <p:grpSpPr>
          <a:xfrm>
            <a:off x="388541" y="679016"/>
            <a:ext cx="14691518" cy="2044658"/>
            <a:chOff x="353759" y="1120140"/>
            <a:chExt cx="14616375" cy="2044658"/>
          </a:xfrm>
        </p:grpSpPr>
        <p:sp>
          <p:nvSpPr>
            <p:cNvPr id="191" name="Google Shape;191;p7"/>
            <p:cNvSpPr/>
            <p:nvPr/>
          </p:nvSpPr>
          <p:spPr>
            <a:xfrm>
              <a:off x="353759" y="1120140"/>
              <a:ext cx="14256436" cy="1889760"/>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chemeClr val="lt1"/>
            </a:solidFill>
            <a:ln cap="flat" cmpd="sng" w="25400">
              <a:solidFill>
                <a:srgbClr val="632423"/>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400">
                  <a:solidFill>
                    <a:srgbClr val="632423"/>
                  </a:solidFill>
                  <a:latin typeface="Arial"/>
                  <a:ea typeface="Arial"/>
                  <a:cs typeface="Arial"/>
                  <a:sym typeface="Arial"/>
                </a:rPr>
                <a:t>Gợi ý trả lời: </a:t>
              </a:r>
              <a:r>
                <a:rPr lang="en-US" sz="4400">
                  <a:solidFill>
                    <a:srgbClr val="632423"/>
                  </a:solidFill>
                  <a:latin typeface="Arial"/>
                  <a:ea typeface="Arial"/>
                  <a:cs typeface="Arial"/>
                  <a:sym typeface="Arial"/>
                </a:rPr>
                <a:t>Một số sự thay đổi của bản thân</a:t>
              </a:r>
              <a:endParaRPr sz="4400">
                <a:solidFill>
                  <a:srgbClr val="632423"/>
                </a:solidFill>
                <a:latin typeface="Arial"/>
                <a:ea typeface="Arial"/>
                <a:cs typeface="Arial"/>
                <a:sym typeface="Arial"/>
              </a:endParaRPr>
            </a:p>
          </p:txBody>
        </p:sp>
        <p:pic>
          <p:nvPicPr>
            <p:cNvPr id="192" name="Google Shape;192;p7"/>
            <p:cNvPicPr preferRelativeResize="0"/>
            <p:nvPr/>
          </p:nvPicPr>
          <p:blipFill rotWithShape="1">
            <a:blip r:embed="rId6">
              <a:alphaModFix/>
            </a:blip>
            <a:srcRect b="0" l="0" r="0" t="0"/>
            <a:stretch/>
          </p:blipFill>
          <p:spPr>
            <a:xfrm>
              <a:off x="13900851" y="2157741"/>
              <a:ext cx="1069283" cy="1007057"/>
            </a:xfrm>
            <a:prstGeom prst="rect">
              <a:avLst/>
            </a:prstGeom>
            <a:noFill/>
            <a:ln>
              <a:noFill/>
            </a:ln>
          </p:spPr>
        </p:pic>
      </p:grpSp>
      <p:sp>
        <p:nvSpPr>
          <p:cNvPr id="193" name="Google Shape;193;p7"/>
          <p:cNvSpPr/>
          <p:nvPr/>
        </p:nvSpPr>
        <p:spPr>
          <a:xfrm>
            <a:off x="1447800" y="3245906"/>
            <a:ext cx="7467600" cy="2286000"/>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Thay đổi về năng lực, kĩ năng, thái độ, quan điểm,...</a:t>
            </a:r>
            <a:endParaRPr sz="3800">
              <a:solidFill>
                <a:schemeClr val="dk1"/>
              </a:solidFill>
              <a:latin typeface="Arial"/>
              <a:ea typeface="Arial"/>
              <a:cs typeface="Arial"/>
              <a:sym typeface="Arial"/>
            </a:endParaRPr>
          </a:p>
        </p:txBody>
      </p:sp>
      <p:sp>
        <p:nvSpPr>
          <p:cNvPr id="194" name="Google Shape;194;p7"/>
          <p:cNvSpPr/>
          <p:nvPr/>
        </p:nvSpPr>
        <p:spPr>
          <a:xfrm>
            <a:off x="9677400" y="3245906"/>
            <a:ext cx="7467600" cy="2286000"/>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Thay đổi về môi trường học tập, giao tiếp,...</a:t>
            </a:r>
            <a:endParaRPr sz="3800">
              <a:solidFill>
                <a:schemeClr val="dk1"/>
              </a:solidFill>
              <a:latin typeface="Arial"/>
              <a:ea typeface="Arial"/>
              <a:cs typeface="Arial"/>
              <a:sym typeface="Arial"/>
            </a:endParaRPr>
          </a:p>
        </p:txBody>
      </p:sp>
      <p:pic>
        <p:nvPicPr>
          <p:cNvPr descr="Kiến thức - Kỹ năng - Thái độ: Câu chuyện của nhà tuyển dụng với sinh viên  mới ra trường" id="195" name="Google Shape;195;p7"/>
          <p:cNvPicPr preferRelativeResize="0"/>
          <p:nvPr/>
        </p:nvPicPr>
        <p:blipFill rotWithShape="1">
          <a:blip r:embed="rId7">
            <a:alphaModFix/>
          </a:blip>
          <a:srcRect b="0" l="0" r="0" t="0"/>
          <a:stretch/>
        </p:blipFill>
        <p:spPr>
          <a:xfrm>
            <a:off x="2590800" y="6134100"/>
            <a:ext cx="5143500" cy="34290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3 ví dụ về kỹ năng giao tiếp hiệu quả trong cuộc sống và bài học rút ra" id="196" name="Google Shape;196;p7"/>
          <p:cNvPicPr preferRelativeResize="0"/>
          <p:nvPr/>
        </p:nvPicPr>
        <p:blipFill rotWithShape="1">
          <a:blip r:embed="rId8">
            <a:alphaModFix/>
          </a:blip>
          <a:srcRect b="0" l="0" r="0" t="0"/>
          <a:stretch/>
        </p:blipFill>
        <p:spPr>
          <a:xfrm>
            <a:off x="10296197" y="6111393"/>
            <a:ext cx="6230006" cy="349659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8"/>
          <p:cNvSpPr/>
          <p:nvPr/>
        </p:nvSpPr>
        <p:spPr>
          <a:xfrm>
            <a:off x="17097153" y="259307"/>
            <a:ext cx="1253056" cy="1047180"/>
          </a:xfrm>
          <a:custGeom>
            <a:rect b="b" l="l" r="r" t="t"/>
            <a:pathLst>
              <a:path extrusionOk="0" h="4959711" w="7140946">
                <a:moveTo>
                  <a:pt x="0" y="0"/>
                </a:moveTo>
                <a:lnTo>
                  <a:pt x="7140946" y="0"/>
                </a:lnTo>
                <a:lnTo>
                  <a:pt x="7140946" y="4959711"/>
                </a:lnTo>
                <a:lnTo>
                  <a:pt x="0" y="49597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02" name="Google Shape;202;p8"/>
          <p:cNvGrpSpPr/>
          <p:nvPr/>
        </p:nvGrpSpPr>
        <p:grpSpPr>
          <a:xfrm>
            <a:off x="6940" y="147512"/>
            <a:ext cx="1057989" cy="1158974"/>
            <a:chOff x="15614885" y="8251666"/>
            <a:chExt cx="1057989" cy="1158974"/>
          </a:xfrm>
        </p:grpSpPr>
        <p:sp>
          <p:nvSpPr>
            <p:cNvPr id="203" name="Google Shape;203;p8"/>
            <p:cNvSpPr/>
            <p:nvPr/>
          </p:nvSpPr>
          <p:spPr>
            <a:xfrm>
              <a:off x="16093387" y="8831153"/>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 name="Google Shape;204;p8"/>
            <p:cNvSpPr/>
            <p:nvPr/>
          </p:nvSpPr>
          <p:spPr>
            <a:xfrm>
              <a:off x="15614885" y="8251666"/>
              <a:ext cx="579487" cy="579487"/>
            </a:xfrm>
            <a:custGeom>
              <a:rect b="b" l="l" r="r" t="t"/>
              <a:pathLst>
                <a:path extrusionOk="0" h="579487" w="579487">
                  <a:moveTo>
                    <a:pt x="0" y="0"/>
                  </a:moveTo>
                  <a:lnTo>
                    <a:pt x="579487" y="0"/>
                  </a:lnTo>
                  <a:lnTo>
                    <a:pt x="579487" y="579487"/>
                  </a:lnTo>
                  <a:lnTo>
                    <a:pt x="0" y="5794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05" name="Google Shape;205;p8"/>
          <p:cNvSpPr/>
          <p:nvPr/>
        </p:nvSpPr>
        <p:spPr>
          <a:xfrm>
            <a:off x="228600" y="2634209"/>
            <a:ext cx="8610600" cy="1232645"/>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rgbClr val="FFF8E1"/>
          </a:solidFill>
          <a:ln cap="flat" cmpd="sng" w="25400">
            <a:solidFill>
              <a:srgbClr val="205867"/>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0F243E"/>
                </a:solidFill>
                <a:latin typeface="Arial"/>
                <a:ea typeface="Arial"/>
                <a:cs typeface="Arial"/>
                <a:sym typeface="Arial"/>
              </a:rPr>
              <a:t>1. Sự thay đổi của bản thân</a:t>
            </a:r>
            <a:endParaRPr b="1" sz="4000">
              <a:solidFill>
                <a:srgbClr val="0F243E"/>
              </a:solidFill>
              <a:latin typeface="Arial"/>
              <a:ea typeface="Arial"/>
              <a:cs typeface="Arial"/>
              <a:sym typeface="Arial"/>
            </a:endParaRPr>
          </a:p>
        </p:txBody>
      </p:sp>
      <p:sp>
        <p:nvSpPr>
          <p:cNvPr id="206" name="Google Shape;206;p8"/>
          <p:cNvSpPr txBox="1"/>
          <p:nvPr/>
        </p:nvSpPr>
        <p:spPr>
          <a:xfrm>
            <a:off x="1028700" y="884039"/>
            <a:ext cx="3086100" cy="3230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sp>
        <p:nvSpPr>
          <p:cNvPr id="207" name="Google Shape;207;p8"/>
          <p:cNvSpPr txBox="1"/>
          <p:nvPr/>
        </p:nvSpPr>
        <p:spPr>
          <a:xfrm>
            <a:off x="1608187" y="394024"/>
            <a:ext cx="15240000"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rgbClr val="C00000"/>
                </a:solidFill>
                <a:latin typeface="Arial"/>
                <a:ea typeface="Arial"/>
                <a:cs typeface="Arial"/>
                <a:sym typeface="Arial"/>
              </a:rPr>
              <a:t>Nhiệm vụ 1: Xác định những điều có thể thay đổi ở bản thân em và những thuận lợi, khó khăn khi thay đổi những điều đó</a:t>
            </a:r>
            <a:endParaRPr b="0" i="0" sz="4000" u="none" cap="none" strike="noStrike">
              <a:solidFill>
                <a:srgbClr val="C00000"/>
              </a:solidFill>
              <a:latin typeface="Arial"/>
              <a:ea typeface="Arial"/>
              <a:cs typeface="Arial"/>
              <a:sym typeface="Arial"/>
            </a:endParaRPr>
          </a:p>
        </p:txBody>
      </p:sp>
      <p:sp>
        <p:nvSpPr>
          <p:cNvPr id="208" name="Google Shape;208;p8"/>
          <p:cNvSpPr txBox="1"/>
          <p:nvPr/>
        </p:nvSpPr>
        <p:spPr>
          <a:xfrm>
            <a:off x="775185" y="3969117"/>
            <a:ext cx="10426215" cy="582018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200000"/>
              </a:lnSpc>
              <a:spcBef>
                <a:spcPts val="0"/>
              </a:spcBef>
              <a:spcAft>
                <a:spcPts val="0"/>
              </a:spcAft>
              <a:buClr>
                <a:schemeClr val="dk1"/>
              </a:buClr>
              <a:buSzPts val="4000"/>
              <a:buFont typeface="Noto Sans Symbols"/>
              <a:buChar char="⮚"/>
            </a:pPr>
            <a:r>
              <a:rPr b="1" lang="en-US" sz="4000">
                <a:solidFill>
                  <a:schemeClr val="dk1"/>
                </a:solidFill>
                <a:latin typeface="Arial"/>
                <a:ea typeface="Arial"/>
                <a:cs typeface="Arial"/>
                <a:sym typeface="Arial"/>
              </a:rPr>
              <a:t>Các em trả lời các câu hỏi sau:</a:t>
            </a:r>
            <a:endParaRPr/>
          </a:p>
          <a:p>
            <a:pPr indent="-571500" lvl="1" marL="1028700" marR="0" rtl="0" algn="just">
              <a:lnSpc>
                <a:spcPct val="200000"/>
              </a:lnSpc>
              <a:spcBef>
                <a:spcPts val="0"/>
              </a:spcBef>
              <a:spcAft>
                <a:spcPts val="0"/>
              </a:spcAft>
              <a:buClr>
                <a:schemeClr val="dk1"/>
              </a:buClr>
              <a:buSzPts val="3800"/>
              <a:buFont typeface="Noto Sans Symbols"/>
              <a:buChar char="▪"/>
            </a:pPr>
            <a:r>
              <a:rPr b="0" i="0" lang="en-US" sz="3800" u="none" cap="none" strike="noStrike">
                <a:solidFill>
                  <a:schemeClr val="dk1"/>
                </a:solidFill>
                <a:latin typeface="Arial"/>
                <a:ea typeface="Arial"/>
                <a:cs typeface="Arial"/>
                <a:sym typeface="Arial"/>
              </a:rPr>
              <a:t>Em hãy nêu những môi trường giao tiếp mà em đã tham gia?</a:t>
            </a:r>
            <a:endParaRPr/>
          </a:p>
          <a:p>
            <a:pPr indent="-571500" lvl="1" marL="1028700" marR="0" rtl="0" algn="just">
              <a:lnSpc>
                <a:spcPct val="200000"/>
              </a:lnSpc>
              <a:spcBef>
                <a:spcPts val="0"/>
              </a:spcBef>
              <a:spcAft>
                <a:spcPts val="0"/>
              </a:spcAft>
              <a:buClr>
                <a:schemeClr val="dk1"/>
              </a:buClr>
              <a:buSzPts val="3800"/>
              <a:buFont typeface="Noto Sans Symbols"/>
              <a:buChar char="▪"/>
            </a:pPr>
            <a:r>
              <a:rPr b="0" i="0" lang="en-US" sz="3800" u="none" cap="none" strike="noStrike">
                <a:solidFill>
                  <a:schemeClr val="dk1"/>
                </a:solidFill>
                <a:latin typeface="Arial"/>
                <a:ea typeface="Arial"/>
                <a:cs typeface="Arial"/>
                <a:sym typeface="Arial"/>
              </a:rPr>
              <a:t>Môi trường giao tiếp nào dễ hơn/ khó hơn đối với em? Vì sao?</a:t>
            </a:r>
            <a:endParaRPr/>
          </a:p>
        </p:txBody>
      </p:sp>
      <p:grpSp>
        <p:nvGrpSpPr>
          <p:cNvPr id="209" name="Google Shape;209;p8"/>
          <p:cNvGrpSpPr/>
          <p:nvPr/>
        </p:nvGrpSpPr>
        <p:grpSpPr>
          <a:xfrm>
            <a:off x="11882203" y="4017299"/>
            <a:ext cx="6046273" cy="4984716"/>
            <a:chOff x="11882203" y="4017299"/>
            <a:chExt cx="6046273" cy="4984716"/>
          </a:xfrm>
        </p:grpSpPr>
        <p:pic>
          <p:nvPicPr>
            <p:cNvPr descr="Giao tiếp hiệu quả trong môi trường doanh nghiệp" id="210" name="Google Shape;210;p8"/>
            <p:cNvPicPr preferRelativeResize="0"/>
            <p:nvPr/>
          </p:nvPicPr>
          <p:blipFill rotWithShape="1">
            <a:blip r:embed="rId5">
              <a:alphaModFix/>
            </a:blip>
            <a:srcRect b="0" l="0" r="0" t="0"/>
            <a:stretch/>
          </p:blipFill>
          <p:spPr>
            <a:xfrm>
              <a:off x="11882203" y="4381500"/>
              <a:ext cx="5630612" cy="46205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Pin " id="211" name="Google Shape;211;p8"/>
            <p:cNvPicPr preferRelativeResize="0"/>
            <p:nvPr/>
          </p:nvPicPr>
          <p:blipFill rotWithShape="1">
            <a:blip r:embed="rId6">
              <a:alphaModFix/>
            </a:blip>
            <a:srcRect b="0" l="0" r="0" t="0"/>
            <a:stretch/>
          </p:blipFill>
          <p:spPr>
            <a:xfrm rot="-286947">
              <a:off x="17127904" y="4048050"/>
              <a:ext cx="769821" cy="769821"/>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0" st="0"/>
                                            </p:txEl>
                                          </p:spTgt>
                                        </p:tgtEl>
                                        <p:attrNameLst>
                                          <p:attrName>style.visibility</p:attrName>
                                        </p:attrNameLst>
                                      </p:cBhvr>
                                      <p:to>
                                        <p:strVal val="visible"/>
                                      </p:to>
                                    </p:set>
                                    <p:animEffect filter="fade" transition="in">
                                      <p:cBhvr>
                                        <p:cTn dur="500"/>
                                        <p:tgtEl>
                                          <p:spTgt spid="2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1" st="1"/>
                                            </p:txEl>
                                          </p:spTgt>
                                        </p:tgtEl>
                                        <p:attrNameLst>
                                          <p:attrName>style.visibility</p:attrName>
                                        </p:attrNameLst>
                                      </p:cBhvr>
                                      <p:to>
                                        <p:strVal val="visible"/>
                                      </p:to>
                                    </p:set>
                                    <p:animEffect filter="fade" transition="in">
                                      <p:cBhvr>
                                        <p:cTn dur="500"/>
                                        <p:tgtEl>
                                          <p:spTgt spid="2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2" st="2"/>
                                            </p:txEl>
                                          </p:spTgt>
                                        </p:tgtEl>
                                        <p:attrNameLst>
                                          <p:attrName>style.visibility</p:attrName>
                                        </p:attrNameLst>
                                      </p:cBhvr>
                                      <p:to>
                                        <p:strVal val="visible"/>
                                      </p:to>
                                    </p:set>
                                    <p:animEffect filter="fade" transition="in">
                                      <p:cBhvr>
                                        <p:cTn dur="500"/>
                                        <p:tgtEl>
                                          <p:spTgt spid="20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graphicFrame>
        <p:nvGraphicFramePr>
          <p:cNvPr id="216" name="Google Shape;216;p9"/>
          <p:cNvGraphicFramePr/>
          <p:nvPr/>
        </p:nvGraphicFramePr>
        <p:xfrm>
          <a:off x="800100" y="2784022"/>
          <a:ext cx="3000000" cy="3000000"/>
        </p:xfrm>
        <a:graphic>
          <a:graphicData uri="http://schemas.openxmlformats.org/drawingml/2006/table">
            <a:tbl>
              <a:tblPr bandRow="1" firstRow="1">
                <a:noFill/>
                <a:tableStyleId>{989F8A32-8144-495A-8407-5B51E2DB19FE}</a:tableStyleId>
              </a:tblPr>
              <a:tblGrid>
                <a:gridCol w="5638800"/>
                <a:gridCol w="5562600"/>
                <a:gridCol w="5486400"/>
              </a:tblGrid>
              <a:tr h="3009900">
                <a:tc>
                  <a:txBody>
                    <a:bodyPr/>
                    <a:lstStyle/>
                    <a:p>
                      <a:pPr indent="-457200" lvl="0" marL="457200" marR="0" rtl="0" algn="just">
                        <a:lnSpc>
                          <a:spcPct val="150000"/>
                        </a:lnSpc>
                        <a:spcBef>
                          <a:spcPts val="0"/>
                        </a:spcBef>
                        <a:spcAft>
                          <a:spcPts val="0"/>
                        </a:spcAft>
                        <a:buClr>
                          <a:schemeClr val="dk1"/>
                        </a:buClr>
                        <a:buSzPts val="3400"/>
                        <a:buFont typeface="Noto Sans Symbols"/>
                        <a:buChar char="▪"/>
                      </a:pPr>
                      <a:r>
                        <a:rPr b="0" lang="en-US" sz="3400" u="none" cap="none" strike="noStrike">
                          <a:latin typeface="Arial"/>
                          <a:ea typeface="Arial"/>
                          <a:cs typeface="Arial"/>
                          <a:sym typeface="Arial"/>
                        </a:rPr>
                        <a:t>Không gian gia đình</a:t>
                      </a:r>
                      <a:endParaRPr/>
                    </a:p>
                    <a:p>
                      <a:pPr indent="-457200" lvl="0" marL="457200" marR="0" rtl="0" algn="just">
                        <a:lnSpc>
                          <a:spcPct val="150000"/>
                        </a:lnSpc>
                        <a:spcBef>
                          <a:spcPts val="200"/>
                        </a:spcBef>
                        <a:spcAft>
                          <a:spcPts val="0"/>
                        </a:spcAft>
                        <a:buClr>
                          <a:schemeClr val="dk1"/>
                        </a:buClr>
                        <a:buSzPts val="3400"/>
                        <a:buFont typeface="Noto Sans Symbols"/>
                        <a:buChar char="▪"/>
                      </a:pPr>
                      <a:r>
                        <a:rPr b="0" lang="en-US" sz="3400" u="none" cap="none" strike="noStrike">
                          <a:latin typeface="Arial"/>
                          <a:ea typeface="Arial"/>
                          <a:cs typeface="Arial"/>
                          <a:sym typeface="Arial"/>
                        </a:rPr>
                        <a:t>Không gian công cộng</a:t>
                      </a:r>
                      <a:endParaRPr/>
                    </a:p>
                  </a:txBody>
                  <a:tcPr marT="0" marB="0" marR="89975" marL="89975" anchor="ctr">
                    <a:solidFill>
                      <a:srgbClr val="FFF8E1"/>
                    </a:solidFill>
                  </a:tcPr>
                </a:tc>
                <a:tc>
                  <a:txBody>
                    <a:bodyPr/>
                    <a:lstStyle/>
                    <a:p>
                      <a:pPr indent="-457200" lvl="0" marL="457200" marR="0" rtl="0" algn="just">
                        <a:lnSpc>
                          <a:spcPct val="150000"/>
                        </a:lnSpc>
                        <a:spcBef>
                          <a:spcPts val="0"/>
                        </a:spcBef>
                        <a:spcAft>
                          <a:spcPts val="0"/>
                        </a:spcAft>
                        <a:buClr>
                          <a:schemeClr val="dk1"/>
                        </a:buClr>
                        <a:buSzPts val="3400"/>
                        <a:buFont typeface="Noto Sans Symbols"/>
                        <a:buChar char="▪"/>
                      </a:pPr>
                      <a:r>
                        <a:rPr b="0" lang="en-US" sz="3400" u="none" cap="none" strike="noStrike">
                          <a:latin typeface="Arial"/>
                          <a:ea typeface="Arial"/>
                          <a:cs typeface="Arial"/>
                          <a:sym typeface="Arial"/>
                        </a:rPr>
                        <a:t>Phát biểu trong giờ học</a:t>
                      </a:r>
                      <a:endParaRPr/>
                    </a:p>
                    <a:p>
                      <a:pPr indent="-457200" lvl="0" marL="457200" marR="0" rtl="0" algn="just">
                        <a:lnSpc>
                          <a:spcPct val="150000"/>
                        </a:lnSpc>
                        <a:spcBef>
                          <a:spcPts val="200"/>
                        </a:spcBef>
                        <a:spcAft>
                          <a:spcPts val="0"/>
                        </a:spcAft>
                        <a:buClr>
                          <a:schemeClr val="dk1"/>
                        </a:buClr>
                        <a:buSzPts val="3400"/>
                        <a:buFont typeface="Noto Sans Symbols"/>
                        <a:buChar char="▪"/>
                      </a:pPr>
                      <a:r>
                        <a:rPr b="0" lang="en-US" sz="3400" u="none" cap="none" strike="noStrike">
                          <a:latin typeface="Arial"/>
                          <a:ea typeface="Arial"/>
                          <a:cs typeface="Arial"/>
                          <a:sym typeface="Arial"/>
                        </a:rPr>
                        <a:t>Phát biểu trong nghi lễ</a:t>
                      </a:r>
                      <a:endParaRPr/>
                    </a:p>
                  </a:txBody>
                  <a:tcPr marT="0" marB="0" marR="89975" marL="89975" anchor="ctr">
                    <a:solidFill>
                      <a:srgbClr val="FFF8E1"/>
                    </a:solidFill>
                  </a:tcPr>
                </a:tc>
                <a:tc>
                  <a:txBody>
                    <a:bodyPr/>
                    <a:lstStyle/>
                    <a:p>
                      <a:pPr indent="-457200" lvl="0" marL="457200" marR="0" rtl="0" algn="just">
                        <a:lnSpc>
                          <a:spcPct val="150000"/>
                        </a:lnSpc>
                        <a:spcBef>
                          <a:spcPts val="0"/>
                        </a:spcBef>
                        <a:spcAft>
                          <a:spcPts val="0"/>
                        </a:spcAft>
                        <a:buClr>
                          <a:schemeClr val="dk1"/>
                        </a:buClr>
                        <a:buSzPts val="3400"/>
                        <a:buFont typeface="Noto Sans Symbols"/>
                        <a:buChar char="▪"/>
                      </a:pPr>
                      <a:r>
                        <a:rPr b="0" lang="en-US" sz="3400" u="none" cap="none" strike="noStrike">
                          <a:latin typeface="Arial"/>
                          <a:ea typeface="Arial"/>
                          <a:cs typeface="Arial"/>
                          <a:sym typeface="Arial"/>
                        </a:rPr>
                        <a:t>Trình bày trước lớp</a:t>
                      </a:r>
                      <a:endParaRPr/>
                    </a:p>
                    <a:p>
                      <a:pPr indent="-457200" lvl="0" marL="457200" marR="0" rtl="0" algn="just">
                        <a:lnSpc>
                          <a:spcPct val="150000"/>
                        </a:lnSpc>
                        <a:spcBef>
                          <a:spcPts val="200"/>
                        </a:spcBef>
                        <a:spcAft>
                          <a:spcPts val="0"/>
                        </a:spcAft>
                        <a:buClr>
                          <a:schemeClr val="dk1"/>
                        </a:buClr>
                        <a:buSzPts val="3400"/>
                        <a:buFont typeface="Noto Sans Symbols"/>
                        <a:buChar char="▪"/>
                      </a:pPr>
                      <a:r>
                        <a:rPr b="0" lang="en-US" sz="3400" u="none" cap="none" strike="noStrike">
                          <a:latin typeface="Arial"/>
                          <a:ea typeface="Arial"/>
                          <a:cs typeface="Arial"/>
                          <a:sym typeface="Arial"/>
                        </a:rPr>
                        <a:t>Trình bày trước toàn trường</a:t>
                      </a:r>
                      <a:endParaRPr/>
                    </a:p>
                  </a:txBody>
                  <a:tcPr marT="0" marB="0" marR="89975" marL="89975" anchor="ctr">
                    <a:solidFill>
                      <a:srgbClr val="FFF8E1"/>
                    </a:solidFill>
                  </a:tcPr>
                </a:tc>
              </a:tr>
              <a:tr h="3736525">
                <a:tc>
                  <a:txBody>
                    <a:bodyPr/>
                    <a:lstStyle/>
                    <a:p>
                      <a:pPr indent="-457200" lvl="0" marL="457200" marR="0" rtl="0" algn="just">
                        <a:lnSpc>
                          <a:spcPct val="150000"/>
                        </a:lnSpc>
                        <a:spcBef>
                          <a:spcPts val="0"/>
                        </a:spcBef>
                        <a:spcAft>
                          <a:spcPts val="0"/>
                        </a:spcAft>
                        <a:buClr>
                          <a:schemeClr val="dk1"/>
                        </a:buClr>
                        <a:buSzPts val="3400"/>
                        <a:buFont typeface="Noto Sans Symbols"/>
                        <a:buChar char="▪"/>
                      </a:pPr>
                      <a:r>
                        <a:rPr b="0" lang="en-US" sz="3400" u="none" cap="none" strike="noStrike">
                          <a:latin typeface="Arial"/>
                          <a:ea typeface="Arial"/>
                          <a:cs typeface="Arial"/>
                          <a:sym typeface="Arial"/>
                        </a:rPr>
                        <a:t>Với những người quen thuộc</a:t>
                      </a:r>
                      <a:endParaRPr/>
                    </a:p>
                    <a:p>
                      <a:pPr indent="-457200" lvl="0" marL="457200" marR="0" rtl="0" algn="just">
                        <a:lnSpc>
                          <a:spcPct val="150000"/>
                        </a:lnSpc>
                        <a:spcBef>
                          <a:spcPts val="200"/>
                        </a:spcBef>
                        <a:spcAft>
                          <a:spcPts val="0"/>
                        </a:spcAft>
                        <a:buClr>
                          <a:schemeClr val="dk1"/>
                        </a:buClr>
                        <a:buSzPts val="3400"/>
                        <a:buFont typeface="Noto Sans Symbols"/>
                        <a:buChar char="▪"/>
                      </a:pPr>
                      <a:r>
                        <a:rPr b="0" lang="en-US" sz="3400" u="none" cap="none" strike="noStrike">
                          <a:latin typeface="Arial"/>
                          <a:ea typeface="Arial"/>
                          <a:cs typeface="Arial"/>
                          <a:sym typeface="Arial"/>
                        </a:rPr>
                        <a:t>Với những người xa lạ</a:t>
                      </a:r>
                      <a:endParaRPr/>
                    </a:p>
                  </a:txBody>
                  <a:tcPr marT="0" marB="0" marR="89975" marL="89975" anchor="ctr">
                    <a:solidFill>
                      <a:srgbClr val="FFF8E1"/>
                    </a:solidFill>
                  </a:tcPr>
                </a:tc>
                <a:tc>
                  <a:txBody>
                    <a:bodyPr/>
                    <a:lstStyle/>
                    <a:p>
                      <a:pPr indent="-457200" lvl="0" marL="457200" marR="0" rtl="0" algn="just">
                        <a:lnSpc>
                          <a:spcPct val="150000"/>
                        </a:lnSpc>
                        <a:spcBef>
                          <a:spcPts val="0"/>
                        </a:spcBef>
                        <a:spcAft>
                          <a:spcPts val="0"/>
                        </a:spcAft>
                        <a:buClr>
                          <a:schemeClr val="dk1"/>
                        </a:buClr>
                        <a:buSzPts val="3400"/>
                        <a:buFont typeface="Noto Sans Symbols"/>
                        <a:buChar char="▪"/>
                      </a:pPr>
                      <a:r>
                        <a:rPr b="0" lang="en-US" sz="3400" u="none" cap="none" strike="noStrike">
                          <a:latin typeface="Arial"/>
                          <a:ea typeface="Arial"/>
                          <a:cs typeface="Arial"/>
                          <a:sym typeface="Arial"/>
                        </a:rPr>
                        <a:t>Nói chuyện với 1, 2 người bạn thân</a:t>
                      </a:r>
                      <a:endParaRPr/>
                    </a:p>
                    <a:p>
                      <a:pPr indent="-457200" lvl="0" marL="457200" marR="0" rtl="0" algn="just">
                        <a:lnSpc>
                          <a:spcPct val="150000"/>
                        </a:lnSpc>
                        <a:spcBef>
                          <a:spcPts val="200"/>
                        </a:spcBef>
                        <a:spcAft>
                          <a:spcPts val="0"/>
                        </a:spcAft>
                        <a:buClr>
                          <a:schemeClr val="dk1"/>
                        </a:buClr>
                        <a:buSzPts val="3400"/>
                        <a:buFont typeface="Noto Sans Symbols"/>
                        <a:buChar char="▪"/>
                      </a:pPr>
                      <a:r>
                        <a:rPr b="0" lang="en-US" sz="3400" u="none" cap="none" strike="noStrike">
                          <a:latin typeface="Arial"/>
                          <a:ea typeface="Arial"/>
                          <a:cs typeface="Arial"/>
                          <a:sym typeface="Arial"/>
                        </a:rPr>
                        <a:t>Nói chuyện giữa nhóm bạn đông hơn</a:t>
                      </a:r>
                      <a:endParaRPr/>
                    </a:p>
                  </a:txBody>
                  <a:tcPr marT="0" marB="0" marR="89975" marL="89975" anchor="ctr">
                    <a:solidFill>
                      <a:srgbClr val="FFF8E1"/>
                    </a:solidFill>
                  </a:tcPr>
                </a:tc>
                <a:tc>
                  <a:txBody>
                    <a:bodyPr/>
                    <a:lstStyle/>
                    <a:p>
                      <a:pPr indent="-457200" lvl="0" marL="457200" marR="0" rtl="0" algn="just">
                        <a:lnSpc>
                          <a:spcPct val="150000"/>
                        </a:lnSpc>
                        <a:spcBef>
                          <a:spcPts val="0"/>
                        </a:spcBef>
                        <a:spcAft>
                          <a:spcPts val="0"/>
                        </a:spcAft>
                        <a:buClr>
                          <a:schemeClr val="dk1"/>
                        </a:buClr>
                        <a:buSzPts val="3400"/>
                        <a:buFont typeface="Noto Sans Symbols"/>
                        <a:buChar char="▪"/>
                      </a:pPr>
                      <a:r>
                        <a:rPr b="0" lang="en-US" sz="3400" u="none" cap="none" strike="noStrike">
                          <a:latin typeface="Arial"/>
                          <a:ea typeface="Arial"/>
                          <a:cs typeface="Arial"/>
                          <a:sym typeface="Arial"/>
                        </a:rPr>
                        <a:t>Nói chuuyện với bạn bè, em nhỏ</a:t>
                      </a:r>
                      <a:endParaRPr/>
                    </a:p>
                    <a:p>
                      <a:pPr indent="-457200" lvl="0" marL="457200" marR="0" rtl="0" algn="just">
                        <a:lnSpc>
                          <a:spcPct val="150000"/>
                        </a:lnSpc>
                        <a:spcBef>
                          <a:spcPts val="200"/>
                        </a:spcBef>
                        <a:spcAft>
                          <a:spcPts val="0"/>
                        </a:spcAft>
                        <a:buClr>
                          <a:schemeClr val="dk1"/>
                        </a:buClr>
                        <a:buSzPts val="3400"/>
                        <a:buFont typeface="Noto Sans Symbols"/>
                        <a:buChar char="▪"/>
                      </a:pPr>
                      <a:r>
                        <a:rPr b="0" lang="en-US" sz="3400" u="none" cap="none" strike="noStrike">
                          <a:latin typeface="Arial"/>
                          <a:ea typeface="Arial"/>
                          <a:cs typeface="Arial"/>
                          <a:sym typeface="Arial"/>
                        </a:rPr>
                        <a:t>Nói chuyện với người lớn tuổi hơn</a:t>
                      </a:r>
                      <a:endParaRPr/>
                    </a:p>
                  </a:txBody>
                  <a:tcPr marT="0" marB="0" marR="89975" marL="89975" anchor="ctr">
                    <a:solidFill>
                      <a:srgbClr val="FFF8E1"/>
                    </a:solidFill>
                  </a:tcPr>
                </a:tc>
              </a:tr>
            </a:tbl>
          </a:graphicData>
        </a:graphic>
      </p:graphicFrame>
      <p:sp>
        <p:nvSpPr>
          <p:cNvPr id="217" name="Google Shape;217;p9"/>
          <p:cNvSpPr txBox="1"/>
          <p:nvPr/>
        </p:nvSpPr>
        <p:spPr>
          <a:xfrm>
            <a:off x="1562100" y="762000"/>
            <a:ext cx="15163800" cy="156504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400">
                <a:solidFill>
                  <a:srgbClr val="C00000"/>
                </a:solidFill>
                <a:latin typeface="Arial"/>
                <a:ea typeface="Arial"/>
                <a:cs typeface="Arial"/>
                <a:sym typeface="Arial"/>
              </a:rPr>
              <a:t>GỢI Ý VỀ MÔI TRƯỜNG GIAO TIẾP MÀ CÁC EM CÓ THỂ THAM GIA THEO CẶP NHƯ SAU</a:t>
            </a:r>
            <a:endParaRPr/>
          </a:p>
        </p:txBody>
      </p:sp>
    </p:spTree>
  </p:cSld>
  <p:clrMapOvr>
    <a:masterClrMapping/>
  </p:clrMapOvr>
  <p:transition spd="med">
    <p:wipe dir="l"/>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2023-09-01T06:53:10Z</dcterms:created>
</cp:coreProperties>
</file>