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0" r:id="rId2"/>
    <p:sldId id="293" r:id="rId3"/>
    <p:sldId id="295" r:id="rId4"/>
    <p:sldId id="355" r:id="rId5"/>
    <p:sldId id="369" r:id="rId6"/>
    <p:sldId id="354" r:id="rId7"/>
    <p:sldId id="398" r:id="rId8"/>
    <p:sldId id="399" r:id="rId9"/>
    <p:sldId id="342" r:id="rId10"/>
    <p:sldId id="334" r:id="rId11"/>
    <p:sldId id="385" r:id="rId12"/>
    <p:sldId id="356" r:id="rId13"/>
    <p:sldId id="357" r:id="rId14"/>
    <p:sldId id="428" r:id="rId15"/>
    <p:sldId id="360" r:id="rId16"/>
    <p:sldId id="429" r:id="rId17"/>
    <p:sldId id="42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4040F5"/>
    <a:srgbClr val="7F7FF8"/>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pPr/>
              <a:t>10/2/2023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pPr/>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40811-B04F-45FF-BCEC-810A969B7BE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marL="0" indent="0" algn="ctr">
              <a:buNone/>
            </a:pPr>
            <a:r>
              <a:rPr lang="en-US" sz="4000" b="1" dirty="0">
                <a:solidFill>
                  <a:srgbClr val="FF0000"/>
                </a:solidFill>
                <a:latin typeface="Times New Roman" panose="02020603050405020304" pitchFamily="18" charset="0"/>
                <a:cs typeface="Times New Roman" panose="02020603050405020304" pitchFamily="18" charset="0"/>
              </a:rPr>
              <a:t>CHƯƠNG IV: ĐỒ DÙNG ĐIỆN TRONG GIA ĐÌNH</a:t>
            </a:r>
          </a:p>
          <a:p>
            <a:pPr marL="0" indent="0" algn="ctr">
              <a:buNone/>
            </a:pPr>
            <a:endParaRPr lang="en-US" sz="3600" b="1" u="sng">
              <a:solidFill>
                <a:srgbClr val="FF0000"/>
              </a:solidFill>
              <a:latin typeface="Times New Roman" panose="02020603050405020304" pitchFamily="18" charset="0"/>
              <a:cs typeface="Times New Roman" panose="02020603050405020304" pitchFamily="18" charset="0"/>
            </a:endParaRPr>
          </a:p>
          <a:p>
            <a:pPr marL="0" indent="0" algn="ctr">
              <a:buNone/>
            </a:pPr>
            <a:r>
              <a:rPr lang="en-US" sz="3600" b="1">
                <a:solidFill>
                  <a:srgbClr val="4040F5"/>
                </a:solidFill>
                <a:latin typeface="Times New Roman" panose="02020603050405020304" pitchFamily="18" charset="0"/>
                <a:cs typeface="Times New Roman" panose="02020603050405020304" pitchFamily="18" charset="0"/>
              </a:rPr>
              <a:t>TIẾT 27, 28 - BÀI 10</a:t>
            </a:r>
          </a:p>
          <a:p>
            <a:pPr marL="0" indent="0" algn="ctr">
              <a:buNone/>
            </a:pPr>
            <a:r>
              <a:rPr lang="en-US" sz="3600" b="1">
                <a:solidFill>
                  <a:srgbClr val="4040F5"/>
                </a:solidFill>
                <a:latin typeface="Times New Roman" panose="02020603050405020304" pitchFamily="18" charset="0"/>
                <a:cs typeface="Times New Roman" panose="02020603050405020304" pitchFamily="18" charset="0"/>
              </a:rPr>
              <a:t>KHÁI </a:t>
            </a:r>
            <a:r>
              <a:rPr lang="en-US" sz="3600" b="1" dirty="0">
                <a:solidFill>
                  <a:srgbClr val="4040F5"/>
                </a:solidFill>
                <a:latin typeface="Times New Roman" panose="02020603050405020304" pitchFamily="18" charset="0"/>
                <a:cs typeface="Times New Roman" panose="02020603050405020304" pitchFamily="18" charset="0"/>
              </a:rPr>
              <a:t>QUÁT VỀ ĐỒ DÙNG ĐIỆN TRONG </a:t>
            </a:r>
            <a:r>
              <a:rPr lang="en-US" sz="3600" b="1">
                <a:solidFill>
                  <a:srgbClr val="4040F5"/>
                </a:solidFill>
                <a:latin typeface="Times New Roman" panose="02020603050405020304" pitchFamily="18" charset="0"/>
                <a:cs typeface="Times New Roman" panose="02020603050405020304" pitchFamily="18" charset="0"/>
              </a:rPr>
              <a:t>GIA ĐÌNH</a:t>
            </a:r>
            <a:endParaRPr lang="en-US" sz="3600" b="1" dirty="0">
              <a:solidFill>
                <a:srgbClr val="4040F5"/>
              </a:solidFill>
              <a:latin typeface="Times New Roman" panose="02020603050405020304" pitchFamily="18" charset="0"/>
              <a:cs typeface="Times New Roman" panose="02020603050405020304" pitchFamily="18" charset="0"/>
            </a:endParaRPr>
          </a:p>
          <a:p>
            <a:pPr marL="0" indent="0" algn="ctr">
              <a:buNone/>
            </a:pP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1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914400" y="0"/>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000" b="1" dirty="0" err="1">
                <a:solidFill>
                  <a:srgbClr val="64C5B4"/>
                </a:solidFill>
                <a:cs typeface="Times New Roman" panose="02020603050405020304" pitchFamily="18" charset="0"/>
              </a:rPr>
              <a:t>Thực</a:t>
            </a:r>
            <a:r>
              <a:rPr lang="en-US" altLang="en-US" sz="4000" b="1" dirty="0">
                <a:solidFill>
                  <a:srgbClr val="64C5B4"/>
                </a:solidFill>
                <a:cs typeface="Times New Roman" panose="02020603050405020304" pitchFamily="18" charset="0"/>
              </a:rPr>
              <a:t> </a:t>
            </a:r>
            <a:r>
              <a:rPr lang="en-US" altLang="en-US" sz="4000" b="1" dirty="0" err="1">
                <a:solidFill>
                  <a:srgbClr val="64C5B4"/>
                </a:solidFill>
                <a:cs typeface="Times New Roman" panose="02020603050405020304" pitchFamily="18" charset="0"/>
              </a:rPr>
              <a:t>hành</a:t>
            </a:r>
            <a:endParaRPr lang="en-US" altLang="en-US" sz="4000" b="1" dirty="0">
              <a:solidFill>
                <a:srgbClr val="64C5B4"/>
              </a:solidFill>
              <a:cs typeface="Times New Roman" panose="02020603050405020304" pitchFamily="18" charset="0"/>
            </a:endParaRPr>
          </a:p>
        </p:txBody>
      </p:sp>
      <p:sp>
        <p:nvSpPr>
          <p:cNvPr id="25604" name="Title 13"/>
          <p:cNvSpPr txBox="1">
            <a:spLocks/>
          </p:cNvSpPr>
          <p:nvPr/>
        </p:nvSpPr>
        <p:spPr bwMode="auto">
          <a:xfrm>
            <a:off x="3657600" y="0"/>
            <a:ext cx="5486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200" dirty="0" err="1">
                <a:cs typeface="Times New Roman" panose="02020603050405020304" pitchFamily="18" charset="0"/>
              </a:rPr>
              <a:t>Đ</a:t>
            </a:r>
            <a:r>
              <a:rPr lang="en-US" sz="3200" dirty="0" err="1">
                <a:cs typeface="Times New Roman" panose="02020603050405020304" pitchFamily="18" charset="0"/>
              </a:rPr>
              <a:t>ọc</a:t>
            </a:r>
            <a:r>
              <a:rPr lang="en-US" sz="3200" dirty="0">
                <a:cs typeface="Times New Roman" panose="02020603050405020304" pitchFamily="18" charset="0"/>
              </a:rPr>
              <a:t> </a:t>
            </a:r>
            <a:r>
              <a:rPr lang="en-US" sz="3200" dirty="0" err="1">
                <a:cs typeface="Times New Roman" panose="02020603050405020304" pitchFamily="18" charset="0"/>
              </a:rPr>
              <a:t>thông</a:t>
            </a:r>
            <a:r>
              <a:rPr lang="en-US" sz="3200" dirty="0">
                <a:cs typeface="Times New Roman" panose="02020603050405020304" pitchFamily="18" charset="0"/>
              </a:rPr>
              <a:t> </a:t>
            </a:r>
            <a:r>
              <a:rPr lang="en-US" sz="3200" dirty="0" err="1">
                <a:cs typeface="Times New Roman" panose="02020603050405020304" pitchFamily="18" charset="0"/>
              </a:rPr>
              <a:t>số</a:t>
            </a:r>
            <a:r>
              <a:rPr lang="en-US" sz="3200" dirty="0">
                <a:cs typeface="Times New Roman" panose="02020603050405020304" pitchFamily="18" charset="0"/>
              </a:rPr>
              <a:t> </a:t>
            </a:r>
            <a:r>
              <a:rPr lang="en-US" sz="3200" dirty="0" err="1">
                <a:cs typeface="Times New Roman" panose="02020603050405020304" pitchFamily="18" charset="0"/>
              </a:rPr>
              <a:t>kỹ</a:t>
            </a:r>
            <a:r>
              <a:rPr lang="en-US" sz="3200" dirty="0">
                <a:cs typeface="Times New Roman" panose="02020603050405020304" pitchFamily="18" charset="0"/>
              </a:rPr>
              <a:t> </a:t>
            </a:r>
            <a:r>
              <a:rPr lang="en-US" sz="3200" dirty="0" err="1">
                <a:cs typeface="Times New Roman" panose="02020603050405020304" pitchFamily="18" charset="0"/>
              </a:rPr>
              <a:t>thuật</a:t>
            </a:r>
            <a:r>
              <a:rPr lang="en-US" sz="3200" dirty="0">
                <a:cs typeface="Times New Roman" panose="02020603050405020304" pitchFamily="18" charset="0"/>
              </a:rPr>
              <a:t> </a:t>
            </a:r>
            <a:r>
              <a:rPr lang="en-US" sz="3200" dirty="0" err="1">
                <a:cs typeface="Times New Roman" panose="02020603050405020304" pitchFamily="18" charset="0"/>
              </a:rPr>
              <a:t>của</a:t>
            </a:r>
            <a:r>
              <a:rPr lang="en-US" sz="3200" dirty="0">
                <a:cs typeface="Times New Roman" panose="02020603050405020304" pitchFamily="18" charset="0"/>
              </a:rPr>
              <a:t> </a:t>
            </a:r>
            <a:r>
              <a:rPr lang="en-US" sz="3200" dirty="0" err="1">
                <a:cs typeface="Times New Roman" panose="02020603050405020304" pitchFamily="18" charset="0"/>
              </a:rPr>
              <a:t>các</a:t>
            </a:r>
            <a:r>
              <a:rPr lang="en-US" sz="3200" dirty="0">
                <a:cs typeface="Times New Roman" panose="02020603050405020304" pitchFamily="18" charset="0"/>
              </a:rPr>
              <a:t> </a:t>
            </a:r>
            <a:r>
              <a:rPr lang="en-US" sz="3200" dirty="0" err="1">
                <a:cs typeface="Times New Roman" panose="02020603050405020304" pitchFamily="18" charset="0"/>
              </a:rPr>
              <a:t>đồ</a:t>
            </a:r>
            <a:r>
              <a:rPr lang="en-US" sz="3200" dirty="0">
                <a:cs typeface="Times New Roman" panose="02020603050405020304" pitchFamily="18" charset="0"/>
              </a:rPr>
              <a:t> </a:t>
            </a:r>
            <a:r>
              <a:rPr lang="en-US" sz="3200" dirty="0" err="1">
                <a:cs typeface="Times New Roman" panose="02020603050405020304" pitchFamily="18" charset="0"/>
              </a:rPr>
              <a:t>dùng</a:t>
            </a:r>
            <a:r>
              <a:rPr lang="en-US" sz="3200" dirty="0">
                <a:cs typeface="Times New Roman" panose="02020603050405020304" pitchFamily="18" charset="0"/>
              </a:rPr>
              <a:t> </a:t>
            </a:r>
            <a:r>
              <a:rPr lang="en-US" sz="3200" dirty="0" err="1">
                <a:cs typeface="Times New Roman" panose="02020603050405020304" pitchFamily="18" charset="0"/>
              </a:rPr>
              <a:t>điện</a:t>
            </a:r>
            <a:r>
              <a:rPr lang="en-US" sz="3200" dirty="0">
                <a:cs typeface="Times New Roman" panose="02020603050405020304" pitchFamily="18" charset="0"/>
              </a:rPr>
              <a:t> </a:t>
            </a:r>
            <a:r>
              <a:rPr lang="en-US" sz="3200" dirty="0" err="1">
                <a:cs typeface="Times New Roman" panose="02020603050405020304" pitchFamily="18" charset="0"/>
              </a:rPr>
              <a:t>cho</a:t>
            </a:r>
            <a:r>
              <a:rPr lang="en-US" sz="3200" dirty="0">
                <a:cs typeface="Times New Roman" panose="02020603050405020304" pitchFamily="18" charset="0"/>
              </a:rPr>
              <a:t> </a:t>
            </a:r>
            <a:r>
              <a:rPr lang="en-US" sz="3200" dirty="0" err="1">
                <a:cs typeface="Times New Roman" panose="02020603050405020304" pitchFamily="18" charset="0"/>
              </a:rPr>
              <a:t>trên</a:t>
            </a:r>
            <a:r>
              <a:rPr lang="en-US" sz="3200" dirty="0">
                <a:cs typeface="Times New Roman" panose="02020603050405020304" pitchFamily="18" charset="0"/>
              </a:rPr>
              <a:t> </a:t>
            </a:r>
            <a:r>
              <a:rPr lang="en-US" sz="3200" dirty="0" err="1">
                <a:cs typeface="Times New Roman" panose="02020603050405020304" pitchFamily="18" charset="0"/>
              </a:rPr>
              <a:t>hình</a:t>
            </a:r>
            <a:r>
              <a:rPr lang="en-US" sz="3200" dirty="0">
                <a:cs typeface="Times New Roman" panose="02020603050405020304" pitchFamily="18" charset="0"/>
              </a:rPr>
              <a:t> 10.2, </a:t>
            </a:r>
            <a:r>
              <a:rPr lang="en-US" sz="3200" dirty="0" err="1">
                <a:cs typeface="Times New Roman" panose="02020603050405020304" pitchFamily="18" charset="0"/>
              </a:rPr>
              <a:t>cho</a:t>
            </a:r>
            <a:r>
              <a:rPr lang="en-US" sz="3200" dirty="0">
                <a:cs typeface="Times New Roman" panose="02020603050405020304" pitchFamily="18" charset="0"/>
              </a:rPr>
              <a:t> </a:t>
            </a:r>
            <a:r>
              <a:rPr lang="en-US" sz="3200" dirty="0" err="1">
                <a:cs typeface="Times New Roman" panose="02020603050405020304" pitchFamily="18" charset="0"/>
              </a:rPr>
              <a:t>biết</a:t>
            </a:r>
            <a:r>
              <a:rPr lang="en-US" sz="3200" dirty="0">
                <a:cs typeface="Times New Roman" panose="02020603050405020304" pitchFamily="18" charset="0"/>
              </a:rPr>
              <a:t> </a:t>
            </a:r>
            <a:r>
              <a:rPr lang="en-US" sz="3200" dirty="0" err="1">
                <a:cs typeface="Times New Roman" panose="02020603050405020304" pitchFamily="18" charset="0"/>
              </a:rPr>
              <a:t>các</a:t>
            </a:r>
            <a:r>
              <a:rPr lang="en-US" sz="3200" dirty="0">
                <a:cs typeface="Times New Roman" panose="02020603050405020304" pitchFamily="18" charset="0"/>
              </a:rPr>
              <a:t> </a:t>
            </a:r>
            <a:r>
              <a:rPr lang="en-US" sz="3200" dirty="0" err="1">
                <a:cs typeface="Times New Roman" panose="02020603050405020304" pitchFamily="18" charset="0"/>
              </a:rPr>
              <a:t>đại</a:t>
            </a:r>
            <a:r>
              <a:rPr lang="en-US" sz="3200" dirty="0">
                <a:cs typeface="Times New Roman" panose="02020603050405020304" pitchFamily="18" charset="0"/>
              </a:rPr>
              <a:t> </a:t>
            </a:r>
            <a:r>
              <a:rPr lang="en-US" sz="3200" dirty="0" err="1">
                <a:cs typeface="Times New Roman" panose="02020603050405020304" pitchFamily="18" charset="0"/>
              </a:rPr>
              <a:t>lượng</a:t>
            </a:r>
            <a:r>
              <a:rPr lang="en-US" sz="3200" dirty="0">
                <a:cs typeface="Times New Roman" panose="02020603050405020304" pitchFamily="18" charset="0"/>
              </a:rPr>
              <a:t> </a:t>
            </a:r>
            <a:r>
              <a:rPr lang="en-US" sz="3200" dirty="0" err="1">
                <a:cs typeface="Times New Roman" panose="02020603050405020304" pitchFamily="18" charset="0"/>
              </a:rPr>
              <a:t>điện</a:t>
            </a:r>
            <a:r>
              <a:rPr lang="en-US" sz="3200" dirty="0">
                <a:cs typeface="Times New Roman" panose="02020603050405020304" pitchFamily="18" charset="0"/>
              </a:rPr>
              <a:t> </a:t>
            </a:r>
            <a:r>
              <a:rPr lang="en-US" sz="3200" dirty="0" err="1">
                <a:cs typeface="Times New Roman" panose="02020603050405020304" pitchFamily="18" charset="0"/>
              </a:rPr>
              <a:t>định</a:t>
            </a:r>
            <a:r>
              <a:rPr lang="en-US" sz="3200" dirty="0">
                <a:cs typeface="Times New Roman" panose="02020603050405020304" pitchFamily="18" charset="0"/>
              </a:rPr>
              <a:t> </a:t>
            </a:r>
            <a:r>
              <a:rPr lang="en-US" sz="3200" dirty="0" err="1">
                <a:cs typeface="Times New Roman" panose="02020603050405020304" pitchFamily="18" charset="0"/>
              </a:rPr>
              <a:t>mức</a:t>
            </a:r>
            <a:r>
              <a:rPr lang="en-US" sz="3200" dirty="0">
                <a:cs typeface="Times New Roman" panose="02020603050405020304" pitchFamily="18" charset="0"/>
              </a:rPr>
              <a:t> </a:t>
            </a:r>
            <a:r>
              <a:rPr lang="en-US" sz="3200" dirty="0" err="1">
                <a:cs typeface="Times New Roman" panose="02020603050405020304" pitchFamily="18" charset="0"/>
              </a:rPr>
              <a:t>và</a:t>
            </a:r>
            <a:r>
              <a:rPr lang="en-US" sz="3200" dirty="0">
                <a:cs typeface="Times New Roman" panose="02020603050405020304" pitchFamily="18" charset="0"/>
              </a:rPr>
              <a:t> </a:t>
            </a:r>
            <a:r>
              <a:rPr lang="en-US" sz="3200" dirty="0" err="1">
                <a:cs typeface="Times New Roman" panose="02020603050405020304" pitchFamily="18" charset="0"/>
              </a:rPr>
              <a:t>thông</a:t>
            </a:r>
            <a:r>
              <a:rPr lang="en-US" sz="3200" dirty="0">
                <a:cs typeface="Times New Roman" panose="02020603050405020304" pitchFamily="18" charset="0"/>
              </a:rPr>
              <a:t> </a:t>
            </a:r>
            <a:r>
              <a:rPr lang="en-US" sz="3200" dirty="0" err="1">
                <a:cs typeface="Times New Roman" panose="02020603050405020304" pitchFamily="18" charset="0"/>
              </a:rPr>
              <a:t>số</a:t>
            </a:r>
            <a:r>
              <a:rPr lang="en-US" sz="3200" dirty="0">
                <a:cs typeface="Times New Roman" panose="02020603050405020304" pitchFamily="18" charset="0"/>
              </a:rPr>
              <a:t> </a:t>
            </a:r>
            <a:r>
              <a:rPr lang="en-US" sz="3200" dirty="0" err="1">
                <a:cs typeface="Times New Roman" panose="02020603050405020304" pitchFamily="18" charset="0"/>
              </a:rPr>
              <a:t>kỹ</a:t>
            </a:r>
            <a:r>
              <a:rPr lang="en-US" sz="3200" dirty="0">
                <a:cs typeface="Times New Roman" panose="02020603050405020304" pitchFamily="18" charset="0"/>
              </a:rPr>
              <a:t> </a:t>
            </a:r>
            <a:r>
              <a:rPr lang="en-US" sz="3200" dirty="0" err="1">
                <a:cs typeface="Times New Roman" panose="02020603050405020304" pitchFamily="18" charset="0"/>
              </a:rPr>
              <a:t>thuật</a:t>
            </a:r>
            <a:r>
              <a:rPr lang="en-US" sz="3200" dirty="0">
                <a:cs typeface="Times New Roman" panose="02020603050405020304" pitchFamily="18" charset="0"/>
              </a:rPr>
              <a:t> </a:t>
            </a:r>
            <a:r>
              <a:rPr lang="en-US" sz="3200" dirty="0" err="1">
                <a:cs typeface="Times New Roman" panose="02020603050405020304" pitchFamily="18" charset="0"/>
              </a:rPr>
              <a:t>đặc</a:t>
            </a:r>
            <a:r>
              <a:rPr lang="en-US" sz="3200" dirty="0">
                <a:cs typeface="Times New Roman" panose="02020603050405020304" pitchFamily="18" charset="0"/>
              </a:rPr>
              <a:t> </a:t>
            </a:r>
            <a:r>
              <a:rPr lang="en-US" sz="3200" dirty="0" err="1">
                <a:cs typeface="Times New Roman" panose="02020603050405020304" pitchFamily="18" charset="0"/>
              </a:rPr>
              <a:t>trưng</a:t>
            </a:r>
            <a:r>
              <a:rPr lang="en-US" sz="3200" dirty="0">
                <a:cs typeface="Times New Roman" panose="02020603050405020304" pitchFamily="18" charset="0"/>
              </a:rPr>
              <a:t> </a:t>
            </a:r>
            <a:r>
              <a:rPr lang="en-US" sz="3200" dirty="0" err="1">
                <a:cs typeface="Times New Roman" panose="02020603050405020304" pitchFamily="18" charset="0"/>
              </a:rPr>
              <a:t>của</a:t>
            </a:r>
            <a:r>
              <a:rPr lang="en-US" sz="3200" dirty="0">
                <a:cs typeface="Times New Roman" panose="02020603050405020304" pitchFamily="18" charset="0"/>
              </a:rPr>
              <a:t> </a:t>
            </a:r>
            <a:r>
              <a:rPr lang="en-US" sz="3200" dirty="0" err="1">
                <a:cs typeface="Times New Roman" panose="02020603050405020304" pitchFamily="18" charset="0"/>
              </a:rPr>
              <a:t>chúng</a:t>
            </a:r>
            <a:r>
              <a:rPr lang="en-US" sz="3200" dirty="0">
                <a:cs typeface="Times New Roman" panose="02020603050405020304" pitchFamily="18" charset="0"/>
              </a:rPr>
              <a:t>?</a:t>
            </a: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0" y="2743200"/>
            <a:ext cx="9144000" cy="4114800"/>
          </a:xfrm>
          <a:prstGeom prst="rect">
            <a:avLst/>
          </a:prstGeom>
        </p:spPr>
      </p:pic>
    </p:spTree>
    <p:extLst>
      <p:ext uri="{BB962C8B-B14F-4D97-AF65-F5344CB8AC3E}">
        <p14:creationId xmlns:p14="http://schemas.microsoft.com/office/powerpoint/2010/main" val="42902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Screen Clipping"/>
          <p:cNvPicPr>
            <a:picLocks noChangeAspect="1"/>
          </p:cNvPicPr>
          <p:nvPr/>
        </p:nvPicPr>
        <p:blipFill rotWithShape="1">
          <a:blip r:embed="rId2">
            <a:extLst>
              <a:ext uri="{28A0092B-C50C-407E-A947-70E740481C1C}">
                <a14:useLocalDpi xmlns:a14="http://schemas.microsoft.com/office/drawing/2010/main" val="0"/>
              </a:ext>
            </a:extLst>
          </a:blip>
          <a:srcRect t="11381" b="14541"/>
          <a:stretch/>
        </p:blipFill>
        <p:spPr>
          <a:xfrm>
            <a:off x="0" y="-5"/>
            <a:ext cx="9144000" cy="6858005"/>
          </a:xfrm>
          <a:prstGeom prst="rect">
            <a:avLst/>
          </a:prstGeom>
        </p:spPr>
      </p:pic>
      <p:sp>
        <p:nvSpPr>
          <p:cNvPr id="3" name="Text Box 6"/>
          <p:cNvSpPr txBox="1">
            <a:spLocks noChangeArrowheads="1"/>
          </p:cNvSpPr>
          <p:nvPr/>
        </p:nvSpPr>
        <p:spPr bwMode="auto">
          <a:xfrm>
            <a:off x="0" y="4191000"/>
            <a:ext cx="31242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b="1" dirty="0" err="1">
                <a:solidFill>
                  <a:srgbClr val="FF0000"/>
                </a:solidFill>
                <a:latin typeface="Arial" panose="020B0604020202020204" pitchFamily="34" charset="0"/>
                <a:cs typeface="Arial" panose="020B0604020202020204" pitchFamily="34" charset="0"/>
              </a:rPr>
              <a:t>Điện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áp</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máy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sấy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tóc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220v- 240v</a:t>
            </a:r>
          </a:p>
          <a:p>
            <a:pPr algn="just">
              <a:spcBef>
                <a:spcPct val="50000"/>
              </a:spcBef>
            </a:pPr>
            <a:r>
              <a:rPr lang="en-US" b="1" dirty="0" err="1">
                <a:solidFill>
                  <a:srgbClr val="FF0000"/>
                </a:solidFill>
                <a:latin typeface="Arial" panose="020B0604020202020204" pitchFamily="34" charset="0"/>
                <a:cs typeface="Arial" panose="020B0604020202020204" pitchFamily="34" charset="0"/>
              </a:rPr>
              <a:t>Công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suất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máy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sấy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tóc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900W- 1100W</a:t>
            </a:r>
          </a:p>
        </p:txBody>
      </p:sp>
      <p:sp>
        <p:nvSpPr>
          <p:cNvPr id="4" name="Text Box 6"/>
          <p:cNvSpPr txBox="1">
            <a:spLocks noChangeArrowheads="1"/>
          </p:cNvSpPr>
          <p:nvPr/>
        </p:nvSpPr>
        <p:spPr bwMode="auto">
          <a:xfrm>
            <a:off x="1676400" y="0"/>
            <a:ext cx="31242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b="1" dirty="0" err="1">
                <a:solidFill>
                  <a:srgbClr val="FF0000"/>
                </a:solidFill>
                <a:latin typeface="Arial" panose="020B0604020202020204" pitchFamily="34" charset="0"/>
                <a:cs typeface="Arial" panose="020B0604020202020204" pitchFamily="34" charset="0"/>
              </a:rPr>
              <a:t>Điện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áp</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quat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220v</a:t>
            </a:r>
          </a:p>
          <a:p>
            <a:pPr algn="just">
              <a:spcBef>
                <a:spcPct val="50000"/>
              </a:spcBef>
            </a:pPr>
            <a:r>
              <a:rPr lang="en-US" b="1" dirty="0" err="1">
                <a:solidFill>
                  <a:srgbClr val="FF0000"/>
                </a:solidFill>
                <a:latin typeface="Arial" panose="020B0604020202020204" pitchFamily="34" charset="0"/>
                <a:cs typeface="Arial" panose="020B0604020202020204" pitchFamily="34" charset="0"/>
              </a:rPr>
              <a:t>Công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suất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quạt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46W</a:t>
            </a:r>
          </a:p>
        </p:txBody>
      </p:sp>
      <p:sp>
        <p:nvSpPr>
          <p:cNvPr id="5" name="Text Box 6"/>
          <p:cNvSpPr txBox="1">
            <a:spLocks noChangeArrowheads="1"/>
          </p:cNvSpPr>
          <p:nvPr/>
        </p:nvSpPr>
        <p:spPr bwMode="auto">
          <a:xfrm>
            <a:off x="6019800" y="1295400"/>
            <a:ext cx="3124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b="1" dirty="0" err="1">
                <a:solidFill>
                  <a:srgbClr val="FF0000"/>
                </a:solidFill>
                <a:latin typeface="Arial" panose="020B0604020202020204" pitchFamily="34" charset="0"/>
                <a:cs typeface="Arial" panose="020B0604020202020204" pitchFamily="34" charset="0"/>
              </a:rPr>
              <a:t>Điện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áp</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NCĐ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220v</a:t>
            </a:r>
          </a:p>
          <a:p>
            <a:pPr algn="just">
              <a:spcBef>
                <a:spcPct val="50000"/>
              </a:spcBef>
            </a:pPr>
            <a:r>
              <a:rPr lang="en-US" b="1" dirty="0" err="1">
                <a:solidFill>
                  <a:srgbClr val="FF0000"/>
                </a:solidFill>
                <a:latin typeface="Arial" panose="020B0604020202020204" pitchFamily="34" charset="0"/>
                <a:cs typeface="Arial" panose="020B0604020202020204" pitchFamily="34" charset="0"/>
              </a:rPr>
              <a:t>Công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suất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NCĐ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700W</a:t>
            </a:r>
          </a:p>
          <a:p>
            <a:pPr algn="just">
              <a:spcBef>
                <a:spcPct val="50000"/>
              </a:spcBef>
            </a:pPr>
            <a:r>
              <a:rPr lang="en-US" b="1" dirty="0">
                <a:solidFill>
                  <a:srgbClr val="FF0000"/>
                </a:solidFill>
                <a:latin typeface="Arial" panose="020B0604020202020204" pitchFamily="34" charset="0"/>
                <a:cs typeface="Arial" panose="020B0604020202020204" pitchFamily="34" charset="0"/>
              </a:rPr>
              <a:t>Dung </a:t>
            </a:r>
            <a:r>
              <a:rPr lang="en-US" b="1" dirty="0" err="1">
                <a:solidFill>
                  <a:srgbClr val="FF0000"/>
                </a:solidFill>
                <a:latin typeface="Arial" panose="020B0604020202020204" pitchFamily="34" charset="0"/>
                <a:cs typeface="Arial" panose="020B0604020202020204" pitchFamily="34" charset="0"/>
              </a:rPr>
              <a:t>tích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định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mức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là</a:t>
            </a:r>
            <a:r>
              <a:rPr lang="en-US" b="1" dirty="0">
                <a:solidFill>
                  <a:srgbClr val="FF0000"/>
                </a:solidFill>
                <a:latin typeface="Arial" panose="020B0604020202020204" pitchFamily="34" charset="0"/>
                <a:cs typeface="Arial" panose="020B0604020202020204" pitchFamily="34" charset="0"/>
              </a:rPr>
              <a:t> 1,8 </a:t>
            </a:r>
            <a:r>
              <a:rPr lang="en-US" b="1" dirty="0" err="1">
                <a:solidFill>
                  <a:srgbClr val="FF0000"/>
                </a:solidFill>
                <a:latin typeface="Arial" panose="020B0604020202020204" pitchFamily="34" charset="0"/>
                <a:cs typeface="Arial" panose="020B0604020202020204" pitchFamily="34" charset="0"/>
              </a:rPr>
              <a:t>lít</a:t>
            </a:r>
            <a:endParaRPr lang="en-US" b="1" dirty="0">
              <a:solidFill>
                <a:srgbClr val="FF0000"/>
              </a:solidFill>
              <a:latin typeface="Arial" panose="020B0604020202020204" pitchFamily="34" charset="0"/>
              <a:cs typeface="Arial" panose="020B0604020202020204" pitchFamily="34" charset="0"/>
            </a:endParaRPr>
          </a:p>
        </p:txBody>
      </p:sp>
      <p:sp>
        <p:nvSpPr>
          <p:cNvPr id="6" name="Oval 92" descr="Picture4"/>
          <p:cNvSpPr>
            <a:spLocks noChangeArrowheads="1"/>
          </p:cNvSpPr>
          <p:nvPr/>
        </p:nvSpPr>
        <p:spPr bwMode="auto">
          <a:xfrm>
            <a:off x="3886200" y="4876800"/>
            <a:ext cx="1828800" cy="533400"/>
          </a:xfrm>
          <a:prstGeom prst="ellipse">
            <a:avLst/>
          </a:prstGeom>
          <a:noFill/>
          <a:ln w="28575">
            <a:solidFill>
              <a:srgbClr val="FF0066"/>
            </a:solidFill>
            <a:round/>
            <a:headEnd/>
            <a:tailEnd/>
          </a:ln>
        </p:spPr>
        <p:txBody>
          <a:bodyPr wrap="none" anchor="ctr"/>
          <a:lstStyle/>
          <a:p>
            <a:pPr algn="just"/>
            <a:endParaRPr lang="en-US" b="1">
              <a:solidFill>
                <a:srgbClr val="FF0066"/>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C24107F-6A57-DFD9-90FD-081C3D7664DB}"/>
              </a:ext>
            </a:extLst>
          </p:cNvPr>
          <p:cNvSpPr txBox="1"/>
          <p:nvPr/>
        </p:nvSpPr>
        <p:spPr>
          <a:xfrm>
            <a:off x="228600" y="5753968"/>
            <a:ext cx="64008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62000"/>
          </a:xfrm>
        </p:spPr>
        <p:txBody>
          <a:bodyPr>
            <a:normAutofit fontScale="92500" lnSpcReduction="10000"/>
          </a:bodyPr>
          <a:lstStyle/>
          <a:p>
            <a:pPr marL="0" indent="0">
              <a:buNone/>
            </a:pPr>
            <a:r>
              <a:rPr lang="en-US" sz="2400" b="1" dirty="0">
                <a:solidFill>
                  <a:srgbClr val="4040F5"/>
                </a:solidFill>
                <a:latin typeface="+mj-lt"/>
                <a:cs typeface="Times New Roman" panose="02020603050405020304" pitchFamily="18" charset="0"/>
              </a:rPr>
              <a:t>III. Lựa chọn và sử dụng đồ dùng điện trong gia đình</a:t>
            </a:r>
          </a:p>
          <a:p>
            <a:pPr marL="0" indent="0">
              <a:buNone/>
            </a:pPr>
            <a:r>
              <a:rPr lang="en-US" sz="2400" b="1">
                <a:solidFill>
                  <a:srgbClr val="4040F5"/>
                </a:solidFill>
                <a:latin typeface="+mj-lt"/>
                <a:cs typeface="Times New Roman" panose="02020603050405020304" pitchFamily="18" charset="0"/>
              </a:rPr>
              <a:t>   1</a:t>
            </a:r>
            <a:r>
              <a:rPr lang="en-US" sz="2400" b="1" dirty="0">
                <a:solidFill>
                  <a:srgbClr val="4040F5"/>
                </a:solidFill>
                <a:latin typeface="+mj-lt"/>
                <a:cs typeface="Times New Roman" panose="02020603050405020304" pitchFamily="18" charset="0"/>
              </a:rPr>
              <a:t>. Lựa chọn đồ dùng điện trong </a:t>
            </a:r>
            <a:r>
              <a:rPr lang="en-US" sz="2400" b="1" dirty="0" err="1">
                <a:solidFill>
                  <a:srgbClr val="4040F5"/>
                </a:solidFill>
                <a:latin typeface="+mj-lt"/>
                <a:cs typeface="Times New Roman" panose="02020603050405020304" pitchFamily="18" charset="0"/>
              </a:rPr>
              <a:t>gia</a:t>
            </a:r>
            <a:r>
              <a:rPr lang="en-US" sz="2400" b="1" dirty="0">
                <a:solidFill>
                  <a:srgbClr val="4040F5"/>
                </a:solidFill>
                <a:latin typeface="+mj-lt"/>
                <a:cs typeface="Times New Roman" panose="02020603050405020304" pitchFamily="18" charset="0"/>
              </a:rPr>
              <a:t> </a:t>
            </a:r>
            <a:r>
              <a:rPr lang="en-US" sz="2400" b="1" dirty="0" err="1">
                <a:solidFill>
                  <a:srgbClr val="4040F5"/>
                </a:solidFill>
                <a:latin typeface="+mj-lt"/>
                <a:cs typeface="Times New Roman" panose="02020603050405020304" pitchFamily="18" charset="0"/>
              </a:rPr>
              <a:t>đình</a:t>
            </a:r>
            <a:endParaRPr lang="vi-VN" sz="2400" b="1" dirty="0">
              <a:solidFill>
                <a:srgbClr val="4040F5"/>
              </a:solidFill>
              <a:latin typeface="+mj-lt"/>
              <a:cs typeface="Times New Roman" panose="02020603050405020304" pitchFamily="18" charset="0"/>
            </a:endParaRPr>
          </a:p>
        </p:txBody>
      </p:sp>
      <p:sp>
        <p:nvSpPr>
          <p:cNvPr id="5" name="Content Placeholder 2"/>
          <p:cNvSpPr txBox="1">
            <a:spLocks/>
          </p:cNvSpPr>
          <p:nvPr/>
        </p:nvSpPr>
        <p:spPr>
          <a:xfrm>
            <a:off x="114300" y="762000"/>
            <a:ext cx="8915400" cy="5732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vi-VN" sz="2400" dirty="0">
                <a:latin typeface="+mj-lt"/>
                <a:cs typeface="Times New Roman" panose="02020603050405020304" pitchFamily="18" charset="0"/>
              </a:rPr>
              <a:t>-</a:t>
            </a:r>
            <a:r>
              <a:rPr lang="en-US" sz="2400" dirty="0">
                <a:latin typeface="+mj-lt"/>
                <a:cs typeface="Times New Roman" panose="02020603050405020304" pitchFamily="18" charset="0"/>
              </a:rPr>
              <a:t> </a:t>
            </a:r>
            <a:r>
              <a:rPr lang="vi-VN" sz="2400" dirty="0">
                <a:latin typeface="+mj-lt"/>
                <a:cs typeface="Times New Roman" panose="02020603050405020304" pitchFamily="18" charset="0"/>
              </a:rPr>
              <a:t>Lựa chọn loại có thông số kĩ thuật và tính năng phù hợp với nhu cầu sử dụng của gia đình.</a:t>
            </a:r>
          </a:p>
          <a:p>
            <a:pPr marL="0" indent="0" algn="just">
              <a:lnSpc>
                <a:spcPct val="120000"/>
              </a:lnSpc>
              <a:spcBef>
                <a:spcPts val="0"/>
              </a:spcBef>
              <a:buNone/>
            </a:pPr>
            <a:r>
              <a:rPr lang="vi-VN" sz="2400" dirty="0">
                <a:latin typeface="+mj-lt"/>
                <a:cs typeface="Times New Roman" panose="02020603050405020304" pitchFamily="18" charset="0"/>
              </a:rPr>
              <a:t>-</a:t>
            </a:r>
            <a:r>
              <a:rPr lang="en-US" sz="2400" dirty="0">
                <a:latin typeface="+mj-lt"/>
                <a:cs typeface="Times New Roman" panose="02020603050405020304" pitchFamily="18" charset="0"/>
              </a:rPr>
              <a:t> </a:t>
            </a:r>
            <a:r>
              <a:rPr lang="vi-VN" sz="2400" dirty="0">
                <a:latin typeface="+mj-lt"/>
                <a:cs typeface="Times New Roman" panose="02020603050405020304" pitchFamily="18" charset="0"/>
              </a:rPr>
              <a:t>Lựa chọn loại có khả năng tiết kiệm điện (có dán nhãn tiết kiệm năng lượng).</a:t>
            </a:r>
          </a:p>
          <a:p>
            <a:pPr marL="0" indent="0" algn="just">
              <a:lnSpc>
                <a:spcPct val="120000"/>
              </a:lnSpc>
              <a:spcBef>
                <a:spcPts val="0"/>
              </a:spcBef>
              <a:buNone/>
            </a:pPr>
            <a:r>
              <a:rPr lang="vi-VN" sz="2400" dirty="0">
                <a:latin typeface="+mj-lt"/>
                <a:cs typeface="Times New Roman" panose="02020603050405020304" pitchFamily="18" charset="0"/>
              </a:rPr>
              <a:t>-</a:t>
            </a:r>
            <a:r>
              <a:rPr lang="en-US" sz="2400" dirty="0">
                <a:latin typeface="+mj-lt"/>
                <a:cs typeface="Times New Roman" panose="02020603050405020304" pitchFamily="18" charset="0"/>
              </a:rPr>
              <a:t> </a:t>
            </a:r>
            <a:r>
              <a:rPr lang="vi-VN" sz="2400" dirty="0">
                <a:latin typeface="+mj-lt"/>
                <a:cs typeface="Times New Roman" panose="02020603050405020304" pitchFamily="18" charset="0"/>
              </a:rPr>
              <a:t>Lựa chọn các thương hiệu và cửa hàng uy tín để đảm bảo mua được những đồ dùng điện có chất lượng tốt, độ bền cao, an toàn và dịch vụ bảo hành chu đáo.</a:t>
            </a:r>
          </a:p>
          <a:p>
            <a:pPr marL="0" indent="0" algn="just">
              <a:lnSpc>
                <a:spcPct val="120000"/>
              </a:lnSpc>
              <a:spcBef>
                <a:spcPts val="0"/>
              </a:spcBef>
              <a:buNone/>
            </a:pPr>
            <a:r>
              <a:rPr lang="vi-VN" sz="2400" dirty="0">
                <a:latin typeface="+mj-lt"/>
                <a:cs typeface="Times New Roman" panose="02020603050405020304" pitchFamily="18" charset="0"/>
              </a:rPr>
              <a:t>-</a:t>
            </a:r>
            <a:r>
              <a:rPr lang="en-US" sz="2400" dirty="0">
                <a:latin typeface="+mj-lt"/>
                <a:cs typeface="Times New Roman" panose="02020603050405020304" pitchFamily="18" charset="0"/>
              </a:rPr>
              <a:t> </a:t>
            </a:r>
            <a:r>
              <a:rPr lang="vi-VN" sz="2400" dirty="0">
                <a:latin typeface="+mj-lt"/>
                <a:cs typeface="Times New Roman" panose="02020603050405020304" pitchFamily="18" charset="0"/>
              </a:rPr>
              <a:t>Lựa chọn loại có giá phù hợp với điều kiện tài chính của gia đình.</a:t>
            </a:r>
          </a:p>
          <a:p>
            <a:pPr marL="0" indent="0" algn="just">
              <a:lnSpc>
                <a:spcPct val="120000"/>
              </a:lnSpc>
              <a:spcBef>
                <a:spcPts val="0"/>
              </a:spcBef>
              <a:buNone/>
            </a:pPr>
            <a:r>
              <a:rPr lang="vi-VN" sz="2400" dirty="0">
                <a:latin typeface="+mj-lt"/>
                <a:cs typeface="Times New Roman" panose="02020603050405020304" pitchFamily="18" charset="0"/>
              </a:rPr>
              <a:t>-</a:t>
            </a:r>
            <a:r>
              <a:rPr lang="en-US" sz="2400" dirty="0">
                <a:latin typeface="+mj-lt"/>
                <a:cs typeface="Times New Roman" panose="02020603050405020304" pitchFamily="18" charset="0"/>
              </a:rPr>
              <a:t> </a:t>
            </a:r>
            <a:r>
              <a:rPr lang="vi-VN" sz="2400" dirty="0">
                <a:latin typeface="+mj-lt"/>
                <a:cs typeface="Times New Roman" panose="02020603050405020304" pitchFamily="18" charset="0"/>
              </a:rPr>
              <a:t>Lựa chọn các đồ dùng điện thân thiện với môi trường, sử dụng năng lượng từ tự nhiên như năng lượng mặt trời, năng lượng gió,...</a:t>
            </a:r>
          </a:p>
          <a:p>
            <a:pPr marL="0" indent="0" algn="just">
              <a:lnSpc>
                <a:spcPct val="120000"/>
              </a:lnSpc>
              <a:spcBef>
                <a:spcPts val="0"/>
              </a:spcBef>
              <a:buFont typeface="Arial" panose="020B0604020202020204" pitchFamily="34" charset="0"/>
              <a:buNone/>
            </a:pPr>
            <a:endParaRPr lang="vi-VN" sz="2400" b="1" dirty="0">
              <a:latin typeface="+mj-lt"/>
              <a:cs typeface="Times New Roman" panose="02020603050405020304" pitchFamily="18" charset="0"/>
            </a:endParaRPr>
          </a:p>
        </p:txBody>
      </p:sp>
    </p:spTree>
    <p:extLst>
      <p:ext uri="{BB962C8B-B14F-4D97-AF65-F5344CB8AC3E}">
        <p14:creationId xmlns:p14="http://schemas.microsoft.com/office/powerpoint/2010/main" val="15696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0" y="26126"/>
            <a:ext cx="9144000" cy="431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a:solidFill>
                  <a:srgbClr val="C00000"/>
                </a:solidFill>
                <a:latin typeface="+mj-lt"/>
                <a:cs typeface="Times New Roman" panose="02020603050405020304" pitchFamily="18" charset="0"/>
              </a:rPr>
              <a:t>2. An </a:t>
            </a:r>
            <a:r>
              <a:rPr lang="en-US" sz="2400" b="1" dirty="0" err="1">
                <a:solidFill>
                  <a:srgbClr val="C00000"/>
                </a:solidFill>
                <a:latin typeface="+mj-lt"/>
                <a:cs typeface="Times New Roman" panose="02020603050405020304" pitchFamily="18" charset="0"/>
              </a:rPr>
              <a:t>toàn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khi</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sử</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dụng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đồ</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dùng</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điện</a:t>
            </a:r>
            <a:r>
              <a:rPr lang="en-US" sz="2400" b="1" dirty="0">
                <a:solidFill>
                  <a:srgbClr val="C00000"/>
                </a:solidFill>
                <a:latin typeface="+mj-lt"/>
                <a:cs typeface="Times New Roman" panose="02020603050405020304" pitchFamily="18" charset="0"/>
              </a:rPr>
              <a:t> </a:t>
            </a:r>
            <a:r>
              <a:rPr lang="en-US" sz="2400" b="1" dirty="0" err="1">
                <a:solidFill>
                  <a:srgbClr val="C00000"/>
                </a:solidFill>
                <a:latin typeface="+mj-lt"/>
                <a:cs typeface="Times New Roman" panose="02020603050405020304" pitchFamily="18" charset="0"/>
              </a:rPr>
              <a:t>trong</a:t>
            </a:r>
            <a:r>
              <a:rPr lang="en-US" sz="2400" b="1" dirty="0">
                <a:solidFill>
                  <a:srgbClr val="C00000"/>
                </a:solidFill>
                <a:latin typeface="+mj-lt"/>
                <a:cs typeface="Times New Roman" panose="02020603050405020304" pitchFamily="18" charset="0"/>
              </a:rPr>
              <a:t> </a:t>
            </a:r>
            <a:r>
              <a:rPr lang="en-US" sz="2400" b="1" err="1">
                <a:solidFill>
                  <a:srgbClr val="C00000"/>
                </a:solidFill>
                <a:latin typeface="+mj-lt"/>
                <a:cs typeface="Times New Roman" panose="02020603050405020304" pitchFamily="18" charset="0"/>
              </a:rPr>
              <a:t>gia</a:t>
            </a:r>
            <a:r>
              <a:rPr lang="en-US" sz="2400" b="1">
                <a:solidFill>
                  <a:srgbClr val="C00000"/>
                </a:solidFill>
                <a:latin typeface="+mj-lt"/>
                <a:cs typeface="Times New Roman" panose="02020603050405020304" pitchFamily="18" charset="0"/>
              </a:rPr>
              <a:t> đình</a:t>
            </a:r>
            <a:endParaRPr lang="vi-VN" sz="2400" b="1" dirty="0">
              <a:solidFill>
                <a:srgbClr val="C00000"/>
              </a:solidFill>
              <a:latin typeface="+mj-lt"/>
              <a:cs typeface="Times New Roman" panose="02020603050405020304" pitchFamily="18" charset="0"/>
            </a:endParaRPr>
          </a:p>
          <a:p>
            <a:pPr marL="0" indent="0">
              <a:buFont typeface="Arial" panose="020B0604020202020204" pitchFamily="34" charset="0"/>
              <a:buNone/>
            </a:pPr>
            <a:endParaRPr lang="vi-VN" sz="2400" b="1" dirty="0">
              <a:latin typeface="+mj-lt"/>
            </a:endParaRPr>
          </a:p>
        </p:txBody>
      </p:sp>
      <p:sp>
        <p:nvSpPr>
          <p:cNvPr id="5" name="Rounded Rectangular Callout 5">
            <a:extLst>
              <a:ext uri="{FF2B5EF4-FFF2-40B4-BE49-F238E27FC236}">
                <a16:creationId xmlns:a16="http://schemas.microsoft.com/office/drawing/2014/main" id="{48350671-D274-4437-A67C-565FA7B140D1}"/>
              </a:ext>
            </a:extLst>
          </p:cNvPr>
          <p:cNvSpPr/>
          <p:nvPr/>
        </p:nvSpPr>
        <p:spPr>
          <a:xfrm>
            <a:off x="0" y="457200"/>
            <a:ext cx="9143999" cy="6400800"/>
          </a:xfrm>
          <a:prstGeom prst="wedgeRoundRectCallout">
            <a:avLst>
              <a:gd name="adj1" fmla="val 24203"/>
              <a:gd name="adj2" fmla="val 5029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200" dirty="0">
                <a:latin typeface="Arial" panose="020B0604020202020204" pitchFamily="34" charset="0"/>
                <a:cs typeface="Arial" panose="020B0604020202020204" pitchFamily="34" charset="0"/>
              </a:rPr>
              <a:t>- Không chạm vào chỗ đang có điện như ổ cắm điện, dây điện trần hay những nơi hở điện. Đảm bảo tốt việc cách điện giữa dây dẫn và đồ dùng điện.</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Không cắm phích điện, đóng cầu dao, bật công tắc điện hay sử dụng đồ điện khi tay </a:t>
            </a:r>
            <a:r>
              <a:rPr lang="en-US" sz="2200" dirty="0" err="1">
                <a:latin typeface="Arial" panose="020B0604020202020204" pitchFamily="34" charset="0"/>
                <a:cs typeface="Arial" panose="020B0604020202020204" pitchFamily="34" charset="0"/>
              </a:rPr>
              <a:t>hoặc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bị ướt</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Không được vừa sử dụng vừa nạp điện. Khi nạp đầy cần rút nguồn tránh cháy nổ</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Không tiếp xúc trực tiếp với những bộ phận của thiết bị điện có nhiệt độ cao hoặc đang vận hành (ví dụ như mặt bàn là hay cánh quạt đang hoạt động).</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Thường xuyên kiểm tra (Hình 10.4), sửa chữa hoặc thay thế ngay nếu đồ dùng điện bị hư hỏng, để tránh cháy nổ, hở điện gây điện giật.</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Khi sửa chữa đồ điện phải ngắt nguồn, sử dụng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cụ bảo vệ an toàn điện, treo biển hoặc cử người giám sát nguồn điện</a:t>
            </a:r>
            <a:endParaRPr lang="vi-VN"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 Các đồ dùng điện khi không sử dụng nữa, phải xử lí đúng cách để tránh tác hại ảnh hưởng đến môi trường và sức </a:t>
            </a:r>
            <a:r>
              <a:rPr lang="en-US" sz="2200" dirty="0" err="1">
                <a:latin typeface="Arial" panose="020B0604020202020204" pitchFamily="34" charset="0"/>
                <a:cs typeface="Arial" panose="020B0604020202020204" pitchFamily="34" charset="0"/>
              </a:rPr>
              <a:t>khoẻ</a:t>
            </a:r>
            <a:r>
              <a:rPr lang="en-US" sz="2200" dirty="0">
                <a:latin typeface="Arial" panose="020B0604020202020204" pitchFamily="34" charset="0"/>
                <a:cs typeface="Arial" panose="020B0604020202020204" pitchFamily="34" charset="0"/>
              </a:rPr>
              <a:t> con người</a:t>
            </a:r>
            <a:endParaRPr lang="vi-VN"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4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6 sai lầm khi dùng đồ điện có thể khiến bạn trả giá bằng cả tính mạng -  Thiết bị điện cao cấp EdenkiThiết bị điện cao cấp Edenki"/>
          <p:cNvPicPr>
            <a:picLocks noChangeAspect="1" noChangeArrowheads="1"/>
          </p:cNvPicPr>
          <p:nvPr/>
        </p:nvPicPr>
        <p:blipFill>
          <a:blip r:embed="rId2"/>
          <a:srcRect/>
          <a:stretch>
            <a:fillRect/>
          </a:stretch>
        </p:blipFill>
        <p:spPr bwMode="auto">
          <a:xfrm>
            <a:off x="1" y="0"/>
            <a:ext cx="3581400" cy="3762375"/>
          </a:xfrm>
          <a:prstGeom prst="rect">
            <a:avLst/>
          </a:prstGeom>
          <a:noFill/>
        </p:spPr>
      </p:pic>
      <p:pic>
        <p:nvPicPr>
          <p:cNvPr id="76804" name="Picture 4" descr="An toàn điện là gì ? Biện Pháp, Quy Định an toàn điện"/>
          <p:cNvPicPr>
            <a:picLocks noChangeAspect="1" noChangeArrowheads="1"/>
          </p:cNvPicPr>
          <p:nvPr/>
        </p:nvPicPr>
        <p:blipFill>
          <a:blip r:embed="rId3"/>
          <a:srcRect/>
          <a:stretch>
            <a:fillRect/>
          </a:stretch>
        </p:blipFill>
        <p:spPr bwMode="auto">
          <a:xfrm>
            <a:off x="0" y="3733800"/>
            <a:ext cx="9144000" cy="3429000"/>
          </a:xfrm>
          <a:prstGeom prst="rect">
            <a:avLst/>
          </a:prstGeom>
          <a:noFill/>
        </p:spPr>
      </p:pic>
      <p:pic>
        <p:nvPicPr>
          <p:cNvPr id="76806" name="Picture 6" descr="Em chia sẻ với bạn về các tình huống mất an toàn khi sử dụng quạt điện được  thể hiện trong các hình dưới đây."/>
          <p:cNvPicPr>
            <a:picLocks noChangeAspect="1" noChangeArrowheads="1"/>
          </p:cNvPicPr>
          <p:nvPr/>
        </p:nvPicPr>
        <p:blipFill>
          <a:blip r:embed="rId4"/>
          <a:srcRect/>
          <a:stretch>
            <a:fillRect/>
          </a:stretch>
        </p:blipFill>
        <p:spPr bwMode="auto">
          <a:xfrm>
            <a:off x="3657599" y="152400"/>
            <a:ext cx="5486401"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132" y="370085"/>
            <a:ext cx="8703735" cy="6117829"/>
          </a:xfrm>
          <a:prstGeom prst="rect">
            <a:avLst/>
          </a:prstGeom>
          <a:noFill/>
        </p:spPr>
        <p:txBody>
          <a:bodyPr wrap="square" rtlCol="0">
            <a:spAutoFit/>
          </a:bodyPr>
          <a:lstStyle/>
          <a:p>
            <a:pPr algn="just">
              <a:lnSpc>
                <a:spcPct val="150000"/>
              </a:lnSpc>
            </a:pPr>
            <a:r>
              <a:rPr lang="en-US" sz="2400" dirty="0">
                <a:latin typeface="Arial" panose="020B0604020202020204" pitchFamily="34" charset="0"/>
                <a:cs typeface="Arial" panose="020B0604020202020204" pitchFamily="34" charset="0"/>
              </a:rPr>
              <a:t>- Đặt đồ dùng điện trên bề mặt ổn định hoặc cố định chắc chắn để tránh rơi, đổ trong quá trình vận hành.</a:t>
            </a:r>
            <a:endParaRPr lang="vi-VN" sz="240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 Hạn chế cắm chung nhiều đồ dùng điện có công suất lớn trên cùng một ổ cắm</a:t>
            </a:r>
            <a:endParaRPr lang="vi-VN" sz="240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 Vận hành đồ dùng điện theo đúng quy trình hướng dẫn.</a:t>
            </a:r>
            <a:endParaRPr lang="vi-VN" sz="240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 Nên sử dụng đúng chức năng của đồ dùng điện.</a:t>
            </a:r>
            <a:endParaRPr lang="vi-VN" sz="240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 Tránh đặt đồ dùng điện ở nơi ẩm ướt hoặc gần các nguồn nhiệt (nơi nấu ăn, nơi ánh nắng mặt trời, khu vực dễ cháy nổ,...).</a:t>
            </a:r>
            <a:endParaRPr lang="vi-VN" sz="2400" dirty="0">
              <a:latin typeface="Arial" panose="020B0604020202020204" pitchFamily="34" charset="0"/>
              <a:cs typeface="Arial" panose="020B0604020202020204" pitchFamily="34" charset="0"/>
            </a:endParaRPr>
          </a:p>
          <a:p>
            <a:pPr algn="just">
              <a:lnSpc>
                <a:spcPct val="150000"/>
              </a:lnSpc>
            </a:pPr>
            <a:r>
              <a:rPr lang="en-US" sz="2400" dirty="0">
                <a:latin typeface="Arial" panose="020B0604020202020204" pitchFamily="34" charset="0"/>
                <a:cs typeface="Arial" panose="020B0604020202020204" pitchFamily="34" charset="0"/>
              </a:rPr>
              <a:t>- Ngắt điện hoặc rút phích cắm điện khỏi ổ cắm khi không sử dụng hoặc trước khi làm vệ sinh.</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3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Nguyên tắc bố trí đồ dùng điện trong nhà an toàn"/>
          <p:cNvPicPr>
            <a:picLocks noChangeAspect="1" noChangeArrowheads="1"/>
          </p:cNvPicPr>
          <p:nvPr/>
        </p:nvPicPr>
        <p:blipFill>
          <a:blip r:embed="rId2"/>
          <a:srcRect/>
          <a:stretch>
            <a:fillRect/>
          </a:stretch>
        </p:blipFill>
        <p:spPr bwMode="auto">
          <a:xfrm>
            <a:off x="0" y="0"/>
            <a:ext cx="4648200" cy="3505200"/>
          </a:xfrm>
          <a:prstGeom prst="rect">
            <a:avLst/>
          </a:prstGeom>
          <a:noFill/>
        </p:spPr>
      </p:pic>
      <p:pic>
        <p:nvPicPr>
          <p:cNvPr id="82948" name="Picture 4" descr="Nguyên nhân và cách xử lý khi ổ điện bị chập, cháy đơn giản"/>
          <p:cNvPicPr>
            <a:picLocks noChangeAspect="1" noChangeArrowheads="1"/>
          </p:cNvPicPr>
          <p:nvPr/>
        </p:nvPicPr>
        <p:blipFill>
          <a:blip r:embed="rId3"/>
          <a:srcRect/>
          <a:stretch>
            <a:fillRect/>
          </a:stretch>
        </p:blipFill>
        <p:spPr bwMode="auto">
          <a:xfrm>
            <a:off x="4724400" y="0"/>
            <a:ext cx="4419600" cy="3476625"/>
          </a:xfrm>
          <a:prstGeom prst="rect">
            <a:avLst/>
          </a:prstGeom>
          <a:noFill/>
        </p:spPr>
      </p:pic>
      <p:sp>
        <p:nvSpPr>
          <p:cNvPr id="82950" name="AutoShape 6" descr="Nguyên tắc an toàn khi sử dụng thiết bị điện - ant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2" name="Picture 8" descr="Có cần rút phích máy giặt sau khi dùng xong?"/>
          <p:cNvPicPr>
            <a:picLocks noChangeAspect="1" noChangeArrowheads="1"/>
          </p:cNvPicPr>
          <p:nvPr/>
        </p:nvPicPr>
        <p:blipFill>
          <a:blip r:embed="rId4"/>
          <a:srcRect/>
          <a:stretch>
            <a:fillRect/>
          </a:stretch>
        </p:blipFill>
        <p:spPr bwMode="auto">
          <a:xfrm>
            <a:off x="0" y="3429000"/>
            <a:ext cx="4648200" cy="3429000"/>
          </a:xfrm>
          <a:prstGeom prst="rect">
            <a:avLst/>
          </a:prstGeom>
          <a:noFill/>
        </p:spPr>
      </p:pic>
      <p:pic>
        <p:nvPicPr>
          <p:cNvPr id="82954" name="Picture 10" descr="Có phải rút phích cắm máy giặt khi dùng xong? Hóa ra gia đình tôi đã làm  sai trong nhiều năm qua"/>
          <p:cNvPicPr>
            <a:picLocks noChangeAspect="1" noChangeArrowheads="1"/>
          </p:cNvPicPr>
          <p:nvPr/>
        </p:nvPicPr>
        <p:blipFill>
          <a:blip r:embed="rId5"/>
          <a:srcRect/>
          <a:stretch>
            <a:fillRect/>
          </a:stretch>
        </p:blipFill>
        <p:spPr bwMode="auto">
          <a:xfrm>
            <a:off x="4648200" y="3429000"/>
            <a:ext cx="4495800" cy="3429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653143"/>
          </a:xfrm>
        </p:spPr>
        <p:txBody>
          <a:bodyPr>
            <a:normAutofit fontScale="90000"/>
          </a:bodyPr>
          <a:lstStyle/>
          <a:p>
            <a:r>
              <a:rPr lang="en-US" sz="4000" dirty="0">
                <a:solidFill>
                  <a:srgbClr val="0000F1"/>
                </a:solidFill>
                <a:latin typeface="Times New Roman" panose="02020603050405020304" pitchFamily="18" charset="0"/>
                <a:cs typeface="Times New Roman" panose="02020603050405020304" pitchFamily="18" charset="0"/>
              </a:rPr>
              <a:t>KẾT NỐI NGHỀ NGHIỆP</a:t>
            </a:r>
            <a:endParaRPr lang="vi-VN" sz="4000" dirty="0">
              <a:solidFill>
                <a:srgbClr val="0000F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53142"/>
            <a:ext cx="3206387" cy="2759392"/>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20000"/>
              </a:lnSpc>
              <a:buNone/>
            </a:pPr>
            <a:r>
              <a:rPr lang="en-US" sz="2400" b="1" dirty="0">
                <a:solidFill>
                  <a:srgbClr val="FF0000"/>
                </a:solidFill>
                <a:latin typeface="Arial" panose="020B0604020202020204" pitchFamily="34" charset="0"/>
                <a:cs typeface="Arial" panose="020B0604020202020204" pitchFamily="34" charset="0"/>
              </a:rPr>
              <a:t>NGHỀ ĐIỆN DÂN DỤNG </a:t>
            </a:r>
            <a:r>
              <a:rPr lang="en-US" sz="2400" b="1" dirty="0" err="1">
                <a:latin typeface="Arial" panose="020B0604020202020204" pitchFamily="34" charset="0"/>
                <a:cs typeface="Arial" panose="020B0604020202020204" pitchFamily="34" charset="0"/>
              </a:rPr>
              <a:t>gắn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liền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lắp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đặt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chữa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hệ</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thống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trong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nhà</a:t>
            </a:r>
            <a:endParaRPr lang="vi-VN" sz="2400" b="1" dirty="0">
              <a:latin typeface="Arial" panose="020B0604020202020204" pitchFamily="34" charset="0"/>
              <a:cs typeface="Arial" panose="020B0604020202020204" pitchFamily="34" charset="0"/>
            </a:endParaRPr>
          </a:p>
          <a:p>
            <a:pPr marL="0" indent="0" algn="just">
              <a:buNone/>
            </a:pPr>
            <a:endParaRPr lang="vi-VN" sz="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290" y="653143"/>
            <a:ext cx="2795656" cy="2759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607" y="653142"/>
            <a:ext cx="2691357" cy="27593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505200"/>
            <a:ext cx="2779024" cy="3200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66" y="3505200"/>
            <a:ext cx="3092134" cy="32001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1" y="3527997"/>
            <a:ext cx="2936964" cy="3177387"/>
          </a:xfrm>
          <a:prstGeom prst="rect">
            <a:avLst/>
          </a:prstGeom>
        </p:spPr>
      </p:pic>
    </p:spTree>
    <p:extLst>
      <p:ext uri="{BB962C8B-B14F-4D97-AF65-F5344CB8AC3E}">
        <p14:creationId xmlns:p14="http://schemas.microsoft.com/office/powerpoint/2010/main" val="12171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
          <p:cNvSpPr>
            <a:spLocks noChangeArrowheads="1"/>
          </p:cNvSpPr>
          <p:nvPr/>
        </p:nvSpPr>
        <p:spPr bwMode="auto">
          <a:xfrm>
            <a:off x="169863" y="0"/>
            <a:ext cx="68053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4000" b="1" u="sng" dirty="0">
                <a:solidFill>
                  <a:srgbClr val="339966"/>
                </a:solidFill>
              </a:rPr>
              <a:t>I</a:t>
            </a:r>
            <a:r>
              <a:rPr lang="en-US" sz="4000" b="1" u="sng" dirty="0">
                <a:solidFill>
                  <a:srgbClr val="339966"/>
                </a:solidFill>
              </a:rPr>
              <a:t>. </a:t>
            </a:r>
            <a:r>
              <a:rPr lang="en-US" sz="4000" b="1" u="sng" dirty="0" err="1">
                <a:solidFill>
                  <a:srgbClr val="339966"/>
                </a:solidFill>
              </a:rPr>
              <a:t>Đồ</a:t>
            </a:r>
            <a:r>
              <a:rPr lang="en-US" sz="4000" b="1" u="sng" dirty="0">
                <a:solidFill>
                  <a:srgbClr val="339966"/>
                </a:solidFill>
              </a:rPr>
              <a:t> </a:t>
            </a:r>
            <a:r>
              <a:rPr lang="en-US" sz="4000" b="1" u="sng" dirty="0" err="1">
                <a:solidFill>
                  <a:srgbClr val="339966"/>
                </a:solidFill>
              </a:rPr>
              <a:t>dùng</a:t>
            </a:r>
            <a:r>
              <a:rPr lang="en-US" sz="4000" b="1" u="sng" dirty="0">
                <a:solidFill>
                  <a:srgbClr val="339966"/>
                </a:solidFill>
              </a:rPr>
              <a:t> </a:t>
            </a:r>
            <a:r>
              <a:rPr lang="en-US" sz="4000" b="1" u="sng" dirty="0" err="1">
                <a:solidFill>
                  <a:srgbClr val="339966"/>
                </a:solidFill>
              </a:rPr>
              <a:t>điện</a:t>
            </a:r>
            <a:r>
              <a:rPr lang="en-US" sz="4000" b="1" u="sng" dirty="0">
                <a:solidFill>
                  <a:srgbClr val="339966"/>
                </a:solidFill>
              </a:rPr>
              <a:t> </a:t>
            </a:r>
            <a:r>
              <a:rPr lang="en-US" sz="4000" b="1" u="sng" dirty="0" err="1">
                <a:solidFill>
                  <a:srgbClr val="339966"/>
                </a:solidFill>
              </a:rPr>
              <a:t>trong</a:t>
            </a:r>
            <a:r>
              <a:rPr lang="en-US" sz="4000" b="1" u="sng" dirty="0">
                <a:solidFill>
                  <a:srgbClr val="339966"/>
                </a:solidFill>
              </a:rPr>
              <a:t> </a:t>
            </a:r>
            <a:r>
              <a:rPr lang="en-US" sz="4000" b="1" u="sng" dirty="0" err="1">
                <a:solidFill>
                  <a:srgbClr val="339966"/>
                </a:solidFill>
              </a:rPr>
              <a:t>gia</a:t>
            </a:r>
            <a:r>
              <a:rPr lang="en-US" sz="4000" b="1" u="sng" dirty="0">
                <a:solidFill>
                  <a:srgbClr val="339966"/>
                </a:solidFill>
              </a:rPr>
              <a:t> </a:t>
            </a:r>
            <a:r>
              <a:rPr lang="en-US" sz="4000" b="1" u="sng" dirty="0" err="1">
                <a:solidFill>
                  <a:srgbClr val="339966"/>
                </a:solidFill>
              </a:rPr>
              <a:t>đình</a:t>
            </a:r>
            <a:endParaRPr lang="en-US" altLang="vi-VN" sz="4000" b="1" u="sng" dirty="0">
              <a:solidFill>
                <a:srgbClr val="339966"/>
              </a:solidFill>
            </a:endParaRPr>
          </a:p>
        </p:txBody>
      </p:sp>
      <p:sp>
        <p:nvSpPr>
          <p:cNvPr id="14" name="Rectangle 13"/>
          <p:cNvSpPr/>
          <p:nvPr/>
        </p:nvSpPr>
        <p:spPr>
          <a:xfrm>
            <a:off x="169863" y="685800"/>
            <a:ext cx="8761270" cy="138499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Đồ dùng điện trong gia đình là các sản phẩm công nghệ hoạt động bằng năng lượng điện  phục vụ sinh hoạt trong gia đình</a:t>
            </a:r>
            <a:r>
              <a:rPr lang="en-US" sz="2800" dirty="0">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8419957" cy="464820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1" y="894520"/>
            <a:ext cx="8727862" cy="1077218"/>
          </a:xfrm>
          <a:prstGeom prst="rect">
            <a:avLst/>
          </a:prstGeom>
        </p:spPr>
        <p:txBody>
          <a:bodyPr wrap="square">
            <a:spAutoFit/>
          </a:bodyPr>
          <a:lstStyle/>
          <a:p>
            <a:pPr algn="just"/>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Nêu</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tên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gọi</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và</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cho</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biết</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công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dụng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của</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những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đồ</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dùng</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điện</a:t>
            </a:r>
            <a:r>
              <a:rPr lang="en-US" sz="3200" dirty="0">
                <a:latin typeface="Times New Roman" panose="02020603050405020304" pitchFamily="18" charset="0"/>
                <a:ea typeface="+mj-ea"/>
                <a:cs typeface="Times New Roman" panose="02020603050405020304" pitchFamily="18" charset="0"/>
              </a:rPr>
              <a:t> </a:t>
            </a:r>
            <a:r>
              <a:rPr lang="en-US" sz="3200" dirty="0" err="1">
                <a:latin typeface="Times New Roman" panose="02020603050405020304" pitchFamily="18" charset="0"/>
                <a:ea typeface="+mj-ea"/>
                <a:cs typeface="Times New Roman" panose="02020603050405020304" pitchFamily="18" charset="0"/>
              </a:rPr>
              <a:t>trong</a:t>
            </a:r>
            <a:r>
              <a:rPr lang="en-US" sz="3200" dirty="0">
                <a:latin typeface="Times New Roman" panose="02020603050405020304" pitchFamily="18" charset="0"/>
                <a:ea typeface="+mj-ea"/>
                <a:cs typeface="Times New Roman" panose="02020603050405020304" pitchFamily="18" charset="0"/>
              </a:rPr>
              <a:t> </a:t>
            </a:r>
            <a:r>
              <a:rPr lang="en-US" sz="3200" err="1">
                <a:latin typeface="Times New Roman" panose="02020603050405020304" pitchFamily="18" charset="0"/>
                <a:ea typeface="+mj-ea"/>
                <a:cs typeface="Times New Roman" panose="02020603050405020304" pitchFamily="18" charset="0"/>
              </a:rPr>
              <a:t>hình</a:t>
            </a:r>
            <a:r>
              <a:rPr lang="en-US" sz="3200">
                <a:latin typeface="Times New Roman" panose="02020603050405020304" pitchFamily="18" charset="0"/>
                <a:ea typeface="+mj-ea"/>
                <a:cs typeface="Times New Roman" panose="02020603050405020304" pitchFamily="18" charset="0"/>
              </a:rPr>
              <a:t> 10.1.</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2627312" cy="707886"/>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4000" b="1" kern="0" dirty="0">
                <a:solidFill>
                  <a:srgbClr val="FDC308"/>
                </a:solidFill>
                <a:latin typeface="Times New Roman" panose="02020603050405020304" pitchFamily="18" charset="0"/>
                <a:cs typeface="Times New Roman" panose="02020603050405020304" pitchFamily="18" charset="0"/>
              </a:rPr>
              <a:t>Khám </a:t>
            </a:r>
            <a:r>
              <a:rPr lang="en-US" sz="4000" b="1" kern="0" dirty="0" err="1">
                <a:solidFill>
                  <a:srgbClr val="FDC308"/>
                </a:solidFill>
                <a:latin typeface="Times New Roman" panose="02020603050405020304" pitchFamily="18" charset="0"/>
                <a:cs typeface="Times New Roman" panose="02020603050405020304" pitchFamily="18" charset="0"/>
              </a:rPr>
              <a:t>phá</a:t>
            </a:r>
            <a:endParaRPr lang="en-US" sz="4000" b="1" kern="0" dirty="0">
              <a:solidFill>
                <a:srgbClr val="FDC308"/>
              </a:solidFill>
              <a:latin typeface="Times New Roman" panose="02020603050405020304" pitchFamily="18" charset="0"/>
              <a:cs typeface="Times New Roman" panose="020206030504050203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651821" y="2209800"/>
            <a:ext cx="8228441"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0234086"/>
              </p:ext>
            </p:extLst>
          </p:nvPr>
        </p:nvGraphicFramePr>
        <p:xfrm>
          <a:off x="381000" y="2209800"/>
          <a:ext cx="86106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65760">
                <a:tc>
                  <a:txBody>
                    <a:bodyPr/>
                    <a:lstStyle/>
                    <a:p>
                      <a:pPr algn="ctr"/>
                      <a:r>
                        <a:rPr lang="en-US" sz="1800" dirty="0" err="1">
                          <a:latin typeface="Times New Roman" pitchFamily="18" charset="0"/>
                          <a:cs typeface="Times New Roman" pitchFamily="18" charset="0"/>
                        </a:rPr>
                        <a:t>Đồ</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dùng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điện</a:t>
                      </a:r>
                      <a:endParaRPr lang="en-US" sz="18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Tên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gọi</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Công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365760">
                <a:tc>
                  <a:txBody>
                    <a:bodyPr/>
                    <a:lstStyle/>
                    <a:p>
                      <a:pPr algn="ctr"/>
                      <a:r>
                        <a:rPr lang="en-US" sz="2400" dirty="0">
                          <a:latin typeface="Times New Roman" pitchFamily="18" charset="0"/>
                          <a:cs typeface="Times New Roman" pitchFamily="18" charset="0"/>
                        </a:rPr>
                        <a:t>a.</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65760">
                <a:tc>
                  <a:txBody>
                    <a:bodyPr/>
                    <a:lstStyle/>
                    <a:p>
                      <a:pPr algn="ctr"/>
                      <a:r>
                        <a:rPr lang="en-US" sz="2400" dirty="0">
                          <a:latin typeface="Times New Roman" pitchFamily="18" charset="0"/>
                          <a:cs typeface="Times New Roman" pitchFamily="18" charset="0"/>
                        </a:rPr>
                        <a:t>b.</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65760">
                <a:tc>
                  <a:txBody>
                    <a:bodyPr/>
                    <a:lstStyle/>
                    <a:p>
                      <a:pPr algn="ctr"/>
                      <a:r>
                        <a:rPr lang="en-US" sz="2400" dirty="0">
                          <a:latin typeface="Times New Roman" pitchFamily="18" charset="0"/>
                          <a:cs typeface="Times New Roman" pitchFamily="18" charset="0"/>
                        </a:rPr>
                        <a:t>c.</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65760">
                <a:tc>
                  <a:txBody>
                    <a:bodyPr/>
                    <a:lstStyle/>
                    <a:p>
                      <a:pPr algn="ctr"/>
                      <a:r>
                        <a:rPr lang="en-US" sz="2400" dirty="0">
                          <a:latin typeface="Times New Roman" pitchFamily="18" charset="0"/>
                          <a:cs typeface="Times New Roman" pitchFamily="18" charset="0"/>
                        </a:rPr>
                        <a:t>d.</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65760">
                <a:tc>
                  <a:txBody>
                    <a:bodyPr/>
                    <a:lstStyle/>
                    <a:p>
                      <a:pPr algn="ctr"/>
                      <a:r>
                        <a:rPr lang="en-US" sz="2400" dirty="0">
                          <a:latin typeface="Times New Roman" pitchFamily="18" charset="0"/>
                          <a:cs typeface="Times New Roman" pitchFamily="18" charset="0"/>
                        </a:rPr>
                        <a:t>e.</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65760">
                <a:tc>
                  <a:txBody>
                    <a:bodyPr/>
                    <a:lstStyle/>
                    <a:p>
                      <a:pPr algn="ctr"/>
                      <a:r>
                        <a:rPr lang="en-US" sz="2400" dirty="0">
                          <a:latin typeface="Times New Roman" pitchFamily="18" charset="0"/>
                          <a:cs typeface="Times New Roman" pitchFamily="18" charset="0"/>
                        </a:rPr>
                        <a:t>g</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65760">
                <a:tc>
                  <a:txBody>
                    <a:bodyPr/>
                    <a:lstStyle/>
                    <a:p>
                      <a:pPr algn="ctr"/>
                      <a:r>
                        <a:rPr lang="en-US" sz="2400" dirty="0">
                          <a:latin typeface="Times New Roman" pitchFamily="18" charset="0"/>
                          <a:cs typeface="Times New Roman" pitchFamily="18" charset="0"/>
                        </a:rPr>
                        <a:t>h</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65760">
                <a:tc>
                  <a:txBody>
                    <a:bodyPr/>
                    <a:lstStyle/>
                    <a:p>
                      <a:pPr algn="ctr"/>
                      <a:r>
                        <a:rPr lang="en-US" sz="2400" dirty="0" err="1">
                          <a:latin typeface="Times New Roman" pitchFamily="18" charset="0"/>
                          <a:cs typeface="Times New Roman" pitchFamily="18" charset="0"/>
                        </a:rPr>
                        <a:t>i</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365760">
                <a:tc>
                  <a:txBody>
                    <a:bodyPr/>
                    <a:lstStyle/>
                    <a:p>
                      <a:pPr algn="ctr"/>
                      <a:r>
                        <a:rPr lang="en-US" sz="2400" dirty="0">
                          <a:latin typeface="Times New Roman" pitchFamily="18" charset="0"/>
                          <a:cs typeface="Times New Roman" pitchFamily="18" charset="0"/>
                        </a:rPr>
                        <a:t>k</a:t>
                      </a: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10545"/>
          <a:stretch/>
        </p:blipFill>
        <p:spPr>
          <a:xfrm>
            <a:off x="0" y="1"/>
            <a:ext cx="9143999" cy="2209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8091036"/>
              </p:ext>
            </p:extLst>
          </p:nvPr>
        </p:nvGraphicFramePr>
        <p:xfrm>
          <a:off x="0" y="1828800"/>
          <a:ext cx="9144000" cy="4808221"/>
        </p:xfrm>
        <a:graphic>
          <a:graphicData uri="http://schemas.openxmlformats.org/drawingml/2006/table">
            <a:tbl>
              <a:tblPr firstRow="1" bandRow="1">
                <a:tableStyleId>{5C22544A-7EE6-4342-B048-85BDC9FD1C3A}</a:tableStyleId>
              </a:tblPr>
              <a:tblGrid>
                <a:gridCol w="1618407">
                  <a:extLst>
                    <a:ext uri="{9D8B030D-6E8A-4147-A177-3AD203B41FA5}">
                      <a16:colId xmlns:a16="http://schemas.microsoft.com/office/drawing/2014/main" val="20000"/>
                    </a:ext>
                  </a:extLst>
                </a:gridCol>
                <a:gridCol w="2589451">
                  <a:extLst>
                    <a:ext uri="{9D8B030D-6E8A-4147-A177-3AD203B41FA5}">
                      <a16:colId xmlns:a16="http://schemas.microsoft.com/office/drawing/2014/main" val="20001"/>
                    </a:ext>
                  </a:extLst>
                </a:gridCol>
                <a:gridCol w="4936142">
                  <a:extLst>
                    <a:ext uri="{9D8B030D-6E8A-4147-A177-3AD203B41FA5}">
                      <a16:colId xmlns:a16="http://schemas.microsoft.com/office/drawing/2014/main" val="20002"/>
                    </a:ext>
                  </a:extLst>
                </a:gridCol>
              </a:tblGrid>
              <a:tr h="449696">
                <a:tc>
                  <a:txBody>
                    <a:bodyPr/>
                    <a:lstStyle/>
                    <a:p>
                      <a:r>
                        <a:rPr lang="en-US" sz="1800" dirty="0" err="1">
                          <a:latin typeface="Times New Roman" pitchFamily="18" charset="0"/>
                          <a:cs typeface="Times New Roman" pitchFamily="18" charset="0"/>
                        </a:rPr>
                        <a:t>Đồ</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dùng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điện</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Tên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gọi</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Công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dụng</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0094">
                <a:tc>
                  <a:txBody>
                    <a:bodyPr/>
                    <a:lstStyle/>
                    <a:p>
                      <a:pPr algn="ctr"/>
                      <a:r>
                        <a:rPr lang="en-US" sz="1800" dirty="0">
                          <a:latin typeface="Times New Roman" pitchFamily="18" charset="0"/>
                          <a:cs typeface="Times New Roman" pitchFamily="18" charset="0"/>
                        </a:rPr>
                        <a:t>a.</a:t>
                      </a:r>
                    </a:p>
                  </a:txBody>
                  <a:tcPr/>
                </a:tc>
                <a:tc>
                  <a:txBody>
                    <a:bodyPr/>
                    <a:lstStyle/>
                    <a:p>
                      <a:r>
                        <a:rPr lang="en-US" sz="1800" dirty="0" err="1">
                          <a:latin typeface="Times New Roman" pitchFamily="18" charset="0"/>
                          <a:cs typeface="Times New Roman" pitchFamily="18" charset="0"/>
                        </a:rPr>
                        <a:t>Bàn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là</a:t>
                      </a:r>
                      <a:endParaRPr lang="en-US" sz="1800" dirty="0">
                        <a:latin typeface="Times New Roman" pitchFamily="18" charset="0"/>
                        <a:cs typeface="Times New Roman" pitchFamily="18" charset="0"/>
                      </a:endParaRPr>
                    </a:p>
                  </a:txBody>
                  <a:tcPr/>
                </a:tc>
                <a:tc>
                  <a:txBody>
                    <a:bodyPr/>
                    <a:lstStyle/>
                    <a:p>
                      <a:r>
                        <a:rPr lang="vi-VN" sz="1800" dirty="0">
                          <a:latin typeface="Times New Roman" pitchFamily="18" charset="0"/>
                          <a:cs typeface="Times New Roman" pitchFamily="18" charset="0"/>
                        </a:rPr>
                        <a:t>Giúp  </a:t>
                      </a:r>
                      <a:r>
                        <a:rPr lang="en-US" sz="1800" dirty="0" err="1">
                          <a:latin typeface="Times New Roman" pitchFamily="18" charset="0"/>
                          <a:cs typeface="Times New Roman" pitchFamily="18" charset="0"/>
                        </a:rPr>
                        <a:t>Là</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phẳng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quần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áo</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06556">
                <a:tc>
                  <a:txBody>
                    <a:bodyPr/>
                    <a:lstStyle/>
                    <a:p>
                      <a:pPr algn="ctr"/>
                      <a:r>
                        <a:rPr lang="en-US" sz="1800" dirty="0">
                          <a:latin typeface="Times New Roman" pitchFamily="18" charset="0"/>
                          <a:cs typeface="Times New Roman" pitchFamily="18" charset="0"/>
                        </a:rPr>
                        <a:t>b.</a:t>
                      </a:r>
                    </a:p>
                  </a:txBody>
                  <a:tcPr/>
                </a:tc>
                <a:tc>
                  <a:txBody>
                    <a:bodyPr/>
                    <a:lstStyle/>
                    <a:p>
                      <a:r>
                        <a:rPr lang="en-US" sz="1800" dirty="0" err="1">
                          <a:latin typeface="Times New Roman" pitchFamily="18" charset="0"/>
                          <a:cs typeface="Times New Roman" pitchFamily="18" charset="0"/>
                        </a:rPr>
                        <a:t>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siêu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tốc</a:t>
                      </a:r>
                      <a:endParaRPr lang="en-US" sz="1800" dirty="0">
                        <a:latin typeface="Times New Roman" pitchFamily="18" charset="0"/>
                        <a:cs typeface="Times New Roman" pitchFamily="18" charset="0"/>
                      </a:endParaRPr>
                    </a:p>
                  </a:txBody>
                  <a:tcPr/>
                </a:tc>
                <a:tc>
                  <a:txBody>
                    <a:bodyPr/>
                    <a:lstStyle/>
                    <a:p>
                      <a:r>
                        <a:rPr lang="vi-VN" sz="1800" dirty="0">
                          <a:latin typeface="Times New Roman" pitchFamily="18" charset="0"/>
                          <a:cs typeface="Times New Roman" pitchFamily="18" charset="0"/>
                        </a:rPr>
                        <a:t>Giúp đ</a:t>
                      </a:r>
                      <a:r>
                        <a:rPr lang="en-US" sz="1800" dirty="0">
                          <a:latin typeface="Times New Roman" pitchFamily="18" charset="0"/>
                          <a:cs typeface="Times New Roman" pitchFamily="18" charset="0"/>
                        </a:rPr>
                        <a:t>u</a:t>
                      </a:r>
                      <a:r>
                        <a:rPr lang="vi-VN" sz="1800" dirty="0">
                          <a:latin typeface="Times New Roman" pitchFamily="18" charset="0"/>
                          <a:cs typeface="Times New Roman" pitchFamily="18" charset="0"/>
                        </a:rPr>
                        <a:t>n nước nhanh sôi hơn</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06556">
                <a:tc>
                  <a:txBody>
                    <a:bodyPr/>
                    <a:lstStyle/>
                    <a:p>
                      <a:pPr algn="ctr"/>
                      <a:r>
                        <a:rPr lang="en-US" sz="1800" dirty="0">
                          <a:latin typeface="Times New Roman" pitchFamily="18" charset="0"/>
                          <a:cs typeface="Times New Roman" pitchFamily="18" charset="0"/>
                        </a:rPr>
                        <a:t>c.</a:t>
                      </a:r>
                    </a:p>
                  </a:txBody>
                  <a:tcPr/>
                </a:tc>
                <a:tc>
                  <a:txBody>
                    <a:bodyPr/>
                    <a:lstStyle/>
                    <a:p>
                      <a:r>
                        <a:rPr lang="en-US" sz="1800" dirty="0" err="1">
                          <a:latin typeface="Times New Roman" pitchFamily="18" charset="0"/>
                          <a:cs typeface="Times New Roman" pitchFamily="18" charset="0"/>
                        </a:rPr>
                        <a:t>Máy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xay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tố</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Xay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đồ</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ăn</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9916">
                <a:tc>
                  <a:txBody>
                    <a:bodyPr/>
                    <a:lstStyle/>
                    <a:p>
                      <a:pPr algn="ctr"/>
                      <a:r>
                        <a:rPr lang="en-US" sz="1800" dirty="0">
                          <a:latin typeface="Times New Roman" pitchFamily="18" charset="0"/>
                          <a:cs typeface="Times New Roman" pitchFamily="18" charset="0"/>
                        </a:rPr>
                        <a:t>d.</a:t>
                      </a:r>
                    </a:p>
                  </a:txBody>
                  <a:tcPr/>
                </a:tc>
                <a:tc>
                  <a:txBody>
                    <a:bodyPr/>
                    <a:lstStyle/>
                    <a:p>
                      <a:r>
                        <a:rPr lang="en-US" sz="1800" dirty="0" err="1">
                          <a:latin typeface="Times New Roman" pitchFamily="18" charset="0"/>
                          <a:cs typeface="Times New Roman" pitchFamily="18" charset="0"/>
                        </a:rPr>
                        <a:t>Đèn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học</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Thắp</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sáng</a:t>
                      </a:r>
                      <a:r>
                        <a:rPr lang="en-US" sz="1800" baseline="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92581">
                <a:tc>
                  <a:txBody>
                    <a:bodyPr/>
                    <a:lstStyle/>
                    <a:p>
                      <a:pPr algn="ctr"/>
                      <a:r>
                        <a:rPr lang="en-US" sz="1800" dirty="0">
                          <a:latin typeface="Times New Roman" pitchFamily="18" charset="0"/>
                          <a:cs typeface="Times New Roman" pitchFamily="18" charset="0"/>
                        </a:rPr>
                        <a:t>e.</a:t>
                      </a:r>
                    </a:p>
                  </a:txBody>
                  <a:tcPr/>
                </a:tc>
                <a:tc>
                  <a:txBody>
                    <a:bodyPr/>
                    <a:lstStyle/>
                    <a:p>
                      <a:r>
                        <a:rPr lang="en-US" sz="1800" dirty="0" err="1">
                          <a:latin typeface="Times New Roman" pitchFamily="18" charset="0"/>
                          <a:cs typeface="Times New Roman" pitchFamily="18" charset="0"/>
                        </a:rPr>
                        <a:t>Máy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sấy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tóc</a:t>
                      </a:r>
                      <a:endParaRPr lang="en-US" sz="1800" dirty="0">
                        <a:latin typeface="Times New Roman" pitchFamily="18" charset="0"/>
                        <a:cs typeface="Times New Roman" pitchFamily="18" charset="0"/>
                      </a:endParaRPr>
                    </a:p>
                  </a:txBody>
                  <a:tcPr/>
                </a:tc>
                <a:tc>
                  <a:txBody>
                    <a:bodyPr/>
                    <a:lstStyle/>
                    <a:p>
                      <a:r>
                        <a:rPr lang="vi-VN" sz="1800" baseline="0" dirty="0">
                          <a:latin typeface="Times New Roman" pitchFamily="18" charset="0"/>
                          <a:cs typeface="Times New Roman" pitchFamily="18" charset="0"/>
                        </a:rPr>
                        <a:t>Giúp</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khô</a:t>
                      </a:r>
                      <a:r>
                        <a:rPr lang="en-US" sz="1800" baseline="0" dirty="0">
                          <a:latin typeface="Times New Roman" pitchFamily="18" charset="0"/>
                          <a:cs typeface="Times New Roman" pitchFamily="18" charset="0"/>
                        </a:rPr>
                        <a:t> </a:t>
                      </a:r>
                      <a:r>
                        <a:rPr lang="vi-VN" sz="1800" baseline="0" dirty="0">
                          <a:latin typeface="Times New Roman" pitchFamily="18" charset="0"/>
                          <a:cs typeface="Times New Roman" pitchFamily="18" charset="0"/>
                        </a:rPr>
                        <a:t>tóc nhanh hơn</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656495">
                <a:tc>
                  <a:txBody>
                    <a:bodyPr/>
                    <a:lstStyle/>
                    <a:p>
                      <a:pPr algn="ctr"/>
                      <a:r>
                        <a:rPr lang="en-US" sz="1800" dirty="0">
                          <a:latin typeface="Times New Roman" pitchFamily="18" charset="0"/>
                          <a:cs typeface="Times New Roman" pitchFamily="18" charset="0"/>
                        </a:rPr>
                        <a:t>g</a:t>
                      </a:r>
                    </a:p>
                  </a:txBody>
                  <a:tcPr/>
                </a:tc>
                <a:tc>
                  <a:txBody>
                    <a:bodyPr/>
                    <a:lstStyle/>
                    <a:p>
                      <a:r>
                        <a:rPr lang="en-US" sz="1800" dirty="0" err="1">
                          <a:latin typeface="Times New Roman" pitchFamily="18" charset="0"/>
                          <a:cs typeface="Times New Roman" pitchFamily="18" charset="0"/>
                        </a:rPr>
                        <a:t>Bếp</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từ</a:t>
                      </a:r>
                      <a:endParaRPr lang="en-US" sz="1800" dirty="0">
                        <a:latin typeface="Times New Roman" pitchFamily="18" charset="0"/>
                        <a:cs typeface="Times New Roman" pitchFamily="18" charset="0"/>
                      </a:endParaRPr>
                    </a:p>
                  </a:txBody>
                  <a:tcPr/>
                </a:tc>
                <a:tc>
                  <a:txBody>
                    <a:bodyPr/>
                    <a:lstStyle/>
                    <a:p>
                      <a:r>
                        <a:rPr lang="vi-VN" sz="1800" dirty="0">
                          <a:latin typeface="Times New Roman" pitchFamily="18" charset="0"/>
                          <a:cs typeface="Times New Roman" pitchFamily="18" charset="0"/>
                        </a:rPr>
                        <a:t>Giúp đun nấu tiện lợi,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nhanh chóng,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sạch sẽ</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79916">
                <a:tc>
                  <a:txBody>
                    <a:bodyPr/>
                    <a:lstStyle/>
                    <a:p>
                      <a:pPr algn="ctr"/>
                      <a:r>
                        <a:rPr lang="en-US" sz="1800" dirty="0">
                          <a:latin typeface="Times New Roman" pitchFamily="18" charset="0"/>
                          <a:cs typeface="Times New Roman" pitchFamily="18" charset="0"/>
                        </a:rPr>
                        <a:t>h</a:t>
                      </a:r>
                    </a:p>
                  </a:txBody>
                  <a:tcPr/>
                </a:tc>
                <a:tc>
                  <a:txBody>
                    <a:bodyPr/>
                    <a:lstStyle/>
                    <a:p>
                      <a:r>
                        <a:rPr lang="en-US" sz="1800" dirty="0" err="1">
                          <a:latin typeface="Times New Roman" pitchFamily="18" charset="0"/>
                          <a:cs typeface="Times New Roman" pitchFamily="18" charset="0"/>
                        </a:rPr>
                        <a:t>Quạt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treo</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tường</a:t>
                      </a:r>
                      <a:r>
                        <a:rPr lang="en-US" sz="1800" baseline="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txBody>
                  <a:tcPr/>
                </a:tc>
                <a:tc>
                  <a:txBody>
                    <a:bodyPr/>
                    <a:lstStyle/>
                    <a:p>
                      <a:r>
                        <a:rPr lang="vi-VN" sz="1800" dirty="0">
                          <a:latin typeface="Times New Roman" pitchFamily="18" charset="0"/>
                          <a:cs typeface="Times New Roman" pitchFamily="18" charset="0"/>
                        </a:rPr>
                        <a:t>Làm mát,</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tiết kiệm diện tích</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379916">
                <a:tc>
                  <a:txBody>
                    <a:bodyPr/>
                    <a:lstStyle/>
                    <a:p>
                      <a:pPr algn="ctr"/>
                      <a:r>
                        <a:rPr lang="en-US" sz="1800" dirty="0" err="1">
                          <a:latin typeface="Times New Roman" pitchFamily="18" charset="0"/>
                          <a:cs typeface="Times New Roman" pitchFamily="18" charset="0"/>
                        </a:rPr>
                        <a:t>i</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Máy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hút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bụi</a:t>
                      </a:r>
                      <a:endParaRPr lang="en-US" sz="1800" dirty="0">
                        <a:latin typeface="Times New Roman" pitchFamily="18" charset="0"/>
                        <a:cs typeface="Times New Roman" pitchFamily="18" charset="0"/>
                      </a:endParaRPr>
                    </a:p>
                  </a:txBody>
                  <a:tcPr/>
                </a:tc>
                <a:tc>
                  <a:txBody>
                    <a:bodyPr/>
                    <a:lstStyle/>
                    <a:p>
                      <a:r>
                        <a:rPr lang="en-US" sz="1800" dirty="0" err="1">
                          <a:latin typeface="Times New Roman" pitchFamily="18" charset="0"/>
                          <a:cs typeface="Times New Roman" pitchFamily="18" charset="0"/>
                        </a:rPr>
                        <a:t>Hút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bụi</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vệ</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nhà</a:t>
                      </a:r>
                      <a:r>
                        <a:rPr lang="vi-VN" sz="1800" baseline="0" dirty="0">
                          <a:latin typeface="Times New Roman" pitchFamily="18" charset="0"/>
                          <a:cs typeface="Times New Roman" pitchFamily="18" charset="0"/>
                        </a:rPr>
                        <a:t> cửa sạch sẽ</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656495">
                <a:tc>
                  <a:txBody>
                    <a:bodyPr/>
                    <a:lstStyle/>
                    <a:p>
                      <a:pPr algn="ctr"/>
                      <a:r>
                        <a:rPr lang="en-US" sz="1800" dirty="0">
                          <a:latin typeface="Times New Roman" pitchFamily="18" charset="0"/>
                          <a:cs typeface="Times New Roman" pitchFamily="18" charset="0"/>
                        </a:rPr>
                        <a:t>k</a:t>
                      </a:r>
                    </a:p>
                  </a:txBody>
                  <a:tcPr/>
                </a:tc>
                <a:tc>
                  <a:txBody>
                    <a:bodyPr/>
                    <a:lstStyle/>
                    <a:p>
                      <a:r>
                        <a:rPr lang="vi-VN" sz="1800" dirty="0">
                          <a:latin typeface="Times New Roman" pitchFamily="18" charset="0"/>
                          <a:cs typeface="Times New Roman" pitchFamily="18" charset="0"/>
                        </a:rPr>
                        <a:t>Nồi cơm điện</a:t>
                      </a:r>
                      <a:endParaRPr lang="en-US" sz="1800" dirty="0">
                        <a:latin typeface="Times New Roman" pitchFamily="18" charset="0"/>
                        <a:cs typeface="Times New Roman" pitchFamily="18" charset="0"/>
                      </a:endParaRPr>
                    </a:p>
                  </a:txBody>
                  <a:tcPr/>
                </a:tc>
                <a:tc>
                  <a:txBody>
                    <a:bodyPr/>
                    <a:lstStyle/>
                    <a:p>
                      <a:r>
                        <a:rPr lang="vi-VN" sz="1800" dirty="0">
                          <a:latin typeface="Times New Roman" pitchFamily="18" charset="0"/>
                          <a:cs typeface="Times New Roman" pitchFamily="18" charset="0"/>
                        </a:rPr>
                        <a:t>Giúp nấu cơm nhanh chóng,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rút ngắn thời gian nấu nướng</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bl>
          </a:graphicData>
        </a:graphic>
      </p:graphicFrame>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10545"/>
          <a:stretch/>
        </p:blipFill>
        <p:spPr>
          <a:xfrm>
            <a:off x="0" y="1"/>
            <a:ext cx="9143999" cy="1676400"/>
          </a:xfrm>
          <a:prstGeom prst="rect">
            <a:avLst/>
          </a:prstGeom>
        </p:spPr>
      </p:pic>
    </p:spTree>
    <p:extLst>
      <p:ext uri="{BB962C8B-B14F-4D97-AF65-F5344CB8AC3E}">
        <p14:creationId xmlns:p14="http://schemas.microsoft.com/office/powerpoint/2010/main" val="28685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 y="304801"/>
            <a:ext cx="8610600"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Ngày </a:t>
            </a:r>
            <a:r>
              <a:rPr lang="en-US" sz="2800" i="1" dirty="0">
                <a:solidFill>
                  <a:srgbClr val="FF0000"/>
                </a:solidFill>
                <a:latin typeface="Times New Roman" panose="02020603050405020304" pitchFamily="18" charset="0"/>
                <a:cs typeface="Times New Roman" panose="02020603050405020304" pitchFamily="18" charset="0"/>
              </a:rPr>
              <a:t>nay </a:t>
            </a:r>
            <a:r>
              <a:rPr lang="en-US" sz="2800" i="1" dirty="0" err="1">
                <a:solidFill>
                  <a:srgbClr val="FF0000"/>
                </a:solidFill>
                <a:latin typeface="Times New Roman" panose="02020603050405020304" pitchFamily="18" charset="0"/>
                <a:cs typeface="Times New Roman" panose="02020603050405020304" pitchFamily="18" charset="0"/>
              </a:rPr>
              <a:t>một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loại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đồ</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dùng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điện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nhiều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tính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năng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tiện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ích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phục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vụ</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sống</a:t>
            </a:r>
            <a:r>
              <a:rPr lang="en-US" sz="2800" i="1" dirty="0">
                <a:solidFill>
                  <a:srgbClr val="FF0000"/>
                </a:solidFill>
                <a:latin typeface="Times New Roman" panose="02020603050405020304" pitchFamily="18" charset="0"/>
                <a:cs typeface="Times New Roman" panose="02020603050405020304" pitchFamily="18" charset="0"/>
              </a:rPr>
              <a:t> con </a:t>
            </a:r>
            <a:r>
              <a:rPr lang="en-US" sz="2800" i="1" dirty="0" err="1">
                <a:solidFill>
                  <a:srgbClr val="FF0000"/>
                </a:solidFill>
                <a:latin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Nồi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chiên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không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dầu</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nồi</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cao</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tần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rôbot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hút</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bụi</a:t>
            </a:r>
            <a:r>
              <a:rPr lang="en-US" sz="2800" i="1" dirty="0">
                <a:solidFill>
                  <a:srgbClr val="FF0000"/>
                </a:solidFill>
                <a:latin typeface="Times New Roman" panose="02020603050405020304" pitchFamily="18" charset="0"/>
                <a:cs typeface="Times New Roman" panose="02020603050405020304" pitchFamily="18" charset="0"/>
              </a:rPr>
              <a:t>….. </a:t>
            </a:r>
          </a:p>
        </p:txBody>
      </p:sp>
      <p:pic>
        <p:nvPicPr>
          <p:cNvPr id="8" name="Picture 7" descr="5 &lt;strong&gt;Nồi Chiên Không Dầu&lt;/strong&gt; Nào Tốt Nhất Hiện Nay [Update 202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1" y="2223658"/>
            <a:ext cx="2895600" cy="3262742"/>
          </a:xfrm>
          <a:prstGeom prst="rect">
            <a:avLst/>
          </a:prstGeom>
        </p:spPr>
      </p:pic>
      <p:pic>
        <p:nvPicPr>
          <p:cNvPr id="1026" name="Picture 2" descr="D:\Users\Admin\Desktop\Huyenn ^^\tải xuống (1).jpg"/>
          <p:cNvPicPr>
            <a:picLocks noChangeAspect="1" noChangeArrowheads="1"/>
          </p:cNvPicPr>
          <p:nvPr/>
        </p:nvPicPr>
        <p:blipFill>
          <a:blip r:embed="rId3"/>
          <a:srcRect/>
          <a:stretch>
            <a:fillRect/>
          </a:stretch>
        </p:blipFill>
        <p:spPr bwMode="auto">
          <a:xfrm>
            <a:off x="5867400" y="2223658"/>
            <a:ext cx="3276600" cy="3262742"/>
          </a:xfrm>
          <a:prstGeom prst="rect">
            <a:avLst/>
          </a:prstGeom>
          <a:noFill/>
        </p:spPr>
      </p:pic>
      <p:pic>
        <p:nvPicPr>
          <p:cNvPr id="2" name="Picture 2" descr="D:\Users\Admin\Desktop\vô duyên\noi-com-dien-cao-tan-la-gi-9 (1).jpg"/>
          <p:cNvPicPr>
            <a:picLocks noChangeAspect="1" noChangeArrowheads="1"/>
          </p:cNvPicPr>
          <p:nvPr/>
        </p:nvPicPr>
        <p:blipFill>
          <a:blip r:embed="rId4"/>
          <a:srcRect/>
          <a:stretch>
            <a:fillRect/>
          </a:stretch>
        </p:blipFill>
        <p:spPr bwMode="auto">
          <a:xfrm>
            <a:off x="3094219" y="2223658"/>
            <a:ext cx="2590800" cy="32627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par>
                                <p:cTn id="14" presetID="4" presetClass="entr" presetSubtype="16"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i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
          <p:cNvSpPr>
            <a:spLocks noChangeArrowheads="1"/>
          </p:cNvSpPr>
          <p:nvPr/>
        </p:nvSpPr>
        <p:spPr bwMode="auto">
          <a:xfrm>
            <a:off x="169863" y="203200"/>
            <a:ext cx="8745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000" b="1" u="sng" dirty="0">
                <a:solidFill>
                  <a:srgbClr val="339966"/>
                </a:solidFill>
              </a:rPr>
              <a:t>II .</a:t>
            </a:r>
            <a:r>
              <a:rPr lang="en-US" sz="2000" b="1" u="sng" dirty="0">
                <a:solidFill>
                  <a:srgbClr val="339966"/>
                </a:solidFill>
              </a:rPr>
              <a:t>THÔNG SỐ  KỸ THUẬT CỦA ĐỒ DÙNG ĐIỆN TRONG GIA ĐÌNH</a:t>
            </a:r>
            <a:endParaRPr lang="en-US" altLang="vi-VN" sz="2000" b="1" u="sng" dirty="0">
              <a:solidFill>
                <a:srgbClr val="339966"/>
              </a:solidFill>
            </a:endParaRPr>
          </a:p>
        </p:txBody>
      </p:sp>
      <p:sp>
        <p:nvSpPr>
          <p:cNvPr id="14" name="Rectangle 13"/>
          <p:cNvSpPr/>
          <p:nvPr/>
        </p:nvSpPr>
        <p:spPr>
          <a:xfrm>
            <a:off x="169863" y="685800"/>
            <a:ext cx="8745537" cy="2092881"/>
          </a:xfrm>
          <a:prstGeom prst="rect">
            <a:avLst/>
          </a:prstGeom>
        </p:spPr>
        <p:txBody>
          <a:bodyPr wrap="square">
            <a:spAutoFit/>
          </a:bodyPr>
          <a:lstStyle/>
          <a:p>
            <a:pPr algn="just"/>
            <a:r>
              <a:rPr lang="en-US" sz="2600" b="1">
                <a:solidFill>
                  <a:srgbClr val="0000F1"/>
                </a:solidFill>
                <a:latin typeface="Times New Roman" panose="02020603050405020304" pitchFamily="18" charset="0"/>
                <a:cs typeface="Times New Roman" panose="02020603050405020304" pitchFamily="18" charset="0"/>
              </a:rPr>
              <a:t>	T</a:t>
            </a:r>
            <a:r>
              <a:rPr lang="vi-VN" sz="2600" b="1" dirty="0">
                <a:solidFill>
                  <a:srgbClr val="0000F1"/>
                </a:solidFill>
                <a:latin typeface="Times New Roman" panose="02020603050405020304" pitchFamily="18" charset="0"/>
                <a:cs typeface="Times New Roman" panose="02020603050405020304" pitchFamily="18" charset="0"/>
              </a:rPr>
              <a:t>hông số kỹ thuật </a:t>
            </a:r>
            <a:r>
              <a:rPr lang="vi-VN" sz="2600" b="1" dirty="0">
                <a:solidFill>
                  <a:srgbClr val="FF0000"/>
                </a:solidFill>
                <a:latin typeface="Times New Roman" panose="02020603050405020304" pitchFamily="18" charset="0"/>
                <a:cs typeface="Times New Roman" panose="02020603050405020304" pitchFamily="18" charset="0"/>
              </a:rPr>
              <a:t>của đồ dùng điện bao gồm các đại lượng điện định mức chung và các đại lượng điện đặc trưng riêng cho các chức năng của đồ dùng điện được quy định bởi nhà sản xuất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Thường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được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ghi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nhãn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dán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dùng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điện</a:t>
            </a:r>
            <a:r>
              <a:rPr lang="en-US" sz="2600" b="1" dirty="0">
                <a:solidFill>
                  <a:srgbClr val="FF0000"/>
                </a:solidFill>
                <a:latin typeface="Times New Roman" panose="02020603050405020304" pitchFamily="18" charset="0"/>
                <a:cs typeface="Times New Roman" panose="02020603050405020304" pitchFamily="18" charset="0"/>
              </a:rPr>
              <a:t>)</a:t>
            </a:r>
          </a:p>
        </p:txBody>
      </p:sp>
      <p:pic>
        <p:nvPicPr>
          <p:cNvPr id="11266" name="Picture 2" descr="Cách tính lượng điện tiêu thụ để chọn sản phẩm tiết kiệm điện"/>
          <p:cNvPicPr>
            <a:picLocks noChangeAspect="1" noChangeArrowheads="1"/>
          </p:cNvPicPr>
          <p:nvPr/>
        </p:nvPicPr>
        <p:blipFill>
          <a:blip r:embed="rId3"/>
          <a:srcRect/>
          <a:stretch>
            <a:fillRect/>
          </a:stretch>
        </p:blipFill>
        <p:spPr bwMode="auto">
          <a:xfrm>
            <a:off x="398462" y="2901950"/>
            <a:ext cx="8516938" cy="3752850"/>
          </a:xfrm>
          <a:prstGeom prst="rect">
            <a:avLst/>
          </a:prstGeom>
          <a:noFill/>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additive="base">
                                        <p:cTn id="16" dur="500" fill="hold"/>
                                        <p:tgtEl>
                                          <p:spTgt spid="11266"/>
                                        </p:tgtEl>
                                        <p:attrNameLst>
                                          <p:attrName>ppt_x</p:attrName>
                                        </p:attrNameLst>
                                      </p:cBhvr>
                                      <p:tavLst>
                                        <p:tav tm="0">
                                          <p:val>
                                            <p:strVal val="#ppt_x"/>
                                          </p:val>
                                        </p:tav>
                                        <p:tav tm="100000">
                                          <p:val>
                                            <p:strVal val="#ppt_x"/>
                                          </p:val>
                                        </p:tav>
                                      </p:tavLst>
                                    </p:anim>
                                    <p:anim calcmode="lin" valueType="num">
                                      <p:cBhvr additive="base">
                                        <p:cTn id="17"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par>
                                <p:cTn id="23" presetID="8" presetClass="exit" presetSubtype="16" fill="hold" nodeType="withEffect">
                                  <p:stCondLst>
                                    <p:cond delay="0"/>
                                  </p:stCondLst>
                                  <p:childTnLst>
                                    <p:animEffect transition="out" filter="diamond(in)">
                                      <p:cBhvr>
                                        <p:cTn id="24" dur="2000"/>
                                        <p:tgtEl>
                                          <p:spTgt spid="11266"/>
                                        </p:tgtEl>
                                      </p:cBhvr>
                                    </p:animEffect>
                                    <p:set>
                                      <p:cBhvr>
                                        <p:cTn id="25" dur="1" fill="hold">
                                          <p:stCondLst>
                                            <p:cond delay="19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custDataLst>
              <p:tags r:id="rId1"/>
            </p:custDataLst>
          </p:nvPr>
        </p:nvGrpSpPr>
        <p:grpSpPr bwMode="auto">
          <a:xfrm>
            <a:off x="76200" y="3810000"/>
            <a:ext cx="8839200" cy="2926238"/>
            <a:chOff x="149225" y="-284419"/>
            <a:chExt cx="8385175" cy="5486397"/>
          </a:xfrm>
        </p:grpSpPr>
        <p:pic>
          <p:nvPicPr>
            <p:cNvPr id="3" name="Picture 5" descr="thumb"/>
            <p:cNvPicPr>
              <a:picLocks noChangeAspect="1" noChangeArrowheads="1"/>
            </p:cNvPicPr>
            <p:nvPr/>
          </p:nvPicPr>
          <p:blipFill>
            <a:blip r:embed="rId5"/>
            <a:srcRect/>
            <a:stretch>
              <a:fillRect/>
            </a:stretch>
          </p:blipFill>
          <p:spPr bwMode="auto">
            <a:xfrm>
              <a:off x="1143000" y="-284419"/>
              <a:ext cx="7391400" cy="5486397"/>
            </a:xfrm>
            <a:prstGeom prst="rect">
              <a:avLst/>
            </a:prstGeom>
            <a:noFill/>
            <a:ln w="9525">
              <a:noFill/>
              <a:miter lim="800000"/>
              <a:headEnd/>
              <a:tailEnd/>
            </a:ln>
            <a:effectLst/>
          </p:spPr>
        </p:pic>
        <p:sp>
          <p:nvSpPr>
            <p:cNvPr id="4" name="TextBox 3"/>
            <p:cNvSpPr txBox="1">
              <a:spLocks noChangeArrowheads="1"/>
            </p:cNvSpPr>
            <p:nvPr>
              <p:custDataLst>
                <p:tags r:id="rId2"/>
              </p:custDataLst>
            </p:nvPr>
          </p:nvSpPr>
          <p:spPr bwMode="auto">
            <a:xfrm>
              <a:off x="6400800" y="2971800"/>
              <a:ext cx="1168397" cy="307777"/>
            </a:xfrm>
            <a:prstGeom prst="rect">
              <a:avLst/>
            </a:prstGeom>
            <a:noFill/>
            <a:ln w="9525">
              <a:noFill/>
              <a:miter lim="800000"/>
              <a:headEnd/>
              <a:tailEnd/>
            </a:ln>
            <a:effectLst/>
          </p:spPr>
          <p:txBody>
            <a:bodyPr wrap="none">
              <a:spAutoFit/>
            </a:bodyPr>
            <a:lstStyle/>
            <a:p>
              <a:r>
                <a:rPr lang="en-US" sz="1400" b="1" dirty="0">
                  <a:solidFill>
                    <a:schemeClr val="bg1"/>
                  </a:solidFill>
                </a:rPr>
                <a:t>220V-1000W</a:t>
              </a:r>
            </a:p>
          </p:txBody>
        </p:sp>
        <p:sp>
          <p:nvSpPr>
            <p:cNvPr id="5" name="AutoShape 5" descr="Kết quả hình ảnh cho khi sử dụng bàn là điện cần chú ý gì"/>
            <p:cNvSpPr>
              <a:spLocks noChangeAspect="1" noChangeArrowheads="1"/>
            </p:cNvSpPr>
            <p:nvPr>
              <p:custDataLst>
                <p:tags r:id="rId3"/>
              </p:custDataLst>
            </p:nvPr>
          </p:nvSpPr>
          <p:spPr bwMode="auto">
            <a:xfrm>
              <a:off x="149225" y="-144463"/>
              <a:ext cx="304800" cy="304801"/>
            </a:xfrm>
            <a:prstGeom prst="rect">
              <a:avLst/>
            </a:prstGeom>
            <a:noFill/>
            <a:ln w="9525">
              <a:noFill/>
              <a:miter lim="800000"/>
              <a:headEnd/>
              <a:tailEnd/>
            </a:ln>
            <a:effectLst/>
          </p:spPr>
          <p:txBody>
            <a:bodyPr/>
            <a:lstStyle/>
            <a:p>
              <a:endParaRPr lang="en-US"/>
            </a:p>
          </p:txBody>
        </p:sp>
      </p:grpSp>
      <p:pic>
        <p:nvPicPr>
          <p:cNvPr id="6" name="Picture 6" descr="so lieu ky thua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0"/>
            <a:ext cx="3962400" cy="3429000"/>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2" descr="Picture4"/>
          <p:cNvSpPr>
            <a:spLocks noChangeArrowheads="1"/>
          </p:cNvSpPr>
          <p:nvPr/>
        </p:nvSpPr>
        <p:spPr bwMode="auto">
          <a:xfrm>
            <a:off x="6477000" y="5257800"/>
            <a:ext cx="1600200" cy="685800"/>
          </a:xfrm>
          <a:prstGeom prst="ellipse">
            <a:avLst/>
          </a:prstGeom>
          <a:noFill/>
          <a:ln w="28575">
            <a:solidFill>
              <a:srgbClr val="FF0066"/>
            </a:solidFill>
            <a:round/>
            <a:headEnd/>
            <a:tailEnd/>
          </a:ln>
        </p:spPr>
        <p:txBody>
          <a:bodyPr wrap="none" anchor="ctr"/>
          <a:lstStyle/>
          <a:p>
            <a:pPr algn="ctr"/>
            <a:endParaRPr lang="en-US">
              <a:solidFill>
                <a:srgbClr val="FF0066"/>
              </a:solidFill>
            </a:endParaRPr>
          </a:p>
        </p:txBody>
      </p:sp>
      <p:sp>
        <p:nvSpPr>
          <p:cNvPr id="11" name="Rectangle 10"/>
          <p:cNvSpPr/>
          <p:nvPr/>
        </p:nvSpPr>
        <p:spPr>
          <a:xfrm>
            <a:off x="2895600" y="3581400"/>
            <a:ext cx="3733714" cy="369332"/>
          </a:xfrm>
          <a:prstGeom prst="rect">
            <a:avLst/>
          </a:prstGeom>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ĐẠI LƯƠNG ĐỊNH MỨC CHUNG</a:t>
            </a:r>
            <a:endParaRPr lang="en-US" b="1" dirty="0"/>
          </a:p>
        </p:txBody>
      </p:sp>
      <p:cxnSp>
        <p:nvCxnSpPr>
          <p:cNvPr id="12" name="Straight Arrow Connector 11"/>
          <p:cNvCxnSpPr/>
          <p:nvPr/>
        </p:nvCxnSpPr>
        <p:spPr>
          <a:xfrm rot="10800000">
            <a:off x="990600" y="2590800"/>
            <a:ext cx="3352800" cy="1143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6" descr="Công nghệ 8 Bài 37: Phân loại và số liệu kỹ thuật của đồ dùng điện"/>
          <p:cNvPicPr>
            <a:picLocks noChangeAspect="1" noChangeArrowheads="1"/>
          </p:cNvPicPr>
          <p:nvPr/>
        </p:nvPicPr>
        <p:blipFill>
          <a:blip r:embed="rId7"/>
          <a:srcRect/>
          <a:stretch>
            <a:fillRect/>
          </a:stretch>
        </p:blipFill>
        <p:spPr bwMode="auto">
          <a:xfrm>
            <a:off x="0" y="0"/>
            <a:ext cx="4648200" cy="3429000"/>
          </a:xfrm>
          <a:prstGeom prst="rect">
            <a:avLst/>
          </a:prstGeom>
          <a:noFill/>
        </p:spPr>
      </p:pic>
      <p:sp>
        <p:nvSpPr>
          <p:cNvPr id="16" name="Oval 92" descr="Picture4"/>
          <p:cNvSpPr>
            <a:spLocks noChangeArrowheads="1"/>
          </p:cNvSpPr>
          <p:nvPr/>
        </p:nvSpPr>
        <p:spPr bwMode="auto">
          <a:xfrm>
            <a:off x="990600" y="2362200"/>
            <a:ext cx="1828800" cy="381000"/>
          </a:xfrm>
          <a:prstGeom prst="ellipse">
            <a:avLst/>
          </a:prstGeom>
          <a:noFill/>
          <a:ln w="28575">
            <a:solidFill>
              <a:srgbClr val="FF0066"/>
            </a:solidFill>
            <a:round/>
            <a:headEnd/>
            <a:tailEnd/>
          </a:ln>
        </p:spPr>
        <p:txBody>
          <a:bodyPr wrap="none" anchor="ctr"/>
          <a:lstStyle/>
          <a:p>
            <a:pPr algn="ctr"/>
            <a:endParaRPr lang="en-US">
              <a:solidFill>
                <a:srgbClr val="FF0066"/>
              </a:solidFill>
            </a:endParaRPr>
          </a:p>
        </p:txBody>
      </p:sp>
      <p:sp>
        <p:nvSpPr>
          <p:cNvPr id="17" name="Oval 92" descr="Picture4"/>
          <p:cNvSpPr>
            <a:spLocks noChangeArrowheads="1"/>
          </p:cNvSpPr>
          <p:nvPr/>
        </p:nvSpPr>
        <p:spPr bwMode="auto">
          <a:xfrm>
            <a:off x="6477000" y="1524000"/>
            <a:ext cx="1676400" cy="1066800"/>
          </a:xfrm>
          <a:prstGeom prst="ellipse">
            <a:avLst/>
          </a:prstGeom>
          <a:noFill/>
          <a:ln w="28575">
            <a:solidFill>
              <a:srgbClr val="FF0066"/>
            </a:solidFill>
            <a:round/>
            <a:headEnd/>
            <a:tailEnd/>
          </a:ln>
        </p:spPr>
        <p:txBody>
          <a:bodyPr wrap="none" anchor="ctr"/>
          <a:lstStyle/>
          <a:p>
            <a:pPr algn="ctr"/>
            <a:endParaRPr lang="en-US">
              <a:solidFill>
                <a:srgbClr val="FF0066"/>
              </a:solidFill>
            </a:endParaRPr>
          </a:p>
        </p:txBody>
      </p:sp>
      <p:cxnSp>
        <p:nvCxnSpPr>
          <p:cNvPr id="18" name="Straight Arrow Connector 17"/>
          <p:cNvCxnSpPr/>
          <p:nvPr/>
        </p:nvCxnSpPr>
        <p:spPr>
          <a:xfrm flipV="1">
            <a:off x="4419600" y="3205816"/>
            <a:ext cx="1615189" cy="5279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495800" y="3886200"/>
            <a:ext cx="24384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348840"/>
            <a:ext cx="4648200" cy="2241960"/>
          </a:xfrm>
          <a:prstGeom prst="rect">
            <a:avLst/>
          </a:prstGeom>
        </p:spPr>
        <p:txBody>
          <a:bodyPr wrap="square">
            <a:spAutoFit/>
          </a:bodyPr>
          <a:lstStyle/>
          <a:p>
            <a:pPr algn="just">
              <a:lnSpc>
                <a:spcPct val="150000"/>
              </a:lnSpc>
            </a:pP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Điện</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áp</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định</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mức</a:t>
            </a:r>
            <a:r>
              <a:rPr lang="en-US" sz="2400" b="1" dirty="0">
                <a:solidFill>
                  <a:srgbClr val="0000F1"/>
                </a:solidFill>
                <a:latin typeface="+mj-lt"/>
                <a:cs typeface="Times New Roman" panose="02020603050405020304" pitchFamily="18" charset="0"/>
              </a:rPr>
              <a:t>(U):</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là</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điện</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áp</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để</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đồ</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dùng</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điện</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hoạt</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động</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bình</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thường</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và</a:t>
            </a:r>
            <a:r>
              <a:rPr lang="en-US" sz="2400" b="1" dirty="0">
                <a:solidFill>
                  <a:srgbClr val="FF0000"/>
                </a:solidFill>
                <a:latin typeface="+mj-lt"/>
                <a:cs typeface="Times New Roman" panose="02020603050405020304" pitchFamily="18" charset="0"/>
              </a:rPr>
              <a:t> an </a:t>
            </a:r>
            <a:r>
              <a:rPr lang="en-US" sz="2400" b="1" dirty="0" err="1">
                <a:solidFill>
                  <a:srgbClr val="FF0000"/>
                </a:solidFill>
                <a:latin typeface="+mj-lt"/>
                <a:cs typeface="Times New Roman" panose="02020603050405020304" pitchFamily="18" charset="0"/>
              </a:rPr>
              <a:t>toàn</a:t>
            </a:r>
            <a:r>
              <a:rPr lang="en-US" sz="2400" b="1" dirty="0">
                <a:solidFill>
                  <a:srgbClr val="FF0000"/>
                </a:solidFill>
                <a:latin typeface="+mj-lt"/>
                <a:cs typeface="Times New Roman" panose="02020603050405020304" pitchFamily="18" charset="0"/>
              </a:rPr>
              <a:t>, </a:t>
            </a:r>
            <a:r>
              <a:rPr lang="vi-VN" sz="2400" b="1" dirty="0">
                <a:solidFill>
                  <a:srgbClr val="FF0000"/>
                </a:solidFill>
                <a:latin typeface="+mj-lt"/>
                <a:cs typeface="Times New Roman" panose="02020603050405020304" pitchFamily="18" charset="0"/>
              </a:rPr>
              <a:t>đơn vị là Vôn</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kí</a:t>
            </a:r>
            <a:r>
              <a:rPr lang="vi-VN" sz="2400" b="1" dirty="0">
                <a:solidFill>
                  <a:srgbClr val="FF0000"/>
                </a:solidFill>
                <a:latin typeface="+mj-lt"/>
                <a:cs typeface="Times New Roman" panose="02020603050405020304" pitchFamily="18" charset="0"/>
              </a:rPr>
              <a:t> hiệu </a:t>
            </a:r>
            <a:r>
              <a:rPr lang="vi-VN" sz="2400" b="1">
                <a:solidFill>
                  <a:srgbClr val="FF0000"/>
                </a:solidFill>
                <a:latin typeface="+mj-lt"/>
                <a:cs typeface="Times New Roman" panose="02020603050405020304" pitchFamily="18" charset="0"/>
              </a:rPr>
              <a:t>là V</a:t>
            </a:r>
            <a:endParaRPr lang="en-US" sz="2400" b="1" dirty="0">
              <a:solidFill>
                <a:srgbClr val="FF0000"/>
              </a:solidFill>
              <a:latin typeface="+mj-lt"/>
              <a:cs typeface="Times New Roman" panose="02020603050405020304" pitchFamily="18" charset="0"/>
            </a:endParaRPr>
          </a:p>
        </p:txBody>
      </p:sp>
      <p:sp>
        <p:nvSpPr>
          <p:cNvPr id="13" name="Rectangle 12"/>
          <p:cNvSpPr/>
          <p:nvPr/>
        </p:nvSpPr>
        <p:spPr>
          <a:xfrm>
            <a:off x="227266" y="2672834"/>
            <a:ext cx="4738850" cy="2795958"/>
          </a:xfrm>
          <a:prstGeom prst="rect">
            <a:avLst/>
          </a:prstGeom>
        </p:spPr>
        <p:txBody>
          <a:bodyPr wrap="square">
            <a:spAutoFit/>
          </a:bodyPr>
          <a:lstStyle/>
          <a:p>
            <a:pPr algn="just">
              <a:lnSpc>
                <a:spcPct val="150000"/>
              </a:lnSpc>
            </a:pP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Công</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suất</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định</a:t>
            </a:r>
            <a:r>
              <a:rPr lang="en-US" sz="2400" b="1" dirty="0">
                <a:solidFill>
                  <a:srgbClr val="0000F1"/>
                </a:solidFill>
                <a:latin typeface="+mj-lt"/>
                <a:cs typeface="Times New Roman" panose="02020603050405020304" pitchFamily="18" charset="0"/>
              </a:rPr>
              <a:t> </a:t>
            </a:r>
            <a:r>
              <a:rPr lang="en-US" sz="2400" b="1" dirty="0" err="1">
                <a:solidFill>
                  <a:srgbClr val="0000F1"/>
                </a:solidFill>
                <a:latin typeface="+mj-lt"/>
                <a:cs typeface="Times New Roman" panose="02020603050405020304" pitchFamily="18" charset="0"/>
              </a:rPr>
              <a:t>mức</a:t>
            </a:r>
            <a:r>
              <a:rPr lang="en-US" sz="2400" b="1" dirty="0">
                <a:solidFill>
                  <a:srgbClr val="0000F1"/>
                </a:solidFill>
                <a:latin typeface="+mj-lt"/>
                <a:cs typeface="Times New Roman" panose="02020603050405020304" pitchFamily="18" charset="0"/>
              </a:rPr>
              <a:t> </a:t>
            </a:r>
            <a:r>
              <a:rPr lang="vi-VN" sz="2400" b="1" dirty="0">
                <a:solidFill>
                  <a:srgbClr val="0000F1"/>
                </a:solidFill>
                <a:latin typeface="+mj-lt"/>
                <a:cs typeface="Times New Roman" panose="02020603050405020304" pitchFamily="18" charset="0"/>
              </a:rPr>
              <a:t>(P):</a:t>
            </a:r>
            <a:r>
              <a:rPr lang="en-US" sz="2400" b="1" dirty="0">
                <a:solidFill>
                  <a:srgbClr val="0000F1"/>
                </a:solidFill>
                <a:latin typeface="+mj-lt"/>
                <a:cs typeface="Times New Roman" panose="02020603050405020304" pitchFamily="18" charset="0"/>
              </a:rPr>
              <a:t> </a:t>
            </a:r>
            <a:r>
              <a:rPr lang="vi-VN" sz="2400" b="1" dirty="0">
                <a:solidFill>
                  <a:srgbClr val="FF0000"/>
                </a:solidFill>
                <a:latin typeface="+mj-lt"/>
                <a:cs typeface="Times New Roman" panose="02020603050405020304" pitchFamily="18" charset="0"/>
              </a:rPr>
              <a:t>là công suất thể hiện mức độ tiêu thụ điện năng của đồ dùng điện ứng với điện áp định mức</a:t>
            </a:r>
            <a:r>
              <a:rPr lang="en-US" sz="2400" b="1" dirty="0">
                <a:solidFill>
                  <a:srgbClr val="FF0000"/>
                </a:solidFill>
                <a:latin typeface="+mj-lt"/>
                <a:cs typeface="Times New Roman" panose="02020603050405020304" pitchFamily="18" charset="0"/>
              </a:rPr>
              <a:t>. </a:t>
            </a:r>
            <a:r>
              <a:rPr lang="vi-VN" sz="2400" b="1" dirty="0">
                <a:solidFill>
                  <a:srgbClr val="FF0000"/>
                </a:solidFill>
                <a:latin typeface="+mj-lt"/>
                <a:cs typeface="Times New Roman" panose="02020603050405020304" pitchFamily="18" charset="0"/>
              </a:rPr>
              <a:t>đơn vị </a:t>
            </a:r>
            <a:r>
              <a:rPr lang="en-US" sz="2400" b="1" dirty="0" err="1">
                <a:solidFill>
                  <a:srgbClr val="FF0000"/>
                </a:solidFill>
                <a:latin typeface="+mj-lt"/>
                <a:cs typeface="Times New Roman" panose="02020603050405020304" pitchFamily="18" charset="0"/>
              </a:rPr>
              <a:t>là</a:t>
            </a:r>
            <a:r>
              <a:rPr lang="en-US" sz="2400" b="1" dirty="0">
                <a:solidFill>
                  <a:srgbClr val="FF0000"/>
                </a:solidFill>
                <a:latin typeface="+mj-lt"/>
                <a:cs typeface="Times New Roman" panose="02020603050405020304" pitchFamily="18" charset="0"/>
              </a:rPr>
              <a:t> </a:t>
            </a:r>
            <a:r>
              <a:rPr lang="en-US" sz="2400" b="1" dirty="0" err="1">
                <a:solidFill>
                  <a:srgbClr val="FF0000"/>
                </a:solidFill>
                <a:latin typeface="+mj-lt"/>
                <a:cs typeface="Times New Roman" panose="02020603050405020304" pitchFamily="18" charset="0"/>
              </a:rPr>
              <a:t>Oát</a:t>
            </a:r>
            <a:r>
              <a:rPr lang="en-US" sz="2400" b="1" dirty="0">
                <a:solidFill>
                  <a:srgbClr val="FF0000"/>
                </a:solidFill>
                <a:latin typeface="+mj-lt"/>
                <a:cs typeface="Times New Roman" panose="02020603050405020304" pitchFamily="18" charset="0"/>
              </a:rPr>
              <a:t>; </a:t>
            </a:r>
            <a:r>
              <a:rPr lang="vi-VN" sz="2400" b="1" dirty="0">
                <a:solidFill>
                  <a:srgbClr val="FF0000"/>
                </a:solidFill>
                <a:latin typeface="+mj-lt"/>
                <a:cs typeface="Times New Roman" panose="02020603050405020304" pitchFamily="18" charset="0"/>
              </a:rPr>
              <a:t>kí hiệu là</a:t>
            </a:r>
            <a:r>
              <a:rPr lang="en-US" sz="2400" b="1" dirty="0">
                <a:solidFill>
                  <a:srgbClr val="FF0000"/>
                </a:solidFill>
                <a:latin typeface="+mj-lt"/>
                <a:cs typeface="Times New Roman" panose="02020603050405020304" pitchFamily="18" charset="0"/>
              </a:rPr>
              <a:t> W</a:t>
            </a:r>
            <a:r>
              <a:rPr lang="vi-VN" sz="2400" b="1" dirty="0">
                <a:solidFill>
                  <a:srgbClr val="FF0000"/>
                </a:solidFill>
                <a:latin typeface="+mj-lt"/>
                <a:cs typeface="Times New Roman" panose="02020603050405020304" pitchFamily="18" charset="0"/>
              </a:rPr>
              <a:t> </a:t>
            </a:r>
          </a:p>
        </p:txBody>
      </p:sp>
      <p:pic>
        <p:nvPicPr>
          <p:cNvPr id="10" name="Picture 13" descr="Picture 001"/>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7596" t="5206" r="6285" b="46637"/>
          <a:stretch>
            <a:fillRect/>
          </a:stretch>
        </p:blipFill>
        <p:spPr bwMode="auto">
          <a:xfrm>
            <a:off x="5194119" y="0"/>
            <a:ext cx="3949881" cy="3852863"/>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so lieu ky thua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733800"/>
            <a:ext cx="3962400" cy="3124200"/>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Arrow Connector 13"/>
          <p:cNvCxnSpPr>
            <a:cxnSpLocks/>
            <a:endCxn id="22" idx="2"/>
          </p:cNvCxnSpPr>
          <p:nvPr/>
        </p:nvCxnSpPr>
        <p:spPr>
          <a:xfrm flipH="1" flipV="1">
            <a:off x="6523619" y="1346367"/>
            <a:ext cx="181982" cy="25383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4" idx="5"/>
          </p:cNvCxnSpPr>
          <p:nvPr/>
        </p:nvCxnSpPr>
        <p:spPr>
          <a:xfrm rot="16200000" flipH="1">
            <a:off x="7737007" y="2707808"/>
            <a:ext cx="295557" cy="84202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315199" y="4114801"/>
            <a:ext cx="1752602"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6032916" y="1346367"/>
            <a:ext cx="672684" cy="391143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Oval 92" descr="Picture4"/>
          <p:cNvSpPr>
            <a:spLocks noChangeArrowheads="1"/>
          </p:cNvSpPr>
          <p:nvPr/>
        </p:nvSpPr>
        <p:spPr bwMode="auto">
          <a:xfrm>
            <a:off x="6477000" y="5257800"/>
            <a:ext cx="990600" cy="685800"/>
          </a:xfrm>
          <a:prstGeom prst="ellipse">
            <a:avLst/>
          </a:prstGeom>
          <a:noFill/>
          <a:ln w="28575">
            <a:solidFill>
              <a:schemeClr val="bg1"/>
            </a:solidFill>
            <a:round/>
            <a:headEnd/>
            <a:tailEnd/>
          </a:ln>
        </p:spPr>
        <p:txBody>
          <a:bodyPr wrap="none" anchor="ctr"/>
          <a:lstStyle/>
          <a:p>
            <a:pPr algn="ctr"/>
            <a:endParaRPr lang="en-US" sz="2400" b="1">
              <a:solidFill>
                <a:srgbClr val="0000F1"/>
              </a:solidFill>
              <a:latin typeface="+mj-lt"/>
            </a:endParaRPr>
          </a:p>
        </p:txBody>
      </p:sp>
      <p:sp>
        <p:nvSpPr>
          <p:cNvPr id="19" name="Oval 92" descr="Picture4"/>
          <p:cNvSpPr>
            <a:spLocks noChangeArrowheads="1"/>
          </p:cNvSpPr>
          <p:nvPr/>
        </p:nvSpPr>
        <p:spPr bwMode="auto">
          <a:xfrm>
            <a:off x="6629400" y="1447800"/>
            <a:ext cx="1066800" cy="685800"/>
          </a:xfrm>
          <a:prstGeom prst="ellipse">
            <a:avLst/>
          </a:prstGeom>
          <a:noFill/>
          <a:ln w="28575">
            <a:solidFill>
              <a:schemeClr val="bg1"/>
            </a:solidFill>
            <a:round/>
            <a:headEnd/>
            <a:tailEnd/>
          </a:ln>
        </p:spPr>
        <p:txBody>
          <a:bodyPr wrap="none" anchor="ctr"/>
          <a:lstStyle/>
          <a:p>
            <a:pPr algn="ctr"/>
            <a:endParaRPr lang="en-US" sz="2400" b="1">
              <a:solidFill>
                <a:srgbClr val="0000F1"/>
              </a:solidFill>
              <a:latin typeface="+mj-lt"/>
            </a:endParaRPr>
          </a:p>
        </p:txBody>
      </p:sp>
      <p:sp>
        <p:nvSpPr>
          <p:cNvPr id="22" name="Rectangle 21"/>
          <p:cNvSpPr/>
          <p:nvPr/>
        </p:nvSpPr>
        <p:spPr>
          <a:xfrm>
            <a:off x="5057512" y="946257"/>
            <a:ext cx="2932213" cy="400110"/>
          </a:xfrm>
          <a:prstGeom prst="rect">
            <a:avLst/>
          </a:prstGeom>
        </p:spPr>
        <p:txBody>
          <a:bodyPr wrap="none">
            <a:spAutoFit/>
          </a:bodyPr>
          <a:lstStyle/>
          <a:p>
            <a:r>
              <a:rPr lang="en-US" sz="2000" b="1" dirty="0">
                <a:solidFill>
                  <a:srgbClr val="0000F1"/>
                </a:solidFill>
                <a:highlight>
                  <a:srgbClr val="FFFF00"/>
                </a:highlight>
                <a:latin typeface="+mj-lt"/>
                <a:cs typeface="Times New Roman" panose="02020603050405020304" pitchFamily="18" charset="0"/>
              </a:rPr>
              <a:t> </a:t>
            </a:r>
            <a:r>
              <a:rPr lang="en-US" sz="2000" b="1" dirty="0" err="1">
                <a:solidFill>
                  <a:srgbClr val="0000F1"/>
                </a:solidFill>
                <a:highlight>
                  <a:srgbClr val="FFFF00"/>
                </a:highlight>
                <a:latin typeface="+mj-lt"/>
                <a:cs typeface="Times New Roman" panose="02020603050405020304" pitchFamily="18" charset="0"/>
              </a:rPr>
              <a:t>Điện</a:t>
            </a:r>
            <a:r>
              <a:rPr lang="en-US" sz="2000" b="1" dirty="0">
                <a:solidFill>
                  <a:srgbClr val="0000F1"/>
                </a:solidFill>
                <a:highlight>
                  <a:srgbClr val="FFFF00"/>
                </a:highlight>
                <a:latin typeface="+mj-lt"/>
                <a:cs typeface="Times New Roman" panose="02020603050405020304" pitchFamily="18" charset="0"/>
              </a:rPr>
              <a:t> </a:t>
            </a:r>
            <a:r>
              <a:rPr lang="en-US" sz="2000" b="1" dirty="0" err="1">
                <a:solidFill>
                  <a:srgbClr val="0000F1"/>
                </a:solidFill>
                <a:highlight>
                  <a:srgbClr val="FFFF00"/>
                </a:highlight>
                <a:latin typeface="+mj-lt"/>
                <a:cs typeface="Times New Roman" panose="02020603050405020304" pitchFamily="18" charset="0"/>
              </a:rPr>
              <a:t>áp</a:t>
            </a:r>
            <a:r>
              <a:rPr lang="en-US" sz="2000" b="1" dirty="0">
                <a:solidFill>
                  <a:srgbClr val="0000F1"/>
                </a:solidFill>
                <a:highlight>
                  <a:srgbClr val="FFFF00"/>
                </a:highlight>
                <a:latin typeface="+mj-lt"/>
                <a:cs typeface="Times New Roman" panose="02020603050405020304" pitchFamily="18" charset="0"/>
              </a:rPr>
              <a:t> </a:t>
            </a:r>
            <a:r>
              <a:rPr lang="en-US" sz="2000" b="1" dirty="0" err="1">
                <a:solidFill>
                  <a:srgbClr val="0000F1"/>
                </a:solidFill>
                <a:highlight>
                  <a:srgbClr val="FFFF00"/>
                </a:highlight>
                <a:latin typeface="+mj-lt"/>
                <a:cs typeface="Times New Roman" panose="02020603050405020304" pitchFamily="18" charset="0"/>
              </a:rPr>
              <a:t>định</a:t>
            </a:r>
            <a:r>
              <a:rPr lang="en-US" sz="2000" b="1" dirty="0">
                <a:solidFill>
                  <a:srgbClr val="0000F1"/>
                </a:solidFill>
                <a:highlight>
                  <a:srgbClr val="FFFF00"/>
                </a:highlight>
                <a:latin typeface="+mj-lt"/>
                <a:cs typeface="Times New Roman" panose="02020603050405020304" pitchFamily="18" charset="0"/>
              </a:rPr>
              <a:t> </a:t>
            </a:r>
            <a:r>
              <a:rPr lang="en-US" sz="2000" b="1" dirty="0" err="1">
                <a:solidFill>
                  <a:srgbClr val="0000F1"/>
                </a:solidFill>
                <a:highlight>
                  <a:srgbClr val="FFFF00"/>
                </a:highlight>
                <a:latin typeface="+mj-lt"/>
                <a:cs typeface="Times New Roman" panose="02020603050405020304" pitchFamily="18" charset="0"/>
              </a:rPr>
              <a:t>mức</a:t>
            </a:r>
            <a:r>
              <a:rPr lang="en-US" sz="2000" b="1" dirty="0">
                <a:solidFill>
                  <a:srgbClr val="0000F1"/>
                </a:solidFill>
                <a:highlight>
                  <a:srgbClr val="FFFF00"/>
                </a:highlight>
                <a:latin typeface="+mj-lt"/>
                <a:cs typeface="Times New Roman" panose="02020603050405020304" pitchFamily="18" charset="0"/>
              </a:rPr>
              <a:t>(U): </a:t>
            </a:r>
            <a:endParaRPr lang="en-US" sz="2000" b="1" dirty="0">
              <a:solidFill>
                <a:srgbClr val="0000F1"/>
              </a:solidFill>
              <a:highlight>
                <a:srgbClr val="FFFF00"/>
              </a:highlight>
              <a:latin typeface="+mj-lt"/>
            </a:endParaRPr>
          </a:p>
        </p:txBody>
      </p:sp>
      <p:sp>
        <p:nvSpPr>
          <p:cNvPr id="28" name="Rectangle 27"/>
          <p:cNvSpPr/>
          <p:nvPr/>
        </p:nvSpPr>
        <p:spPr>
          <a:xfrm>
            <a:off x="7010399" y="3200400"/>
            <a:ext cx="1752601" cy="646331"/>
          </a:xfrm>
          <a:prstGeom prst="rect">
            <a:avLst/>
          </a:prstGeom>
          <a:ln>
            <a:solidFill>
              <a:schemeClr val="bg1"/>
            </a:solidFill>
          </a:ln>
        </p:spPr>
        <p:txBody>
          <a:bodyPr wrap="square">
            <a:spAutoFit/>
          </a:bodyPr>
          <a:lstStyle/>
          <a:p>
            <a:r>
              <a:rPr lang="en-US" b="1" dirty="0" err="1">
                <a:solidFill>
                  <a:srgbClr val="0000F1"/>
                </a:solidFill>
                <a:highlight>
                  <a:srgbClr val="FFFF00"/>
                </a:highlight>
                <a:latin typeface="+mj-lt"/>
                <a:cs typeface="Times New Roman" panose="02020603050405020304" pitchFamily="18" charset="0"/>
              </a:rPr>
              <a:t>Công</a:t>
            </a:r>
            <a:r>
              <a:rPr lang="en-US" b="1" dirty="0">
                <a:solidFill>
                  <a:srgbClr val="0000F1"/>
                </a:solidFill>
                <a:highlight>
                  <a:srgbClr val="FFFF00"/>
                </a:highlight>
                <a:latin typeface="+mj-lt"/>
                <a:cs typeface="Times New Roman" panose="02020603050405020304" pitchFamily="18" charset="0"/>
              </a:rPr>
              <a:t> </a:t>
            </a:r>
            <a:r>
              <a:rPr lang="en-US" b="1" dirty="0" err="1">
                <a:solidFill>
                  <a:srgbClr val="0000F1"/>
                </a:solidFill>
                <a:highlight>
                  <a:srgbClr val="FFFF00"/>
                </a:highlight>
                <a:latin typeface="+mj-lt"/>
                <a:cs typeface="Times New Roman" panose="02020603050405020304" pitchFamily="18" charset="0"/>
              </a:rPr>
              <a:t>suất</a:t>
            </a:r>
            <a:r>
              <a:rPr lang="en-US" b="1" dirty="0">
                <a:solidFill>
                  <a:srgbClr val="0000F1"/>
                </a:solidFill>
                <a:highlight>
                  <a:srgbClr val="FFFF00"/>
                </a:highlight>
                <a:latin typeface="+mj-lt"/>
                <a:cs typeface="Times New Roman" panose="02020603050405020304" pitchFamily="18" charset="0"/>
              </a:rPr>
              <a:t> </a:t>
            </a:r>
            <a:r>
              <a:rPr lang="en-US" b="1" dirty="0" err="1">
                <a:solidFill>
                  <a:srgbClr val="0000F1"/>
                </a:solidFill>
                <a:highlight>
                  <a:srgbClr val="FFFF00"/>
                </a:highlight>
                <a:latin typeface="+mj-lt"/>
                <a:cs typeface="Times New Roman" panose="02020603050405020304" pitchFamily="18" charset="0"/>
              </a:rPr>
              <a:t>định</a:t>
            </a:r>
            <a:r>
              <a:rPr lang="en-US" b="1" dirty="0">
                <a:solidFill>
                  <a:srgbClr val="0000F1"/>
                </a:solidFill>
                <a:highlight>
                  <a:srgbClr val="FFFF00"/>
                </a:highlight>
                <a:latin typeface="+mj-lt"/>
                <a:cs typeface="Times New Roman" panose="02020603050405020304" pitchFamily="18" charset="0"/>
              </a:rPr>
              <a:t> </a:t>
            </a:r>
            <a:r>
              <a:rPr lang="en-US" b="1" dirty="0" err="1">
                <a:solidFill>
                  <a:srgbClr val="0000F1"/>
                </a:solidFill>
                <a:highlight>
                  <a:srgbClr val="FFFF00"/>
                </a:highlight>
                <a:latin typeface="+mj-lt"/>
                <a:cs typeface="Times New Roman" panose="02020603050405020304" pitchFamily="18" charset="0"/>
              </a:rPr>
              <a:t>mức</a:t>
            </a:r>
            <a:r>
              <a:rPr lang="en-US" b="1" dirty="0">
                <a:solidFill>
                  <a:srgbClr val="0000F1"/>
                </a:solidFill>
                <a:highlight>
                  <a:srgbClr val="FFFF00"/>
                </a:highlight>
                <a:latin typeface="+mj-lt"/>
                <a:cs typeface="Times New Roman" panose="02020603050405020304" pitchFamily="18" charset="0"/>
              </a:rPr>
              <a:t> </a:t>
            </a:r>
            <a:r>
              <a:rPr lang="vi-VN" b="1" dirty="0">
                <a:solidFill>
                  <a:srgbClr val="0000F1"/>
                </a:solidFill>
                <a:highlight>
                  <a:srgbClr val="FFFF00"/>
                </a:highlight>
                <a:latin typeface="+mj-lt"/>
                <a:cs typeface="Times New Roman" panose="02020603050405020304" pitchFamily="18" charset="0"/>
              </a:rPr>
              <a:t>(P):</a:t>
            </a:r>
            <a:r>
              <a:rPr lang="en-US" b="1" dirty="0">
                <a:solidFill>
                  <a:srgbClr val="0000F1"/>
                </a:solidFill>
                <a:highlight>
                  <a:srgbClr val="FFFF00"/>
                </a:highlight>
                <a:latin typeface="+mj-lt"/>
                <a:cs typeface="Times New Roman" panose="02020603050405020304" pitchFamily="18" charset="0"/>
              </a:rPr>
              <a:t> </a:t>
            </a:r>
            <a:endParaRPr lang="en-US" b="1" dirty="0">
              <a:solidFill>
                <a:srgbClr val="0000F1"/>
              </a:solidFill>
              <a:highlight>
                <a:srgbClr val="FFFF00"/>
              </a:highlight>
              <a:latin typeface="+mj-lt"/>
            </a:endParaRPr>
          </a:p>
        </p:txBody>
      </p:sp>
      <p:sp>
        <p:nvSpPr>
          <p:cNvPr id="33" name="Oval 92" descr="Picture4"/>
          <p:cNvSpPr>
            <a:spLocks noChangeArrowheads="1"/>
          </p:cNvSpPr>
          <p:nvPr/>
        </p:nvSpPr>
        <p:spPr bwMode="auto">
          <a:xfrm>
            <a:off x="7467600" y="5257800"/>
            <a:ext cx="685800" cy="685800"/>
          </a:xfrm>
          <a:prstGeom prst="ellipse">
            <a:avLst/>
          </a:prstGeom>
          <a:noFill/>
          <a:ln w="28575">
            <a:solidFill>
              <a:schemeClr val="bg1"/>
            </a:solidFill>
            <a:round/>
            <a:headEnd/>
            <a:tailEnd/>
          </a:ln>
        </p:spPr>
        <p:txBody>
          <a:bodyPr wrap="none" anchor="ctr"/>
          <a:lstStyle/>
          <a:p>
            <a:pPr algn="ctr"/>
            <a:endParaRPr lang="en-US" sz="2400" b="1" dirty="0">
              <a:solidFill>
                <a:srgbClr val="0000F1"/>
              </a:solidFill>
              <a:latin typeface="+mj-lt"/>
            </a:endParaRPr>
          </a:p>
        </p:txBody>
      </p:sp>
      <p:sp>
        <p:nvSpPr>
          <p:cNvPr id="34" name="Oval 92" descr="Picture4"/>
          <p:cNvSpPr>
            <a:spLocks noChangeArrowheads="1"/>
          </p:cNvSpPr>
          <p:nvPr/>
        </p:nvSpPr>
        <p:spPr bwMode="auto">
          <a:xfrm>
            <a:off x="6553200" y="2590800"/>
            <a:ext cx="1066800" cy="457200"/>
          </a:xfrm>
          <a:prstGeom prst="ellipse">
            <a:avLst/>
          </a:prstGeom>
          <a:noFill/>
          <a:ln w="28575">
            <a:solidFill>
              <a:schemeClr val="bg1"/>
            </a:solidFill>
            <a:round/>
            <a:headEnd/>
            <a:tailEnd/>
          </a:ln>
        </p:spPr>
        <p:txBody>
          <a:bodyPr wrap="none" anchor="ctr"/>
          <a:lstStyle/>
          <a:p>
            <a:pPr algn="ctr"/>
            <a:endParaRPr lang="en-US" sz="2400" b="1">
              <a:solidFill>
                <a:srgbClr val="0000F1"/>
              </a:solidFill>
              <a:latin typeface="+mj-lt"/>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ox(in)">
                                      <p:cBhvr>
                                        <p:cTn id="26" dur="500"/>
                                        <p:tgtEl>
                                          <p:spTgt spid="22"/>
                                        </p:tgtEl>
                                      </p:cBhvr>
                                    </p:animEffect>
                                  </p:childTnLst>
                                </p:cTn>
                              </p:par>
                              <p:par>
                                <p:cTn id="27" presetID="4"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ox(in)">
                                      <p:cBhvr>
                                        <p:cTn id="39" dur="500"/>
                                        <p:tgtEl>
                                          <p:spTgt spid="34"/>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ox(i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ox(in)">
                                      <p:cBhvr>
                                        <p:cTn id="50" dur="500"/>
                                        <p:tgtEl>
                                          <p:spTgt spid="28"/>
                                        </p:tgtEl>
                                      </p:cBhvr>
                                    </p:animEffect>
                                  </p:childTnLst>
                                </p:cTn>
                              </p:par>
                              <p:par>
                                <p:cTn id="51" presetID="4"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P spid="22" grpId="0"/>
      <p:bldP spid="28" grpId="0" animBg="1"/>
      <p:bldP spid="33"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DMINI~1\AppData\Local\Temp\PR\data\asimages\{9BE7BE39-F230-4817-B48B-D84FC400C76D}_22.png&quot;/&gt;&lt;left val=&quot;12&quot;/&gt;&lt;top val=&quot;72&quot;/&gt;&lt;width val=&quot;661&quot;/&gt;&lt;height val=&quot;52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 Tùy chỉn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1630</TotalTime>
  <Words>1046</Words>
  <Application>Microsoft Office PowerPoint</Application>
  <PresentationFormat>On-screen Show (4:3)</PresentationFormat>
  <Paragraphs>94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NỐI NGHỀ NGHIỆP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2013-08-28T08:21:51Z</dcterms:created>
  <dcterms:modified xsi:type="dcterms:W3CDTF">2023-10-02T07:46:15Z</dcterms:modified>
</cp:coreProperties>
</file>