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1" r:id="rId2"/>
    <p:sldId id="314" r:id="rId3"/>
    <p:sldId id="302" r:id="rId4"/>
    <p:sldId id="303" r:id="rId5"/>
    <p:sldId id="304" r:id="rId6"/>
    <p:sldId id="308" r:id="rId7"/>
    <p:sldId id="310" r:id="rId8"/>
    <p:sldId id="311" r:id="rId9"/>
    <p:sldId id="312" r:id="rId10"/>
    <p:sldId id="313" r:id="rId11"/>
    <p:sldId id="315" r:id="rId12"/>
    <p:sldId id="316" r:id="rId13"/>
    <p:sldId id="317" r:id="rId14"/>
    <p:sldId id="318" r:id="rId15"/>
    <p:sldId id="280" r:id="rId16"/>
  </p:sldIdLst>
  <p:sldSz cx="24387175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5400" autoAdjust="0"/>
  </p:normalViewPr>
  <p:slideViewPr>
    <p:cSldViewPr>
      <p:cViewPr varScale="1">
        <p:scale>
          <a:sx n="36" d="100"/>
          <a:sy n="36" d="100"/>
        </p:scale>
        <p:origin x="534" y="2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48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88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0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1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46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422046" y="333375"/>
            <a:ext cx="1202810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-7620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850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3: PHƯƠNG PHÁP TỌA ĐỘ TRONG MẶT PHẲNG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61952" y="3914360"/>
            <a:ext cx="13654575" cy="2868319"/>
            <a:chOff x="5731323" y="3914360"/>
            <a:chExt cx="13654575" cy="286831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31323" y="3914360"/>
              <a:ext cx="13654575" cy="2868319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PHƯƠNG TRÌNH ĐƯỜNG THẲNG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(</a:t>
              </a: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2)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0" y="6636616"/>
            <a:ext cx="14506634" cy="907184"/>
            <a:chOff x="7459670" y="7086600"/>
            <a:chExt cx="1450831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287553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751319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1" y="9448800"/>
            <a:ext cx="16132079" cy="929775"/>
            <a:chOff x="7459670" y="8524495"/>
            <a:chExt cx="1613394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450116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26046" y="7688759"/>
                  <a:ext cx="773036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1" name="Group 67"/>
          <p:cNvGrpSpPr/>
          <p:nvPr/>
        </p:nvGrpSpPr>
        <p:grpSpPr>
          <a:xfrm>
            <a:off x="2374525" y="12481425"/>
            <a:ext cx="12735315" cy="929775"/>
            <a:chOff x="7459670" y="8524495"/>
            <a:chExt cx="12736797" cy="929882"/>
          </a:xfrm>
        </p:grpSpPr>
        <p:sp>
          <p:nvSpPr>
            <p:cNvPr id="32" name="Rectangle 31"/>
            <p:cNvSpPr/>
            <p:nvPr/>
          </p:nvSpPr>
          <p:spPr>
            <a:xfrm>
              <a:off x="9092456" y="8638675"/>
              <a:ext cx="1110401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49268" y="7688759"/>
                  <a:ext cx="52659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9" name="Group 38"/>
          <p:cNvGrpSpPr/>
          <p:nvPr/>
        </p:nvGrpSpPr>
        <p:grpSpPr>
          <a:xfrm>
            <a:off x="3990646" y="8534400"/>
            <a:ext cx="18261340" cy="832722"/>
            <a:chOff x="644526" y="2795826"/>
            <a:chExt cx="22581703" cy="832722"/>
          </a:xfrm>
        </p:grpSpPr>
        <p:sp>
          <p:nvSpPr>
            <p:cNvPr id="40" name="TextBox 39"/>
            <p:cNvSpPr txBox="1"/>
            <p:nvPr/>
          </p:nvSpPr>
          <p:spPr>
            <a:xfrm>
              <a:off x="1906586" y="2859107"/>
              <a:ext cx="21319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ectơ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tuyến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68728" y="7391400"/>
            <a:ext cx="10053659" cy="908922"/>
            <a:chOff x="3968728" y="8844678"/>
            <a:chExt cx="10053659" cy="908922"/>
          </a:xfrm>
        </p:grpSpPr>
        <p:grpSp>
          <p:nvGrpSpPr>
            <p:cNvPr id="44" name="Group 43"/>
            <p:cNvGrpSpPr/>
            <p:nvPr/>
          </p:nvGrpSpPr>
          <p:grpSpPr>
            <a:xfrm>
              <a:off x="4354781" y="8844678"/>
              <a:ext cx="9667606" cy="908922"/>
              <a:chOff x="992187" y="2795826"/>
              <a:chExt cx="9667606" cy="908922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668193" y="2935307"/>
                <a:ext cx="899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90646" y="11413745"/>
            <a:ext cx="18261340" cy="832722"/>
            <a:chOff x="644526" y="2795826"/>
            <a:chExt cx="22581703" cy="832722"/>
          </a:xfrm>
        </p:grpSpPr>
        <p:sp>
          <p:nvSpPr>
            <p:cNvPr id="49" name="TextBox 48"/>
            <p:cNvSpPr txBox="1"/>
            <p:nvPr/>
          </p:nvSpPr>
          <p:spPr>
            <a:xfrm>
              <a:off x="1906586" y="2859107"/>
              <a:ext cx="21319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quát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68728" y="10270745"/>
            <a:ext cx="10053659" cy="908922"/>
            <a:chOff x="3968728" y="8844678"/>
            <a:chExt cx="10053659" cy="908922"/>
          </a:xfrm>
        </p:grpSpPr>
        <p:grpSp>
          <p:nvGrpSpPr>
            <p:cNvPr id="53" name="Group 52"/>
            <p:cNvGrpSpPr/>
            <p:nvPr/>
          </p:nvGrpSpPr>
          <p:grpSpPr>
            <a:xfrm>
              <a:off x="4354781" y="8844678"/>
              <a:ext cx="9667606" cy="908922"/>
              <a:chOff x="992187" y="2795826"/>
              <a:chExt cx="9667606" cy="90892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668193" y="2935307"/>
                <a:ext cx="899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4" name="Rounded Rectangle 53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200"/>
            <a:ext cx="22683477" cy="2400667"/>
            <a:chOff x="534987" y="1793505"/>
            <a:chExt cx="2268347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i="1">
                              <a:latin typeface="Cambria Math"/>
                            </a:rPr>
                            <m:t>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trực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đoạn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400"/>
            <a:ext cx="22617763" cy="5334001"/>
            <a:chOff x="1270510" y="5267367"/>
            <a:chExt cx="22617763" cy="5334001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9625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7687088"/>
                <a:ext cx="11736651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Gọi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điểm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𝐴𝐵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Suy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ra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(1;1)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7687088"/>
                <a:ext cx="11736651" cy="1034139"/>
              </a:xfrm>
              <a:prstGeom prst="rect">
                <a:avLst/>
              </a:prstGeom>
              <a:blipFill rotWithShape="0">
                <a:blip r:embed="rId4"/>
                <a:stretch>
                  <a:fillRect l="-1610" t="-4118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5386111"/>
            <a:ext cx="5327768" cy="1042191"/>
            <a:chOff x="1380347" y="3163074"/>
            <a:chExt cx="4180293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79539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5386112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5334000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5386112"/>
            <a:ext cx="4914675" cy="1042191"/>
            <a:chOff x="1380347" y="3163075"/>
            <a:chExt cx="3856171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8" y="3163075"/>
              <a:ext cx="3471270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19140548" y="54623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5585482"/>
                <a:ext cx="369229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585482"/>
                <a:ext cx="3692293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5509282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09282"/>
                <a:ext cx="430143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5541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541104"/>
                <a:ext cx="4301434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5541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541104"/>
                <a:ext cx="430143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1523736" y="8575586"/>
                <a:ext cx="5945451" cy="1142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Ta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800" i="1">
                            <a:latin typeface="Cambria Math"/>
                          </a:rPr>
                          <m:t>;−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6" y="8575586"/>
                <a:ext cx="5945451" cy="1142759"/>
              </a:xfrm>
              <a:prstGeom prst="rect">
                <a:avLst/>
              </a:prstGeom>
              <a:blipFill rotWithShape="0">
                <a:blip r:embed="rId9"/>
                <a:stretch>
                  <a:fillRect l="-3179" b="-15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1497880" y="9609725"/>
                <a:ext cx="21325729" cy="1142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đường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trực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của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𝐴𝐵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thì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VTPT.  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9609725"/>
                <a:ext cx="21325729" cy="1142759"/>
              </a:xfrm>
              <a:prstGeom prst="rect">
                <a:avLst/>
              </a:prstGeom>
              <a:blipFill rotWithShape="0">
                <a:blip r:embed="rId10"/>
                <a:stretch>
                  <a:fillRect l="-886" b="-154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1497880" y="10701526"/>
                <a:ext cx="21325729" cy="96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Vậy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trình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: 6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𝑥</m:t>
                        </m:r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−4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𝑦</m:t>
                        </m:r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=0⇔ 3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𝑥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−2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𝑦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−1=0.</m:t>
                    </m:r>
                  </m:oMath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10701526"/>
                <a:ext cx="21325729" cy="966044"/>
              </a:xfrm>
              <a:prstGeom prst="rect">
                <a:avLst/>
              </a:prstGeom>
              <a:blipFill rotWithShape="0">
                <a:blip r:embed="rId11"/>
                <a:stretch>
                  <a:fillRect l="-886" t="-4403" b="-283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  <p:bldP spid="126" grpId="0"/>
      <p:bldP spid="128" grpId="0"/>
      <p:bldP spid="1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199"/>
            <a:ext cx="22664057" cy="2400667"/>
            <a:chOff x="534987" y="1793505"/>
            <a:chExt cx="2266405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88112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(1;−2) </m:t>
                      </m:r>
                    </m:oMath>
                  </a14:m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endPara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3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+1=0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88112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5334001"/>
            <a:chOff x="1270510" y="5267367"/>
            <a:chExt cx="22617763" cy="5334001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9625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7687087"/>
                <a:ext cx="21653137" cy="96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Δ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VTPT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m:rPr>
                        <m:sty m:val="p"/>
                      </m:rPr>
                      <a:rPr lang="en-US" sz="4800" b="0" i="0" baseline="-250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/>
                          </a:rPr>
                          <m:t>;−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Suy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ra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 </m:t>
                    </m:r>
                  </m:oMath>
                </a14:m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VTCP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sty m:val="p"/>
                      </m:rPr>
                      <a:rPr lang="en-US" sz="4800" baseline="-25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 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7687087"/>
                <a:ext cx="21653137" cy="966044"/>
              </a:xfrm>
              <a:prstGeom prst="rect">
                <a:avLst/>
              </a:prstGeom>
              <a:blipFill rotWithShape="0">
                <a:blip r:embed="rId4"/>
                <a:stretch>
                  <a:fillRect t="-4430" b="-291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5386110"/>
            <a:ext cx="5252536" cy="1042191"/>
            <a:chOff x="1380347" y="3163074"/>
            <a:chExt cx="4121264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73636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5386111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5333999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5386111"/>
            <a:ext cx="5252535" cy="1042191"/>
            <a:chOff x="1380347" y="3163075"/>
            <a:chExt cx="4121264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73636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6816892" y="546238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5585481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−7=0.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585481"/>
                <a:ext cx="430143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5509281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09281"/>
                <a:ext cx="430143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5541103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541103"/>
                <a:ext cx="430143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1523736" y="8575585"/>
                <a:ext cx="17985051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vuông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góc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 </m:t>
                    </m:r>
                  </m:oMath>
                </a14:m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sty m:val="p"/>
                      </m:rPr>
                      <a:rPr lang="en-US" sz="4800" baseline="-25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VTPT</a:t>
                </a:r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6" y="8575585"/>
                <a:ext cx="17985051" cy="1034139"/>
              </a:xfrm>
              <a:prstGeom prst="rect">
                <a:avLst/>
              </a:prstGeom>
              <a:blipFill rotWithShape="0">
                <a:blip r:embed="rId9"/>
                <a:stretch>
                  <a:fillRect l="-1051" t="-4734" b="-20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1497880" y="9609724"/>
                <a:ext cx="21325729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Ta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lại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(1;−2)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9609724"/>
                <a:ext cx="21325729" cy="1034139"/>
              </a:xfrm>
              <a:prstGeom prst="rect">
                <a:avLst/>
              </a:prstGeom>
              <a:blipFill rotWithShape="0">
                <a:blip r:embed="rId10"/>
                <a:stretch>
                  <a:fillRect l="-886" t="-4118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1497880" y="10701525"/>
                <a:ext cx="21325729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Vậy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trình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:2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𝑥</m:t>
                        </m:r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+3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𝑦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+2</m:t>
                        </m:r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=0⇔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2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𝑥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+3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𝑦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+4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=0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.</m:t>
                    </m:r>
                  </m:oMath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10701525"/>
                <a:ext cx="21325729" cy="1034139"/>
              </a:xfrm>
              <a:prstGeom prst="rect">
                <a:avLst/>
              </a:prstGeom>
              <a:blipFill rotWithShape="0">
                <a:blip r:embed="rId11"/>
                <a:stretch>
                  <a:fillRect l="-886" t="-4118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0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  <p:bldP spid="126" grpId="0"/>
      <p:bldP spid="128" grpId="0"/>
      <p:bldP spid="1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448093"/>
            <a:ext cx="22664057" cy="2244214"/>
            <a:chOff x="534987" y="1498399"/>
            <a:chExt cx="22664057" cy="2244214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761606"/>
              <a:chOff x="534987" y="1647866"/>
              <a:chExt cx="22664057" cy="1761606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688580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84595" y="1498399"/>
                  <a:ext cx="18811213" cy="2244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PTTS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𝑑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=5+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=−9−2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.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PTTQ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595" y="1498399"/>
                  <a:ext cx="18811213" cy="224421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2819402"/>
            <a:chOff x="1270510" y="5267367"/>
            <a:chExt cx="22617763" cy="2819402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1"/>
              <a:ext cx="22603364" cy="24479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7239000"/>
                <a:ext cx="21653137" cy="2079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Ta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80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=5+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=−9−2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⇔</m:t>
                        </m: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−5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=−9−2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⇒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=−9−2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−5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⇔2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−1=0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7239000"/>
                <a:ext cx="21653137" cy="2079554"/>
              </a:xfrm>
              <a:prstGeom prst="rect">
                <a:avLst/>
              </a:prstGeom>
              <a:blipFill rotWithShape="0">
                <a:blip r:embed="rId4"/>
                <a:stretch>
                  <a:fillRect l="-8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5386110"/>
            <a:ext cx="5252536" cy="1042191"/>
            <a:chOff x="1380347" y="3163074"/>
            <a:chExt cx="4121264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73636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5386111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5333999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5386111"/>
            <a:ext cx="5252535" cy="1042191"/>
            <a:chOff x="1380347" y="3163075"/>
            <a:chExt cx="4121264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73636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19124158" y="546238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5585481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585481"/>
                <a:ext cx="3996863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5509281"/>
                <a:ext cx="440883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09281"/>
                <a:ext cx="4408836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5541103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541103"/>
                <a:ext cx="3996863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0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200"/>
            <a:ext cx="22664057" cy="1415843"/>
            <a:chOff x="534987" y="1793506"/>
            <a:chExt cx="22664057" cy="1415843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39644"/>
              <a:chOff x="534987" y="1647866"/>
              <a:chExt cx="22664057" cy="1339644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6661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84595" y="1793506"/>
                  <a:ext cx="18811213" cy="1292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PTTQ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(3;0)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(0;5)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595" y="1793506"/>
                  <a:ext cx="18811213" cy="129267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 b="-103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4800602"/>
            <a:chOff x="1270510" y="5267367"/>
            <a:chExt cx="22617763" cy="4800602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1"/>
              <a:ext cx="22603364" cy="44291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725488" y="7620000"/>
                <a:ext cx="21653137" cy="3453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(3;0)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0;5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dạng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endParaRPr lang="en-US" sz="4800" b="0" i="1" dirty="0" smtClean="0">
                  <a:latin typeface="Cambria Math" panose="02040503050406030204" pitchFamily="18" charset="0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𝑑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: 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𝑥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y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4800" b="0" dirty="0" smtClean="0">
                  <a:latin typeface="Times New Roman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: 5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+3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−15=0</m:t>
                      </m:r>
                    </m:oMath>
                  </m:oMathPara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7620000"/>
                <a:ext cx="21653137" cy="3453904"/>
              </a:xfrm>
              <a:prstGeom prst="rect">
                <a:avLst/>
              </a:prstGeom>
              <a:blipFill rotWithShape="0">
                <a:blip r:embed="rId4"/>
                <a:stretch>
                  <a:fillRect l="-845" t="-12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4624111"/>
            <a:ext cx="5524935" cy="1042191"/>
            <a:chOff x="1380347" y="3163074"/>
            <a:chExt cx="4334995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95009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4624112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4572000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4624112"/>
            <a:ext cx="5454475" cy="1042191"/>
            <a:chOff x="1380347" y="3163075"/>
            <a:chExt cx="4279711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89481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6832976" y="47003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4779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4779104"/>
                <a:ext cx="430143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4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200"/>
            <a:ext cx="22664057" cy="1415843"/>
            <a:chOff x="534987" y="1793506"/>
            <a:chExt cx="22664057" cy="1415843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39644"/>
              <a:chOff x="534987" y="1647866"/>
              <a:chExt cx="22664057" cy="1339644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6661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84595" y="1793506"/>
                  <a:ext cx="18811213" cy="1159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 PTTQ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(−2;4)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(−6;1)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595" y="1793506"/>
                  <a:ext cx="18811213" cy="11599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 b="-2315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6705600"/>
            <a:chOff x="1270510" y="5267367"/>
            <a:chExt cx="22617763" cy="6705600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63341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725488" y="7620000"/>
                <a:ext cx="21653137" cy="5378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(−2;4)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(−6;1)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dạng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endParaRPr lang="en-US" sz="4800" b="0" i="1" dirty="0" smtClean="0">
                  <a:latin typeface="Cambria Math" panose="02040503050406030204" pitchFamily="18" charset="0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𝑑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: 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𝑦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800" b="0" dirty="0" smtClean="0">
                  <a:latin typeface="Times New Roman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: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+2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−4</m:t>
                          </m:r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𝑦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−4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US" sz="4800" b="0" dirty="0" smtClean="0">
                  <a:latin typeface="Times New Roman"/>
                  <a:ea typeface="Cambria Math" panose="02040503050406030204" pitchFamily="18" charset="0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:3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−4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+22=0.</m:t>
                      </m:r>
                    </m:oMath>
                  </m:oMathPara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7620000"/>
                <a:ext cx="21653137" cy="5378598"/>
              </a:xfrm>
              <a:prstGeom prst="rect">
                <a:avLst/>
              </a:prstGeom>
              <a:blipFill rotWithShape="0">
                <a:blip r:embed="rId4"/>
                <a:stretch>
                  <a:fillRect l="-845" t="-7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4624111"/>
            <a:ext cx="5524935" cy="1042191"/>
            <a:chOff x="1380347" y="3163074"/>
            <a:chExt cx="4334995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95009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4624112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8518187" y="4572000"/>
            <a:ext cx="5638800" cy="1146410"/>
            <a:chOff x="1380347" y="3122188"/>
            <a:chExt cx="442433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403943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4624112"/>
            <a:ext cx="5454475" cy="1042191"/>
            <a:chOff x="1380347" y="3163075"/>
            <a:chExt cx="4279711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89481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6832976" y="47003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−10=0.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+22=0.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+8=0.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9398442" y="4779104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−22=0.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442" y="4779104"/>
                <a:ext cx="460600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5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5" y="3166854"/>
            <a:ext cx="21926763" cy="2571950"/>
            <a:chOff x="922775" y="3166854"/>
            <a:chExt cx="21926763" cy="2571950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5" y="3166854"/>
              <a:ext cx="21926763" cy="2571950"/>
              <a:chOff x="920677" y="3167223"/>
              <a:chExt cx="21929301" cy="2572248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304309" y="3167223"/>
                <a:ext cx="16545669" cy="2572248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47578" y="3630628"/>
                <a:ext cx="4392488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PHÁP TUYẾN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950252" y="3330476"/>
                  <a:ext cx="14996935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được gọi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pháp </a:t>
                  </a:r>
                  <a:r>
                    <a:rPr lang="en-US" sz="4800" dirty="0" err="1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đường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nếu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0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vuông góc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của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52" y="3330476"/>
                  <a:ext cx="14996935" cy="230832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829" t="-5805" b="-131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22775" y="6248400"/>
            <a:ext cx="21926763" cy="4223747"/>
            <a:chOff x="922775" y="6248400"/>
            <a:chExt cx="21926763" cy="4223747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5" y="6248400"/>
              <a:ext cx="21926763" cy="4223747"/>
              <a:chOff x="920677" y="6267294"/>
              <a:chExt cx="21929301" cy="4224234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304309" y="6606702"/>
                <a:ext cx="16545669" cy="3796495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7" y="6267294"/>
                <a:ext cx="5151437" cy="422423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8567" y="7535341"/>
                <a:ext cx="5099644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TỔNG QUÁT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659759" y="6781800"/>
                  <a:ext cx="15897028" cy="34778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Cho đường thẳng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đi qua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là </a:t>
                  </a:r>
                  <a:r>
                    <a:rPr lang="vi-VN" sz="4400" dirty="0" smtClean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pháp tuyến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Khi đó phương trình tổng quát của đường thẳng 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</m:oMath>
                  </a14:m>
                  <a:r>
                    <a:rPr lang="en-US" sz="44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4400" i="1" dirty="0">
                    <a:latin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=0⇔</m:t>
                        </m:r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4400" i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759" y="6781800"/>
                  <a:ext cx="15897028" cy="34778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34" t="-3509" b="-75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1708972" cy="2700439"/>
            <a:chOff x="1076414" y="4334859"/>
            <a:chExt cx="21708972" cy="270043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252117" cy="2364207"/>
              <a:chOff x="637542" y="1083939"/>
              <a:chExt cx="8368860" cy="9307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368860" cy="9307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218472" cy="6179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vi-VN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ectơ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được gọi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pháp </a:t>
                    </a:r>
                    <a:r>
                      <a:rPr lang="en-US" sz="4800" dirty="0" err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tuyến</a:t>
                    </a:r>
                    <a:r>
                      <a:rPr lang="en-US" sz="4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0 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vuông góc </a:t>
                    </a:r>
                    <a:r>
                      <a:rPr lang="en-US" sz="48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chỉ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của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218472" cy="61798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314" t="-8560" r="-993" b="-2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6808996"/>
            <a:ext cx="12675447" cy="5002004"/>
            <a:chOff x="1390107" y="4038600"/>
            <a:chExt cx="12675447" cy="500200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12675447" cy="4964563"/>
              <a:chOff x="1232452" y="2495616"/>
              <a:chExt cx="12675447" cy="496456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12675447" cy="4601894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7450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619718" y="8513890"/>
            <a:ext cx="8719213" cy="1720897"/>
            <a:chOff x="14619718" y="8513890"/>
            <a:chExt cx="8719213" cy="1720897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14619718" y="8513890"/>
              <a:ext cx="8719213" cy="17208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2202319" y="8859155"/>
                  <a:ext cx="457200" cy="74635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2319" y="8859155"/>
                  <a:ext cx="457200" cy="7463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49387" y="7811591"/>
                <a:ext cx="12420600" cy="216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7811591"/>
                <a:ext cx="12420600" cy="2168222"/>
              </a:xfrm>
              <a:prstGeom prst="rect">
                <a:avLst/>
              </a:prstGeom>
              <a:blipFill rotWithShape="0">
                <a:blip r:embed="rId5"/>
                <a:stretch>
                  <a:fillRect l="-1816" t="-5337" b="-10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449387" y="10144542"/>
            <a:ext cx="1242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818383" y="8107163"/>
            <a:ext cx="1995204" cy="1125171"/>
            <a:chOff x="17818383" y="8107163"/>
            <a:chExt cx="1995204" cy="1125171"/>
          </a:xfrm>
        </p:grpSpPr>
        <p:cxnSp>
          <p:nvCxnSpPr>
            <p:cNvPr id="54" name="Straight Arrow Connector 53"/>
            <p:cNvCxnSpPr/>
            <p:nvPr/>
          </p:nvCxnSpPr>
          <p:spPr>
            <a:xfrm flipV="1">
              <a:off x="17818383" y="8802191"/>
              <a:ext cx="1995204" cy="43014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18392949" y="8107163"/>
                  <a:ext cx="678327" cy="807913"/>
                </a:xfrm>
                <a:prstGeom prst="rect">
                  <a:avLst/>
                </a:prstGeom>
              </p:spPr>
              <p:txBody>
                <a:bodyPr wrap="none" lIns="68580" tIns="34290" rIns="68580" bIns="3429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vi-VN" sz="480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92949" y="8107163"/>
                  <a:ext cx="678327" cy="80791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6362618" y="7088607"/>
            <a:ext cx="1152555" cy="2194976"/>
            <a:chOff x="16362618" y="7088607"/>
            <a:chExt cx="1152555" cy="2194976"/>
          </a:xfrm>
        </p:grpSpPr>
        <p:cxnSp>
          <p:nvCxnSpPr>
            <p:cNvPr id="62" name="Straight Arrow Connector 61"/>
            <p:cNvCxnSpPr/>
            <p:nvPr/>
          </p:nvCxnSpPr>
          <p:spPr>
            <a:xfrm flipH="1" flipV="1">
              <a:off x="17070387" y="7088607"/>
              <a:ext cx="444786" cy="2194976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16362618" y="7759243"/>
                  <a:ext cx="933653" cy="807913"/>
                </a:xfrm>
                <a:prstGeom prst="rect">
                  <a:avLst/>
                </a:prstGeom>
              </p:spPr>
              <p:txBody>
                <a:bodyPr wrap="none" lIns="68580" tIns="34290" rIns="68580" bIns="3429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4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2618" y="7759243"/>
                  <a:ext cx="933653" cy="80791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18650675" y="9732380"/>
            <a:ext cx="1381314" cy="1419624"/>
            <a:chOff x="15049611" y="7495429"/>
            <a:chExt cx="1381314" cy="1419624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15049611" y="7495429"/>
              <a:ext cx="339163" cy="1419624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15483037" y="7716460"/>
                  <a:ext cx="947888" cy="807913"/>
                </a:xfrm>
                <a:prstGeom prst="rect">
                  <a:avLst/>
                </a:prstGeom>
              </p:spPr>
              <p:txBody>
                <a:bodyPr wrap="none" lIns="68580" tIns="34290" rIns="68580" bIns="3429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3037" y="7716460"/>
                  <a:ext cx="947888" cy="80791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096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0314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4526" y="2640179"/>
            <a:ext cx="22369461" cy="861774"/>
            <a:chOff x="644526" y="2766774"/>
            <a:chExt cx="22369461" cy="861774"/>
          </a:xfrm>
        </p:grpSpPr>
        <p:sp>
          <p:nvSpPr>
            <p:cNvPr id="76" name="TextBox 75"/>
            <p:cNvSpPr txBox="1"/>
            <p:nvPr/>
          </p:nvSpPr>
          <p:spPr>
            <a:xfrm>
              <a:off x="1906587" y="2766774"/>
              <a:ext cx="2110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(VTCP)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tuyến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(VTPT)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372842" y="3593405"/>
            <a:ext cx="21868726" cy="3079417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35927" y="3809798"/>
                <a:ext cx="16296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27" y="3809798"/>
                <a:ext cx="1629646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571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535927" y="4780243"/>
                <a:ext cx="212494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27" y="4780243"/>
                <a:ext cx="21249460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205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1390107" y="7162800"/>
            <a:ext cx="11260680" cy="6248400"/>
            <a:chOff x="1390107" y="4038600"/>
            <a:chExt cx="11260680" cy="6248400"/>
          </a:xfrm>
        </p:grpSpPr>
        <p:grpSp>
          <p:nvGrpSpPr>
            <p:cNvPr id="84" name="Group 83"/>
            <p:cNvGrpSpPr/>
            <p:nvPr/>
          </p:nvGrpSpPr>
          <p:grpSpPr>
            <a:xfrm>
              <a:off x="1390107" y="4076041"/>
              <a:ext cx="11260680" cy="6210959"/>
              <a:chOff x="1232452" y="2495616"/>
              <a:chExt cx="11260680" cy="6210959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1232452" y="2858285"/>
                <a:ext cx="11260680" cy="5848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661194" y="4038600"/>
              <a:ext cx="184858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614982" y="8236803"/>
            <a:ext cx="10731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VTPT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VTPT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14982" y="10645676"/>
            <a:ext cx="10578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VTPT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VTCP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14522355" y="9641269"/>
            <a:ext cx="8719213" cy="2366628"/>
            <a:chOff x="14522355" y="9641269"/>
            <a:chExt cx="8719213" cy="2366628"/>
          </a:xfrm>
        </p:grpSpPr>
        <p:grpSp>
          <p:nvGrpSpPr>
            <p:cNvPr id="89" name="Group 88"/>
            <p:cNvGrpSpPr/>
            <p:nvPr/>
          </p:nvGrpSpPr>
          <p:grpSpPr>
            <a:xfrm>
              <a:off x="14522355" y="10287000"/>
              <a:ext cx="8719213" cy="1720897"/>
              <a:chOff x="14619718" y="8513890"/>
              <a:chExt cx="8719213" cy="1720897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14619718" y="8513890"/>
                <a:ext cx="8719213" cy="17208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22202319" y="8859155"/>
                    <a:ext cx="457200" cy="746358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vi-VN" sz="4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02319" y="8859155"/>
                    <a:ext cx="457200" cy="74635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/>
            <p:cNvGrpSpPr/>
            <p:nvPr/>
          </p:nvGrpSpPr>
          <p:grpSpPr>
            <a:xfrm>
              <a:off x="18670587" y="9641269"/>
              <a:ext cx="1995204" cy="1125171"/>
              <a:chOff x="17818383" y="8107163"/>
              <a:chExt cx="1995204" cy="1125171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flipV="1">
                <a:off x="17818383" y="8802191"/>
                <a:ext cx="1995204" cy="430143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/>
                  <p:cNvSpPr/>
                  <p:nvPr/>
                </p:nvSpPr>
                <p:spPr>
                  <a:xfrm>
                    <a:off x="18392949" y="8107163"/>
                    <a:ext cx="933654" cy="807913"/>
                  </a:xfrm>
                  <a:prstGeom prst="rect">
                    <a:avLst/>
                  </a:prstGeom>
                </p:spPr>
                <p:txBody>
                  <a:bodyPr wrap="none" lIns="68580" tIns="34290" rIns="68580" bIns="3429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vi-VN" sz="4800" dirty="0"/>
                  </a:p>
                </p:txBody>
              </p:sp>
            </mc:Choice>
            <mc:Fallback xmlns="">
              <p:sp>
                <p:nvSpPr>
                  <p:cNvPr id="94" name="Rectangle 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92949" y="8107163"/>
                    <a:ext cx="933654" cy="80791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Group 99"/>
            <p:cNvGrpSpPr/>
            <p:nvPr/>
          </p:nvGrpSpPr>
          <p:grpSpPr>
            <a:xfrm>
              <a:off x="15908133" y="10152265"/>
              <a:ext cx="937318" cy="1226359"/>
              <a:chOff x="16673065" y="8038660"/>
              <a:chExt cx="937318" cy="1226359"/>
            </a:xfrm>
          </p:grpSpPr>
          <p:cxnSp>
            <p:nvCxnSpPr>
              <p:cNvPr id="101" name="Straight Arrow Connector 100"/>
              <p:cNvCxnSpPr/>
              <p:nvPr/>
            </p:nvCxnSpPr>
            <p:spPr>
              <a:xfrm flipH="1" flipV="1">
                <a:off x="17306107" y="8038660"/>
                <a:ext cx="304276" cy="1226359"/>
              </a:xfrm>
              <a:prstGeom prst="straightConnector1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/>
                  <p:cNvSpPr/>
                  <p:nvPr/>
                </p:nvSpPr>
                <p:spPr>
                  <a:xfrm>
                    <a:off x="16673065" y="8367786"/>
                    <a:ext cx="933654" cy="807913"/>
                  </a:xfrm>
                  <a:prstGeom prst="rect">
                    <a:avLst/>
                  </a:prstGeom>
                </p:spPr>
                <p:txBody>
                  <a:bodyPr wrap="none" lIns="68580" tIns="34290" rIns="68580" bIns="3429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vi-VN" sz="4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Rectangle 10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73065" y="8367786"/>
                    <a:ext cx="933654" cy="807913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2" name="Group 111"/>
          <p:cNvGrpSpPr/>
          <p:nvPr/>
        </p:nvGrpSpPr>
        <p:grpSpPr>
          <a:xfrm>
            <a:off x="16765587" y="7733553"/>
            <a:ext cx="1144182" cy="5220447"/>
            <a:chOff x="16765587" y="7733553"/>
            <a:chExt cx="1144182" cy="5220447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16765587" y="8236803"/>
              <a:ext cx="1144182" cy="47171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16841787" y="7733553"/>
                  <a:ext cx="838200" cy="74635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1787" y="7733553"/>
                  <a:ext cx="838200" cy="74635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 110"/>
          <p:cNvGrpSpPr/>
          <p:nvPr/>
        </p:nvGrpSpPr>
        <p:grpSpPr>
          <a:xfrm>
            <a:off x="14033894" y="7189730"/>
            <a:ext cx="8719213" cy="2384148"/>
            <a:chOff x="14033894" y="7189730"/>
            <a:chExt cx="8719213" cy="2384148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14033894" y="7852981"/>
              <a:ext cx="8719213" cy="17208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21108986" y="7189730"/>
                  <a:ext cx="995969" cy="74635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8986" y="7189730"/>
                  <a:ext cx="995969" cy="74635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8" grpId="0"/>
      <p:bldP spid="80" grpId="0"/>
      <p:bldP spid="83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4126394"/>
            <a:chOff x="1076414" y="4334859"/>
            <a:chExt cx="22325581" cy="412639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790162"/>
              <a:chOff x="637542" y="1083939"/>
              <a:chExt cx="8611674" cy="149220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49220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11996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 </a:t>
                    </a:r>
                    <a:r>
                      <a:rPr lang="vi-VN" sz="4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vectơ</a:t>
                    </a:r>
                    <a:r>
                      <a:rPr lang="nl-NL" sz="4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pháp tuyến </a:t>
                    </a:r>
                    <a:r>
                      <a:rPr lang="nl-NL" sz="4800" dirty="0" smtClean="0">
                        <a:latin typeface="Times New Roman" pitchFamily="18" charset="0"/>
                        <a:cs typeface="Times New Roman" pitchFamily="18" charset="0"/>
                      </a:rPr>
                      <a:t>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Khi </a:t>
                    </a:r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đó phương trình tổng quát của đường thẳng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𝛥</m:t>
                        </m:r>
                      </m:oMath>
                    </a14:m>
                    <a:r>
                      <a:rPr lang="en-US" sz="48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4800" b="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=0⇔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4800" b="0" i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800" dirty="0" err="1" smtClean="0">
                        <a:latin typeface="Times New Roman" pitchFamily="18" charset="0"/>
                        <a:cs typeface="Times New Roman" pitchFamily="18" charset="0"/>
                      </a:rPr>
                      <a:t>Với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en-US" sz="4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199613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400" b="-98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390107" y="8382000"/>
            <a:ext cx="21948824" cy="2133600"/>
            <a:chOff x="1390107" y="8382000"/>
            <a:chExt cx="21948824" cy="2133600"/>
          </a:xfrm>
        </p:grpSpPr>
        <p:grpSp>
          <p:nvGrpSpPr>
            <p:cNvPr id="54" name="Group 53"/>
            <p:cNvGrpSpPr/>
            <p:nvPr/>
          </p:nvGrpSpPr>
          <p:grpSpPr>
            <a:xfrm>
              <a:off x="1390107" y="8382000"/>
              <a:ext cx="21948824" cy="2133600"/>
              <a:chOff x="1390107" y="4038600"/>
              <a:chExt cx="21948824" cy="213360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1390107" y="4076041"/>
                <a:ext cx="21948824" cy="2096159"/>
                <a:chOff x="1232452" y="2495616"/>
                <a:chExt cx="21948824" cy="2096159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1232452" y="2858285"/>
                  <a:ext cx="21948824" cy="17334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1661194" y="4038600"/>
                <a:ext cx="184858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60374" y="9456003"/>
                  <a:ext cx="21482213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Nếu </a:t>
                  </a:r>
                  <a:r>
                    <a:rPr lang="en-US" sz="4600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600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có phương trình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en-US" sz="4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thì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có một VTPT là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0374" y="9456003"/>
                  <a:ext cx="21482213" cy="80021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20" t="-16031" r="-1135" b="-38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75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94825" y="6781800"/>
            <a:ext cx="21819676" cy="5410200"/>
            <a:chOff x="1270511" y="5867400"/>
            <a:chExt cx="21819676" cy="598547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57138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2909148"/>
            <a:chOff x="1272674" y="3461657"/>
            <a:chExt cx="21841827" cy="2909148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2909148"/>
              <a:chOff x="1268078" y="3405486"/>
              <a:chExt cx="21841827" cy="2909148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252368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1" y="3906146"/>
                  <a:ext cx="17541085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Lập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r>
                    <a:rPr lang="en-US" sz="4800" b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(1;2)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nhận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3;−2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VTPT.</a:t>
                  </a: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 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 </a:t>
                  </a: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 </a:t>
                  </a:r>
                  <a14:m>
                    <m:oMath xmlns:m="http://schemas.openxmlformats.org/officeDocument/2006/math"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(2;2)</m:t>
                      </m:r>
                    </m:oMath>
                  </a14:m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(4;3)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1" y="3906146"/>
                  <a:ext cx="17541085" cy="23083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99" t="-5820" b="-134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686563" y="7692176"/>
                <a:ext cx="2102262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 qua điểm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; 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+1=0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63" y="7692176"/>
                <a:ext cx="21022624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334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700046" y="9423249"/>
                <a:ext cx="21022624" cy="2397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=(2;1)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=(1;−2)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+2=0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46" y="9423249"/>
                <a:ext cx="21022624" cy="2397964"/>
              </a:xfrm>
              <a:prstGeom prst="rect">
                <a:avLst/>
              </a:prstGeom>
              <a:blipFill rotWithShape="0">
                <a:blip r:embed="rId5"/>
                <a:stretch>
                  <a:fillRect l="-1334" t="-2036" b="-1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4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quát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372842" y="3593406"/>
            <a:ext cx="21868726" cy="646499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6" name="Group 7"/>
          <p:cNvGrpSpPr/>
          <p:nvPr/>
        </p:nvGrpSpPr>
        <p:grpSpPr>
          <a:xfrm>
            <a:off x="1240345" y="3346965"/>
            <a:ext cx="235123" cy="226625"/>
            <a:chOff x="217543" y="8657358"/>
            <a:chExt cx="263525" cy="254000"/>
          </a:xfrm>
        </p:grpSpPr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17543" y="8657358"/>
              <a:ext cx="263525" cy="254000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239768" y="8674820"/>
              <a:ext cx="217488" cy="214313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5187" y="4114800"/>
                <a:ext cx="1897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4114800"/>
                <a:ext cx="18973800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35187" y="5643077"/>
                <a:ext cx="1897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5643077"/>
                <a:ext cx="18973800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35187" y="7171354"/>
                <a:ext cx="1897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7171354"/>
                <a:ext cx="18973800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35187" y="8699632"/>
                <a:ext cx="18973800" cy="1080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2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;0)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(0;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8699632"/>
                <a:ext cx="18973800" cy="1080680"/>
              </a:xfrm>
              <a:prstGeom prst="rect">
                <a:avLst/>
              </a:prstGeom>
              <a:blipFill rotWithShape="0">
                <a:blip r:embed="rId6"/>
                <a:stretch>
                  <a:fillRect t="-5085" b="-1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25" name="Rounded Rectangle 2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1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3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382894" y="43434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4343400"/>
            <a:ext cx="5051647" cy="1042191"/>
            <a:chOff x="1380347" y="3163074"/>
            <a:chExt cx="3963642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8" y="3163074"/>
              <a:ext cx="357874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43434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2895600"/>
            <a:ext cx="22664057" cy="1176337"/>
            <a:chOff x="534987" y="1869705"/>
            <a:chExt cx="22664057" cy="117633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176337"/>
              <a:chOff x="534987" y="1647866"/>
              <a:chExt cx="22664057" cy="1176337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05030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923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/>
                  <a:r>
                    <a:rPr lang="nl-NL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 vec-tơ pháp tuyến </a:t>
                  </a:r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 đường thẳng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+5=0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9233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 t="-9272" b="-2980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43434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208411" y="44196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4428914"/>
                <a:ext cx="339804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;–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4428914"/>
                <a:ext cx="3398046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4462952"/>
                <a:ext cx="30432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4462952"/>
                <a:ext cx="30432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4427547"/>
                <a:ext cx="386714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4427547"/>
                <a:ext cx="3867149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44289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44289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6629400"/>
            <a:ext cx="22617763" cy="3386098"/>
            <a:chOff x="1270510" y="5267367"/>
            <a:chExt cx="22617763" cy="3386098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01466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618105" y="7457844"/>
                <a:ext cx="21915182" cy="1040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𝑎𝑥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𝑏𝑦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VTPT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5" y="7457844"/>
                <a:ext cx="21915182" cy="104061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839787" y="8610600"/>
                <a:ext cx="21517812" cy="1040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−2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+5=0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VTPT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8610600"/>
                <a:ext cx="21517812" cy="10406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127" name="Rounded Rectangle 12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382894" y="52578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5257800"/>
            <a:ext cx="4761101" cy="1042191"/>
            <a:chOff x="1380347" y="3163074"/>
            <a:chExt cx="3735673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8" y="3163074"/>
              <a:ext cx="335077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52578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2895600"/>
            <a:ext cx="23436871" cy="1981200"/>
            <a:chOff x="534987" y="1869705"/>
            <a:chExt cx="23436871" cy="198120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3420452" cy="1869748"/>
              <a:chOff x="534987" y="1647866"/>
              <a:chExt cx="23420452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1"/>
                <a:ext cx="23199789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787464" y="2018534"/>
                  <a:ext cx="20184394" cy="183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46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vi-VN" sz="4600" dirty="0" smtClean="0">
                      <a:latin typeface="Times New Roman" pitchFamily="18" charset="0"/>
                      <a:cs typeface="Times New Roman" pitchFamily="18" charset="0"/>
                    </a:rPr>
                    <a:t>ectơ</a:t>
                  </a:r>
                  <a:r>
                    <a:rPr lang="nl-NL" sz="4600" dirty="0" smtClean="0">
                      <a:latin typeface="Times New Roman" pitchFamily="18" charset="0"/>
                      <a:cs typeface="Times New Roman" pitchFamily="18" charset="0"/>
                    </a:rPr>
                    <a:t> nào dưới đây là một </a:t>
                  </a:r>
                  <a:r>
                    <a:rPr lang="vi-VN" sz="4600" dirty="0" smtClean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nl-NL" sz="4600" dirty="0" smtClean="0">
                      <a:latin typeface="Times New Roman" pitchFamily="18" charset="0"/>
                      <a:cs typeface="Times New Roman" pitchFamily="18" charset="0"/>
                    </a:rPr>
                    <a:t> pháp tuyến của </a:t>
                  </a:r>
                  <a:r>
                    <a:rPr lang="nl-NL" sz="4600" dirty="0">
                      <a:latin typeface="Times New Roman" pitchFamily="18" charset="0"/>
                      <a:cs typeface="Times New Roman" pitchFamily="18" charset="0"/>
                    </a:rPr>
                    <a:t>đường </a:t>
                  </a:r>
                  <a:r>
                    <a:rPr lang="nl-NL" sz="4600" dirty="0" smtClean="0">
                      <a:latin typeface="Times New Roman" pitchFamily="18" charset="0"/>
                      <a:cs typeface="Times New Roman" pitchFamily="18" charset="0"/>
                    </a:rPr>
                    <a:t>thẳng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  <a:ea typeface="Arial"/>
                              <a:cs typeface="Times New Roman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vi-VN" sz="4600" dirty="0">
                      <a:latin typeface="Times New Roman"/>
                      <a:ea typeface="Arial"/>
                      <a:cs typeface="Times New Roman"/>
                    </a:rPr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6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=5−7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=−3+3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a:rPr lang="en-US" sz="46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?</m:t>
                      </m:r>
                    </m:oMath>
                  </a14:m>
                  <a:endParaRPr lang="en-US" sz="4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7464" y="2018534"/>
                  <a:ext cx="20184394" cy="183237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4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52578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223651" y="53340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5343314"/>
                <a:ext cx="303044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5343314"/>
                <a:ext cx="3030445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5377352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5377352"/>
                <a:ext cx="3455177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5341947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5341947"/>
                <a:ext cx="3455177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53433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53433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7086600"/>
            <a:ext cx="22617763" cy="2456542"/>
            <a:chOff x="593981" y="5410200"/>
            <a:chExt cx="22617763" cy="2456542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2456542"/>
              <a:chOff x="1270510" y="5267367"/>
              <a:chExt cx="22617763" cy="2456542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2085109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29980" y="7237109"/>
                <a:ext cx="1608236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</a:t>
                </a:r>
                <a:r>
                  <a:rPr lang="vi-VN" sz="4800" dirty="0" smtClean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nl-NL" sz="4800">
                            <a:latin typeface="Cambria Math"/>
                          </a:rPr>
                          <m:t>;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7237109"/>
                <a:ext cx="16082366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1744" b="-15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429980" y="8174227"/>
                <a:ext cx="1608236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</a:t>
                </a:r>
                <a:r>
                  <a:rPr lang="vi-VN" sz="4800" dirty="0" smtClean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 pháp tuyến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sz="4800">
                            <a:latin typeface="Cambria Math"/>
                          </a:rPr>
                          <m:t>;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8174227"/>
                <a:ext cx="16082366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1744" b="-15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4" name="Rounded Rectangle 6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6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832977" y="5462311"/>
            <a:ext cx="5327768" cy="1042191"/>
            <a:chOff x="1380347" y="3163074"/>
            <a:chExt cx="4180293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8" y="3163074"/>
              <a:ext cx="379539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978567" y="5462312"/>
            <a:ext cx="5142104" cy="1042191"/>
            <a:chOff x="1380347" y="3163075"/>
            <a:chExt cx="4034617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124158" y="5410200"/>
            <a:ext cx="4877119" cy="1146410"/>
            <a:chOff x="1380347" y="3122188"/>
            <a:chExt cx="3826703" cy="899501"/>
          </a:xfrm>
        </p:grpSpPr>
        <p:sp>
          <p:nvSpPr>
            <p:cNvPr id="85" name="Rectangle 84"/>
            <p:cNvSpPr/>
            <p:nvPr/>
          </p:nvSpPr>
          <p:spPr>
            <a:xfrm>
              <a:off x="1765249" y="3122188"/>
              <a:ext cx="3441801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2819400"/>
            <a:ext cx="22683477" cy="2308334"/>
            <a:chOff x="534987" y="1793505"/>
            <a:chExt cx="22683477" cy="2308334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167154"/>
              <a:chOff x="534987" y="1647866"/>
              <a:chExt cx="22664057" cy="2167154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0941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308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(2;−5)</m:t>
                      </m:r>
                    </m:oMath>
                  </a14:m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VTCP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:endPara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30833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93" b="-501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687387" y="5462312"/>
            <a:ext cx="4914675" cy="1042191"/>
            <a:chOff x="1380347" y="3163075"/>
            <a:chExt cx="3856171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8" y="3163075"/>
              <a:ext cx="3471270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686305" y="55385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535858" y="5661682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661682"/>
                <a:ext cx="3996863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751909" y="5585482"/>
                <a:ext cx="440883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85482"/>
                <a:ext cx="4408836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3929670" y="5617304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617304"/>
                <a:ext cx="3996863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004413" y="5617304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+7=0.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617304"/>
                <a:ext cx="399686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6781800"/>
            <a:ext cx="22617763" cy="3352800"/>
            <a:chOff x="1270510" y="5267367"/>
            <a:chExt cx="22617763" cy="3352800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29813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915987" y="7710951"/>
                <a:ext cx="21938813" cy="107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4600" i="1">
                              <a:latin typeface="Cambria Math"/>
                              <a:ea typeface="Arial"/>
                              <a:cs typeface="Times New Roman"/>
                            </a:rPr>
                            <m:t>𝑑</m:t>
                          </m:r>
                        </m:e>
                      </m:d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đ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i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qua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a:rPr lang="vi-VN" sz="4600" i="1">
                          <a:latin typeface="Cambria Math"/>
                          <a:ea typeface="Arial"/>
                          <a:cs typeface="Times New Roman"/>
                        </a:rPr>
                        <m:t>𝑀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4600" i="1">
                              <a:latin typeface="Cambria Math"/>
                              <a:ea typeface="Arial"/>
                              <a:cs typeface="Times New Roman"/>
                            </a:rPr>
                            <m:t>2;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−5</m:t>
                          </m:r>
                        </m:e>
                      </m:d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v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VTCP</m:t>
                      </m:r>
                      <m:r>
                        <a:rPr lang="en-US" sz="4600" b="0" i="1" dirty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en-US" sz="4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n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ê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n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VTPT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600" i="1">
                              <a:latin typeface="Cambria Math"/>
                            </a:rPr>
                            <m:t>;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46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7710951"/>
                <a:ext cx="21938813" cy="10778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2756" y="8915400"/>
                <a:ext cx="21965031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: 3</m:t>
                    </m:r>
                    <m:d>
                      <m:dPr>
                        <m:ctrlPr>
                          <a:rPr lang="en-US" sz="4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sz="4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=0⇔ 3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sz="4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56" y="8915400"/>
                <a:ext cx="21965031" cy="800219"/>
              </a:xfrm>
              <a:prstGeom prst="rect">
                <a:avLst/>
              </a:prstGeom>
              <a:blipFill rotWithShape="0">
                <a:blip r:embed="rId9"/>
                <a:stretch>
                  <a:fillRect l="-1193" t="-16031" b="-3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58" name="Rounded Rectangle 5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1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1163</Words>
  <Application>Microsoft Office PowerPoint</Application>
  <PresentationFormat>Custom</PresentationFormat>
  <Paragraphs>253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AutoBVT</cp:lastModifiedBy>
  <cp:revision>96</cp:revision>
  <dcterms:created xsi:type="dcterms:W3CDTF">2013-08-31T11:42:51Z</dcterms:created>
  <dcterms:modified xsi:type="dcterms:W3CDTF">2020-02-26T14:21:28Z</dcterms:modified>
</cp:coreProperties>
</file>