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9"/>
  </p:notesMasterIdLst>
  <p:sldIdLst>
    <p:sldId id="256" r:id="rId2"/>
    <p:sldId id="2147470013" r:id="rId3"/>
    <p:sldId id="2147469989" r:id="rId4"/>
    <p:sldId id="2147469990" r:id="rId5"/>
    <p:sldId id="2147469991" r:id="rId6"/>
    <p:sldId id="2147469992" r:id="rId7"/>
    <p:sldId id="2147469993" r:id="rId8"/>
    <p:sldId id="2147470002" r:id="rId9"/>
    <p:sldId id="2147469995" r:id="rId10"/>
    <p:sldId id="2147469996" r:id="rId11"/>
    <p:sldId id="2147470003" r:id="rId12"/>
    <p:sldId id="2147470014" r:id="rId13"/>
    <p:sldId id="2147470001" r:id="rId14"/>
    <p:sldId id="2147470007" r:id="rId15"/>
    <p:sldId id="2147469997" r:id="rId16"/>
    <p:sldId id="2147469998" r:id="rId17"/>
    <p:sldId id="2147470004" r:id="rId18"/>
    <p:sldId id="2147470006" r:id="rId19"/>
    <p:sldId id="2147470011" r:id="rId20"/>
    <p:sldId id="2147470012" r:id="rId21"/>
    <p:sldId id="2147469999" r:id="rId22"/>
    <p:sldId id="2147470015" r:id="rId23"/>
    <p:sldId id="2147470016" r:id="rId24"/>
    <p:sldId id="2147470005" r:id="rId25"/>
    <p:sldId id="2147470008" r:id="rId26"/>
    <p:sldId id="2147470009" r:id="rId27"/>
    <p:sldId id="214747001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Kiểu Có chủ đề 1 - Màu chủ đề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Kiểu Có chủ đề 1 - Màu chủ đề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Kiểu Có chủ đề 1 - Màu chủ đề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Kiểu Tối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E8D12-3DDB-409F-8BCE-DE48EBF45535}" type="datetimeFigureOut">
              <a:rPr lang="en-US" smtClean="0"/>
              <a:t>20/5/2023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64DAF-48C8-4D0B-B800-773AC97ADC0C}" type="slidenum">
              <a:rPr lang="en-US" smtClean="0"/>
              <a:t>‹#›</a:t>
            </a:fld>
            <a:endParaRPr lang="en-US"/>
          </a:p>
        </p:txBody>
      </p:sp>
    </p:spTree>
    <p:extLst>
      <p:ext uri="{BB962C8B-B14F-4D97-AF65-F5344CB8AC3E}">
        <p14:creationId xmlns:p14="http://schemas.microsoft.com/office/powerpoint/2010/main" val="143090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4dc676206e_0_1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4dc676206e_0_1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10</a:t>
            </a:fld>
            <a:endParaRPr lang="en-US"/>
          </a:p>
        </p:txBody>
      </p:sp>
    </p:spTree>
    <p:extLst>
      <p:ext uri="{BB962C8B-B14F-4D97-AF65-F5344CB8AC3E}">
        <p14:creationId xmlns:p14="http://schemas.microsoft.com/office/powerpoint/2010/main" val="273545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11</a:t>
            </a:fld>
            <a:endParaRPr lang="en-US"/>
          </a:p>
        </p:txBody>
      </p:sp>
    </p:spTree>
    <p:extLst>
      <p:ext uri="{BB962C8B-B14F-4D97-AF65-F5344CB8AC3E}">
        <p14:creationId xmlns:p14="http://schemas.microsoft.com/office/powerpoint/2010/main" val="90908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12</a:t>
            </a:fld>
            <a:endParaRPr lang="en-US"/>
          </a:p>
        </p:txBody>
      </p:sp>
    </p:spTree>
    <p:extLst>
      <p:ext uri="{BB962C8B-B14F-4D97-AF65-F5344CB8AC3E}">
        <p14:creationId xmlns:p14="http://schemas.microsoft.com/office/powerpoint/2010/main" val="361465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13</a:t>
            </a:fld>
            <a:endParaRPr lang="en-US"/>
          </a:p>
        </p:txBody>
      </p:sp>
    </p:spTree>
    <p:extLst>
      <p:ext uri="{BB962C8B-B14F-4D97-AF65-F5344CB8AC3E}">
        <p14:creationId xmlns:p14="http://schemas.microsoft.com/office/powerpoint/2010/main" val="241081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14</a:t>
            </a:fld>
            <a:endParaRPr lang="en-US"/>
          </a:p>
        </p:txBody>
      </p:sp>
    </p:spTree>
    <p:extLst>
      <p:ext uri="{BB962C8B-B14F-4D97-AF65-F5344CB8AC3E}">
        <p14:creationId xmlns:p14="http://schemas.microsoft.com/office/powerpoint/2010/main" val="89561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15</a:t>
            </a:fld>
            <a:endParaRPr lang="en-US"/>
          </a:p>
        </p:txBody>
      </p:sp>
    </p:spTree>
    <p:extLst>
      <p:ext uri="{BB962C8B-B14F-4D97-AF65-F5344CB8AC3E}">
        <p14:creationId xmlns:p14="http://schemas.microsoft.com/office/powerpoint/2010/main" val="236817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16</a:t>
            </a:fld>
            <a:endParaRPr lang="en-US"/>
          </a:p>
        </p:txBody>
      </p:sp>
    </p:spTree>
    <p:extLst>
      <p:ext uri="{BB962C8B-B14F-4D97-AF65-F5344CB8AC3E}">
        <p14:creationId xmlns:p14="http://schemas.microsoft.com/office/powerpoint/2010/main" val="104839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17</a:t>
            </a:fld>
            <a:endParaRPr lang="en-US"/>
          </a:p>
        </p:txBody>
      </p:sp>
    </p:spTree>
    <p:extLst>
      <p:ext uri="{BB962C8B-B14F-4D97-AF65-F5344CB8AC3E}">
        <p14:creationId xmlns:p14="http://schemas.microsoft.com/office/powerpoint/2010/main" val="182809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18</a:t>
            </a:fld>
            <a:endParaRPr lang="en-US"/>
          </a:p>
        </p:txBody>
      </p:sp>
    </p:spTree>
    <p:extLst>
      <p:ext uri="{BB962C8B-B14F-4D97-AF65-F5344CB8AC3E}">
        <p14:creationId xmlns:p14="http://schemas.microsoft.com/office/powerpoint/2010/main" val="38310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19</a:t>
            </a:fld>
            <a:endParaRPr lang="en-US"/>
          </a:p>
        </p:txBody>
      </p:sp>
    </p:spTree>
    <p:extLst>
      <p:ext uri="{BB962C8B-B14F-4D97-AF65-F5344CB8AC3E}">
        <p14:creationId xmlns:p14="http://schemas.microsoft.com/office/powerpoint/2010/main" val="18487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2</a:t>
            </a:fld>
            <a:endParaRPr lang="en-US"/>
          </a:p>
        </p:txBody>
      </p:sp>
    </p:spTree>
    <p:extLst>
      <p:ext uri="{BB962C8B-B14F-4D97-AF65-F5344CB8AC3E}">
        <p14:creationId xmlns:p14="http://schemas.microsoft.com/office/powerpoint/2010/main" val="420953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20</a:t>
            </a:fld>
            <a:endParaRPr lang="en-US"/>
          </a:p>
        </p:txBody>
      </p:sp>
    </p:spTree>
    <p:extLst>
      <p:ext uri="{BB962C8B-B14F-4D97-AF65-F5344CB8AC3E}">
        <p14:creationId xmlns:p14="http://schemas.microsoft.com/office/powerpoint/2010/main" val="891877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21</a:t>
            </a:fld>
            <a:endParaRPr lang="en-US"/>
          </a:p>
        </p:txBody>
      </p:sp>
    </p:spTree>
    <p:extLst>
      <p:ext uri="{BB962C8B-B14F-4D97-AF65-F5344CB8AC3E}">
        <p14:creationId xmlns:p14="http://schemas.microsoft.com/office/powerpoint/2010/main" val="128412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22</a:t>
            </a:fld>
            <a:endParaRPr lang="en-US"/>
          </a:p>
        </p:txBody>
      </p:sp>
    </p:spTree>
    <p:extLst>
      <p:ext uri="{BB962C8B-B14F-4D97-AF65-F5344CB8AC3E}">
        <p14:creationId xmlns:p14="http://schemas.microsoft.com/office/powerpoint/2010/main" val="389476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23</a:t>
            </a:fld>
            <a:endParaRPr lang="en-US"/>
          </a:p>
        </p:txBody>
      </p:sp>
    </p:spTree>
    <p:extLst>
      <p:ext uri="{BB962C8B-B14F-4D97-AF65-F5344CB8AC3E}">
        <p14:creationId xmlns:p14="http://schemas.microsoft.com/office/powerpoint/2010/main" val="3036162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24</a:t>
            </a:fld>
            <a:endParaRPr lang="en-US"/>
          </a:p>
        </p:txBody>
      </p:sp>
    </p:spTree>
    <p:extLst>
      <p:ext uri="{BB962C8B-B14F-4D97-AF65-F5344CB8AC3E}">
        <p14:creationId xmlns:p14="http://schemas.microsoft.com/office/powerpoint/2010/main" val="247855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3</a:t>
            </a:fld>
            <a:endParaRPr lang="en-US"/>
          </a:p>
        </p:txBody>
      </p:sp>
    </p:spTree>
    <p:extLst>
      <p:ext uri="{BB962C8B-B14F-4D97-AF65-F5344CB8AC3E}">
        <p14:creationId xmlns:p14="http://schemas.microsoft.com/office/powerpoint/2010/main" val="41433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4</a:t>
            </a:fld>
            <a:endParaRPr lang="en-US"/>
          </a:p>
        </p:txBody>
      </p:sp>
    </p:spTree>
    <p:extLst>
      <p:ext uri="{BB962C8B-B14F-4D97-AF65-F5344CB8AC3E}">
        <p14:creationId xmlns:p14="http://schemas.microsoft.com/office/powerpoint/2010/main" val="418877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5</a:t>
            </a:fld>
            <a:endParaRPr lang="en-US"/>
          </a:p>
        </p:txBody>
      </p:sp>
    </p:spTree>
    <p:extLst>
      <p:ext uri="{BB962C8B-B14F-4D97-AF65-F5344CB8AC3E}">
        <p14:creationId xmlns:p14="http://schemas.microsoft.com/office/powerpoint/2010/main" val="350140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6</a:t>
            </a:fld>
            <a:endParaRPr lang="en-US"/>
          </a:p>
        </p:txBody>
      </p:sp>
    </p:spTree>
    <p:extLst>
      <p:ext uri="{BB962C8B-B14F-4D97-AF65-F5344CB8AC3E}">
        <p14:creationId xmlns:p14="http://schemas.microsoft.com/office/powerpoint/2010/main" val="641829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7</a:t>
            </a:fld>
            <a:endParaRPr lang="en-US"/>
          </a:p>
        </p:txBody>
      </p:sp>
    </p:spTree>
    <p:extLst>
      <p:ext uri="{BB962C8B-B14F-4D97-AF65-F5344CB8AC3E}">
        <p14:creationId xmlns:p14="http://schemas.microsoft.com/office/powerpoint/2010/main" val="155292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8</a:t>
            </a:fld>
            <a:endParaRPr lang="en-US"/>
          </a:p>
        </p:txBody>
      </p:sp>
    </p:spTree>
    <p:extLst>
      <p:ext uri="{BB962C8B-B14F-4D97-AF65-F5344CB8AC3E}">
        <p14:creationId xmlns:p14="http://schemas.microsoft.com/office/powerpoint/2010/main" val="91064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2AF0500-11FC-5051-26BE-385A59DB32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BE7F7C5-37D3-A74D-DA74-DAAE4EF42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E07E86D-311F-6F6C-62F8-C3D85C3F94DC}"/>
              </a:ext>
            </a:extLst>
          </p:cNvPr>
          <p:cNvSpPr>
            <a:spLocks noGrp="1"/>
          </p:cNvSpPr>
          <p:nvPr>
            <p:ph type="sldNum" sz="quarter" idx="5"/>
          </p:nvPr>
        </p:nvSpPr>
        <p:spPr/>
        <p:txBody>
          <a:bodyPr/>
          <a:lstStyle/>
          <a:p>
            <a:pPr>
              <a:defRPr/>
            </a:pPr>
            <a:fld id="{A6891637-6603-461E-91EB-7AD03EEF9912}" type="slidenum">
              <a:rPr lang="en-US" smtClean="0"/>
              <a:pPr>
                <a:defRPr/>
              </a:pPr>
              <a:t>9</a:t>
            </a:fld>
            <a:endParaRPr lang="en-US"/>
          </a:p>
        </p:txBody>
      </p:sp>
    </p:spTree>
    <p:extLst>
      <p:ext uri="{BB962C8B-B14F-4D97-AF65-F5344CB8AC3E}">
        <p14:creationId xmlns:p14="http://schemas.microsoft.com/office/powerpoint/2010/main" val="873551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a:t>
            </a:fld>
            <a:endParaRPr lang="en-US" dirty="0">
              <a:solidFill>
                <a:prstClr val="black">
                  <a:tint val="75000"/>
                </a:prstClr>
              </a:solidFill>
            </a:endParaRPr>
          </a:p>
        </p:txBody>
      </p:sp>
      <p:pic>
        <p:nvPicPr>
          <p:cNvPr id="18" name="Picture 44" descr="55108">
            <a:extLst>
              <a:ext uri="{FF2B5EF4-FFF2-40B4-BE49-F238E27FC236}">
                <a16:creationId xmlns:a16="http://schemas.microsoft.com/office/drawing/2014/main" id="{B61BE662-CD0A-4676-AE4E-1EAAF5801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0380" b="20709"/>
          <a:stretch>
            <a:fillRect/>
          </a:stretch>
        </p:blipFill>
        <p:spPr bwMode="auto">
          <a:xfrm>
            <a:off x="0" y="3132138"/>
            <a:ext cx="3024717" cy="37258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45">
            <a:extLst>
              <a:ext uri="{FF2B5EF4-FFF2-40B4-BE49-F238E27FC236}">
                <a16:creationId xmlns:a16="http://schemas.microsoft.com/office/drawing/2014/main" id="{4F2655CB-62A2-476B-8D92-0F6AC809EEDF}"/>
              </a:ext>
            </a:extLst>
          </p:cNvPr>
          <p:cNvSpPr>
            <a:spLocks noChangeArrowheads="1"/>
          </p:cNvSpPr>
          <p:nvPr userDrawn="1"/>
        </p:nvSpPr>
        <p:spPr bwMode="ltGray">
          <a:xfrm>
            <a:off x="0" y="7"/>
            <a:ext cx="3024717" cy="3141663"/>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vi-VN" sz="2400">
              <a:solidFill>
                <a:prstClr val="black"/>
              </a:solidFill>
            </a:endParaRPr>
          </a:p>
        </p:txBody>
      </p:sp>
      <p:sp>
        <p:nvSpPr>
          <p:cNvPr id="22" name="Text Box 46">
            <a:extLst>
              <a:ext uri="{FF2B5EF4-FFF2-40B4-BE49-F238E27FC236}">
                <a16:creationId xmlns:a16="http://schemas.microsoft.com/office/drawing/2014/main" id="{B9795870-5653-4849-93A3-11D93153F989}"/>
              </a:ext>
            </a:extLst>
          </p:cNvPr>
          <p:cNvSpPr txBox="1">
            <a:spLocks noChangeArrowheads="1"/>
          </p:cNvSpPr>
          <p:nvPr userDrawn="1"/>
        </p:nvSpPr>
        <p:spPr bwMode="auto">
          <a:xfrm>
            <a:off x="564816" y="365126"/>
            <a:ext cx="1253741" cy="91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609585"/>
            <a:r>
              <a:rPr lang="en-US" sz="2133" b="1">
                <a:solidFill>
                  <a:prstClr val="white"/>
                </a:solidFill>
              </a:rPr>
              <a:t>Company</a:t>
            </a:r>
          </a:p>
          <a:p>
            <a:pPr algn="ctr" defTabSz="609585"/>
            <a:r>
              <a:rPr lang="en-US" sz="3200" b="1">
                <a:solidFill>
                  <a:prstClr val="white"/>
                </a:solidFill>
              </a:rPr>
              <a:t>LOGO</a:t>
            </a:r>
          </a:p>
        </p:txBody>
      </p:sp>
    </p:spTree>
    <p:extLst>
      <p:ext uri="{BB962C8B-B14F-4D97-AF65-F5344CB8AC3E}">
        <p14:creationId xmlns:p14="http://schemas.microsoft.com/office/powerpoint/2010/main" val="179325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09585"/>
            <a:fld id="{C764DE79-268F-4C1A-8933-263129D2AF90}" type="datetimeFigureOut">
              <a:rPr lang="en-US" smtClean="0">
                <a:solidFill>
                  <a:prstClr val="black">
                    <a:tint val="75000"/>
                  </a:prstClr>
                </a:solidFill>
              </a:rPr>
              <a:pPr defTabSz="609585"/>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585"/>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85"/>
            <a:fld id="{E07A9035-7700-4B29-935C-9F043BE102CD}"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389127997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09585"/>
            <a:fld id="{C764DE79-268F-4C1A-8933-263129D2AF90}" type="datetimeFigureOut">
              <a:rPr lang="en-US" smtClean="0">
                <a:solidFill>
                  <a:prstClr val="black">
                    <a:tint val="75000"/>
                  </a:prstClr>
                </a:solidFill>
              </a:rPr>
              <a:pPr defTabSz="609585"/>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585"/>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85"/>
            <a:fld id="{E07A9035-7700-4B29-935C-9F043BE102CD}" type="slidenum">
              <a:rPr lang="en-US" smtClean="0">
                <a:solidFill>
                  <a:prstClr val="black">
                    <a:tint val="75000"/>
                  </a:prstClr>
                </a:solidFill>
              </a:rPr>
              <a:pPr defTabSz="609585"/>
              <a:t>‹#›</a:t>
            </a:fld>
            <a:endParaRPr lang="en-US">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234371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09585"/>
            <a:fld id="{C764DE79-268F-4C1A-8933-263129D2AF90}" type="datetimeFigureOut">
              <a:rPr lang="en-US" smtClean="0">
                <a:solidFill>
                  <a:prstClr val="black">
                    <a:tint val="75000"/>
                  </a:prstClr>
                </a:solidFill>
              </a:rPr>
              <a:pPr defTabSz="609585"/>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585"/>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85"/>
            <a:fld id="{E07A9035-7700-4B29-935C-9F043BE102CD}"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264895951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09585"/>
            <a:fld id="{C764DE79-268F-4C1A-8933-263129D2AF90}" type="datetimeFigureOut">
              <a:rPr lang="en-US" smtClean="0">
                <a:solidFill>
                  <a:prstClr val="black">
                    <a:tint val="75000"/>
                  </a:prstClr>
                </a:solidFill>
              </a:rPr>
              <a:pPr defTabSz="609585"/>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585"/>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85"/>
            <a:fld id="{E07A9035-7700-4B29-935C-9F043BE102CD}" type="slidenum">
              <a:rPr lang="en-US" smtClean="0">
                <a:solidFill>
                  <a:prstClr val="black">
                    <a:tint val="75000"/>
                  </a:prstClr>
                </a:solidFill>
              </a:rPr>
              <a:pPr defTabSz="609585"/>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546320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09585"/>
            <a:fld id="{C764DE79-268F-4C1A-8933-263129D2AF90}" type="datetimeFigureOut">
              <a:rPr lang="en-US" smtClean="0">
                <a:solidFill>
                  <a:prstClr val="black">
                    <a:tint val="75000"/>
                  </a:prstClr>
                </a:solidFill>
              </a:rPr>
              <a:pPr defTabSz="609585"/>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09585"/>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585"/>
            <a:fld id="{E07A9035-7700-4B29-935C-9F043BE102CD}"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427331777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5DF530-7E49-47B8-8A91-7E2BE38A7A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513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0E20C1-8E1A-4A28-8758-D027CAE196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89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FBE16D-8F03-4201-8D19-46E5C64E3D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0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D700A3-230E-411B-80A2-0D3AE88C41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76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EB5586-EBB8-49CC-B5BC-14078E81B8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0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767CB5-CE2E-4C82-B98B-EFD40695D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6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5BA178-AAB6-4D2B-B1D8-45AA0C53D9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F564A1-3E3F-425F-AB57-8EC495D73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19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CE7CC7-5D91-45C1-815D-6E9E5522F2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55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20/5/2023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Company Logo</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950F68-DAC3-413B-8FEA-04D24CDD56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75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28FCA8-C7E9-4103-AB8F-C9A27BA90243}" type="datetimeFigureOut">
              <a:rPr lang="vi-VN" smtClean="0"/>
              <a:t>20/05/2023</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5C1D91-C1EC-4763-B523-48B63B161C28}" type="slidenum">
              <a:rPr lang="vi-VN" smtClean="0"/>
              <a:t>‹#›</a:t>
            </a:fld>
            <a:endParaRPr lang="vi-VN"/>
          </a:p>
        </p:txBody>
      </p:sp>
      <p:pic>
        <p:nvPicPr>
          <p:cNvPr id="18" name="Picture 43" descr="e_12p">
            <a:extLst>
              <a:ext uri="{FF2B5EF4-FFF2-40B4-BE49-F238E27FC236}">
                <a16:creationId xmlns:a16="http://schemas.microsoft.com/office/drawing/2014/main" id="{4A020AFE-6C35-40C2-B2AA-1853A36B6FB6}"/>
              </a:ext>
            </a:extLst>
          </p:cNvPr>
          <p:cNvPicPr>
            <a:picLocks noChangeAspect="1" noChangeArrowheads="1"/>
          </p:cNvPicPr>
          <p:nvPr userDrawn="1"/>
        </p:nvPicPr>
        <p:blipFill>
          <a:blip r:embed="rId18">
            <a:duotone>
              <a:schemeClr val="accent6">
                <a:shade val="45000"/>
                <a:satMod val="135000"/>
              </a:schemeClr>
              <a:prstClr val="white"/>
            </a:duotone>
            <a:alphaModFix amt="20000"/>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ltGray">
          <a:xfrm>
            <a:off x="0" y="0"/>
            <a:ext cx="12192000" cy="1125539"/>
          </a:xfrm>
          <a:prstGeom prst="rect">
            <a:avLst/>
          </a:prstGeom>
          <a:solidFill>
            <a:srgbClr val="1C973C"/>
          </a:solidFill>
        </p:spPr>
      </p:pic>
      <p:sp>
        <p:nvSpPr>
          <p:cNvPr id="19" name="Rectangle 44">
            <a:extLst>
              <a:ext uri="{FF2B5EF4-FFF2-40B4-BE49-F238E27FC236}">
                <a16:creationId xmlns:a16="http://schemas.microsoft.com/office/drawing/2014/main" id="{3AD1FE32-FDA8-4A4B-AB86-047513B62934}"/>
              </a:ext>
            </a:extLst>
          </p:cNvPr>
          <p:cNvSpPr>
            <a:spLocks noChangeArrowheads="1"/>
          </p:cNvSpPr>
          <p:nvPr userDrawn="1"/>
        </p:nvSpPr>
        <p:spPr bwMode="ltGray">
          <a:xfrm>
            <a:off x="0" y="1125544"/>
            <a:ext cx="12192000" cy="7143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85"/>
            <a:endParaRPr lang="vi-VN" sz="2400">
              <a:solidFill>
                <a:prstClr val="black"/>
              </a:solidFill>
            </a:endParaRPr>
          </a:p>
        </p:txBody>
      </p:sp>
      <p:sp>
        <p:nvSpPr>
          <p:cNvPr id="30" name="Rectangle 29">
            <a:extLst>
              <a:ext uri="{FF2B5EF4-FFF2-40B4-BE49-F238E27FC236}">
                <a16:creationId xmlns:a16="http://schemas.microsoft.com/office/drawing/2014/main" id="{758412E6-5CFF-42A8-920B-89D3A81AED76}"/>
              </a:ext>
            </a:extLst>
          </p:cNvPr>
          <p:cNvSpPr/>
          <p:nvPr userDrawn="1"/>
        </p:nvSpPr>
        <p:spPr>
          <a:xfrm>
            <a:off x="0" y="6564312"/>
            <a:ext cx="12192000" cy="293688"/>
          </a:xfrm>
          <a:prstGeom prst="rect">
            <a:avLst/>
          </a:prstGeom>
          <a:solidFill>
            <a:srgbClr val="339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vi-VN" sz="2400" dirty="0">
              <a:solidFill>
                <a:prstClr val="white"/>
              </a:solidFill>
            </a:endParaRPr>
          </a:p>
        </p:txBody>
      </p:sp>
    </p:spTree>
    <p:extLst>
      <p:ext uri="{BB962C8B-B14F-4D97-AF65-F5344CB8AC3E}">
        <p14:creationId xmlns:p14="http://schemas.microsoft.com/office/powerpoint/2010/main" val="18660797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eXYZgzmdF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znpufBjvG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AVY0aoDj7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iIred7oIkp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2" name="TextBox 7">
            <a:extLst>
              <a:ext uri="{FF2B5EF4-FFF2-40B4-BE49-F238E27FC236}">
                <a16:creationId xmlns:a16="http://schemas.microsoft.com/office/drawing/2014/main" id="{C0DC59EA-8D5E-4083-2D59-26877718E6EB}"/>
              </a:ext>
            </a:extLst>
          </p:cNvPr>
          <p:cNvSpPr txBox="1"/>
          <p:nvPr/>
        </p:nvSpPr>
        <p:spPr>
          <a:xfrm>
            <a:off x="209862" y="5700818"/>
            <a:ext cx="12192000" cy="584775"/>
          </a:xfrm>
          <a:prstGeom prst="rect">
            <a:avLst/>
          </a:prstGeom>
          <a:noFill/>
        </p:spPr>
        <p:txBody>
          <a:bodyPr wrap="square" rtlCol="0">
            <a:spAutoFit/>
          </a:bodyPr>
          <a:lstStyle/>
          <a:p>
            <a:pPr algn="ctr">
              <a:buClr>
                <a:srgbClr val="FFFFFF"/>
              </a:buClr>
              <a:buSzPts val="4800"/>
              <a:defRPr/>
            </a:pPr>
            <a:r>
              <a:rPr lang="en-US" sz="3200" b="1" dirty="0" smtClean="0">
                <a:solidFill>
                  <a:srgbClr val="0000FF"/>
                </a:solidFill>
                <a:latin typeface="Unica One"/>
                <a:sym typeface="Unica One"/>
              </a:rPr>
              <a:t>TRƯỜNG THCS </a:t>
            </a:r>
            <a:r>
              <a:rPr lang="en-US" sz="3200" b="1" smtClean="0">
                <a:solidFill>
                  <a:srgbClr val="0000FF"/>
                </a:solidFill>
                <a:latin typeface="Unica One"/>
                <a:sym typeface="Unica One"/>
              </a:rPr>
              <a:t>NAM THANH – NAM TRỰC – NAM ĐỊNH</a:t>
            </a:r>
            <a:endParaRPr lang="en-US" sz="3200" b="1" dirty="0">
              <a:solidFill>
                <a:srgbClr val="0000FF"/>
              </a:solidFill>
              <a:latin typeface="Unica One"/>
              <a:sym typeface="Unica One"/>
            </a:endParaRPr>
          </a:p>
        </p:txBody>
      </p:sp>
      <p:cxnSp>
        <p:nvCxnSpPr>
          <p:cNvPr id="4" name="Straight Connector 12">
            <a:extLst>
              <a:ext uri="{FF2B5EF4-FFF2-40B4-BE49-F238E27FC236}">
                <a16:creationId xmlns:a16="http://schemas.microsoft.com/office/drawing/2014/main" id="{10613FC4-51D6-F027-67FF-431FBF57476E}"/>
              </a:ext>
            </a:extLst>
          </p:cNvPr>
          <p:cNvCxnSpPr>
            <a:cxnSpLocks/>
          </p:cNvCxnSpPr>
          <p:nvPr/>
        </p:nvCxnSpPr>
        <p:spPr>
          <a:xfrm>
            <a:off x="4050624" y="901800"/>
            <a:ext cx="4090752" cy="36379"/>
          </a:xfrm>
          <a:prstGeom prst="line">
            <a:avLst/>
          </a:prstGeom>
          <a:noFill/>
          <a:ln w="19050" cap="flat" cmpd="sng" algn="ctr">
            <a:solidFill>
              <a:schemeClr val="bg1"/>
            </a:solidFill>
            <a:prstDash val="solid"/>
            <a:miter lim="800000"/>
          </a:ln>
          <a:effectLst/>
        </p:spPr>
      </p:cxnSp>
      <p:sp>
        <p:nvSpPr>
          <p:cNvPr id="6" name="TextBox 1">
            <a:extLst>
              <a:ext uri="{FF2B5EF4-FFF2-40B4-BE49-F238E27FC236}">
                <a16:creationId xmlns:a16="http://schemas.microsoft.com/office/drawing/2014/main" id="{E789A604-2D1A-2DAA-9167-1C534B67AE79}"/>
              </a:ext>
            </a:extLst>
          </p:cNvPr>
          <p:cNvSpPr txBox="1"/>
          <p:nvPr/>
        </p:nvSpPr>
        <p:spPr>
          <a:xfrm>
            <a:off x="13446" y="1327250"/>
            <a:ext cx="12204284" cy="1107996"/>
          </a:xfrm>
          <a:prstGeom prst="rect">
            <a:avLst/>
          </a:prstGeom>
          <a:noFill/>
          <a:ln>
            <a:solidFill>
              <a:sysClr val="window" lastClr="FFFFFF"/>
            </a:solidFill>
          </a:ln>
          <a:effectLst>
            <a:softEdge rad="12700"/>
          </a:effectLst>
        </p:spPr>
        <p:txBody>
          <a:bodyPr wrap="square" rtlCol="0">
            <a:spAutoFit/>
          </a:bodyPr>
          <a:lstStyle>
            <a:defPPr>
              <a:defRPr lang="en-US"/>
            </a:defPPr>
            <a:lvl1pPr algn="ctr">
              <a:defRPr sz="4400" b="1">
                <a:solidFill>
                  <a:srgbClr val="FF0000"/>
                </a:solidFill>
                <a:effectLst>
                  <a:outerShdw blurRad="38100" dist="38100" dir="2700000" algn="tl">
                    <a:srgbClr val="000000">
                      <a:alpha val="43137"/>
                    </a:srgbClr>
                  </a:outerShdw>
                </a:effectLst>
                <a:cs typeface="Arial" panose="020B0604020202020204" pitchFamily="34" charset="0"/>
              </a:defRPr>
            </a:lvl1pPr>
          </a:lstStyle>
          <a:p>
            <a:pPr marL="0" marR="0" lvl="0" indent="0" algn="ctr" defTabSz="914400" eaLnBrk="1" fontAlgn="auto" latinLnBrk="0" hangingPunct="1">
              <a:lnSpc>
                <a:spcPct val="100000"/>
              </a:lnSpc>
              <a:spcBef>
                <a:spcPts val="300"/>
              </a:spcBef>
              <a:spcAft>
                <a:spcPts val="300"/>
              </a:spcAft>
              <a:buClrTx/>
              <a:buSzTx/>
              <a:buFontTx/>
              <a:buNone/>
              <a:tabLst/>
              <a:defRPr/>
            </a:pPr>
            <a:r>
              <a:rPr lang="en-US" sz="6600" kern="0" dirty="0" smtClean="0">
                <a:ln>
                  <a:solidFill>
                    <a:prstClr val="white"/>
                  </a:solidFill>
                </a:ln>
                <a:effectLst>
                  <a:glow rad="127000">
                    <a:srgbClr val="EEEEEE"/>
                  </a:glow>
                  <a:outerShdw blurRad="38100" dist="38100" dir="2700000" algn="tl">
                    <a:srgbClr val="000000">
                      <a:alpha val="43137"/>
                    </a:srgbClr>
                  </a:outerShdw>
                </a:effectLst>
                <a:latin typeface="Unica One"/>
              </a:rPr>
              <a:t>CHỦ ĐỀ 7</a:t>
            </a:r>
            <a:endParaRPr kumimoji="0" lang="vi-VN" sz="6600" b="1" i="0" u="none" strike="noStrike" kern="0" cap="none" spc="0" normalizeH="0" baseline="0" noProof="0" dirty="0">
              <a:ln>
                <a:solidFill>
                  <a:prstClr val="white"/>
                </a:solidFill>
              </a:ln>
              <a:solidFill>
                <a:srgbClr val="FF0000"/>
              </a:solidFill>
              <a:effectLst>
                <a:glow rad="127000">
                  <a:srgbClr val="EEEEEE"/>
                </a:glow>
                <a:outerShdw blurRad="38100" dist="38100" dir="2700000" algn="tl">
                  <a:srgbClr val="000000">
                    <a:alpha val="43137"/>
                  </a:srgbClr>
                </a:outerShdw>
              </a:effectLst>
              <a:uLnTx/>
              <a:uFillTx/>
              <a:latin typeface="Unica One"/>
            </a:endParaRPr>
          </a:p>
        </p:txBody>
      </p:sp>
      <p:sp>
        <p:nvSpPr>
          <p:cNvPr id="7" name="TextBox 6">
            <a:extLst>
              <a:ext uri="{FF2B5EF4-FFF2-40B4-BE49-F238E27FC236}">
                <a16:creationId xmlns:a16="http://schemas.microsoft.com/office/drawing/2014/main" id="{7C9787C0-E79B-A8D8-5BCE-FC7FAFADB0FB}"/>
              </a:ext>
            </a:extLst>
          </p:cNvPr>
          <p:cNvSpPr txBox="1"/>
          <p:nvPr/>
        </p:nvSpPr>
        <p:spPr>
          <a:xfrm>
            <a:off x="-28758" y="2857533"/>
            <a:ext cx="12219234" cy="707886"/>
          </a:xfrm>
          <a:prstGeom prst="rect">
            <a:avLst/>
          </a:prstGeom>
          <a:noFill/>
        </p:spPr>
        <p:txBody>
          <a:bodyPr wrap="square" rtlCol="0">
            <a:spAutoFit/>
          </a:bodyPr>
          <a:lstStyle>
            <a:defPPr>
              <a:defRPr lang="en-US"/>
            </a:defPPr>
            <a:lvl1pPr algn="ctr">
              <a:defRPr sz="4400" b="1">
                <a:solidFill>
                  <a:srgbClr val="FF0000"/>
                </a:solidFill>
                <a:effectLst>
                  <a:outerShdw blurRad="38100" dist="38100" dir="2700000" algn="tl">
                    <a:srgbClr val="000000">
                      <a:alpha val="43137"/>
                    </a:srgbClr>
                  </a:outerShdw>
                </a:effectLst>
                <a:cs typeface="Arial" panose="020B0604020202020204" pitchFamily="34" charset="0"/>
              </a:defRPr>
            </a:lvl1pPr>
          </a:lstStyle>
          <a:p>
            <a:pPr lvl="0">
              <a:spcBef>
                <a:spcPts val="300"/>
              </a:spcBef>
              <a:spcAft>
                <a:spcPts val="300"/>
              </a:spcAft>
              <a:defRPr/>
            </a:pPr>
            <a:r>
              <a:rPr lang="en-US" sz="4000" dirty="0" smtClean="0">
                <a:ln w="6600">
                  <a:solidFill>
                    <a:schemeClr val="accent2"/>
                  </a:solidFill>
                  <a:prstDash val="solid"/>
                </a:ln>
                <a:solidFill>
                  <a:srgbClr val="FFFF00"/>
                </a:solidFill>
                <a:effectLst>
                  <a:outerShdw dist="38100" dir="2700000" algn="tl" rotWithShape="0">
                    <a:schemeClr val="accent2"/>
                  </a:outerShdw>
                </a:effectLst>
                <a:latin typeface="Unica One"/>
              </a:rPr>
              <a:t>THIÊN NHIÊN QUANH TA </a:t>
            </a:r>
            <a:r>
              <a:rPr lang="en-SG" sz="2800" dirty="0" smtClean="0">
                <a:solidFill>
                  <a:srgbClr val="00B0F0"/>
                </a:solidFill>
                <a:effectLst/>
              </a:rPr>
              <a:t>(</a:t>
            </a:r>
            <a:r>
              <a:rPr lang="en-SG" sz="2800" dirty="0" err="1">
                <a:solidFill>
                  <a:srgbClr val="00B0F0"/>
                </a:solidFill>
                <a:effectLst/>
              </a:rPr>
              <a:t>Bộ</a:t>
            </a:r>
            <a:r>
              <a:rPr lang="en-SG" sz="2800" dirty="0">
                <a:solidFill>
                  <a:srgbClr val="00B0F0"/>
                </a:solidFill>
                <a:effectLst/>
              </a:rPr>
              <a:t> </a:t>
            </a:r>
            <a:r>
              <a:rPr lang="en-SG" sz="2800" dirty="0" err="1">
                <a:solidFill>
                  <a:srgbClr val="00B0F0"/>
                </a:solidFill>
                <a:effectLst/>
              </a:rPr>
              <a:t>sách</a:t>
            </a:r>
            <a:r>
              <a:rPr lang="en-SG" sz="2800" dirty="0">
                <a:solidFill>
                  <a:srgbClr val="00B0F0"/>
                </a:solidFill>
                <a:effectLst/>
              </a:rPr>
              <a:t> </a:t>
            </a:r>
            <a:r>
              <a:rPr lang="en-SG" sz="2800" dirty="0" err="1">
                <a:solidFill>
                  <a:srgbClr val="00B0F0"/>
                </a:solidFill>
                <a:effectLst/>
              </a:rPr>
              <a:t>Cánh</a:t>
            </a:r>
            <a:r>
              <a:rPr lang="en-SG" sz="2800" dirty="0">
                <a:solidFill>
                  <a:srgbClr val="00B0F0"/>
                </a:solidFill>
                <a:effectLst/>
              </a:rPr>
              <a:t> </a:t>
            </a:r>
            <a:r>
              <a:rPr lang="en-SG" sz="2800" dirty="0" err="1">
                <a:solidFill>
                  <a:srgbClr val="00B0F0"/>
                </a:solidFill>
                <a:effectLst/>
              </a:rPr>
              <a:t>Diều</a:t>
            </a:r>
            <a:r>
              <a:rPr lang="en-SG" sz="2800" dirty="0">
                <a:solidFill>
                  <a:srgbClr val="00B0F0"/>
                </a:solidFill>
                <a:effectLst/>
              </a:rPr>
              <a:t>)</a:t>
            </a:r>
            <a:endParaRPr kumimoji="0" lang="vi-VN" sz="2800" i="0" u="none" strike="noStrike" kern="1200" normalizeH="0" baseline="0" noProof="0" dirty="0">
              <a:ln w="6600">
                <a:solidFill>
                  <a:schemeClr val="accent2"/>
                </a:solidFill>
                <a:prstDash val="solid"/>
              </a:ln>
              <a:solidFill>
                <a:srgbClr val="00B0F0"/>
              </a:solidFill>
              <a:effectLst>
                <a:outerShdw dist="38100" dir="2700000" algn="tl" rotWithShape="0">
                  <a:schemeClr val="accent2"/>
                </a:outerShdw>
              </a:effectLst>
              <a:uLnTx/>
              <a:uFillTx/>
              <a:latin typeface="Unica One"/>
            </a:endParaRPr>
          </a:p>
        </p:txBody>
      </p:sp>
      <p:sp>
        <p:nvSpPr>
          <p:cNvPr id="13" name="TextBox 5">
            <a:extLst>
              <a:ext uri="{FF2B5EF4-FFF2-40B4-BE49-F238E27FC236}">
                <a16:creationId xmlns:a16="http://schemas.microsoft.com/office/drawing/2014/main" id="{9E253BF0-618C-5321-3432-496D0C9E9371}"/>
              </a:ext>
            </a:extLst>
          </p:cNvPr>
          <p:cNvSpPr txBox="1"/>
          <p:nvPr/>
        </p:nvSpPr>
        <p:spPr>
          <a:xfrm>
            <a:off x="-251989" y="120658"/>
            <a:ext cx="12192000" cy="861070"/>
          </a:xfrm>
          <a:prstGeom prst="rect">
            <a:avLst/>
          </a:prstGeom>
          <a:noFill/>
        </p:spPr>
        <p:txBody>
          <a:bodyPr wrap="square" rtlCol="0">
            <a:spAutoFit/>
          </a:bodyPr>
          <a:lstStyle/>
          <a:p>
            <a:pPr algn="ctr">
              <a:lnSpc>
                <a:spcPts val="6900"/>
              </a:lnSpc>
              <a:defRPr/>
            </a:pPr>
            <a:r>
              <a:rPr lang="en-US" sz="2800" b="1" dirty="0" smtClean="0">
                <a:solidFill>
                  <a:srgbClr val="00B050"/>
                </a:solidFill>
                <a:effectLst>
                  <a:glow rad="127000">
                    <a:prstClr val="white"/>
                  </a:glow>
                  <a:outerShdw blurRad="38100" dist="38100" dir="2700000" algn="tl">
                    <a:srgbClr val="000000">
                      <a:alpha val="43137"/>
                    </a:srgbClr>
                  </a:outerShdw>
                </a:effectLst>
                <a:latin typeface="Unica One"/>
                <a:cs typeface="Times New Roman" pitchFamily="18" charset="0"/>
              </a:rPr>
              <a:t> </a:t>
            </a:r>
            <a:r>
              <a:rPr lang="en-US" sz="3600" b="1" dirty="0" smtClean="0">
                <a:solidFill>
                  <a:srgbClr val="00B050"/>
                </a:solidFill>
                <a:effectLst>
                  <a:glow rad="127000">
                    <a:prstClr val="white"/>
                  </a:glow>
                  <a:outerShdw blurRad="38100" dist="38100" dir="2700000" algn="tl">
                    <a:srgbClr val="000000">
                      <a:alpha val="43137"/>
                    </a:srgbClr>
                  </a:outerShdw>
                </a:effectLst>
                <a:latin typeface="Unica One"/>
                <a:cs typeface="Times New Roman" pitchFamily="18" charset="0"/>
              </a:rPr>
              <a:t>HOẠT ĐỘNG TRẢI NGHIỆM VÀ HƯỚNG NGHIỆP 8</a:t>
            </a:r>
            <a:endParaRPr lang="en-US" sz="3600" b="1" dirty="0">
              <a:solidFill>
                <a:srgbClr val="00B050"/>
              </a:solidFill>
              <a:effectLst>
                <a:glow rad="127000">
                  <a:prstClr val="white"/>
                </a:glow>
                <a:outerShdw blurRad="38100" dist="38100" dir="2700000" algn="tl">
                  <a:srgbClr val="000000">
                    <a:alpha val="43137"/>
                  </a:srgbClr>
                </a:outerShdw>
              </a:effectLst>
              <a:latin typeface="Unica One"/>
              <a:cs typeface="Times New Roman" pitchFamily="18" charset="0"/>
            </a:endParaRPr>
          </a:p>
        </p:txBody>
      </p:sp>
      <p:sp>
        <p:nvSpPr>
          <p:cNvPr id="3" name="Rectangle 2"/>
          <p:cNvSpPr/>
          <p:nvPr/>
        </p:nvSpPr>
        <p:spPr>
          <a:xfrm>
            <a:off x="2659090" y="4029033"/>
            <a:ext cx="6843541" cy="861774"/>
          </a:xfrm>
          <a:prstGeom prst="rect">
            <a:avLst/>
          </a:prstGeom>
        </p:spPr>
        <p:txBody>
          <a:bodyPr wrap="none">
            <a:spAutoFit/>
          </a:bodyPr>
          <a:lstStyle/>
          <a:p>
            <a:pPr algn="ctr">
              <a:lnSpc>
                <a:spcPts val="6000"/>
              </a:lnSpc>
              <a:defRPr/>
            </a:pPr>
            <a:r>
              <a:rPr lang="en-US" sz="3200" b="1" dirty="0" smtClean="0">
                <a:solidFill>
                  <a:srgbClr val="C00000"/>
                </a:solidFill>
                <a:effectLst>
                  <a:glow rad="127000">
                    <a:prstClr val="white"/>
                  </a:glow>
                  <a:outerShdw blurRad="38100" dist="38100" dir="2700000" algn="tl">
                    <a:srgbClr val="000000">
                      <a:alpha val="43137"/>
                    </a:srgbClr>
                  </a:outerShdw>
                </a:effectLst>
                <a:latin typeface="Unica One"/>
                <a:cs typeface="Times New Roman" pitchFamily="18" charset="0"/>
              </a:rPr>
              <a:t>GIÁO VIÊN: NGUYỄN </a:t>
            </a:r>
            <a:r>
              <a:rPr lang="en-US" sz="3200" b="1" dirty="0">
                <a:solidFill>
                  <a:srgbClr val="C00000"/>
                </a:solidFill>
                <a:effectLst>
                  <a:glow rad="127000">
                    <a:prstClr val="white"/>
                  </a:glow>
                  <a:outerShdw blurRad="38100" dist="38100" dir="2700000" algn="tl">
                    <a:srgbClr val="000000">
                      <a:alpha val="43137"/>
                    </a:srgbClr>
                  </a:outerShdw>
                </a:effectLst>
                <a:latin typeface="Unica One"/>
                <a:cs typeface="Times New Roman" pitchFamily="18" charset="0"/>
              </a:rPr>
              <a:t>VĂN THUÂN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201613" y="154680"/>
            <a:ext cx="11657906" cy="964258"/>
          </a:xfrm>
        </p:spPr>
        <p:txBody>
          <a:bodyPr>
            <a:noAutofit/>
          </a:bodyPr>
          <a:lstStyle/>
          <a:p>
            <a:pPr>
              <a:lnSpc>
                <a:spcPts val="6000"/>
              </a:lnSpc>
            </a:pPr>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4</a:t>
            </a:r>
            <a:r>
              <a:rPr lang="en-US" sz="4000" b="1" dirty="0" smtClean="0">
                <a:solidFill>
                  <a:srgbClr val="FFFF00"/>
                </a:solidFill>
                <a:latin typeface="Times New Roman" panose="02020603050405020304" pitchFamily="18" charset="0"/>
                <a:cs typeface="Times New Roman" panose="02020603050405020304" pitchFamily="18" charset="0"/>
              </a:rPr>
              <a:t>5</a:t>
            </a:r>
            <a:r>
              <a:rPr lang="en-US" sz="4000" b="1" dirty="0">
                <a:solidFill>
                  <a:srgbClr val="FFFF00"/>
                </a:solidFill>
                <a:latin typeface="Times New Roman" panose="02020603050405020304" pitchFamily="18" charset="0"/>
                <a:cs typeface="Times New Roman" panose="02020603050405020304" pitchFamily="18" charset="0"/>
              </a:rPr>
              <a:t>’) NÉT</a:t>
            </a:r>
            <a:r>
              <a:rPr lang="vi-VN" sz="4000" b="1" dirty="0">
                <a:solidFill>
                  <a:srgbClr val="FFFF00"/>
                </a:solidFill>
                <a:latin typeface="Times New Roman" panose="02020603050405020304" pitchFamily="18" charset="0"/>
                <a:cs typeface="Times New Roman" panose="02020603050405020304" pitchFamily="18" charset="0"/>
              </a:rPr>
              <a:t> ĐẸP QUÊ </a:t>
            </a:r>
            <a:r>
              <a:rPr lang="vi-VN" sz="4000" b="1" dirty="0" smtClean="0">
                <a:solidFill>
                  <a:srgbClr val="FFFF00"/>
                </a:solidFill>
                <a:latin typeface="Times New Roman" panose="02020603050405020304" pitchFamily="18" charset="0"/>
                <a:cs typeface="Times New Roman" panose="02020603050405020304" pitchFamily="18" charset="0"/>
              </a:rPr>
              <a:t>HƯƠNG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smtClean="0">
                <a:solidFill>
                  <a:srgbClr val="FFFF00"/>
                </a:solidFill>
                <a:latin typeface="Times New Roman" panose="02020603050405020304" pitchFamily="18" charset="0"/>
                <a:cs typeface="Times New Roman" panose="02020603050405020304" pitchFamily="18" charset="0"/>
              </a:rPr>
              <a:t/>
            </a:r>
            <a:br>
              <a:rPr lang="en-US" sz="4000" dirty="0" smtClean="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547687" y="2141245"/>
            <a:ext cx="11644313" cy="1759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buNone/>
            </a:pPr>
            <a:r>
              <a:rPr lang="en-US" sz="4000" dirty="0">
                <a:solidFill>
                  <a:srgbClr val="0000FF"/>
                </a:solidFill>
              </a:rPr>
              <a:t>X</a:t>
            </a:r>
            <a:r>
              <a:rPr lang="vi-VN" sz="4000" dirty="0">
                <a:solidFill>
                  <a:srgbClr val="0000FF"/>
                </a:solidFill>
              </a:rPr>
              <a:t>em video giới thiệu về vịnh Hạ Long</a:t>
            </a:r>
            <a:endParaRPr lang="en-US" sz="4000" dirty="0">
              <a:solidFill>
                <a:srgbClr val="0000FF"/>
              </a:solidFill>
            </a:endParaRPr>
          </a:p>
          <a:p>
            <a:pPr>
              <a:lnSpc>
                <a:spcPts val="6000"/>
              </a:lnSpc>
              <a:buNone/>
            </a:pPr>
            <a:r>
              <a:rPr lang="vi-VN" sz="4000" dirty="0">
                <a:solidFill>
                  <a:srgbClr val="00B0F0"/>
                </a:solidFill>
              </a:rPr>
              <a:t>https://www.youtube.com/watch?v=8IHY0WM5jFE</a:t>
            </a:r>
            <a:endParaRPr lang="en-US" sz="4000" dirty="0">
              <a:solidFill>
                <a:srgbClr val="00B0F0"/>
              </a:solidFill>
            </a:endParaRPr>
          </a:p>
        </p:txBody>
      </p:sp>
    </p:spTree>
    <p:extLst>
      <p:ext uri="{BB962C8B-B14F-4D97-AF65-F5344CB8AC3E}">
        <p14:creationId xmlns:p14="http://schemas.microsoft.com/office/powerpoint/2010/main" val="810252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VỊNH HẠ LONG</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Du lịch vịnh Hạ Long - Vùng biển đảo CỰC PHẨM của Quảng N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32134"/>
            <a:ext cx="3792510" cy="53035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hám phá du lịch Hạ Long với 10 địa điểm nổi tiếng “hớp hồn” du kh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11" y="1232134"/>
            <a:ext cx="4117853" cy="530357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ịnh Hạ Long - Trang thông tin du lịch Hạ 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364" y="1232134"/>
            <a:ext cx="4136521" cy="5303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238900"/>
            <a:ext cx="12007516" cy="4525605"/>
          </a:xfrm>
        </p:spPr>
        <p:txBody>
          <a:bodyPr>
            <a:noAutofit/>
          </a:bodyPr>
          <a:lstStyle/>
          <a:p>
            <a:pPr>
              <a:lnSpc>
                <a:spcPts val="6000"/>
              </a:lnSpc>
            </a:pPr>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4</a:t>
            </a:r>
            <a:r>
              <a:rPr lang="en-US" sz="4000" b="1" dirty="0" smtClean="0">
                <a:solidFill>
                  <a:srgbClr val="FFFF00"/>
                </a:solidFill>
                <a:latin typeface="Times New Roman" panose="02020603050405020304" pitchFamily="18" charset="0"/>
                <a:cs typeface="Times New Roman" panose="02020603050405020304" pitchFamily="18" charset="0"/>
              </a:rPr>
              <a:t>5</a:t>
            </a:r>
            <a:r>
              <a:rPr lang="en-US" sz="4000" b="1" dirty="0">
                <a:solidFill>
                  <a:srgbClr val="FFFF00"/>
                </a:solidFill>
                <a:latin typeface="Times New Roman" panose="02020603050405020304" pitchFamily="18" charset="0"/>
                <a:cs typeface="Times New Roman" panose="02020603050405020304" pitchFamily="18" charset="0"/>
              </a:rPr>
              <a:t>’) NÉT</a:t>
            </a:r>
            <a:r>
              <a:rPr lang="vi-VN" sz="4000" b="1" dirty="0">
                <a:solidFill>
                  <a:srgbClr val="FFFF00"/>
                </a:solidFill>
                <a:latin typeface="Times New Roman" panose="02020603050405020304" pitchFamily="18" charset="0"/>
                <a:cs typeface="Times New Roman" panose="02020603050405020304" pitchFamily="18" charset="0"/>
              </a:rPr>
              <a:t> ĐẸP QUÊ HƯƠNG</a:t>
            </a:r>
            <a:r>
              <a:rPr lang="en-US" sz="4000" dirty="0" smtClean="0">
                <a:solidFill>
                  <a:srgbClr val="FFFF00"/>
                </a:solidFill>
                <a:latin typeface="Times New Roman" panose="02020603050405020304" pitchFamily="18" charset="0"/>
                <a:cs typeface="Times New Roman" panose="02020603050405020304" pitchFamily="18" charset="0"/>
              </a:rPr>
              <a:t/>
            </a:r>
            <a:br>
              <a:rPr lang="en-US" sz="4000" dirty="0" smtClean="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r>
              <a:rPr lang="en-US" sz="4000" dirty="0" err="1" smtClean="0">
                <a:solidFill>
                  <a:srgbClr val="FF0000"/>
                </a:solidFill>
                <a:latin typeface="Times New Roman" panose="02020603050405020304" pitchFamily="18" charset="0"/>
                <a:cs typeface="Times New Roman" panose="02020603050405020304" pitchFamily="18" charset="0"/>
              </a:rPr>
              <a:t>Em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hãy</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nêu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những</a:t>
            </a:r>
            <a:r>
              <a:rPr lang="en-US" sz="4000" dirty="0" smtClean="0">
                <a:solidFill>
                  <a:srgbClr val="FF0000"/>
                </a:solidFill>
                <a:latin typeface="Times New Roman" panose="02020603050405020304" pitchFamily="18" charset="0"/>
                <a:cs typeface="Times New Roman" panose="02020603050405020304" pitchFamily="18" charset="0"/>
              </a:rPr>
              <a:t> </a:t>
            </a:r>
            <a:r>
              <a:rPr lang="en-SG" sz="4000" dirty="0" err="1" smtClean="0">
                <a:solidFill>
                  <a:srgbClr val="FF0000"/>
                </a:solidFill>
                <a:latin typeface="Times New Roman" panose="02020603050405020304" pitchFamily="18" charset="0"/>
                <a:cs typeface="Times New Roman" panose="02020603050405020304" pitchFamily="18" charset="0"/>
              </a:rPr>
              <a:t>n</a:t>
            </a:r>
            <a:r>
              <a:rPr lang="en-SG" sz="4000" dirty="0" err="1" smtClean="0">
                <a:solidFill>
                  <a:srgbClr val="FF0000"/>
                </a:solidFill>
                <a:latin typeface="Times New Roman" panose="02020603050405020304" pitchFamily="18" charset="0"/>
                <a:cs typeface="Times New Roman" panose="02020603050405020304" pitchFamily="18" charset="0"/>
              </a:rPr>
              <a:t>ét</a:t>
            </a:r>
            <a:r>
              <a:rPr lang="vi-VN" sz="4000" dirty="0" smtClean="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đặc trưng của danh lam thắng cảnh, cảnh quan thiên </a:t>
            </a:r>
            <a:r>
              <a:rPr lang="vi-VN" sz="4000" dirty="0" smtClean="0">
                <a:solidFill>
                  <a:srgbClr val="FF0000"/>
                </a:solidFill>
                <a:latin typeface="Times New Roman" panose="02020603050405020304" pitchFamily="18" charset="0"/>
                <a:cs typeface="Times New Roman" panose="02020603050405020304" pitchFamily="18" charset="0"/>
              </a:rPr>
              <a:t>nhiên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xung</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quan</a:t>
            </a:r>
            <a:r>
              <a:rPr lang="en-US" sz="4000" dirty="0" err="1" smtClean="0">
                <a:solidFill>
                  <a:srgbClr val="FF0000"/>
                </a:solidFill>
                <a:latin typeface="Times New Roman" panose="02020603050405020304" pitchFamily="18" charset="0"/>
                <a:cs typeface="Times New Roman" panose="02020603050405020304" pitchFamily="18" charset="0"/>
              </a:rPr>
              <a:t>h</a:t>
            </a:r>
            <a:r>
              <a:rPr lang="en-US" sz="4000" dirty="0" smtClean="0">
                <a:solidFill>
                  <a:srgbClr val="FF0000"/>
                </a:solidFill>
                <a:latin typeface="Times New Roman" panose="02020603050405020304" pitchFamily="18" charset="0"/>
                <a:cs typeface="Times New Roman" panose="02020603050405020304" pitchFamily="18" charset="0"/>
              </a:rPr>
              <a:t> ta </a:t>
            </a:r>
            <a:r>
              <a:rPr lang="en-US" sz="4000" dirty="0" err="1" smtClean="0">
                <a:solidFill>
                  <a:srgbClr val="FF0000"/>
                </a:solidFill>
                <a:latin typeface="Times New Roman" panose="02020603050405020304" pitchFamily="18" charset="0"/>
                <a:cs typeface="Times New Roman" panose="02020603050405020304" pitchFamily="18" charset="0"/>
              </a:rPr>
              <a:t>trên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đất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nước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Việt</a:t>
            </a:r>
            <a:r>
              <a:rPr lang="en-US" sz="4000" dirty="0" smtClean="0">
                <a:solidFill>
                  <a:srgbClr val="FF0000"/>
                </a:solidFill>
                <a:latin typeface="Times New Roman" panose="02020603050405020304" pitchFamily="18" charset="0"/>
                <a:cs typeface="Times New Roman" panose="02020603050405020304" pitchFamily="18" charset="0"/>
              </a:rPr>
              <a:t> Nam </a:t>
            </a:r>
            <a:r>
              <a:rPr lang="en-US" sz="4000" dirty="0" err="1" smtClean="0">
                <a:solidFill>
                  <a:srgbClr val="FF0000"/>
                </a:solidFill>
                <a:latin typeface="Times New Roman" panose="02020603050405020304" pitchFamily="18" charset="0"/>
                <a:cs typeface="Times New Roman" panose="02020603050405020304" pitchFamily="18" charset="0"/>
              </a:rPr>
              <a:t>xinh</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đẹp</a:t>
            </a:r>
            <a:r>
              <a:rPr lang="vi-VN" sz="4000" dirty="0" smtClean="0">
                <a:solidFill>
                  <a:srgbClr val="FF0000"/>
                </a:solidFill>
                <a:latin typeface="Times New Roman" panose="02020603050405020304" pitchFamily="18" charset="0"/>
                <a:cs typeface="Times New Roman" panose="02020603050405020304" pitchFamily="18" charset="0"/>
              </a:rPr>
              <a: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smtClean="0">
                <a:solidFill>
                  <a:srgbClr val="FFFF00"/>
                </a:solidFill>
                <a:latin typeface="Times New Roman" panose="02020603050405020304" pitchFamily="18" charset="0"/>
                <a:cs typeface="Times New Roman" panose="02020603050405020304" pitchFamily="18" charset="0"/>
              </a:rPr>
              <a:t/>
            </a:r>
            <a:br>
              <a:rPr lang="en-US" sz="4000" dirty="0" smtClean="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645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238901"/>
            <a:ext cx="11657906" cy="1035264"/>
          </a:xfrm>
        </p:spPr>
        <p:txBody>
          <a:bodyPr>
            <a:noAutofit/>
          </a:bodyPr>
          <a:lstStyle/>
          <a:p>
            <a:pPr>
              <a:lnSpc>
                <a:spcPts val="6000"/>
              </a:lnSpc>
            </a:pPr>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br>
              <a:rPr lang="en-US" sz="4000" dirty="0" smtClean="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216603" y="1903966"/>
            <a:ext cx="11644313" cy="2657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pPr>
            <a:r>
              <a:rPr lang="en-US" sz="4000" dirty="0" err="1">
                <a:solidFill>
                  <a:srgbClr val="0000FF"/>
                </a:solidFill>
                <a:latin typeface="Times New Roman" panose="02020603050405020304" pitchFamily="18" charset="0"/>
                <a:cs typeface="Times New Roman" panose="02020603050405020304" pitchFamily="18" charset="0"/>
              </a:rPr>
              <a:t>Học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liệu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được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dùng</a:t>
            </a:r>
            <a:r>
              <a:rPr lang="en-US" sz="4000" dirty="0">
                <a:solidFill>
                  <a:srgbClr val="0000FF"/>
                </a:solidFill>
                <a:latin typeface="Times New Roman" panose="02020603050405020304" pitchFamily="18" charset="0"/>
                <a:cs typeface="Times New Roman" panose="02020603050405020304" pitchFamily="18" charset="0"/>
              </a:rPr>
              <a:t>:</a:t>
            </a:r>
          </a:p>
          <a:p>
            <a:pPr>
              <a:lnSpc>
                <a:spcPts val="6000"/>
              </a:lnSpc>
            </a:pPr>
            <a:r>
              <a:rPr lang="en-US" sz="4000" dirty="0">
                <a:solidFill>
                  <a:srgbClr val="0000FF"/>
                </a:solidFill>
                <a:latin typeface="Times New Roman" panose="02020603050405020304" pitchFamily="18" charset="0"/>
                <a:cs typeface="Times New Roman" panose="02020603050405020304" pitchFamily="18" charset="0"/>
              </a:rPr>
              <a:t>Video </a:t>
            </a:r>
            <a:r>
              <a:rPr lang="en-US" sz="4000" dirty="0" err="1">
                <a:solidFill>
                  <a:srgbClr val="0000FF"/>
                </a:solidFill>
                <a:latin typeface="Times New Roman" panose="02020603050405020304" pitchFamily="18" charset="0"/>
                <a:cs typeface="Times New Roman" panose="02020603050405020304" pitchFamily="18" charset="0"/>
              </a:rPr>
              <a:t>về</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thiên</a:t>
            </a:r>
            <a:r>
              <a:rPr lang="vi-VN" sz="4000" dirty="0">
                <a:solidFill>
                  <a:srgbClr val="0000FF"/>
                </a:solidFill>
                <a:latin typeface="Times New Roman" panose="02020603050405020304" pitchFamily="18" charset="0"/>
                <a:cs typeface="Times New Roman" panose="02020603050405020304" pitchFamily="18" charset="0"/>
              </a:rPr>
              <a:t> tai</a:t>
            </a:r>
            <a:endParaRPr lang="en-US" sz="4000" dirty="0">
              <a:solidFill>
                <a:srgbClr val="0000FF"/>
              </a:solidFill>
              <a:latin typeface="Times New Roman" panose="02020603050405020304" pitchFamily="18" charset="0"/>
              <a:cs typeface="Times New Roman" panose="02020603050405020304" pitchFamily="18" charset="0"/>
            </a:endParaRPr>
          </a:p>
          <a:p>
            <a:pPr>
              <a:lnSpc>
                <a:spcPts val="6000"/>
              </a:lnSpc>
            </a:pPr>
            <a:r>
              <a:rPr lang="en-US" sz="4000" u="sng" dirty="0">
                <a:latin typeface="Times New Roman" panose="02020603050405020304" pitchFamily="18" charset="0"/>
                <a:cs typeface="Times New Roman" panose="02020603050405020304" pitchFamily="18" charset="0"/>
                <a:hlinkClick r:id="rId3"/>
              </a:rPr>
              <a:t>https://www.youtube.com/watch?v=ueXYZgzmdFw</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817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Tháp Phổ Minh Nam Định, Việt Nam"/>
          <p:cNvSpPr>
            <a:spLocks noChangeAspect="1" noChangeArrowheads="1"/>
          </p:cNvSpPr>
          <p:nvPr/>
        </p:nvSpPr>
        <p:spPr bwMode="auto">
          <a:xfrm>
            <a:off x="155575" y="-144463"/>
            <a:ext cx="3211984" cy="3211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818147" y="1275347"/>
            <a:ext cx="10839759" cy="5137485"/>
          </a:xfrm>
          <a:prstGeom prst="rect">
            <a:avLst/>
          </a:prstGeom>
          <a:noFill/>
          <a:ln>
            <a:noFill/>
          </a:ln>
        </p:spPr>
      </p:pic>
      <p:sp>
        <p:nvSpPr>
          <p:cNvPr id="11"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307975" y="160337"/>
            <a:ext cx="11657906" cy="960312"/>
          </a:xfrm>
        </p:spPr>
        <p:txBody>
          <a:bodyPr>
            <a:noAutofit/>
          </a:bodyPr>
          <a:lstStyle/>
          <a:p>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3:</a:t>
            </a:r>
            <a:r>
              <a:rPr lang="en-US" dirty="0" smtClean="0"/>
              <a:t> </a:t>
            </a:r>
            <a:r>
              <a:rPr lang="en-US" dirty="0" smtClean="0">
                <a:solidFill>
                  <a:srgbClr val="FFFF00"/>
                </a:solidFill>
              </a:rPr>
              <a:t>(</a:t>
            </a:r>
            <a:r>
              <a:rPr lang="en-US" sz="2800" dirty="0" smtClean="0">
                <a:solidFill>
                  <a:srgbClr val="FFFF00"/>
                </a:solidFill>
                <a:latin typeface="Times New Roman" panose="02020603050405020304" pitchFamily="18" charset="0"/>
                <a:cs typeface="Times New Roman" panose="02020603050405020304" pitchFamily="18" charset="0"/>
              </a:rPr>
              <a:t>45</a:t>
            </a:r>
            <a:r>
              <a:rPr lang="en-US" sz="2800" dirty="0">
                <a:solidFill>
                  <a:srgbClr val="FFFF00"/>
                </a:solidFill>
                <a:latin typeface="Times New Roman" panose="02020603050405020304" pitchFamily="18" charset="0"/>
                <a:cs typeface="Times New Roman" panose="02020603050405020304" pitchFamily="18" charset="0"/>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r>
              <a:rPr lang="en-US" dirty="0"/>
              <a:t/>
            </a:r>
            <a:br>
              <a:rPr lang="en-US" dirty="0"/>
            </a:br>
            <a:r>
              <a:rPr lang="en-US" b="1"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br>
              <a:rPr lang="en-US" dirty="0" smtClean="0">
                <a:solidFill>
                  <a:srgbClr val="FFFF00"/>
                </a:solidFill>
                <a:latin typeface="Times New Roman" panose="02020603050405020304" pitchFamily="18" charset="0"/>
                <a:cs typeface="Times New Roman" panose="02020603050405020304" pitchFamily="18" charset="0"/>
              </a:rPr>
            </a:b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138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THIÊN TAI </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Tháp Phổ Minh Nam Định, Việt Nam"/>
          <p:cNvSpPr>
            <a:spLocks noChangeAspect="1" noChangeArrowheads="1"/>
          </p:cNvSpPr>
          <p:nvPr/>
        </p:nvSpPr>
        <p:spPr bwMode="auto">
          <a:xfrm>
            <a:off x="155575" y="-144463"/>
            <a:ext cx="3211984" cy="3211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Tình hình thiên tai của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2429"/>
            <a:ext cx="3741821" cy="53682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ận cảnh lũ lụt tại miền Trung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399" y="1182429"/>
            <a:ext cx="3905099" cy="53682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btnmt.1cdn.vn/2021/03/23/t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498" y="1182429"/>
            <a:ext cx="4289594" cy="535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474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238901"/>
            <a:ext cx="11657906" cy="960312"/>
          </a:xfrm>
        </p:spPr>
        <p:txBody>
          <a:bodyPr>
            <a:noAutofit/>
          </a:bodyPr>
          <a:lstStyle/>
          <a:p>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3:</a:t>
            </a:r>
            <a:r>
              <a:rPr lang="en-US" dirty="0" smtClean="0"/>
              <a:t> </a:t>
            </a:r>
            <a:r>
              <a:rPr lang="en-US" dirty="0" smtClean="0">
                <a:solidFill>
                  <a:srgbClr val="FFFF00"/>
                </a:solidFill>
              </a:rPr>
              <a:t>(</a:t>
            </a:r>
            <a:r>
              <a:rPr lang="en-US" sz="2800" dirty="0" smtClean="0">
                <a:solidFill>
                  <a:srgbClr val="FFFF00"/>
                </a:solidFill>
                <a:latin typeface="Times New Roman" panose="02020603050405020304" pitchFamily="18" charset="0"/>
                <a:cs typeface="Times New Roman" panose="02020603050405020304" pitchFamily="18" charset="0"/>
              </a:rPr>
              <a:t>45</a:t>
            </a:r>
            <a:r>
              <a:rPr lang="en-US" sz="2800" dirty="0">
                <a:solidFill>
                  <a:srgbClr val="FFFF00"/>
                </a:solidFill>
                <a:latin typeface="Times New Roman" panose="02020603050405020304" pitchFamily="18" charset="0"/>
                <a:cs typeface="Times New Roman" panose="02020603050405020304" pitchFamily="18" charset="0"/>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r>
              <a:rPr lang="en-US" dirty="0"/>
              <a:t/>
            </a:r>
            <a:br>
              <a:rPr lang="en-US" dirty="0"/>
            </a:br>
            <a:r>
              <a:rPr lang="en-US" b="1"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br>
              <a:rPr lang="en-US" dirty="0" smtClean="0">
                <a:solidFill>
                  <a:srgbClr val="FFFF00"/>
                </a:solidFill>
                <a:latin typeface="Times New Roman" panose="02020603050405020304" pitchFamily="18" charset="0"/>
                <a:cs typeface="Times New Roman" panose="02020603050405020304" pitchFamily="18" charset="0"/>
              </a:rPr>
            </a:b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201613" y="1918010"/>
            <a:ext cx="11644313" cy="3354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buNone/>
            </a:pPr>
            <a:r>
              <a:rPr lang="en-US" sz="4000" dirty="0" smtClean="0">
                <a:solidFill>
                  <a:srgbClr val="0000FF"/>
                </a:solidFill>
                <a:latin typeface="Times New Roman" panose="02020603050405020304" pitchFamily="18" charset="0"/>
                <a:cs typeface="Times New Roman" panose="02020603050405020304" pitchFamily="18" charset="0"/>
              </a:rPr>
              <a:t>V</a:t>
            </a:r>
            <a:r>
              <a:rPr lang="en-SG" sz="4000" dirty="0" err="1" smtClean="0">
                <a:solidFill>
                  <a:srgbClr val="0000FF"/>
                </a:solidFill>
                <a:latin typeface="Times New Roman" panose="02020603050405020304" pitchFamily="18" charset="0"/>
                <a:cs typeface="Times New Roman" panose="02020603050405020304" pitchFamily="18" charset="0"/>
              </a:rPr>
              <a:t>iết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báo cáo về thiên tai và thiệt hại do thiên tai ở địa phương</a:t>
            </a:r>
            <a:r>
              <a:rPr lang="vi-VN" sz="4000" dirty="0" smtClean="0">
                <a:solidFill>
                  <a:srgbClr val="0000FF"/>
                </a:solidFill>
                <a:latin typeface="Times New Roman" panose="02020603050405020304" pitchFamily="18" charset="0"/>
                <a:cs typeface="Times New Roman" panose="02020603050405020304" pitchFamily="18" charset="0"/>
              </a:rPr>
              <a:t>.</a:t>
            </a:r>
            <a:endParaRPr lang="en-US" sz="4000" dirty="0" smtClean="0">
              <a:solidFill>
                <a:srgbClr val="0000FF"/>
              </a:solidFill>
              <a:latin typeface="Times New Roman" panose="02020603050405020304" pitchFamily="18" charset="0"/>
              <a:cs typeface="Times New Roman" panose="02020603050405020304" pitchFamily="18" charset="0"/>
            </a:endParaRPr>
          </a:p>
          <a:p>
            <a:pPr>
              <a:lnSpc>
                <a:spcPts val="6000"/>
              </a:lnSpc>
              <a:buNone/>
            </a:pPr>
            <a:r>
              <a:rPr lang="en-SG" sz="4000" dirty="0" err="1">
                <a:solidFill>
                  <a:srgbClr val="0000FF"/>
                </a:solidFill>
                <a:latin typeface="Times New Roman" panose="02020603050405020304" pitchFamily="18" charset="0"/>
                <a:cs typeface="Times New Roman" panose="02020603050405020304" pitchFamily="18" charset="0"/>
              </a:rPr>
              <a:t>Học</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liệu</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số</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được</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dùng</a:t>
            </a:r>
            <a:r>
              <a:rPr lang="en-SG" sz="4000" dirty="0">
                <a:solidFill>
                  <a:srgbClr val="0000FF"/>
                </a:solidFill>
                <a:latin typeface="Times New Roman" panose="02020603050405020304" pitchFamily="18" charset="0"/>
                <a:cs typeface="Times New Roman" panose="02020603050405020304" pitchFamily="18" charset="0"/>
              </a:rPr>
              <a:t>: video </a:t>
            </a:r>
            <a:r>
              <a:rPr lang="en-SG" sz="4000" dirty="0" err="1">
                <a:solidFill>
                  <a:srgbClr val="0000FF"/>
                </a:solidFill>
                <a:latin typeface="Times New Roman" panose="02020603050405020304" pitchFamily="18" charset="0"/>
                <a:cs typeface="Times New Roman" panose="02020603050405020304" pitchFamily="18" charset="0"/>
              </a:rPr>
              <a:t>về</a:t>
            </a:r>
            <a:r>
              <a:rPr lang="en-SG" sz="4000" dirty="0">
                <a:solidFill>
                  <a:srgbClr val="0000FF"/>
                </a:solidFill>
                <a:latin typeface="Times New Roman" panose="02020603050405020304" pitchFamily="18" charset="0"/>
                <a:cs typeface="Times New Roman" panose="02020603050405020304" pitchFamily="18" charset="0"/>
              </a:rPr>
              <a:t> </a:t>
            </a:r>
            <a:r>
              <a:rPr lang="en-SG" sz="4000" dirty="0" err="1">
                <a:solidFill>
                  <a:srgbClr val="0000FF"/>
                </a:solidFill>
                <a:latin typeface="Times New Roman" panose="02020603050405020304" pitchFamily="18" charset="0"/>
                <a:cs typeface="Times New Roman" panose="02020603050405020304" pitchFamily="18" charset="0"/>
              </a:rPr>
              <a:t>thiên</a:t>
            </a:r>
            <a:r>
              <a:rPr lang="vi-VN" sz="4000" dirty="0">
                <a:solidFill>
                  <a:srgbClr val="0000FF"/>
                </a:solidFill>
                <a:latin typeface="Times New Roman" panose="02020603050405020304" pitchFamily="18" charset="0"/>
                <a:cs typeface="Times New Roman" panose="02020603050405020304" pitchFamily="18" charset="0"/>
              </a:rPr>
              <a:t> tai bão lũ</a:t>
            </a:r>
            <a:endParaRPr lang="en-US" sz="4000" dirty="0">
              <a:solidFill>
                <a:srgbClr val="0000FF"/>
              </a:solidFill>
              <a:latin typeface="Times New Roman" panose="02020603050405020304" pitchFamily="18" charset="0"/>
              <a:cs typeface="Times New Roman" panose="02020603050405020304" pitchFamily="18" charset="0"/>
            </a:endParaRPr>
          </a:p>
          <a:p>
            <a:pPr>
              <a:lnSpc>
                <a:spcPts val="6000"/>
              </a:lnSpc>
              <a:buNone/>
            </a:pPr>
            <a:r>
              <a:rPr lang="en-US" sz="4000" u="sng" dirty="0">
                <a:latin typeface="Times New Roman" panose="02020603050405020304" pitchFamily="18" charset="0"/>
                <a:cs typeface="Times New Roman" panose="02020603050405020304" pitchFamily="18" charset="0"/>
                <a:hlinkClick r:id="rId3"/>
              </a:rPr>
              <a:t>https://www.youtube.com/watch?v=jznpufBjvG0</a:t>
            </a:r>
            <a:endParaRPr lang="en-US" sz="4000" b="1" u="sng"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631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THIÊN TAI BÃO LŨ </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Mưa lớn dữ dội sẽ gây lũ lụt lịch sử tại miền Trung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2432"/>
            <a:ext cx="6145967" cy="535328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Những bài hát về mưa bão Miền Trung (Tất cả vì những con người chống chọi  với thiên tai bão lũ)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967" y="1182433"/>
            <a:ext cx="6046033" cy="535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71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THIÊN TAI BÃO LŨ </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Nhin lai nam 2020: Mot nam thien tai khoc liet va di thuong hinh anh 1"/>
          <p:cNvPicPr/>
          <p:nvPr/>
        </p:nvPicPr>
        <p:blipFill>
          <a:blip r:embed="rId3">
            <a:extLst>
              <a:ext uri="{28A0092B-C50C-407E-A947-70E740481C1C}">
                <a14:useLocalDpi xmlns:a14="http://schemas.microsoft.com/office/drawing/2010/main" val="0"/>
              </a:ext>
            </a:extLst>
          </a:blip>
          <a:srcRect/>
          <a:stretch>
            <a:fillRect/>
          </a:stretch>
        </p:blipFill>
        <p:spPr bwMode="auto">
          <a:xfrm>
            <a:off x="0" y="1191877"/>
            <a:ext cx="5905500" cy="5341270"/>
          </a:xfrm>
          <a:prstGeom prst="rect">
            <a:avLst/>
          </a:prstGeom>
          <a:noFill/>
          <a:ln>
            <a:noFill/>
          </a:ln>
        </p:spPr>
      </p:pic>
      <p:pic>
        <p:nvPicPr>
          <p:cNvPr id="9" name="Picture 8" descr="http://vnmha.gov.vn/upload/images/bai-viet/2023/Th%C3%A1ng%204/screenshot-2023-04-18-112950.png"/>
          <p:cNvPicPr/>
          <p:nvPr/>
        </p:nvPicPr>
        <p:blipFill>
          <a:blip r:embed="rId4">
            <a:extLst>
              <a:ext uri="{28A0092B-C50C-407E-A947-70E740481C1C}">
                <a14:useLocalDpi xmlns:a14="http://schemas.microsoft.com/office/drawing/2010/main" val="0"/>
              </a:ext>
            </a:extLst>
          </a:blip>
          <a:srcRect/>
          <a:stretch>
            <a:fillRect/>
          </a:stretch>
        </p:blipFill>
        <p:spPr bwMode="auto">
          <a:xfrm>
            <a:off x="5905500" y="1191877"/>
            <a:ext cx="6286500" cy="5341270"/>
          </a:xfrm>
          <a:prstGeom prst="rect">
            <a:avLst/>
          </a:prstGeom>
          <a:noFill/>
          <a:ln>
            <a:noFill/>
          </a:ln>
        </p:spPr>
      </p:pic>
    </p:spTree>
    <p:extLst>
      <p:ext uri="{BB962C8B-B14F-4D97-AF65-F5344CB8AC3E}">
        <p14:creationId xmlns:p14="http://schemas.microsoft.com/office/powerpoint/2010/main" val="214942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r>
              <a:rPr lang="en-US" dirty="0">
                <a:solidFill>
                  <a:srgbClr val="5B9BD5"/>
                </a:solidFill>
              </a:rPr>
              <a:t/>
            </a:r>
            <a:br>
              <a:rPr lang="en-US" dirty="0">
                <a:solidFill>
                  <a:srgbClr val="5B9BD5"/>
                </a:solidFill>
              </a:rPr>
            </a:br>
            <a:r>
              <a:rPr lang="en-US" b="1" dirty="0" smtClean="0">
                <a:solidFill>
                  <a:srgbClr val="FFFF00"/>
                </a:solidFill>
                <a:latin typeface="Times New Roman" panose="02020603050405020304" pitchFamily="18" charset="0"/>
                <a:cs typeface="Times New Roman" panose="02020603050405020304" pitchFamily="18" charset="0"/>
              </a:rPr>
              <a:t> </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0" y="1251283"/>
            <a:ext cx="6003758" cy="5293895"/>
          </a:xfrm>
          <a:prstGeom prst="rect">
            <a:avLst/>
          </a:prstGeom>
          <a:noFill/>
          <a:ln>
            <a:noFill/>
          </a:ln>
        </p:spPr>
      </p:pic>
      <p:pic>
        <p:nvPicPr>
          <p:cNvPr id="11" name="Picture 10" descr="Những hình ảnh đáng kinh ngạc về thiên tai"/>
          <p:cNvPicPr/>
          <p:nvPr/>
        </p:nvPicPr>
        <p:blipFill>
          <a:blip r:embed="rId4">
            <a:extLst>
              <a:ext uri="{28A0092B-C50C-407E-A947-70E740481C1C}">
                <a14:useLocalDpi xmlns:a14="http://schemas.microsoft.com/office/drawing/2010/main" val="0"/>
              </a:ext>
            </a:extLst>
          </a:blip>
          <a:srcRect/>
          <a:stretch>
            <a:fillRect/>
          </a:stretch>
        </p:blipFill>
        <p:spPr bwMode="auto">
          <a:xfrm>
            <a:off x="6003759" y="1251284"/>
            <a:ext cx="6188242" cy="5293894"/>
          </a:xfrm>
          <a:prstGeom prst="rect">
            <a:avLst/>
          </a:prstGeom>
          <a:noFill/>
          <a:ln>
            <a:noFill/>
          </a:ln>
        </p:spPr>
      </p:pic>
    </p:spTree>
    <p:extLst>
      <p:ext uri="{BB962C8B-B14F-4D97-AF65-F5344CB8AC3E}">
        <p14:creationId xmlns:p14="http://schemas.microsoft.com/office/powerpoint/2010/main" val="1922341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1</a:t>
            </a:r>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Khởi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10’</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109846" y="2077019"/>
            <a:ext cx="11644313" cy="19000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71500" indent="-571500">
              <a:buFontTx/>
              <a:buChar char="-"/>
            </a:pPr>
            <a:r>
              <a:rPr lang="en-US" sz="4000" dirty="0" err="1" smtClean="0">
                <a:latin typeface="Times New Roman" panose="02020603050405020304" pitchFamily="18" charset="0"/>
                <a:cs typeface="Times New Roman" panose="02020603050405020304" pitchFamily="18" charset="0"/>
              </a:rPr>
              <a:t>Đền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Trần</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Đền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a:t>
            </a:r>
            <a:r>
              <a:rPr lang="en-US" sz="4000" dirty="0">
                <a:latin typeface="Times New Roman" panose="02020603050405020304" pitchFamily="18" charset="0"/>
                <a:cs typeface="Times New Roman" panose="02020603050405020304" pitchFamily="18" charset="0"/>
              </a:rPr>
              <a:t> 14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tại</a:t>
            </a:r>
            <a:r>
              <a:rPr lang="en-US" sz="4000" dirty="0">
                <a:latin typeface="Times New Roman" panose="02020603050405020304" pitchFamily="18" charset="0"/>
                <a:cs typeface="Times New Roman" panose="02020603050405020304" pitchFamily="18" charset="0"/>
              </a:rPr>
              <a:t> Nam </a:t>
            </a:r>
            <a:r>
              <a:rPr lang="en-US" sz="4000" dirty="0" err="1" smtClean="0">
                <a:latin typeface="Times New Roman" panose="02020603050405020304" pitchFamily="18" charset="0"/>
                <a:cs typeface="Times New Roman" panose="02020603050405020304" pitchFamily="18" charset="0"/>
              </a:rPr>
              <a:t>Định</a:t>
            </a:r>
            <a:endParaRPr lang="en-US" sz="4000" dirty="0" smtClean="0">
              <a:latin typeface="Times New Roman" panose="02020603050405020304" pitchFamily="18" charset="0"/>
              <a:cs typeface="Times New Roman" panose="02020603050405020304" pitchFamily="18" charset="0"/>
            </a:endParaRPr>
          </a:p>
          <a:p>
            <a:pPr marL="571500" indent="-571500">
              <a:buFontTx/>
              <a:buChar char="-"/>
            </a:pPr>
            <a:r>
              <a:rPr lang="en-US" sz="4000" dirty="0" smtClean="0">
                <a:latin typeface="Times New Roman" panose="02020603050405020304" pitchFamily="18" charset="0"/>
                <a:cs typeface="Times New Roman" panose="02020603050405020304" pitchFamily="18" charset="0"/>
              </a:rPr>
              <a:t>Hs </a:t>
            </a:r>
            <a:r>
              <a:rPr lang="en-US" sz="4000" dirty="0" err="1" smtClean="0">
                <a:latin typeface="Times New Roman" panose="02020603050405020304" pitchFamily="18" charset="0"/>
                <a:cs typeface="Times New Roman" panose="02020603050405020304" pitchFamily="18" charset="0"/>
              </a:rPr>
              <a:t>xem</a:t>
            </a:r>
            <a:r>
              <a:rPr lang="en-US" sz="4000" dirty="0" smtClean="0">
                <a:latin typeface="Times New Roman" panose="02020603050405020304" pitchFamily="18" charset="0"/>
                <a:cs typeface="Times New Roman" panose="02020603050405020304" pitchFamily="18" charset="0"/>
              </a:rPr>
              <a:t> video qua </a:t>
            </a:r>
            <a:r>
              <a:rPr lang="en-US" sz="4000" dirty="0" err="1" smtClean="0">
                <a:latin typeface="Times New Roman" panose="02020603050405020304" pitchFamily="18" charset="0"/>
                <a:cs typeface="Times New Roman" panose="02020603050405020304" pitchFamily="18" charset="0"/>
              </a:rPr>
              <a:t>đường</a:t>
            </a:r>
            <a:r>
              <a:rPr lang="en-US" sz="4000" dirty="0" smtClean="0">
                <a:latin typeface="Times New Roman" panose="02020603050405020304" pitchFamily="18" charset="0"/>
                <a:cs typeface="Times New Roman" panose="02020603050405020304" pitchFamily="18" charset="0"/>
              </a:rPr>
              <a:t> link </a:t>
            </a:r>
            <a:r>
              <a:rPr lang="en-US" sz="4000" dirty="0" err="1" smtClean="0">
                <a:latin typeface="Times New Roman" panose="02020603050405020304" pitchFamily="18" charset="0"/>
                <a:cs typeface="Times New Roman" panose="02020603050405020304" pitchFamily="18" charset="0"/>
              </a:rPr>
              <a:t>dưới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đây</a:t>
            </a:r>
            <a:endParaRPr lang="en-US" sz="4000" dirty="0" smtClean="0">
              <a:latin typeface="Times New Roman" panose="02020603050405020304" pitchFamily="18" charset="0"/>
              <a:cs typeface="Times New Roman" panose="02020603050405020304" pitchFamily="18" charset="0"/>
            </a:endParaRPr>
          </a:p>
          <a:p>
            <a:pPr algn="ctr">
              <a:buNone/>
            </a:pPr>
            <a:r>
              <a:rPr lang="en-US" sz="3200" b="1" u="sng" dirty="0" smtClean="0">
                <a:solidFill>
                  <a:srgbClr val="0000FF"/>
                </a:solidFill>
                <a:latin typeface="Times New Roman" panose="02020603050405020304" pitchFamily="18" charset="0"/>
                <a:cs typeface="Times New Roman" panose="02020603050405020304" pitchFamily="18" charset="0"/>
                <a:hlinkClick r:id="rId3"/>
              </a:rPr>
              <a:t>https</a:t>
            </a:r>
            <a:r>
              <a:rPr lang="en-US" sz="3200" b="1" u="sng" dirty="0">
                <a:solidFill>
                  <a:srgbClr val="0000FF"/>
                </a:solidFill>
                <a:latin typeface="Times New Roman" panose="02020603050405020304" pitchFamily="18" charset="0"/>
                <a:cs typeface="Times New Roman" panose="02020603050405020304" pitchFamily="18" charset="0"/>
                <a:hlinkClick r:id="rId3"/>
              </a:rPr>
              <a:t>://</a:t>
            </a:r>
            <a:r>
              <a:rPr lang="en-US" sz="3200" b="1" u="sng" dirty="0" smtClean="0">
                <a:solidFill>
                  <a:srgbClr val="0000FF"/>
                </a:solidFill>
                <a:latin typeface="Times New Roman" panose="02020603050405020304" pitchFamily="18" charset="0"/>
                <a:cs typeface="Times New Roman" panose="02020603050405020304" pitchFamily="18" charset="0"/>
                <a:hlinkClick r:id="rId3"/>
              </a:rPr>
              <a:t>www.youtube.com/watch?v=CAVY0aoDj7M</a:t>
            </a:r>
            <a:endParaRPr lang="en-US" sz="3200" b="1" u="sng" dirty="0" smtClean="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Tree>
    <p:extLst>
      <p:ext uri="{BB962C8B-B14F-4D97-AF65-F5344CB8AC3E}">
        <p14:creationId xmlns:p14="http://schemas.microsoft.com/office/powerpoint/2010/main" val="9134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r>
              <a:rPr lang="en-US" dirty="0">
                <a:solidFill>
                  <a:srgbClr val="5B9BD5"/>
                </a:solidFill>
              </a:rPr>
              <a:t/>
            </a:r>
            <a:br>
              <a:rPr lang="en-US" dirty="0">
                <a:solidFill>
                  <a:srgbClr val="5B9BD5"/>
                </a:solidFill>
              </a:rPr>
            </a:br>
            <a:r>
              <a:rPr lang="en-US" b="1" dirty="0" smtClean="0">
                <a:solidFill>
                  <a:srgbClr val="FFFF00"/>
                </a:solidFill>
                <a:latin typeface="Times New Roman" panose="02020603050405020304" pitchFamily="18" charset="0"/>
                <a:cs typeface="Times New Roman" panose="02020603050405020304" pitchFamily="18" charset="0"/>
              </a:rPr>
              <a:t> </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cháy rừng vào ban đêm trên núi với khói lớn - thiên tai hình ảnh sẵn có, bức ảnh &amp; hình ảnh trả phí bản quyền một lần"/>
          <p:cNvPicPr/>
          <p:nvPr/>
        </p:nvPicPr>
        <p:blipFill>
          <a:blip r:embed="rId3">
            <a:extLst>
              <a:ext uri="{28A0092B-C50C-407E-A947-70E740481C1C}">
                <a14:useLocalDpi xmlns:a14="http://schemas.microsoft.com/office/drawing/2010/main" val="0"/>
              </a:ext>
            </a:extLst>
          </a:blip>
          <a:srcRect/>
          <a:stretch>
            <a:fillRect/>
          </a:stretch>
        </p:blipFill>
        <p:spPr bwMode="auto">
          <a:xfrm>
            <a:off x="-1" y="1191125"/>
            <a:ext cx="6088147" cy="5366085"/>
          </a:xfrm>
          <a:prstGeom prst="rect">
            <a:avLst/>
          </a:prstGeom>
          <a:noFill/>
          <a:ln>
            <a:noFill/>
          </a:ln>
        </p:spPr>
      </p:pic>
      <p:pic>
        <p:nvPicPr>
          <p:cNvPr id="9" name="Picture 8" descr="mùa bão - thiên tai hình ảnh sẵn có, bức ảnh &amp; hình ảnh trả phí bản quyền một lần"/>
          <p:cNvPicPr/>
          <p:nvPr/>
        </p:nvPicPr>
        <p:blipFill>
          <a:blip r:embed="rId4">
            <a:extLst>
              <a:ext uri="{28A0092B-C50C-407E-A947-70E740481C1C}">
                <a14:useLocalDpi xmlns:a14="http://schemas.microsoft.com/office/drawing/2010/main" val="0"/>
              </a:ext>
            </a:extLst>
          </a:blip>
          <a:srcRect/>
          <a:stretch>
            <a:fillRect/>
          </a:stretch>
        </p:blipFill>
        <p:spPr bwMode="auto">
          <a:xfrm>
            <a:off x="6088146" y="1191124"/>
            <a:ext cx="6103854" cy="5366085"/>
          </a:xfrm>
          <a:prstGeom prst="rect">
            <a:avLst/>
          </a:prstGeom>
          <a:noFill/>
          <a:ln>
            <a:noFill/>
          </a:ln>
        </p:spPr>
      </p:pic>
    </p:spTree>
    <p:extLst>
      <p:ext uri="{BB962C8B-B14F-4D97-AF65-F5344CB8AC3E}">
        <p14:creationId xmlns:p14="http://schemas.microsoft.com/office/powerpoint/2010/main" val="21747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24022" y="-73825"/>
            <a:ext cx="12192000" cy="1312298"/>
          </a:xfrm>
        </p:spPr>
        <p:txBody>
          <a:bodyPr>
            <a:no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SG" sz="4000" b="1" dirty="0" err="1" smtClean="0">
                <a:solidFill>
                  <a:srgbClr val="FFFF00"/>
                </a:solidFill>
                <a:latin typeface="Times New Roman" panose="02020603050405020304" pitchFamily="18" charset="0"/>
                <a:cs typeface="Times New Roman" panose="02020603050405020304" pitchFamily="18" charset="0"/>
              </a:rPr>
              <a:t>Những</a:t>
            </a:r>
            <a:r>
              <a:rPr lang="en-SG" sz="4000" b="1" dirty="0" smtClean="0">
                <a:solidFill>
                  <a:srgbClr val="FFFF00"/>
                </a:solidFill>
                <a:latin typeface="Times New Roman" panose="02020603050405020304" pitchFamily="18" charset="0"/>
                <a:cs typeface="Times New Roman" panose="02020603050405020304" pitchFamily="18" charset="0"/>
              </a:rPr>
              <a:t> </a:t>
            </a:r>
            <a:r>
              <a:rPr lang="en-SG" sz="4000" b="1" dirty="0" err="1">
                <a:solidFill>
                  <a:srgbClr val="FFFF00"/>
                </a:solidFill>
                <a:latin typeface="Times New Roman" panose="02020603050405020304" pitchFamily="18" charset="0"/>
                <a:cs typeface="Times New Roman" panose="02020603050405020304" pitchFamily="18" charset="0"/>
              </a:rPr>
              <a:t>thiên</a:t>
            </a:r>
            <a:r>
              <a:rPr lang="en-SG" sz="4000" b="1" dirty="0">
                <a:solidFill>
                  <a:srgbClr val="FFFF00"/>
                </a:solidFill>
                <a:latin typeface="Times New Roman" panose="02020603050405020304" pitchFamily="18" charset="0"/>
                <a:cs typeface="Times New Roman" panose="02020603050405020304" pitchFamily="18" charset="0"/>
              </a:rPr>
              <a:t> tai</a:t>
            </a:r>
            <a:r>
              <a:rPr lang="vi-VN" sz="4000" b="1" dirty="0">
                <a:solidFill>
                  <a:srgbClr val="FFFF00"/>
                </a:solidFill>
                <a:latin typeface="Times New Roman" panose="02020603050405020304" pitchFamily="18" charset="0"/>
                <a:cs typeface="Times New Roman" panose="02020603050405020304" pitchFamily="18" charset="0"/>
              </a:rPr>
              <a:t> thiên nhiên ở địa phương</a:t>
            </a:r>
            <a:r>
              <a:rPr lang="en-SG" sz="4000" b="1" dirty="0">
                <a:solidFill>
                  <a:srgbClr val="FFFF00"/>
                </a:solidFill>
                <a:latin typeface="Times New Roman" panose="02020603050405020304" pitchFamily="18" charset="0"/>
                <a:cs typeface="Times New Roman" panose="02020603050405020304" pitchFamily="18" charset="0"/>
              </a:rPr>
              <a:t> hay </a:t>
            </a:r>
            <a:r>
              <a:rPr lang="en-SG" sz="4000" b="1" dirty="0" err="1">
                <a:solidFill>
                  <a:srgbClr val="FFFF00"/>
                </a:solidFill>
                <a:latin typeface="Times New Roman" panose="02020603050405020304" pitchFamily="18" charset="0"/>
                <a:cs typeface="Times New Roman" panose="02020603050405020304" pitchFamily="18" charset="0"/>
              </a:rPr>
              <a:t>gặp</a:t>
            </a:r>
            <a:r>
              <a:rPr lang="en-SG" sz="4000" b="1" dirty="0">
                <a:solidFill>
                  <a:srgbClr val="FFFF00"/>
                </a:solidFill>
                <a:latin typeface="Times New Roman" panose="02020603050405020304" pitchFamily="18" charset="0"/>
                <a:cs typeface="Times New Roman" panose="02020603050405020304" pitchFamily="18" charset="0"/>
              </a:rPr>
              <a:t> </a:t>
            </a:r>
            <a:r>
              <a:rPr lang="en-SG" sz="4000" b="1" dirty="0" smtClean="0">
                <a:solidFill>
                  <a:srgbClr val="FFFF00"/>
                </a:solidFill>
                <a:latin typeface="Times New Roman" panose="02020603050405020304" pitchFamily="18" charset="0"/>
                <a:cs typeface="Times New Roman" panose="02020603050405020304" pitchFamily="18" charset="0"/>
              </a:rPr>
              <a:t/>
            </a:r>
            <a:br>
              <a:rPr lang="en-SG" sz="4000" b="1" dirty="0" smtClean="0">
                <a:solidFill>
                  <a:srgbClr val="FFFF00"/>
                </a:solidFill>
                <a:latin typeface="Times New Roman" panose="02020603050405020304" pitchFamily="18" charset="0"/>
                <a:cs typeface="Times New Roman" panose="02020603050405020304" pitchFamily="18" charset="0"/>
              </a:rPr>
            </a:br>
            <a:r>
              <a:rPr lang="en-SG" sz="4000" b="1" dirty="0" err="1" smtClean="0">
                <a:solidFill>
                  <a:srgbClr val="FFFF00"/>
                </a:solidFill>
                <a:latin typeface="Times New Roman" panose="02020603050405020304" pitchFamily="18" charset="0"/>
                <a:cs typeface="Times New Roman" panose="02020603050405020304" pitchFamily="18" charset="0"/>
              </a:rPr>
              <a:t>và</a:t>
            </a:r>
            <a:r>
              <a:rPr lang="en-SG" sz="4000" b="1" dirty="0" smtClean="0">
                <a:solidFill>
                  <a:srgbClr val="FFFF00"/>
                </a:solidFill>
                <a:latin typeface="Times New Roman" panose="02020603050405020304" pitchFamily="18" charset="0"/>
                <a:cs typeface="Times New Roman" panose="02020603050405020304" pitchFamily="18" charset="0"/>
              </a:rPr>
              <a:t> </a:t>
            </a:r>
            <a:r>
              <a:rPr lang="en-SG" sz="4000" b="1" dirty="0" err="1">
                <a:solidFill>
                  <a:srgbClr val="FFFF00"/>
                </a:solidFill>
                <a:latin typeface="Times New Roman" panose="02020603050405020304" pitchFamily="18" charset="0"/>
                <a:cs typeface="Times New Roman" panose="02020603050405020304" pitchFamily="18" charset="0"/>
              </a:rPr>
              <a:t>cách</a:t>
            </a:r>
            <a:r>
              <a:rPr lang="en-SG" sz="4000" b="1" dirty="0">
                <a:solidFill>
                  <a:srgbClr val="FFFF00"/>
                </a:solidFill>
                <a:latin typeface="Times New Roman" panose="02020603050405020304" pitchFamily="18" charset="0"/>
                <a:cs typeface="Times New Roman" panose="02020603050405020304" pitchFamily="18" charset="0"/>
              </a:rPr>
              <a:t> </a:t>
            </a:r>
            <a:r>
              <a:rPr lang="en-SG" sz="4000" b="1" dirty="0" err="1">
                <a:solidFill>
                  <a:srgbClr val="FFFF00"/>
                </a:solidFill>
                <a:latin typeface="Times New Roman" panose="02020603050405020304" pitchFamily="18" charset="0"/>
                <a:cs typeface="Times New Roman" panose="02020603050405020304" pitchFamily="18" charset="0"/>
              </a:rPr>
              <a:t>làm</a:t>
            </a:r>
            <a:r>
              <a:rPr lang="en-SG" sz="4000" b="1" dirty="0">
                <a:solidFill>
                  <a:srgbClr val="FFFF00"/>
                </a:solidFill>
                <a:latin typeface="Times New Roman" panose="02020603050405020304" pitchFamily="18" charset="0"/>
                <a:cs typeface="Times New Roman" panose="02020603050405020304" pitchFamily="18" charset="0"/>
              </a:rPr>
              <a:t> </a:t>
            </a:r>
            <a:r>
              <a:rPr lang="en-SG" sz="4000" b="1" dirty="0" err="1">
                <a:solidFill>
                  <a:srgbClr val="FFFF00"/>
                </a:solidFill>
                <a:latin typeface="Times New Roman" panose="02020603050405020304" pitchFamily="18" charset="0"/>
                <a:cs typeface="Times New Roman" panose="02020603050405020304" pitchFamily="18" charset="0"/>
              </a:rPr>
              <a:t>giảm</a:t>
            </a:r>
            <a:r>
              <a:rPr lang="en-SG" sz="4000" b="1" dirty="0">
                <a:solidFill>
                  <a:srgbClr val="FFFF00"/>
                </a:solidFill>
                <a:latin typeface="Times New Roman" panose="02020603050405020304" pitchFamily="18" charset="0"/>
                <a:cs typeface="Times New Roman" panose="02020603050405020304" pitchFamily="18" charset="0"/>
              </a:rPr>
              <a:t> </a:t>
            </a:r>
            <a:r>
              <a:rPr lang="en-SG" sz="4000" b="1" dirty="0" err="1" smtClean="0">
                <a:solidFill>
                  <a:srgbClr val="FFFF00"/>
                </a:solidFill>
                <a:latin typeface="Times New Roman" panose="02020603050405020304" pitchFamily="18" charset="0"/>
                <a:cs typeface="Times New Roman" panose="02020603050405020304" pitchFamily="18" charset="0"/>
              </a:rPr>
              <a:t>thiệt</a:t>
            </a:r>
            <a:r>
              <a:rPr lang="en-SG" sz="4000" b="1" dirty="0" smtClean="0">
                <a:solidFill>
                  <a:srgbClr val="FFFF00"/>
                </a:solidFill>
                <a:latin typeface="Times New Roman" panose="02020603050405020304" pitchFamily="18" charset="0"/>
                <a:cs typeface="Times New Roman" panose="02020603050405020304" pitchFamily="18" charset="0"/>
              </a:rPr>
              <a:t> </a:t>
            </a:r>
            <a:r>
              <a:rPr lang="en-SG" sz="4000" b="1" dirty="0" err="1">
                <a:solidFill>
                  <a:srgbClr val="FFFF00"/>
                </a:solidFill>
                <a:latin typeface="Times New Roman" panose="02020603050405020304" pitchFamily="18" charset="0"/>
                <a:cs typeface="Times New Roman" panose="02020603050405020304" pitchFamily="18" charset="0"/>
              </a:rPr>
              <a:t>hại</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394638" y="1370479"/>
            <a:ext cx="6824309" cy="990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7000"/>
              </a:lnSpc>
              <a:buNone/>
            </a:pPr>
            <a:r>
              <a:rPr lang="en-SG" sz="3600" dirty="0" err="1" smtClean="0">
                <a:latin typeface="Times New Roman" panose="02020603050405020304" pitchFamily="18" charset="0"/>
                <a:cs typeface="Times New Roman" panose="02020603050405020304" pitchFamily="18" charset="0"/>
              </a:rPr>
              <a:t>Bão</a:t>
            </a:r>
            <a:r>
              <a:rPr lang="en-SG" sz="3600" dirty="0">
                <a:latin typeface="Times New Roman" panose="02020603050405020304" pitchFamily="18" charset="0"/>
                <a:cs typeface="Times New Roman" panose="02020603050405020304" pitchFamily="18" charset="0"/>
              </a:rPr>
              <a:t> </a:t>
            </a:r>
            <a:r>
              <a:rPr lang="en-SG" sz="3600" dirty="0" smtClean="0">
                <a:latin typeface="Times New Roman" panose="02020603050405020304" pitchFamily="18" charset="0"/>
                <a:cs typeface="Times New Roman" panose="02020603050405020304" pitchFamily="18" charset="0"/>
              </a:rPr>
              <a:t>to </a:t>
            </a:r>
            <a:r>
              <a:rPr lang="en-SG" sz="3600" dirty="0" err="1">
                <a:latin typeface="Times New Roman" panose="02020603050405020304" pitchFamily="18" charset="0"/>
                <a:cs typeface="Times New Roman" panose="02020603050405020304" pitchFamily="18" charset="0"/>
              </a:rPr>
              <a:t>thì</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thường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mưa</a:t>
            </a:r>
            <a:r>
              <a:rPr lang="en-SG" sz="3600" dirty="0">
                <a:latin typeface="Times New Roman" panose="02020603050405020304" pitchFamily="18" charset="0"/>
                <a:cs typeface="Times New Roman" panose="02020603050405020304" pitchFamily="18" charset="0"/>
              </a:rPr>
              <a:t> </a:t>
            </a:r>
            <a:r>
              <a:rPr lang="en-SG" sz="3600" dirty="0" smtClean="0">
                <a:latin typeface="Times New Roman" panose="02020603050405020304" pitchFamily="18" charset="0"/>
                <a:cs typeface="Times New Roman" panose="02020603050405020304" pitchFamily="18" charset="0"/>
              </a:rPr>
              <a:t>to, </a:t>
            </a:r>
            <a:r>
              <a:rPr lang="en-SG" sz="3600" dirty="0" err="1">
                <a:latin typeface="Times New Roman" panose="02020603050405020304" pitchFamily="18" charset="0"/>
                <a:cs typeface="Times New Roman" panose="02020603050405020304" pitchFamily="18" charset="0"/>
              </a:rPr>
              <a:t>gió</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lớn</a:t>
            </a:r>
            <a:endParaRPr lang="en-US" sz="3600" b="1" u="sng" dirty="0" smtClean="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7866" y="2458399"/>
            <a:ext cx="10951660" cy="646331"/>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Mưa</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dài</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ngày</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gây</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ra</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ngập</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lụt</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hoa</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màu</a:t>
            </a:r>
            <a:endParaRPr lang="en-US" sz="3600" dirty="0"/>
          </a:p>
        </p:txBody>
      </p:sp>
      <p:sp>
        <p:nvSpPr>
          <p:cNvPr id="3" name="Rectangle 2"/>
          <p:cNvSpPr/>
          <p:nvPr/>
        </p:nvSpPr>
        <p:spPr>
          <a:xfrm>
            <a:off x="394638" y="3274831"/>
            <a:ext cx="9193542" cy="646331"/>
          </a:xfrm>
          <a:prstGeom prst="rect">
            <a:avLst/>
          </a:prstGeom>
        </p:spPr>
        <p:txBody>
          <a:bodyPr wrap="none">
            <a:spAutoFit/>
          </a:bodyPr>
          <a:lstStyle/>
          <a:p>
            <a:r>
              <a:rPr lang="en-SG" sz="3600" dirty="0" err="1">
                <a:latin typeface="Times New Roman" panose="02020603050405020304" pitchFamily="18" charset="0"/>
                <a:ea typeface="Calibri" panose="020F0502020204030204" pitchFamily="34" charset="0"/>
              </a:rPr>
              <a:t>Gió</a:t>
            </a:r>
            <a:r>
              <a:rPr lang="en-SG" sz="3600" dirty="0">
                <a:latin typeface="Times New Roman" panose="02020603050405020304" pitchFamily="18" charset="0"/>
                <a:ea typeface="Calibri" panose="020F0502020204030204" pitchFamily="34" charset="0"/>
              </a:rPr>
              <a:t> to </a:t>
            </a:r>
            <a:r>
              <a:rPr lang="en-SG" sz="3600" dirty="0" err="1">
                <a:latin typeface="Times New Roman" panose="02020603050405020304" pitchFamily="18" charset="0"/>
                <a:ea typeface="Calibri" panose="020F0502020204030204" pitchFamily="34" charset="0"/>
              </a:rPr>
              <a:t>làm</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ảnh</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hưởng</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đến</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chăn</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nuôi</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và</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hoa</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màu</a:t>
            </a:r>
            <a:endParaRPr lang="en-US" sz="3600" dirty="0"/>
          </a:p>
        </p:txBody>
      </p:sp>
      <p:sp>
        <p:nvSpPr>
          <p:cNvPr id="4" name="Rectangle 3"/>
          <p:cNvSpPr/>
          <p:nvPr/>
        </p:nvSpPr>
        <p:spPr>
          <a:xfrm>
            <a:off x="394638" y="4429309"/>
            <a:ext cx="11547542" cy="1200329"/>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Rét</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đậm</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rét</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hại</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ảnh</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hưởng</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đến</a:t>
            </a:r>
            <a:r>
              <a:rPr lang="en-SG" sz="3600" dirty="0">
                <a:latin typeface="Times New Roman" panose="02020603050405020304" pitchFamily="18" charset="0"/>
                <a:ea typeface="Calibri" panose="020F0502020204030204" pitchFamily="34" charset="0"/>
              </a:rPr>
              <a:t> con </a:t>
            </a:r>
            <a:r>
              <a:rPr lang="en-SG" sz="3600" dirty="0" err="1">
                <a:latin typeface="Times New Roman" panose="02020603050405020304" pitchFamily="18" charset="0"/>
                <a:ea typeface="Calibri" panose="020F0502020204030204" pitchFamily="34" charset="0"/>
              </a:rPr>
              <a:t>người</a:t>
            </a:r>
            <a:r>
              <a:rPr lang="en-SG" sz="3600" dirty="0">
                <a:latin typeface="Times New Roman" panose="02020603050405020304" pitchFamily="18" charset="0"/>
                <a:ea typeface="Calibri" panose="020F0502020204030204" pitchFamily="34" charset="0"/>
              </a:rPr>
              <a:t> , </a:t>
            </a:r>
            <a:r>
              <a:rPr lang="en-SG" sz="3600" dirty="0" err="1">
                <a:latin typeface="Times New Roman" panose="02020603050405020304" pitchFamily="18" charset="0"/>
                <a:ea typeface="Calibri" panose="020F0502020204030204" pitchFamily="34" charset="0"/>
              </a:rPr>
              <a:t>vật</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nuôi</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cây</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cối</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hoa</a:t>
            </a:r>
            <a:r>
              <a:rPr lang="en-SG" sz="3600" dirty="0">
                <a:latin typeface="Times New Roman" panose="02020603050405020304" pitchFamily="18" charset="0"/>
                <a:ea typeface="Calibri" panose="020F0502020204030204" pitchFamily="34" charset="0"/>
              </a:rPr>
              <a:t> </a:t>
            </a:r>
            <a:r>
              <a:rPr lang="en-SG" sz="3600" dirty="0" err="1">
                <a:latin typeface="Times New Roman" panose="02020603050405020304" pitchFamily="18" charset="0"/>
                <a:ea typeface="Calibri" panose="020F0502020204030204" pitchFamily="34" charset="0"/>
              </a:rPr>
              <a:t>màu</a:t>
            </a:r>
            <a:r>
              <a:rPr lang="en-SG" sz="3600" dirty="0">
                <a:latin typeface="Times New Roman" panose="02020603050405020304" pitchFamily="18" charset="0"/>
                <a:ea typeface="Calibri" panose="020F0502020204030204" pitchFamily="34" charset="0"/>
              </a:rPr>
              <a:t>.</a:t>
            </a:r>
            <a:endParaRPr lang="en-US" sz="3600" dirty="0"/>
          </a:p>
        </p:txBody>
      </p:sp>
    </p:spTree>
    <p:extLst>
      <p:ext uri="{BB962C8B-B14F-4D97-AF65-F5344CB8AC3E}">
        <p14:creationId xmlns:p14="http://schemas.microsoft.com/office/powerpoint/2010/main" val="34521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6" grpId="0" animBg="1"/>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238901"/>
            <a:ext cx="12192000" cy="960312"/>
          </a:xfrm>
        </p:spPr>
        <p:txBody>
          <a:bodyPr>
            <a:noAutofit/>
          </a:bodyPr>
          <a:lstStyle/>
          <a:p>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4: </a:t>
            </a:r>
            <a:r>
              <a:rPr lang="en-US" sz="2800" b="1" dirty="0">
                <a:solidFill>
                  <a:srgbClr val="FFFF00"/>
                </a:solidFill>
                <a:latin typeface="Times New Roman" panose="02020603050405020304" pitchFamily="18" charset="0"/>
                <a:cs typeface="Times New Roman" panose="02020603050405020304" pitchFamily="18" charset="0"/>
              </a:rPr>
              <a:t>(</a:t>
            </a:r>
            <a:r>
              <a:rPr lang="en-US" sz="2800" dirty="0">
                <a:solidFill>
                  <a:srgbClr val="FFFF00"/>
                </a:solidFill>
                <a:latin typeface="Times New Roman" panose="02020603050405020304" pitchFamily="18" charset="0"/>
                <a:cs typeface="Times New Roman" panose="02020603050405020304" pitchFamily="18" charset="0"/>
              </a:rPr>
              <a:t>45’) </a:t>
            </a:r>
            <a:r>
              <a:rPr lang="en-SG" sz="2800" b="1" dirty="0">
                <a:solidFill>
                  <a:srgbClr val="FFFF00"/>
                </a:solidFill>
                <a:latin typeface="Times New Roman" panose="02020603050405020304" pitchFamily="18" charset="0"/>
                <a:cs typeface="Times New Roman" panose="02020603050405020304" pitchFamily="18" charset="0"/>
              </a:rPr>
              <a:t>TUYÊN</a:t>
            </a:r>
            <a:r>
              <a:rPr lang="vi-VN" sz="2800" b="1" dirty="0">
                <a:solidFill>
                  <a:srgbClr val="FFFF00"/>
                </a:solidFill>
                <a:latin typeface="Times New Roman" panose="02020603050405020304" pitchFamily="18" charset="0"/>
                <a:cs typeface="Times New Roman" panose="02020603050405020304" pitchFamily="18" charset="0"/>
              </a:rPr>
              <a:t> TRUYỀN PHÒNG CHỐNG THIÊN TAI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smtClean="0">
                <a:solidFill>
                  <a:srgbClr val="FFFF00"/>
                </a:solidFill>
                <a:latin typeface="Times New Roman" panose="02020603050405020304" pitchFamily="18" charset="0"/>
                <a:cs typeface="Times New Roman" panose="02020603050405020304" pitchFamily="18" charset="0"/>
              </a:rPr>
              <a:t/>
            </a:r>
            <a:br>
              <a:rPr lang="en-US" sz="2800" b="1" dirty="0" smtClean="0">
                <a:solidFill>
                  <a:srgbClr val="FFFF00"/>
                </a:solidFill>
                <a:latin typeface="Times New Roman" panose="02020603050405020304" pitchFamily="18" charset="0"/>
                <a:cs typeface="Times New Roman" panose="02020603050405020304" pitchFamily="18" charset="0"/>
              </a:rPr>
            </a:br>
            <a:r>
              <a:rPr lang="en-US" b="1" dirty="0" smtClean="0">
                <a:solidFill>
                  <a:srgbClr val="FFFF00"/>
                </a:solidFill>
                <a:latin typeface="Times New Roman" panose="02020603050405020304" pitchFamily="18" charset="0"/>
                <a:cs typeface="Times New Roman" panose="02020603050405020304" pitchFamily="18" charset="0"/>
              </a:rPr>
              <a:t/>
            </a:r>
            <a:br>
              <a:rPr lang="en-US" b="1" dirty="0" smtClean="0">
                <a:solidFill>
                  <a:srgbClr val="FFFF00"/>
                </a:solidFill>
                <a:latin typeface="Times New Roman" panose="02020603050405020304" pitchFamily="18" charset="0"/>
                <a:cs typeface="Times New Roman" panose="02020603050405020304" pitchFamily="18" charset="0"/>
              </a:rPr>
            </a:br>
            <a:r>
              <a:rPr lang="en-US" b="1"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201613" y="1918010"/>
            <a:ext cx="11644313" cy="3939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7000"/>
              </a:lnSpc>
              <a:buNone/>
            </a:pPr>
            <a:r>
              <a:rPr lang="en-SG" sz="4000" dirty="0" err="1">
                <a:solidFill>
                  <a:srgbClr val="0000FF"/>
                </a:solidFill>
                <a:latin typeface="Times New Roman" panose="02020603050405020304" pitchFamily="18" charset="0"/>
                <a:cs typeface="Times New Roman" panose="02020603050405020304" pitchFamily="18" charset="0"/>
              </a:rPr>
              <a:t>X</a:t>
            </a:r>
            <a:r>
              <a:rPr lang="en-SG" sz="4000" dirty="0" err="1" smtClean="0">
                <a:solidFill>
                  <a:srgbClr val="0000FF"/>
                </a:solidFill>
                <a:latin typeface="Times New Roman" panose="02020603050405020304" pitchFamily="18" charset="0"/>
                <a:cs typeface="Times New Roman" panose="02020603050405020304" pitchFamily="18" charset="0"/>
              </a:rPr>
              <a:t>ây</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dựng kế hoạch truyền thông về biện pháp phòng chống thiên tai và giảm nhẹ rủi ro khi gặp thiên </a:t>
            </a:r>
            <a:r>
              <a:rPr lang="vi-VN" sz="4000" dirty="0" smtClean="0">
                <a:solidFill>
                  <a:srgbClr val="0000FF"/>
                </a:solidFill>
                <a:latin typeface="Times New Roman" panose="02020603050405020304" pitchFamily="18" charset="0"/>
                <a:cs typeface="Times New Roman" panose="02020603050405020304" pitchFamily="18" charset="0"/>
              </a:rPr>
              <a:t>tai</a:t>
            </a:r>
            <a:endParaRPr lang="en-US" sz="4000" dirty="0" smtClean="0">
              <a:solidFill>
                <a:srgbClr val="0000FF"/>
              </a:solidFill>
              <a:latin typeface="Times New Roman" panose="02020603050405020304" pitchFamily="18" charset="0"/>
              <a:cs typeface="Times New Roman" panose="02020603050405020304" pitchFamily="18" charset="0"/>
            </a:endParaRPr>
          </a:p>
          <a:p>
            <a:pPr>
              <a:lnSpc>
                <a:spcPts val="7000"/>
              </a:lnSpc>
              <a:buNone/>
            </a:pPr>
            <a:r>
              <a:rPr lang="en-US" sz="4000" u="sng" dirty="0">
                <a:latin typeface="Times New Roman" panose="02020603050405020304" pitchFamily="18" charset="0"/>
                <a:cs typeface="Times New Roman" panose="02020603050405020304" pitchFamily="18" charset="0"/>
                <a:hlinkClick r:id="rId3"/>
              </a:rPr>
              <a:t>https://www.youtube.com/watch?v=iIred7oIkpA</a:t>
            </a:r>
            <a:endParaRPr lang="en-US" sz="4000" dirty="0">
              <a:latin typeface="Times New Roman" panose="02020603050405020304" pitchFamily="18" charset="0"/>
              <a:cs typeface="Times New Roman" panose="02020603050405020304" pitchFamily="18" charset="0"/>
            </a:endParaRPr>
          </a:p>
          <a:p>
            <a:pPr>
              <a:lnSpc>
                <a:spcPts val="7000"/>
              </a:lnSpc>
              <a:buNone/>
            </a:pPr>
            <a:endParaRPr lang="en-US" sz="4000" b="1" u="sng"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002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167" y="1541730"/>
            <a:ext cx="10214811" cy="2308324"/>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 </a:t>
            </a:r>
            <a:r>
              <a:rPr lang="en-SG" sz="4800" dirty="0" err="1" smtClean="0">
                <a:latin typeface="Times New Roman" panose="02020603050405020304" pitchFamily="18" charset="0"/>
                <a:ea typeface="Calibri" panose="020F0502020204030204" pitchFamily="34" charset="0"/>
              </a:rPr>
              <a:t>Cách</a:t>
            </a:r>
            <a:r>
              <a:rPr lang="vi-VN" sz="4800" dirty="0" smtClean="0">
                <a:latin typeface="Times New Roman" panose="02020603050405020304" pitchFamily="18" charset="0"/>
                <a:ea typeface="Calibri" panose="020F0502020204030204" pitchFamily="34" charset="0"/>
              </a:rPr>
              <a:t> thức tuyên truyền của con người về phòng chống thiên tai thiên nhiên của địa phương?</a:t>
            </a:r>
            <a:endParaRPr lang="en-US" sz="4800" dirty="0"/>
          </a:p>
        </p:txBody>
      </p:sp>
    </p:spTree>
    <p:extLst>
      <p:ext uri="{BB962C8B-B14F-4D97-AF65-F5344CB8AC3E}">
        <p14:creationId xmlns:p14="http://schemas.microsoft.com/office/powerpoint/2010/main" val="12839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0"/>
            <a:ext cx="11657906" cy="1194476"/>
          </a:xfrm>
        </p:spPr>
        <p:txBody>
          <a:bodyPr>
            <a:noAutofit/>
          </a:bodyPr>
          <a:lstStyle/>
          <a:p>
            <a:pPr algn="ctr"/>
            <a:r>
              <a:rPr lang="en-US" b="1" dirty="0" smtClean="0">
                <a:solidFill>
                  <a:srgbClr val="FFFF00"/>
                </a:solidFill>
              </a:rPr>
              <a:t> </a:t>
            </a:r>
            <a:r>
              <a:rPr lang="en-SG" dirty="0" err="1" smtClean="0">
                <a:solidFill>
                  <a:srgbClr val="FFFF00"/>
                </a:solidFill>
                <a:latin typeface="Times New Roman" panose="02020603050405020304" pitchFamily="18" charset="0"/>
                <a:cs typeface="Times New Roman" panose="02020603050405020304" pitchFamily="18" charset="0"/>
              </a:rPr>
              <a:t>xây</a:t>
            </a:r>
            <a:r>
              <a:rPr lang="vi-VN" dirty="0" smtClean="0">
                <a:solidFill>
                  <a:srgbClr val="FFFF00"/>
                </a:solidFill>
                <a:latin typeface="Times New Roman" panose="02020603050405020304" pitchFamily="18" charset="0"/>
                <a:cs typeface="Times New Roman" panose="02020603050405020304" pitchFamily="18" charset="0"/>
              </a:rPr>
              <a:t> </a:t>
            </a:r>
            <a:r>
              <a:rPr lang="vi-VN" dirty="0">
                <a:solidFill>
                  <a:srgbClr val="FFFF00"/>
                </a:solidFill>
                <a:latin typeface="Times New Roman" panose="02020603050405020304" pitchFamily="18" charset="0"/>
                <a:cs typeface="Times New Roman" panose="02020603050405020304" pitchFamily="18" charset="0"/>
              </a:rPr>
              <a:t>dựng kế hoạch truyền thông về biện pháp phòng chống thiên tai và giảm nhẹ rủi ro khi gặp thiên </a:t>
            </a:r>
            <a:r>
              <a:rPr lang="vi-VN" dirty="0" smtClean="0">
                <a:solidFill>
                  <a:srgbClr val="FFFF00"/>
                </a:solidFill>
                <a:latin typeface="Times New Roman" panose="02020603050405020304" pitchFamily="18" charset="0"/>
                <a:cs typeface="Times New Roman" panose="02020603050405020304" pitchFamily="18" charset="0"/>
              </a:rPr>
              <a:t>tai</a:t>
            </a:r>
            <a:r>
              <a:rPr lang="en-US" b="1" dirty="0" smtClean="0">
                <a:solidFill>
                  <a:srgbClr val="FFFF00"/>
                </a:solidFill>
                <a:latin typeface="Times New Roman" panose="02020603050405020304" pitchFamily="18" charset="0"/>
                <a:cs typeface="Times New Roman" panose="02020603050405020304" pitchFamily="18" charset="0"/>
              </a:rPr>
              <a:t> </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ttps://hanoimoi.com.vn/Uploads/images/tuandiep/2021/05/17/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4477"/>
            <a:ext cx="6175948" cy="54578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hách thức thiên tai và giải pháp nâng cao hiệu quả phòng, chống đối với  khu vực miền Trung | Tạp chí Tuyên giá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5948" y="1194477"/>
            <a:ext cx="6016052" cy="545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33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13611" y="1215188"/>
            <a:ext cx="10924673" cy="5281865"/>
          </a:xfrm>
          <a:prstGeom prst="rect">
            <a:avLst/>
          </a:prstGeom>
          <a:noFill/>
          <a:ln>
            <a:noFill/>
          </a:ln>
        </p:spPr>
      </p:pic>
    </p:spTree>
    <p:extLst>
      <p:ext uri="{BB962C8B-B14F-4D97-AF65-F5344CB8AC3E}">
        <p14:creationId xmlns:p14="http://schemas.microsoft.com/office/powerpoint/2010/main" val="3972882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3363914"/>
              </p:ext>
            </p:extLst>
          </p:nvPr>
        </p:nvGraphicFramePr>
        <p:xfrm>
          <a:off x="0" y="1227221"/>
          <a:ext cx="12192000" cy="5305927"/>
        </p:xfrm>
        <a:graphic>
          <a:graphicData uri="http://schemas.openxmlformats.org/drawingml/2006/table">
            <a:tbl>
              <a:tblPr firstRow="1" firstCol="1" bandRow="1">
                <a:tableStyleId>{5C22544A-7EE6-4342-B048-85BDC9FD1C3A}</a:tableStyleId>
              </a:tblPr>
              <a:tblGrid>
                <a:gridCol w="782053">
                  <a:extLst>
                    <a:ext uri="{9D8B030D-6E8A-4147-A177-3AD203B41FA5}">
                      <a16:colId xmlns:a16="http://schemas.microsoft.com/office/drawing/2014/main" val="525300286"/>
                    </a:ext>
                  </a:extLst>
                </a:gridCol>
                <a:gridCol w="8520195">
                  <a:extLst>
                    <a:ext uri="{9D8B030D-6E8A-4147-A177-3AD203B41FA5}">
                      <a16:colId xmlns:a16="http://schemas.microsoft.com/office/drawing/2014/main" val="2126620921"/>
                    </a:ext>
                  </a:extLst>
                </a:gridCol>
                <a:gridCol w="1224705">
                  <a:extLst>
                    <a:ext uri="{9D8B030D-6E8A-4147-A177-3AD203B41FA5}">
                      <a16:colId xmlns:a16="http://schemas.microsoft.com/office/drawing/2014/main" val="1358578992"/>
                    </a:ext>
                  </a:extLst>
                </a:gridCol>
                <a:gridCol w="697038">
                  <a:extLst>
                    <a:ext uri="{9D8B030D-6E8A-4147-A177-3AD203B41FA5}">
                      <a16:colId xmlns:a16="http://schemas.microsoft.com/office/drawing/2014/main" val="4004229033"/>
                    </a:ext>
                  </a:extLst>
                </a:gridCol>
                <a:gridCol w="968009">
                  <a:extLst>
                    <a:ext uri="{9D8B030D-6E8A-4147-A177-3AD203B41FA5}">
                      <a16:colId xmlns:a16="http://schemas.microsoft.com/office/drawing/2014/main" val="3415069837"/>
                    </a:ext>
                  </a:extLst>
                </a:gridCol>
              </a:tblGrid>
              <a:tr h="703800">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STT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Rất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cực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Tích cực</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ctr">
                        <a:lnSpc>
                          <a:spcPct val="107000"/>
                        </a:lnSpc>
                        <a:spcAft>
                          <a:spcPts val="0"/>
                        </a:spcAft>
                      </a:pPr>
                      <a:r>
                        <a:rPr lang="en-US" sz="2000">
                          <a:effectLst/>
                        </a:rPr>
                        <a:t>Cần cố gắng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4222053456"/>
                  </a:ext>
                </a:extLst>
              </a:tr>
              <a:tr h="776480">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1</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quê</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363625717"/>
                  </a:ext>
                </a:extLst>
              </a:tr>
              <a:tr h="783034">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tồn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724260134"/>
                  </a:ext>
                </a:extLst>
              </a:tr>
              <a:tr h="1260033">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3</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sưu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tầm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hại</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408408440"/>
                  </a:ext>
                </a:extLst>
              </a:tr>
              <a:tr h="477524">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4</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Viết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hai</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gây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2376379414"/>
                  </a:ext>
                </a:extLst>
              </a:tr>
              <a:tr h="1305056">
                <a:tc>
                  <a:txBody>
                    <a:bodyPr/>
                    <a:lstStyle/>
                    <a:p>
                      <a:pPr algn="ctr">
                        <a:lnSpc>
                          <a:spcPct val="107000"/>
                        </a:lnSpc>
                        <a:spcAft>
                          <a:spcPts val="0"/>
                        </a:spcAft>
                      </a:pPr>
                      <a:r>
                        <a:rPr lang="en-US" sz="2400" dirty="0">
                          <a:effectLst/>
                          <a:latin typeface="Times New Roman" panose="02020603050405020304" pitchFamily="18" charset="0"/>
                          <a:cs typeface="Times New Roman" panose="02020603050405020304" pitchFamily="18" charset="0"/>
                        </a:rPr>
                        <a:t>5</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rủi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gặp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tc>
                  <a:txBody>
                    <a:bodyPr/>
                    <a:lstStyle/>
                    <a:p>
                      <a:pPr algn="just">
                        <a:lnSpc>
                          <a:spcPct val="107000"/>
                        </a:lnSpc>
                        <a:spcAft>
                          <a:spcPts val="0"/>
                        </a:spcAft>
                      </a:pPr>
                      <a:r>
                        <a:rPr lang="en-US" sz="2000" dirty="0">
                          <a:effectLst/>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791" marR="62791" marT="0" marB="0"/>
                </a:tc>
                <a:extLst>
                  <a:ext uri="{0D108BD9-81ED-4DB2-BD59-A6C34878D82A}">
                    <a16:rowId xmlns:a16="http://schemas.microsoft.com/office/drawing/2014/main" val="650063123"/>
                  </a:ext>
                </a:extLst>
              </a:tr>
            </a:tbl>
          </a:graphicData>
        </a:graphic>
      </p:graphicFrame>
      <p:sp>
        <p:nvSpPr>
          <p:cNvPr id="5"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238901"/>
            <a:ext cx="12192000" cy="960312"/>
          </a:xfrm>
        </p:spPr>
        <p:txBody>
          <a:bodyPr>
            <a:noAutofit/>
          </a:bodyPr>
          <a:lstStyle/>
          <a:p>
            <a:pPr algn="ctr"/>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Đánh</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giá</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mức</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độ</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tham</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gia</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của</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em</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trong</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các</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động</a:t>
            </a:r>
            <a:r>
              <a:rPr lang="en-US" sz="2800" b="1" dirty="0" smtClean="0">
                <a:solidFill>
                  <a:srgbClr val="FFFF00"/>
                </a:solidFill>
                <a:latin typeface="Times New Roman" panose="02020603050405020304" pitchFamily="18" charset="0"/>
                <a:cs typeface="Times New Roman" panose="02020603050405020304" pitchFamily="18" charset="0"/>
              </a:rPr>
              <a:t> </a:t>
            </a:r>
            <a:br>
              <a:rPr lang="en-US" sz="2800" b="1" dirty="0" smtClean="0">
                <a:solidFill>
                  <a:srgbClr val="FFFF00"/>
                </a:solidFill>
                <a:latin typeface="Times New Roman" panose="02020603050405020304" pitchFamily="18" charset="0"/>
                <a:cs typeface="Times New Roman" panose="02020603050405020304" pitchFamily="18" charset="0"/>
              </a:rPr>
            </a:br>
            <a:r>
              <a:rPr lang="en-US" b="1" dirty="0" smtClean="0">
                <a:solidFill>
                  <a:srgbClr val="FFFF00"/>
                </a:solidFill>
                <a:latin typeface="Times New Roman" panose="02020603050405020304" pitchFamily="18" charset="0"/>
                <a:cs typeface="Times New Roman" panose="02020603050405020304" pitchFamily="18" charset="0"/>
              </a:rPr>
              <a:t/>
            </a:r>
            <a:br>
              <a:rPr lang="en-US" b="1" dirty="0" smtClean="0">
                <a:solidFill>
                  <a:srgbClr val="FFFF00"/>
                </a:solidFill>
                <a:latin typeface="Times New Roman" panose="02020603050405020304" pitchFamily="18" charset="0"/>
                <a:cs typeface="Times New Roman" panose="02020603050405020304" pitchFamily="18" charset="0"/>
              </a:rPr>
            </a:br>
            <a:r>
              <a:rPr lang="en-US" b="1" dirty="0" smtClean="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r>
            <a:br>
              <a:rPr lang="en-US" dirty="0" smtClean="0">
                <a:solidFill>
                  <a:srgbClr val="FFFF00"/>
                </a:solidFill>
                <a:latin typeface="Times New Roman" panose="02020603050405020304" pitchFamily="18" charset="0"/>
                <a:cs typeface="Times New Roman" panose="02020603050405020304" pitchFamily="18" charset="0"/>
              </a:rPr>
            </a:br>
            <a:r>
              <a:rPr lang="en-US" dirty="0">
                <a:solidFill>
                  <a:srgbClr val="FFFF00"/>
                </a:solidFill>
                <a:latin typeface="Times New Roman" panose="02020603050405020304" pitchFamily="18" charset="0"/>
                <a:cs typeface="Times New Roman" panose="02020603050405020304" pitchFamily="18" charset="0"/>
              </a:rPr>
              <a:t/>
            </a:r>
            <a:br>
              <a:rPr lang="en-US"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791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52936863"/>
              </p:ext>
            </p:extLst>
          </p:nvPr>
        </p:nvGraphicFramePr>
        <p:xfrm>
          <a:off x="276726" y="1180212"/>
          <a:ext cx="11249526" cy="5662632"/>
        </p:xfrm>
        <a:graphic>
          <a:graphicData uri="http://schemas.openxmlformats.org/drawingml/2006/table">
            <a:tbl>
              <a:tblPr firstRow="1" firstCol="1" bandRow="1">
                <a:tableStyleId>{5C22544A-7EE6-4342-B048-85BDC9FD1C3A}</a:tableStyleId>
              </a:tblPr>
              <a:tblGrid>
                <a:gridCol w="667344">
                  <a:extLst>
                    <a:ext uri="{9D8B030D-6E8A-4147-A177-3AD203B41FA5}">
                      <a16:colId xmlns:a16="http://schemas.microsoft.com/office/drawing/2014/main" val="1396540021"/>
                    </a:ext>
                  </a:extLst>
                </a:gridCol>
                <a:gridCol w="6979224">
                  <a:extLst>
                    <a:ext uri="{9D8B030D-6E8A-4147-A177-3AD203B41FA5}">
                      <a16:colId xmlns:a16="http://schemas.microsoft.com/office/drawing/2014/main" val="171818112"/>
                    </a:ext>
                  </a:extLst>
                </a:gridCol>
                <a:gridCol w="1477472">
                  <a:extLst>
                    <a:ext uri="{9D8B030D-6E8A-4147-A177-3AD203B41FA5}">
                      <a16:colId xmlns:a16="http://schemas.microsoft.com/office/drawing/2014/main" val="1749402453"/>
                    </a:ext>
                  </a:extLst>
                </a:gridCol>
                <a:gridCol w="1022324">
                  <a:extLst>
                    <a:ext uri="{9D8B030D-6E8A-4147-A177-3AD203B41FA5}">
                      <a16:colId xmlns:a16="http://schemas.microsoft.com/office/drawing/2014/main" val="4199486080"/>
                    </a:ext>
                  </a:extLst>
                </a:gridCol>
                <a:gridCol w="1103162">
                  <a:extLst>
                    <a:ext uri="{9D8B030D-6E8A-4147-A177-3AD203B41FA5}">
                      <a16:colId xmlns:a16="http://schemas.microsoft.com/office/drawing/2014/main" val="1249131792"/>
                    </a:ext>
                  </a:extLst>
                </a:gridCol>
              </a:tblGrid>
              <a:tr h="628767">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STT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cs typeface="Times New Roman" panose="02020603050405020304" pitchFamily="18" charset="0"/>
                        </a:rPr>
                        <a:t> dung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Rất tích cực</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Tích cực</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gắng</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extLst>
                  <a:ext uri="{0D108BD9-81ED-4DB2-BD59-A6C34878D82A}">
                    <a16:rowId xmlns:a16="http://schemas.microsoft.com/office/drawing/2014/main" val="933877035"/>
                  </a:ext>
                </a:extLst>
              </a:tr>
              <a:tr h="75500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quê</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extLst>
                  <a:ext uri="{0D108BD9-81ED-4DB2-BD59-A6C34878D82A}">
                    <a16:rowId xmlns:a16="http://schemas.microsoft.com/office/drawing/2014/main" val="2333969151"/>
                  </a:ext>
                </a:extLst>
              </a:tr>
              <a:tr h="75500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2</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danh</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lam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tồn</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extLst>
                  <a:ext uri="{0D108BD9-81ED-4DB2-BD59-A6C34878D82A}">
                    <a16:rowId xmlns:a16="http://schemas.microsoft.com/office/drawing/2014/main" val="1847339966"/>
                  </a:ext>
                </a:extLst>
              </a:tr>
              <a:tr h="1519614">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3</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dirty="0" err="1">
                          <a:effectLst/>
                          <a:latin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góp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sưu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tầm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liệu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hại</a:t>
                      </a:r>
                      <a:r>
                        <a:rPr lang="en-US" sz="2000" dirty="0">
                          <a:effectLst/>
                          <a:latin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cs typeface="Times New Roman" panose="02020603050405020304" pitchFamily="18" charset="0"/>
                        </a:rPr>
                        <a:t>thiên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địa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phương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extLst>
                  <a:ext uri="{0D108BD9-81ED-4DB2-BD59-A6C34878D82A}">
                    <a16:rowId xmlns:a16="http://schemas.microsoft.com/office/drawing/2014/main" val="973187204"/>
                  </a:ext>
                </a:extLst>
              </a:tr>
              <a:tr h="628767">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4</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Viết bài báo cáo về thiên tai và thiệt hai do thiên tai gây ra địa phương.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7</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extLst>
                  <a:ext uri="{0D108BD9-81ED-4DB2-BD59-A6C34878D82A}">
                    <a16:rowId xmlns:a16="http://schemas.microsoft.com/office/drawing/2014/main" val="94653929"/>
                  </a:ext>
                </a:extLst>
              </a:tr>
              <a:tr h="1328462">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5</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2000">
                          <a:effectLst/>
                          <a:latin typeface="Times New Roman" panose="02020603050405020304" pitchFamily="18" charset="0"/>
                          <a:cs typeface="Times New Roman" panose="02020603050405020304" pitchFamily="18" charset="0"/>
                        </a:rPr>
                        <a:t>Tích cực tham gia vào xây dựng và thực hiện kế hoạch truyền thông cho người dân địa phương về những biện pháp đề phòng thiên tai và giảm nhẹ rủi ro khi gặp thiên tai.</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10</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7</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tc>
                  <a:txBody>
                    <a:bodyPr/>
                    <a:lstStyle/>
                    <a:p>
                      <a:pPr algn="just">
                        <a:lnSpc>
                          <a:spcPct val="107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3</a:t>
                      </a: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642" marR="46642" marT="0" marB="0"/>
                </a:tc>
                <a:extLst>
                  <a:ext uri="{0D108BD9-81ED-4DB2-BD59-A6C34878D82A}">
                    <a16:rowId xmlns:a16="http://schemas.microsoft.com/office/drawing/2014/main" val="3010766112"/>
                  </a:ext>
                </a:extLst>
              </a:tr>
            </a:tbl>
          </a:graphicData>
        </a:graphic>
      </p:graphicFrame>
      <p:sp>
        <p:nvSpPr>
          <p:cNvPr id="6" name="Rectangle 5"/>
          <p:cNvSpPr/>
          <p:nvPr/>
        </p:nvSpPr>
        <p:spPr>
          <a:xfrm>
            <a:off x="782053" y="202695"/>
            <a:ext cx="10407316" cy="706540"/>
          </a:xfrm>
          <a:prstGeom prst="rect">
            <a:avLst/>
          </a:prstGeom>
        </p:spPr>
        <p:txBody>
          <a:bodyPr wrap="square">
            <a:spAutoFit/>
          </a:bodyPr>
          <a:lstStyle/>
          <a:p>
            <a:pPr algn="ctr">
              <a:lnSpc>
                <a:spcPct val="107000"/>
              </a:lnSpc>
              <a:spcAft>
                <a:spcPts val="0"/>
              </a:spcAft>
            </a:pPr>
            <a:r>
              <a:rPr lang="vi-VN"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Đánh giá kết quả, thực hiện nhiệm vụ học tập</a:t>
            </a:r>
            <a:endParaRPr lang="en-US" sz="4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29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err="1" smtClean="0">
                <a:solidFill>
                  <a:srgbClr val="FFFF00"/>
                </a:solidFill>
                <a:latin typeface="Times New Roman" panose="02020603050405020304" pitchFamily="18" charset="0"/>
                <a:cs typeface="Times New Roman" panose="02020603050405020304" pitchFamily="18" charset="0"/>
              </a:rPr>
              <a:t>Hoạt</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b="1" dirty="0" smtClean="0">
                <a:solidFill>
                  <a:srgbClr val="FFFF00"/>
                </a:solidFill>
                <a:latin typeface="Times New Roman" panose="02020603050405020304" pitchFamily="18" charset="0"/>
                <a:cs typeface="Times New Roman" panose="02020603050405020304" pitchFamily="18" charset="0"/>
              </a:rPr>
              <a:t>1</a:t>
            </a:r>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          </a:t>
            </a:r>
            <a:r>
              <a:rPr lang="en-US" b="1" dirty="0" err="1" smtClean="0">
                <a:solidFill>
                  <a:srgbClr val="FFFF00"/>
                </a:solidFill>
                <a:latin typeface="Times New Roman" panose="02020603050405020304" pitchFamily="18" charset="0"/>
                <a:cs typeface="Times New Roman" panose="02020603050405020304" pitchFamily="18" charset="0"/>
              </a:rPr>
              <a:t>Khởi</a:t>
            </a:r>
            <a:r>
              <a:rPr lang="en-US" b="1" dirty="0" smtClean="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động</a:t>
            </a:r>
            <a:r>
              <a:rPr lang="en-US" b="1" dirty="0">
                <a:solidFill>
                  <a:srgbClr val="FFFF00"/>
                </a:solidFill>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10’</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269139" y="1751076"/>
            <a:ext cx="116299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SG" sz="3200" dirty="0" err="1" smtClean="0">
                <a:latin typeface="Times New Roman" panose="02020603050405020304" pitchFamily="18" charset="0"/>
                <a:cs typeface="Times New Roman" panose="02020603050405020304" pitchFamily="18" charset="0"/>
              </a:rPr>
              <a:t>Em</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hãy</a:t>
            </a:r>
            <a:r>
              <a:rPr lang="en-SG" sz="3200" dirty="0" smtClean="0">
                <a:latin typeface="Times New Roman" panose="02020603050405020304" pitchFamily="18" charset="0"/>
                <a:cs typeface="Times New Roman" panose="02020603050405020304" pitchFamily="18" charset="0"/>
              </a:rPr>
              <a:t> </a:t>
            </a:r>
            <a:r>
              <a:rPr lang="en-SG" sz="3200" dirty="0" err="1" smtClean="0">
                <a:latin typeface="Times New Roman" panose="02020603050405020304" pitchFamily="18" charset="0"/>
                <a:cs typeface="Times New Roman" panose="02020603050405020304" pitchFamily="18" charset="0"/>
              </a:rPr>
              <a:t>nêu</a:t>
            </a:r>
            <a:r>
              <a:rPr lang="en-SG" sz="3200" dirty="0" smtClean="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a:t>
            </a:r>
            <a:r>
              <a:rPr lang="en-SG" sz="3200" dirty="0" err="1" smtClean="0">
                <a:latin typeface="Times New Roman" panose="02020603050405020304" pitchFamily="18" charset="0"/>
                <a:cs typeface="Times New Roman" panose="02020603050405020304" pitchFamily="18" charset="0"/>
              </a:rPr>
              <a:t>ét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đặc trưng của danh lam thắng cảnh, cảnh quan thiên nhiên?</a:t>
            </a:r>
            <a:endParaRPr lang="en-US" alt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
        <p:nvSpPr>
          <p:cNvPr id="6"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269139" y="3117150"/>
            <a:ext cx="12011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ấ</a:t>
            </a:r>
            <a:r>
              <a:rPr lang="en-SG" sz="3200" dirty="0" err="1" smtClean="0">
                <a:latin typeface="Times New Roman" panose="02020603050405020304" pitchFamily="18" charset="0"/>
                <a:cs typeface="Times New Roman" panose="02020603050405020304" pitchFamily="18" charset="0"/>
              </a:rPr>
              <a:t>n</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tượng, tình cảnh của em đối với danh lam thắng cảnh, cảnh quan thiên nhiên?</a:t>
            </a:r>
            <a:endParaRPr lang="en-US" altLang="en-US"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269139" y="4914111"/>
            <a:ext cx="12011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dirty="0"/>
              <a:t> </a:t>
            </a:r>
            <a:r>
              <a:rPr lang="en-US" sz="3200" dirty="0" err="1" smtClean="0">
                <a:latin typeface="Times New Roman" panose="02020603050405020304" pitchFamily="18" charset="0"/>
                <a:cs typeface="Times New Roman" panose="02020603050405020304" pitchFamily="18" charset="0"/>
              </a:rPr>
              <a:t>Lý</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do </a:t>
            </a:r>
            <a:r>
              <a:rPr lang="en-US" sz="3200" dirty="0" err="1" smtClean="0">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em </a:t>
            </a:r>
            <a:r>
              <a:rPr lang="vi-VN" sz="3200" dirty="0">
                <a:latin typeface="Times New Roman" panose="02020603050405020304" pitchFamily="18" charset="0"/>
                <a:cs typeface="Times New Roman" panose="02020603050405020304" pitchFamily="18" charset="0"/>
              </a:rPr>
              <a:t>lựa chọn hình thức thiết kế của sản phẩm</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328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1026" name="Picture 2" descr="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3" y="1214202"/>
            <a:ext cx="3951413" cy="4893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572" y="1214203"/>
            <a:ext cx="4021688" cy="48937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423" y="6107940"/>
            <a:ext cx="3288144" cy="369332"/>
          </a:xfrm>
          <a:prstGeom prst="rect">
            <a:avLst/>
          </a:prstGeom>
        </p:spPr>
        <p:txBody>
          <a:bodyPr wrap="none">
            <a:spAutoFit/>
          </a:bodyPr>
          <a:lstStyle/>
          <a:p>
            <a:r>
              <a:rPr lang="en-US" b="1" dirty="0" err="1" smtClean="0">
                <a:solidFill>
                  <a:srgbClr val="444444"/>
                </a:solidFill>
                <a:latin typeface="-apple-system"/>
              </a:rPr>
              <a:t>Trần</a:t>
            </a:r>
            <a:r>
              <a:rPr lang="en-US" b="1" dirty="0" smtClean="0">
                <a:solidFill>
                  <a:srgbClr val="444444"/>
                </a:solidFill>
                <a:latin typeface="-apple-system"/>
              </a:rPr>
              <a:t> </a:t>
            </a:r>
            <a:r>
              <a:rPr lang="en-US" b="1" dirty="0" err="1">
                <a:solidFill>
                  <a:srgbClr val="444444"/>
                </a:solidFill>
                <a:latin typeface="-apple-system"/>
              </a:rPr>
              <a:t>Thái</a:t>
            </a:r>
            <a:r>
              <a:rPr lang="en-US" b="1" dirty="0">
                <a:solidFill>
                  <a:srgbClr val="444444"/>
                </a:solidFill>
                <a:latin typeface="-apple-system"/>
              </a:rPr>
              <a:t> </a:t>
            </a:r>
            <a:r>
              <a:rPr lang="en-US" b="1" dirty="0" err="1">
                <a:solidFill>
                  <a:srgbClr val="444444"/>
                </a:solidFill>
                <a:latin typeface="-apple-system"/>
              </a:rPr>
              <a:t>Tông</a:t>
            </a:r>
            <a:r>
              <a:rPr lang="en-US" b="1" dirty="0">
                <a:solidFill>
                  <a:srgbClr val="444444"/>
                </a:solidFill>
                <a:latin typeface="-apple-system"/>
              </a:rPr>
              <a:t> (1225 - 1258)</a:t>
            </a:r>
            <a:endParaRPr lang="en-US" b="1" i="0" dirty="0">
              <a:solidFill>
                <a:srgbClr val="444444"/>
              </a:solidFill>
              <a:effectLst/>
              <a:latin typeface="-apple-system"/>
            </a:endParaRPr>
          </a:p>
        </p:txBody>
      </p:sp>
      <p:sp>
        <p:nvSpPr>
          <p:cNvPr id="3" name="Rectangle 2"/>
          <p:cNvSpPr/>
          <p:nvPr/>
        </p:nvSpPr>
        <p:spPr>
          <a:xfrm>
            <a:off x="4204645" y="6107940"/>
            <a:ext cx="3506153" cy="369332"/>
          </a:xfrm>
          <a:prstGeom prst="rect">
            <a:avLst/>
          </a:prstGeom>
        </p:spPr>
        <p:txBody>
          <a:bodyPr wrap="none">
            <a:spAutoFit/>
          </a:bodyPr>
          <a:lstStyle/>
          <a:p>
            <a:r>
              <a:rPr lang="en-US" b="1" dirty="0" err="1" smtClean="0">
                <a:solidFill>
                  <a:srgbClr val="444444"/>
                </a:solidFill>
                <a:latin typeface="-apple-system"/>
              </a:rPr>
              <a:t>Trần</a:t>
            </a:r>
            <a:r>
              <a:rPr lang="en-US" b="1" dirty="0" smtClean="0">
                <a:solidFill>
                  <a:srgbClr val="444444"/>
                </a:solidFill>
                <a:latin typeface="-apple-system"/>
              </a:rPr>
              <a:t> </a:t>
            </a:r>
            <a:r>
              <a:rPr lang="en-US" b="1" dirty="0" err="1">
                <a:solidFill>
                  <a:srgbClr val="444444"/>
                </a:solidFill>
                <a:latin typeface="-apple-system"/>
              </a:rPr>
              <a:t>Thánh</a:t>
            </a:r>
            <a:r>
              <a:rPr lang="en-US" b="1" dirty="0">
                <a:solidFill>
                  <a:srgbClr val="444444"/>
                </a:solidFill>
                <a:latin typeface="-apple-system"/>
              </a:rPr>
              <a:t> </a:t>
            </a:r>
            <a:r>
              <a:rPr lang="en-US" b="1" dirty="0" err="1">
                <a:solidFill>
                  <a:srgbClr val="444444"/>
                </a:solidFill>
                <a:latin typeface="-apple-system"/>
              </a:rPr>
              <a:t>Tông</a:t>
            </a:r>
            <a:r>
              <a:rPr lang="en-US" b="1" dirty="0">
                <a:solidFill>
                  <a:srgbClr val="444444"/>
                </a:solidFill>
                <a:latin typeface="-apple-system"/>
              </a:rPr>
              <a:t> (1258 - 1278)</a:t>
            </a:r>
            <a:endParaRPr lang="en-US" b="1" i="0" dirty="0">
              <a:solidFill>
                <a:srgbClr val="444444"/>
              </a:solidFill>
              <a:effectLst/>
              <a:latin typeface="-apple-system"/>
            </a:endParaRPr>
          </a:p>
        </p:txBody>
      </p:sp>
      <p:pic>
        <p:nvPicPr>
          <p:cNvPr id="1032" name="Picture 8" descr="https://www.ubootwaffe.net/wp-content/uploads/2022/06/word-image-1715-3.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069" y="1214203"/>
            <a:ext cx="3709699" cy="48937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50141" y="6107940"/>
            <a:ext cx="3518977" cy="369332"/>
          </a:xfrm>
          <a:prstGeom prst="rect">
            <a:avLst/>
          </a:prstGeom>
        </p:spPr>
        <p:txBody>
          <a:bodyPr wrap="none">
            <a:spAutoFit/>
          </a:bodyPr>
          <a:lstStyle/>
          <a:p>
            <a:r>
              <a:rPr lang="en-US" b="1" dirty="0">
                <a:solidFill>
                  <a:srgbClr val="000000"/>
                </a:solidFill>
                <a:latin typeface="Inter"/>
              </a:rPr>
              <a:t>3. </a:t>
            </a:r>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Nhân</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(1279-1293)</a:t>
            </a:r>
            <a:endParaRPr lang="en-US" b="1" i="0" dirty="0">
              <a:solidFill>
                <a:srgbClr val="000000"/>
              </a:solidFill>
              <a:effectLst/>
              <a:latin typeface="Inter"/>
            </a:endParaRPr>
          </a:p>
        </p:txBody>
      </p:sp>
    </p:spTree>
    <p:extLst>
      <p:ext uri="{BB962C8B-B14F-4D97-AF65-F5344CB8AC3E}">
        <p14:creationId xmlns:p14="http://schemas.microsoft.com/office/powerpoint/2010/main" val="392505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circle(in)">
                                      <p:cBhvr>
                                        <p:cTn id="19" dur="20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13" name="Picture 6" descr="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56" y="1229193"/>
            <a:ext cx="3768809" cy="48464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95646" y="6075630"/>
            <a:ext cx="3253904" cy="369332"/>
          </a:xfrm>
          <a:prstGeom prst="rect">
            <a:avLst/>
          </a:prstGeom>
        </p:spPr>
        <p:txBody>
          <a:bodyPr wrap="none">
            <a:spAutoFit/>
          </a:bodyPr>
          <a:lstStyle/>
          <a:p>
            <a:r>
              <a:rPr lang="en-US" b="1" dirty="0" err="1">
                <a:solidFill>
                  <a:srgbClr val="444444"/>
                </a:solidFill>
                <a:latin typeface="-apple-system"/>
              </a:rPr>
              <a:t>Trần</a:t>
            </a:r>
            <a:r>
              <a:rPr lang="en-US" b="1" dirty="0">
                <a:solidFill>
                  <a:srgbClr val="444444"/>
                </a:solidFill>
                <a:latin typeface="-apple-system"/>
              </a:rPr>
              <a:t> </a:t>
            </a:r>
            <a:r>
              <a:rPr lang="en-US" b="1" dirty="0" err="1">
                <a:solidFill>
                  <a:srgbClr val="444444"/>
                </a:solidFill>
                <a:latin typeface="-apple-system"/>
              </a:rPr>
              <a:t>Anh</a:t>
            </a:r>
            <a:r>
              <a:rPr lang="en-US" b="1" dirty="0">
                <a:solidFill>
                  <a:srgbClr val="444444"/>
                </a:solidFill>
                <a:latin typeface="-apple-system"/>
              </a:rPr>
              <a:t> </a:t>
            </a:r>
            <a:r>
              <a:rPr lang="en-US" b="1" dirty="0" err="1">
                <a:solidFill>
                  <a:srgbClr val="444444"/>
                </a:solidFill>
                <a:latin typeface="-apple-system"/>
              </a:rPr>
              <a:t>Tông</a:t>
            </a:r>
            <a:r>
              <a:rPr lang="en-US" b="1" dirty="0">
                <a:solidFill>
                  <a:srgbClr val="444444"/>
                </a:solidFill>
                <a:latin typeface="-apple-system"/>
              </a:rPr>
              <a:t> (1293 - 1314)</a:t>
            </a:r>
            <a:endParaRPr lang="en-US" b="1" i="0" dirty="0">
              <a:solidFill>
                <a:srgbClr val="444444"/>
              </a:solidFill>
              <a:effectLst/>
              <a:latin typeface="-apple-system"/>
            </a:endParaRPr>
          </a:p>
        </p:txBody>
      </p:sp>
      <p:pic>
        <p:nvPicPr>
          <p:cNvPr id="2052" name="Picture 4" descr="https://www.ubootwaffe.net/wp-content/uploads/2022/06/word-image-1715-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498" y="1229193"/>
            <a:ext cx="3993682" cy="48464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16941" y="6075630"/>
            <a:ext cx="3224024"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Minh </a:t>
            </a:r>
            <a:r>
              <a:rPr lang="en-US" b="1" dirty="0" err="1">
                <a:solidFill>
                  <a:srgbClr val="000000"/>
                </a:solidFill>
                <a:latin typeface="Inter"/>
              </a:rPr>
              <a:t>Tông</a:t>
            </a:r>
            <a:r>
              <a:rPr lang="en-US" b="1" dirty="0">
                <a:solidFill>
                  <a:srgbClr val="000000"/>
                </a:solidFill>
                <a:latin typeface="Inter"/>
              </a:rPr>
              <a:t> (1314-1329)</a:t>
            </a:r>
            <a:endParaRPr lang="en-US" b="1" i="0" dirty="0">
              <a:solidFill>
                <a:srgbClr val="000000"/>
              </a:solidFill>
              <a:effectLst/>
              <a:latin typeface="Inter"/>
            </a:endParaRPr>
          </a:p>
        </p:txBody>
      </p:sp>
      <p:pic>
        <p:nvPicPr>
          <p:cNvPr id="2054" name="Picture 6" descr="https://www.ubootwaffe.net/wp-content/uploads/2022/06/word-image-1715-6.jpe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397359" y="1229193"/>
            <a:ext cx="3559776" cy="48464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568607" y="6075630"/>
            <a:ext cx="318555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Hiến</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(1329-1341)</a:t>
            </a:r>
            <a:endParaRPr lang="en-US" b="1" i="0" dirty="0">
              <a:solidFill>
                <a:srgbClr val="000000"/>
              </a:solidFill>
              <a:effectLst/>
              <a:latin typeface="Inter"/>
            </a:endParaRPr>
          </a:p>
        </p:txBody>
      </p:sp>
    </p:spTree>
    <p:extLst>
      <p:ext uri="{BB962C8B-B14F-4D97-AF65-F5344CB8AC3E}">
        <p14:creationId xmlns:p14="http://schemas.microsoft.com/office/powerpoint/2010/main" val="3300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circle(in)">
                                      <p:cBhvr>
                                        <p:cTn id="29" dur="20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4098" name="Picture 2" descr="https://www.ubootwaffe.net/wp-content/uploads/2022/06/word-image-1715-7.jpe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9424" y="1229193"/>
            <a:ext cx="3911298" cy="4964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2809" y="6194135"/>
            <a:ext cx="299319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Dụ</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(1341-1369)</a:t>
            </a:r>
            <a:endParaRPr lang="en-US" b="1" i="0" dirty="0">
              <a:solidFill>
                <a:srgbClr val="000000"/>
              </a:solidFill>
              <a:effectLst/>
              <a:latin typeface="Inter"/>
            </a:endParaRPr>
          </a:p>
        </p:txBody>
      </p:sp>
      <p:pic>
        <p:nvPicPr>
          <p:cNvPr id="1026" name="Picture 2" descr="Thượng Hoàng Trần Nghệ Tông | Việt nam, Hoàng đế, Vi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036" y="1229193"/>
            <a:ext cx="3795716" cy="4964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4185" y="6194135"/>
            <a:ext cx="312143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Huệ</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(1370-1372)</a:t>
            </a:r>
            <a:endParaRPr lang="en-US" b="1" i="0" dirty="0">
              <a:solidFill>
                <a:srgbClr val="000000"/>
              </a:solidFill>
              <a:effectLst/>
              <a:latin typeface="Inter"/>
            </a:endParaRPr>
          </a:p>
        </p:txBody>
      </p:sp>
      <p:pic>
        <p:nvPicPr>
          <p:cNvPr id="1030" name="Picture 6" descr="https://www.ubootwaffe.net/wp-content/uploads/2022/06/word-image-1715-9.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5066" y="1229193"/>
            <a:ext cx="3886043" cy="496494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694652" y="6121534"/>
            <a:ext cx="312143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Duệ</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(1372-1377)</a:t>
            </a:r>
            <a:endParaRPr lang="en-US" b="1" i="0" dirty="0">
              <a:solidFill>
                <a:srgbClr val="000000"/>
              </a:solidFill>
              <a:effectLst/>
              <a:latin typeface="Inter"/>
            </a:endParaRPr>
          </a:p>
        </p:txBody>
      </p:sp>
    </p:spTree>
    <p:extLst>
      <p:ext uri="{BB962C8B-B14F-4D97-AF65-F5344CB8AC3E}">
        <p14:creationId xmlns:p14="http://schemas.microsoft.com/office/powerpoint/2010/main" val="38744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circle(in)">
                                      <p:cBhvr>
                                        <p:cTn id="26" dur="20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CÁC VỊ VUA THỜI NHÀ TRẦN</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pic>
        <p:nvPicPr>
          <p:cNvPr id="11" name="Picture 2" descr="h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361" y="1167064"/>
            <a:ext cx="3258749" cy="48839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763362" y="6115278"/>
            <a:ext cx="3488712" cy="400110"/>
          </a:xfrm>
          <a:prstGeom prst="rect">
            <a:avLst/>
          </a:prstGeom>
        </p:spPr>
        <p:txBody>
          <a:bodyPr wrap="none">
            <a:spAutoFit/>
          </a:bodyPr>
          <a:lstStyle/>
          <a:p>
            <a:r>
              <a:rPr lang="en-US" sz="2000" b="1" dirty="0" err="1">
                <a:solidFill>
                  <a:srgbClr val="444444"/>
                </a:solidFill>
                <a:latin typeface="-apple-system"/>
              </a:rPr>
              <a:t>Trần</a:t>
            </a:r>
            <a:r>
              <a:rPr lang="en-US" sz="2000" b="1" dirty="0">
                <a:solidFill>
                  <a:srgbClr val="444444"/>
                </a:solidFill>
                <a:latin typeface="-apple-system"/>
              </a:rPr>
              <a:t> </a:t>
            </a:r>
            <a:r>
              <a:rPr lang="en-US" sz="2000" b="1" dirty="0" err="1">
                <a:solidFill>
                  <a:srgbClr val="444444"/>
                </a:solidFill>
                <a:latin typeface="-apple-system"/>
              </a:rPr>
              <a:t>Thiếu</a:t>
            </a:r>
            <a:r>
              <a:rPr lang="en-US" sz="2000" b="1" dirty="0">
                <a:solidFill>
                  <a:srgbClr val="444444"/>
                </a:solidFill>
                <a:latin typeface="-apple-system"/>
              </a:rPr>
              <a:t> </a:t>
            </a:r>
            <a:r>
              <a:rPr lang="en-US" sz="2000" b="1" dirty="0" err="1">
                <a:solidFill>
                  <a:srgbClr val="444444"/>
                </a:solidFill>
                <a:latin typeface="-apple-system"/>
              </a:rPr>
              <a:t>Đế</a:t>
            </a:r>
            <a:r>
              <a:rPr lang="en-US" sz="2000" b="1" dirty="0">
                <a:solidFill>
                  <a:srgbClr val="444444"/>
                </a:solidFill>
                <a:latin typeface="-apple-system"/>
              </a:rPr>
              <a:t> (1398 - 1400)</a:t>
            </a:r>
            <a:endParaRPr lang="en-US" sz="2000" b="1" i="0" dirty="0">
              <a:solidFill>
                <a:srgbClr val="444444"/>
              </a:solidFill>
              <a:effectLst/>
              <a:latin typeface="-apple-system"/>
            </a:endParaRPr>
          </a:p>
        </p:txBody>
      </p:sp>
      <p:pic>
        <p:nvPicPr>
          <p:cNvPr id="2050" name="Picture 2" descr="https://www.ubootwaffe.net/wp-content/uploads/2022/06/word-image-1715-10.jpe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 y="1167064"/>
            <a:ext cx="3934326" cy="48839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8839" y="6051021"/>
            <a:ext cx="2839303"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Phế</a:t>
            </a:r>
            <a:r>
              <a:rPr lang="en-US" b="1" dirty="0">
                <a:solidFill>
                  <a:srgbClr val="000000"/>
                </a:solidFill>
                <a:latin typeface="Inter"/>
              </a:rPr>
              <a:t> </a:t>
            </a:r>
            <a:r>
              <a:rPr lang="en-US" b="1" dirty="0" err="1">
                <a:solidFill>
                  <a:srgbClr val="000000"/>
                </a:solidFill>
                <a:latin typeface="Inter"/>
              </a:rPr>
              <a:t>Đế</a:t>
            </a:r>
            <a:r>
              <a:rPr lang="en-US" b="1" dirty="0">
                <a:solidFill>
                  <a:srgbClr val="000000"/>
                </a:solidFill>
                <a:latin typeface="Inter"/>
              </a:rPr>
              <a:t> (1377-1388)</a:t>
            </a:r>
            <a:endParaRPr lang="en-US" b="1" i="0" dirty="0">
              <a:solidFill>
                <a:srgbClr val="000000"/>
              </a:solidFill>
              <a:effectLst/>
              <a:latin typeface="Inter"/>
            </a:endParaRPr>
          </a:p>
        </p:txBody>
      </p:sp>
      <p:pic>
        <p:nvPicPr>
          <p:cNvPr id="2052" name="Picture 4" descr="https://www.ubootwaffe.net/wp-content/uploads/2022/06/word-image-1715-1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393" y="1167063"/>
            <a:ext cx="4719968" cy="48839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94822" y="6146056"/>
            <a:ext cx="3377912" cy="369332"/>
          </a:xfrm>
          <a:prstGeom prst="rect">
            <a:avLst/>
          </a:prstGeom>
        </p:spPr>
        <p:txBody>
          <a:bodyPr wrap="none">
            <a:spAutoFit/>
          </a:bodyPr>
          <a:lstStyle/>
          <a:p>
            <a:r>
              <a:rPr lang="en-US" b="1" dirty="0" err="1">
                <a:solidFill>
                  <a:srgbClr val="000000"/>
                </a:solidFill>
                <a:latin typeface="Inter"/>
              </a:rPr>
              <a:t>Trần</a:t>
            </a:r>
            <a:r>
              <a:rPr lang="en-US" b="1" dirty="0">
                <a:solidFill>
                  <a:srgbClr val="000000"/>
                </a:solidFill>
                <a:latin typeface="Inter"/>
              </a:rPr>
              <a:t> </a:t>
            </a:r>
            <a:r>
              <a:rPr lang="en-US" b="1" dirty="0" err="1">
                <a:solidFill>
                  <a:srgbClr val="000000"/>
                </a:solidFill>
                <a:latin typeface="Inter"/>
              </a:rPr>
              <a:t>Thuận</a:t>
            </a:r>
            <a:r>
              <a:rPr lang="en-US" b="1" dirty="0">
                <a:solidFill>
                  <a:srgbClr val="000000"/>
                </a:solidFill>
                <a:latin typeface="Inter"/>
              </a:rPr>
              <a:t> </a:t>
            </a:r>
            <a:r>
              <a:rPr lang="en-US" b="1" dirty="0" err="1">
                <a:solidFill>
                  <a:srgbClr val="000000"/>
                </a:solidFill>
                <a:latin typeface="Inter"/>
              </a:rPr>
              <a:t>Tông</a:t>
            </a:r>
            <a:r>
              <a:rPr lang="en-US" b="1" dirty="0">
                <a:solidFill>
                  <a:srgbClr val="000000"/>
                </a:solidFill>
                <a:latin typeface="Inter"/>
              </a:rPr>
              <a:t> (1388-1398)</a:t>
            </a:r>
            <a:endParaRPr lang="en-US" b="1" i="0" dirty="0">
              <a:solidFill>
                <a:srgbClr val="000000"/>
              </a:solidFill>
              <a:effectLst/>
              <a:latin typeface="Inter"/>
            </a:endParaRPr>
          </a:p>
        </p:txBody>
      </p:sp>
    </p:spTree>
    <p:extLst>
      <p:ext uri="{BB962C8B-B14F-4D97-AF65-F5344CB8AC3E}">
        <p14:creationId xmlns:p14="http://schemas.microsoft.com/office/powerpoint/2010/main" val="404657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ircle(in)">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238901"/>
            <a:ext cx="11657906" cy="945321"/>
          </a:xfrm>
        </p:spPr>
        <p:txBody>
          <a:bodyPr>
            <a:noAutofit/>
          </a:bodyPr>
          <a:lstStyle/>
          <a:p>
            <a:r>
              <a:rPr lang="en-US" b="1" dirty="0" smtClean="0">
                <a:solidFill>
                  <a:srgbClr val="FFFF00"/>
                </a:solidFill>
              </a:rPr>
              <a:t>    </a:t>
            </a:r>
            <a:r>
              <a:rPr lang="en-US" sz="4000" b="1" dirty="0" err="1" smtClean="0">
                <a:solidFill>
                  <a:srgbClr val="FFFF00"/>
                </a:solidFill>
                <a:latin typeface="Times New Roman" panose="02020603050405020304" pitchFamily="18" charset="0"/>
                <a:cs typeface="Times New Roman" panose="02020603050405020304" pitchFamily="18" charset="0"/>
              </a:rPr>
              <a:t>Hoạt</a:t>
            </a:r>
            <a:r>
              <a:rPr lang="en-US" sz="4000" b="1" dirty="0" smtClean="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động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smtClean="0">
                <a:solidFill>
                  <a:srgbClr val="FFFF00"/>
                </a:solidFill>
                <a:latin typeface="Times New Roman" panose="02020603050405020304" pitchFamily="18" charset="0"/>
                <a:cs typeface="Times New Roman" panose="02020603050405020304" pitchFamily="18" charset="0"/>
              </a:rPr>
              <a:t>2:</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b="1" dirty="0">
                <a:solidFill>
                  <a:srgbClr val="FFFF00"/>
                </a:solidFill>
                <a:latin typeface="Times New Roman" panose="02020603050405020304" pitchFamily="18" charset="0"/>
                <a:cs typeface="Times New Roman" panose="02020603050405020304" pitchFamily="18" charset="0"/>
              </a:rPr>
              <a:t>3</a:t>
            </a:r>
            <a:r>
              <a:rPr lang="en-US" sz="4000" b="1" dirty="0" smtClean="0">
                <a:solidFill>
                  <a:srgbClr val="FFFF00"/>
                </a:solidFill>
                <a:latin typeface="Times New Roman" panose="02020603050405020304" pitchFamily="18" charset="0"/>
                <a:cs typeface="Times New Roman" panose="02020603050405020304" pitchFamily="18" charset="0"/>
              </a:rPr>
              <a:t>5</a:t>
            </a:r>
            <a:r>
              <a:rPr lang="en-US" sz="4000" b="1" dirty="0">
                <a:solidFill>
                  <a:srgbClr val="FFFF00"/>
                </a:solidFill>
                <a:latin typeface="Times New Roman" panose="02020603050405020304" pitchFamily="18" charset="0"/>
                <a:cs typeface="Times New Roman" panose="02020603050405020304" pitchFamily="18" charset="0"/>
              </a:rPr>
              <a:t>’) NÉT</a:t>
            </a:r>
            <a:r>
              <a:rPr lang="vi-VN" sz="4000" b="1" dirty="0">
                <a:solidFill>
                  <a:srgbClr val="FFFF00"/>
                </a:solidFill>
                <a:latin typeface="Times New Roman" panose="02020603050405020304" pitchFamily="18" charset="0"/>
                <a:cs typeface="Times New Roman" panose="02020603050405020304" pitchFamily="18" charset="0"/>
              </a:rPr>
              <a:t> ĐẸP QUÊ HƯƠNG</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201613" y="2038865"/>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sp>
        <p:nvSpPr>
          <p:cNvPr id="16" name="TextBox 7">
            <a:extLst>
              <a:ext uri="{FF2B5EF4-FFF2-40B4-BE49-F238E27FC236}">
                <a16:creationId xmlns:a16="http://schemas.microsoft.com/office/drawing/2014/main" id="{1E37C8DF-B9C2-E076-9F07-54742D0EED82}"/>
              </a:ext>
            </a:extLst>
          </p:cNvPr>
          <p:cNvSpPr txBox="1">
            <a:spLocks noChangeArrowheads="1"/>
          </p:cNvSpPr>
          <p:nvPr/>
        </p:nvSpPr>
        <p:spPr bwMode="auto">
          <a:xfrm>
            <a:off x="201613" y="2358355"/>
            <a:ext cx="11456293" cy="1759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6000"/>
              </a:lnSpc>
              <a:buNone/>
            </a:pPr>
            <a:r>
              <a:rPr lang="en-US" sz="4000" dirty="0" smtClean="0">
                <a:solidFill>
                  <a:srgbClr val="0000FF"/>
                </a:solidFill>
                <a:latin typeface="Times New Roman" panose="02020603050405020304" pitchFamily="18" charset="0"/>
                <a:cs typeface="Times New Roman" panose="02020603050405020304" pitchFamily="18" charset="0"/>
              </a:rPr>
              <a:t>Video</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giới thiệu về tháp Phổ Minh tại Nam </a:t>
            </a:r>
            <a:r>
              <a:rPr lang="vi-VN" sz="4000" dirty="0" smtClean="0">
                <a:solidFill>
                  <a:srgbClr val="0000FF"/>
                </a:solidFill>
                <a:latin typeface="Times New Roman" panose="02020603050405020304" pitchFamily="18" charset="0"/>
                <a:cs typeface="Times New Roman" panose="02020603050405020304" pitchFamily="18" charset="0"/>
              </a:rPr>
              <a:t>Định </a:t>
            </a:r>
          </a:p>
          <a:p>
            <a:pPr>
              <a:lnSpc>
                <a:spcPts val="6000"/>
              </a:lnSpc>
              <a:buNone/>
            </a:pPr>
            <a:r>
              <a:rPr lang="en-US" sz="3200" dirty="0">
                <a:solidFill>
                  <a:srgbClr val="00B0F0"/>
                </a:solidFill>
              </a:rPr>
              <a:t>https://</a:t>
            </a:r>
            <a:r>
              <a:rPr lang="en-US" sz="3200" dirty="0" smtClean="0">
                <a:solidFill>
                  <a:srgbClr val="00B0F0"/>
                </a:solidFill>
              </a:rPr>
              <a:t>www.youtube.com/watch?v=8IHY0WM5jFE</a:t>
            </a:r>
            <a:endParaRPr lang="en-US" sz="3200" dirty="0">
              <a:solidFill>
                <a:srgbClr val="00B0F0"/>
              </a:solidFill>
            </a:endParaRPr>
          </a:p>
        </p:txBody>
      </p:sp>
      <p:sp>
        <p:nvSpPr>
          <p:cNvPr id="5" name="Title 1">
            <a:extLst>
              <a:ext uri="{FF2B5EF4-FFF2-40B4-BE49-F238E27FC236}">
                <a16:creationId xmlns:a16="http://schemas.microsoft.com/office/drawing/2014/main" id="{7D1E3BD7-7110-B954-CD8A-05B9FD5CC3EE}"/>
              </a:ext>
            </a:extLst>
          </p:cNvPr>
          <p:cNvSpPr txBox="1">
            <a:spLocks noChangeArrowheads="1"/>
          </p:cNvSpPr>
          <p:nvPr/>
        </p:nvSpPr>
        <p:spPr>
          <a:xfrm>
            <a:off x="795646" y="1025611"/>
            <a:ext cx="10958513" cy="11521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rgbClr val="FF0000"/>
              </a:solidFill>
            </a:endParaRPr>
          </a:p>
        </p:txBody>
      </p:sp>
    </p:spTree>
    <p:extLst>
      <p:ext uri="{BB962C8B-B14F-4D97-AF65-F5344CB8AC3E}">
        <p14:creationId xmlns:p14="http://schemas.microsoft.com/office/powerpoint/2010/main" val="38127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D1E3BD7-7110-B954-CD8A-05B9FD5CC3EE}"/>
              </a:ext>
            </a:extLst>
          </p:cNvPr>
          <p:cNvSpPr>
            <a:spLocks noGrp="1" noChangeArrowheads="1"/>
          </p:cNvSpPr>
          <p:nvPr>
            <p:ph type="title"/>
          </p:nvPr>
        </p:nvSpPr>
        <p:spPr>
          <a:xfrm>
            <a:off x="0" y="129746"/>
            <a:ext cx="11657906" cy="778476"/>
          </a:xfrm>
        </p:spPr>
        <p:txBody>
          <a:bodyPr>
            <a:noAutofit/>
          </a:bodyPr>
          <a:lstStyle/>
          <a:p>
            <a:r>
              <a:rPr lang="en-US" b="1" dirty="0" smtClean="0">
                <a:solidFill>
                  <a:srgbClr val="FFFF00"/>
                </a:solidFill>
              </a:rPr>
              <a:t>     </a:t>
            </a:r>
            <a:r>
              <a:rPr lang="en-US" b="1" dirty="0" smtClean="0">
                <a:solidFill>
                  <a:srgbClr val="FFFF00"/>
                </a:solidFill>
                <a:latin typeface="Times New Roman" panose="02020603050405020304" pitchFamily="18" charset="0"/>
                <a:cs typeface="Times New Roman" panose="02020603050405020304" pitchFamily="18" charset="0"/>
              </a:rPr>
              <a:t>HÌNH ẢNH VỀ THÁP PHỔ MINH TẠI NAM ĐỊNH</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5375" name="TextBox 12">
            <a:extLst>
              <a:ext uri="{FF2B5EF4-FFF2-40B4-BE49-F238E27FC236}">
                <a16:creationId xmlns:a16="http://schemas.microsoft.com/office/drawing/2014/main" id="{1B040874-2510-8232-D321-D7C9AC46D191}"/>
              </a:ext>
            </a:extLst>
          </p:cNvPr>
          <p:cNvSpPr txBox="1">
            <a:spLocks noChangeArrowheads="1"/>
          </p:cNvSpPr>
          <p:nvPr/>
        </p:nvSpPr>
        <p:spPr bwMode="auto">
          <a:xfrm>
            <a:off x="129423" y="1967949"/>
            <a:ext cx="3238136" cy="4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ea typeface="Calibri" panose="020F0502020204030204" pitchFamily="34" charset="0"/>
                <a:cs typeface="Arial" panose="020B0604020202020204" pitchFamily="34" charset="0"/>
              </a:rPr>
              <a:t>1. Mục tiêu</a:t>
            </a:r>
          </a:p>
        </p:txBody>
      </p:sp>
      <p:pic>
        <p:nvPicPr>
          <p:cNvPr id="3074" name="Picture 2" descr="https://storage-vnportal.vnpt.vn/ndh-ubnd/sitefolders/thanhphonamdinh/4677/chua-pho-m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23" y="1198316"/>
            <a:ext cx="4226009" cy="534686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Chùa tháp Phổ Minh | Tripz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Tháp Phổ Minh Nam Định, Việt Nam"/>
          <p:cNvSpPr>
            <a:spLocks noChangeAspect="1" noChangeArrowheads="1"/>
          </p:cNvSpPr>
          <p:nvPr/>
        </p:nvSpPr>
        <p:spPr bwMode="auto">
          <a:xfrm>
            <a:off x="155575" y="-144463"/>
            <a:ext cx="3211984" cy="3211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rieng thap pho mi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832" y="1182431"/>
            <a:ext cx="3807083" cy="536274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hap pho mi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7315" y="1202563"/>
            <a:ext cx="3654685" cy="534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97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1003</Words>
  <PresentationFormat>Widescreen</PresentationFormat>
  <Paragraphs>163</Paragraphs>
  <Slides>27</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-apple-system</vt:lpstr>
      <vt:lpstr>Arial</vt:lpstr>
      <vt:lpstr>Calibri</vt:lpstr>
      <vt:lpstr>Inter</vt:lpstr>
      <vt:lpstr>Times New Roman</vt:lpstr>
      <vt:lpstr>Trebuchet MS</vt:lpstr>
      <vt:lpstr>Unica One</vt:lpstr>
      <vt:lpstr>Wingdings 3</vt:lpstr>
      <vt:lpstr>Facet</vt:lpstr>
      <vt:lpstr>PowerPoint Presentation</vt:lpstr>
      <vt:lpstr>                Hoạt động 1           Khởi động 10’ </vt:lpstr>
      <vt:lpstr>                Hoạt động 1           Khởi động 10’ </vt:lpstr>
      <vt:lpstr>                CÁC VỊ VUA THỜI NHÀ TRẦN </vt:lpstr>
      <vt:lpstr>                CÁC VỊ VUA THỜI NHÀ TRẦN </vt:lpstr>
      <vt:lpstr>                CÁC VỊ VUA THỜI NHÀ TRẦN </vt:lpstr>
      <vt:lpstr>                CÁC VỊ VUA THỜI NHÀ TRẦN </vt:lpstr>
      <vt:lpstr>    Hoạt động 2: (35’) NÉT ĐẸP QUÊ HƯƠNG  </vt:lpstr>
      <vt:lpstr>     HÌNH ẢNH VỀ THÁP PHỔ MINH TẠI NAM ĐỊNH </vt:lpstr>
      <vt:lpstr>    Hoạt động 2: (45’) NÉT ĐẸP QUÊ HƯƠNG               </vt:lpstr>
      <vt:lpstr>                      HÌNH ẢNH VỀ VỊNH HẠ LONG </vt:lpstr>
      <vt:lpstr>    Hoạt động 2: (45’) NÉT ĐẸP QUÊ HƯƠNG  Em hãy nêu những nét đặc trưng của danh lam thắng cảnh, cảnh quan thiên nhiên xung quanh ta trên đất nước Việt Nam xinh đẹp?                   </vt:lpstr>
      <vt:lpstr>    Hoạt động 2:    </vt:lpstr>
      <vt:lpstr>Hoạt động 3: (45’) TUYÊN TRUYỀN PHÒNG CHỐNG THIÊN TAI                         </vt:lpstr>
      <vt:lpstr>                       HÌNH ẢNH VỀ THIÊN TAI  </vt:lpstr>
      <vt:lpstr>Hoạt động 3: (45’) TUYÊN TRUYỀN PHÒNG CHỐNG THIÊN TAI                         </vt:lpstr>
      <vt:lpstr>                  HÌNH ẢNH VỀ THIÊN TAI BÃO LŨ  </vt:lpstr>
      <vt:lpstr>                  HÌNH ẢNH VỀ THIÊN TAI BÃO LŨ  </vt:lpstr>
      <vt:lpstr>                  TUYÊN TRUYỀN PHÒNG CHỐNG THIÊN TAI   </vt:lpstr>
      <vt:lpstr>                  TUYÊN TRUYỀN PHÒNG CHỐNG THIÊN TAI   </vt:lpstr>
      <vt:lpstr> Những thiên tai thiên nhiên ở địa phương hay gặp  và cách làm giảm thiệt hại        </vt:lpstr>
      <vt:lpstr>    Hoạt động 4: (45’) TUYÊN TRUYỀN PHÒNG CHỐNG THIÊN TAI           </vt:lpstr>
      <vt:lpstr>PowerPoint Presentation</vt:lpstr>
      <vt:lpstr> xây dựng kế hoạch truyền thông về biện pháp phòng chống thiên tai và giảm nhẹ rủi ro khi gặp thiên tai  </vt:lpstr>
      <vt:lpstr>PowerPoint Presentation</vt:lpstr>
      <vt:lpstr>    Đánh giá mức độ tham gia của em trong các hoạt động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2023-04-18T16:50:48Z</cp:lastPrinted>
  <dcterms:created xsi:type="dcterms:W3CDTF">2023-04-10T08:14:49Z</dcterms:created>
  <dcterms:modified xsi:type="dcterms:W3CDTF">2023-05-20T14:48:53Z</dcterms:modified>
</cp:coreProperties>
</file>