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 id="274" r:id="rId11"/>
    <p:sldId id="275" r:id="rId12"/>
    <p:sldId id="268" r:id="rId13"/>
    <p:sldId id="265" r:id="rId14"/>
    <p:sldId id="266" r:id="rId15"/>
    <p:sldId id="278" r:id="rId16"/>
    <p:sldId id="279" r:id="rId17"/>
    <p:sldId id="290" r:id="rId18"/>
    <p:sldId id="293" r:id="rId19"/>
    <p:sldId id="282" r:id="rId20"/>
    <p:sldId id="287" r:id="rId21"/>
    <p:sldId id="288" r:id="rId22"/>
  </p:sldIdLst>
  <p:sldSz cx="18288000" cy="10287000"/>
  <p:notesSz cx="6858000" cy="9144000"/>
  <p:embeddedFontLst>
    <p:embeddedFont>
      <p:font typeface="SimSun" panose="02010600030101010101" pitchFamily="2" charset="-122"/>
      <p:regular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FB9"/>
    <a:srgbClr val="CB9C12"/>
    <a:srgbClr val="FFF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94622" autoAdjust="0"/>
  </p:normalViewPr>
  <p:slideViewPr>
    <p:cSldViewPr>
      <p:cViewPr varScale="1">
        <p:scale>
          <a:sx n="47" d="100"/>
          <a:sy n="47" d="100"/>
        </p:scale>
        <p:origin x="72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9.svg"/><Relationship Id="rId7" Type="http://schemas.openxmlformats.org/officeDocument/2006/relationships/image" Target="../media/image43.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1.svg"/><Relationship Id="rId4" Type="http://schemas.openxmlformats.org/officeDocument/2006/relationships/image" Target="../media/image20.png"/><Relationship Id="rId9" Type="http://schemas.openxmlformats.org/officeDocument/2006/relationships/image" Target="../media/image45.svg"/></Relationships>
</file>

<file path=ppt/slides/_rels/slide1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7.svg"/><Relationship Id="rId7" Type="http://schemas.openxmlformats.org/officeDocument/2006/relationships/image" Target="../media/image16.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9.svg"/><Relationship Id="rId4" Type="http://schemas.openxmlformats.org/officeDocument/2006/relationships/image" Target="../media/image25.png"/><Relationship Id="rId9" Type="http://schemas.openxmlformats.org/officeDocument/2006/relationships/image" Target="../media/image39.svg"/></Relationships>
</file>

<file path=ppt/slides/_rels/slide21.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2.sv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6.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2.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3A0"/>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178711"/>
            <a:ext cx="15849600" cy="8389848"/>
            <a:chOff x="0" y="0"/>
            <a:chExt cx="14512418" cy="11186464"/>
          </a:xfrm>
        </p:grpSpPr>
        <p:grpSp>
          <p:nvGrpSpPr>
            <p:cNvPr id="3" name="Group 3"/>
            <p:cNvGrpSpPr/>
            <p:nvPr/>
          </p:nvGrpSpPr>
          <p:grpSpPr>
            <a:xfrm>
              <a:off x="381000" y="413679"/>
              <a:ext cx="14131418" cy="10772785"/>
              <a:chOff x="0" y="0"/>
              <a:chExt cx="9071908" cy="6915776"/>
            </a:xfrm>
          </p:grpSpPr>
          <p:sp>
            <p:nvSpPr>
              <p:cNvPr id="4" name="Freeform 4"/>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000000"/>
              </a:solidFill>
            </p:spPr>
          </p:sp>
          <p:sp>
            <p:nvSpPr>
              <p:cNvPr id="5" name="Freeform 5"/>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nvGrpSpPr>
            <p:cNvPr id="6" name="Group 6"/>
            <p:cNvGrpSpPr/>
            <p:nvPr/>
          </p:nvGrpSpPr>
          <p:grpSpPr>
            <a:xfrm>
              <a:off x="0" y="0"/>
              <a:ext cx="14131418" cy="10772785"/>
              <a:chOff x="0" y="0"/>
              <a:chExt cx="9071908" cy="6915776"/>
            </a:xfrm>
          </p:grpSpPr>
          <p:sp>
            <p:nvSpPr>
              <p:cNvPr id="7" name="Freeform 7"/>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FFFFFF"/>
              </a:solidFill>
            </p:spPr>
          </p:sp>
          <p:sp>
            <p:nvSpPr>
              <p:cNvPr id="8" name="Freeform 8"/>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16932" y="7720636"/>
            <a:ext cx="5343944" cy="1350560"/>
          </a:xfrm>
          <a:prstGeom prst="rect">
            <a:avLst/>
          </a:prstGeom>
        </p:spPr>
      </p:pic>
      <p:sp>
        <p:nvSpPr>
          <p:cNvPr id="20" name="Hộp Văn bản 19">
            <a:extLst>
              <a:ext uri="{FF2B5EF4-FFF2-40B4-BE49-F238E27FC236}">
                <a16:creationId xmlns:a16="http://schemas.microsoft.com/office/drawing/2014/main" id="{500AB04C-D63A-FE04-CABD-6CD4DA015163}"/>
              </a:ext>
            </a:extLst>
          </p:cNvPr>
          <p:cNvSpPr txBox="1"/>
          <p:nvPr/>
        </p:nvSpPr>
        <p:spPr>
          <a:xfrm>
            <a:off x="2608352" y="3450386"/>
            <a:ext cx="13182600" cy="3211007"/>
          </a:xfrm>
          <a:prstGeom prst="rect">
            <a:avLst/>
          </a:prstGeom>
          <a:noFill/>
        </p:spPr>
        <p:txBody>
          <a:bodyPr wrap="square" rtlCol="0">
            <a:spAutoFit/>
          </a:bodyPr>
          <a:lstStyle/>
          <a:p>
            <a:pPr algn="ctr">
              <a:lnSpc>
                <a:spcPct val="150000"/>
              </a:lnSpc>
            </a:pPr>
            <a:r>
              <a:rPr lang="en-US"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CÁC EM</a:t>
            </a:r>
          </a:p>
          <a:p>
            <a:pPr algn="ctr">
              <a:lnSpc>
                <a:spcPct val="150000"/>
              </a:lnSpc>
            </a:pPr>
            <a:r>
              <a:rPr lang="en-US"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ĐẾN VỚI MÔN CÔNG NGHỆ</a:t>
            </a:r>
          </a:p>
        </p:txBody>
      </p:sp>
      <p:pic>
        <p:nvPicPr>
          <p:cNvPr id="9" name="Picture 2">
            <a:extLst>
              <a:ext uri="{FF2B5EF4-FFF2-40B4-BE49-F238E27FC236}">
                <a16:creationId xmlns:a16="http://schemas.microsoft.com/office/drawing/2014/main" id="{C18626AC-D49C-8289-2D9D-CEF70DB15E1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916932" y="1566575"/>
            <a:ext cx="2060535" cy="1960084"/>
          </a:xfrm>
          <a:prstGeom prst="rect">
            <a:avLst/>
          </a:prstGeom>
        </p:spPr>
      </p:pic>
      <p:pic>
        <p:nvPicPr>
          <p:cNvPr id="10" name="Picture 5">
            <a:extLst>
              <a:ext uri="{FF2B5EF4-FFF2-40B4-BE49-F238E27FC236}">
                <a16:creationId xmlns:a16="http://schemas.microsoft.com/office/drawing/2014/main" id="{FCA0C7C9-CE32-4E8B-3766-062D6487C353}"/>
              </a:ext>
            </a:extLst>
          </p:cNvPr>
          <p:cNvPicPr>
            <a:picLocks noChangeAspect="1"/>
          </p:cNvPicPr>
          <p:nvPr/>
        </p:nvPicPr>
        <p:blipFill>
          <a:blip r:embed="rId6"/>
          <a:srcRect/>
          <a:stretch>
            <a:fillRect/>
          </a:stretch>
        </p:blipFill>
        <p:spPr>
          <a:xfrm>
            <a:off x="13792200" y="6996861"/>
            <a:ext cx="2111282" cy="2074335"/>
          </a:xfrm>
          <a:prstGeom prst="rect">
            <a:avLst/>
          </a:prstGeom>
        </p:spPr>
      </p:pic>
      <p:pic>
        <p:nvPicPr>
          <p:cNvPr id="11" name="Picture 4">
            <a:extLst>
              <a:ext uri="{FF2B5EF4-FFF2-40B4-BE49-F238E27FC236}">
                <a16:creationId xmlns:a16="http://schemas.microsoft.com/office/drawing/2014/main" id="{BB938A17-7CF8-CC71-4428-6BD622EFF0A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391400" y="331204"/>
            <a:ext cx="7315200" cy="2620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ình chữ nhật: Góc Tròn 14">
            <a:extLst>
              <a:ext uri="{FF2B5EF4-FFF2-40B4-BE49-F238E27FC236}">
                <a16:creationId xmlns:a16="http://schemas.microsoft.com/office/drawing/2014/main" id="{9DC478AD-6405-1E0F-CA5B-45078828B2EA}"/>
              </a:ext>
            </a:extLst>
          </p:cNvPr>
          <p:cNvSpPr/>
          <p:nvPr/>
        </p:nvSpPr>
        <p:spPr>
          <a:xfrm>
            <a:off x="657475" y="4125144"/>
            <a:ext cx="3292555" cy="3075756"/>
          </a:xfrm>
          <a:prstGeom prst="roundRect">
            <a:avLst/>
          </a:prstGeom>
          <a:solidFill>
            <a:srgbClr val="FFF99D"/>
          </a:solidFill>
          <a:ln>
            <a:solidFill>
              <a:srgbClr val="FFF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smtClean="0">
                <a:solidFill>
                  <a:sysClr val="windowText" lastClr="000000"/>
                </a:solidFill>
                <a:latin typeface="Arial" panose="020B0604020202020204" pitchFamily="34" charset="0"/>
                <a:cs typeface="Arial" panose="020B0604020202020204" pitchFamily="34" charset="0"/>
              </a:rPr>
              <a:t>SỰ SUY THOÁI TÀI NGUYÊN RỪNG</a:t>
            </a:r>
            <a:endParaRPr lang="en-US" sz="3200" b="1" dirty="0">
              <a:solidFill>
                <a:sysClr val="windowText" lastClr="000000"/>
              </a:solidFill>
              <a:latin typeface="Arial" panose="020B0604020202020204" pitchFamily="34" charset="0"/>
              <a:cs typeface="Arial" panose="020B0604020202020204" pitchFamily="34" charset="0"/>
            </a:endParaRPr>
          </a:p>
        </p:txBody>
      </p:sp>
      <p:sp>
        <p:nvSpPr>
          <p:cNvPr id="16" name="Hình Bầu dục 15">
            <a:extLst>
              <a:ext uri="{FF2B5EF4-FFF2-40B4-BE49-F238E27FC236}">
                <a16:creationId xmlns:a16="http://schemas.microsoft.com/office/drawing/2014/main" id="{4184C03E-CA6A-E7D4-0AE5-2BC07A20B1D3}"/>
              </a:ext>
            </a:extLst>
          </p:cNvPr>
          <p:cNvSpPr/>
          <p:nvPr/>
        </p:nvSpPr>
        <p:spPr>
          <a:xfrm>
            <a:off x="5226453" y="1581167"/>
            <a:ext cx="3292555" cy="3017571"/>
          </a:xfrm>
          <a:prstGeom prst="ellipse">
            <a:avLst/>
          </a:prstGeom>
          <a:solidFill>
            <a:srgbClr val="CB9C12"/>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smtClean="0">
                <a:latin typeface="Arial" panose="020B0604020202020204" pitchFamily="34" charset="0"/>
                <a:cs typeface="Arial" panose="020B0604020202020204" pitchFamily="34" charset="0"/>
              </a:rPr>
              <a:t>Một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số</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nguyên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nhân</a:t>
            </a:r>
            <a:endParaRPr lang="en-US" sz="3200" dirty="0">
              <a:latin typeface="Arial" panose="020B0604020202020204" pitchFamily="34" charset="0"/>
              <a:cs typeface="Arial" panose="020B0604020202020204" pitchFamily="34" charset="0"/>
            </a:endParaRPr>
          </a:p>
        </p:txBody>
      </p:sp>
      <p:sp>
        <p:nvSpPr>
          <p:cNvPr id="17" name="Hình Bầu dục 16">
            <a:extLst>
              <a:ext uri="{FF2B5EF4-FFF2-40B4-BE49-F238E27FC236}">
                <a16:creationId xmlns:a16="http://schemas.microsoft.com/office/drawing/2014/main" id="{7F81211D-ECE2-BAB8-B786-10E820230307}"/>
              </a:ext>
            </a:extLst>
          </p:cNvPr>
          <p:cNvSpPr/>
          <p:nvPr/>
        </p:nvSpPr>
        <p:spPr>
          <a:xfrm>
            <a:off x="5420479" y="6404641"/>
            <a:ext cx="3292555" cy="3017571"/>
          </a:xfrm>
          <a:prstGeom prst="ellipse">
            <a:avLst/>
          </a:prstGeom>
          <a:solidFill>
            <a:srgbClr val="CB9C12"/>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smtClean="0">
                <a:latin typeface="Arial" panose="020B0604020202020204" pitchFamily="34" charset="0"/>
                <a:cs typeface="Arial" panose="020B0604020202020204" pitchFamily="34" charset="0"/>
              </a:rPr>
              <a:t>Giải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pháp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khắc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phục</a:t>
            </a:r>
            <a:endParaRPr lang="en-US" sz="3200" dirty="0">
              <a:latin typeface="Arial" panose="020B0604020202020204" pitchFamily="34" charset="0"/>
              <a:cs typeface="Arial" panose="020B0604020202020204" pitchFamily="34" charset="0"/>
            </a:endParaRPr>
          </a:p>
        </p:txBody>
      </p:sp>
      <p:cxnSp>
        <p:nvCxnSpPr>
          <p:cNvPr id="18" name="Đường kết nối: Mũi tên Gấp khúc 17">
            <a:extLst>
              <a:ext uri="{FF2B5EF4-FFF2-40B4-BE49-F238E27FC236}">
                <a16:creationId xmlns:a16="http://schemas.microsoft.com/office/drawing/2014/main" id="{604A9B89-5090-0E4F-D414-0724E9951757}"/>
              </a:ext>
            </a:extLst>
          </p:cNvPr>
          <p:cNvCxnSpPr>
            <a:cxnSpLocks/>
            <a:stCxn id="15" idx="3"/>
            <a:endCxn id="16" idx="2"/>
          </p:cNvCxnSpPr>
          <p:nvPr/>
        </p:nvCxnSpPr>
        <p:spPr>
          <a:xfrm flipV="1">
            <a:off x="3950030" y="3089953"/>
            <a:ext cx="1276423" cy="2573069"/>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cxnSp>
        <p:nvCxnSpPr>
          <p:cNvPr id="19" name="Đường kết nối: Mũi tên Gấp khúc 18">
            <a:extLst>
              <a:ext uri="{FF2B5EF4-FFF2-40B4-BE49-F238E27FC236}">
                <a16:creationId xmlns:a16="http://schemas.microsoft.com/office/drawing/2014/main" id="{ABD03E12-4566-1D35-05CD-2D0EF256663D}"/>
              </a:ext>
            </a:extLst>
          </p:cNvPr>
          <p:cNvCxnSpPr>
            <a:cxnSpLocks/>
            <a:stCxn id="15" idx="3"/>
            <a:endCxn id="17" idx="2"/>
          </p:cNvCxnSpPr>
          <p:nvPr/>
        </p:nvCxnSpPr>
        <p:spPr>
          <a:xfrm>
            <a:off x="3950030" y="5663022"/>
            <a:ext cx="1470449" cy="2250405"/>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sp>
        <p:nvSpPr>
          <p:cNvPr id="32" name="Hình chữ nhật: Góc Tròn 31">
            <a:extLst>
              <a:ext uri="{FF2B5EF4-FFF2-40B4-BE49-F238E27FC236}">
                <a16:creationId xmlns:a16="http://schemas.microsoft.com/office/drawing/2014/main" id="{142BA43C-D0B0-FBB8-BBBF-A7727164F1B6}"/>
              </a:ext>
            </a:extLst>
          </p:cNvPr>
          <p:cNvSpPr/>
          <p:nvPr/>
        </p:nvSpPr>
        <p:spPr>
          <a:xfrm>
            <a:off x="9982200" y="462928"/>
            <a:ext cx="8010524" cy="1152710"/>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Khai</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thác</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gỗ</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và</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lâm</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sản</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không</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hợp</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lý</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3600" dirty="0">
              <a:solidFill>
                <a:schemeClr val="tx1"/>
              </a:solidFill>
              <a:latin typeface="Arial" panose="020B0604020202020204" pitchFamily="34" charset="0"/>
              <a:cs typeface="Arial" panose="020B0604020202020204" pitchFamily="34" charset="0"/>
            </a:endParaRPr>
          </a:p>
        </p:txBody>
      </p:sp>
      <p:sp>
        <p:nvSpPr>
          <p:cNvPr id="33" name="Hình chữ nhật: Góc Tròn 32">
            <a:extLst>
              <a:ext uri="{FF2B5EF4-FFF2-40B4-BE49-F238E27FC236}">
                <a16:creationId xmlns:a16="http://schemas.microsoft.com/office/drawing/2014/main" id="{BD6861DE-53BF-D0CB-B00D-F7734E5009CA}"/>
              </a:ext>
            </a:extLst>
          </p:cNvPr>
          <p:cNvSpPr/>
          <p:nvPr/>
        </p:nvSpPr>
        <p:spPr>
          <a:xfrm>
            <a:off x="9982200" y="2065137"/>
            <a:ext cx="8010524" cy="1152710"/>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 marR="26670">
              <a:lnSpc>
                <a:spcPct val="150000"/>
              </a:lnSpc>
              <a:spcBef>
                <a:spcPts val="0"/>
              </a:spcBef>
              <a:spcAft>
                <a:spcPts val="1050"/>
              </a:spcAft>
            </a:pPr>
            <a:r>
              <a:rPr lang="en-US" sz="3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Phá</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rừng</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để</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sx</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nông</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nghiệp</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Hình chữ nhật: Góc Tròn 33">
            <a:extLst>
              <a:ext uri="{FF2B5EF4-FFF2-40B4-BE49-F238E27FC236}">
                <a16:creationId xmlns:a16="http://schemas.microsoft.com/office/drawing/2014/main" id="{BD63EF9A-16F7-6FE0-0976-1BB6DE1E5371}"/>
              </a:ext>
            </a:extLst>
          </p:cNvPr>
          <p:cNvSpPr/>
          <p:nvPr/>
        </p:nvSpPr>
        <p:spPr>
          <a:xfrm>
            <a:off x="9982200" y="3643137"/>
            <a:ext cx="8010524" cy="1085416"/>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600">
                <a:solidFill>
                  <a:srgbClr val="000000"/>
                </a:solidFill>
                <a:latin typeface="Calibri" panose="020F0502020204030204" pitchFamily="34" charset="0"/>
                <a:ea typeface="Calibri" panose="020F0502020204030204" pitchFamily="34" charset="0"/>
                <a:cs typeface="Times New Roman" panose="02020603050405020304" pitchFamily="18" charset="0"/>
              </a:rPr>
              <a:t>Cháy rừng.</a:t>
            </a:r>
            <a:endParaRPr lang="en-US" sz="3600" dirty="0">
              <a:solidFill>
                <a:schemeClr val="tx1"/>
              </a:solidFill>
              <a:latin typeface="Arial" panose="020B0604020202020204" pitchFamily="34" charset="0"/>
              <a:cs typeface="Arial" panose="020B0604020202020204" pitchFamily="34" charset="0"/>
            </a:endParaRPr>
          </a:p>
        </p:txBody>
      </p:sp>
      <p:sp>
        <p:nvSpPr>
          <p:cNvPr id="35" name="Hình chữ nhật: Góc Tròn 34">
            <a:extLst>
              <a:ext uri="{FF2B5EF4-FFF2-40B4-BE49-F238E27FC236}">
                <a16:creationId xmlns:a16="http://schemas.microsoft.com/office/drawing/2014/main" id="{087098BA-9ADA-2E0F-3B0A-B6081AF155C5}"/>
              </a:ext>
            </a:extLst>
          </p:cNvPr>
          <p:cNvSpPr/>
          <p:nvPr/>
        </p:nvSpPr>
        <p:spPr>
          <a:xfrm>
            <a:off x="9982200" y="5558448"/>
            <a:ext cx="8010524" cy="1152710"/>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rgbClr val="000000"/>
                </a:solidFill>
                <a:latin typeface="Calibri" panose="020F0502020204030204" pitchFamily="34" charset="0"/>
                <a:ea typeface="Calibri" panose="020F0502020204030204" pitchFamily="34" charset="0"/>
                <a:cs typeface="Times New Roman" panose="02020603050405020304" pitchFamily="18" charset="0"/>
              </a:rPr>
              <a:t>Chăn thả gia súc.</a:t>
            </a:r>
            <a:endParaRPr lang="en-US" sz="3600" dirty="0">
              <a:solidFill>
                <a:schemeClr val="tx1"/>
              </a:solidFill>
              <a:latin typeface="Arial" panose="020B0604020202020204" pitchFamily="34" charset="0"/>
              <a:cs typeface="Arial" panose="020B0604020202020204" pitchFamily="34" charset="0"/>
            </a:endParaRPr>
          </a:p>
        </p:txBody>
      </p:sp>
      <p:sp>
        <p:nvSpPr>
          <p:cNvPr id="36" name="Hình chữ nhật: Góc Tròn 35">
            <a:extLst>
              <a:ext uri="{FF2B5EF4-FFF2-40B4-BE49-F238E27FC236}">
                <a16:creationId xmlns:a16="http://schemas.microsoft.com/office/drawing/2014/main" id="{3B8AF7A8-CE85-90AB-3C81-F907423EE705}"/>
              </a:ext>
            </a:extLst>
          </p:cNvPr>
          <p:cNvSpPr/>
          <p:nvPr/>
        </p:nvSpPr>
        <p:spPr>
          <a:xfrm>
            <a:off x="9982200" y="7051820"/>
            <a:ext cx="8010524" cy="1152710"/>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rgbClr val="000000"/>
                </a:solidFill>
                <a:latin typeface="Calibri" panose="020F0502020204030204" pitchFamily="34" charset="0"/>
                <a:ea typeface="Calibri" panose="020F0502020204030204" pitchFamily="34" charset="0"/>
                <a:cs typeface="Times New Roman" panose="02020603050405020304" pitchFamily="18" charset="0"/>
              </a:rPr>
              <a:t>Phát triển cơ sở hạ tầng, khai khoáng.</a:t>
            </a:r>
            <a:endParaRPr lang="en-US" sz="3600" dirty="0">
              <a:solidFill>
                <a:schemeClr val="tx1"/>
              </a:solidFill>
              <a:latin typeface="Arial" panose="020B0604020202020204" pitchFamily="34" charset="0"/>
              <a:cs typeface="Arial" panose="020B0604020202020204" pitchFamily="34" charset="0"/>
            </a:endParaRPr>
          </a:p>
        </p:txBody>
      </p:sp>
      <p:cxnSp>
        <p:nvCxnSpPr>
          <p:cNvPr id="39" name="Đường kết nối: Mũi tên Gấp khúc 38">
            <a:extLst>
              <a:ext uri="{FF2B5EF4-FFF2-40B4-BE49-F238E27FC236}">
                <a16:creationId xmlns:a16="http://schemas.microsoft.com/office/drawing/2014/main" id="{81E245B6-C88A-72C4-364D-81AE752B69E5}"/>
              </a:ext>
            </a:extLst>
          </p:cNvPr>
          <p:cNvCxnSpPr>
            <a:cxnSpLocks/>
            <a:stCxn id="16" idx="6"/>
            <a:endCxn id="32" idx="1"/>
          </p:cNvCxnSpPr>
          <p:nvPr/>
        </p:nvCxnSpPr>
        <p:spPr>
          <a:xfrm flipV="1">
            <a:off x="8519008" y="1039283"/>
            <a:ext cx="1463192" cy="2050670"/>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cxnSp>
        <p:nvCxnSpPr>
          <p:cNvPr id="42" name="Đường kết nối: Mũi tên Gấp khúc 41">
            <a:extLst>
              <a:ext uri="{FF2B5EF4-FFF2-40B4-BE49-F238E27FC236}">
                <a16:creationId xmlns:a16="http://schemas.microsoft.com/office/drawing/2014/main" id="{9A38FA63-50DC-4E6F-10CD-9F5C4B6C95DE}"/>
              </a:ext>
            </a:extLst>
          </p:cNvPr>
          <p:cNvCxnSpPr>
            <a:cxnSpLocks/>
            <a:stCxn id="16" idx="6"/>
            <a:endCxn id="33" idx="1"/>
          </p:cNvCxnSpPr>
          <p:nvPr/>
        </p:nvCxnSpPr>
        <p:spPr>
          <a:xfrm flipV="1">
            <a:off x="8519008" y="2641492"/>
            <a:ext cx="1463192" cy="448461"/>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cxnSp>
        <p:nvCxnSpPr>
          <p:cNvPr id="45" name="Đường kết nối: Mũi tên Gấp khúc 44">
            <a:extLst>
              <a:ext uri="{FF2B5EF4-FFF2-40B4-BE49-F238E27FC236}">
                <a16:creationId xmlns:a16="http://schemas.microsoft.com/office/drawing/2014/main" id="{03CDB83E-13B7-8EE2-D3B4-431609D6B0BB}"/>
              </a:ext>
            </a:extLst>
          </p:cNvPr>
          <p:cNvCxnSpPr>
            <a:cxnSpLocks/>
            <a:stCxn id="16" idx="6"/>
            <a:endCxn id="34" idx="1"/>
          </p:cNvCxnSpPr>
          <p:nvPr/>
        </p:nvCxnSpPr>
        <p:spPr>
          <a:xfrm>
            <a:off x="8519008" y="3089953"/>
            <a:ext cx="1463192" cy="1095892"/>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pic>
        <p:nvPicPr>
          <p:cNvPr id="2" name="Picture 4">
            <a:extLst>
              <a:ext uri="{FF2B5EF4-FFF2-40B4-BE49-F238E27FC236}">
                <a16:creationId xmlns:a16="http://schemas.microsoft.com/office/drawing/2014/main" id="{45BF6C2B-6BEB-6FBB-8BD9-44C1A7D66E5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54412" y="427603"/>
            <a:ext cx="2825763" cy="2338319"/>
          </a:xfrm>
          <a:prstGeom prst="rect">
            <a:avLst/>
          </a:prstGeom>
        </p:spPr>
      </p:pic>
      <p:cxnSp>
        <p:nvCxnSpPr>
          <p:cNvPr id="21" name="Straight Connector 20"/>
          <p:cNvCxnSpPr/>
          <p:nvPr/>
        </p:nvCxnSpPr>
        <p:spPr>
          <a:xfrm>
            <a:off x="9250604" y="4185845"/>
            <a:ext cx="0" cy="3503031"/>
          </a:xfrm>
          <a:prstGeom prst="line">
            <a:avLst/>
          </a:prstGeom>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9250604" y="7628175"/>
            <a:ext cx="731596"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a:endCxn id="35" idx="1"/>
          </p:cNvCxnSpPr>
          <p:nvPr/>
        </p:nvCxnSpPr>
        <p:spPr>
          <a:xfrm>
            <a:off x="9250604" y="6134803"/>
            <a:ext cx="731596"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9988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heckerboard(across)">
                                      <p:cBhvr>
                                        <p:cTn id="25" dur="500"/>
                                        <p:tgtEl>
                                          <p:spTgt spid="18"/>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heckerboard(across)">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heckerboard(across)">
                                      <p:cBhvr>
                                        <p:cTn id="33" dur="500"/>
                                        <p:tgtEl>
                                          <p:spTgt spid="19"/>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heckerboard(across)">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down)">
                                      <p:cBhvr>
                                        <p:cTn id="41" dur="500"/>
                                        <p:tgtEl>
                                          <p:spTgt spid="3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par>
                                <p:cTn id="50" presetID="22" presetClass="entr" presetSubtype="4"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500"/>
                                        <p:tgtEl>
                                          <p:spTgt spid="34"/>
                                        </p:tgtEl>
                                      </p:cBhvr>
                                    </p:animEffect>
                                  </p:childTnLst>
                                </p:cTn>
                              </p:par>
                              <p:par>
                                <p:cTn id="58" presetID="22" presetClass="entr" presetSubtype="4"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down)">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down)">
                                      <p:cBhvr>
                                        <p:cTn id="7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32" grpId="0" animBg="1"/>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Hình chữ nhật: Góc Tròn 13">
            <a:extLst>
              <a:ext uri="{FF2B5EF4-FFF2-40B4-BE49-F238E27FC236}">
                <a16:creationId xmlns:a16="http://schemas.microsoft.com/office/drawing/2014/main" id="{D38621DF-3201-CB43-F1EE-2E7552934176}"/>
              </a:ext>
            </a:extLst>
          </p:cNvPr>
          <p:cNvSpPr/>
          <p:nvPr/>
        </p:nvSpPr>
        <p:spPr>
          <a:xfrm>
            <a:off x="14139367" y="3278991"/>
            <a:ext cx="3292555" cy="5227371"/>
          </a:xfrm>
          <a:prstGeom prst="roundRect">
            <a:avLst/>
          </a:prstGeom>
          <a:solidFill>
            <a:srgbClr val="FFF99D"/>
          </a:solidFill>
          <a:ln>
            <a:solidFill>
              <a:srgbClr val="FFF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b="1">
                <a:solidFill>
                  <a:sysClr val="windowText" lastClr="000000"/>
                </a:solidFill>
                <a:latin typeface="Arial" panose="020B0604020202020204" pitchFamily="34" charset="0"/>
                <a:cs typeface="Arial" panose="020B0604020202020204" pitchFamily="34" charset="0"/>
              </a:rPr>
              <a:t>SỰ SUY THOÁI TÀI NGUYÊN RỪNG</a:t>
            </a:r>
            <a:endParaRPr lang="en-US" sz="3200" b="1" dirty="0">
              <a:solidFill>
                <a:sysClr val="windowText" lastClr="000000"/>
              </a:solidFill>
              <a:latin typeface="Arial" panose="020B0604020202020204" pitchFamily="34" charset="0"/>
              <a:cs typeface="Arial" panose="020B0604020202020204" pitchFamily="34" charset="0"/>
            </a:endParaRPr>
          </a:p>
        </p:txBody>
      </p:sp>
      <p:sp>
        <p:nvSpPr>
          <p:cNvPr id="15" name="Hình Bầu dục 14">
            <a:extLst>
              <a:ext uri="{FF2B5EF4-FFF2-40B4-BE49-F238E27FC236}">
                <a16:creationId xmlns:a16="http://schemas.microsoft.com/office/drawing/2014/main" id="{3121AA32-465C-B8FB-E539-E03D7D58BFFF}"/>
              </a:ext>
            </a:extLst>
          </p:cNvPr>
          <p:cNvSpPr/>
          <p:nvPr/>
        </p:nvSpPr>
        <p:spPr>
          <a:xfrm>
            <a:off x="9144000" y="1581167"/>
            <a:ext cx="3292555" cy="3017571"/>
          </a:xfrm>
          <a:prstGeom prst="ellipse">
            <a:avLst/>
          </a:prstGeom>
          <a:solidFill>
            <a:srgbClr val="CB9C12"/>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a:solidFill>
                  <a:prstClr val="white"/>
                </a:solidFill>
                <a:latin typeface="Arial" panose="020B0604020202020204" pitchFamily="34" charset="0"/>
                <a:cs typeface="Arial" panose="020B0604020202020204" pitchFamily="34" charset="0"/>
              </a:rPr>
              <a:t>Một số nguyên nhân</a:t>
            </a:r>
            <a:endParaRPr lang="en-US" sz="3200" dirty="0">
              <a:solidFill>
                <a:prstClr val="white"/>
              </a:solidFill>
              <a:latin typeface="Arial" panose="020B0604020202020204" pitchFamily="34" charset="0"/>
              <a:cs typeface="Arial" panose="020B0604020202020204" pitchFamily="34" charset="0"/>
            </a:endParaRPr>
          </a:p>
        </p:txBody>
      </p:sp>
      <p:sp>
        <p:nvSpPr>
          <p:cNvPr id="16" name="Hình Bầu dục 15">
            <a:extLst>
              <a:ext uri="{FF2B5EF4-FFF2-40B4-BE49-F238E27FC236}">
                <a16:creationId xmlns:a16="http://schemas.microsoft.com/office/drawing/2014/main" id="{28FA0416-1DE7-370B-E130-CF257D6A53CB}"/>
              </a:ext>
            </a:extLst>
          </p:cNvPr>
          <p:cNvSpPr/>
          <p:nvPr/>
        </p:nvSpPr>
        <p:spPr>
          <a:xfrm>
            <a:off x="9338026" y="6404641"/>
            <a:ext cx="3292555" cy="3017571"/>
          </a:xfrm>
          <a:prstGeom prst="ellipse">
            <a:avLst/>
          </a:prstGeom>
          <a:solidFill>
            <a:srgbClr val="CB9C12"/>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a:solidFill>
                  <a:prstClr val="white"/>
                </a:solidFill>
                <a:latin typeface="Arial" panose="020B0604020202020204" pitchFamily="34" charset="0"/>
                <a:cs typeface="Arial" panose="020B0604020202020204" pitchFamily="34" charset="0"/>
              </a:rPr>
              <a:t>Giải pháp khắc phục</a:t>
            </a:r>
            <a:endParaRPr lang="en-US" sz="3200" dirty="0">
              <a:solidFill>
                <a:prstClr val="white"/>
              </a:solidFill>
              <a:latin typeface="Arial" panose="020B0604020202020204" pitchFamily="34" charset="0"/>
              <a:cs typeface="Arial" panose="020B0604020202020204" pitchFamily="34" charset="0"/>
            </a:endParaRPr>
          </a:p>
        </p:txBody>
      </p:sp>
      <p:cxnSp>
        <p:nvCxnSpPr>
          <p:cNvPr id="17" name="Đường kết nối: Mũi tên Gấp khúc 16">
            <a:extLst>
              <a:ext uri="{FF2B5EF4-FFF2-40B4-BE49-F238E27FC236}">
                <a16:creationId xmlns:a16="http://schemas.microsoft.com/office/drawing/2014/main" id="{0841ACEC-82D8-CBEB-C4BF-0F2EB7B47C72}"/>
              </a:ext>
            </a:extLst>
          </p:cNvPr>
          <p:cNvCxnSpPr>
            <a:cxnSpLocks/>
            <a:stCxn id="16" idx="2"/>
            <a:endCxn id="24" idx="3"/>
          </p:cNvCxnSpPr>
          <p:nvPr/>
        </p:nvCxnSpPr>
        <p:spPr>
          <a:xfrm rot="10800000">
            <a:off x="7976858" y="6381789"/>
            <a:ext cx="1361169" cy="1531638"/>
          </a:xfrm>
          <a:prstGeom prst="bentConnector3">
            <a:avLst>
              <a:gd name="adj1" fmla="val 50000"/>
            </a:avLst>
          </a:prstGeom>
          <a:ln/>
        </p:spPr>
        <p:style>
          <a:lnRef idx="3">
            <a:schemeClr val="dk1"/>
          </a:lnRef>
          <a:fillRef idx="0">
            <a:schemeClr val="dk1"/>
          </a:fillRef>
          <a:effectRef idx="2">
            <a:schemeClr val="dk1"/>
          </a:effectRef>
          <a:fontRef idx="minor">
            <a:schemeClr val="tx1"/>
          </a:fontRef>
        </p:style>
      </p:cxnSp>
      <p:cxnSp>
        <p:nvCxnSpPr>
          <p:cNvPr id="18" name="Đường kết nối: Mũi tên Gấp khúc 17">
            <a:extLst>
              <a:ext uri="{FF2B5EF4-FFF2-40B4-BE49-F238E27FC236}">
                <a16:creationId xmlns:a16="http://schemas.microsoft.com/office/drawing/2014/main" id="{0CA1F02A-3BB2-5C34-3C2D-A0F7AD3E301E}"/>
              </a:ext>
            </a:extLst>
          </p:cNvPr>
          <p:cNvCxnSpPr>
            <a:cxnSpLocks/>
            <a:stCxn id="16" idx="2"/>
            <a:endCxn id="31" idx="3"/>
          </p:cNvCxnSpPr>
          <p:nvPr/>
        </p:nvCxnSpPr>
        <p:spPr>
          <a:xfrm rot="10800000">
            <a:off x="8073870" y="7779987"/>
            <a:ext cx="1264156" cy="133441"/>
          </a:xfrm>
          <a:prstGeom prst="bentConnector3">
            <a:avLst>
              <a:gd name="adj1" fmla="val 50000"/>
            </a:avLst>
          </a:prstGeom>
          <a:ln/>
        </p:spPr>
        <p:style>
          <a:lnRef idx="3">
            <a:schemeClr val="dk1"/>
          </a:lnRef>
          <a:fillRef idx="0">
            <a:schemeClr val="dk1"/>
          </a:fillRef>
          <a:effectRef idx="2">
            <a:schemeClr val="dk1"/>
          </a:effectRef>
          <a:fontRef idx="minor">
            <a:schemeClr val="tx1"/>
          </a:fontRef>
        </p:style>
      </p:cxnSp>
      <p:cxnSp>
        <p:nvCxnSpPr>
          <p:cNvPr id="19" name="Đường kết nối: Mũi tên Gấp khúc 18">
            <a:extLst>
              <a:ext uri="{FF2B5EF4-FFF2-40B4-BE49-F238E27FC236}">
                <a16:creationId xmlns:a16="http://schemas.microsoft.com/office/drawing/2014/main" id="{7E9FBA43-81C8-0F45-222A-A2BEB5F45C33}"/>
              </a:ext>
            </a:extLst>
          </p:cNvPr>
          <p:cNvCxnSpPr>
            <a:cxnSpLocks/>
            <a:stCxn id="16" idx="2"/>
            <a:endCxn id="32" idx="3"/>
          </p:cNvCxnSpPr>
          <p:nvPr/>
        </p:nvCxnSpPr>
        <p:spPr>
          <a:xfrm rot="10800000" flipV="1">
            <a:off x="8037580" y="7913427"/>
            <a:ext cx="1300446" cy="1354088"/>
          </a:xfrm>
          <a:prstGeom prst="bentConnector3">
            <a:avLst>
              <a:gd name="adj1" fmla="val 50000"/>
            </a:avLst>
          </a:prstGeom>
          <a:ln/>
        </p:spPr>
        <p:style>
          <a:lnRef idx="3">
            <a:schemeClr val="dk1"/>
          </a:lnRef>
          <a:fillRef idx="0">
            <a:schemeClr val="dk1"/>
          </a:fillRef>
          <a:effectRef idx="2">
            <a:schemeClr val="dk1"/>
          </a:effectRef>
          <a:fontRef idx="minor">
            <a:schemeClr val="tx1"/>
          </a:fontRef>
        </p:style>
      </p:cxnSp>
      <p:cxnSp>
        <p:nvCxnSpPr>
          <p:cNvPr id="20" name="Đường kết nối: Mũi tên Gấp khúc 19">
            <a:extLst>
              <a:ext uri="{FF2B5EF4-FFF2-40B4-BE49-F238E27FC236}">
                <a16:creationId xmlns:a16="http://schemas.microsoft.com/office/drawing/2014/main" id="{0821DFBC-BA48-F8E1-04C2-1097928CD4C5}"/>
              </a:ext>
            </a:extLst>
          </p:cNvPr>
          <p:cNvCxnSpPr>
            <a:cxnSpLocks/>
          </p:cNvCxnSpPr>
          <p:nvPr/>
        </p:nvCxnSpPr>
        <p:spPr>
          <a:xfrm rot="16200000" flipV="1">
            <a:off x="4760251" y="3918538"/>
            <a:ext cx="6767435" cy="1145552"/>
          </a:xfrm>
          <a:prstGeom prst="bentConnector3">
            <a:avLst>
              <a:gd name="adj1" fmla="val 100744"/>
            </a:avLst>
          </a:prstGeom>
          <a:ln/>
        </p:spPr>
        <p:style>
          <a:lnRef idx="3">
            <a:schemeClr val="dk1"/>
          </a:lnRef>
          <a:fillRef idx="0">
            <a:schemeClr val="dk1"/>
          </a:fillRef>
          <a:effectRef idx="2">
            <a:schemeClr val="dk1"/>
          </a:effectRef>
          <a:fontRef idx="minor">
            <a:schemeClr val="tx1"/>
          </a:fontRef>
        </p:style>
      </p:cxnSp>
      <p:cxnSp>
        <p:nvCxnSpPr>
          <p:cNvPr id="23" name="Đường kết nối: Mũi tên Gấp khúc 22">
            <a:extLst>
              <a:ext uri="{FF2B5EF4-FFF2-40B4-BE49-F238E27FC236}">
                <a16:creationId xmlns:a16="http://schemas.microsoft.com/office/drawing/2014/main" id="{BAE3880A-46F2-445C-F372-9AB3C78B8772}"/>
              </a:ext>
            </a:extLst>
          </p:cNvPr>
          <p:cNvCxnSpPr>
            <a:cxnSpLocks/>
            <a:stCxn id="14" idx="1"/>
            <a:endCxn id="15" idx="6"/>
          </p:cNvCxnSpPr>
          <p:nvPr/>
        </p:nvCxnSpPr>
        <p:spPr>
          <a:xfrm rot="10800000">
            <a:off x="12436555" y="3089953"/>
            <a:ext cx="1702812" cy="2802724"/>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sp>
        <p:nvSpPr>
          <p:cNvPr id="24" name="Hình chữ nhật: Góc Tròn 23">
            <a:extLst>
              <a:ext uri="{FF2B5EF4-FFF2-40B4-BE49-F238E27FC236}">
                <a16:creationId xmlns:a16="http://schemas.microsoft.com/office/drawing/2014/main" id="{10CB29D3-2B81-D343-525E-F0DF80A12CFE}"/>
              </a:ext>
            </a:extLst>
          </p:cNvPr>
          <p:cNvSpPr/>
          <p:nvPr/>
        </p:nvSpPr>
        <p:spPr>
          <a:xfrm>
            <a:off x="277421" y="5875331"/>
            <a:ext cx="7699436" cy="1012915"/>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Kiểm</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soát</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suy</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thoái</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thực</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động</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vật</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rừng</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1" name="Hình chữ nhật: Góc Tròn 30">
            <a:extLst>
              <a:ext uri="{FF2B5EF4-FFF2-40B4-BE49-F238E27FC236}">
                <a16:creationId xmlns:a16="http://schemas.microsoft.com/office/drawing/2014/main" id="{FF830CFF-8C28-0D20-86CC-0A7500C0A616}"/>
              </a:ext>
            </a:extLst>
          </p:cNvPr>
          <p:cNvSpPr/>
          <p:nvPr/>
        </p:nvSpPr>
        <p:spPr>
          <a:xfrm>
            <a:off x="277421" y="7311280"/>
            <a:ext cx="7796449" cy="937411"/>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Kiện</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toàn</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cũng</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cố</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tổ</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chức</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bộ</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máy</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quản</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lí</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2" name="Hình chữ nhật: Góc Tròn 31">
            <a:extLst>
              <a:ext uri="{FF2B5EF4-FFF2-40B4-BE49-F238E27FC236}">
                <a16:creationId xmlns:a16="http://schemas.microsoft.com/office/drawing/2014/main" id="{3D276DA4-1152-EBB9-60E1-B3385CD526E2}"/>
              </a:ext>
            </a:extLst>
          </p:cNvPr>
          <p:cNvSpPr/>
          <p:nvPr/>
        </p:nvSpPr>
        <p:spPr>
          <a:xfrm>
            <a:off x="277421" y="8526476"/>
            <a:ext cx="7760159" cy="1482078"/>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Tuyên</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truyền</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nâng</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cao</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nhận</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thức</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về</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quản</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lí</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bảo</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vệ</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rừng</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Noto Sans Symbols"/>
              <a:cs typeface="Arial" panose="020B0604020202020204" pitchFamily="34" charset="0"/>
            </a:endParaRPr>
          </a:p>
        </p:txBody>
      </p:sp>
      <p:sp>
        <p:nvSpPr>
          <p:cNvPr id="34" name="Hình chữ nhật: Góc Tròn 33">
            <a:extLst>
              <a:ext uri="{FF2B5EF4-FFF2-40B4-BE49-F238E27FC236}">
                <a16:creationId xmlns:a16="http://schemas.microsoft.com/office/drawing/2014/main" id="{CFAA8DF9-5B50-5EE5-DE34-638175DE6ED5}"/>
              </a:ext>
            </a:extLst>
          </p:cNvPr>
          <p:cNvSpPr/>
          <p:nvPr/>
        </p:nvSpPr>
        <p:spPr>
          <a:xfrm>
            <a:off x="277421" y="410023"/>
            <a:ext cx="7699436" cy="1407099"/>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Lập</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quy</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hoạch</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kế</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hoạch</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bảo</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vệ</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36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50000"/>
              </a:lnSpc>
              <a:defRPr/>
            </a:pPr>
            <a:r>
              <a:rPr lang="en-US" sz="3600" b="1"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và</a:t>
            </a:r>
            <a:r>
              <a:rPr lang="en-US" sz="36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phát</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triển</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rừng</a:t>
            </a: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Noto Sans Symbols"/>
              <a:cs typeface="Arial" panose="020B0604020202020204" pitchFamily="34" charset="0"/>
            </a:endParaRPr>
          </a:p>
        </p:txBody>
      </p:sp>
      <p:sp>
        <p:nvSpPr>
          <p:cNvPr id="36" name="Hình chữ nhật: Góc Tròn 35">
            <a:extLst>
              <a:ext uri="{FF2B5EF4-FFF2-40B4-BE49-F238E27FC236}">
                <a16:creationId xmlns:a16="http://schemas.microsoft.com/office/drawing/2014/main" id="{B65077BE-E3A1-D573-F6F8-08856D34FAF9}"/>
              </a:ext>
            </a:extLst>
          </p:cNvPr>
          <p:cNvSpPr/>
          <p:nvPr/>
        </p:nvSpPr>
        <p:spPr>
          <a:xfrm>
            <a:off x="277421" y="2515713"/>
            <a:ext cx="7699436" cy="986055"/>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a:solidFill>
                  <a:srgbClr val="000000"/>
                </a:solidFill>
                <a:latin typeface="Calibri" panose="020F0502020204030204" pitchFamily="34" charset="0"/>
                <a:ea typeface="Calibri" panose="020F0502020204030204" pitchFamily="34" charset="0"/>
                <a:cs typeface="Times New Roman" panose="02020603050405020304" pitchFamily="18" charset="0"/>
              </a:rPr>
              <a:t>Hoàn thành việc giao đất, giao rừng, cho thuê và tgu hồi rừng, đất rừng</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7" name="Hình chữ nhật: Góc Tròn 36">
            <a:extLst>
              <a:ext uri="{FF2B5EF4-FFF2-40B4-BE49-F238E27FC236}">
                <a16:creationId xmlns:a16="http://schemas.microsoft.com/office/drawing/2014/main" id="{A3714213-1C14-CF52-EB7A-3E1B52E505BC}"/>
              </a:ext>
            </a:extLst>
          </p:cNvPr>
          <p:cNvSpPr/>
          <p:nvPr/>
        </p:nvSpPr>
        <p:spPr>
          <a:xfrm>
            <a:off x="277422" y="4231388"/>
            <a:ext cx="7699436" cy="946370"/>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a:solidFill>
                  <a:srgbClr val="000000"/>
                </a:solidFill>
                <a:latin typeface="Calibri" panose="020F0502020204030204" pitchFamily="34" charset="0"/>
                <a:ea typeface="Calibri" panose="020F0502020204030204" pitchFamily="34" charset="0"/>
                <a:cs typeface="Times New Roman" panose="02020603050405020304" pitchFamily="18" charset="0"/>
              </a:rPr>
              <a:t>Kiểm soát, quản lí, bảo vệ</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38" name="Đường kết nối: Mũi tên Gấp khúc 37">
            <a:extLst>
              <a:ext uri="{FF2B5EF4-FFF2-40B4-BE49-F238E27FC236}">
                <a16:creationId xmlns:a16="http://schemas.microsoft.com/office/drawing/2014/main" id="{E81AE8C0-B5BB-E8C7-50A5-C4DEFF110D71}"/>
              </a:ext>
            </a:extLst>
          </p:cNvPr>
          <p:cNvCxnSpPr>
            <a:cxnSpLocks/>
            <a:stCxn id="14" idx="1"/>
            <a:endCxn id="16" idx="6"/>
          </p:cNvCxnSpPr>
          <p:nvPr/>
        </p:nvCxnSpPr>
        <p:spPr>
          <a:xfrm rot="10800000" flipV="1">
            <a:off x="12630581" y="5892677"/>
            <a:ext cx="1508786" cy="2020750"/>
          </a:xfrm>
          <a:prstGeom prst="bentConnector3">
            <a:avLst>
              <a:gd name="adj1" fmla="val 56629"/>
            </a:avLst>
          </a:prstGeom>
          <a:ln w="38100"/>
        </p:spPr>
        <p:style>
          <a:lnRef idx="1">
            <a:schemeClr val="dk1"/>
          </a:lnRef>
          <a:fillRef idx="0">
            <a:schemeClr val="dk1"/>
          </a:fillRef>
          <a:effectRef idx="0">
            <a:schemeClr val="dk1"/>
          </a:effectRef>
          <a:fontRef idx="minor">
            <a:schemeClr val="tx1"/>
          </a:fontRef>
        </p:style>
      </p:cxnSp>
      <p:pic>
        <p:nvPicPr>
          <p:cNvPr id="2" name="Picture 5">
            <a:extLst>
              <a:ext uri="{FF2B5EF4-FFF2-40B4-BE49-F238E27FC236}">
                <a16:creationId xmlns:a16="http://schemas.microsoft.com/office/drawing/2014/main" id="{5F379C73-4FC5-F20A-4C2E-8AA0AC2E9B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544800" y="-230753"/>
            <a:ext cx="2404149" cy="2404149"/>
          </a:xfrm>
          <a:prstGeom prst="rect">
            <a:avLst/>
          </a:prstGeom>
        </p:spPr>
      </p:pic>
      <p:cxnSp>
        <p:nvCxnSpPr>
          <p:cNvPr id="8" name="Straight Connector 7"/>
          <p:cNvCxnSpPr>
            <a:stCxn id="36" idx="3"/>
          </p:cNvCxnSpPr>
          <p:nvPr/>
        </p:nvCxnSpPr>
        <p:spPr>
          <a:xfrm>
            <a:off x="7976857" y="3008741"/>
            <a:ext cx="710945"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a:stCxn id="37" idx="3"/>
          </p:cNvCxnSpPr>
          <p:nvPr/>
        </p:nvCxnSpPr>
        <p:spPr>
          <a:xfrm>
            <a:off x="7976858" y="4704573"/>
            <a:ext cx="739887" cy="1735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150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strVal val="#ppt_w*0.70"/>
                                          </p:val>
                                        </p:tav>
                                        <p:tav tm="100000">
                                          <p:val>
                                            <p:strVal val="#ppt_w"/>
                                          </p:val>
                                        </p:tav>
                                      </p:tavLst>
                                    </p:anim>
                                    <p:anim calcmode="lin" valueType="num">
                                      <p:cBhvr>
                                        <p:cTn id="15" dur="500" fill="hold"/>
                                        <p:tgtEl>
                                          <p:spTgt spid="23"/>
                                        </p:tgtEl>
                                        <p:attrNameLst>
                                          <p:attrName>ppt_h</p:attrName>
                                        </p:attrNameLst>
                                      </p:cBhvr>
                                      <p:tavLst>
                                        <p:tav tm="0">
                                          <p:val>
                                            <p:strVal val="#ppt_h"/>
                                          </p:val>
                                        </p:tav>
                                        <p:tav tm="100000">
                                          <p:val>
                                            <p:strVal val="#ppt_h"/>
                                          </p:val>
                                        </p:tav>
                                      </p:tavLst>
                                    </p:anim>
                                    <p:animEffect transition="in" filter="fade">
                                      <p:cBhvr>
                                        <p:cTn id="16" dur="500"/>
                                        <p:tgtEl>
                                          <p:spTgt spid="23"/>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strVal val="#ppt_w*0.70"/>
                                          </p:val>
                                        </p:tav>
                                        <p:tav tm="100000">
                                          <p:val>
                                            <p:strVal val="#ppt_w"/>
                                          </p:val>
                                        </p:tav>
                                      </p:tavLst>
                                    </p:anim>
                                    <p:anim calcmode="lin" valueType="num">
                                      <p:cBhvr>
                                        <p:cTn id="20" dur="500" fill="hold"/>
                                        <p:tgtEl>
                                          <p:spTgt spid="15"/>
                                        </p:tgtEl>
                                        <p:attrNameLst>
                                          <p:attrName>ppt_h</p:attrName>
                                        </p:attrNameLst>
                                      </p:cBhvr>
                                      <p:tavLst>
                                        <p:tav tm="0">
                                          <p:val>
                                            <p:strVal val="#ppt_h"/>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strVal val="#ppt_w*0.70"/>
                                          </p:val>
                                        </p:tav>
                                        <p:tav tm="100000">
                                          <p:val>
                                            <p:strVal val="#ppt_w"/>
                                          </p:val>
                                        </p:tav>
                                      </p:tavLst>
                                    </p:anim>
                                    <p:anim calcmode="lin" valueType="num">
                                      <p:cBhvr>
                                        <p:cTn id="27" dur="500" fill="hold"/>
                                        <p:tgtEl>
                                          <p:spTgt spid="38"/>
                                        </p:tgtEl>
                                        <p:attrNameLst>
                                          <p:attrName>ppt_h</p:attrName>
                                        </p:attrNameLst>
                                      </p:cBhvr>
                                      <p:tavLst>
                                        <p:tav tm="0">
                                          <p:val>
                                            <p:strVal val="#ppt_h"/>
                                          </p:val>
                                        </p:tav>
                                        <p:tav tm="100000">
                                          <p:val>
                                            <p:strVal val="#ppt_h"/>
                                          </p:val>
                                        </p:tav>
                                      </p:tavLst>
                                    </p:anim>
                                    <p:animEffect transition="in" filter="fade">
                                      <p:cBhvr>
                                        <p:cTn id="28" dur="500"/>
                                        <p:tgtEl>
                                          <p:spTgt spid="38"/>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strVal val="#ppt_w*0.7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circle(in)">
                                      <p:cBhvr>
                                        <p:cTn id="38" dur="500"/>
                                        <p:tgtEl>
                                          <p:spTgt spid="20"/>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circle(in)">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circle(in)">
                                      <p:cBhvr>
                                        <p:cTn id="46" dur="500"/>
                                        <p:tgtEl>
                                          <p:spTgt spid="36"/>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circle(in)">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dissolve">
                                      <p:cBhvr>
                                        <p:cTn id="54" dur="500"/>
                                        <p:tgtEl>
                                          <p:spTgt spid="17"/>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dissolv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dissolve">
                                      <p:cBhvr>
                                        <p:cTn id="62" dur="500"/>
                                        <p:tgtEl>
                                          <p:spTgt spid="18"/>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dissolve">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dissolve">
                                      <p:cBhvr>
                                        <p:cTn id="70" dur="500"/>
                                        <p:tgtEl>
                                          <p:spTgt spid="19"/>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dissolve">
                                      <p:cBhvr>
                                        <p:cTn id="7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4" grpId="0" animBg="1"/>
      <p:bldP spid="31" grpId="0" animBg="1"/>
      <p:bldP spid="32" grpId="0" animBg="1"/>
      <p:bldP spid="34"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3A0"/>
        </a:solidFill>
        <a:effectLst/>
      </p:bgPr>
    </p:bg>
    <p:spTree>
      <p:nvGrpSpPr>
        <p:cNvPr id="1" name=""/>
        <p:cNvGrpSpPr/>
        <p:nvPr/>
      </p:nvGrpSpPr>
      <p:grpSpPr>
        <a:xfrm>
          <a:off x="0" y="0"/>
          <a:ext cx="0" cy="0"/>
          <a:chOff x="0" y="0"/>
          <a:chExt cx="0" cy="0"/>
        </a:xfrm>
      </p:grpSpPr>
      <p:grpSp>
        <p:nvGrpSpPr>
          <p:cNvPr id="2" name="Group 2"/>
          <p:cNvGrpSpPr/>
          <p:nvPr/>
        </p:nvGrpSpPr>
        <p:grpSpPr>
          <a:xfrm>
            <a:off x="3825668" y="1019408"/>
            <a:ext cx="10884314" cy="8389848"/>
            <a:chOff x="0" y="0"/>
            <a:chExt cx="14512418" cy="11186464"/>
          </a:xfrm>
        </p:grpSpPr>
        <p:grpSp>
          <p:nvGrpSpPr>
            <p:cNvPr id="3" name="Group 3"/>
            <p:cNvGrpSpPr/>
            <p:nvPr/>
          </p:nvGrpSpPr>
          <p:grpSpPr>
            <a:xfrm>
              <a:off x="381000" y="413679"/>
              <a:ext cx="14131418" cy="10772785"/>
              <a:chOff x="0" y="0"/>
              <a:chExt cx="9071908" cy="6915776"/>
            </a:xfrm>
          </p:grpSpPr>
          <p:sp>
            <p:nvSpPr>
              <p:cNvPr id="4" name="Freeform 4"/>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000000"/>
              </a:solidFill>
            </p:spPr>
          </p:sp>
          <p:sp>
            <p:nvSpPr>
              <p:cNvPr id="5" name="Freeform 5"/>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nvGrpSpPr>
            <p:cNvPr id="6" name="Group 6"/>
            <p:cNvGrpSpPr/>
            <p:nvPr/>
          </p:nvGrpSpPr>
          <p:grpSpPr>
            <a:xfrm>
              <a:off x="0" y="0"/>
              <a:ext cx="14131418" cy="10772785"/>
              <a:chOff x="0" y="0"/>
              <a:chExt cx="9071908" cy="6915776"/>
            </a:xfrm>
          </p:grpSpPr>
          <p:sp>
            <p:nvSpPr>
              <p:cNvPr id="7" name="Freeform 7"/>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FFFFFF"/>
              </a:solidFill>
            </p:spPr>
          </p:sp>
          <p:sp>
            <p:nvSpPr>
              <p:cNvPr id="8" name="Freeform 8"/>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73900">
            <a:off x="8045435" y="360385"/>
            <a:ext cx="2882929" cy="1336631"/>
          </a:xfrm>
          <a:prstGeom prst="rect">
            <a:avLst/>
          </a:prstGeom>
        </p:spPr>
      </p:pic>
      <p:sp>
        <p:nvSpPr>
          <p:cNvPr id="17" name="Hộp Văn bản 16">
            <a:extLst>
              <a:ext uri="{FF2B5EF4-FFF2-40B4-BE49-F238E27FC236}">
                <a16:creationId xmlns:a16="http://schemas.microsoft.com/office/drawing/2014/main" id="{9077C38B-8422-82EC-86ED-C58C68B3EA49}"/>
              </a:ext>
            </a:extLst>
          </p:cNvPr>
          <p:cNvSpPr txBox="1"/>
          <p:nvPr/>
        </p:nvSpPr>
        <p:spPr>
          <a:xfrm>
            <a:off x="5153409" y="4339973"/>
            <a:ext cx="8514581" cy="923330"/>
          </a:xfrm>
          <a:prstGeom prst="rect">
            <a:avLst/>
          </a:prstGeom>
          <a:noFill/>
        </p:spPr>
        <p:txBody>
          <a:bodyPr wrap="square" rtlCol="0">
            <a:spAutoFit/>
          </a:bodyPr>
          <a:lstStyle/>
          <a:p>
            <a:r>
              <a:rPr lang="en-US" sz="5400" b="1" dirty="0">
                <a:latin typeface="Arial" panose="020B0604020202020204" pitchFamily="34" charset="0"/>
                <a:cs typeface="Arial" panose="020B0604020202020204" pitchFamily="34" charset="0"/>
              </a:rPr>
              <a:t>LUYỆN TẬP - VẬN DỤNG</a:t>
            </a:r>
          </a:p>
        </p:txBody>
      </p:sp>
      <p:pic>
        <p:nvPicPr>
          <p:cNvPr id="10" name="Picture 9">
            <a:extLst>
              <a:ext uri="{FF2B5EF4-FFF2-40B4-BE49-F238E27FC236}">
                <a16:creationId xmlns:a16="http://schemas.microsoft.com/office/drawing/2014/main" id="{980F5143-4942-D7C2-8F68-FAFB57E61BD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995732" y="7098247"/>
            <a:ext cx="2630835" cy="2621268"/>
          </a:xfrm>
          <a:prstGeom prst="rect">
            <a:avLst/>
          </a:prstGeom>
        </p:spPr>
      </p:pic>
      <p:pic>
        <p:nvPicPr>
          <p:cNvPr id="11" name="Picture 6">
            <a:extLst>
              <a:ext uri="{FF2B5EF4-FFF2-40B4-BE49-F238E27FC236}">
                <a16:creationId xmlns:a16="http://schemas.microsoft.com/office/drawing/2014/main" id="{F846947E-834C-7CAA-91A9-72221AFDA31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267200" y="6354156"/>
            <a:ext cx="4124161" cy="2781934"/>
          </a:xfrm>
          <a:prstGeom prst="rect">
            <a:avLst/>
          </a:prstGeom>
        </p:spPr>
      </p:pic>
      <p:pic>
        <p:nvPicPr>
          <p:cNvPr id="12" name="Picture 8">
            <a:extLst>
              <a:ext uri="{FF2B5EF4-FFF2-40B4-BE49-F238E27FC236}">
                <a16:creationId xmlns:a16="http://schemas.microsoft.com/office/drawing/2014/main" id="{39136909-F083-3214-85D6-3C73004EF3C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61445" y="1134215"/>
            <a:ext cx="2865397"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3A0"/>
        </a:solidFill>
        <a:effectLst/>
      </p:bgPr>
    </p:bg>
    <p:spTree>
      <p:nvGrpSpPr>
        <p:cNvPr id="1" name=""/>
        <p:cNvGrpSpPr/>
        <p:nvPr/>
      </p:nvGrpSpPr>
      <p:grpSpPr>
        <a:xfrm>
          <a:off x="0" y="0"/>
          <a:ext cx="0" cy="0"/>
          <a:chOff x="0" y="0"/>
          <a:chExt cx="0" cy="0"/>
        </a:xfrm>
      </p:grpSpPr>
      <p:grpSp>
        <p:nvGrpSpPr>
          <p:cNvPr id="9" name="Group 9"/>
          <p:cNvGrpSpPr/>
          <p:nvPr/>
        </p:nvGrpSpPr>
        <p:grpSpPr>
          <a:xfrm>
            <a:off x="364161" y="778075"/>
            <a:ext cx="4969839" cy="6194225"/>
            <a:chOff x="451680" y="604309"/>
            <a:chExt cx="9134392" cy="7298968"/>
          </a:xfrm>
        </p:grpSpPr>
        <p:grpSp>
          <p:nvGrpSpPr>
            <p:cNvPr id="10" name="Group 10"/>
            <p:cNvGrpSpPr/>
            <p:nvPr/>
          </p:nvGrpSpPr>
          <p:grpSpPr>
            <a:xfrm rot="4891142">
              <a:off x="1830405" y="147611"/>
              <a:ext cx="6963327" cy="8548006"/>
              <a:chOff x="1" y="31750"/>
              <a:chExt cx="4470228" cy="5487540"/>
            </a:xfrm>
          </p:grpSpPr>
          <p:sp>
            <p:nvSpPr>
              <p:cNvPr id="11" name="Freeform 11"/>
              <p:cNvSpPr/>
              <p:nvPr/>
            </p:nvSpPr>
            <p:spPr>
              <a:xfrm>
                <a:off x="31750" y="31750"/>
                <a:ext cx="4438479" cy="5455789"/>
              </a:xfrm>
              <a:custGeom>
                <a:avLst/>
                <a:gdLst/>
                <a:ahLst/>
                <a:cxnLst/>
                <a:rect l="l" t="t" r="r" b="b"/>
                <a:pathLst>
                  <a:path w="4438479" h="5455789">
                    <a:moveTo>
                      <a:pt x="4345769" y="5455789"/>
                    </a:moveTo>
                    <a:lnTo>
                      <a:pt x="92710" y="5455789"/>
                    </a:lnTo>
                    <a:cubicBezTo>
                      <a:pt x="41910" y="5455789"/>
                      <a:pt x="0" y="5413879"/>
                      <a:pt x="0" y="5363079"/>
                    </a:cubicBezTo>
                    <a:lnTo>
                      <a:pt x="0" y="92710"/>
                    </a:lnTo>
                    <a:cubicBezTo>
                      <a:pt x="0" y="41910"/>
                      <a:pt x="41910" y="0"/>
                      <a:pt x="92710" y="0"/>
                    </a:cubicBezTo>
                    <a:lnTo>
                      <a:pt x="4344500" y="0"/>
                    </a:lnTo>
                    <a:cubicBezTo>
                      <a:pt x="4395300" y="0"/>
                      <a:pt x="4437209" y="41910"/>
                      <a:pt x="4437209" y="92710"/>
                    </a:cubicBezTo>
                    <a:lnTo>
                      <a:pt x="4437209" y="5361809"/>
                    </a:lnTo>
                    <a:cubicBezTo>
                      <a:pt x="4438479" y="5413879"/>
                      <a:pt x="4396570" y="5455789"/>
                      <a:pt x="4345770" y="5455789"/>
                    </a:cubicBezTo>
                    <a:close/>
                  </a:path>
                </a:pathLst>
              </a:custGeom>
              <a:solidFill>
                <a:srgbClr val="000000"/>
              </a:solidFill>
            </p:spPr>
          </p:sp>
          <p:sp>
            <p:nvSpPr>
              <p:cNvPr id="12" name="Freeform 12"/>
              <p:cNvSpPr/>
              <p:nvPr/>
            </p:nvSpPr>
            <p:spPr>
              <a:xfrm>
                <a:off x="1" y="153484"/>
                <a:ext cx="4368805" cy="5365806"/>
              </a:xfrm>
              <a:custGeom>
                <a:avLst/>
                <a:gdLst/>
                <a:ahLst/>
                <a:cxnLst/>
                <a:rect l="l" t="t" r="r" b="b"/>
                <a:pathLst>
                  <a:path w="4501979" h="5519289">
                    <a:moveTo>
                      <a:pt x="4377519" y="59690"/>
                    </a:moveTo>
                    <a:cubicBezTo>
                      <a:pt x="4413079" y="59690"/>
                      <a:pt x="4442289" y="88900"/>
                      <a:pt x="4442289" y="124460"/>
                    </a:cubicBezTo>
                    <a:lnTo>
                      <a:pt x="4442289" y="5394829"/>
                    </a:lnTo>
                    <a:cubicBezTo>
                      <a:pt x="4442289" y="5430389"/>
                      <a:pt x="4413079" y="5459599"/>
                      <a:pt x="4377519" y="5459599"/>
                    </a:cubicBezTo>
                    <a:lnTo>
                      <a:pt x="124460" y="5459599"/>
                    </a:lnTo>
                    <a:cubicBezTo>
                      <a:pt x="88900" y="5459599"/>
                      <a:pt x="59690" y="5430389"/>
                      <a:pt x="59690" y="5394829"/>
                    </a:cubicBezTo>
                    <a:lnTo>
                      <a:pt x="59690" y="124460"/>
                    </a:lnTo>
                    <a:cubicBezTo>
                      <a:pt x="59690" y="88900"/>
                      <a:pt x="88900" y="59690"/>
                      <a:pt x="124460" y="59690"/>
                    </a:cubicBezTo>
                    <a:lnTo>
                      <a:pt x="4377520" y="59690"/>
                    </a:lnTo>
                    <a:moveTo>
                      <a:pt x="4377520" y="0"/>
                    </a:moveTo>
                    <a:lnTo>
                      <a:pt x="124460" y="0"/>
                    </a:lnTo>
                    <a:cubicBezTo>
                      <a:pt x="55880" y="0"/>
                      <a:pt x="0" y="55880"/>
                      <a:pt x="0" y="124460"/>
                    </a:cubicBezTo>
                    <a:lnTo>
                      <a:pt x="0" y="5394829"/>
                    </a:lnTo>
                    <a:cubicBezTo>
                      <a:pt x="0" y="5463409"/>
                      <a:pt x="55880" y="5519289"/>
                      <a:pt x="124460" y="5519289"/>
                    </a:cubicBezTo>
                    <a:lnTo>
                      <a:pt x="4377520" y="5519289"/>
                    </a:lnTo>
                    <a:cubicBezTo>
                      <a:pt x="4446100" y="5519289"/>
                      <a:pt x="4501979" y="5463409"/>
                      <a:pt x="4501979" y="5394829"/>
                    </a:cubicBezTo>
                    <a:lnTo>
                      <a:pt x="4501979" y="124460"/>
                    </a:lnTo>
                    <a:cubicBezTo>
                      <a:pt x="4501979" y="55880"/>
                      <a:pt x="4446100" y="0"/>
                      <a:pt x="4377520" y="0"/>
                    </a:cubicBezTo>
                    <a:close/>
                  </a:path>
                </a:pathLst>
              </a:custGeom>
              <a:solidFill>
                <a:srgbClr val="000000"/>
              </a:solidFill>
            </p:spPr>
          </p:sp>
        </p:grpSp>
        <p:grpSp>
          <p:nvGrpSpPr>
            <p:cNvPr id="13" name="Group 13"/>
            <p:cNvGrpSpPr/>
            <p:nvPr/>
          </p:nvGrpSpPr>
          <p:grpSpPr>
            <a:xfrm rot="4891142">
              <a:off x="1415157" y="-359168"/>
              <a:ext cx="6770125" cy="8697080"/>
              <a:chOff x="0" y="0"/>
              <a:chExt cx="4346199" cy="5583241"/>
            </a:xfrm>
          </p:grpSpPr>
          <p:sp>
            <p:nvSpPr>
              <p:cNvPr id="14" name="Freeform 14"/>
              <p:cNvSpPr/>
              <p:nvPr/>
            </p:nvSpPr>
            <p:spPr>
              <a:xfrm>
                <a:off x="31750" y="31752"/>
                <a:ext cx="4282699" cy="5519741"/>
              </a:xfrm>
              <a:custGeom>
                <a:avLst/>
                <a:gdLst/>
                <a:ahLst/>
                <a:cxnLst/>
                <a:rect l="l" t="t" r="r" b="b"/>
                <a:pathLst>
                  <a:path w="4282699" h="5519741">
                    <a:moveTo>
                      <a:pt x="4189989" y="5519741"/>
                    </a:moveTo>
                    <a:lnTo>
                      <a:pt x="92710" y="5519741"/>
                    </a:lnTo>
                    <a:cubicBezTo>
                      <a:pt x="41910" y="5519741"/>
                      <a:pt x="0" y="5477831"/>
                      <a:pt x="0" y="5427031"/>
                    </a:cubicBezTo>
                    <a:lnTo>
                      <a:pt x="0" y="92710"/>
                    </a:lnTo>
                    <a:cubicBezTo>
                      <a:pt x="0" y="41910"/>
                      <a:pt x="41910" y="0"/>
                      <a:pt x="92710" y="0"/>
                    </a:cubicBezTo>
                    <a:lnTo>
                      <a:pt x="4188719" y="0"/>
                    </a:lnTo>
                    <a:cubicBezTo>
                      <a:pt x="4239519" y="0"/>
                      <a:pt x="4281429" y="41910"/>
                      <a:pt x="4281429" y="92710"/>
                    </a:cubicBezTo>
                    <a:lnTo>
                      <a:pt x="4281429" y="5425761"/>
                    </a:lnTo>
                    <a:cubicBezTo>
                      <a:pt x="4282699" y="5477831"/>
                      <a:pt x="4240789" y="5519741"/>
                      <a:pt x="4189989" y="5519741"/>
                    </a:cubicBezTo>
                    <a:close/>
                  </a:path>
                </a:pathLst>
              </a:custGeom>
              <a:solidFill>
                <a:srgbClr val="FFFFFF"/>
              </a:solidFill>
            </p:spPr>
          </p:sp>
          <p:sp>
            <p:nvSpPr>
              <p:cNvPr id="15" name="Freeform 15"/>
              <p:cNvSpPr/>
              <p:nvPr/>
            </p:nvSpPr>
            <p:spPr>
              <a:xfrm>
                <a:off x="0" y="0"/>
                <a:ext cx="4346199" cy="5583241"/>
              </a:xfrm>
              <a:custGeom>
                <a:avLst/>
                <a:gdLst/>
                <a:ahLst/>
                <a:cxnLst/>
                <a:rect l="l" t="t" r="r" b="b"/>
                <a:pathLst>
                  <a:path w="4346199" h="5583241">
                    <a:moveTo>
                      <a:pt x="4221739" y="59690"/>
                    </a:moveTo>
                    <a:cubicBezTo>
                      <a:pt x="4257299" y="59690"/>
                      <a:pt x="4286509" y="88900"/>
                      <a:pt x="4286509" y="124460"/>
                    </a:cubicBezTo>
                    <a:lnTo>
                      <a:pt x="4286509" y="5458781"/>
                    </a:lnTo>
                    <a:cubicBezTo>
                      <a:pt x="4286509" y="5494341"/>
                      <a:pt x="4257299" y="5523551"/>
                      <a:pt x="4221739" y="5523551"/>
                    </a:cubicBezTo>
                    <a:lnTo>
                      <a:pt x="124460" y="5523551"/>
                    </a:lnTo>
                    <a:cubicBezTo>
                      <a:pt x="88900" y="5523551"/>
                      <a:pt x="59690" y="5494341"/>
                      <a:pt x="59690" y="5458781"/>
                    </a:cubicBezTo>
                    <a:lnTo>
                      <a:pt x="59690" y="124460"/>
                    </a:lnTo>
                    <a:cubicBezTo>
                      <a:pt x="59690" y="88900"/>
                      <a:pt x="88900" y="59690"/>
                      <a:pt x="124460" y="59690"/>
                    </a:cubicBezTo>
                    <a:lnTo>
                      <a:pt x="4221739" y="59690"/>
                    </a:lnTo>
                    <a:moveTo>
                      <a:pt x="4221739" y="0"/>
                    </a:moveTo>
                    <a:lnTo>
                      <a:pt x="124460" y="0"/>
                    </a:lnTo>
                    <a:cubicBezTo>
                      <a:pt x="55880" y="0"/>
                      <a:pt x="0" y="55880"/>
                      <a:pt x="0" y="124460"/>
                    </a:cubicBezTo>
                    <a:lnTo>
                      <a:pt x="0" y="5458781"/>
                    </a:lnTo>
                    <a:cubicBezTo>
                      <a:pt x="0" y="5527361"/>
                      <a:pt x="55880" y="5583241"/>
                      <a:pt x="124460" y="5583241"/>
                    </a:cubicBezTo>
                    <a:lnTo>
                      <a:pt x="4221739" y="5583241"/>
                    </a:lnTo>
                    <a:cubicBezTo>
                      <a:pt x="4290319" y="5583241"/>
                      <a:pt x="4346199" y="5527361"/>
                      <a:pt x="4346199" y="5458781"/>
                    </a:cubicBezTo>
                    <a:lnTo>
                      <a:pt x="4346199" y="124460"/>
                    </a:lnTo>
                    <a:cubicBezTo>
                      <a:pt x="4346199" y="55880"/>
                      <a:pt x="4290319" y="0"/>
                      <a:pt x="4221739" y="0"/>
                    </a:cubicBezTo>
                    <a:close/>
                  </a:path>
                </a:pathLst>
              </a:custGeom>
              <a:solidFill>
                <a:srgbClr val="000000"/>
              </a:solidFill>
            </p:spPr>
          </p:sp>
        </p:grpSp>
      </p:grpSp>
      <p:grpSp>
        <p:nvGrpSpPr>
          <p:cNvPr id="17" name="Group 17"/>
          <p:cNvGrpSpPr/>
          <p:nvPr/>
        </p:nvGrpSpPr>
        <p:grpSpPr>
          <a:xfrm>
            <a:off x="5734765" y="580137"/>
            <a:ext cx="12858036" cy="11497563"/>
            <a:chOff x="-1" y="0"/>
            <a:chExt cx="9114506" cy="6400983"/>
          </a:xfrm>
        </p:grpSpPr>
        <p:grpSp>
          <p:nvGrpSpPr>
            <p:cNvPr id="18" name="Group 18"/>
            <p:cNvGrpSpPr/>
            <p:nvPr/>
          </p:nvGrpSpPr>
          <p:grpSpPr>
            <a:xfrm rot="5400000">
              <a:off x="1818482" y="-895039"/>
              <a:ext cx="5994583" cy="8597462"/>
              <a:chOff x="0" y="0"/>
              <a:chExt cx="3848326" cy="5519289"/>
            </a:xfrm>
          </p:grpSpPr>
          <p:sp>
            <p:nvSpPr>
              <p:cNvPr id="19" name="Freeform 19"/>
              <p:cNvSpPr/>
              <p:nvPr/>
            </p:nvSpPr>
            <p:spPr>
              <a:xfrm>
                <a:off x="31750" y="31750"/>
                <a:ext cx="3784826" cy="5455789"/>
              </a:xfrm>
              <a:custGeom>
                <a:avLst/>
                <a:gdLst/>
                <a:ahLst/>
                <a:cxnLst/>
                <a:rect l="l" t="t" r="r" b="b"/>
                <a:pathLst>
                  <a:path w="3784826" h="5455789">
                    <a:moveTo>
                      <a:pt x="3692116" y="5455789"/>
                    </a:moveTo>
                    <a:lnTo>
                      <a:pt x="92710" y="5455789"/>
                    </a:lnTo>
                    <a:cubicBezTo>
                      <a:pt x="41910" y="5455789"/>
                      <a:pt x="0" y="5413879"/>
                      <a:pt x="0" y="5363079"/>
                    </a:cubicBezTo>
                    <a:lnTo>
                      <a:pt x="0" y="92710"/>
                    </a:lnTo>
                    <a:cubicBezTo>
                      <a:pt x="0" y="41910"/>
                      <a:pt x="41910" y="0"/>
                      <a:pt x="92710" y="0"/>
                    </a:cubicBezTo>
                    <a:lnTo>
                      <a:pt x="3690846" y="0"/>
                    </a:lnTo>
                    <a:cubicBezTo>
                      <a:pt x="3741646" y="0"/>
                      <a:pt x="3783556" y="41910"/>
                      <a:pt x="3783556" y="92710"/>
                    </a:cubicBezTo>
                    <a:lnTo>
                      <a:pt x="3783556" y="5361809"/>
                    </a:lnTo>
                    <a:cubicBezTo>
                      <a:pt x="3784826" y="5413879"/>
                      <a:pt x="3742916" y="5455789"/>
                      <a:pt x="3692116" y="5455789"/>
                    </a:cubicBezTo>
                    <a:close/>
                  </a:path>
                </a:pathLst>
              </a:custGeom>
              <a:solidFill>
                <a:srgbClr val="000000"/>
              </a:solidFill>
            </p:spPr>
          </p:sp>
          <p:sp>
            <p:nvSpPr>
              <p:cNvPr id="20" name="Freeform 20"/>
              <p:cNvSpPr/>
              <p:nvPr/>
            </p:nvSpPr>
            <p:spPr>
              <a:xfrm>
                <a:off x="0" y="0"/>
                <a:ext cx="3848326" cy="5519289"/>
              </a:xfrm>
              <a:custGeom>
                <a:avLst/>
                <a:gdLst/>
                <a:ahLst/>
                <a:cxnLst/>
                <a:rect l="l" t="t" r="r" b="b"/>
                <a:pathLst>
                  <a:path w="3848326" h="5519289">
                    <a:moveTo>
                      <a:pt x="3723866" y="59690"/>
                    </a:moveTo>
                    <a:cubicBezTo>
                      <a:pt x="3759426" y="59690"/>
                      <a:pt x="3788636" y="88900"/>
                      <a:pt x="3788636" y="124460"/>
                    </a:cubicBezTo>
                    <a:lnTo>
                      <a:pt x="3788636" y="5394829"/>
                    </a:lnTo>
                    <a:cubicBezTo>
                      <a:pt x="3788636" y="5430389"/>
                      <a:pt x="3759426" y="5459599"/>
                      <a:pt x="3723866" y="5459599"/>
                    </a:cubicBezTo>
                    <a:lnTo>
                      <a:pt x="124460" y="5459599"/>
                    </a:lnTo>
                    <a:cubicBezTo>
                      <a:pt x="88900" y="5459599"/>
                      <a:pt x="59690" y="5430389"/>
                      <a:pt x="59690" y="5394829"/>
                    </a:cubicBezTo>
                    <a:lnTo>
                      <a:pt x="59690" y="124460"/>
                    </a:lnTo>
                    <a:cubicBezTo>
                      <a:pt x="59690" y="88900"/>
                      <a:pt x="88900" y="59690"/>
                      <a:pt x="124460" y="59690"/>
                    </a:cubicBezTo>
                    <a:lnTo>
                      <a:pt x="3723866" y="59690"/>
                    </a:lnTo>
                    <a:moveTo>
                      <a:pt x="3723866" y="0"/>
                    </a:moveTo>
                    <a:lnTo>
                      <a:pt x="124460" y="0"/>
                    </a:lnTo>
                    <a:cubicBezTo>
                      <a:pt x="55880" y="0"/>
                      <a:pt x="0" y="55880"/>
                      <a:pt x="0" y="124460"/>
                    </a:cubicBezTo>
                    <a:lnTo>
                      <a:pt x="0" y="5394829"/>
                    </a:lnTo>
                    <a:cubicBezTo>
                      <a:pt x="0" y="5463409"/>
                      <a:pt x="55880" y="5519289"/>
                      <a:pt x="124460" y="5519289"/>
                    </a:cubicBezTo>
                    <a:lnTo>
                      <a:pt x="3723866" y="5519289"/>
                    </a:lnTo>
                    <a:cubicBezTo>
                      <a:pt x="3792446" y="5519289"/>
                      <a:pt x="3848326" y="5463409"/>
                      <a:pt x="3848326" y="5394829"/>
                    </a:cubicBezTo>
                    <a:lnTo>
                      <a:pt x="3848326" y="124460"/>
                    </a:lnTo>
                    <a:cubicBezTo>
                      <a:pt x="3848326" y="55880"/>
                      <a:pt x="3792446" y="0"/>
                      <a:pt x="3723866" y="0"/>
                    </a:cubicBezTo>
                    <a:close/>
                  </a:path>
                </a:pathLst>
              </a:custGeom>
              <a:solidFill>
                <a:srgbClr val="000000"/>
              </a:solidFill>
            </p:spPr>
          </p:sp>
        </p:grpSp>
        <p:grpSp>
          <p:nvGrpSpPr>
            <p:cNvPr id="21" name="Group 21"/>
            <p:cNvGrpSpPr/>
            <p:nvPr/>
          </p:nvGrpSpPr>
          <p:grpSpPr>
            <a:xfrm rot="5400000">
              <a:off x="1579764" y="-1579765"/>
              <a:ext cx="5954975" cy="9114505"/>
              <a:chOff x="0" y="-267973"/>
              <a:chExt cx="3822899" cy="5851214"/>
            </a:xfrm>
          </p:grpSpPr>
          <p:sp>
            <p:nvSpPr>
              <p:cNvPr id="22" name="Freeform 22"/>
              <p:cNvSpPr/>
              <p:nvPr/>
            </p:nvSpPr>
            <p:spPr>
              <a:xfrm>
                <a:off x="31750" y="31750"/>
                <a:ext cx="3759399" cy="5519741"/>
              </a:xfrm>
              <a:custGeom>
                <a:avLst/>
                <a:gdLst/>
                <a:ahLst/>
                <a:cxnLst/>
                <a:rect l="l" t="t" r="r" b="b"/>
                <a:pathLst>
                  <a:path w="3759399" h="5519741">
                    <a:moveTo>
                      <a:pt x="3666689" y="5519741"/>
                    </a:moveTo>
                    <a:lnTo>
                      <a:pt x="92710" y="5519741"/>
                    </a:lnTo>
                    <a:cubicBezTo>
                      <a:pt x="41910" y="5519741"/>
                      <a:pt x="0" y="5477831"/>
                      <a:pt x="0" y="5427031"/>
                    </a:cubicBezTo>
                    <a:lnTo>
                      <a:pt x="0" y="92710"/>
                    </a:lnTo>
                    <a:cubicBezTo>
                      <a:pt x="0" y="41910"/>
                      <a:pt x="41910" y="0"/>
                      <a:pt x="92710" y="0"/>
                    </a:cubicBezTo>
                    <a:lnTo>
                      <a:pt x="3665419" y="0"/>
                    </a:lnTo>
                    <a:cubicBezTo>
                      <a:pt x="3716219" y="0"/>
                      <a:pt x="3758129" y="41910"/>
                      <a:pt x="3758129" y="92710"/>
                    </a:cubicBezTo>
                    <a:lnTo>
                      <a:pt x="3758129" y="5425761"/>
                    </a:lnTo>
                    <a:cubicBezTo>
                      <a:pt x="3759399" y="5477831"/>
                      <a:pt x="3717489" y="5519741"/>
                      <a:pt x="3666689" y="5519741"/>
                    </a:cubicBezTo>
                    <a:close/>
                  </a:path>
                </a:pathLst>
              </a:custGeom>
              <a:solidFill>
                <a:srgbClr val="FFFFFF"/>
              </a:solidFill>
            </p:spPr>
          </p:sp>
          <p:sp>
            <p:nvSpPr>
              <p:cNvPr id="23" name="Freeform 23"/>
              <p:cNvSpPr/>
              <p:nvPr/>
            </p:nvSpPr>
            <p:spPr>
              <a:xfrm>
                <a:off x="0" y="-267973"/>
                <a:ext cx="3822899" cy="5851214"/>
              </a:xfrm>
              <a:custGeom>
                <a:avLst/>
                <a:gdLst/>
                <a:ahLst/>
                <a:cxnLst/>
                <a:rect l="l" t="t" r="r" b="b"/>
                <a:pathLst>
                  <a:path w="3822899" h="5583241">
                    <a:moveTo>
                      <a:pt x="3698439" y="59690"/>
                    </a:moveTo>
                    <a:cubicBezTo>
                      <a:pt x="3733999" y="59690"/>
                      <a:pt x="3763209" y="88900"/>
                      <a:pt x="3763209" y="124460"/>
                    </a:cubicBezTo>
                    <a:lnTo>
                      <a:pt x="3763209" y="5458781"/>
                    </a:lnTo>
                    <a:cubicBezTo>
                      <a:pt x="3763209" y="5494341"/>
                      <a:pt x="3733999" y="5523551"/>
                      <a:pt x="3698439" y="5523551"/>
                    </a:cubicBezTo>
                    <a:lnTo>
                      <a:pt x="124460" y="5523551"/>
                    </a:lnTo>
                    <a:cubicBezTo>
                      <a:pt x="88900" y="5523551"/>
                      <a:pt x="59690" y="5494341"/>
                      <a:pt x="59690" y="5458781"/>
                    </a:cubicBezTo>
                    <a:lnTo>
                      <a:pt x="59690" y="124460"/>
                    </a:lnTo>
                    <a:cubicBezTo>
                      <a:pt x="59690" y="88900"/>
                      <a:pt x="88900" y="59690"/>
                      <a:pt x="124460" y="59690"/>
                    </a:cubicBezTo>
                    <a:lnTo>
                      <a:pt x="3698439" y="59690"/>
                    </a:lnTo>
                    <a:moveTo>
                      <a:pt x="3698439" y="0"/>
                    </a:moveTo>
                    <a:lnTo>
                      <a:pt x="124460" y="0"/>
                    </a:lnTo>
                    <a:cubicBezTo>
                      <a:pt x="55880" y="0"/>
                      <a:pt x="0" y="55880"/>
                      <a:pt x="0" y="124460"/>
                    </a:cubicBezTo>
                    <a:lnTo>
                      <a:pt x="0" y="5458781"/>
                    </a:lnTo>
                    <a:cubicBezTo>
                      <a:pt x="0" y="5527361"/>
                      <a:pt x="55880" y="5583241"/>
                      <a:pt x="124460" y="5583241"/>
                    </a:cubicBezTo>
                    <a:lnTo>
                      <a:pt x="3698439" y="5583241"/>
                    </a:lnTo>
                    <a:cubicBezTo>
                      <a:pt x="3767019" y="5583241"/>
                      <a:pt x="3822899" y="5527361"/>
                      <a:pt x="3822899" y="5458781"/>
                    </a:cubicBezTo>
                    <a:lnTo>
                      <a:pt x="3822899" y="124460"/>
                    </a:lnTo>
                    <a:cubicBezTo>
                      <a:pt x="3822899" y="55880"/>
                      <a:pt x="3767019" y="0"/>
                      <a:pt x="3698439" y="0"/>
                    </a:cubicBezTo>
                    <a:close/>
                  </a:path>
                </a:pathLst>
              </a:custGeom>
              <a:solidFill>
                <a:srgbClr val="000000"/>
              </a:solidFill>
            </p:spPr>
          </p:sp>
        </p:grpSp>
      </p:grpSp>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94760">
            <a:off x="2285728" y="-573824"/>
            <a:ext cx="1317153" cy="1881647"/>
          </a:xfrm>
          <a:prstGeom prst="rect">
            <a:avLst/>
          </a:prstGeom>
        </p:spPr>
      </p:pic>
      <p:sp>
        <p:nvSpPr>
          <p:cNvPr id="28" name="Hộp Văn bản 27">
            <a:extLst>
              <a:ext uri="{FF2B5EF4-FFF2-40B4-BE49-F238E27FC236}">
                <a16:creationId xmlns:a16="http://schemas.microsoft.com/office/drawing/2014/main" id="{2C8A2687-E9F1-DE2A-4586-E638C2622BF1}"/>
              </a:ext>
            </a:extLst>
          </p:cNvPr>
          <p:cNvSpPr txBox="1"/>
          <p:nvPr/>
        </p:nvSpPr>
        <p:spPr>
          <a:xfrm rot="21103009">
            <a:off x="619382" y="1449259"/>
            <a:ext cx="4348291" cy="4247317"/>
          </a:xfrm>
          <a:prstGeom prst="rect">
            <a:avLst/>
          </a:prstGeom>
          <a:noFill/>
        </p:spPr>
        <p:txBody>
          <a:bodyPr wrap="square" rtlCol="0">
            <a:spAutoFit/>
          </a:bodyPr>
          <a:lstStyle/>
          <a:p>
            <a:pPr algn="just">
              <a:lnSpc>
                <a:spcPct val="150000"/>
              </a:lnSpc>
            </a:pPr>
            <a:r>
              <a:rPr lang="en-US" sz="3600" b="1" dirty="0" err="1" smtClean="0">
                <a:latin typeface="Arial" panose="020B0604020202020204" pitchFamily="34" charset="0"/>
                <a:cs typeface="Arial" panose="020B0604020202020204" pitchFamily="34" charset="0"/>
              </a:rPr>
              <a:t>Câu</a:t>
            </a:r>
            <a:r>
              <a:rPr lang="en-US" sz="3600" b="1" dirty="0" smtClean="0">
                <a:latin typeface="Arial" panose="020B0604020202020204" pitchFamily="34" charset="0"/>
                <a:cs typeface="Arial" panose="020B0604020202020204" pitchFamily="34" charset="0"/>
              </a:rPr>
              <a:t> 1. </a:t>
            </a:r>
            <a:r>
              <a:rPr lang="en-US" sz="3600" dirty="0" err="1" smtClean="0">
                <a:latin typeface="Arial" panose="020B0604020202020204" pitchFamily="34" charset="0"/>
                <a:cs typeface="Arial" panose="020B0604020202020204" pitchFamily="34" charset="0"/>
              </a:rPr>
              <a:t>Hãy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phân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tích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trò</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lâm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nghiệp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đối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đời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môi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trường</a:t>
            </a:r>
            <a:r>
              <a:rPr lang="en-US"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31" name="Hộp Văn bản 30">
            <a:extLst>
              <a:ext uri="{FF2B5EF4-FFF2-40B4-BE49-F238E27FC236}">
                <a16:creationId xmlns:a16="http://schemas.microsoft.com/office/drawing/2014/main" id="{0C5F50CE-1C20-3EB8-9903-71E80E478A59}"/>
              </a:ext>
            </a:extLst>
          </p:cNvPr>
          <p:cNvSpPr txBox="1"/>
          <p:nvPr/>
        </p:nvSpPr>
        <p:spPr>
          <a:xfrm>
            <a:off x="5929022" y="190500"/>
            <a:ext cx="12074908" cy="10804048"/>
          </a:xfrm>
          <a:prstGeom prst="rect">
            <a:avLst/>
          </a:prstGeom>
          <a:noFill/>
        </p:spPr>
        <p:txBody>
          <a:bodyPr wrap="square">
            <a:spAutoFit/>
          </a:bodyPr>
          <a:lstStyle/>
          <a:p>
            <a:pPr marR="0">
              <a:spcBef>
                <a:spcPts val="0"/>
              </a:spcBef>
              <a:spcAft>
                <a:spcPts val="0"/>
              </a:spcAft>
            </a:pP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26670" marR="26670" algn="ctr">
              <a:spcBef>
                <a:spcPts val="0"/>
              </a:spcBef>
              <a:spcAft>
                <a:spcPts val="1050"/>
              </a:spcAft>
            </a:pPr>
            <a:r>
              <a:rPr lang="en-US" sz="3200" dirty="0" err="1"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Vai</a:t>
            </a:r>
            <a:r>
              <a:rPr lang="en-US" sz="32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trò</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đối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với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đời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26670" lvl="0" indent="-342900" algn="just">
              <a:spcBef>
                <a:spcPts val="0"/>
              </a:spcBef>
              <a:spcAft>
                <a:spcPts val="1050"/>
              </a:spcAft>
              <a:buFont typeface="Times New Roman" panose="02020603050405020304" pitchFamily="18" charset="0"/>
              <a:buChar char="-"/>
            </a:pP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Cung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cấp</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lâm</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sản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đặc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sản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cây</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công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nghiệp</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phục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vụ</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cầu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tiêu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dùng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xuất</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khẩu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3200" dirty="0">
              <a:latin typeface="Calibri" panose="020F0502020204030204" pitchFamily="34" charset="0"/>
              <a:ea typeface="SimSun" panose="02010600030101010101" pitchFamily="2" charset="-122"/>
              <a:cs typeface="Times New Roman" panose="02020603050405020304" pitchFamily="18" charset="0"/>
            </a:endParaRPr>
          </a:p>
          <a:p>
            <a:pPr marL="342900" marR="26670" lvl="0" indent="-342900" algn="just">
              <a:spcBef>
                <a:spcPts val="0"/>
              </a:spcBef>
              <a:spcAft>
                <a:spcPts val="1050"/>
              </a:spcAft>
              <a:buFont typeface="Times New Roman" panose="02020603050405020304" pitchFamily="18" charset="0"/>
              <a:buChar char="-"/>
            </a:pP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Cung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cấp</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nguyên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liệu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cho</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nông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nghiệp</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công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nghiệp</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xây</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dựng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cơ</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bản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3200" dirty="0">
              <a:latin typeface="Calibri" panose="020F0502020204030204" pitchFamily="34" charset="0"/>
              <a:ea typeface="SimSun" panose="02010600030101010101" pitchFamily="2" charset="-122"/>
              <a:cs typeface="Times New Roman" panose="02020603050405020304" pitchFamily="18" charset="0"/>
            </a:endParaRPr>
          </a:p>
          <a:p>
            <a:pPr marL="342900" marR="26670" lvl="0" indent="-342900" algn="just">
              <a:spcBef>
                <a:spcPts val="0"/>
              </a:spcBef>
              <a:spcAft>
                <a:spcPts val="1050"/>
              </a:spcAft>
              <a:buFont typeface="Times New Roman" panose="02020603050405020304" pitchFamily="18" charset="0"/>
              <a:buChar char="-"/>
            </a:pP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Cung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cấp</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dược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liệu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3200" dirty="0">
              <a:latin typeface="Calibri" panose="020F0502020204030204" pitchFamily="34" charset="0"/>
              <a:ea typeface="SimSun" panose="02010600030101010101" pitchFamily="2" charset="-122"/>
              <a:cs typeface="Times New Roman" panose="02020603050405020304" pitchFamily="18" charset="0"/>
            </a:endParaRPr>
          </a:p>
          <a:p>
            <a:pPr marL="342900" marR="26670" lvl="0" indent="-342900" algn="just">
              <a:spcBef>
                <a:spcPts val="0"/>
              </a:spcBef>
              <a:spcAft>
                <a:spcPts val="1050"/>
              </a:spcAft>
              <a:buFont typeface="Times New Roman" panose="02020603050405020304" pitchFamily="18" charset="0"/>
              <a:buChar char="-"/>
            </a:pP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Tạo</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công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ăn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việc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làm</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mang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lại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nhập</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cho</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người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trồng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rừng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3200" dirty="0">
              <a:latin typeface="Calibri" panose="020F0502020204030204" pitchFamily="34" charset="0"/>
              <a:ea typeface="SimSun" panose="02010600030101010101" pitchFamily="2" charset="-122"/>
              <a:cs typeface="Times New Roman" panose="02020603050405020304" pitchFamily="18" charset="0"/>
            </a:endParaRPr>
          </a:p>
          <a:p>
            <a:pPr marL="342900" marR="26670" lvl="0" indent="-342900" algn="just">
              <a:spcBef>
                <a:spcPts val="0"/>
              </a:spcBef>
              <a:spcAft>
                <a:spcPts val="1050"/>
              </a:spcAft>
              <a:buFont typeface="Times New Roman" panose="02020603050405020304" pitchFamily="18" charset="0"/>
              <a:buChar char="-"/>
            </a:pP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vai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trò</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quan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trọng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trong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đời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tinh</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thần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các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dân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tộc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thiểu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3200" dirty="0">
              <a:latin typeface="Calibri" panose="020F0502020204030204" pitchFamily="34" charset="0"/>
              <a:ea typeface="SimSun" panose="02010600030101010101" pitchFamily="2" charset="-122"/>
              <a:cs typeface="Times New Roman" panose="02020603050405020304" pitchFamily="18" charset="0"/>
            </a:endParaRPr>
          </a:p>
          <a:p>
            <a:pPr marL="26670" marR="26670" algn="ctr">
              <a:spcBef>
                <a:spcPts val="0"/>
              </a:spcBef>
              <a:spcAft>
                <a:spcPts val="1050"/>
              </a:spcAft>
            </a:pP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Vai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trò</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đối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với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môi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trường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26670" lvl="0" indent="-342900" algn="just">
              <a:spcBef>
                <a:spcPts val="0"/>
              </a:spcBef>
              <a:spcAft>
                <a:spcPts val="1050"/>
              </a:spcAft>
              <a:buFont typeface="Times New Roman" panose="02020603050405020304" pitchFamily="18" charset="0"/>
              <a:buChar char="-"/>
            </a:pP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Phòng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hộ</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đầu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nguồn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3200" dirty="0">
              <a:latin typeface="Calibri" panose="020F0502020204030204" pitchFamily="34" charset="0"/>
              <a:ea typeface="SimSun" panose="02010600030101010101" pitchFamily="2" charset="-122"/>
              <a:cs typeface="Times New Roman" panose="02020603050405020304" pitchFamily="18" charset="0"/>
            </a:endParaRPr>
          </a:p>
          <a:p>
            <a:pPr marL="342900" marR="26670" lvl="0" indent="-342900" algn="just">
              <a:spcBef>
                <a:spcPts val="0"/>
              </a:spcBef>
              <a:spcAft>
                <a:spcPts val="1050"/>
              </a:spcAft>
              <a:buFont typeface="Times New Roman" panose="02020603050405020304" pitchFamily="18" charset="0"/>
              <a:buChar char="-"/>
            </a:pP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Phòng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hộ</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ven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biển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3200" dirty="0">
              <a:latin typeface="Calibri" panose="020F0502020204030204" pitchFamily="34" charset="0"/>
              <a:ea typeface="SimSun" panose="02010600030101010101" pitchFamily="2" charset="-122"/>
              <a:cs typeface="Times New Roman" panose="02020603050405020304" pitchFamily="18" charset="0"/>
            </a:endParaRPr>
          </a:p>
          <a:p>
            <a:pPr marL="342900" marR="26670" lvl="0" indent="-342900" algn="just">
              <a:spcBef>
                <a:spcPts val="0"/>
              </a:spcBef>
              <a:spcAft>
                <a:spcPts val="1050"/>
              </a:spcAft>
              <a:buFont typeface="Times New Roman" panose="02020603050405020304" pitchFamily="18" charset="0"/>
              <a:buChar char="-"/>
            </a:pP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Phòng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hộ</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xung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quang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các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điểm</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dân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cư</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công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nghiệp</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các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đô</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thị</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3200" dirty="0">
              <a:latin typeface="Calibri" panose="020F0502020204030204" pitchFamily="34" charset="0"/>
              <a:ea typeface="SimSun" panose="02010600030101010101" pitchFamily="2" charset="-122"/>
              <a:cs typeface="Times New Roman" panose="02020603050405020304" pitchFamily="18" charset="0"/>
            </a:endParaRPr>
          </a:p>
          <a:p>
            <a:pPr marL="342900" marR="26670" lvl="0" indent="-342900" algn="just">
              <a:spcBef>
                <a:spcPts val="0"/>
              </a:spcBef>
              <a:spcAft>
                <a:spcPts val="1050"/>
              </a:spcAft>
              <a:buFont typeface="Times New Roman" panose="02020603050405020304" pitchFamily="18" charset="0"/>
              <a:buChar char="-"/>
            </a:pP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Điều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hòa</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khí</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hậu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là</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môi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trường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cho</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các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loại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động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thục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vật</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rừng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3200" dirty="0">
              <a:latin typeface="Calibri" panose="020F0502020204030204" pitchFamily="34" charset="0"/>
              <a:ea typeface="SimSun" panose="02010600030101010101" pitchFamily="2" charset="-122"/>
              <a:cs typeface="Times New Roman" panose="02020603050405020304" pitchFamily="18" charset="0"/>
            </a:endParaRPr>
          </a:p>
          <a:p>
            <a:pPr marL="342900" marR="26670" lvl="0" indent="-342900" algn="just">
              <a:spcBef>
                <a:spcPts val="0"/>
              </a:spcBef>
              <a:spcAft>
                <a:spcPts val="1050"/>
              </a:spcAft>
              <a:buFont typeface="Times New Roman" panose="02020603050405020304" pitchFamily="18" charset="0"/>
              <a:buChar char="-"/>
            </a:pP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Bảo</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tồn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nguồn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gene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đa</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dạng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sinh</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học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3200" dirty="0">
              <a:latin typeface="Calibri" panose="020F0502020204030204" pitchFamily="34" charset="0"/>
              <a:ea typeface="SimSun" panose="02010600030101010101" pitchFamily="2" charset="-122"/>
              <a:cs typeface="Times New Roman" panose="02020603050405020304" pitchFamily="18" charset="0"/>
            </a:endParaRPr>
          </a:p>
          <a:p>
            <a:pPr marL="457200" marR="0" indent="-457200">
              <a:lnSpc>
                <a:spcPct val="150000"/>
              </a:lnSpc>
              <a:spcBef>
                <a:spcPts val="0"/>
              </a:spcBef>
              <a:spcAft>
                <a:spcPts val="0"/>
              </a:spcAft>
              <a:buFont typeface="Arial" panose="020B0604020202020204" pitchFamily="34" charset="0"/>
              <a:buChar char="+"/>
            </a:pP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2" name="Mũi tên: Phải 31">
            <a:extLst>
              <a:ext uri="{FF2B5EF4-FFF2-40B4-BE49-F238E27FC236}">
                <a16:creationId xmlns:a16="http://schemas.microsoft.com/office/drawing/2014/main" id="{3F13D5B8-C38B-CEF2-9ADC-22B13A7C7C09}"/>
              </a:ext>
            </a:extLst>
          </p:cNvPr>
          <p:cNvSpPr/>
          <p:nvPr/>
        </p:nvSpPr>
        <p:spPr>
          <a:xfrm>
            <a:off x="2790214" y="6904182"/>
            <a:ext cx="2874780" cy="1382116"/>
          </a:xfrm>
          <a:prstGeom prst="rightArrow">
            <a:avLst/>
          </a:prstGeom>
          <a:solidFill>
            <a:srgbClr val="FFC000"/>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a:extLst>
              <a:ext uri="{FF2B5EF4-FFF2-40B4-BE49-F238E27FC236}">
                <a16:creationId xmlns:a16="http://schemas.microsoft.com/office/drawing/2014/main" id="{8D55CBDC-EE8C-2E44-CBEC-5B57D6166EDF}"/>
              </a:ext>
            </a:extLst>
          </p:cNvPr>
          <p:cNvPicPr>
            <a:picLocks noChangeAspect="1"/>
          </p:cNvPicPr>
          <p:nvPr/>
        </p:nvPicPr>
        <p:blipFill>
          <a:blip r:embed="rId4"/>
          <a:srcRect t="3018" b="3018"/>
          <a:stretch>
            <a:fillRect/>
          </a:stretch>
        </p:blipFill>
        <p:spPr>
          <a:xfrm>
            <a:off x="402160" y="7232735"/>
            <a:ext cx="2264589" cy="21630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arn(inVertical)">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17" dur="500"/>
                                        <p:tgtEl>
                                          <p:spTgt spid="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xEl>
                                              <p:pRg st="2" end="2"/>
                                            </p:txEl>
                                          </p:spTgt>
                                        </p:tgtEl>
                                        <p:attrNameLst>
                                          <p:attrName>style.visibility</p:attrName>
                                        </p:attrNameLst>
                                      </p:cBhvr>
                                      <p:to>
                                        <p:strVal val="visible"/>
                                      </p:to>
                                    </p:set>
                                    <p:animEffect transition="in" filter="randombar(horizontal)">
                                      <p:cBhvr>
                                        <p:cTn id="22" dur="500"/>
                                        <p:tgtEl>
                                          <p:spTgt spid="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1">
                                            <p:txEl>
                                              <p:pRg st="3" end="3"/>
                                            </p:txEl>
                                          </p:spTgt>
                                        </p:tgtEl>
                                        <p:attrNameLst>
                                          <p:attrName>style.visibility</p:attrName>
                                        </p:attrNameLst>
                                      </p:cBhvr>
                                      <p:to>
                                        <p:strVal val="visible"/>
                                      </p:to>
                                    </p:set>
                                    <p:animEffect transition="in" filter="randombar(horizontal)">
                                      <p:cBhvr>
                                        <p:cTn id="27" dur="500"/>
                                        <p:tgtEl>
                                          <p:spTgt spid="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1">
                                            <p:txEl>
                                              <p:pRg st="4" end="4"/>
                                            </p:txEl>
                                          </p:spTgt>
                                        </p:tgtEl>
                                        <p:attrNameLst>
                                          <p:attrName>style.visibility</p:attrName>
                                        </p:attrNameLst>
                                      </p:cBhvr>
                                      <p:to>
                                        <p:strVal val="visible"/>
                                      </p:to>
                                    </p:set>
                                    <p:animEffect transition="in" filter="randombar(horizontal)">
                                      <p:cBhvr>
                                        <p:cTn id="32" dur="500"/>
                                        <p:tgtEl>
                                          <p:spTgt spid="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xEl>
                                              <p:pRg st="5" end="5"/>
                                            </p:txEl>
                                          </p:spTgt>
                                        </p:tgtEl>
                                        <p:attrNameLst>
                                          <p:attrName>style.visibility</p:attrName>
                                        </p:attrNameLst>
                                      </p:cBhvr>
                                      <p:to>
                                        <p:strVal val="visible"/>
                                      </p:to>
                                    </p:set>
                                    <p:animEffect transition="in" filter="randombar(horizontal)">
                                      <p:cBhvr>
                                        <p:cTn id="37" dur="500"/>
                                        <p:tgtEl>
                                          <p:spTgt spid="3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1">
                                            <p:txEl>
                                              <p:pRg st="6" end="6"/>
                                            </p:txEl>
                                          </p:spTgt>
                                        </p:tgtEl>
                                        <p:attrNameLst>
                                          <p:attrName>style.visibility</p:attrName>
                                        </p:attrNameLst>
                                      </p:cBhvr>
                                      <p:to>
                                        <p:strVal val="visible"/>
                                      </p:to>
                                    </p:set>
                                    <p:animEffect transition="in" filter="randombar(horizontal)">
                                      <p:cBhvr>
                                        <p:cTn id="42" dur="500"/>
                                        <p:tgtEl>
                                          <p:spTgt spid="3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1">
                                            <p:txEl>
                                              <p:pRg st="7" end="7"/>
                                            </p:txEl>
                                          </p:spTgt>
                                        </p:tgtEl>
                                        <p:attrNameLst>
                                          <p:attrName>style.visibility</p:attrName>
                                        </p:attrNameLst>
                                      </p:cBhvr>
                                      <p:to>
                                        <p:strVal val="visible"/>
                                      </p:to>
                                    </p:set>
                                    <p:animEffect transition="in" filter="randombar(horizontal)">
                                      <p:cBhvr>
                                        <p:cTn id="47" dur="500"/>
                                        <p:tgtEl>
                                          <p:spTgt spid="3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1">
                                            <p:txEl>
                                              <p:pRg st="8" end="8"/>
                                            </p:txEl>
                                          </p:spTgt>
                                        </p:tgtEl>
                                        <p:attrNameLst>
                                          <p:attrName>style.visibility</p:attrName>
                                        </p:attrNameLst>
                                      </p:cBhvr>
                                      <p:to>
                                        <p:strVal val="visible"/>
                                      </p:to>
                                    </p:set>
                                    <p:animEffect transition="in" filter="randombar(horizontal)">
                                      <p:cBhvr>
                                        <p:cTn id="52" dur="500"/>
                                        <p:tgtEl>
                                          <p:spTgt spid="31">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1">
                                            <p:txEl>
                                              <p:pRg st="9" end="9"/>
                                            </p:txEl>
                                          </p:spTgt>
                                        </p:tgtEl>
                                        <p:attrNameLst>
                                          <p:attrName>style.visibility</p:attrName>
                                        </p:attrNameLst>
                                      </p:cBhvr>
                                      <p:to>
                                        <p:strVal val="visible"/>
                                      </p:to>
                                    </p:set>
                                    <p:animEffect transition="in" filter="randombar(horizontal)">
                                      <p:cBhvr>
                                        <p:cTn id="57" dur="500"/>
                                        <p:tgtEl>
                                          <p:spTgt spid="31">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31">
                                            <p:txEl>
                                              <p:pRg st="10" end="10"/>
                                            </p:txEl>
                                          </p:spTgt>
                                        </p:tgtEl>
                                        <p:attrNameLst>
                                          <p:attrName>style.visibility</p:attrName>
                                        </p:attrNameLst>
                                      </p:cBhvr>
                                      <p:to>
                                        <p:strVal val="visible"/>
                                      </p:to>
                                    </p:set>
                                    <p:animEffect transition="in" filter="randombar(horizontal)">
                                      <p:cBhvr>
                                        <p:cTn id="62" dur="500"/>
                                        <p:tgtEl>
                                          <p:spTgt spid="31">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31">
                                            <p:txEl>
                                              <p:pRg st="11" end="11"/>
                                            </p:txEl>
                                          </p:spTgt>
                                        </p:tgtEl>
                                        <p:attrNameLst>
                                          <p:attrName>style.visibility</p:attrName>
                                        </p:attrNameLst>
                                      </p:cBhvr>
                                      <p:to>
                                        <p:strVal val="visible"/>
                                      </p:to>
                                    </p:set>
                                    <p:animEffect transition="in" filter="randombar(horizontal)">
                                      <p:cBhvr>
                                        <p:cTn id="67" dur="500"/>
                                        <p:tgtEl>
                                          <p:spTgt spid="31">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31">
                                            <p:txEl>
                                              <p:pRg st="12" end="12"/>
                                            </p:txEl>
                                          </p:spTgt>
                                        </p:tgtEl>
                                        <p:attrNameLst>
                                          <p:attrName>style.visibility</p:attrName>
                                        </p:attrNameLst>
                                      </p:cBhvr>
                                      <p:to>
                                        <p:strVal val="visible"/>
                                      </p:to>
                                    </p:set>
                                    <p:animEffect transition="in" filter="randombar(horizontal)">
                                      <p:cBhvr>
                                        <p:cTn id="72" dur="500"/>
                                        <p:tgtEl>
                                          <p:spTgt spid="3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EBC7"/>
        </a:solidFill>
        <a:effectLst/>
      </p:bgPr>
    </p:bg>
    <p:spTree>
      <p:nvGrpSpPr>
        <p:cNvPr id="1" name=""/>
        <p:cNvGrpSpPr/>
        <p:nvPr/>
      </p:nvGrpSpPr>
      <p:grpSpPr>
        <a:xfrm>
          <a:off x="0" y="0"/>
          <a:ext cx="0" cy="0"/>
          <a:chOff x="0" y="0"/>
          <a:chExt cx="0" cy="0"/>
        </a:xfrm>
      </p:grpSpPr>
      <p:grpSp>
        <p:nvGrpSpPr>
          <p:cNvPr id="9" name="Group 9"/>
          <p:cNvGrpSpPr/>
          <p:nvPr/>
        </p:nvGrpSpPr>
        <p:grpSpPr>
          <a:xfrm>
            <a:off x="10591800" y="2677228"/>
            <a:ext cx="7462778" cy="6989227"/>
            <a:chOff x="0" y="0"/>
            <a:chExt cx="14512418" cy="11186464"/>
          </a:xfrm>
        </p:grpSpPr>
        <p:grpSp>
          <p:nvGrpSpPr>
            <p:cNvPr id="10" name="Group 10"/>
            <p:cNvGrpSpPr/>
            <p:nvPr/>
          </p:nvGrpSpPr>
          <p:grpSpPr>
            <a:xfrm>
              <a:off x="381000" y="413679"/>
              <a:ext cx="14131418" cy="10772785"/>
              <a:chOff x="0" y="0"/>
              <a:chExt cx="9071908" cy="6915776"/>
            </a:xfrm>
          </p:grpSpPr>
          <p:sp>
            <p:nvSpPr>
              <p:cNvPr id="11" name="Freeform 11"/>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000000"/>
              </a:solidFill>
            </p:spPr>
          </p:sp>
          <p:sp>
            <p:nvSpPr>
              <p:cNvPr id="12" name="Freeform 12"/>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nvGrpSpPr>
            <p:cNvPr id="13" name="Group 13"/>
            <p:cNvGrpSpPr/>
            <p:nvPr/>
          </p:nvGrpSpPr>
          <p:grpSpPr>
            <a:xfrm>
              <a:off x="0" y="0"/>
              <a:ext cx="14131418" cy="10772785"/>
              <a:chOff x="0" y="0"/>
              <a:chExt cx="9071908" cy="6915776"/>
            </a:xfrm>
          </p:grpSpPr>
          <p:sp>
            <p:nvSpPr>
              <p:cNvPr id="14" name="Freeform 14"/>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FFFFFF"/>
              </a:solidFill>
            </p:spPr>
          </p:sp>
          <p:sp>
            <p:nvSpPr>
              <p:cNvPr id="15" name="Freeform 15"/>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sp>
        <p:nvSpPr>
          <p:cNvPr id="25" name="Hộp Văn bản 24">
            <a:extLst>
              <a:ext uri="{FF2B5EF4-FFF2-40B4-BE49-F238E27FC236}">
                <a16:creationId xmlns:a16="http://schemas.microsoft.com/office/drawing/2014/main" id="{0BB6BB50-3AD1-8FF7-A103-D86F60E3699C}"/>
              </a:ext>
            </a:extLst>
          </p:cNvPr>
          <p:cNvSpPr txBox="1"/>
          <p:nvPr/>
        </p:nvSpPr>
        <p:spPr>
          <a:xfrm>
            <a:off x="4724400" y="1985964"/>
            <a:ext cx="1600200" cy="615553"/>
          </a:xfrm>
          <a:prstGeom prst="rect">
            <a:avLst/>
          </a:prstGeom>
          <a:noFill/>
        </p:spPr>
        <p:txBody>
          <a:bodyPr wrap="square" rtlCol="0">
            <a:spAutoFit/>
          </a:bodyPr>
          <a:lstStyle/>
          <a:p>
            <a:r>
              <a:rPr lang="en-US" sz="3400" b="1" dirty="0" err="1">
                <a:solidFill>
                  <a:srgbClr val="FF0000"/>
                </a:solidFill>
                <a:latin typeface="Arial" panose="020B0604020202020204" pitchFamily="34" charset="0"/>
                <a:cs typeface="Arial" panose="020B0604020202020204" pitchFamily="34" charset="0"/>
              </a:rPr>
              <a:t>Trả</a:t>
            </a:r>
            <a:r>
              <a:rPr lang="en-US" sz="3400" b="1" dirty="0">
                <a:solidFill>
                  <a:srgbClr val="FF0000"/>
                </a:solidFill>
                <a:latin typeface="Arial" panose="020B0604020202020204" pitchFamily="34" charset="0"/>
                <a:cs typeface="Arial" panose="020B0604020202020204" pitchFamily="34" charset="0"/>
              </a:rPr>
              <a:t> </a:t>
            </a:r>
            <a:r>
              <a:rPr lang="en-US" sz="3400" b="1" dirty="0" err="1">
                <a:solidFill>
                  <a:srgbClr val="FF0000"/>
                </a:solidFill>
                <a:latin typeface="Arial" panose="020B0604020202020204" pitchFamily="34" charset="0"/>
                <a:cs typeface="Arial" panose="020B0604020202020204" pitchFamily="34" charset="0"/>
              </a:rPr>
              <a:t>lời</a:t>
            </a:r>
            <a:endParaRPr lang="en-US" sz="3400" b="1" dirty="0">
              <a:solidFill>
                <a:srgbClr val="FF0000"/>
              </a:solidFill>
              <a:latin typeface="Arial" panose="020B0604020202020204" pitchFamily="34" charset="0"/>
              <a:cs typeface="Arial" panose="020B0604020202020204" pitchFamily="34" charset="0"/>
            </a:endParaRPr>
          </a:p>
        </p:txBody>
      </p:sp>
      <p:pic>
        <p:nvPicPr>
          <p:cNvPr id="8194" name="Picture 2" descr="Các giống cây ăn quả lâu năm năng suất cao">
            <a:extLst>
              <a:ext uri="{FF2B5EF4-FFF2-40B4-BE49-F238E27FC236}">
                <a16:creationId xmlns:a16="http://schemas.microsoft.com/office/drawing/2014/main" id="{6BDB7CDC-0222-90D7-7603-6756E470B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8950" y="4084536"/>
            <a:ext cx="6612554" cy="41328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722987"/>
            <a:ext cx="11461130" cy="707886"/>
          </a:xfrm>
          <a:prstGeom prst="rect">
            <a:avLst/>
          </a:prstGeom>
        </p:spPr>
        <p:txBody>
          <a:bodyPr wrap="square">
            <a:spAutoFit/>
          </a:bodyPr>
          <a:lstStyle/>
          <a:p>
            <a:r>
              <a:rPr lang="en-US" sz="4000" dirty="0" err="1" smtClean="0">
                <a:solidFill>
                  <a:srgbClr val="000000"/>
                </a:solidFill>
                <a:latin typeface="Times New Roman" panose="02020603050405020304" pitchFamily="18" charset="0"/>
                <a:ea typeface="SimSun" panose="02010600030101010101" pitchFamily="2" charset="-122"/>
              </a:rPr>
              <a:t>Câu</a:t>
            </a:r>
            <a:r>
              <a:rPr lang="en-US" sz="4000" dirty="0" smtClean="0">
                <a:solidFill>
                  <a:srgbClr val="000000"/>
                </a:solidFill>
                <a:latin typeface="Times New Roman" panose="02020603050405020304" pitchFamily="18" charset="0"/>
                <a:ea typeface="SimSun" panose="02010600030101010101" pitchFamily="2" charset="-122"/>
              </a:rPr>
              <a:t> 2: </a:t>
            </a:r>
            <a:r>
              <a:rPr lang="en-US" sz="4000" dirty="0" err="1" smtClean="0">
                <a:solidFill>
                  <a:srgbClr val="000000"/>
                </a:solidFill>
                <a:latin typeface="Times New Roman" panose="02020603050405020304" pitchFamily="18" charset="0"/>
                <a:ea typeface="SimSun" panose="02010600030101010101" pitchFamily="2" charset="-122"/>
              </a:rPr>
              <a:t>Hãy</a:t>
            </a:r>
            <a:r>
              <a:rPr lang="en-US" sz="4000" dirty="0" smtClean="0">
                <a:solidFill>
                  <a:srgbClr val="000000"/>
                </a:solidFill>
                <a:latin typeface="Times New Roman" panose="02020603050405020304" pitchFamily="18" charset="0"/>
                <a:ea typeface="SimSun" panose="02010600030101010101" pitchFamily="2" charset="-122"/>
              </a:rPr>
              <a:t> </a:t>
            </a:r>
            <a:r>
              <a:rPr lang="en-US" sz="4000" dirty="0" err="1">
                <a:solidFill>
                  <a:srgbClr val="000000"/>
                </a:solidFill>
                <a:latin typeface="Times New Roman" panose="02020603050405020304" pitchFamily="18" charset="0"/>
                <a:ea typeface="SimSun" panose="02010600030101010101" pitchFamily="2" charset="-122"/>
              </a:rPr>
              <a:t>trình</a:t>
            </a:r>
            <a:r>
              <a:rPr lang="en-US" sz="4000" dirty="0">
                <a:solidFill>
                  <a:srgbClr val="000000"/>
                </a:solidFill>
                <a:latin typeface="Times New Roman" panose="02020603050405020304" pitchFamily="18" charset="0"/>
                <a:ea typeface="SimSun" panose="02010600030101010101" pitchFamily="2" charset="-122"/>
              </a:rPr>
              <a:t> </a:t>
            </a:r>
            <a:r>
              <a:rPr lang="en-US" sz="4000" dirty="0" err="1">
                <a:solidFill>
                  <a:srgbClr val="000000"/>
                </a:solidFill>
                <a:latin typeface="Times New Roman" panose="02020603050405020304" pitchFamily="18" charset="0"/>
                <a:ea typeface="SimSun" panose="02010600030101010101" pitchFamily="2" charset="-122"/>
              </a:rPr>
              <a:t>bày</a:t>
            </a:r>
            <a:r>
              <a:rPr lang="en-US" sz="4000" dirty="0">
                <a:solidFill>
                  <a:srgbClr val="000000"/>
                </a:solidFill>
                <a:latin typeface="Times New Roman" panose="02020603050405020304" pitchFamily="18" charset="0"/>
                <a:ea typeface="SimSun" panose="02010600030101010101" pitchFamily="2" charset="-122"/>
              </a:rPr>
              <a:t> </a:t>
            </a:r>
            <a:r>
              <a:rPr lang="en-US" sz="4000" dirty="0" err="1">
                <a:solidFill>
                  <a:srgbClr val="000000"/>
                </a:solidFill>
                <a:latin typeface="Times New Roman" panose="02020603050405020304" pitchFamily="18" charset="0"/>
                <a:ea typeface="SimSun" panose="02010600030101010101" pitchFamily="2" charset="-122"/>
              </a:rPr>
              <a:t>triển</a:t>
            </a:r>
            <a:r>
              <a:rPr lang="en-US" sz="4000" dirty="0">
                <a:solidFill>
                  <a:srgbClr val="000000"/>
                </a:solidFill>
                <a:latin typeface="Times New Roman" panose="02020603050405020304" pitchFamily="18" charset="0"/>
                <a:ea typeface="SimSun" panose="02010600030101010101" pitchFamily="2" charset="-122"/>
              </a:rPr>
              <a:t> </a:t>
            </a:r>
            <a:r>
              <a:rPr lang="en-US" sz="4000" dirty="0" err="1">
                <a:solidFill>
                  <a:srgbClr val="000000"/>
                </a:solidFill>
                <a:latin typeface="Times New Roman" panose="02020603050405020304" pitchFamily="18" charset="0"/>
                <a:ea typeface="SimSun" panose="02010600030101010101" pitchFamily="2" charset="-122"/>
              </a:rPr>
              <a:t>vọng</a:t>
            </a:r>
            <a:r>
              <a:rPr lang="en-US" sz="4000" dirty="0">
                <a:solidFill>
                  <a:srgbClr val="000000"/>
                </a:solidFill>
                <a:latin typeface="Times New Roman" panose="02020603050405020304" pitchFamily="18" charset="0"/>
                <a:ea typeface="SimSun" panose="02010600030101010101" pitchFamily="2" charset="-122"/>
              </a:rPr>
              <a:t> </a:t>
            </a:r>
            <a:r>
              <a:rPr lang="en-US" sz="4000" dirty="0" err="1">
                <a:solidFill>
                  <a:srgbClr val="000000"/>
                </a:solidFill>
                <a:latin typeface="Times New Roman" panose="02020603050405020304" pitchFamily="18" charset="0"/>
                <a:ea typeface="SimSun" panose="02010600030101010101" pitchFamily="2" charset="-122"/>
              </a:rPr>
              <a:t>của</a:t>
            </a:r>
            <a:r>
              <a:rPr lang="en-US" sz="4000" dirty="0">
                <a:solidFill>
                  <a:srgbClr val="000000"/>
                </a:solidFill>
                <a:latin typeface="Times New Roman" panose="02020603050405020304" pitchFamily="18" charset="0"/>
                <a:ea typeface="SimSun" panose="02010600030101010101" pitchFamily="2" charset="-122"/>
              </a:rPr>
              <a:t> </a:t>
            </a:r>
            <a:r>
              <a:rPr lang="en-US" sz="4000" dirty="0" err="1">
                <a:solidFill>
                  <a:srgbClr val="000000"/>
                </a:solidFill>
                <a:latin typeface="Times New Roman" panose="02020603050405020304" pitchFamily="18" charset="0"/>
                <a:ea typeface="SimSun" panose="02010600030101010101" pitchFamily="2" charset="-122"/>
              </a:rPr>
              <a:t>lâm</a:t>
            </a:r>
            <a:r>
              <a:rPr lang="en-US" sz="4000" dirty="0">
                <a:solidFill>
                  <a:srgbClr val="000000"/>
                </a:solidFill>
                <a:latin typeface="Times New Roman" panose="02020603050405020304" pitchFamily="18" charset="0"/>
                <a:ea typeface="SimSun" panose="02010600030101010101" pitchFamily="2" charset="-122"/>
              </a:rPr>
              <a:t> </a:t>
            </a:r>
            <a:r>
              <a:rPr lang="en-US" sz="4000" dirty="0" err="1">
                <a:solidFill>
                  <a:srgbClr val="000000"/>
                </a:solidFill>
                <a:latin typeface="Times New Roman" panose="02020603050405020304" pitchFamily="18" charset="0"/>
                <a:ea typeface="SimSun" panose="02010600030101010101" pitchFamily="2" charset="-122"/>
              </a:rPr>
              <a:t>nghiệp</a:t>
            </a:r>
            <a:r>
              <a:rPr lang="en-US" sz="4000" dirty="0">
                <a:solidFill>
                  <a:srgbClr val="000000"/>
                </a:solidFill>
                <a:latin typeface="Times New Roman" panose="02020603050405020304" pitchFamily="18" charset="0"/>
                <a:ea typeface="SimSun" panose="02010600030101010101" pitchFamily="2" charset="-122"/>
              </a:rPr>
              <a:t>?</a:t>
            </a:r>
            <a:endParaRPr lang="en-US" sz="4000" dirty="0"/>
          </a:p>
        </p:txBody>
      </p:sp>
      <p:sp>
        <p:nvSpPr>
          <p:cNvPr id="3" name="Rectangle 2"/>
          <p:cNvSpPr/>
          <p:nvPr/>
        </p:nvSpPr>
        <p:spPr>
          <a:xfrm>
            <a:off x="228600" y="3431747"/>
            <a:ext cx="10061481" cy="4437112"/>
          </a:xfrm>
          <a:prstGeom prst="rect">
            <a:avLst/>
          </a:prstGeom>
        </p:spPr>
        <p:txBody>
          <a:bodyPr wrap="square">
            <a:spAutoFit/>
          </a:bodyPr>
          <a:lstStyle/>
          <a:p>
            <a:pPr marL="342900" marR="26670" lvl="0" indent="-342900" algn="just">
              <a:spcBef>
                <a:spcPts val="0"/>
              </a:spcBef>
              <a:spcAft>
                <a:spcPts val="1050"/>
              </a:spcAft>
              <a:buFont typeface="Times New Roman" panose="02020603050405020304" pitchFamily="18" charset="0"/>
              <a:buChar char="-"/>
            </a:pPr>
            <a:r>
              <a:rPr lang="en-US" sz="4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Phát</a:t>
            </a:r>
            <a:r>
              <a:rPr lang="en-US" sz="4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triển</a:t>
            </a:r>
            <a:r>
              <a:rPr lang="en-US" sz="4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để</a:t>
            </a:r>
            <a:r>
              <a:rPr lang="en-US" sz="4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bảo</a:t>
            </a:r>
            <a:r>
              <a:rPr lang="en-US" sz="4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tồn</a:t>
            </a:r>
            <a:r>
              <a:rPr lang="en-US" sz="4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đa</a:t>
            </a:r>
            <a:r>
              <a:rPr lang="en-US" sz="4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dạng</a:t>
            </a:r>
            <a:r>
              <a:rPr lang="en-US" sz="4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sinh</a:t>
            </a:r>
            <a:r>
              <a:rPr lang="en-US" sz="4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học</a:t>
            </a:r>
            <a:r>
              <a:rPr lang="en-US" sz="4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4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bảo</a:t>
            </a:r>
            <a:r>
              <a:rPr lang="en-US" sz="4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vệ</a:t>
            </a:r>
            <a:r>
              <a:rPr lang="en-US" sz="4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môi</a:t>
            </a:r>
            <a:r>
              <a:rPr lang="en-US" sz="4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trường</a:t>
            </a:r>
            <a:r>
              <a:rPr lang="en-US" sz="4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sinh</a:t>
            </a:r>
            <a:r>
              <a:rPr lang="en-US" sz="4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thái</a:t>
            </a:r>
            <a:r>
              <a:rPr lang="en-US" sz="4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4400" dirty="0">
              <a:latin typeface="Calibri" panose="020F0502020204030204" pitchFamily="34" charset="0"/>
              <a:ea typeface="SimSun" panose="02010600030101010101" pitchFamily="2" charset="-122"/>
              <a:cs typeface="Times New Roman" panose="02020603050405020304" pitchFamily="18" charset="0"/>
            </a:endParaRPr>
          </a:p>
          <a:p>
            <a:pPr marL="342900" marR="26670" lvl="0" indent="-342900" algn="just">
              <a:spcBef>
                <a:spcPts val="0"/>
              </a:spcBef>
              <a:spcAft>
                <a:spcPts val="1050"/>
              </a:spcAft>
              <a:buFont typeface="Times New Roman" panose="02020603050405020304" pitchFamily="18" charset="0"/>
              <a:buChar char="-"/>
            </a:pPr>
            <a:r>
              <a:rPr lang="vi-VN" sz="4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Phát triển để phục vụ tiêu dùng và xuất khẩu.</a:t>
            </a:r>
            <a:endParaRPr lang="en-US" sz="4400" dirty="0">
              <a:latin typeface="Calibri" panose="020F0502020204030204" pitchFamily="34" charset="0"/>
              <a:ea typeface="SimSun" panose="02010600030101010101" pitchFamily="2" charset="-122"/>
              <a:cs typeface="Times New Roman" panose="02020603050405020304" pitchFamily="18" charset="0"/>
            </a:endParaRPr>
          </a:p>
          <a:p>
            <a:pPr marL="342900" marR="26670" lvl="0" indent="-342900" algn="just">
              <a:spcBef>
                <a:spcPts val="0"/>
              </a:spcBef>
              <a:spcAft>
                <a:spcPts val="1050"/>
              </a:spcAft>
              <a:buFont typeface="Times New Roman" panose="02020603050405020304" pitchFamily="18" charset="0"/>
              <a:buChar char="-"/>
            </a:pPr>
            <a:r>
              <a:rPr lang="vi-VN" sz="4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Phát triển để thực hiện chức năng xã hội của rừng.</a:t>
            </a:r>
            <a:endParaRPr lang="en-US" sz="4400" dirty="0">
              <a:effectLst/>
              <a:latin typeface="Calibri" panose="020F0502020204030204" pitchFamily="34" charset="0"/>
              <a:ea typeface="SimSun"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anim calcmode="lin" valueType="num">
                                      <p:cBhvr>
                                        <p:cTn id="13" dur="2000" fill="hold"/>
                                        <p:tgtEl>
                                          <p:spTgt spid="25"/>
                                        </p:tgtEl>
                                        <p:attrNameLst>
                                          <p:attrName>ppt_w</p:attrName>
                                        </p:attrNameLst>
                                      </p:cBhvr>
                                      <p:tavLst>
                                        <p:tav tm="0" fmla="#ppt_w*sin(2.5*pi*$)">
                                          <p:val>
                                            <p:fltVal val="0"/>
                                          </p:val>
                                        </p:tav>
                                        <p:tav tm="100000">
                                          <p:val>
                                            <p:fltVal val="1"/>
                                          </p:val>
                                        </p:tav>
                                      </p:tavLst>
                                    </p:anim>
                                    <p:anim calcmode="lin" valueType="num">
                                      <p:cBhvr>
                                        <p:cTn id="14"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8194"/>
                                        </p:tgtEl>
                                        <p:attrNameLst>
                                          <p:attrName>style.visibility</p:attrName>
                                        </p:attrNameLst>
                                      </p:cBhvr>
                                      <p:to>
                                        <p:strVal val="visible"/>
                                      </p:to>
                                    </p:set>
                                    <p:animEffect transition="in" filter="circle(out)">
                                      <p:cBhvr>
                                        <p:cTn id="24"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FEBC7"/>
        </a:solidFill>
        <a:effectLst/>
      </p:bgPr>
    </p:bg>
    <p:spTree>
      <p:nvGrpSpPr>
        <p:cNvPr id="1" name=""/>
        <p:cNvGrpSpPr/>
        <p:nvPr/>
      </p:nvGrpSpPr>
      <p:grpSpPr>
        <a:xfrm>
          <a:off x="0" y="0"/>
          <a:ext cx="0" cy="0"/>
          <a:chOff x="0" y="0"/>
          <a:chExt cx="0" cy="0"/>
        </a:xfrm>
      </p:grpSpPr>
      <p:grpSp>
        <p:nvGrpSpPr>
          <p:cNvPr id="2" name="Group 2"/>
          <p:cNvGrpSpPr/>
          <p:nvPr/>
        </p:nvGrpSpPr>
        <p:grpSpPr>
          <a:xfrm>
            <a:off x="3844718" y="1178711"/>
            <a:ext cx="10884314" cy="8389848"/>
            <a:chOff x="0" y="0"/>
            <a:chExt cx="14512418" cy="11186464"/>
          </a:xfrm>
        </p:grpSpPr>
        <p:grpSp>
          <p:nvGrpSpPr>
            <p:cNvPr id="3" name="Group 3"/>
            <p:cNvGrpSpPr/>
            <p:nvPr/>
          </p:nvGrpSpPr>
          <p:grpSpPr>
            <a:xfrm>
              <a:off x="381000" y="413679"/>
              <a:ext cx="14131418" cy="10772785"/>
              <a:chOff x="0" y="0"/>
              <a:chExt cx="9071908" cy="6915776"/>
            </a:xfrm>
          </p:grpSpPr>
          <p:sp>
            <p:nvSpPr>
              <p:cNvPr id="4" name="Freeform 4"/>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000000"/>
              </a:solidFill>
            </p:spPr>
          </p:sp>
          <p:sp>
            <p:nvSpPr>
              <p:cNvPr id="5" name="Freeform 5"/>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nvGrpSpPr>
            <p:cNvPr id="6" name="Group 6"/>
            <p:cNvGrpSpPr/>
            <p:nvPr/>
          </p:nvGrpSpPr>
          <p:grpSpPr>
            <a:xfrm>
              <a:off x="0" y="0"/>
              <a:ext cx="14131418" cy="10772785"/>
              <a:chOff x="0" y="0"/>
              <a:chExt cx="9071908" cy="6915776"/>
            </a:xfrm>
          </p:grpSpPr>
          <p:sp>
            <p:nvSpPr>
              <p:cNvPr id="7" name="Freeform 7"/>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FFFFFF"/>
              </a:solidFill>
            </p:spPr>
          </p:sp>
          <p:sp>
            <p:nvSpPr>
              <p:cNvPr id="8" name="Freeform 8"/>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pic>
        <p:nvPicPr>
          <p:cNvPr id="11" name="Picture 7">
            <a:extLst>
              <a:ext uri="{FF2B5EF4-FFF2-40B4-BE49-F238E27FC236}">
                <a16:creationId xmlns:a16="http://schemas.microsoft.com/office/drawing/2014/main" id="{25A48CB1-F1DC-15FE-4F74-E8B1E337827F}"/>
              </a:ext>
            </a:extLst>
          </p:cNvPr>
          <p:cNvPicPr>
            <a:picLocks noChangeAspect="1"/>
          </p:cNvPicPr>
          <p:nvPr/>
        </p:nvPicPr>
        <p:blipFill>
          <a:blip r:embed="rId2"/>
          <a:srcRect/>
          <a:stretch>
            <a:fillRect/>
          </a:stretch>
        </p:blipFill>
        <p:spPr>
          <a:xfrm>
            <a:off x="13868400" y="4991100"/>
            <a:ext cx="4438650" cy="5094577"/>
          </a:xfrm>
          <a:prstGeom prst="rect">
            <a:avLst/>
          </a:prstGeom>
        </p:spPr>
      </p:pic>
      <p:pic>
        <p:nvPicPr>
          <p:cNvPr id="16" name="Picture 5">
            <a:extLst>
              <a:ext uri="{FF2B5EF4-FFF2-40B4-BE49-F238E27FC236}">
                <a16:creationId xmlns:a16="http://schemas.microsoft.com/office/drawing/2014/main" id="{BC045EF5-D253-F884-D7E2-5C61E98BA3DF}"/>
              </a:ext>
            </a:extLst>
          </p:cNvPr>
          <p:cNvPicPr>
            <a:picLocks noChangeAspect="1"/>
          </p:cNvPicPr>
          <p:nvPr/>
        </p:nvPicPr>
        <p:blipFill>
          <a:blip r:embed="rId3"/>
          <a:srcRect/>
          <a:stretch>
            <a:fillRect/>
          </a:stretch>
        </p:blipFill>
        <p:spPr>
          <a:xfrm>
            <a:off x="414897" y="1240459"/>
            <a:ext cx="2756531" cy="2708292"/>
          </a:xfrm>
          <a:prstGeom prst="rect">
            <a:avLst/>
          </a:prstGeom>
        </p:spPr>
      </p:pic>
      <p:sp>
        <p:nvSpPr>
          <p:cNvPr id="9" name="Rectangle 8"/>
          <p:cNvSpPr/>
          <p:nvPr/>
        </p:nvSpPr>
        <p:spPr>
          <a:xfrm>
            <a:off x="4167561" y="1943100"/>
            <a:ext cx="9929439" cy="2378921"/>
          </a:xfrm>
          <a:prstGeom prst="rect">
            <a:avLst/>
          </a:prstGeom>
        </p:spPr>
        <p:txBody>
          <a:bodyPr wrap="square">
            <a:spAutoFit/>
          </a:bodyPr>
          <a:lstStyle/>
          <a:p>
            <a:pPr marL="26670" marR="26670" indent="430530" algn="just">
              <a:lnSpc>
                <a:spcPct val="200000"/>
              </a:lnSpc>
              <a:spcBef>
                <a:spcPts val="0"/>
              </a:spcBef>
              <a:spcAft>
                <a:spcPts val="1050"/>
              </a:spcAft>
            </a:pPr>
            <a:r>
              <a:rPr lang="vi-VN" sz="40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Các hoạt động được liệt kê theo mẫu Bảng 1 dưới đây thuộc loại hoạt động lâm nghiệp nào?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3A0"/>
        </a:solidFill>
        <a:effectLst/>
      </p:bgPr>
    </p:bg>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425268766"/>
              </p:ext>
            </p:extLst>
          </p:nvPr>
        </p:nvGraphicFramePr>
        <p:xfrm>
          <a:off x="457200" y="419096"/>
          <a:ext cx="17602200" cy="8991603"/>
        </p:xfrm>
        <a:graphic>
          <a:graphicData uri="http://schemas.openxmlformats.org/drawingml/2006/table">
            <a:tbl>
              <a:tblPr firstRow="1" firstCol="1" bandRow="1"/>
              <a:tblGrid>
                <a:gridCol w="12340051">
                  <a:extLst>
                    <a:ext uri="{9D8B030D-6E8A-4147-A177-3AD203B41FA5}">
                      <a16:colId xmlns:a16="http://schemas.microsoft.com/office/drawing/2014/main" val="3456214373"/>
                    </a:ext>
                  </a:extLst>
                </a:gridCol>
                <a:gridCol w="5262149">
                  <a:extLst>
                    <a:ext uri="{9D8B030D-6E8A-4147-A177-3AD203B41FA5}">
                      <a16:colId xmlns:a16="http://schemas.microsoft.com/office/drawing/2014/main" val="1128227003"/>
                    </a:ext>
                  </a:extLst>
                </a:gridCol>
              </a:tblGrid>
              <a:tr h="999067">
                <a:tc>
                  <a:txBody>
                    <a:bodyPr/>
                    <a:lstStyle/>
                    <a:p>
                      <a:pPr marL="0" marR="26670" algn="ctr">
                        <a:lnSpc>
                          <a:spcPct val="100000"/>
                        </a:lnSpc>
                        <a:spcBef>
                          <a:spcPts val="0"/>
                        </a:spcBef>
                        <a:spcAft>
                          <a:spcPts val="1050"/>
                        </a:spcAft>
                      </a:pPr>
                      <a:r>
                        <a:rPr lang="vi-VN" sz="4000" u="sng"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 động</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6670" algn="ctr">
                        <a:lnSpc>
                          <a:spcPct val="100000"/>
                        </a:lnSpc>
                        <a:spcBef>
                          <a:spcPts val="0"/>
                        </a:spcBef>
                        <a:spcAft>
                          <a:spcPts val="1050"/>
                        </a:spcAft>
                      </a:pPr>
                      <a:r>
                        <a:rPr lang="vi-VN" sz="4000" u="sng"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Hoạt động lâm nghiệp</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595133"/>
                  </a:ext>
                </a:extLst>
              </a:tr>
              <a:tr h="999067">
                <a:tc>
                  <a:txBody>
                    <a:bodyPr/>
                    <a:lstStyle/>
                    <a:p>
                      <a:pPr marL="0" marR="26670" algn="just">
                        <a:lnSpc>
                          <a:spcPct val="100000"/>
                        </a:lnSpc>
                        <a:spcBef>
                          <a:spcPts val="0"/>
                        </a:spcBef>
                        <a:spcAft>
                          <a:spcPts val="1050"/>
                        </a:spcAft>
                      </a:pPr>
                      <a:r>
                        <a:rPr lang="vi-V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Trồng lại rừng sau khai thác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6670" algn="just">
                        <a:lnSpc>
                          <a:spcPct val="100000"/>
                        </a:lnSpc>
                        <a:spcBef>
                          <a:spcPts val="0"/>
                        </a:spcBef>
                        <a:spcAft>
                          <a:spcPts val="1050"/>
                        </a:spcAft>
                      </a:pPr>
                      <a:r>
                        <a:rPr lang="vi-VN" sz="4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Phát triển rừng</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783868"/>
                  </a:ext>
                </a:extLst>
              </a:tr>
              <a:tr h="999067">
                <a:tc>
                  <a:txBody>
                    <a:bodyPr/>
                    <a:lstStyle/>
                    <a:p>
                      <a:pPr marL="0" marR="26670" algn="just">
                        <a:lnSpc>
                          <a:spcPct val="100000"/>
                        </a:lnSpc>
                        <a:spcBef>
                          <a:spcPts val="0"/>
                        </a:spcBef>
                        <a:spcAft>
                          <a:spcPts val="1050"/>
                        </a:spcAft>
                      </a:pPr>
                      <a:r>
                        <a:rPr lang="vi-V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Phòng, chống sâu, bệnh hại rừng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6670" algn="just">
                        <a:lnSpc>
                          <a:spcPct val="100000"/>
                        </a:lnSpc>
                        <a:spcBef>
                          <a:spcPts val="0"/>
                        </a:spcBef>
                        <a:spcAft>
                          <a:spcPts val="1050"/>
                        </a:spcAft>
                      </a:pPr>
                      <a:r>
                        <a:rPr lang="vi-VN" sz="4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Bảo vệ rừng</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8948192"/>
                  </a:ext>
                </a:extLst>
              </a:tr>
              <a:tr h="999067">
                <a:tc>
                  <a:txBody>
                    <a:bodyPr/>
                    <a:lstStyle/>
                    <a:p>
                      <a:pPr marL="0" marR="26670" algn="just">
                        <a:lnSpc>
                          <a:spcPct val="100000"/>
                        </a:lnSpc>
                        <a:spcBef>
                          <a:spcPts val="0"/>
                        </a:spcBef>
                        <a:spcAft>
                          <a:spcPts val="1050"/>
                        </a:spcAft>
                      </a:pPr>
                      <a:r>
                        <a:rPr lang="vi-V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Khai thác gỗ từ rừng để làm nguyên liệu bột giấy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6670" lvl="0" indent="0" algn="just" defTabSz="914400" rtl="0" eaLnBrk="1" fontAlgn="auto" latinLnBrk="0" hangingPunct="1">
                        <a:lnSpc>
                          <a:spcPct val="100000"/>
                        </a:lnSpc>
                        <a:spcBef>
                          <a:spcPts val="0"/>
                        </a:spcBef>
                        <a:spcAft>
                          <a:spcPts val="1050"/>
                        </a:spcAft>
                        <a:buClrTx/>
                        <a:buSzTx/>
                        <a:buFontTx/>
                        <a:buNone/>
                        <a:tabLst/>
                        <a:defRPr/>
                      </a:pPr>
                      <a:r>
                        <a:rPr kumimoji="0" lang="vi-VN"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Sử dụng rừng</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5967966"/>
                  </a:ext>
                </a:extLst>
              </a:tr>
              <a:tr h="999067">
                <a:tc>
                  <a:txBody>
                    <a:bodyPr/>
                    <a:lstStyle/>
                    <a:p>
                      <a:pPr marL="0" marR="26670" algn="just">
                        <a:lnSpc>
                          <a:spcPct val="100000"/>
                        </a:lnSpc>
                        <a:spcBef>
                          <a:spcPts val="0"/>
                        </a:spcBef>
                        <a:spcAft>
                          <a:spcPts val="1050"/>
                        </a:spcAft>
                      </a:pPr>
                      <a:r>
                        <a:rPr lang="vi-V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Cải tạo rừng tự nhiên nghèo kiệt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6670" algn="just">
                        <a:lnSpc>
                          <a:spcPct val="100000"/>
                        </a:lnSpc>
                        <a:spcBef>
                          <a:spcPts val="0"/>
                        </a:spcBef>
                        <a:spcAft>
                          <a:spcPts val="1050"/>
                        </a:spcAft>
                      </a:pPr>
                      <a:r>
                        <a:rPr lang="vi-VN" sz="4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Phát triển rừng</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5388322"/>
                  </a:ext>
                </a:extLst>
              </a:tr>
              <a:tr h="999067">
                <a:tc>
                  <a:txBody>
                    <a:bodyPr/>
                    <a:lstStyle/>
                    <a:p>
                      <a:pPr marL="0" marR="26670" algn="just">
                        <a:lnSpc>
                          <a:spcPct val="100000"/>
                        </a:lnSpc>
                        <a:spcBef>
                          <a:spcPts val="0"/>
                        </a:spcBef>
                        <a:spcAft>
                          <a:spcPts val="1050"/>
                        </a:spcAft>
                      </a:pPr>
                      <a:r>
                        <a:rPr lang="vi-V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Phòng cháy, chữa cháy rừng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6670" algn="just">
                        <a:lnSpc>
                          <a:spcPct val="100000"/>
                        </a:lnSpc>
                        <a:spcBef>
                          <a:spcPts val="0"/>
                        </a:spcBef>
                        <a:spcAft>
                          <a:spcPts val="1050"/>
                        </a:spcAft>
                      </a:pPr>
                      <a:r>
                        <a:rPr lang="vi-V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Bảo vệ rừng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752649"/>
                  </a:ext>
                </a:extLst>
              </a:tr>
              <a:tr h="999067">
                <a:tc>
                  <a:txBody>
                    <a:bodyPr/>
                    <a:lstStyle/>
                    <a:p>
                      <a:pPr marL="0" marR="26670" algn="just">
                        <a:lnSpc>
                          <a:spcPct val="100000"/>
                        </a:lnSpc>
                        <a:spcBef>
                          <a:spcPts val="0"/>
                        </a:spcBef>
                        <a:spcAft>
                          <a:spcPts val="1050"/>
                        </a:spcAft>
                      </a:pPr>
                      <a:r>
                        <a:rPr lang="vi-V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Giao rừng sản xuất cho hộ gia đình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6670" algn="just">
                        <a:lnSpc>
                          <a:spcPct val="100000"/>
                        </a:lnSpc>
                        <a:spcBef>
                          <a:spcPts val="0"/>
                        </a:spcBef>
                        <a:spcAft>
                          <a:spcPts val="1050"/>
                        </a:spcAft>
                      </a:pPr>
                      <a:r>
                        <a:rPr lang="vi-V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Quản lí rừng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472432"/>
                  </a:ext>
                </a:extLst>
              </a:tr>
              <a:tr h="999067">
                <a:tc>
                  <a:txBody>
                    <a:bodyPr/>
                    <a:lstStyle/>
                    <a:p>
                      <a:pPr marL="0" marR="26670" algn="just">
                        <a:lnSpc>
                          <a:spcPct val="100000"/>
                        </a:lnSpc>
                        <a:spcBef>
                          <a:spcPts val="0"/>
                        </a:spcBef>
                        <a:spcAft>
                          <a:spcPts val="1050"/>
                        </a:spcAft>
                      </a:pPr>
                      <a:r>
                        <a:rPr lang="vi-V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Sản xuất bàn, ghế gỗ</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6670" algn="just">
                        <a:lnSpc>
                          <a:spcPct val="100000"/>
                        </a:lnSpc>
                        <a:spcBef>
                          <a:spcPts val="0"/>
                        </a:spcBef>
                        <a:spcAft>
                          <a:spcPts val="1050"/>
                        </a:spcAft>
                      </a:pPr>
                      <a:r>
                        <a:rPr lang="vi-V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Chế biến lâm sản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527717"/>
                  </a:ext>
                </a:extLst>
              </a:tr>
              <a:tr h="999067">
                <a:tc>
                  <a:txBody>
                    <a:bodyPr/>
                    <a:lstStyle/>
                    <a:p>
                      <a:pPr marL="0" marR="26670" algn="just">
                        <a:lnSpc>
                          <a:spcPct val="100000"/>
                        </a:lnSpc>
                        <a:spcBef>
                          <a:spcPts val="0"/>
                        </a:spcBef>
                        <a:spcAft>
                          <a:spcPts val="1050"/>
                        </a:spcAft>
                      </a:pPr>
                      <a:r>
                        <a:rPr lang="vi-VN" sz="40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Thu hái những cây dược liệu quý trong rừng để làm thuốc</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6670" algn="just">
                        <a:lnSpc>
                          <a:spcPct val="100000"/>
                        </a:lnSpc>
                        <a:spcBef>
                          <a:spcPts val="0"/>
                        </a:spcBef>
                        <a:spcAft>
                          <a:spcPts val="1050"/>
                        </a:spcAft>
                      </a:pPr>
                      <a:r>
                        <a:rPr lang="vi-VN" sz="4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Sử dụng rừng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23554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3A0"/>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A168D55-2FB8-9B68-11CF-F29B2C6A685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14487" y="3543300"/>
            <a:ext cx="2394065" cy="4114800"/>
          </a:xfrm>
          <a:prstGeom prst="rect">
            <a:avLst/>
          </a:prstGeom>
        </p:spPr>
      </p:pic>
      <p:sp>
        <p:nvSpPr>
          <p:cNvPr id="3" name="Rectangle 2"/>
          <p:cNvSpPr/>
          <p:nvPr/>
        </p:nvSpPr>
        <p:spPr>
          <a:xfrm>
            <a:off x="1447800" y="342900"/>
            <a:ext cx="8763000" cy="707886"/>
          </a:xfrm>
          <a:prstGeom prst="rect">
            <a:avLst/>
          </a:prstGeom>
        </p:spPr>
        <p:txBody>
          <a:bodyPr wrap="square">
            <a:spAutoFit/>
          </a:bodyPr>
          <a:lstStyle/>
          <a:p>
            <a:r>
              <a:rPr lang="en-US" sz="4000" dirty="0" err="1" smtClean="0">
                <a:solidFill>
                  <a:srgbClr val="000000"/>
                </a:solidFill>
                <a:latin typeface="Times New Roman" panose="02020603050405020304" pitchFamily="18" charset="0"/>
                <a:ea typeface="SimSun" panose="02010600030101010101" pitchFamily="2" charset="-122"/>
              </a:rPr>
              <a:t>Câu</a:t>
            </a:r>
            <a:r>
              <a:rPr lang="en-US" sz="4000" dirty="0" smtClean="0">
                <a:solidFill>
                  <a:srgbClr val="000000"/>
                </a:solidFill>
                <a:latin typeface="Times New Roman" panose="02020603050405020304" pitchFamily="18" charset="0"/>
                <a:ea typeface="SimSun" panose="02010600030101010101" pitchFamily="2" charset="-122"/>
              </a:rPr>
              <a:t> 4: </a:t>
            </a:r>
            <a:r>
              <a:rPr lang="en-US" sz="4000" dirty="0" err="1" smtClean="0">
                <a:solidFill>
                  <a:srgbClr val="000000"/>
                </a:solidFill>
                <a:latin typeface="Times New Roman" panose="02020603050405020304" pitchFamily="18" charset="0"/>
                <a:ea typeface="SimSun" panose="02010600030101010101" pitchFamily="2" charset="-122"/>
              </a:rPr>
              <a:t>Phát</a:t>
            </a:r>
            <a:r>
              <a:rPr lang="en-US" sz="4000" dirty="0" smtClean="0">
                <a:solidFill>
                  <a:srgbClr val="000000"/>
                </a:solidFill>
                <a:latin typeface="Times New Roman" panose="02020603050405020304" pitchFamily="18" charset="0"/>
                <a:ea typeface="SimSun" panose="02010600030101010101" pitchFamily="2" charset="-122"/>
              </a:rPr>
              <a:t> </a:t>
            </a:r>
            <a:r>
              <a:rPr lang="en-US" sz="4000" dirty="0" err="1">
                <a:solidFill>
                  <a:srgbClr val="000000"/>
                </a:solidFill>
                <a:latin typeface="Times New Roman" panose="02020603050405020304" pitchFamily="18" charset="0"/>
                <a:ea typeface="SimSun" panose="02010600030101010101" pitchFamily="2" charset="-122"/>
              </a:rPr>
              <a:t>biểu</a:t>
            </a:r>
            <a:r>
              <a:rPr lang="en-US" sz="4000" dirty="0">
                <a:solidFill>
                  <a:srgbClr val="000000"/>
                </a:solidFill>
                <a:latin typeface="Times New Roman" panose="02020603050405020304" pitchFamily="18" charset="0"/>
                <a:ea typeface="SimSun" panose="02010600030101010101" pitchFamily="2" charset="-122"/>
              </a:rPr>
              <a:t> </a:t>
            </a:r>
            <a:r>
              <a:rPr lang="en-US" sz="4000" dirty="0" err="1">
                <a:solidFill>
                  <a:srgbClr val="000000"/>
                </a:solidFill>
                <a:latin typeface="Times New Roman" panose="02020603050405020304" pitchFamily="18" charset="0"/>
                <a:ea typeface="SimSun" panose="02010600030101010101" pitchFamily="2" charset="-122"/>
              </a:rPr>
              <a:t>nào</a:t>
            </a:r>
            <a:r>
              <a:rPr lang="en-US" sz="4000" dirty="0">
                <a:solidFill>
                  <a:srgbClr val="000000"/>
                </a:solidFill>
                <a:latin typeface="Times New Roman" panose="02020603050405020304" pitchFamily="18" charset="0"/>
                <a:ea typeface="SimSun" panose="02010600030101010101" pitchFamily="2" charset="-122"/>
              </a:rPr>
              <a:t> </a:t>
            </a:r>
            <a:r>
              <a:rPr lang="en-US" sz="4000" dirty="0" err="1">
                <a:solidFill>
                  <a:srgbClr val="000000"/>
                </a:solidFill>
                <a:latin typeface="Times New Roman" panose="02020603050405020304" pitchFamily="18" charset="0"/>
                <a:ea typeface="SimSun" panose="02010600030101010101" pitchFamily="2" charset="-122"/>
              </a:rPr>
              <a:t>sau</a:t>
            </a:r>
            <a:r>
              <a:rPr lang="en-US" sz="4000" dirty="0">
                <a:solidFill>
                  <a:srgbClr val="000000"/>
                </a:solidFill>
                <a:latin typeface="Times New Roman" panose="02020603050405020304" pitchFamily="18" charset="0"/>
                <a:ea typeface="SimSun" panose="02010600030101010101" pitchFamily="2" charset="-122"/>
              </a:rPr>
              <a:t> </a:t>
            </a:r>
            <a:r>
              <a:rPr lang="en-US" sz="4000" dirty="0" err="1">
                <a:solidFill>
                  <a:srgbClr val="000000"/>
                </a:solidFill>
                <a:latin typeface="Times New Roman" panose="02020603050405020304" pitchFamily="18" charset="0"/>
                <a:ea typeface="SimSun" panose="02010600030101010101" pitchFamily="2" charset="-122"/>
              </a:rPr>
              <a:t>đây</a:t>
            </a:r>
            <a:r>
              <a:rPr lang="en-US" sz="4000" dirty="0">
                <a:solidFill>
                  <a:srgbClr val="000000"/>
                </a:solidFill>
                <a:latin typeface="Times New Roman" panose="02020603050405020304" pitchFamily="18" charset="0"/>
                <a:ea typeface="SimSun" panose="02010600030101010101" pitchFamily="2" charset="-122"/>
              </a:rPr>
              <a:t> </a:t>
            </a:r>
            <a:r>
              <a:rPr lang="vi-VN" sz="4000" dirty="0">
                <a:solidFill>
                  <a:srgbClr val="000000"/>
                </a:solidFill>
                <a:latin typeface="Times New Roman" panose="02020603050405020304" pitchFamily="18" charset="0"/>
                <a:ea typeface="SimSun" panose="02010600030101010101" pitchFamily="2" charset="-122"/>
              </a:rPr>
              <a:t>là </a:t>
            </a:r>
            <a:r>
              <a:rPr lang="en-US" sz="4000" dirty="0" err="1">
                <a:solidFill>
                  <a:srgbClr val="000000"/>
                </a:solidFill>
                <a:latin typeface="Times New Roman" panose="02020603050405020304" pitchFamily="18" charset="0"/>
                <a:ea typeface="SimSun" panose="02010600030101010101" pitchFamily="2" charset="-122"/>
              </a:rPr>
              <a:t>sai</a:t>
            </a:r>
            <a:r>
              <a:rPr lang="en-US" sz="4000" dirty="0">
                <a:solidFill>
                  <a:srgbClr val="000000"/>
                </a:solidFill>
                <a:latin typeface="Times New Roman" panose="02020603050405020304" pitchFamily="18" charset="0"/>
                <a:ea typeface="SimSun" panose="02010600030101010101" pitchFamily="2" charset="-122"/>
              </a:rPr>
              <a:t>?</a:t>
            </a:r>
            <a:endParaRPr lang="en-US" sz="4000" dirty="0"/>
          </a:p>
        </p:txBody>
      </p:sp>
      <p:sp>
        <p:nvSpPr>
          <p:cNvPr id="4" name="Rectangle 3"/>
          <p:cNvSpPr/>
          <p:nvPr/>
        </p:nvSpPr>
        <p:spPr>
          <a:xfrm>
            <a:off x="4724400" y="1562100"/>
            <a:ext cx="5176378" cy="615553"/>
          </a:xfrm>
          <a:prstGeom prst="rect">
            <a:avLst/>
          </a:prstGeom>
        </p:spPr>
        <p:txBody>
          <a:bodyPr wrap="square">
            <a:spAutoFit/>
          </a:bodyPr>
          <a:lstStyle/>
          <a:p>
            <a:pPr lvl="0"/>
            <a:r>
              <a:rPr lang="en-US" sz="3400" b="1" dirty="0" err="1">
                <a:solidFill>
                  <a:srgbClr val="FF0000"/>
                </a:solidFill>
                <a:latin typeface="Arial" panose="020B0604020202020204" pitchFamily="34" charset="0"/>
                <a:cs typeface="Arial" panose="020B0604020202020204" pitchFamily="34" charset="0"/>
              </a:rPr>
              <a:t>Trả</a:t>
            </a:r>
            <a:r>
              <a:rPr lang="en-US" sz="3400" b="1" dirty="0">
                <a:solidFill>
                  <a:srgbClr val="FF0000"/>
                </a:solidFill>
                <a:latin typeface="Arial" panose="020B0604020202020204" pitchFamily="34" charset="0"/>
                <a:cs typeface="Arial" panose="020B0604020202020204" pitchFamily="34" charset="0"/>
              </a:rPr>
              <a:t> </a:t>
            </a:r>
            <a:r>
              <a:rPr lang="en-US" sz="3400" b="1" dirty="0" err="1">
                <a:solidFill>
                  <a:srgbClr val="FF0000"/>
                </a:solidFill>
                <a:latin typeface="Arial" panose="020B0604020202020204" pitchFamily="34" charset="0"/>
                <a:cs typeface="Arial" panose="020B0604020202020204" pitchFamily="34" charset="0"/>
              </a:rPr>
              <a:t>lời</a:t>
            </a:r>
            <a:endParaRPr lang="en-US" sz="34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3108552" y="2688967"/>
            <a:ext cx="10607448" cy="2800767"/>
          </a:xfrm>
          <a:prstGeom prst="rect">
            <a:avLst/>
          </a:prstGeom>
        </p:spPr>
        <p:txBody>
          <a:bodyPr wrap="square">
            <a:spAutoFit/>
          </a:bodyPr>
          <a:lstStyle/>
          <a:p>
            <a:pPr marL="26670" marR="26670" indent="430530" algn="just">
              <a:spcBef>
                <a:spcPts val="0"/>
              </a:spcBef>
              <a:spcAft>
                <a:spcPts val="1050"/>
              </a:spcAft>
            </a:pPr>
            <a:r>
              <a:rPr lang="vi-VN" sz="4400" b="1" dirty="0">
                <a:solidFill>
                  <a:srgbClr val="008000"/>
                </a:solidFill>
                <a:latin typeface="Times New Roman" panose="02020603050405020304" pitchFamily="18" charset="0"/>
                <a:ea typeface="SimSun" panose="02010600030101010101" pitchFamily="2" charset="-122"/>
                <a:cs typeface="Times New Roman" panose="02020603050405020304" pitchFamily="18" charset="0"/>
              </a:rPr>
              <a:t>C. </a:t>
            </a:r>
            <a:r>
              <a:rPr lang="vi-VN" sz="4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Hoạt động sản xuất kinh doanh lâm nghiệp không phụ thuộc vào điều kiện tự nhiên nên có thể diễn ra vào bất cứ thời điểm nào trong năm.</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38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876300"/>
            <a:ext cx="16383000" cy="1200329"/>
          </a:xfrm>
          <a:prstGeom prst="rect">
            <a:avLst/>
          </a:prstGeom>
        </p:spPr>
        <p:txBody>
          <a:bodyPr wrap="square">
            <a:spAutoFit/>
          </a:bodyPr>
          <a:lstStyle/>
          <a:p>
            <a:pPr marL="26670" marR="26670" indent="430530" algn="just">
              <a:spcBef>
                <a:spcPts val="0"/>
              </a:spcBef>
              <a:spcAft>
                <a:spcPts val="1050"/>
              </a:spcAft>
            </a:pPr>
            <a:r>
              <a:rPr lang="en-US" sz="3600" dirty="0" err="1"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36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5: </a:t>
            </a:r>
            <a:r>
              <a:rPr lang="vi-VN" sz="36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Hãy </a:t>
            </a:r>
            <a:r>
              <a:rPr lang="vi-VN" sz="36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phân tích một số nguyên nhân chủ yếu làm suy thoái tài nguyên rừng ở nước ta</a:t>
            </a:r>
            <a:r>
              <a:rPr lang="en-US" sz="36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914400" y="3016730"/>
            <a:ext cx="16535400" cy="5686172"/>
          </a:xfrm>
          <a:prstGeom prst="rect">
            <a:avLst/>
          </a:prstGeom>
        </p:spPr>
        <p:txBody>
          <a:bodyPr wrap="square">
            <a:spAutoFit/>
          </a:bodyPr>
          <a:lstStyle/>
          <a:p>
            <a:pPr marL="342900" marR="26670" lvl="0" indent="-342900" algn="just">
              <a:spcBef>
                <a:spcPts val="0"/>
              </a:spcBef>
              <a:spcAft>
                <a:spcPts val="1050"/>
              </a:spcAft>
              <a:buFont typeface="Times New Roman" panose="02020603050405020304" pitchFamily="18" charset="0"/>
              <a:buChar char="-"/>
            </a:pPr>
            <a:r>
              <a:rPr lang="vi-VN" sz="4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Khai thác không hợp lý gỗ và các sản phẩm khác từ rừng.( làm mất cân bằng sinh thái, xảy ra sạt lở đất, lũ lụt, hạn hán....)</a:t>
            </a:r>
            <a:endParaRPr lang="en-US" sz="4800" dirty="0">
              <a:latin typeface="Calibri" panose="020F0502020204030204" pitchFamily="34" charset="0"/>
              <a:ea typeface="SimSun" panose="02010600030101010101" pitchFamily="2" charset="-122"/>
              <a:cs typeface="Times New Roman" panose="02020603050405020304" pitchFamily="18" charset="0"/>
            </a:endParaRPr>
          </a:p>
          <a:p>
            <a:pPr marL="342900" marR="26670" lvl="0" indent="-342900" algn="just">
              <a:spcBef>
                <a:spcPts val="0"/>
              </a:spcBef>
              <a:spcAft>
                <a:spcPts val="1050"/>
              </a:spcAft>
              <a:buFont typeface="Times New Roman" panose="02020603050405020304" pitchFamily="18" charset="0"/>
              <a:buChar char="-"/>
            </a:pPr>
            <a:r>
              <a:rPr lang="vi-VN" sz="4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Chăn thả gia súc.( gia súc phá rừng, con người phá rừng để trồng cỏ...)</a:t>
            </a:r>
            <a:endParaRPr lang="en-US" sz="4800" dirty="0">
              <a:latin typeface="Calibri" panose="020F0502020204030204" pitchFamily="34" charset="0"/>
              <a:ea typeface="SimSun" panose="02010600030101010101" pitchFamily="2" charset="-122"/>
              <a:cs typeface="Times New Roman" panose="02020603050405020304" pitchFamily="18" charset="0"/>
            </a:endParaRPr>
          </a:p>
          <a:p>
            <a:pPr marL="342900" marR="26670" lvl="0" indent="-342900" algn="just">
              <a:spcBef>
                <a:spcPts val="0"/>
              </a:spcBef>
              <a:spcAft>
                <a:spcPts val="1050"/>
              </a:spcAft>
              <a:buFont typeface="Times New Roman" panose="02020603050405020304" pitchFamily="18" charset="0"/>
              <a:buChar char="-"/>
            </a:pPr>
            <a:r>
              <a:rPr lang="vi-VN" sz="4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Cháy rừng.( mất độ che phủ dẫn đến xói mòn, sạt lở....)</a:t>
            </a:r>
            <a:endParaRPr lang="en-US" sz="4800" dirty="0">
              <a:latin typeface="Calibri" panose="020F0502020204030204" pitchFamily="34" charset="0"/>
              <a:ea typeface="SimSun" panose="02010600030101010101" pitchFamily="2" charset="-122"/>
              <a:cs typeface="Times New Roman" panose="02020603050405020304" pitchFamily="18" charset="0"/>
            </a:endParaRPr>
          </a:p>
          <a:p>
            <a:pPr marL="342900" marR="26670" lvl="0" indent="-342900" algn="just">
              <a:spcBef>
                <a:spcPts val="0"/>
              </a:spcBef>
              <a:spcAft>
                <a:spcPts val="1050"/>
              </a:spcAft>
              <a:buFont typeface="Times New Roman" panose="02020603050405020304" pitchFamily="18" charset="0"/>
              <a:buChar char="-"/>
            </a:pPr>
            <a:r>
              <a:rPr lang="vi-VN" sz="4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Phá rừng trồng cây công nghiệp và cây đặc sản.( làm giảm diện tích rừng)</a:t>
            </a:r>
            <a:endParaRPr lang="en-US" sz="48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4" name="Rectangle 3"/>
          <p:cNvSpPr/>
          <p:nvPr/>
        </p:nvSpPr>
        <p:spPr>
          <a:xfrm>
            <a:off x="2057400" y="2401177"/>
            <a:ext cx="1513556" cy="615553"/>
          </a:xfrm>
          <a:prstGeom prst="rect">
            <a:avLst/>
          </a:prstGeom>
        </p:spPr>
        <p:txBody>
          <a:bodyPr wrap="square">
            <a:spAutoFit/>
          </a:bodyPr>
          <a:lstStyle/>
          <a:p>
            <a:pPr lvl="0"/>
            <a:r>
              <a:rPr lang="en-US" sz="3400" b="1" dirty="0" err="1">
                <a:solidFill>
                  <a:srgbClr val="FF0000"/>
                </a:solidFill>
                <a:latin typeface="Arial" panose="020B0604020202020204" pitchFamily="34" charset="0"/>
                <a:cs typeface="Arial" panose="020B0604020202020204" pitchFamily="34" charset="0"/>
              </a:rPr>
              <a:t>Trả</a:t>
            </a:r>
            <a:r>
              <a:rPr lang="en-US" sz="3400" b="1" dirty="0">
                <a:solidFill>
                  <a:srgbClr val="FF0000"/>
                </a:solidFill>
                <a:latin typeface="Arial" panose="020B0604020202020204" pitchFamily="34" charset="0"/>
                <a:cs typeface="Arial" panose="020B0604020202020204" pitchFamily="34" charset="0"/>
              </a:rPr>
              <a:t> </a:t>
            </a:r>
            <a:r>
              <a:rPr lang="en-US" sz="3400" b="1" dirty="0" err="1">
                <a:solidFill>
                  <a:srgbClr val="FF0000"/>
                </a:solidFill>
                <a:latin typeface="Arial" panose="020B0604020202020204" pitchFamily="34" charset="0"/>
                <a:cs typeface="Arial" panose="020B0604020202020204" pitchFamily="34" charset="0"/>
              </a:rPr>
              <a:t>lời</a:t>
            </a:r>
            <a:endParaRPr lang="en-US" sz="3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97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AE7F1"/>
        </a:solidFill>
        <a:effectLst/>
      </p:bgPr>
    </p:bg>
    <p:spTree>
      <p:nvGrpSpPr>
        <p:cNvPr id="1" name=""/>
        <p:cNvGrpSpPr/>
        <p:nvPr/>
      </p:nvGrpSpPr>
      <p:grpSpPr>
        <a:xfrm>
          <a:off x="0" y="0"/>
          <a:ext cx="0" cy="0"/>
          <a:chOff x="0" y="0"/>
          <a:chExt cx="0" cy="0"/>
        </a:xfrm>
      </p:grpSpPr>
      <p:grpSp>
        <p:nvGrpSpPr>
          <p:cNvPr id="2" name="Group 2"/>
          <p:cNvGrpSpPr/>
          <p:nvPr/>
        </p:nvGrpSpPr>
        <p:grpSpPr>
          <a:xfrm>
            <a:off x="3205388" y="24310"/>
            <a:ext cx="12886022" cy="2009688"/>
            <a:chOff x="0" y="0"/>
            <a:chExt cx="14512418" cy="11186464"/>
          </a:xfrm>
        </p:grpSpPr>
        <p:grpSp>
          <p:nvGrpSpPr>
            <p:cNvPr id="3" name="Group 3"/>
            <p:cNvGrpSpPr/>
            <p:nvPr/>
          </p:nvGrpSpPr>
          <p:grpSpPr>
            <a:xfrm>
              <a:off x="381000" y="413679"/>
              <a:ext cx="14131418" cy="10772785"/>
              <a:chOff x="0" y="0"/>
              <a:chExt cx="9071908" cy="6915776"/>
            </a:xfrm>
          </p:grpSpPr>
          <p:sp>
            <p:nvSpPr>
              <p:cNvPr id="4" name="Freeform 4"/>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000000"/>
              </a:solidFill>
            </p:spPr>
          </p:sp>
          <p:sp>
            <p:nvSpPr>
              <p:cNvPr id="5" name="Freeform 5"/>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nvGrpSpPr>
            <p:cNvPr id="6" name="Group 6"/>
            <p:cNvGrpSpPr/>
            <p:nvPr/>
          </p:nvGrpSpPr>
          <p:grpSpPr>
            <a:xfrm>
              <a:off x="0" y="0"/>
              <a:ext cx="14131418" cy="10772785"/>
              <a:chOff x="0" y="0"/>
              <a:chExt cx="9071908" cy="6915776"/>
            </a:xfrm>
          </p:grpSpPr>
          <p:sp>
            <p:nvSpPr>
              <p:cNvPr id="7" name="Freeform 7"/>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FFFFFF"/>
              </a:solidFill>
            </p:spPr>
          </p:sp>
          <p:sp>
            <p:nvSpPr>
              <p:cNvPr id="8" name="Freeform 8"/>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sp>
        <p:nvSpPr>
          <p:cNvPr id="18" name="Mũi tên: Xuống 17">
            <a:extLst>
              <a:ext uri="{FF2B5EF4-FFF2-40B4-BE49-F238E27FC236}">
                <a16:creationId xmlns:a16="http://schemas.microsoft.com/office/drawing/2014/main" id="{9C6ADC6C-0D38-5EE1-8EF3-BDA2A7F23F02}"/>
              </a:ext>
            </a:extLst>
          </p:cNvPr>
          <p:cNvSpPr/>
          <p:nvPr/>
        </p:nvSpPr>
        <p:spPr>
          <a:xfrm>
            <a:off x="8742723" y="2099432"/>
            <a:ext cx="1074827" cy="1672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AAC2A74-6872-C823-C62F-5F81528824B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34866" y="3867800"/>
            <a:ext cx="2865397" cy="4114800"/>
          </a:xfrm>
          <a:prstGeom prst="rect">
            <a:avLst/>
          </a:prstGeom>
        </p:spPr>
      </p:pic>
      <p:sp>
        <p:nvSpPr>
          <p:cNvPr id="10" name="Rectangle 9"/>
          <p:cNvSpPr/>
          <p:nvPr/>
        </p:nvSpPr>
        <p:spPr>
          <a:xfrm>
            <a:off x="3543690" y="151315"/>
            <a:ext cx="11543910" cy="1323439"/>
          </a:xfrm>
          <a:prstGeom prst="rect">
            <a:avLst/>
          </a:prstGeom>
        </p:spPr>
        <p:txBody>
          <a:bodyPr wrap="square">
            <a:spAutoFit/>
          </a:bodyPr>
          <a:lstStyle/>
          <a:p>
            <a:pPr marL="26670" marR="26670" indent="430530" algn="just">
              <a:spcBef>
                <a:spcPts val="0"/>
              </a:spcBef>
              <a:spcAft>
                <a:spcPts val="1050"/>
              </a:spcAft>
            </a:pPr>
            <a:r>
              <a:rPr lang="en-US" sz="4000" dirty="0" err="1"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40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6: </a:t>
            </a:r>
            <a:r>
              <a:rPr lang="vi-VN" sz="40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Theo </a:t>
            </a:r>
            <a:r>
              <a:rPr lang="vi-VN" sz="40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 giải pháp nào là hiệu quả nhất để hạn chế suy thoái tài nguyên rừng ở nước ta? Vì sao?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3587605" y="3867800"/>
            <a:ext cx="12795395" cy="4154984"/>
          </a:xfrm>
          <a:prstGeom prst="rect">
            <a:avLst/>
          </a:prstGeom>
        </p:spPr>
        <p:txBody>
          <a:bodyPr wrap="square">
            <a:spAutoFit/>
          </a:bodyPr>
          <a:lstStyle/>
          <a:p>
            <a:pPr marL="26670" marR="26670" indent="430530" algn="just">
              <a:spcBef>
                <a:spcPts val="0"/>
              </a:spcBef>
              <a:spcAft>
                <a:spcPts val="1050"/>
              </a:spcAft>
            </a:pPr>
            <a:r>
              <a:rPr lang="vi-VN" sz="4400" b="1" dirty="0">
                <a:latin typeface="Times New Roman" panose="02020603050405020304" pitchFamily="18" charset="0"/>
                <a:ea typeface="SimSun" panose="02010600030101010101" pitchFamily="2" charset="-122"/>
                <a:cs typeface="Times New Roman" panose="02020603050405020304" pitchFamily="18" charset="0"/>
              </a:rPr>
              <a:t>Giải pháp hiệu quả nhất là lập quy hoạch, kế hoạch bảo vệ và phát triển rừng. Vì nó giúp đánh giá được hiện trạng rừng, có biện pháp ngăn chặn kịp thời những tác động tiêu cực vào rừng cũng như bảo vệ diện tích rừng hiện có, cải tạo rừng tự nhiên, trồng mới rừng và trồng lại rừng.</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EBC7"/>
        </a:solidFill>
        <a:effectLst/>
      </p:bgPr>
    </p:bg>
    <p:spTree>
      <p:nvGrpSpPr>
        <p:cNvPr id="1" name=""/>
        <p:cNvGrpSpPr/>
        <p:nvPr/>
      </p:nvGrpSpPr>
      <p:grpSpPr>
        <a:xfrm>
          <a:off x="0" y="0"/>
          <a:ext cx="0" cy="0"/>
          <a:chOff x="0" y="0"/>
          <a:chExt cx="0" cy="0"/>
        </a:xfrm>
      </p:grpSpPr>
      <p:grpSp>
        <p:nvGrpSpPr>
          <p:cNvPr id="2" name="Group 2"/>
          <p:cNvGrpSpPr/>
          <p:nvPr/>
        </p:nvGrpSpPr>
        <p:grpSpPr>
          <a:xfrm>
            <a:off x="3844718" y="1178711"/>
            <a:ext cx="10884314" cy="8389848"/>
            <a:chOff x="0" y="0"/>
            <a:chExt cx="14512418" cy="11186464"/>
          </a:xfrm>
        </p:grpSpPr>
        <p:grpSp>
          <p:nvGrpSpPr>
            <p:cNvPr id="3" name="Group 3"/>
            <p:cNvGrpSpPr/>
            <p:nvPr/>
          </p:nvGrpSpPr>
          <p:grpSpPr>
            <a:xfrm>
              <a:off x="381000" y="413679"/>
              <a:ext cx="14131418" cy="10772785"/>
              <a:chOff x="0" y="0"/>
              <a:chExt cx="9071908" cy="6915776"/>
            </a:xfrm>
          </p:grpSpPr>
          <p:sp>
            <p:nvSpPr>
              <p:cNvPr id="4" name="Freeform 4"/>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000000"/>
              </a:solidFill>
            </p:spPr>
          </p:sp>
          <p:sp>
            <p:nvSpPr>
              <p:cNvPr id="5" name="Freeform 5"/>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nvGrpSpPr>
            <p:cNvPr id="6" name="Group 6"/>
            <p:cNvGrpSpPr/>
            <p:nvPr/>
          </p:nvGrpSpPr>
          <p:grpSpPr>
            <a:xfrm>
              <a:off x="0" y="0"/>
              <a:ext cx="14131418" cy="10772785"/>
              <a:chOff x="0" y="0"/>
              <a:chExt cx="9071908" cy="6915776"/>
            </a:xfrm>
          </p:grpSpPr>
          <p:sp>
            <p:nvSpPr>
              <p:cNvPr id="7" name="Freeform 7"/>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FFFFFF"/>
              </a:solidFill>
            </p:spPr>
          </p:sp>
          <p:sp>
            <p:nvSpPr>
              <p:cNvPr id="8" name="Freeform 8"/>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668236" y="8657439"/>
            <a:ext cx="2951527" cy="1620656"/>
          </a:xfrm>
          <a:prstGeom prst="rect">
            <a:avLst/>
          </a:prstGeom>
        </p:spPr>
      </p:pic>
      <p:sp>
        <p:nvSpPr>
          <p:cNvPr id="15" name="Hộp Văn bản 14">
            <a:extLst>
              <a:ext uri="{FF2B5EF4-FFF2-40B4-BE49-F238E27FC236}">
                <a16:creationId xmlns:a16="http://schemas.microsoft.com/office/drawing/2014/main" id="{64722645-5F01-5422-70DD-04B9FAAE0B6C}"/>
              </a:ext>
            </a:extLst>
          </p:cNvPr>
          <p:cNvSpPr txBox="1"/>
          <p:nvPr/>
        </p:nvSpPr>
        <p:spPr>
          <a:xfrm>
            <a:off x="7259397" y="565805"/>
            <a:ext cx="4371363" cy="1097280"/>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5400" b="1" dirty="0">
                <a:latin typeface="Arial" panose="020B0604020202020204" pitchFamily="34" charset="0"/>
                <a:cs typeface="Arial" panose="020B0604020202020204" pitchFamily="34" charset="0"/>
              </a:rPr>
              <a:t>KHỞI ĐỘNG</a:t>
            </a:r>
          </a:p>
        </p:txBody>
      </p:sp>
      <p:sp>
        <p:nvSpPr>
          <p:cNvPr id="18" name="Hộp Văn bản 17">
            <a:extLst>
              <a:ext uri="{FF2B5EF4-FFF2-40B4-BE49-F238E27FC236}">
                <a16:creationId xmlns:a16="http://schemas.microsoft.com/office/drawing/2014/main" id="{175128F1-87BC-30D5-12E7-D705F46CCE6B}"/>
              </a:ext>
            </a:extLst>
          </p:cNvPr>
          <p:cNvSpPr txBox="1"/>
          <p:nvPr/>
        </p:nvSpPr>
        <p:spPr>
          <a:xfrm>
            <a:off x="4876798" y="3998023"/>
            <a:ext cx="8534401" cy="2482667"/>
          </a:xfrm>
          <a:prstGeom prst="rect">
            <a:avLst/>
          </a:prstGeom>
          <a:noFill/>
        </p:spPr>
        <p:txBody>
          <a:bodyPr wrap="square">
            <a:spAutoFit/>
          </a:bodyPr>
          <a:lstStyle/>
          <a:p>
            <a:pPr algn="just">
              <a:lnSpc>
                <a:spcPct val="150000"/>
              </a:lnSpc>
            </a:pP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hiểu</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dung</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gì</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Hãy</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liệt</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lại</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dung</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11" name="Picture 7">
            <a:extLst>
              <a:ext uri="{FF2B5EF4-FFF2-40B4-BE49-F238E27FC236}">
                <a16:creationId xmlns:a16="http://schemas.microsoft.com/office/drawing/2014/main" id="{96F73762-EB51-C8FA-659A-D5ED61C15EF6}"/>
              </a:ext>
            </a:extLst>
          </p:cNvPr>
          <p:cNvPicPr>
            <a:picLocks noChangeAspect="1"/>
          </p:cNvPicPr>
          <p:nvPr/>
        </p:nvPicPr>
        <p:blipFill>
          <a:blip r:embed="rId4"/>
          <a:srcRect/>
          <a:stretch>
            <a:fillRect/>
          </a:stretch>
        </p:blipFill>
        <p:spPr>
          <a:xfrm>
            <a:off x="-33338" y="4991100"/>
            <a:ext cx="4438650" cy="5094577"/>
          </a:xfrm>
          <a:prstGeom prst="rect">
            <a:avLst/>
          </a:prstGeom>
        </p:spPr>
      </p:pic>
      <p:pic>
        <p:nvPicPr>
          <p:cNvPr id="16" name="Picture 3">
            <a:extLst>
              <a:ext uri="{FF2B5EF4-FFF2-40B4-BE49-F238E27FC236}">
                <a16:creationId xmlns:a16="http://schemas.microsoft.com/office/drawing/2014/main" id="{F024F860-52FE-70BD-E673-E7B26DCCC77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424988" y="190500"/>
            <a:ext cx="2394065"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circle(in)">
                                      <p:cBhvr>
                                        <p:cTn id="1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AE7F1"/>
        </a:solidFill>
        <a:effectLst/>
      </p:bgPr>
    </p:bg>
    <p:spTree>
      <p:nvGrpSpPr>
        <p:cNvPr id="1" name=""/>
        <p:cNvGrpSpPr/>
        <p:nvPr/>
      </p:nvGrpSpPr>
      <p:grpSpPr>
        <a:xfrm>
          <a:off x="0" y="0"/>
          <a:ext cx="0" cy="0"/>
          <a:chOff x="0" y="0"/>
          <a:chExt cx="0" cy="0"/>
        </a:xfrm>
      </p:grpSpPr>
      <p:grpSp>
        <p:nvGrpSpPr>
          <p:cNvPr id="2" name="Group 2"/>
          <p:cNvGrpSpPr/>
          <p:nvPr/>
        </p:nvGrpSpPr>
        <p:grpSpPr>
          <a:xfrm>
            <a:off x="5029200" y="1028700"/>
            <a:ext cx="10820400" cy="1638587"/>
            <a:chOff x="0" y="0"/>
            <a:chExt cx="8321803" cy="10972800"/>
          </a:xfrm>
        </p:grpSpPr>
        <p:grpSp>
          <p:nvGrpSpPr>
            <p:cNvPr id="3" name="Group 3"/>
            <p:cNvGrpSpPr/>
            <p:nvPr/>
          </p:nvGrpSpPr>
          <p:grpSpPr>
            <a:xfrm rot="5400000">
              <a:off x="-806160" y="1844837"/>
              <a:ext cx="10566400" cy="7689526"/>
              <a:chOff x="0" y="0"/>
              <a:chExt cx="6783283" cy="4936424"/>
            </a:xfrm>
          </p:grpSpPr>
          <p:sp>
            <p:nvSpPr>
              <p:cNvPr id="4" name="Freeform 4"/>
              <p:cNvSpPr/>
              <p:nvPr/>
            </p:nvSpPr>
            <p:spPr>
              <a:xfrm>
                <a:off x="31750" y="31750"/>
                <a:ext cx="6719783" cy="4872924"/>
              </a:xfrm>
              <a:custGeom>
                <a:avLst/>
                <a:gdLst/>
                <a:ahLst/>
                <a:cxnLst/>
                <a:rect l="l" t="t" r="r" b="b"/>
                <a:pathLst>
                  <a:path w="6719783" h="4872924">
                    <a:moveTo>
                      <a:pt x="6627073" y="4872924"/>
                    </a:moveTo>
                    <a:lnTo>
                      <a:pt x="92710" y="4872924"/>
                    </a:lnTo>
                    <a:cubicBezTo>
                      <a:pt x="41910" y="4872924"/>
                      <a:pt x="0" y="4831014"/>
                      <a:pt x="0" y="4780214"/>
                    </a:cubicBezTo>
                    <a:lnTo>
                      <a:pt x="0" y="92710"/>
                    </a:lnTo>
                    <a:cubicBezTo>
                      <a:pt x="0" y="41910"/>
                      <a:pt x="41910" y="0"/>
                      <a:pt x="92710" y="0"/>
                    </a:cubicBezTo>
                    <a:lnTo>
                      <a:pt x="6625803" y="0"/>
                    </a:lnTo>
                    <a:cubicBezTo>
                      <a:pt x="6676603" y="0"/>
                      <a:pt x="6718513" y="41910"/>
                      <a:pt x="6718513" y="92710"/>
                    </a:cubicBezTo>
                    <a:lnTo>
                      <a:pt x="6718513" y="4778944"/>
                    </a:lnTo>
                    <a:cubicBezTo>
                      <a:pt x="6719783" y="4831014"/>
                      <a:pt x="6677873" y="4872924"/>
                      <a:pt x="6627073" y="4872924"/>
                    </a:cubicBezTo>
                    <a:close/>
                  </a:path>
                </a:pathLst>
              </a:custGeom>
              <a:solidFill>
                <a:srgbClr val="000000"/>
              </a:solidFill>
            </p:spPr>
          </p:sp>
          <p:sp>
            <p:nvSpPr>
              <p:cNvPr id="5" name="Freeform 5"/>
              <p:cNvSpPr/>
              <p:nvPr/>
            </p:nvSpPr>
            <p:spPr>
              <a:xfrm>
                <a:off x="0" y="0"/>
                <a:ext cx="6783284" cy="4936425"/>
              </a:xfrm>
              <a:custGeom>
                <a:avLst/>
                <a:gdLst/>
                <a:ahLst/>
                <a:cxnLst/>
                <a:rect l="l" t="t" r="r" b="b"/>
                <a:pathLst>
                  <a:path w="6783284" h="4936425">
                    <a:moveTo>
                      <a:pt x="6658823" y="59690"/>
                    </a:moveTo>
                    <a:cubicBezTo>
                      <a:pt x="6694383" y="59690"/>
                      <a:pt x="6723593" y="88900"/>
                      <a:pt x="6723593" y="124460"/>
                    </a:cubicBezTo>
                    <a:lnTo>
                      <a:pt x="6723593" y="4811964"/>
                    </a:lnTo>
                    <a:cubicBezTo>
                      <a:pt x="6723593" y="4847525"/>
                      <a:pt x="6694383" y="4876735"/>
                      <a:pt x="6658823" y="4876735"/>
                    </a:cubicBezTo>
                    <a:lnTo>
                      <a:pt x="124460" y="4876735"/>
                    </a:lnTo>
                    <a:cubicBezTo>
                      <a:pt x="88900" y="4876735"/>
                      <a:pt x="59690" y="4847525"/>
                      <a:pt x="59690" y="4811964"/>
                    </a:cubicBezTo>
                    <a:lnTo>
                      <a:pt x="59690" y="124460"/>
                    </a:lnTo>
                    <a:cubicBezTo>
                      <a:pt x="59690" y="88900"/>
                      <a:pt x="88900" y="59690"/>
                      <a:pt x="124460" y="59690"/>
                    </a:cubicBezTo>
                    <a:lnTo>
                      <a:pt x="6658823" y="59690"/>
                    </a:lnTo>
                    <a:moveTo>
                      <a:pt x="6658823" y="0"/>
                    </a:moveTo>
                    <a:lnTo>
                      <a:pt x="124460" y="0"/>
                    </a:lnTo>
                    <a:cubicBezTo>
                      <a:pt x="55880" y="0"/>
                      <a:pt x="0" y="55880"/>
                      <a:pt x="0" y="124460"/>
                    </a:cubicBezTo>
                    <a:lnTo>
                      <a:pt x="0" y="4811964"/>
                    </a:lnTo>
                    <a:cubicBezTo>
                      <a:pt x="0" y="4880544"/>
                      <a:pt x="55880" y="4936425"/>
                      <a:pt x="124460" y="4936425"/>
                    </a:cubicBezTo>
                    <a:lnTo>
                      <a:pt x="6658823" y="4936425"/>
                    </a:lnTo>
                    <a:cubicBezTo>
                      <a:pt x="6727403" y="4936425"/>
                      <a:pt x="6783284" y="4880544"/>
                      <a:pt x="6783284" y="4811964"/>
                    </a:cubicBezTo>
                    <a:lnTo>
                      <a:pt x="6783284" y="124460"/>
                    </a:lnTo>
                    <a:cubicBezTo>
                      <a:pt x="6783284" y="55880"/>
                      <a:pt x="6727403" y="0"/>
                      <a:pt x="6658823" y="0"/>
                    </a:cubicBezTo>
                    <a:close/>
                  </a:path>
                </a:pathLst>
              </a:custGeom>
              <a:solidFill>
                <a:srgbClr val="000000"/>
              </a:solidFill>
            </p:spPr>
          </p:sp>
        </p:grpSp>
        <p:grpSp>
          <p:nvGrpSpPr>
            <p:cNvPr id="6" name="Group 6"/>
            <p:cNvGrpSpPr/>
            <p:nvPr/>
          </p:nvGrpSpPr>
          <p:grpSpPr>
            <a:xfrm rot="5400000">
              <a:off x="-1326649" y="1326649"/>
              <a:ext cx="10603175" cy="7949876"/>
              <a:chOff x="0" y="0"/>
              <a:chExt cx="6806891" cy="5103560"/>
            </a:xfrm>
          </p:grpSpPr>
          <p:sp>
            <p:nvSpPr>
              <p:cNvPr id="7" name="Freeform 7"/>
              <p:cNvSpPr/>
              <p:nvPr/>
            </p:nvSpPr>
            <p:spPr>
              <a:xfrm>
                <a:off x="31750" y="31750"/>
                <a:ext cx="6743391" cy="5040061"/>
              </a:xfrm>
              <a:custGeom>
                <a:avLst/>
                <a:gdLst/>
                <a:ahLst/>
                <a:cxnLst/>
                <a:rect l="l" t="t" r="r" b="b"/>
                <a:pathLst>
                  <a:path w="6743391" h="5040061">
                    <a:moveTo>
                      <a:pt x="6650682" y="5040061"/>
                    </a:moveTo>
                    <a:lnTo>
                      <a:pt x="92710" y="5040061"/>
                    </a:lnTo>
                    <a:cubicBezTo>
                      <a:pt x="41910" y="5040061"/>
                      <a:pt x="0" y="4998150"/>
                      <a:pt x="0" y="4947350"/>
                    </a:cubicBezTo>
                    <a:lnTo>
                      <a:pt x="0" y="92710"/>
                    </a:lnTo>
                    <a:cubicBezTo>
                      <a:pt x="0" y="41910"/>
                      <a:pt x="41910" y="0"/>
                      <a:pt x="92710" y="0"/>
                    </a:cubicBezTo>
                    <a:lnTo>
                      <a:pt x="6649411" y="0"/>
                    </a:lnTo>
                    <a:cubicBezTo>
                      <a:pt x="6700211" y="0"/>
                      <a:pt x="6742122" y="41910"/>
                      <a:pt x="6742122" y="92710"/>
                    </a:cubicBezTo>
                    <a:lnTo>
                      <a:pt x="6742122" y="4946080"/>
                    </a:lnTo>
                    <a:cubicBezTo>
                      <a:pt x="6743391" y="4998150"/>
                      <a:pt x="6701482" y="5040061"/>
                      <a:pt x="6650682" y="5040061"/>
                    </a:cubicBezTo>
                    <a:close/>
                  </a:path>
                </a:pathLst>
              </a:custGeom>
              <a:solidFill>
                <a:srgbClr val="FFFFFF"/>
              </a:solidFill>
            </p:spPr>
          </p:sp>
          <p:sp>
            <p:nvSpPr>
              <p:cNvPr id="8" name="Freeform 8"/>
              <p:cNvSpPr/>
              <p:nvPr/>
            </p:nvSpPr>
            <p:spPr>
              <a:xfrm>
                <a:off x="0" y="0"/>
                <a:ext cx="6806891" cy="5103561"/>
              </a:xfrm>
              <a:custGeom>
                <a:avLst/>
                <a:gdLst/>
                <a:ahLst/>
                <a:cxnLst/>
                <a:rect l="l" t="t" r="r" b="b"/>
                <a:pathLst>
                  <a:path w="6806891" h="5103561">
                    <a:moveTo>
                      <a:pt x="6682432" y="59690"/>
                    </a:moveTo>
                    <a:cubicBezTo>
                      <a:pt x="6717991" y="59690"/>
                      <a:pt x="6747201" y="88900"/>
                      <a:pt x="6747201" y="124460"/>
                    </a:cubicBezTo>
                    <a:lnTo>
                      <a:pt x="6747201" y="4979100"/>
                    </a:lnTo>
                    <a:cubicBezTo>
                      <a:pt x="6747201" y="5014661"/>
                      <a:pt x="6717991" y="5043870"/>
                      <a:pt x="6682432" y="5043870"/>
                    </a:cubicBezTo>
                    <a:lnTo>
                      <a:pt x="124460" y="5043870"/>
                    </a:lnTo>
                    <a:cubicBezTo>
                      <a:pt x="88900" y="5043870"/>
                      <a:pt x="59690" y="5014661"/>
                      <a:pt x="59690" y="4979100"/>
                    </a:cubicBezTo>
                    <a:lnTo>
                      <a:pt x="59690" y="124460"/>
                    </a:lnTo>
                    <a:cubicBezTo>
                      <a:pt x="59690" y="88900"/>
                      <a:pt x="88900" y="59690"/>
                      <a:pt x="124460" y="59690"/>
                    </a:cubicBezTo>
                    <a:lnTo>
                      <a:pt x="6682432" y="59690"/>
                    </a:lnTo>
                    <a:moveTo>
                      <a:pt x="6682432" y="0"/>
                    </a:moveTo>
                    <a:lnTo>
                      <a:pt x="124460" y="0"/>
                    </a:lnTo>
                    <a:cubicBezTo>
                      <a:pt x="55880" y="0"/>
                      <a:pt x="0" y="55880"/>
                      <a:pt x="0" y="124460"/>
                    </a:cubicBezTo>
                    <a:lnTo>
                      <a:pt x="0" y="4979100"/>
                    </a:lnTo>
                    <a:cubicBezTo>
                      <a:pt x="0" y="5047681"/>
                      <a:pt x="55880" y="5103561"/>
                      <a:pt x="124460" y="5103561"/>
                    </a:cubicBezTo>
                    <a:lnTo>
                      <a:pt x="6682432" y="5103561"/>
                    </a:lnTo>
                    <a:cubicBezTo>
                      <a:pt x="6751012" y="5103561"/>
                      <a:pt x="6806891" y="5047681"/>
                      <a:pt x="6806891" y="4979100"/>
                    </a:cubicBezTo>
                    <a:lnTo>
                      <a:pt x="6806891" y="124460"/>
                    </a:lnTo>
                    <a:cubicBezTo>
                      <a:pt x="6806891" y="55880"/>
                      <a:pt x="6751012" y="0"/>
                      <a:pt x="6682432" y="0"/>
                    </a:cubicBezTo>
                    <a:close/>
                  </a:path>
                </a:pathLst>
              </a:custGeom>
              <a:solidFill>
                <a:srgbClr val="000000"/>
              </a:solidFill>
            </p:spPr>
          </p:sp>
        </p:gr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11346" y="-342900"/>
            <a:ext cx="1317153" cy="1881647"/>
          </a:xfrm>
          <a:prstGeom prst="rect">
            <a:avLst/>
          </a:prstGeom>
        </p:spPr>
      </p:pic>
      <p:sp>
        <p:nvSpPr>
          <p:cNvPr id="15" name="Hộp Văn bản 14">
            <a:extLst>
              <a:ext uri="{FF2B5EF4-FFF2-40B4-BE49-F238E27FC236}">
                <a16:creationId xmlns:a16="http://schemas.microsoft.com/office/drawing/2014/main" id="{1B210C13-EA43-857F-0A37-AC8C47AA4390}"/>
              </a:ext>
            </a:extLst>
          </p:cNvPr>
          <p:cNvSpPr txBox="1"/>
          <p:nvPr/>
        </p:nvSpPr>
        <p:spPr>
          <a:xfrm>
            <a:off x="6410326" y="1416673"/>
            <a:ext cx="7574549" cy="923330"/>
          </a:xfrm>
          <a:prstGeom prst="rect">
            <a:avLst/>
          </a:prstGeom>
          <a:noFill/>
        </p:spPr>
        <p:txBody>
          <a:bodyPr wrap="square" rtlCol="0">
            <a:spAutoFit/>
          </a:bodyPr>
          <a:lstStyle/>
          <a:p>
            <a:r>
              <a:rPr lang="en-US" sz="5400" b="1" dirty="0">
                <a:latin typeface="Arial" panose="020B0604020202020204" pitchFamily="34" charset="0"/>
                <a:cs typeface="Arial" panose="020B0604020202020204" pitchFamily="34" charset="0"/>
              </a:rPr>
              <a:t>HƯỚNG DẪN VỀ NHÀ</a:t>
            </a:r>
          </a:p>
        </p:txBody>
      </p:sp>
      <p:sp>
        <p:nvSpPr>
          <p:cNvPr id="18" name="Hộp Văn bản 17">
            <a:extLst>
              <a:ext uri="{FF2B5EF4-FFF2-40B4-BE49-F238E27FC236}">
                <a16:creationId xmlns:a16="http://schemas.microsoft.com/office/drawing/2014/main" id="{BEFA745B-0822-2565-59E7-20114E9245A9}"/>
              </a:ext>
            </a:extLst>
          </p:cNvPr>
          <p:cNvSpPr txBox="1"/>
          <p:nvPr/>
        </p:nvSpPr>
        <p:spPr>
          <a:xfrm>
            <a:off x="5018312" y="4322826"/>
            <a:ext cx="7772400" cy="1754326"/>
          </a:xfrm>
          <a:prstGeom prst="rect">
            <a:avLst/>
          </a:prstGeom>
          <a:noFill/>
        </p:spPr>
        <p:txBody>
          <a:bodyPr wrap="square">
            <a:spAutoFit/>
          </a:bodyPr>
          <a:lstStyle/>
          <a:p>
            <a:pPr marR="0" lvl="0">
              <a:lnSpc>
                <a:spcPct val="150000"/>
              </a:lnSpc>
              <a:spcBef>
                <a:spcPts val="0"/>
              </a:spcBef>
              <a:spcAft>
                <a:spcPts val="0"/>
              </a:spcAft>
            </a:pP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Củng</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cố</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lại</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fr-FR"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chủ</a:t>
            </a:r>
            <a:r>
              <a:rPr lang="fr-FR"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đề</a:t>
            </a:r>
            <a:r>
              <a:rPr lang="fr-FR"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1</a:t>
            </a:r>
            <a:r>
              <a:rPr lang="fr-FR" sz="3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Noto Sans Symbols"/>
              <a:cs typeface="Arial" panose="020B0604020202020204" pitchFamily="34" charset="0"/>
            </a:endParaRPr>
          </a:p>
        </p:txBody>
      </p:sp>
      <p:sp>
        <p:nvSpPr>
          <p:cNvPr id="21" name="Hộp Văn bản 20">
            <a:extLst>
              <a:ext uri="{FF2B5EF4-FFF2-40B4-BE49-F238E27FC236}">
                <a16:creationId xmlns:a16="http://schemas.microsoft.com/office/drawing/2014/main" id="{494C038E-14CB-65D1-68C7-27F75301B2B7}"/>
              </a:ext>
            </a:extLst>
          </p:cNvPr>
          <p:cNvSpPr txBox="1"/>
          <p:nvPr/>
        </p:nvSpPr>
        <p:spPr>
          <a:xfrm>
            <a:off x="5018312" y="6033561"/>
            <a:ext cx="6716488" cy="923330"/>
          </a:xfrm>
          <a:prstGeom prst="rect">
            <a:avLst/>
          </a:prstGeom>
          <a:noFill/>
        </p:spPr>
        <p:txBody>
          <a:bodyPr wrap="square">
            <a:spAutoFit/>
          </a:bodyPr>
          <a:lstStyle/>
          <a:p>
            <a:pPr marR="0" lvl="0">
              <a:lnSpc>
                <a:spcPct val="150000"/>
              </a:lnSpc>
              <a:spcBef>
                <a:spcPts val="0"/>
              </a:spcBef>
              <a:spcAft>
                <a:spcPts val="0"/>
              </a:spcAft>
            </a:pP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fr-FR"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câu</a:t>
            </a:r>
            <a:r>
              <a:rPr lang="fr-FR"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hỏi</a:t>
            </a:r>
            <a:r>
              <a:rPr lang="fr-FR"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ôn</a:t>
            </a:r>
            <a:r>
              <a:rPr lang="fr-FR"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tập</a:t>
            </a:r>
            <a:r>
              <a:rPr lang="fr-FR" sz="3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Noto Sans Symbols"/>
              <a:cs typeface="Arial" panose="020B0604020202020204" pitchFamily="34" charset="0"/>
            </a:endParaRPr>
          </a:p>
        </p:txBody>
      </p:sp>
      <p:sp>
        <p:nvSpPr>
          <p:cNvPr id="24" name="Hộp Văn bản 23">
            <a:extLst>
              <a:ext uri="{FF2B5EF4-FFF2-40B4-BE49-F238E27FC236}">
                <a16:creationId xmlns:a16="http://schemas.microsoft.com/office/drawing/2014/main" id="{1DEF1178-8539-B586-1C09-1DE0E164DE07}"/>
              </a:ext>
            </a:extLst>
          </p:cNvPr>
          <p:cNvSpPr txBox="1"/>
          <p:nvPr/>
        </p:nvSpPr>
        <p:spPr>
          <a:xfrm>
            <a:off x="5018312" y="7810500"/>
            <a:ext cx="5497288" cy="820674"/>
          </a:xfrm>
          <a:prstGeom prst="rect">
            <a:avLst/>
          </a:prstGeom>
          <a:noFill/>
        </p:spPr>
        <p:txBody>
          <a:bodyPr wrap="square">
            <a:spAutoFit/>
          </a:bodyPr>
          <a:lstStyle/>
          <a:p>
            <a:pPr marR="0" lvl="0">
              <a:lnSpc>
                <a:spcPct val="150000"/>
              </a:lnSpc>
              <a:spcBef>
                <a:spcPts val="0"/>
              </a:spcBef>
              <a:spcAft>
                <a:spcPts val="0"/>
              </a:spcAft>
            </a:pP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Xem</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dung</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a:t>
            </a:r>
            <a:endParaRPr lang="en-US" sz="3600" dirty="0">
              <a:effectLst/>
              <a:latin typeface="Arial" panose="020B0604020202020204" pitchFamily="34" charset="0"/>
              <a:ea typeface="Noto Sans Symbols"/>
              <a:cs typeface="Arial" panose="020B0604020202020204" pitchFamily="34" charset="0"/>
            </a:endParaRPr>
          </a:p>
        </p:txBody>
      </p:sp>
      <p:pic>
        <p:nvPicPr>
          <p:cNvPr id="26" name="Đồ họa 25" descr="Avocado with solid fill">
            <a:extLst>
              <a:ext uri="{FF2B5EF4-FFF2-40B4-BE49-F238E27FC236}">
                <a16:creationId xmlns:a16="http://schemas.microsoft.com/office/drawing/2014/main" id="{02A6F72B-256C-DCC4-B130-B6FFC776F0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352800" y="3848100"/>
            <a:ext cx="1295400" cy="1295400"/>
          </a:xfrm>
          <a:prstGeom prst="rect">
            <a:avLst/>
          </a:prstGeom>
        </p:spPr>
      </p:pic>
      <p:pic>
        <p:nvPicPr>
          <p:cNvPr id="27" name="Đồ họa 26" descr="Avocado with solid fill">
            <a:extLst>
              <a:ext uri="{FF2B5EF4-FFF2-40B4-BE49-F238E27FC236}">
                <a16:creationId xmlns:a16="http://schemas.microsoft.com/office/drawing/2014/main" id="{4EEC8744-E40B-E275-3CE5-31C7E41732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352800" y="5558835"/>
            <a:ext cx="1295400" cy="1295400"/>
          </a:xfrm>
          <a:prstGeom prst="rect">
            <a:avLst/>
          </a:prstGeom>
        </p:spPr>
      </p:pic>
      <p:pic>
        <p:nvPicPr>
          <p:cNvPr id="28" name="Đồ họa 27" descr="Avocado with solid fill">
            <a:extLst>
              <a:ext uri="{FF2B5EF4-FFF2-40B4-BE49-F238E27FC236}">
                <a16:creationId xmlns:a16="http://schemas.microsoft.com/office/drawing/2014/main" id="{B40E60A9-C555-C55E-79F8-BDE503108CF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361871" y="7336613"/>
            <a:ext cx="1295400" cy="1295400"/>
          </a:xfrm>
          <a:prstGeom prst="rect">
            <a:avLst/>
          </a:prstGeom>
        </p:spPr>
      </p:pic>
      <p:pic>
        <p:nvPicPr>
          <p:cNvPr id="9" name="Picture 6">
            <a:extLst>
              <a:ext uri="{FF2B5EF4-FFF2-40B4-BE49-F238E27FC236}">
                <a16:creationId xmlns:a16="http://schemas.microsoft.com/office/drawing/2014/main" id="{38B7EFE7-3410-E4C4-0A0E-12CD361EF3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087445" y="6591300"/>
            <a:ext cx="3395697" cy="3068861"/>
          </a:xfrm>
          <a:prstGeom prst="rect">
            <a:avLst/>
          </a:prstGeom>
        </p:spPr>
      </p:pic>
      <p:pic>
        <p:nvPicPr>
          <p:cNvPr id="11" name="Picture 5">
            <a:extLst>
              <a:ext uri="{FF2B5EF4-FFF2-40B4-BE49-F238E27FC236}">
                <a16:creationId xmlns:a16="http://schemas.microsoft.com/office/drawing/2014/main" id="{F59D62A6-31D3-48CC-FB14-3F3D9E3830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87541" y="-342900"/>
            <a:ext cx="2995153" cy="29951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anim calcmode="lin" valueType="num">
                                      <p:cBhvr>
                                        <p:cTn id="37" dur="500" fill="hold"/>
                                        <p:tgtEl>
                                          <p:spTgt spid="27"/>
                                        </p:tgtEl>
                                        <p:attrNameLst>
                                          <p:attrName>ppt_x</p:attrName>
                                        </p:attrNameLst>
                                      </p:cBhvr>
                                      <p:tavLst>
                                        <p:tav tm="0">
                                          <p:val>
                                            <p:strVal val="#ppt_x"/>
                                          </p:val>
                                        </p:tav>
                                        <p:tav tm="100000">
                                          <p:val>
                                            <p:strVal val="#ppt_x"/>
                                          </p:val>
                                        </p:tav>
                                      </p:tavLst>
                                    </p:anim>
                                    <p:anim calcmode="lin" valueType="num">
                                      <p:cBhvr>
                                        <p:cTn id="38" dur="500" fill="hold"/>
                                        <p:tgtEl>
                                          <p:spTgt spid="2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strVal val="#ppt_x"/>
                                          </p:val>
                                        </p:tav>
                                        <p:tav tm="100000">
                                          <p:val>
                                            <p:strVal val="#ppt_x"/>
                                          </p:val>
                                        </p:tav>
                                      </p:tavLst>
                                    </p:anim>
                                    <p:anim calcmode="lin" valueType="num">
                                      <p:cBhvr>
                                        <p:cTn id="43"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anim calcmode="lin" valueType="num">
                                      <p:cBhvr>
                                        <p:cTn id="49" dur="500" fill="hold"/>
                                        <p:tgtEl>
                                          <p:spTgt spid="28"/>
                                        </p:tgtEl>
                                        <p:attrNameLst>
                                          <p:attrName>ppt_x</p:attrName>
                                        </p:attrNameLst>
                                      </p:cBhvr>
                                      <p:tavLst>
                                        <p:tav tm="0">
                                          <p:val>
                                            <p:strVal val="#ppt_x"/>
                                          </p:val>
                                        </p:tav>
                                        <p:tav tm="100000">
                                          <p:val>
                                            <p:strVal val="#ppt_x"/>
                                          </p:val>
                                        </p:tav>
                                      </p:tavLst>
                                    </p:anim>
                                    <p:anim calcmode="lin" valueType="num">
                                      <p:cBhvr>
                                        <p:cTn id="50" dur="500" fill="hold"/>
                                        <p:tgtEl>
                                          <p:spTgt spid="2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strVal val="#ppt_x"/>
                                          </p:val>
                                        </p:tav>
                                        <p:tav tm="100000">
                                          <p:val>
                                            <p:strVal val="#ppt_x"/>
                                          </p:val>
                                        </p:tav>
                                      </p:tavLst>
                                    </p:anim>
                                    <p:anim calcmode="lin" valueType="num">
                                      <p:cBhvr>
                                        <p:cTn id="55"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1"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3A0"/>
        </a:solidFill>
        <a:effectLst/>
      </p:bgPr>
    </p:bg>
    <p:spTree>
      <p:nvGrpSpPr>
        <p:cNvPr id="1" name=""/>
        <p:cNvGrpSpPr/>
        <p:nvPr/>
      </p:nvGrpSpPr>
      <p:grpSpPr>
        <a:xfrm>
          <a:off x="0" y="0"/>
          <a:ext cx="0" cy="0"/>
          <a:chOff x="0" y="0"/>
          <a:chExt cx="0" cy="0"/>
        </a:xfrm>
      </p:grpSpPr>
      <p:grpSp>
        <p:nvGrpSpPr>
          <p:cNvPr id="2" name="Group 2"/>
          <p:cNvGrpSpPr/>
          <p:nvPr/>
        </p:nvGrpSpPr>
        <p:grpSpPr>
          <a:xfrm>
            <a:off x="3591481" y="1028923"/>
            <a:ext cx="11642932" cy="8619892"/>
            <a:chOff x="0" y="0"/>
            <a:chExt cx="14512418" cy="11186464"/>
          </a:xfrm>
        </p:grpSpPr>
        <p:grpSp>
          <p:nvGrpSpPr>
            <p:cNvPr id="3" name="Group 3"/>
            <p:cNvGrpSpPr/>
            <p:nvPr/>
          </p:nvGrpSpPr>
          <p:grpSpPr>
            <a:xfrm>
              <a:off x="381000" y="413679"/>
              <a:ext cx="14131418" cy="10772785"/>
              <a:chOff x="0" y="0"/>
              <a:chExt cx="9071908" cy="6915776"/>
            </a:xfrm>
          </p:grpSpPr>
          <p:sp>
            <p:nvSpPr>
              <p:cNvPr id="4" name="Freeform 4"/>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000000"/>
              </a:solidFill>
            </p:spPr>
          </p:sp>
          <p:sp>
            <p:nvSpPr>
              <p:cNvPr id="5" name="Freeform 5"/>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nvGrpSpPr>
            <p:cNvPr id="6" name="Group 6"/>
            <p:cNvGrpSpPr/>
            <p:nvPr/>
          </p:nvGrpSpPr>
          <p:grpSpPr>
            <a:xfrm>
              <a:off x="0" y="0"/>
              <a:ext cx="14131418" cy="10772785"/>
              <a:chOff x="0" y="0"/>
              <a:chExt cx="9071908" cy="6915776"/>
            </a:xfrm>
          </p:grpSpPr>
          <p:sp>
            <p:nvSpPr>
              <p:cNvPr id="7" name="Freeform 7"/>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FFFFFF"/>
              </a:solidFill>
            </p:spPr>
          </p:sp>
          <p:sp>
            <p:nvSpPr>
              <p:cNvPr id="8" name="Freeform 8"/>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73900">
            <a:off x="8045435" y="360385"/>
            <a:ext cx="2882929" cy="1336631"/>
          </a:xfrm>
          <a:prstGeom prst="rect">
            <a:avLst/>
          </a:prstGeom>
        </p:spPr>
      </p:pic>
      <p:sp>
        <p:nvSpPr>
          <p:cNvPr id="17" name="Hộp Văn bản 16">
            <a:extLst>
              <a:ext uri="{FF2B5EF4-FFF2-40B4-BE49-F238E27FC236}">
                <a16:creationId xmlns:a16="http://schemas.microsoft.com/office/drawing/2014/main" id="{13C71FE9-A261-1FAE-8EC2-F2C79C1ED061}"/>
              </a:ext>
            </a:extLst>
          </p:cNvPr>
          <p:cNvSpPr txBox="1"/>
          <p:nvPr/>
        </p:nvSpPr>
        <p:spPr>
          <a:xfrm>
            <a:off x="3759016" y="3096866"/>
            <a:ext cx="10913873" cy="3211007"/>
          </a:xfrm>
          <a:prstGeom prst="rect">
            <a:avLst/>
          </a:prstGeom>
          <a:noFill/>
        </p:spPr>
        <p:txBody>
          <a:bodyPr wrap="square" rtlCol="0">
            <a:spAutoFit/>
          </a:bodyPr>
          <a:lstStyle/>
          <a:p>
            <a:pPr algn="ctr">
              <a:lnSpc>
                <a:spcPct val="150000"/>
              </a:lnSpc>
            </a:pPr>
            <a:r>
              <a:rPr lang="en-US"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 ƠN CÁC EM ĐÃ LẮNG NGHE BÀI GIẢNG</a:t>
            </a:r>
          </a:p>
        </p:txBody>
      </p:sp>
      <p:pic>
        <p:nvPicPr>
          <p:cNvPr id="10" name="Picture 7">
            <a:extLst>
              <a:ext uri="{FF2B5EF4-FFF2-40B4-BE49-F238E27FC236}">
                <a16:creationId xmlns:a16="http://schemas.microsoft.com/office/drawing/2014/main" id="{EC9964F5-2A94-769C-8200-75991B7CE6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25253" y="263500"/>
            <a:ext cx="4656667" cy="2514600"/>
          </a:xfrm>
          <a:prstGeom prst="rect">
            <a:avLst/>
          </a:prstGeom>
        </p:spPr>
      </p:pic>
      <p:pic>
        <p:nvPicPr>
          <p:cNvPr id="11" name="Picture 2">
            <a:extLst>
              <a:ext uri="{FF2B5EF4-FFF2-40B4-BE49-F238E27FC236}">
                <a16:creationId xmlns:a16="http://schemas.microsoft.com/office/drawing/2014/main" id="{CD4EE349-9F26-270F-DBA4-307A5CD426B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34600" y="7274270"/>
            <a:ext cx="7315200" cy="19418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E7F1"/>
        </a:solidFill>
        <a:effectLst/>
      </p:bgPr>
    </p:bg>
    <p:spTree>
      <p:nvGrpSpPr>
        <p:cNvPr id="1" name=""/>
        <p:cNvGrpSpPr/>
        <p:nvPr/>
      </p:nvGrpSpPr>
      <p:grpSpPr>
        <a:xfrm>
          <a:off x="0" y="0"/>
          <a:ext cx="0" cy="0"/>
          <a:chOff x="0" y="0"/>
          <a:chExt cx="0" cy="0"/>
        </a:xfrm>
      </p:grpSpPr>
      <p:grpSp>
        <p:nvGrpSpPr>
          <p:cNvPr id="2" name="Group 2"/>
          <p:cNvGrpSpPr/>
          <p:nvPr/>
        </p:nvGrpSpPr>
        <p:grpSpPr>
          <a:xfrm>
            <a:off x="3844718" y="1178711"/>
            <a:ext cx="10884314" cy="8389848"/>
            <a:chOff x="0" y="0"/>
            <a:chExt cx="14512418" cy="11186464"/>
          </a:xfrm>
        </p:grpSpPr>
        <p:grpSp>
          <p:nvGrpSpPr>
            <p:cNvPr id="3" name="Group 3"/>
            <p:cNvGrpSpPr/>
            <p:nvPr/>
          </p:nvGrpSpPr>
          <p:grpSpPr>
            <a:xfrm>
              <a:off x="381000" y="413679"/>
              <a:ext cx="14131418" cy="10772785"/>
              <a:chOff x="0" y="0"/>
              <a:chExt cx="9071908" cy="6915776"/>
            </a:xfrm>
          </p:grpSpPr>
          <p:sp>
            <p:nvSpPr>
              <p:cNvPr id="4" name="Freeform 4"/>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000000"/>
              </a:solidFill>
            </p:spPr>
          </p:sp>
          <p:sp>
            <p:nvSpPr>
              <p:cNvPr id="5" name="Freeform 5"/>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nvGrpSpPr>
            <p:cNvPr id="6" name="Group 6"/>
            <p:cNvGrpSpPr/>
            <p:nvPr/>
          </p:nvGrpSpPr>
          <p:grpSpPr>
            <a:xfrm>
              <a:off x="0" y="0"/>
              <a:ext cx="14131418" cy="10772785"/>
              <a:chOff x="0" y="0"/>
              <a:chExt cx="9071908" cy="6915776"/>
            </a:xfrm>
          </p:grpSpPr>
          <p:sp>
            <p:nvSpPr>
              <p:cNvPr id="7" name="Freeform 7"/>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FFFFFF"/>
              </a:solidFill>
            </p:spPr>
          </p:sp>
          <p:sp>
            <p:nvSpPr>
              <p:cNvPr id="8" name="Freeform 8"/>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sp>
        <p:nvSpPr>
          <p:cNvPr id="14" name="Hộp Văn bản 13">
            <a:extLst>
              <a:ext uri="{FF2B5EF4-FFF2-40B4-BE49-F238E27FC236}">
                <a16:creationId xmlns:a16="http://schemas.microsoft.com/office/drawing/2014/main" id="{E5DBBBBF-5DCD-97E9-F976-80E86642A82B}"/>
              </a:ext>
            </a:extLst>
          </p:cNvPr>
          <p:cNvSpPr txBox="1"/>
          <p:nvPr/>
        </p:nvSpPr>
        <p:spPr>
          <a:xfrm>
            <a:off x="4839707" y="2706999"/>
            <a:ext cx="9137427" cy="5078313"/>
          </a:xfrm>
          <a:prstGeom prst="rect">
            <a:avLst/>
          </a:prstGeom>
          <a:noFill/>
        </p:spPr>
        <p:txBody>
          <a:bodyPr wrap="square" rtlCol="0">
            <a:spAutoFit/>
          </a:bodyPr>
          <a:lstStyle/>
          <a:p>
            <a:pPr algn="ctr">
              <a:lnSpc>
                <a:spcPct val="150000"/>
              </a:lnSpc>
            </a:pPr>
            <a:r>
              <a:rPr lang="en-US"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ÔN TẬP CHỦ ĐỀ 1</a:t>
            </a:r>
          </a:p>
          <a:p>
            <a:pPr algn="ctr">
              <a:lnSpc>
                <a:spcPct val="150000"/>
              </a:lnSpc>
            </a:pPr>
            <a:r>
              <a:rPr lang="en-US"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 THIỆU CHUNG VỀ </a:t>
            </a:r>
            <a:r>
              <a:rPr lang="en-US" sz="7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LÂM NGHIỆP</a:t>
            </a:r>
            <a:endParaRPr lang="en-US"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3">
            <a:extLst>
              <a:ext uri="{FF2B5EF4-FFF2-40B4-BE49-F238E27FC236}">
                <a16:creationId xmlns:a16="http://schemas.microsoft.com/office/drawing/2014/main" id="{98AB5EEC-062A-C053-AF8E-3444127653C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5293" y="7580000"/>
            <a:ext cx="3662189" cy="2576849"/>
          </a:xfrm>
          <a:prstGeom prst="rect">
            <a:avLst/>
          </a:prstGeom>
        </p:spPr>
      </p:pic>
      <p:pic>
        <p:nvPicPr>
          <p:cNvPr id="15" name="Picture 6">
            <a:extLst>
              <a:ext uri="{FF2B5EF4-FFF2-40B4-BE49-F238E27FC236}">
                <a16:creationId xmlns:a16="http://schemas.microsoft.com/office/drawing/2014/main" id="{C84E7A51-7069-A16E-A621-CF7A9E8EDA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816268" y="190500"/>
            <a:ext cx="3499087" cy="3162300"/>
          </a:xfrm>
          <a:prstGeom prst="rect">
            <a:avLst/>
          </a:prstGeom>
        </p:spPr>
      </p:pic>
      <p:pic>
        <p:nvPicPr>
          <p:cNvPr id="16" name="Picture 4">
            <a:extLst>
              <a:ext uri="{FF2B5EF4-FFF2-40B4-BE49-F238E27FC236}">
                <a16:creationId xmlns:a16="http://schemas.microsoft.com/office/drawing/2014/main" id="{7682C867-FC87-44F8-3ED3-FDC1C1A00D1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471732" y="602490"/>
            <a:ext cx="2825763" cy="23383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7" dur="500"/>
                                        <p:tgtEl>
                                          <p:spTgt spid="1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3A0"/>
        </a:solidFill>
        <a:effectLst/>
      </p:bgPr>
    </p:bg>
    <p:spTree>
      <p:nvGrpSpPr>
        <p:cNvPr id="1" name=""/>
        <p:cNvGrpSpPr/>
        <p:nvPr/>
      </p:nvGrpSpPr>
      <p:grpSpPr>
        <a:xfrm>
          <a:off x="0" y="0"/>
          <a:ext cx="0" cy="0"/>
          <a:chOff x="0" y="0"/>
          <a:chExt cx="0" cy="0"/>
        </a:xfrm>
      </p:grpSpPr>
      <p:grpSp>
        <p:nvGrpSpPr>
          <p:cNvPr id="2" name="Group 2"/>
          <p:cNvGrpSpPr/>
          <p:nvPr/>
        </p:nvGrpSpPr>
        <p:grpSpPr>
          <a:xfrm>
            <a:off x="304800" y="2840386"/>
            <a:ext cx="8229600" cy="4606227"/>
            <a:chOff x="0" y="0"/>
            <a:chExt cx="10972800" cy="6141636"/>
          </a:xfrm>
        </p:grpSpPr>
        <p:grpSp>
          <p:nvGrpSpPr>
            <p:cNvPr id="3" name="Group 3"/>
            <p:cNvGrpSpPr/>
            <p:nvPr/>
          </p:nvGrpSpPr>
          <p:grpSpPr>
            <a:xfrm>
              <a:off x="406400" y="372651"/>
              <a:ext cx="10566400" cy="5768985"/>
              <a:chOff x="0" y="0"/>
              <a:chExt cx="6783283" cy="3703500"/>
            </a:xfrm>
          </p:grpSpPr>
          <p:sp>
            <p:nvSpPr>
              <p:cNvPr id="4" name="Freeform 4"/>
              <p:cNvSpPr/>
              <p:nvPr/>
            </p:nvSpPr>
            <p:spPr>
              <a:xfrm>
                <a:off x="31750" y="31750"/>
                <a:ext cx="6719783" cy="3640000"/>
              </a:xfrm>
              <a:custGeom>
                <a:avLst/>
                <a:gdLst/>
                <a:ahLst/>
                <a:cxnLst/>
                <a:rect l="l" t="t" r="r" b="b"/>
                <a:pathLst>
                  <a:path w="6719783" h="3640000">
                    <a:moveTo>
                      <a:pt x="6627073" y="3640000"/>
                    </a:moveTo>
                    <a:lnTo>
                      <a:pt x="92710" y="3640000"/>
                    </a:lnTo>
                    <a:cubicBezTo>
                      <a:pt x="41910" y="3640000"/>
                      <a:pt x="0" y="3598090"/>
                      <a:pt x="0" y="3547290"/>
                    </a:cubicBezTo>
                    <a:lnTo>
                      <a:pt x="0" y="92710"/>
                    </a:lnTo>
                    <a:cubicBezTo>
                      <a:pt x="0" y="41910"/>
                      <a:pt x="41910" y="0"/>
                      <a:pt x="92710" y="0"/>
                    </a:cubicBezTo>
                    <a:lnTo>
                      <a:pt x="6625803" y="0"/>
                    </a:lnTo>
                    <a:cubicBezTo>
                      <a:pt x="6676603" y="0"/>
                      <a:pt x="6718513" y="41910"/>
                      <a:pt x="6718513" y="92710"/>
                    </a:cubicBezTo>
                    <a:lnTo>
                      <a:pt x="6718513" y="3546020"/>
                    </a:lnTo>
                    <a:cubicBezTo>
                      <a:pt x="6719783" y="3598090"/>
                      <a:pt x="6677873" y="3640000"/>
                      <a:pt x="6627073" y="3640000"/>
                    </a:cubicBezTo>
                    <a:close/>
                  </a:path>
                </a:pathLst>
              </a:custGeom>
              <a:solidFill>
                <a:srgbClr val="000000"/>
              </a:solidFill>
            </p:spPr>
          </p:sp>
          <p:sp>
            <p:nvSpPr>
              <p:cNvPr id="5" name="Freeform 5"/>
              <p:cNvSpPr/>
              <p:nvPr/>
            </p:nvSpPr>
            <p:spPr>
              <a:xfrm>
                <a:off x="0" y="0"/>
                <a:ext cx="6783284" cy="3703500"/>
              </a:xfrm>
              <a:custGeom>
                <a:avLst/>
                <a:gdLst/>
                <a:ahLst/>
                <a:cxnLst/>
                <a:rect l="l" t="t" r="r" b="b"/>
                <a:pathLst>
                  <a:path w="6783284" h="3703500">
                    <a:moveTo>
                      <a:pt x="6658823" y="59690"/>
                    </a:moveTo>
                    <a:cubicBezTo>
                      <a:pt x="6694383" y="59690"/>
                      <a:pt x="6723593" y="88900"/>
                      <a:pt x="6723593" y="124460"/>
                    </a:cubicBezTo>
                    <a:lnTo>
                      <a:pt x="6723593" y="3579040"/>
                    </a:lnTo>
                    <a:cubicBezTo>
                      <a:pt x="6723593" y="3614600"/>
                      <a:pt x="6694383" y="3643810"/>
                      <a:pt x="6658823" y="3643810"/>
                    </a:cubicBezTo>
                    <a:lnTo>
                      <a:pt x="124460" y="3643810"/>
                    </a:lnTo>
                    <a:cubicBezTo>
                      <a:pt x="88900" y="3643810"/>
                      <a:pt x="59690" y="3614600"/>
                      <a:pt x="59690" y="3579040"/>
                    </a:cubicBezTo>
                    <a:lnTo>
                      <a:pt x="59690" y="124460"/>
                    </a:lnTo>
                    <a:cubicBezTo>
                      <a:pt x="59690" y="88900"/>
                      <a:pt x="88900" y="59690"/>
                      <a:pt x="124460" y="59690"/>
                    </a:cubicBezTo>
                    <a:lnTo>
                      <a:pt x="6658823" y="59690"/>
                    </a:lnTo>
                    <a:moveTo>
                      <a:pt x="6658823" y="0"/>
                    </a:moveTo>
                    <a:lnTo>
                      <a:pt x="124460" y="0"/>
                    </a:lnTo>
                    <a:cubicBezTo>
                      <a:pt x="55880" y="0"/>
                      <a:pt x="0" y="55880"/>
                      <a:pt x="0" y="124460"/>
                    </a:cubicBezTo>
                    <a:lnTo>
                      <a:pt x="0" y="3579040"/>
                    </a:lnTo>
                    <a:cubicBezTo>
                      <a:pt x="0" y="3647620"/>
                      <a:pt x="55880" y="3703500"/>
                      <a:pt x="124460" y="3703500"/>
                    </a:cubicBezTo>
                    <a:lnTo>
                      <a:pt x="6658823" y="3703500"/>
                    </a:lnTo>
                    <a:cubicBezTo>
                      <a:pt x="6727403" y="3703500"/>
                      <a:pt x="6783284" y="3647620"/>
                      <a:pt x="6783284" y="3579040"/>
                    </a:cubicBezTo>
                    <a:lnTo>
                      <a:pt x="6783284" y="124460"/>
                    </a:lnTo>
                    <a:cubicBezTo>
                      <a:pt x="6783284" y="55880"/>
                      <a:pt x="6727403" y="0"/>
                      <a:pt x="6658823" y="0"/>
                    </a:cubicBezTo>
                    <a:close/>
                  </a:path>
                </a:pathLst>
              </a:custGeom>
              <a:solidFill>
                <a:srgbClr val="000000"/>
              </a:solidFill>
            </p:spPr>
          </p:sp>
        </p:grpSp>
        <p:grpSp>
          <p:nvGrpSpPr>
            <p:cNvPr id="6" name="Group 6"/>
            <p:cNvGrpSpPr/>
            <p:nvPr/>
          </p:nvGrpSpPr>
          <p:grpSpPr>
            <a:xfrm>
              <a:off x="0" y="0"/>
              <a:ext cx="10603175" cy="5759044"/>
              <a:chOff x="0" y="0"/>
              <a:chExt cx="6806891" cy="3697118"/>
            </a:xfrm>
          </p:grpSpPr>
          <p:sp>
            <p:nvSpPr>
              <p:cNvPr id="7" name="Freeform 7"/>
              <p:cNvSpPr/>
              <p:nvPr/>
            </p:nvSpPr>
            <p:spPr>
              <a:xfrm>
                <a:off x="31750" y="31750"/>
                <a:ext cx="6743391" cy="3633618"/>
              </a:xfrm>
              <a:custGeom>
                <a:avLst/>
                <a:gdLst/>
                <a:ahLst/>
                <a:cxnLst/>
                <a:rect l="l" t="t" r="r" b="b"/>
                <a:pathLst>
                  <a:path w="6743391" h="3633618">
                    <a:moveTo>
                      <a:pt x="6650682" y="3633618"/>
                    </a:moveTo>
                    <a:lnTo>
                      <a:pt x="92710" y="3633618"/>
                    </a:lnTo>
                    <a:cubicBezTo>
                      <a:pt x="41910" y="3633618"/>
                      <a:pt x="0" y="3591708"/>
                      <a:pt x="0" y="3540908"/>
                    </a:cubicBezTo>
                    <a:lnTo>
                      <a:pt x="0" y="92710"/>
                    </a:lnTo>
                    <a:cubicBezTo>
                      <a:pt x="0" y="41910"/>
                      <a:pt x="41910" y="0"/>
                      <a:pt x="92710" y="0"/>
                    </a:cubicBezTo>
                    <a:lnTo>
                      <a:pt x="6649411" y="0"/>
                    </a:lnTo>
                    <a:cubicBezTo>
                      <a:pt x="6700211" y="0"/>
                      <a:pt x="6742122" y="41910"/>
                      <a:pt x="6742122" y="92710"/>
                    </a:cubicBezTo>
                    <a:lnTo>
                      <a:pt x="6742122" y="3539637"/>
                    </a:lnTo>
                    <a:cubicBezTo>
                      <a:pt x="6743391" y="3591708"/>
                      <a:pt x="6701482" y="3633618"/>
                      <a:pt x="6650682" y="3633618"/>
                    </a:cubicBezTo>
                    <a:close/>
                  </a:path>
                </a:pathLst>
              </a:custGeom>
              <a:solidFill>
                <a:srgbClr val="FFFFFF"/>
              </a:solidFill>
            </p:spPr>
          </p:sp>
          <p:sp>
            <p:nvSpPr>
              <p:cNvPr id="8" name="Freeform 8"/>
              <p:cNvSpPr/>
              <p:nvPr/>
            </p:nvSpPr>
            <p:spPr>
              <a:xfrm>
                <a:off x="0" y="0"/>
                <a:ext cx="6806891" cy="3697118"/>
              </a:xfrm>
              <a:custGeom>
                <a:avLst/>
                <a:gdLst/>
                <a:ahLst/>
                <a:cxnLst/>
                <a:rect l="l" t="t" r="r" b="b"/>
                <a:pathLst>
                  <a:path w="6806891" h="3697118">
                    <a:moveTo>
                      <a:pt x="6682432" y="59690"/>
                    </a:moveTo>
                    <a:cubicBezTo>
                      <a:pt x="6717991" y="59690"/>
                      <a:pt x="6747201" y="88900"/>
                      <a:pt x="6747201" y="124460"/>
                    </a:cubicBezTo>
                    <a:lnTo>
                      <a:pt x="6747201" y="3572658"/>
                    </a:lnTo>
                    <a:cubicBezTo>
                      <a:pt x="6747201" y="3608218"/>
                      <a:pt x="6717991" y="3637428"/>
                      <a:pt x="6682432" y="3637428"/>
                    </a:cubicBezTo>
                    <a:lnTo>
                      <a:pt x="124460" y="3637428"/>
                    </a:lnTo>
                    <a:cubicBezTo>
                      <a:pt x="88900" y="3637428"/>
                      <a:pt x="59690" y="3608218"/>
                      <a:pt x="59690" y="3572658"/>
                    </a:cubicBezTo>
                    <a:lnTo>
                      <a:pt x="59690" y="124460"/>
                    </a:lnTo>
                    <a:cubicBezTo>
                      <a:pt x="59690" y="88900"/>
                      <a:pt x="88900" y="59690"/>
                      <a:pt x="124460" y="59690"/>
                    </a:cubicBezTo>
                    <a:lnTo>
                      <a:pt x="6682432" y="59690"/>
                    </a:lnTo>
                    <a:moveTo>
                      <a:pt x="6682432" y="0"/>
                    </a:moveTo>
                    <a:lnTo>
                      <a:pt x="124460" y="0"/>
                    </a:lnTo>
                    <a:cubicBezTo>
                      <a:pt x="55880" y="0"/>
                      <a:pt x="0" y="55880"/>
                      <a:pt x="0" y="124460"/>
                    </a:cubicBezTo>
                    <a:lnTo>
                      <a:pt x="0" y="3572658"/>
                    </a:lnTo>
                    <a:cubicBezTo>
                      <a:pt x="0" y="3641238"/>
                      <a:pt x="55880" y="3697118"/>
                      <a:pt x="124460" y="3697118"/>
                    </a:cubicBezTo>
                    <a:lnTo>
                      <a:pt x="6682432" y="3697118"/>
                    </a:lnTo>
                    <a:cubicBezTo>
                      <a:pt x="6751012" y="3697118"/>
                      <a:pt x="6806891" y="3641238"/>
                      <a:pt x="6806891" y="3572658"/>
                    </a:cubicBezTo>
                    <a:lnTo>
                      <a:pt x="6806891" y="124460"/>
                    </a:lnTo>
                    <a:cubicBezTo>
                      <a:pt x="6806891" y="55880"/>
                      <a:pt x="6751012" y="0"/>
                      <a:pt x="6682432" y="0"/>
                    </a:cubicBezTo>
                    <a:close/>
                  </a:path>
                </a:pathLst>
              </a:custGeom>
              <a:solidFill>
                <a:srgbClr val="000000"/>
              </a:solidFill>
            </p:spPr>
          </p:sp>
        </p:grpSp>
      </p:gr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90800" y="2391486"/>
            <a:ext cx="3539015" cy="855798"/>
          </a:xfrm>
          <a:prstGeom prst="rect">
            <a:avLst/>
          </a:prstGeom>
        </p:spPr>
      </p:pic>
      <p:sp>
        <p:nvSpPr>
          <p:cNvPr id="21" name="Hộp Văn bản 20">
            <a:extLst>
              <a:ext uri="{FF2B5EF4-FFF2-40B4-BE49-F238E27FC236}">
                <a16:creationId xmlns:a16="http://schemas.microsoft.com/office/drawing/2014/main" id="{A0902DD9-291E-B918-7340-B8DD415BA1C4}"/>
              </a:ext>
            </a:extLst>
          </p:cNvPr>
          <p:cNvSpPr txBox="1"/>
          <p:nvPr/>
        </p:nvSpPr>
        <p:spPr>
          <a:xfrm>
            <a:off x="851990" y="4456179"/>
            <a:ext cx="6858000" cy="923330"/>
          </a:xfrm>
          <a:prstGeom prst="rect">
            <a:avLst/>
          </a:prstGeom>
          <a:noFill/>
        </p:spPr>
        <p:txBody>
          <a:bodyPr wrap="square" rtlCol="0">
            <a:spAutoFit/>
          </a:bodyPr>
          <a:lstStyle/>
          <a:p>
            <a:r>
              <a:rPr lang="en-US" sz="5400" b="1" dirty="0">
                <a:latin typeface="Arial" panose="020B0604020202020204" pitchFamily="34" charset="0"/>
                <a:cs typeface="Arial" panose="020B0604020202020204" pitchFamily="34" charset="0"/>
              </a:rPr>
              <a:t>NỘI DUNG BÀI HỌC</a:t>
            </a:r>
          </a:p>
        </p:txBody>
      </p:sp>
      <p:sp>
        <p:nvSpPr>
          <p:cNvPr id="22" name="Hộp Văn bản 21">
            <a:extLst>
              <a:ext uri="{FF2B5EF4-FFF2-40B4-BE49-F238E27FC236}">
                <a16:creationId xmlns:a16="http://schemas.microsoft.com/office/drawing/2014/main" id="{7F1EE8F8-4075-8B70-C923-A46B191CDD95}"/>
              </a:ext>
            </a:extLst>
          </p:cNvPr>
          <p:cNvSpPr txBox="1"/>
          <p:nvPr/>
        </p:nvSpPr>
        <p:spPr>
          <a:xfrm>
            <a:off x="10783307" y="3252046"/>
            <a:ext cx="6781800" cy="830997"/>
          </a:xfrm>
          <a:prstGeom prst="rect">
            <a:avLst/>
          </a:prstGeom>
          <a:noFill/>
        </p:spPr>
        <p:txBody>
          <a:bodyPr wrap="square" rtlCol="0">
            <a:spAutoFit/>
          </a:bodyPr>
          <a:lstStyle/>
          <a:p>
            <a:r>
              <a:rPr lang="en-US" sz="4800" dirty="0" err="1">
                <a:latin typeface="Arial" panose="020B0604020202020204" pitchFamily="34" charset="0"/>
                <a:cs typeface="Arial" panose="020B0604020202020204" pitchFamily="34" charset="0"/>
              </a:rPr>
              <a:t>Hệ</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thống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hoá</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kiến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thức</a:t>
            </a:r>
            <a:endParaRPr lang="en-US" sz="4800" dirty="0">
              <a:latin typeface="Arial" panose="020B0604020202020204" pitchFamily="34" charset="0"/>
              <a:cs typeface="Arial" panose="020B0604020202020204" pitchFamily="34" charset="0"/>
            </a:endParaRPr>
          </a:p>
        </p:txBody>
      </p:sp>
      <p:sp>
        <p:nvSpPr>
          <p:cNvPr id="23" name="Hộp Văn bản 22">
            <a:extLst>
              <a:ext uri="{FF2B5EF4-FFF2-40B4-BE49-F238E27FC236}">
                <a16:creationId xmlns:a16="http://schemas.microsoft.com/office/drawing/2014/main" id="{4C963DAA-E6DD-0D45-329E-6ACBA02386C9}"/>
              </a:ext>
            </a:extLst>
          </p:cNvPr>
          <p:cNvSpPr txBox="1"/>
          <p:nvPr/>
        </p:nvSpPr>
        <p:spPr>
          <a:xfrm>
            <a:off x="10858502" y="6707077"/>
            <a:ext cx="6172200" cy="830997"/>
          </a:xfrm>
          <a:prstGeom prst="rect">
            <a:avLst/>
          </a:prstGeom>
          <a:noFill/>
        </p:spPr>
        <p:txBody>
          <a:bodyPr wrap="square" rtlCol="0">
            <a:spAutoFit/>
          </a:bodyPr>
          <a:lstStyle/>
          <a:p>
            <a:r>
              <a:rPr lang="en-US" sz="4800" dirty="0" err="1">
                <a:latin typeface="Arial" panose="020B0604020202020204" pitchFamily="34" charset="0"/>
                <a:cs typeface="Arial" panose="020B0604020202020204" pitchFamily="34" charset="0"/>
              </a:rPr>
              <a:t>Luyện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tập</a:t>
            </a:r>
            <a:r>
              <a:rPr lang="en-US" sz="4800" dirty="0">
                <a:latin typeface="Arial" panose="020B0604020202020204" pitchFamily="34" charset="0"/>
                <a:cs typeface="Arial" panose="020B0604020202020204" pitchFamily="34" charset="0"/>
              </a:rPr>
              <a:t> – </a:t>
            </a:r>
            <a:r>
              <a:rPr lang="en-US" sz="4800" dirty="0" err="1">
                <a:latin typeface="Arial" panose="020B0604020202020204" pitchFamily="34" charset="0"/>
                <a:cs typeface="Arial" panose="020B0604020202020204" pitchFamily="34" charset="0"/>
              </a:rPr>
              <a:t>vận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dụng</a:t>
            </a:r>
            <a:endParaRPr lang="en-US" sz="4800" dirty="0">
              <a:latin typeface="Arial" panose="020B0604020202020204" pitchFamily="34" charset="0"/>
              <a:cs typeface="Arial" panose="020B0604020202020204" pitchFamily="34" charset="0"/>
            </a:endParaRPr>
          </a:p>
        </p:txBody>
      </p:sp>
      <p:cxnSp>
        <p:nvCxnSpPr>
          <p:cNvPr id="25" name="Đường kết nối: Mũi tên Gấp khúc 24">
            <a:extLst>
              <a:ext uri="{FF2B5EF4-FFF2-40B4-BE49-F238E27FC236}">
                <a16:creationId xmlns:a16="http://schemas.microsoft.com/office/drawing/2014/main" id="{143800E1-A1C3-7EE3-F536-4BA0ADC0250F}"/>
              </a:ext>
            </a:extLst>
          </p:cNvPr>
          <p:cNvCxnSpPr/>
          <p:nvPr/>
        </p:nvCxnSpPr>
        <p:spPr>
          <a:xfrm flipV="1">
            <a:off x="8257181" y="3667544"/>
            <a:ext cx="2334619" cy="1615699"/>
          </a:xfrm>
          <a:prstGeom prst="bentConnector3">
            <a:avLst>
              <a:gd name="adj1" fmla="val 61628"/>
            </a:avLst>
          </a:prstGeom>
          <a:ln w="57150"/>
        </p:spPr>
        <p:style>
          <a:lnRef idx="1">
            <a:schemeClr val="dk1"/>
          </a:lnRef>
          <a:fillRef idx="0">
            <a:schemeClr val="dk1"/>
          </a:fillRef>
          <a:effectRef idx="0">
            <a:schemeClr val="dk1"/>
          </a:effectRef>
          <a:fontRef idx="minor">
            <a:schemeClr val="tx1"/>
          </a:fontRef>
        </p:style>
      </p:cxnSp>
      <p:cxnSp>
        <p:nvCxnSpPr>
          <p:cNvPr id="27" name="Đường kết nối: Mũi tên Gấp khúc 26">
            <a:extLst>
              <a:ext uri="{FF2B5EF4-FFF2-40B4-BE49-F238E27FC236}">
                <a16:creationId xmlns:a16="http://schemas.microsoft.com/office/drawing/2014/main" id="{199CE369-1876-B8C6-4654-C2CBCAD07E63}"/>
              </a:ext>
            </a:extLst>
          </p:cNvPr>
          <p:cNvCxnSpPr>
            <a:cxnSpLocks/>
          </p:cNvCxnSpPr>
          <p:nvPr/>
        </p:nvCxnSpPr>
        <p:spPr>
          <a:xfrm>
            <a:off x="8425385" y="5295498"/>
            <a:ext cx="2118804" cy="1559504"/>
          </a:xfrm>
          <a:prstGeom prst="bentConnector3">
            <a:avLst>
              <a:gd name="adj1" fmla="val 59440"/>
            </a:avLst>
          </a:prstGeom>
          <a:ln w="57150"/>
        </p:spPr>
        <p:style>
          <a:lnRef idx="1">
            <a:schemeClr val="dk1"/>
          </a:lnRef>
          <a:fillRef idx="0">
            <a:schemeClr val="dk1"/>
          </a:fillRef>
          <a:effectRef idx="0">
            <a:schemeClr val="dk1"/>
          </a:effectRef>
          <a:fontRef idx="minor">
            <a:schemeClr val="tx1"/>
          </a:fontRef>
        </p:style>
      </p:cxnSp>
      <p:pic>
        <p:nvPicPr>
          <p:cNvPr id="9" name="Picture 7">
            <a:extLst>
              <a:ext uri="{FF2B5EF4-FFF2-40B4-BE49-F238E27FC236}">
                <a16:creationId xmlns:a16="http://schemas.microsoft.com/office/drawing/2014/main" id="{DE79BC5B-B401-7052-A364-6C866DE6A5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315200" y="83640"/>
            <a:ext cx="4572000" cy="2468880"/>
          </a:xfrm>
          <a:prstGeom prst="rect">
            <a:avLst/>
          </a:prstGeom>
        </p:spPr>
      </p:pic>
      <p:pic>
        <p:nvPicPr>
          <p:cNvPr id="10" name="Picture 2">
            <a:extLst>
              <a:ext uri="{FF2B5EF4-FFF2-40B4-BE49-F238E27FC236}">
                <a16:creationId xmlns:a16="http://schemas.microsoft.com/office/drawing/2014/main" id="{DD44DF7F-F21D-012E-ED3E-C463F8E75BB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04800" y="8345147"/>
            <a:ext cx="7315200" cy="19418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strVal val="#ppt_w+.3"/>
                                          </p:val>
                                        </p:tav>
                                        <p:tav tm="100000">
                                          <p:val>
                                            <p:strVal val="#ppt_w"/>
                                          </p:val>
                                        </p:tav>
                                      </p:tavLst>
                                    </p:anim>
                                    <p:anim calcmode="lin" valueType="num">
                                      <p:cBhvr>
                                        <p:cTn id="18" dur="500" fill="hold"/>
                                        <p:tgtEl>
                                          <p:spTgt spid="22"/>
                                        </p:tgtEl>
                                        <p:attrNameLst>
                                          <p:attrName>ppt_h</p:attrName>
                                        </p:attrNameLst>
                                      </p:cBhvr>
                                      <p:tavLst>
                                        <p:tav tm="0">
                                          <p:val>
                                            <p:strVal val="#ppt_h"/>
                                          </p:val>
                                        </p:tav>
                                        <p:tav tm="100000">
                                          <p:val>
                                            <p:strVal val="#ppt_h"/>
                                          </p:val>
                                        </p:tav>
                                      </p:tavLst>
                                    </p:anim>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 calcmode="lin" valueType="num">
                                      <p:cBhvr>
                                        <p:cTn id="29" dur="500" fill="hold"/>
                                        <p:tgtEl>
                                          <p:spTgt spid="23">
                                            <p:txEl>
                                              <p:pRg st="0" end="0"/>
                                            </p:txEl>
                                          </p:spTgt>
                                        </p:tgtEl>
                                        <p:attrNameLst>
                                          <p:attrName>ppt_w</p:attrName>
                                        </p:attrNameLst>
                                      </p:cBhvr>
                                      <p:tavLst>
                                        <p:tav tm="0">
                                          <p:val>
                                            <p:strVal val="#ppt_w+.3"/>
                                          </p:val>
                                        </p:tav>
                                        <p:tav tm="100000">
                                          <p:val>
                                            <p:strVal val="#ppt_w"/>
                                          </p:val>
                                        </p:tav>
                                      </p:tavLst>
                                    </p:anim>
                                    <p:anim calcmode="lin" valueType="num">
                                      <p:cBhvr>
                                        <p:cTn id="30" dur="500" fill="hold"/>
                                        <p:tgtEl>
                                          <p:spTgt spid="23">
                                            <p:txEl>
                                              <p:pRg st="0" end="0"/>
                                            </p:txEl>
                                          </p:spTgt>
                                        </p:tgtEl>
                                        <p:attrNameLst>
                                          <p:attrName>ppt_h</p:attrName>
                                        </p:attrNameLst>
                                      </p:cBhvr>
                                      <p:tavLst>
                                        <p:tav tm="0">
                                          <p:val>
                                            <p:strVal val="#ppt_h"/>
                                          </p:val>
                                        </p:tav>
                                        <p:tav tm="100000">
                                          <p:val>
                                            <p:strVal val="#ppt_h"/>
                                          </p:val>
                                        </p:tav>
                                      </p:tavLst>
                                    </p:anim>
                                    <p:animEffect transition="in" filter="fade">
                                      <p:cBhvr>
                                        <p:cTn id="31"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BC7"/>
        </a:solidFill>
        <a:effectLst/>
      </p:bgPr>
    </p:bg>
    <p:spTree>
      <p:nvGrpSpPr>
        <p:cNvPr id="1" name=""/>
        <p:cNvGrpSpPr/>
        <p:nvPr/>
      </p:nvGrpSpPr>
      <p:grpSpPr>
        <a:xfrm>
          <a:off x="0" y="0"/>
          <a:ext cx="0" cy="0"/>
          <a:chOff x="0" y="0"/>
          <a:chExt cx="0" cy="0"/>
        </a:xfrm>
      </p:grpSpPr>
      <p:grpSp>
        <p:nvGrpSpPr>
          <p:cNvPr id="2" name="Group 2"/>
          <p:cNvGrpSpPr/>
          <p:nvPr/>
        </p:nvGrpSpPr>
        <p:grpSpPr>
          <a:xfrm>
            <a:off x="762000" y="1333500"/>
            <a:ext cx="4267200" cy="8229600"/>
            <a:chOff x="0" y="0"/>
            <a:chExt cx="6937503" cy="10972800"/>
          </a:xfrm>
        </p:grpSpPr>
        <p:grpSp>
          <p:nvGrpSpPr>
            <p:cNvPr id="3" name="Group 3"/>
            <p:cNvGrpSpPr/>
            <p:nvPr/>
          </p:nvGrpSpPr>
          <p:grpSpPr>
            <a:xfrm rot="5400000">
              <a:off x="-1514128" y="2521169"/>
              <a:ext cx="10566400" cy="6336862"/>
              <a:chOff x="0" y="0"/>
              <a:chExt cx="6783283" cy="4068058"/>
            </a:xfrm>
          </p:grpSpPr>
          <p:sp>
            <p:nvSpPr>
              <p:cNvPr id="4" name="Freeform 4"/>
              <p:cNvSpPr/>
              <p:nvPr/>
            </p:nvSpPr>
            <p:spPr>
              <a:xfrm>
                <a:off x="31750" y="31750"/>
                <a:ext cx="6719783" cy="4004558"/>
              </a:xfrm>
              <a:custGeom>
                <a:avLst/>
                <a:gdLst/>
                <a:ahLst/>
                <a:cxnLst/>
                <a:rect l="l" t="t" r="r" b="b"/>
                <a:pathLst>
                  <a:path w="6719783" h="4004558">
                    <a:moveTo>
                      <a:pt x="6627073" y="4004558"/>
                    </a:moveTo>
                    <a:lnTo>
                      <a:pt x="92710" y="4004558"/>
                    </a:lnTo>
                    <a:cubicBezTo>
                      <a:pt x="41910" y="4004558"/>
                      <a:pt x="0" y="3962648"/>
                      <a:pt x="0" y="3911848"/>
                    </a:cubicBezTo>
                    <a:lnTo>
                      <a:pt x="0" y="92710"/>
                    </a:lnTo>
                    <a:cubicBezTo>
                      <a:pt x="0" y="41910"/>
                      <a:pt x="41910" y="0"/>
                      <a:pt x="92710" y="0"/>
                    </a:cubicBezTo>
                    <a:lnTo>
                      <a:pt x="6625803" y="0"/>
                    </a:lnTo>
                    <a:cubicBezTo>
                      <a:pt x="6676603" y="0"/>
                      <a:pt x="6718513" y="41910"/>
                      <a:pt x="6718513" y="92710"/>
                    </a:cubicBezTo>
                    <a:lnTo>
                      <a:pt x="6718513" y="3910578"/>
                    </a:lnTo>
                    <a:cubicBezTo>
                      <a:pt x="6719783" y="3962648"/>
                      <a:pt x="6677873" y="4004558"/>
                      <a:pt x="6627073" y="4004558"/>
                    </a:cubicBezTo>
                    <a:close/>
                  </a:path>
                </a:pathLst>
              </a:custGeom>
              <a:solidFill>
                <a:srgbClr val="000000"/>
              </a:solidFill>
            </p:spPr>
          </p:sp>
          <p:sp>
            <p:nvSpPr>
              <p:cNvPr id="5" name="Freeform 5"/>
              <p:cNvSpPr/>
              <p:nvPr/>
            </p:nvSpPr>
            <p:spPr>
              <a:xfrm>
                <a:off x="0" y="0"/>
                <a:ext cx="6783284" cy="4068058"/>
              </a:xfrm>
              <a:custGeom>
                <a:avLst/>
                <a:gdLst/>
                <a:ahLst/>
                <a:cxnLst/>
                <a:rect l="l" t="t" r="r" b="b"/>
                <a:pathLst>
                  <a:path w="6783284" h="4068058">
                    <a:moveTo>
                      <a:pt x="6658823" y="59690"/>
                    </a:moveTo>
                    <a:cubicBezTo>
                      <a:pt x="6694383" y="59690"/>
                      <a:pt x="6723593" y="88900"/>
                      <a:pt x="6723593" y="124460"/>
                    </a:cubicBezTo>
                    <a:lnTo>
                      <a:pt x="6723593" y="3943598"/>
                    </a:lnTo>
                    <a:cubicBezTo>
                      <a:pt x="6723593" y="3979158"/>
                      <a:pt x="6694383" y="4008368"/>
                      <a:pt x="6658823" y="4008368"/>
                    </a:cubicBezTo>
                    <a:lnTo>
                      <a:pt x="124460" y="4008368"/>
                    </a:lnTo>
                    <a:cubicBezTo>
                      <a:pt x="88900" y="4008368"/>
                      <a:pt x="59690" y="3979158"/>
                      <a:pt x="59690" y="3943598"/>
                    </a:cubicBezTo>
                    <a:lnTo>
                      <a:pt x="59690" y="124460"/>
                    </a:lnTo>
                    <a:cubicBezTo>
                      <a:pt x="59690" y="88900"/>
                      <a:pt x="88900" y="59690"/>
                      <a:pt x="124460" y="59690"/>
                    </a:cubicBezTo>
                    <a:lnTo>
                      <a:pt x="6658823" y="59690"/>
                    </a:lnTo>
                    <a:moveTo>
                      <a:pt x="6658823" y="0"/>
                    </a:moveTo>
                    <a:lnTo>
                      <a:pt x="124460" y="0"/>
                    </a:lnTo>
                    <a:cubicBezTo>
                      <a:pt x="55880" y="0"/>
                      <a:pt x="0" y="55880"/>
                      <a:pt x="0" y="124460"/>
                    </a:cubicBezTo>
                    <a:lnTo>
                      <a:pt x="0" y="3943598"/>
                    </a:lnTo>
                    <a:cubicBezTo>
                      <a:pt x="0" y="4012178"/>
                      <a:pt x="55880" y="4068058"/>
                      <a:pt x="124460" y="4068058"/>
                    </a:cubicBezTo>
                    <a:lnTo>
                      <a:pt x="6658823" y="4068058"/>
                    </a:lnTo>
                    <a:cubicBezTo>
                      <a:pt x="6727403" y="4068058"/>
                      <a:pt x="6783284" y="4012178"/>
                      <a:pt x="6783284" y="3943598"/>
                    </a:cubicBezTo>
                    <a:lnTo>
                      <a:pt x="6783284" y="124460"/>
                    </a:lnTo>
                    <a:cubicBezTo>
                      <a:pt x="6783284" y="55880"/>
                      <a:pt x="6727403" y="0"/>
                      <a:pt x="6658823" y="0"/>
                    </a:cubicBezTo>
                    <a:close/>
                  </a:path>
                </a:pathLst>
              </a:custGeom>
              <a:solidFill>
                <a:srgbClr val="000000"/>
              </a:solidFill>
            </p:spPr>
          </p:sp>
        </p:grpSp>
        <p:grpSp>
          <p:nvGrpSpPr>
            <p:cNvPr id="6" name="Group 6"/>
            <p:cNvGrpSpPr/>
            <p:nvPr/>
          </p:nvGrpSpPr>
          <p:grpSpPr>
            <a:xfrm rot="5400000">
              <a:off x="-2002966" y="2002966"/>
              <a:ext cx="10603175" cy="6597244"/>
              <a:chOff x="0" y="0"/>
              <a:chExt cx="6806891" cy="4235215"/>
            </a:xfrm>
          </p:grpSpPr>
          <p:sp>
            <p:nvSpPr>
              <p:cNvPr id="7" name="Freeform 7"/>
              <p:cNvSpPr/>
              <p:nvPr/>
            </p:nvSpPr>
            <p:spPr>
              <a:xfrm>
                <a:off x="31750" y="31750"/>
                <a:ext cx="6743391" cy="4171715"/>
              </a:xfrm>
              <a:custGeom>
                <a:avLst/>
                <a:gdLst/>
                <a:ahLst/>
                <a:cxnLst/>
                <a:rect l="l" t="t" r="r" b="b"/>
                <a:pathLst>
                  <a:path w="6743391" h="4171715">
                    <a:moveTo>
                      <a:pt x="6650682" y="4171714"/>
                    </a:moveTo>
                    <a:lnTo>
                      <a:pt x="92710" y="4171714"/>
                    </a:lnTo>
                    <a:cubicBezTo>
                      <a:pt x="41910" y="4171714"/>
                      <a:pt x="0" y="4129805"/>
                      <a:pt x="0" y="4079005"/>
                    </a:cubicBezTo>
                    <a:lnTo>
                      <a:pt x="0" y="92710"/>
                    </a:lnTo>
                    <a:cubicBezTo>
                      <a:pt x="0" y="41910"/>
                      <a:pt x="41910" y="0"/>
                      <a:pt x="92710" y="0"/>
                    </a:cubicBezTo>
                    <a:lnTo>
                      <a:pt x="6649411" y="0"/>
                    </a:lnTo>
                    <a:cubicBezTo>
                      <a:pt x="6700211" y="0"/>
                      <a:pt x="6742122" y="41910"/>
                      <a:pt x="6742122" y="92710"/>
                    </a:cubicBezTo>
                    <a:lnTo>
                      <a:pt x="6742122" y="4077734"/>
                    </a:lnTo>
                    <a:cubicBezTo>
                      <a:pt x="6743391" y="4129805"/>
                      <a:pt x="6701482" y="4171715"/>
                      <a:pt x="6650682" y="4171715"/>
                    </a:cubicBezTo>
                    <a:close/>
                  </a:path>
                </a:pathLst>
              </a:custGeom>
              <a:solidFill>
                <a:srgbClr val="FFFFFF"/>
              </a:solidFill>
            </p:spPr>
          </p:sp>
          <p:sp>
            <p:nvSpPr>
              <p:cNvPr id="8" name="Freeform 8"/>
              <p:cNvSpPr/>
              <p:nvPr/>
            </p:nvSpPr>
            <p:spPr>
              <a:xfrm>
                <a:off x="0" y="0"/>
                <a:ext cx="6806891" cy="4235215"/>
              </a:xfrm>
              <a:custGeom>
                <a:avLst/>
                <a:gdLst/>
                <a:ahLst/>
                <a:cxnLst/>
                <a:rect l="l" t="t" r="r" b="b"/>
                <a:pathLst>
                  <a:path w="6806891" h="4235215">
                    <a:moveTo>
                      <a:pt x="6682432" y="59690"/>
                    </a:moveTo>
                    <a:cubicBezTo>
                      <a:pt x="6717991" y="59690"/>
                      <a:pt x="6747201" y="88900"/>
                      <a:pt x="6747201" y="124460"/>
                    </a:cubicBezTo>
                    <a:lnTo>
                      <a:pt x="6747201" y="4110755"/>
                    </a:lnTo>
                    <a:cubicBezTo>
                      <a:pt x="6747201" y="4146315"/>
                      <a:pt x="6717991" y="4175525"/>
                      <a:pt x="6682432" y="4175525"/>
                    </a:cubicBezTo>
                    <a:lnTo>
                      <a:pt x="124460" y="4175525"/>
                    </a:lnTo>
                    <a:cubicBezTo>
                      <a:pt x="88900" y="4175525"/>
                      <a:pt x="59690" y="4146315"/>
                      <a:pt x="59690" y="4110755"/>
                    </a:cubicBezTo>
                    <a:lnTo>
                      <a:pt x="59690" y="124460"/>
                    </a:lnTo>
                    <a:cubicBezTo>
                      <a:pt x="59690" y="88900"/>
                      <a:pt x="88900" y="59690"/>
                      <a:pt x="124460" y="59690"/>
                    </a:cubicBezTo>
                    <a:lnTo>
                      <a:pt x="6682432" y="59690"/>
                    </a:lnTo>
                    <a:moveTo>
                      <a:pt x="6682432" y="0"/>
                    </a:moveTo>
                    <a:lnTo>
                      <a:pt x="124460" y="0"/>
                    </a:lnTo>
                    <a:cubicBezTo>
                      <a:pt x="55880" y="0"/>
                      <a:pt x="0" y="55880"/>
                      <a:pt x="0" y="124460"/>
                    </a:cubicBezTo>
                    <a:lnTo>
                      <a:pt x="0" y="4110755"/>
                    </a:lnTo>
                    <a:cubicBezTo>
                      <a:pt x="0" y="4179335"/>
                      <a:pt x="55880" y="4235215"/>
                      <a:pt x="124460" y="4235215"/>
                    </a:cubicBezTo>
                    <a:lnTo>
                      <a:pt x="6682432" y="4235215"/>
                    </a:lnTo>
                    <a:cubicBezTo>
                      <a:pt x="6751012" y="4235215"/>
                      <a:pt x="6806891" y="4179335"/>
                      <a:pt x="6806891" y="4110755"/>
                    </a:cubicBezTo>
                    <a:lnTo>
                      <a:pt x="6806891" y="124460"/>
                    </a:lnTo>
                    <a:cubicBezTo>
                      <a:pt x="6806891" y="55880"/>
                      <a:pt x="6751012" y="0"/>
                      <a:pt x="6682432" y="0"/>
                    </a:cubicBezTo>
                    <a:close/>
                  </a:path>
                </a:pathLst>
              </a:custGeom>
              <a:solidFill>
                <a:srgbClr val="000000"/>
              </a:solidFill>
            </p:spPr>
          </p:sp>
        </p:grpSp>
      </p:gr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99839" y="1057324"/>
            <a:ext cx="2556004" cy="1045638"/>
          </a:xfrm>
          <a:prstGeom prst="rect">
            <a:avLst/>
          </a:prstGeom>
        </p:spPr>
      </p:pic>
      <p:sp>
        <p:nvSpPr>
          <p:cNvPr id="21" name="Hộp Văn bản 20">
            <a:extLst>
              <a:ext uri="{FF2B5EF4-FFF2-40B4-BE49-F238E27FC236}">
                <a16:creationId xmlns:a16="http://schemas.microsoft.com/office/drawing/2014/main" id="{A285A040-8214-1D69-736E-FD9C575BDC0F}"/>
              </a:ext>
            </a:extLst>
          </p:cNvPr>
          <p:cNvSpPr txBox="1"/>
          <p:nvPr/>
        </p:nvSpPr>
        <p:spPr>
          <a:xfrm>
            <a:off x="1470691" y="2140055"/>
            <a:ext cx="2792121" cy="6195992"/>
          </a:xfrm>
          <a:prstGeom prst="rect">
            <a:avLst/>
          </a:prstGeom>
          <a:noFill/>
        </p:spPr>
        <p:txBody>
          <a:bodyPr wrap="square" rtlCol="0">
            <a:spAutoFit/>
          </a:bodyPr>
          <a:lstStyle/>
          <a:p>
            <a:pPr algn="ctr">
              <a:lnSpc>
                <a:spcPct val="150000"/>
              </a:lnSpc>
            </a:pPr>
            <a:r>
              <a:rPr lang="en-US" sz="5400" b="1" dirty="0">
                <a:latin typeface="Arial" panose="020B0604020202020204" pitchFamily="34" charset="0"/>
                <a:cs typeface="Arial" panose="020B0604020202020204" pitchFamily="34" charset="0"/>
              </a:rPr>
              <a:t>HỆ THỐNG HOÁ KIẾN THỨC</a:t>
            </a:r>
          </a:p>
        </p:txBody>
      </p:sp>
      <p:sp>
        <p:nvSpPr>
          <p:cNvPr id="24" name="Hộp Văn bản 23">
            <a:extLst>
              <a:ext uri="{FF2B5EF4-FFF2-40B4-BE49-F238E27FC236}">
                <a16:creationId xmlns:a16="http://schemas.microsoft.com/office/drawing/2014/main" id="{02F2040B-9D40-BB03-29B6-239BF29DCC02}"/>
              </a:ext>
            </a:extLst>
          </p:cNvPr>
          <p:cNvSpPr txBox="1"/>
          <p:nvPr/>
        </p:nvSpPr>
        <p:spPr>
          <a:xfrm>
            <a:off x="7815586" y="1207909"/>
            <a:ext cx="9144000" cy="1754326"/>
          </a:xfrm>
          <a:prstGeom prst="rect">
            <a:avLst/>
          </a:prstGeom>
          <a:noFill/>
        </p:spPr>
        <p:txBody>
          <a:bodyPr wrap="square">
            <a:spAutoFit/>
          </a:bodyPr>
          <a:lstStyle/>
          <a:p>
            <a:pPr algn="just">
              <a:lnSpc>
                <a:spcPct val="150000"/>
              </a:lnSpc>
            </a:pP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sát</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sơ</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SGK </a:t>
            </a:r>
            <a:r>
              <a:rPr lang="fr-FR" sz="36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trang</a:t>
            </a:r>
            <a:r>
              <a:rPr lang="fr-FR" sz="3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19 </a:t>
            </a:r>
            <a:r>
              <a:rPr lang="fr-FR" sz="36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fr-FR" sz="3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điền</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dung</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còn</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thiếu</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nhóm</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27" name="Hộp Văn bản 26">
            <a:extLst>
              <a:ext uri="{FF2B5EF4-FFF2-40B4-BE49-F238E27FC236}">
                <a16:creationId xmlns:a16="http://schemas.microsoft.com/office/drawing/2014/main" id="{193E320E-6258-EFA6-2C2B-2AF11598A857}"/>
              </a:ext>
            </a:extLst>
          </p:cNvPr>
          <p:cNvSpPr txBox="1"/>
          <p:nvPr/>
        </p:nvSpPr>
        <p:spPr>
          <a:xfrm>
            <a:off x="7815586" y="3314700"/>
            <a:ext cx="9144000" cy="5632311"/>
          </a:xfrm>
          <a:prstGeom prst="rect">
            <a:avLst/>
          </a:prstGeom>
          <a:noFill/>
        </p:spPr>
        <p:txBody>
          <a:bodyPr wrap="square">
            <a:spAutoFit/>
          </a:bodyPr>
          <a:lstStyle/>
          <a:p>
            <a:pPr marL="342900" marR="0" lvl="0" indent="-342900" algn="just">
              <a:lnSpc>
                <a:spcPct val="200000"/>
              </a:lnSpc>
              <a:spcBef>
                <a:spcPts val="0"/>
              </a:spcBef>
              <a:spcAft>
                <a:spcPts val="0"/>
              </a:spcAft>
              <a:buFont typeface="Arial" panose="020B0604020202020204" pitchFamily="34" charset="0"/>
              <a:buChar char="●"/>
            </a:pP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Nhóm</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1,4 : </a:t>
            </a:r>
            <a:r>
              <a:rPr lang="en-US" sz="36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Vai</a:t>
            </a:r>
            <a:r>
              <a:rPr lang="en-US" sz="3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trò</a:t>
            </a:r>
            <a:r>
              <a:rPr lang="en-US" sz="3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triển</a:t>
            </a:r>
            <a:r>
              <a:rPr lang="en-US" sz="3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vọng</a:t>
            </a:r>
            <a:r>
              <a:rPr lang="en-US" sz="3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lâm</a:t>
            </a:r>
            <a:r>
              <a:rPr lang="en-US" sz="3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nghiệp</a:t>
            </a:r>
            <a:endParaRPr lang="en-US" sz="3600" dirty="0">
              <a:effectLst/>
              <a:latin typeface="Arial" panose="020B0604020202020204" pitchFamily="34" charset="0"/>
              <a:ea typeface="Noto Sans Symbols"/>
              <a:cs typeface="Arial" panose="020B0604020202020204" pitchFamily="34" charset="0"/>
            </a:endParaRPr>
          </a:p>
          <a:p>
            <a:pPr marL="342900" marR="0" lvl="0" indent="-342900" algn="just">
              <a:lnSpc>
                <a:spcPct val="200000"/>
              </a:lnSpc>
              <a:spcBef>
                <a:spcPts val="0"/>
              </a:spcBef>
              <a:spcAft>
                <a:spcPts val="0"/>
              </a:spcAft>
              <a:buFont typeface="Arial" panose="020B0604020202020204" pitchFamily="34" charset="0"/>
              <a:buChar char="●"/>
            </a:pP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Nhóm</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5 : </a:t>
            </a:r>
            <a:r>
              <a:rPr lang="en-US"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Đặc</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trưng</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bản</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sản</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xuất</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lâm</a:t>
            </a:r>
            <a:r>
              <a:rPr lang="en-US" sz="3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nghiệp</a:t>
            </a:r>
            <a:endParaRPr lang="en-US" sz="3600" dirty="0">
              <a:effectLst/>
              <a:latin typeface="Arial" panose="020B0604020202020204" pitchFamily="34" charset="0"/>
              <a:ea typeface="Noto Sans Symbols"/>
              <a:cs typeface="Arial" panose="020B0604020202020204" pitchFamily="34" charset="0"/>
            </a:endParaRPr>
          </a:p>
          <a:p>
            <a:pPr marL="342900" marR="0" lvl="0" indent="-342900" algn="just">
              <a:lnSpc>
                <a:spcPct val="200000"/>
              </a:lnSpc>
              <a:spcBef>
                <a:spcPts val="0"/>
              </a:spcBef>
              <a:spcAft>
                <a:spcPts val="0"/>
              </a:spcAft>
              <a:buFont typeface="Arial" panose="020B0604020202020204" pitchFamily="34" charset="0"/>
              <a:buChar char="●"/>
            </a:pPr>
            <a:r>
              <a:rPr lang="fr-FR"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Nhóm</a:t>
            </a:r>
            <a:r>
              <a:rPr lang="fr-FR"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6 : </a:t>
            </a:r>
            <a:r>
              <a:rPr lang="fr-FR" sz="36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fr-FR" sz="3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suy</a:t>
            </a:r>
            <a:r>
              <a:rPr lang="fr-FR" sz="3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thoái</a:t>
            </a:r>
            <a:r>
              <a:rPr lang="fr-FR" sz="3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tài</a:t>
            </a:r>
            <a:r>
              <a:rPr lang="fr-FR" sz="3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a:t>
            </a:r>
            <a:r>
              <a:rPr lang="fr-FR" sz="3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rừng</a:t>
            </a:r>
            <a:endParaRPr lang="en-US" sz="3600" dirty="0">
              <a:effectLst/>
              <a:latin typeface="Arial" panose="020B0604020202020204" pitchFamily="34" charset="0"/>
              <a:ea typeface="Noto Sans Symbols"/>
              <a:cs typeface="Arial" panose="020B0604020202020204" pitchFamily="34" charset="0"/>
            </a:endParaRPr>
          </a:p>
        </p:txBody>
      </p:sp>
      <p:pic>
        <p:nvPicPr>
          <p:cNvPr id="9" name="Picture 5">
            <a:extLst>
              <a:ext uri="{FF2B5EF4-FFF2-40B4-BE49-F238E27FC236}">
                <a16:creationId xmlns:a16="http://schemas.microsoft.com/office/drawing/2014/main" id="{B89D76D6-C7FE-DC5D-D925-F2440A7EFE5B}"/>
              </a:ext>
            </a:extLst>
          </p:cNvPr>
          <p:cNvPicPr>
            <a:picLocks noChangeAspect="1"/>
          </p:cNvPicPr>
          <p:nvPr/>
        </p:nvPicPr>
        <p:blipFill>
          <a:blip r:embed="rId4"/>
          <a:srcRect t="3018" b="3018"/>
          <a:stretch>
            <a:fillRect/>
          </a:stretch>
        </p:blipFill>
        <p:spPr>
          <a:xfrm>
            <a:off x="3909540" y="426417"/>
            <a:ext cx="3348948" cy="3198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additive="base">
                                        <p:cTn id="12"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down)">
                                      <p:cBhvr>
                                        <p:cTn id="18" dur="500"/>
                                        <p:tgtEl>
                                          <p:spTgt spid="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xEl>
                                              <p:pRg st="1" end="1"/>
                                            </p:txEl>
                                          </p:spTgt>
                                        </p:tgtEl>
                                        <p:attrNameLst>
                                          <p:attrName>style.visibility</p:attrName>
                                        </p:attrNameLst>
                                      </p:cBhvr>
                                      <p:to>
                                        <p:strVal val="visible"/>
                                      </p:to>
                                    </p:set>
                                    <p:animEffect transition="in" filter="wipe(down)">
                                      <p:cBhvr>
                                        <p:cTn id="23" dur="500"/>
                                        <p:tgtEl>
                                          <p:spTgt spid="2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7">
                                            <p:txEl>
                                              <p:pRg st="2" end="2"/>
                                            </p:txEl>
                                          </p:spTgt>
                                        </p:tgtEl>
                                        <p:attrNameLst>
                                          <p:attrName>style.visibility</p:attrName>
                                        </p:attrNameLst>
                                      </p:cBhvr>
                                      <p:to>
                                        <p:strVal val="visible"/>
                                      </p:to>
                                    </p:set>
                                    <p:animEffect transition="in" filter="wipe(down)">
                                      <p:cBhvr>
                                        <p:cTn id="28"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Hình chữ nhật: Góc Tròn 20">
            <a:extLst>
              <a:ext uri="{FF2B5EF4-FFF2-40B4-BE49-F238E27FC236}">
                <a16:creationId xmlns:a16="http://schemas.microsoft.com/office/drawing/2014/main" id="{6CEF381C-0072-69EF-EF2F-C2C48A8AEC8F}"/>
              </a:ext>
            </a:extLst>
          </p:cNvPr>
          <p:cNvSpPr/>
          <p:nvPr/>
        </p:nvSpPr>
        <p:spPr>
          <a:xfrm>
            <a:off x="14139367" y="3278991"/>
            <a:ext cx="3292555" cy="5227371"/>
          </a:xfrm>
          <a:prstGeom prst="roundRect">
            <a:avLst/>
          </a:prstGeom>
          <a:solidFill>
            <a:srgbClr val="FFF99D"/>
          </a:solidFill>
          <a:ln>
            <a:solidFill>
              <a:srgbClr val="FFF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smtClean="0">
                <a:solidFill>
                  <a:sysClr val="windowText" lastClr="000000"/>
                </a:solidFill>
                <a:latin typeface="Arial" panose="020B0604020202020204" pitchFamily="34" charset="0"/>
                <a:cs typeface="Arial" panose="020B0604020202020204" pitchFamily="34" charset="0"/>
              </a:rPr>
              <a:t>VAI TRÒ VÀ TRIỂN VỌNG CỦA LÂM NGHIỆP</a:t>
            </a:r>
            <a:endParaRPr lang="en-US" sz="3200" b="1" dirty="0">
              <a:solidFill>
                <a:sysClr val="windowText" lastClr="000000"/>
              </a:solidFill>
              <a:latin typeface="Arial" panose="020B0604020202020204" pitchFamily="34" charset="0"/>
              <a:cs typeface="Arial" panose="020B0604020202020204" pitchFamily="34" charset="0"/>
            </a:endParaRPr>
          </a:p>
        </p:txBody>
      </p:sp>
      <p:sp>
        <p:nvSpPr>
          <p:cNvPr id="22" name="Hình Bầu dục 21">
            <a:extLst>
              <a:ext uri="{FF2B5EF4-FFF2-40B4-BE49-F238E27FC236}">
                <a16:creationId xmlns:a16="http://schemas.microsoft.com/office/drawing/2014/main" id="{D3E21368-6F2F-EE21-5AFF-FA97E12E77CB}"/>
              </a:ext>
            </a:extLst>
          </p:cNvPr>
          <p:cNvSpPr/>
          <p:nvPr/>
        </p:nvSpPr>
        <p:spPr>
          <a:xfrm>
            <a:off x="9141551" y="386839"/>
            <a:ext cx="3292555" cy="3017571"/>
          </a:xfrm>
          <a:prstGeom prst="ellipse">
            <a:avLst/>
          </a:prstGeom>
          <a:solidFill>
            <a:srgbClr val="CB9C12"/>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latin typeface="Arial" panose="020B0604020202020204" pitchFamily="34" charset="0"/>
                <a:cs typeface="Arial" panose="020B0604020202020204" pitchFamily="34" charset="0"/>
              </a:rPr>
              <a:t>Vai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trò</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lâm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nghiệp</a:t>
            </a:r>
            <a:endParaRPr lang="en-US" sz="3200" dirty="0">
              <a:latin typeface="Arial" panose="020B0604020202020204" pitchFamily="34" charset="0"/>
              <a:cs typeface="Arial" panose="020B0604020202020204" pitchFamily="34" charset="0"/>
            </a:endParaRPr>
          </a:p>
        </p:txBody>
      </p:sp>
      <p:sp>
        <p:nvSpPr>
          <p:cNvPr id="23" name="Hình Bầu dục 22">
            <a:extLst>
              <a:ext uri="{FF2B5EF4-FFF2-40B4-BE49-F238E27FC236}">
                <a16:creationId xmlns:a16="http://schemas.microsoft.com/office/drawing/2014/main" id="{537FC46F-6036-3159-AA37-2FD7F1D88CDA}"/>
              </a:ext>
            </a:extLst>
          </p:cNvPr>
          <p:cNvSpPr/>
          <p:nvPr/>
        </p:nvSpPr>
        <p:spPr>
          <a:xfrm>
            <a:off x="9338026" y="6404641"/>
            <a:ext cx="3292555" cy="3017571"/>
          </a:xfrm>
          <a:prstGeom prst="ellipse">
            <a:avLst/>
          </a:prstGeom>
          <a:solidFill>
            <a:srgbClr val="CB9C12"/>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smtClean="0">
                <a:latin typeface="Arial" panose="020B0604020202020204" pitchFamily="34" charset="0"/>
                <a:cs typeface="Arial" panose="020B0604020202020204" pitchFamily="34" charset="0"/>
              </a:rPr>
              <a:t>Triển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vọng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của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lâm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nghiệp</a:t>
            </a:r>
            <a:endParaRPr lang="en-US" sz="3200" dirty="0">
              <a:latin typeface="Arial" panose="020B0604020202020204" pitchFamily="34" charset="0"/>
              <a:cs typeface="Arial" panose="020B0604020202020204" pitchFamily="34" charset="0"/>
            </a:endParaRPr>
          </a:p>
        </p:txBody>
      </p:sp>
      <p:cxnSp>
        <p:nvCxnSpPr>
          <p:cNvPr id="52" name="Đường kết nối: Mũi tên Gấp khúc 51">
            <a:extLst>
              <a:ext uri="{FF2B5EF4-FFF2-40B4-BE49-F238E27FC236}">
                <a16:creationId xmlns:a16="http://schemas.microsoft.com/office/drawing/2014/main" id="{889B5BB7-81EB-E171-6EE7-1A6277C8AB78}"/>
              </a:ext>
            </a:extLst>
          </p:cNvPr>
          <p:cNvCxnSpPr>
            <a:cxnSpLocks/>
            <a:stCxn id="21" idx="1"/>
            <a:endCxn id="22" idx="6"/>
          </p:cNvCxnSpPr>
          <p:nvPr/>
        </p:nvCxnSpPr>
        <p:spPr>
          <a:xfrm rot="10800000">
            <a:off x="12434107" y="1895625"/>
            <a:ext cx="1705261" cy="3997052"/>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cxnSp>
        <p:nvCxnSpPr>
          <p:cNvPr id="55" name="Đường kết nối: Mũi tên Gấp khúc 54">
            <a:extLst>
              <a:ext uri="{FF2B5EF4-FFF2-40B4-BE49-F238E27FC236}">
                <a16:creationId xmlns:a16="http://schemas.microsoft.com/office/drawing/2014/main" id="{D971ADBA-88C5-9138-F1FA-976005C96740}"/>
              </a:ext>
            </a:extLst>
          </p:cNvPr>
          <p:cNvCxnSpPr>
            <a:cxnSpLocks/>
            <a:stCxn id="21" idx="1"/>
            <a:endCxn id="23" idx="6"/>
          </p:cNvCxnSpPr>
          <p:nvPr/>
        </p:nvCxnSpPr>
        <p:spPr>
          <a:xfrm rot="10800000" flipV="1">
            <a:off x="12630581" y="5892677"/>
            <a:ext cx="1508786" cy="2020750"/>
          </a:xfrm>
          <a:prstGeom prst="bentConnector3">
            <a:avLst>
              <a:gd name="adj1" fmla="val 57576"/>
            </a:avLst>
          </a:prstGeom>
          <a:ln w="38100"/>
        </p:spPr>
        <p:style>
          <a:lnRef idx="1">
            <a:schemeClr val="dk1"/>
          </a:lnRef>
          <a:fillRef idx="0">
            <a:schemeClr val="dk1"/>
          </a:fillRef>
          <a:effectRef idx="0">
            <a:schemeClr val="dk1"/>
          </a:effectRef>
          <a:fontRef idx="minor">
            <a:schemeClr val="tx1"/>
          </a:fontRef>
        </p:style>
      </p:cxnSp>
      <p:grpSp>
        <p:nvGrpSpPr>
          <p:cNvPr id="15" name="Group 14"/>
          <p:cNvGrpSpPr/>
          <p:nvPr/>
        </p:nvGrpSpPr>
        <p:grpSpPr>
          <a:xfrm>
            <a:off x="582645" y="5376694"/>
            <a:ext cx="8755380" cy="3578584"/>
            <a:chOff x="582646" y="5253929"/>
            <a:chExt cx="8755380" cy="3578584"/>
          </a:xfrm>
        </p:grpSpPr>
        <p:sp>
          <p:nvSpPr>
            <p:cNvPr id="35" name="Hình chữ nhật: Góc Tròn 24">
              <a:extLst>
                <a:ext uri="{FF2B5EF4-FFF2-40B4-BE49-F238E27FC236}">
                  <a16:creationId xmlns:a16="http://schemas.microsoft.com/office/drawing/2014/main" id="{B319B6D9-A6BB-FFFC-6CC5-A05245134B76}"/>
                </a:ext>
              </a:extLst>
            </p:cNvPr>
            <p:cNvSpPr/>
            <p:nvPr/>
          </p:nvSpPr>
          <p:spPr>
            <a:xfrm>
              <a:off x="608046" y="5253929"/>
              <a:ext cx="7221194" cy="1152710"/>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 marR="26670" algn="ctr">
                <a:lnSpc>
                  <a:spcPct val="150000"/>
                </a:lnSpc>
                <a:spcBef>
                  <a:spcPts val="0"/>
                </a:spcBef>
                <a:spcAft>
                  <a:spcPts val="1050"/>
                </a:spcAft>
              </a:pPr>
              <a:r>
                <a:rPr lang="en-US" sz="40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Về</a:t>
              </a:r>
              <a:r>
                <a:rPr lang="en-US" sz="4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kinh</a:t>
              </a:r>
              <a:r>
                <a:rPr lang="en-US" sz="4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tế</a:t>
              </a:r>
              <a:r>
                <a:rPr lang="en-US" sz="4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a:t>
              </a:r>
              <a:r>
                <a:rPr lang="en-US" sz="4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xã</a:t>
              </a:r>
              <a:r>
                <a:rPr lang="en-US" sz="4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hội</a:t>
              </a:r>
              <a:r>
                <a:rPr lang="en-US" sz="4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Hình chữ nhật: Góc Tròn 24">
              <a:extLst>
                <a:ext uri="{FF2B5EF4-FFF2-40B4-BE49-F238E27FC236}">
                  <a16:creationId xmlns:a16="http://schemas.microsoft.com/office/drawing/2014/main" id="{B319B6D9-A6BB-FFFC-6CC5-A05245134B76}"/>
                </a:ext>
              </a:extLst>
            </p:cNvPr>
            <p:cNvSpPr/>
            <p:nvPr/>
          </p:nvSpPr>
          <p:spPr>
            <a:xfrm>
              <a:off x="582646" y="7679803"/>
              <a:ext cx="7221194" cy="1152710"/>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Về</a:t>
              </a:r>
              <a:r>
                <a:rPr lang="en-US" sz="4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môi</a:t>
              </a:r>
              <a:r>
                <a:rPr lang="en-US" sz="4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trường</a:t>
              </a:r>
              <a:endParaRPr lang="en-US" sz="4000" dirty="0">
                <a:solidFill>
                  <a:schemeClr val="tx1"/>
                </a:solidFill>
                <a:latin typeface="Arial" panose="020B0604020202020204" pitchFamily="34" charset="0"/>
                <a:cs typeface="Arial" panose="020B0604020202020204" pitchFamily="34" charset="0"/>
              </a:endParaRPr>
            </a:p>
          </p:txBody>
        </p:sp>
        <p:cxnSp>
          <p:nvCxnSpPr>
            <p:cNvPr id="12" name="Straight Connector 11"/>
            <p:cNvCxnSpPr>
              <a:stCxn id="35" idx="3"/>
            </p:cNvCxnSpPr>
            <p:nvPr/>
          </p:nvCxnSpPr>
          <p:spPr>
            <a:xfrm>
              <a:off x="7829240" y="5830284"/>
              <a:ext cx="1508786" cy="1849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37" idx="3"/>
            </p:cNvCxnSpPr>
            <p:nvPr/>
          </p:nvCxnSpPr>
          <p:spPr>
            <a:xfrm flipV="1">
              <a:off x="7803840" y="7679803"/>
              <a:ext cx="1534186" cy="57635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381000" y="388057"/>
            <a:ext cx="8760551" cy="3016353"/>
            <a:chOff x="381000" y="388057"/>
            <a:chExt cx="8760551" cy="3016353"/>
          </a:xfrm>
        </p:grpSpPr>
        <p:sp>
          <p:nvSpPr>
            <p:cNvPr id="24" name="Hình chữ nhật: Góc Tròn 23">
              <a:extLst>
                <a:ext uri="{FF2B5EF4-FFF2-40B4-BE49-F238E27FC236}">
                  <a16:creationId xmlns:a16="http://schemas.microsoft.com/office/drawing/2014/main" id="{27DA2D87-6C0F-CACE-50F0-C2F514DA3157}"/>
                </a:ext>
              </a:extLst>
            </p:cNvPr>
            <p:cNvSpPr/>
            <p:nvPr/>
          </p:nvSpPr>
          <p:spPr>
            <a:xfrm>
              <a:off x="381000" y="388057"/>
              <a:ext cx="7221194" cy="1152710"/>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Đối</a:t>
              </a:r>
              <a:r>
                <a:rPr lang="en-US" sz="4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với</a:t>
              </a:r>
              <a:r>
                <a:rPr lang="en-US" sz="4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đời</a:t>
              </a:r>
              <a:r>
                <a:rPr lang="en-US" sz="4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sống</a:t>
              </a:r>
              <a:endParaRPr lang="en-US" sz="4000" dirty="0">
                <a:solidFill>
                  <a:schemeClr val="tx1"/>
                </a:solidFill>
                <a:latin typeface="Arial" panose="020B0604020202020204" pitchFamily="34" charset="0"/>
                <a:cs typeface="Arial" panose="020B0604020202020204" pitchFamily="34" charset="0"/>
              </a:endParaRPr>
            </a:p>
          </p:txBody>
        </p:sp>
        <p:sp>
          <p:nvSpPr>
            <p:cNvPr id="25" name="Hình chữ nhật: Góc Tròn 24">
              <a:extLst>
                <a:ext uri="{FF2B5EF4-FFF2-40B4-BE49-F238E27FC236}">
                  <a16:creationId xmlns:a16="http://schemas.microsoft.com/office/drawing/2014/main" id="{B319B6D9-A6BB-FFFC-6CC5-A05245134B76}"/>
                </a:ext>
              </a:extLst>
            </p:cNvPr>
            <p:cNvSpPr/>
            <p:nvPr/>
          </p:nvSpPr>
          <p:spPr>
            <a:xfrm>
              <a:off x="546903" y="2251700"/>
              <a:ext cx="7221194" cy="1152710"/>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Đối</a:t>
              </a:r>
              <a:r>
                <a:rPr lang="en-US" sz="4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với</a:t>
              </a:r>
              <a:r>
                <a:rPr lang="en-US" sz="4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môi</a:t>
              </a:r>
              <a:r>
                <a:rPr lang="en-US" sz="4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trường</a:t>
              </a:r>
              <a:endParaRPr lang="en-US" sz="4000" dirty="0">
                <a:solidFill>
                  <a:schemeClr val="tx1"/>
                </a:solidFill>
                <a:latin typeface="Arial" panose="020B0604020202020204" pitchFamily="34" charset="0"/>
                <a:cs typeface="Arial" panose="020B0604020202020204" pitchFamily="34" charset="0"/>
              </a:endParaRPr>
            </a:p>
          </p:txBody>
        </p:sp>
        <p:cxnSp>
          <p:nvCxnSpPr>
            <p:cNvPr id="18" name="Straight Connector 17"/>
            <p:cNvCxnSpPr>
              <a:stCxn id="25" idx="3"/>
              <a:endCxn id="22" idx="2"/>
            </p:cNvCxnSpPr>
            <p:nvPr/>
          </p:nvCxnSpPr>
          <p:spPr>
            <a:xfrm flipV="1">
              <a:off x="7768097" y="1895625"/>
              <a:ext cx="1373454" cy="932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22" idx="2"/>
            </p:cNvCxnSpPr>
            <p:nvPr/>
          </p:nvCxnSpPr>
          <p:spPr>
            <a:xfrm>
              <a:off x="7600970" y="829488"/>
              <a:ext cx="1540581" cy="1066137"/>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6" presetClass="entr" presetSubtype="21"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barn(inVertical)">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Hình chữ nhật: Góc Tròn 13">
            <a:extLst>
              <a:ext uri="{FF2B5EF4-FFF2-40B4-BE49-F238E27FC236}">
                <a16:creationId xmlns:a16="http://schemas.microsoft.com/office/drawing/2014/main" id="{D38621DF-3201-CB43-F1EE-2E7552934176}"/>
              </a:ext>
            </a:extLst>
          </p:cNvPr>
          <p:cNvSpPr/>
          <p:nvPr/>
        </p:nvSpPr>
        <p:spPr>
          <a:xfrm>
            <a:off x="14139367" y="3278991"/>
            <a:ext cx="3292555" cy="5227371"/>
          </a:xfrm>
          <a:prstGeom prst="roundRect">
            <a:avLst/>
          </a:prstGeom>
          <a:solidFill>
            <a:srgbClr val="FFF99D"/>
          </a:solidFill>
          <a:ln>
            <a:solidFill>
              <a:srgbClr val="FFF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b="1" dirty="0">
                <a:solidFill>
                  <a:sysClr val="windowText" lastClr="000000"/>
                </a:solidFill>
                <a:latin typeface="Arial" panose="020B0604020202020204" pitchFamily="34" charset="0"/>
                <a:cs typeface="Arial" panose="020B0604020202020204" pitchFamily="34" charset="0"/>
              </a:rPr>
              <a:t>VAI TRÒ VÀ TRIỂN VỌNG CỦA LÂM NGHIỆP</a:t>
            </a:r>
            <a:endParaRPr lang="en-US" sz="3200" b="1" dirty="0">
              <a:solidFill>
                <a:sysClr val="windowText" lastClr="000000"/>
              </a:solidFill>
              <a:latin typeface="Arial" panose="020B0604020202020204" pitchFamily="34" charset="0"/>
              <a:cs typeface="Arial" panose="020B0604020202020204" pitchFamily="34" charset="0"/>
            </a:endParaRPr>
          </a:p>
        </p:txBody>
      </p:sp>
      <p:sp>
        <p:nvSpPr>
          <p:cNvPr id="15" name="Hình Bầu dục 14">
            <a:extLst>
              <a:ext uri="{FF2B5EF4-FFF2-40B4-BE49-F238E27FC236}">
                <a16:creationId xmlns:a16="http://schemas.microsoft.com/office/drawing/2014/main" id="{3121AA32-465C-B8FB-E539-E03D7D58BFFF}"/>
              </a:ext>
            </a:extLst>
          </p:cNvPr>
          <p:cNvSpPr/>
          <p:nvPr/>
        </p:nvSpPr>
        <p:spPr>
          <a:xfrm>
            <a:off x="9144000" y="1581167"/>
            <a:ext cx="3292555" cy="3017571"/>
          </a:xfrm>
          <a:prstGeom prst="ellipse">
            <a:avLst/>
          </a:prstGeom>
          <a:solidFill>
            <a:srgbClr val="CB9C12"/>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latin typeface="Arial" panose="020B0604020202020204" pitchFamily="34" charset="0"/>
                <a:cs typeface="Arial" panose="020B0604020202020204" pitchFamily="34" charset="0"/>
              </a:rPr>
              <a:t>Vai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trò</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lâm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nghiệp</a:t>
            </a:r>
            <a:endParaRPr lang="en-US" sz="3200" dirty="0">
              <a:latin typeface="Arial" panose="020B0604020202020204" pitchFamily="34" charset="0"/>
              <a:cs typeface="Arial" panose="020B0604020202020204" pitchFamily="34" charset="0"/>
            </a:endParaRPr>
          </a:p>
        </p:txBody>
      </p:sp>
      <p:sp>
        <p:nvSpPr>
          <p:cNvPr id="16" name="Hình Bầu dục 15">
            <a:extLst>
              <a:ext uri="{FF2B5EF4-FFF2-40B4-BE49-F238E27FC236}">
                <a16:creationId xmlns:a16="http://schemas.microsoft.com/office/drawing/2014/main" id="{28FA0416-1DE7-370B-E130-CF257D6A53CB}"/>
              </a:ext>
            </a:extLst>
          </p:cNvPr>
          <p:cNvSpPr/>
          <p:nvPr/>
        </p:nvSpPr>
        <p:spPr>
          <a:xfrm>
            <a:off x="9338026" y="6404641"/>
            <a:ext cx="3292555" cy="3017571"/>
          </a:xfrm>
          <a:prstGeom prst="ellipse">
            <a:avLst/>
          </a:prstGeom>
          <a:solidFill>
            <a:srgbClr val="CB9C12"/>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latin typeface="Arial" panose="020B0604020202020204" pitchFamily="34" charset="0"/>
                <a:cs typeface="Arial" panose="020B0604020202020204" pitchFamily="34" charset="0"/>
              </a:rPr>
              <a:t>Yêu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cầu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người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động</a:t>
            </a:r>
            <a:endParaRPr lang="en-US" sz="3200" dirty="0">
              <a:latin typeface="Arial" panose="020B0604020202020204" pitchFamily="34" charset="0"/>
              <a:cs typeface="Arial" panose="020B0604020202020204" pitchFamily="34" charset="0"/>
            </a:endParaRPr>
          </a:p>
        </p:txBody>
      </p:sp>
      <p:cxnSp>
        <p:nvCxnSpPr>
          <p:cNvPr id="17" name="Đường kết nối: Mũi tên Gấp khúc 16">
            <a:extLst>
              <a:ext uri="{FF2B5EF4-FFF2-40B4-BE49-F238E27FC236}">
                <a16:creationId xmlns:a16="http://schemas.microsoft.com/office/drawing/2014/main" id="{0841ACEC-82D8-CBEB-C4BF-0F2EB7B47C72}"/>
              </a:ext>
            </a:extLst>
          </p:cNvPr>
          <p:cNvCxnSpPr>
            <a:cxnSpLocks/>
            <a:stCxn id="16" idx="2"/>
            <a:endCxn id="24" idx="3"/>
          </p:cNvCxnSpPr>
          <p:nvPr/>
        </p:nvCxnSpPr>
        <p:spPr>
          <a:xfrm rot="10800000">
            <a:off x="7421220" y="666053"/>
            <a:ext cx="1916807" cy="7247375"/>
          </a:xfrm>
          <a:prstGeom prst="bentConnector3">
            <a:avLst>
              <a:gd name="adj1" fmla="val 50000"/>
            </a:avLst>
          </a:prstGeom>
          <a:ln w="28575"/>
        </p:spPr>
        <p:style>
          <a:lnRef idx="1">
            <a:schemeClr val="dk1"/>
          </a:lnRef>
          <a:fillRef idx="0">
            <a:schemeClr val="dk1"/>
          </a:fillRef>
          <a:effectRef idx="0">
            <a:schemeClr val="dk1"/>
          </a:effectRef>
          <a:fontRef idx="minor">
            <a:schemeClr val="tx1"/>
          </a:fontRef>
        </p:style>
      </p:cxnSp>
      <p:cxnSp>
        <p:nvCxnSpPr>
          <p:cNvPr id="18" name="Đường kết nối: Mũi tên Gấp khúc 17">
            <a:extLst>
              <a:ext uri="{FF2B5EF4-FFF2-40B4-BE49-F238E27FC236}">
                <a16:creationId xmlns:a16="http://schemas.microsoft.com/office/drawing/2014/main" id="{0CA1F02A-3BB2-5C34-3C2D-A0F7AD3E301E}"/>
              </a:ext>
            </a:extLst>
          </p:cNvPr>
          <p:cNvCxnSpPr>
            <a:cxnSpLocks/>
            <a:stCxn id="16" idx="2"/>
            <a:endCxn id="31" idx="3"/>
          </p:cNvCxnSpPr>
          <p:nvPr/>
        </p:nvCxnSpPr>
        <p:spPr>
          <a:xfrm rot="10800000">
            <a:off x="7399624" y="2148089"/>
            <a:ext cx="1938402" cy="5765338"/>
          </a:xfrm>
          <a:prstGeom prst="bentConnector3">
            <a:avLst>
              <a:gd name="adj1" fmla="val 50000"/>
            </a:avLst>
          </a:prstGeom>
          <a:ln w="28575"/>
        </p:spPr>
        <p:style>
          <a:lnRef idx="1">
            <a:schemeClr val="dk1"/>
          </a:lnRef>
          <a:fillRef idx="0">
            <a:schemeClr val="dk1"/>
          </a:fillRef>
          <a:effectRef idx="0">
            <a:schemeClr val="dk1"/>
          </a:effectRef>
          <a:fontRef idx="minor">
            <a:schemeClr val="tx1"/>
          </a:fontRef>
        </p:style>
      </p:cxnSp>
      <p:cxnSp>
        <p:nvCxnSpPr>
          <p:cNvPr id="19" name="Đường kết nối: Mũi tên Gấp khúc 18">
            <a:extLst>
              <a:ext uri="{FF2B5EF4-FFF2-40B4-BE49-F238E27FC236}">
                <a16:creationId xmlns:a16="http://schemas.microsoft.com/office/drawing/2014/main" id="{7E9FBA43-81C8-0F45-222A-A2BEB5F45C33}"/>
              </a:ext>
            </a:extLst>
          </p:cNvPr>
          <p:cNvCxnSpPr>
            <a:cxnSpLocks/>
            <a:stCxn id="16" idx="2"/>
            <a:endCxn id="32" idx="3"/>
          </p:cNvCxnSpPr>
          <p:nvPr/>
        </p:nvCxnSpPr>
        <p:spPr>
          <a:xfrm rot="10800000">
            <a:off x="7358888" y="4331545"/>
            <a:ext cx="1979139" cy="3581882"/>
          </a:xfrm>
          <a:prstGeom prst="bentConnector3">
            <a:avLst>
              <a:gd name="adj1" fmla="val 50000"/>
            </a:avLst>
          </a:prstGeom>
          <a:ln w="28575"/>
        </p:spPr>
        <p:style>
          <a:lnRef idx="1">
            <a:schemeClr val="dk1"/>
          </a:lnRef>
          <a:fillRef idx="0">
            <a:schemeClr val="dk1"/>
          </a:fillRef>
          <a:effectRef idx="0">
            <a:schemeClr val="dk1"/>
          </a:effectRef>
          <a:fontRef idx="minor">
            <a:schemeClr val="tx1"/>
          </a:fontRef>
        </p:style>
      </p:cxnSp>
      <p:cxnSp>
        <p:nvCxnSpPr>
          <p:cNvPr id="20" name="Đường kết nối: Mũi tên Gấp khúc 19">
            <a:extLst>
              <a:ext uri="{FF2B5EF4-FFF2-40B4-BE49-F238E27FC236}">
                <a16:creationId xmlns:a16="http://schemas.microsoft.com/office/drawing/2014/main" id="{0821DFBC-BA48-F8E1-04C2-1097928CD4C5}"/>
              </a:ext>
            </a:extLst>
          </p:cNvPr>
          <p:cNvCxnSpPr>
            <a:cxnSpLocks/>
            <a:stCxn id="16" idx="2"/>
            <a:endCxn id="34" idx="3"/>
          </p:cNvCxnSpPr>
          <p:nvPr/>
        </p:nvCxnSpPr>
        <p:spPr>
          <a:xfrm rot="10800000">
            <a:off x="7435914" y="6865795"/>
            <a:ext cx="1902112" cy="1047632"/>
          </a:xfrm>
          <a:prstGeom prst="bentConnector3">
            <a:avLst>
              <a:gd name="adj1" fmla="val 50000"/>
            </a:avLst>
          </a:prstGeom>
          <a:ln w="28575"/>
        </p:spPr>
        <p:style>
          <a:lnRef idx="1">
            <a:schemeClr val="dk1"/>
          </a:lnRef>
          <a:fillRef idx="0">
            <a:schemeClr val="dk1"/>
          </a:fillRef>
          <a:effectRef idx="0">
            <a:schemeClr val="dk1"/>
          </a:effectRef>
          <a:fontRef idx="minor">
            <a:schemeClr val="tx1"/>
          </a:fontRef>
        </p:style>
      </p:cxnSp>
      <p:cxnSp>
        <p:nvCxnSpPr>
          <p:cNvPr id="21" name="Đường kết nối: Mũi tên Gấp khúc 20">
            <a:extLst>
              <a:ext uri="{FF2B5EF4-FFF2-40B4-BE49-F238E27FC236}">
                <a16:creationId xmlns:a16="http://schemas.microsoft.com/office/drawing/2014/main" id="{F3141796-5FD8-FC94-D61E-8554C0CCE8FA}"/>
              </a:ext>
            </a:extLst>
          </p:cNvPr>
          <p:cNvCxnSpPr>
            <a:cxnSpLocks/>
            <a:stCxn id="16" idx="2"/>
          </p:cNvCxnSpPr>
          <p:nvPr/>
        </p:nvCxnSpPr>
        <p:spPr>
          <a:xfrm rot="10800000" flipV="1">
            <a:off x="7394892" y="7913426"/>
            <a:ext cx="1943135" cy="1206039"/>
          </a:xfrm>
          <a:prstGeom prst="bentConnector3">
            <a:avLst>
              <a:gd name="adj1" fmla="val 50000"/>
            </a:avLst>
          </a:prstGeom>
          <a:ln w="28575"/>
        </p:spPr>
        <p:style>
          <a:lnRef idx="1">
            <a:schemeClr val="dk1"/>
          </a:lnRef>
          <a:fillRef idx="0">
            <a:schemeClr val="dk1"/>
          </a:fillRef>
          <a:effectRef idx="0">
            <a:schemeClr val="dk1"/>
          </a:effectRef>
          <a:fontRef idx="minor">
            <a:schemeClr val="tx1"/>
          </a:fontRef>
        </p:style>
      </p:cxnSp>
      <p:cxnSp>
        <p:nvCxnSpPr>
          <p:cNvPr id="23" name="Đường kết nối: Mũi tên Gấp khúc 22">
            <a:extLst>
              <a:ext uri="{FF2B5EF4-FFF2-40B4-BE49-F238E27FC236}">
                <a16:creationId xmlns:a16="http://schemas.microsoft.com/office/drawing/2014/main" id="{BAE3880A-46F2-445C-F372-9AB3C78B8772}"/>
              </a:ext>
            </a:extLst>
          </p:cNvPr>
          <p:cNvCxnSpPr>
            <a:cxnSpLocks/>
            <a:stCxn id="14" idx="1"/>
            <a:endCxn id="15" idx="6"/>
          </p:cNvCxnSpPr>
          <p:nvPr/>
        </p:nvCxnSpPr>
        <p:spPr>
          <a:xfrm rot="10800000">
            <a:off x="12436555" y="3089953"/>
            <a:ext cx="1702812" cy="2802724"/>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sp>
        <p:nvSpPr>
          <p:cNvPr id="24" name="Hình chữ nhật: Góc Tròn 23">
            <a:extLst>
              <a:ext uri="{FF2B5EF4-FFF2-40B4-BE49-F238E27FC236}">
                <a16:creationId xmlns:a16="http://schemas.microsoft.com/office/drawing/2014/main" id="{10CB29D3-2B81-D343-525E-F0DF80A12CFE}"/>
              </a:ext>
            </a:extLst>
          </p:cNvPr>
          <p:cNvSpPr/>
          <p:nvPr/>
        </p:nvSpPr>
        <p:spPr>
          <a:xfrm>
            <a:off x="200025" y="281539"/>
            <a:ext cx="7221194" cy="769026"/>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Arial" panose="020B0604020202020204" pitchFamily="34" charset="0"/>
                <a:cs typeface="Arial" panose="020B0604020202020204" pitchFamily="34" charset="0"/>
              </a:rPr>
              <a:t>Sức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khoẻ</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tốt</a:t>
            </a:r>
            <a:endParaRPr lang="en-US" sz="2800" dirty="0">
              <a:solidFill>
                <a:schemeClr val="tx1"/>
              </a:solidFill>
              <a:latin typeface="Arial" panose="020B0604020202020204" pitchFamily="34" charset="0"/>
              <a:cs typeface="Arial" panose="020B0604020202020204" pitchFamily="34" charset="0"/>
            </a:endParaRPr>
          </a:p>
        </p:txBody>
      </p:sp>
      <p:sp>
        <p:nvSpPr>
          <p:cNvPr id="31" name="Hình chữ nhật: Góc Tròn 30">
            <a:extLst>
              <a:ext uri="{FF2B5EF4-FFF2-40B4-BE49-F238E27FC236}">
                <a16:creationId xmlns:a16="http://schemas.microsoft.com/office/drawing/2014/main" id="{FF830CFF-8C28-0D20-86CC-0A7500C0A616}"/>
              </a:ext>
            </a:extLst>
          </p:cNvPr>
          <p:cNvSpPr/>
          <p:nvPr/>
        </p:nvSpPr>
        <p:spPr>
          <a:xfrm>
            <a:off x="178430" y="1763576"/>
            <a:ext cx="7221194" cy="769026"/>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Arial" panose="020B0604020202020204" pitchFamily="34" charset="0"/>
                <a:cs typeface="Arial" panose="020B0604020202020204" pitchFamily="34" charset="0"/>
              </a:rPr>
              <a:t>Có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kiến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thức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kĩ</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năng</a:t>
            </a:r>
            <a:r>
              <a:rPr lang="en-US" sz="2800" dirty="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trong</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lâm</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nghiệp</a:t>
            </a:r>
            <a:endParaRPr lang="en-US" sz="2800" dirty="0">
              <a:solidFill>
                <a:schemeClr val="tx1"/>
              </a:solidFill>
              <a:latin typeface="Arial" panose="020B0604020202020204" pitchFamily="34" charset="0"/>
              <a:cs typeface="Arial" panose="020B0604020202020204" pitchFamily="34" charset="0"/>
            </a:endParaRPr>
          </a:p>
        </p:txBody>
      </p:sp>
      <p:sp>
        <p:nvSpPr>
          <p:cNvPr id="32" name="Hình chữ nhật: Góc Tròn 31">
            <a:extLst>
              <a:ext uri="{FF2B5EF4-FFF2-40B4-BE49-F238E27FC236}">
                <a16:creationId xmlns:a16="http://schemas.microsoft.com/office/drawing/2014/main" id="{3D276DA4-1152-EBB9-60E1-B3385CD526E2}"/>
              </a:ext>
            </a:extLst>
          </p:cNvPr>
          <p:cNvSpPr/>
          <p:nvPr/>
        </p:nvSpPr>
        <p:spPr>
          <a:xfrm>
            <a:off x="137693" y="3278991"/>
            <a:ext cx="7221194" cy="2105108"/>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a:lnSpc>
                <a:spcPct val="150000"/>
              </a:lnSpc>
              <a:spcBef>
                <a:spcPts val="0"/>
              </a:spcBef>
              <a:spcAft>
                <a:spcPts val="0"/>
              </a:spcAft>
            </a:pP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khả</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áp</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nghệ</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tiên</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cụ</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xuất</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lâm</a:t>
            </a:r>
            <a:r>
              <a:rPr lang="fr-FR"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2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nghiệp</a:t>
            </a:r>
            <a:endParaRPr lang="en-US" sz="2800" dirty="0">
              <a:effectLst/>
              <a:latin typeface="Arial" panose="020B0604020202020204" pitchFamily="34" charset="0"/>
              <a:ea typeface="Noto Sans Symbols"/>
              <a:cs typeface="Arial" panose="020B0604020202020204" pitchFamily="34" charset="0"/>
            </a:endParaRPr>
          </a:p>
        </p:txBody>
      </p:sp>
      <p:sp>
        <p:nvSpPr>
          <p:cNvPr id="34" name="Hình chữ nhật: Góc Tròn 33">
            <a:extLst>
              <a:ext uri="{FF2B5EF4-FFF2-40B4-BE49-F238E27FC236}">
                <a16:creationId xmlns:a16="http://schemas.microsoft.com/office/drawing/2014/main" id="{CFAA8DF9-5B50-5EE5-DE34-638175DE6ED5}"/>
              </a:ext>
            </a:extLst>
          </p:cNvPr>
          <p:cNvSpPr/>
          <p:nvPr/>
        </p:nvSpPr>
        <p:spPr>
          <a:xfrm>
            <a:off x="142143" y="5879430"/>
            <a:ext cx="7293771" cy="1972729"/>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a:lnSpc>
                <a:spcPct val="150000"/>
              </a:lnSpc>
              <a:spcBef>
                <a:spcPts val="0"/>
              </a:spcBef>
              <a:spcAft>
                <a:spcPts val="0"/>
              </a:spcAft>
            </a:pP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Chăm</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chỉ</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chịu</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khó</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tuân</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thủ</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pháp</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luật</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ý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vệ</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môi</a:t>
            </a:r>
            <a:r>
              <a:rPr lang="fr-FR"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trường</a:t>
            </a:r>
            <a:endParaRPr lang="en-US" sz="2800" dirty="0">
              <a:effectLst/>
              <a:latin typeface="Arial" panose="020B0604020202020204" pitchFamily="34" charset="0"/>
              <a:ea typeface="Noto Sans Symbols"/>
              <a:cs typeface="Arial" panose="020B0604020202020204" pitchFamily="34" charset="0"/>
            </a:endParaRPr>
          </a:p>
        </p:txBody>
      </p:sp>
      <p:sp>
        <p:nvSpPr>
          <p:cNvPr id="36" name="Hình chữ nhật: Góc Tròn 35">
            <a:extLst>
              <a:ext uri="{FF2B5EF4-FFF2-40B4-BE49-F238E27FC236}">
                <a16:creationId xmlns:a16="http://schemas.microsoft.com/office/drawing/2014/main" id="{B65077BE-E3A1-D573-F6F8-08856D34FAF9}"/>
              </a:ext>
            </a:extLst>
          </p:cNvPr>
          <p:cNvSpPr/>
          <p:nvPr/>
        </p:nvSpPr>
        <p:spPr>
          <a:xfrm>
            <a:off x="178430" y="8626439"/>
            <a:ext cx="7221194" cy="986055"/>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 marR="26670" algn="just">
              <a:lnSpc>
                <a:spcPct val="150000"/>
              </a:lnSpc>
              <a:spcBef>
                <a:spcPts val="0"/>
              </a:spcBef>
              <a:spcAft>
                <a:spcPts val="1050"/>
              </a:spcAft>
            </a:pPr>
            <a:r>
              <a:rPr lang="en-US" sz="36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Yêu</a:t>
            </a:r>
            <a:r>
              <a:rPr lang="en-US" sz="36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thích</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nghề</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8" name="Đường kết nối: Mũi tên Gấp khúc 37">
            <a:extLst>
              <a:ext uri="{FF2B5EF4-FFF2-40B4-BE49-F238E27FC236}">
                <a16:creationId xmlns:a16="http://schemas.microsoft.com/office/drawing/2014/main" id="{E81AE8C0-B5BB-E8C7-50A5-C4DEFF110D71}"/>
              </a:ext>
            </a:extLst>
          </p:cNvPr>
          <p:cNvCxnSpPr>
            <a:cxnSpLocks/>
            <a:stCxn id="14" idx="1"/>
            <a:endCxn id="16" idx="6"/>
          </p:cNvCxnSpPr>
          <p:nvPr/>
        </p:nvCxnSpPr>
        <p:spPr>
          <a:xfrm rot="10800000" flipV="1">
            <a:off x="12630581" y="5892677"/>
            <a:ext cx="1508786" cy="2020750"/>
          </a:xfrm>
          <a:prstGeom prst="bentConnector3">
            <a:avLst>
              <a:gd name="adj1" fmla="val 56629"/>
            </a:avLst>
          </a:prstGeom>
          <a:ln w="38100"/>
        </p:spPr>
        <p:style>
          <a:lnRef idx="1">
            <a:schemeClr val="dk1"/>
          </a:lnRef>
          <a:fillRef idx="0">
            <a:schemeClr val="dk1"/>
          </a:fillRef>
          <a:effectRef idx="0">
            <a:schemeClr val="dk1"/>
          </a:effectRef>
          <a:fontRef idx="minor">
            <a:schemeClr val="tx1"/>
          </a:fontRef>
        </p:style>
      </p:cxnSp>
      <p:pic>
        <p:nvPicPr>
          <p:cNvPr id="2" name="Picture 3">
            <a:extLst>
              <a:ext uri="{FF2B5EF4-FFF2-40B4-BE49-F238E27FC236}">
                <a16:creationId xmlns:a16="http://schemas.microsoft.com/office/drawing/2014/main" id="{14952C74-AA7E-13D9-9411-2A41DDF362D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40862" y="0"/>
            <a:ext cx="2394065"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500"/>
                                        <p:tgtEl>
                                          <p:spTgt spid="2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circle(in)">
                                      <p:cBhvr>
                                        <p:cTn id="20" dur="500"/>
                                        <p:tgtEl>
                                          <p:spTgt spid="3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par>
                                <p:cTn id="37" presetID="2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500"/>
                                        <p:tgtEl>
                                          <p:spTgt spid="32"/>
                                        </p:tgtEl>
                                      </p:cBhvr>
                                    </p:animEffect>
                                  </p:childTnLst>
                                </p:cTn>
                              </p:par>
                              <p:par>
                                <p:cTn id="45" presetID="2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par>
                                <p:cTn id="53" presetID="22" presetClass="entr" presetSubtype="4"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down)">
                                      <p:cBhvr>
                                        <p:cTn id="60" dur="500"/>
                                        <p:tgtEl>
                                          <p:spTgt spid="36"/>
                                        </p:tgtEl>
                                      </p:cBhvr>
                                    </p:animEffect>
                                  </p:childTnLst>
                                </p:cTn>
                              </p:par>
                              <p:par>
                                <p:cTn id="61" presetID="22" presetClass="entr" presetSubtype="4"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4" grpId="0" animBg="1"/>
      <p:bldP spid="31" grpId="0" animBg="1"/>
      <p:bldP spid="32" grpId="0" animBg="1"/>
      <p:bldP spid="34"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Hình chữ nhật: Góc Tròn 14">
            <a:extLst>
              <a:ext uri="{FF2B5EF4-FFF2-40B4-BE49-F238E27FC236}">
                <a16:creationId xmlns:a16="http://schemas.microsoft.com/office/drawing/2014/main" id="{9DC478AD-6405-1E0F-CA5B-45078828B2EA}"/>
              </a:ext>
            </a:extLst>
          </p:cNvPr>
          <p:cNvSpPr/>
          <p:nvPr/>
        </p:nvSpPr>
        <p:spPr>
          <a:xfrm>
            <a:off x="1066800" y="3286757"/>
            <a:ext cx="3292555" cy="5227371"/>
          </a:xfrm>
          <a:prstGeom prst="roundRect">
            <a:avLst/>
          </a:prstGeom>
          <a:solidFill>
            <a:srgbClr val="FFF99D"/>
          </a:solidFill>
          <a:ln>
            <a:solidFill>
              <a:srgbClr val="FFF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smtClean="0">
                <a:solidFill>
                  <a:sysClr val="windowText" lastClr="000000"/>
                </a:solidFill>
                <a:latin typeface="Arial" panose="020B0604020202020204" pitchFamily="34" charset="0"/>
                <a:cs typeface="Arial" panose="020B0604020202020204" pitchFamily="34" charset="0"/>
              </a:rPr>
              <a:t>ĐẶC TRƯNG CƠ BẢN CỦA SẢN XUẤT LÂM NGHIỆP</a:t>
            </a:r>
            <a:endParaRPr lang="en-US" sz="3200" b="1" dirty="0">
              <a:solidFill>
                <a:sysClr val="windowText" lastClr="000000"/>
              </a:solidFill>
              <a:latin typeface="Arial" panose="020B0604020202020204" pitchFamily="34" charset="0"/>
              <a:cs typeface="Arial" panose="020B0604020202020204" pitchFamily="34" charset="0"/>
            </a:endParaRPr>
          </a:p>
        </p:txBody>
      </p:sp>
      <p:sp>
        <p:nvSpPr>
          <p:cNvPr id="16" name="Hình Bầu dục 15">
            <a:extLst>
              <a:ext uri="{FF2B5EF4-FFF2-40B4-BE49-F238E27FC236}">
                <a16:creationId xmlns:a16="http://schemas.microsoft.com/office/drawing/2014/main" id="{4184C03E-CA6A-E7D4-0AE5-2BC07A20B1D3}"/>
              </a:ext>
            </a:extLst>
          </p:cNvPr>
          <p:cNvSpPr/>
          <p:nvPr/>
        </p:nvSpPr>
        <p:spPr>
          <a:xfrm>
            <a:off x="5226453" y="1581167"/>
            <a:ext cx="3292555" cy="3017571"/>
          </a:xfrm>
          <a:prstGeom prst="ellipse">
            <a:avLst/>
          </a:prstGeom>
          <a:solidFill>
            <a:srgbClr val="CB9C12"/>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smtClean="0">
                <a:latin typeface="Arial" panose="020B0604020202020204" pitchFamily="34" charset="0"/>
                <a:cs typeface="Arial" panose="020B0604020202020204" pitchFamily="34" charset="0"/>
              </a:rPr>
              <a:t>Hoạt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động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bản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của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lâm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nghiệp</a:t>
            </a:r>
            <a:endParaRPr lang="en-US" sz="3200" dirty="0">
              <a:latin typeface="Arial" panose="020B0604020202020204" pitchFamily="34" charset="0"/>
              <a:cs typeface="Arial" panose="020B0604020202020204" pitchFamily="34" charset="0"/>
            </a:endParaRPr>
          </a:p>
        </p:txBody>
      </p:sp>
      <p:sp>
        <p:nvSpPr>
          <p:cNvPr id="17" name="Hình Bầu dục 16">
            <a:extLst>
              <a:ext uri="{FF2B5EF4-FFF2-40B4-BE49-F238E27FC236}">
                <a16:creationId xmlns:a16="http://schemas.microsoft.com/office/drawing/2014/main" id="{7F81211D-ECE2-BAB8-B786-10E820230307}"/>
              </a:ext>
            </a:extLst>
          </p:cNvPr>
          <p:cNvSpPr/>
          <p:nvPr/>
        </p:nvSpPr>
        <p:spPr>
          <a:xfrm>
            <a:off x="5420479" y="6404641"/>
            <a:ext cx="3494921" cy="3368551"/>
          </a:xfrm>
          <a:prstGeom prst="ellipse">
            <a:avLst/>
          </a:prstGeom>
          <a:solidFill>
            <a:srgbClr val="CB9C12"/>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smtClean="0">
                <a:latin typeface="Arial" panose="020B0604020202020204" pitchFamily="34" charset="0"/>
                <a:cs typeface="Arial" panose="020B0604020202020204" pitchFamily="34" charset="0"/>
              </a:rPr>
              <a:t>Đặc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trưng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bản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của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sản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xuất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lâm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nghiệp</a:t>
            </a:r>
            <a:endParaRPr lang="en-US" sz="3200" dirty="0">
              <a:latin typeface="Arial" panose="020B0604020202020204" pitchFamily="34" charset="0"/>
              <a:cs typeface="Arial" panose="020B0604020202020204" pitchFamily="34" charset="0"/>
            </a:endParaRPr>
          </a:p>
        </p:txBody>
      </p:sp>
      <p:cxnSp>
        <p:nvCxnSpPr>
          <p:cNvPr id="18" name="Đường kết nối: Mũi tên Gấp khúc 17">
            <a:extLst>
              <a:ext uri="{FF2B5EF4-FFF2-40B4-BE49-F238E27FC236}">
                <a16:creationId xmlns:a16="http://schemas.microsoft.com/office/drawing/2014/main" id="{604A9B89-5090-0E4F-D414-0724E9951757}"/>
              </a:ext>
            </a:extLst>
          </p:cNvPr>
          <p:cNvCxnSpPr>
            <a:cxnSpLocks/>
            <a:stCxn id="15" idx="3"/>
            <a:endCxn id="16" idx="2"/>
          </p:cNvCxnSpPr>
          <p:nvPr/>
        </p:nvCxnSpPr>
        <p:spPr>
          <a:xfrm flipV="1">
            <a:off x="4359355" y="3089953"/>
            <a:ext cx="867098" cy="2810490"/>
          </a:xfrm>
          <a:prstGeom prst="bentConnector3">
            <a:avLst>
              <a:gd name="adj1" fmla="val 61717"/>
            </a:avLst>
          </a:prstGeom>
          <a:ln w="38100"/>
        </p:spPr>
        <p:style>
          <a:lnRef idx="1">
            <a:schemeClr val="dk1"/>
          </a:lnRef>
          <a:fillRef idx="0">
            <a:schemeClr val="dk1"/>
          </a:fillRef>
          <a:effectRef idx="0">
            <a:schemeClr val="dk1"/>
          </a:effectRef>
          <a:fontRef idx="minor">
            <a:schemeClr val="tx1"/>
          </a:fontRef>
        </p:style>
      </p:cxnSp>
      <p:cxnSp>
        <p:nvCxnSpPr>
          <p:cNvPr id="19" name="Đường kết nối: Mũi tên Gấp khúc 18">
            <a:extLst>
              <a:ext uri="{FF2B5EF4-FFF2-40B4-BE49-F238E27FC236}">
                <a16:creationId xmlns:a16="http://schemas.microsoft.com/office/drawing/2014/main" id="{ABD03E12-4566-1D35-05CD-2D0EF256663D}"/>
              </a:ext>
            </a:extLst>
          </p:cNvPr>
          <p:cNvCxnSpPr>
            <a:cxnSpLocks/>
            <a:stCxn id="15" idx="3"/>
            <a:endCxn id="17" idx="2"/>
          </p:cNvCxnSpPr>
          <p:nvPr/>
        </p:nvCxnSpPr>
        <p:spPr>
          <a:xfrm>
            <a:off x="4359355" y="5900443"/>
            <a:ext cx="1061124" cy="2188474"/>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grpSp>
        <p:nvGrpSpPr>
          <p:cNvPr id="8" name="Group 7"/>
          <p:cNvGrpSpPr/>
          <p:nvPr/>
        </p:nvGrpSpPr>
        <p:grpSpPr>
          <a:xfrm>
            <a:off x="9982200" y="462928"/>
            <a:ext cx="8035924" cy="9310264"/>
            <a:chOff x="9982200" y="462928"/>
            <a:chExt cx="8035924" cy="9310264"/>
          </a:xfrm>
        </p:grpSpPr>
        <p:sp>
          <p:nvSpPr>
            <p:cNvPr id="32" name="Hình chữ nhật: Góc Tròn 31">
              <a:extLst>
                <a:ext uri="{FF2B5EF4-FFF2-40B4-BE49-F238E27FC236}">
                  <a16:creationId xmlns:a16="http://schemas.microsoft.com/office/drawing/2014/main" id="{142BA43C-D0B0-FBB8-BBBF-A7727164F1B6}"/>
                </a:ext>
              </a:extLst>
            </p:cNvPr>
            <p:cNvSpPr/>
            <p:nvPr/>
          </p:nvSpPr>
          <p:spPr>
            <a:xfrm>
              <a:off x="9982200" y="462928"/>
              <a:ext cx="8010524" cy="1152710"/>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00000"/>
                  </a:solidFill>
                  <a:latin typeface="Calibri" panose="020F0502020204030204" pitchFamily="34" charset="0"/>
                  <a:ea typeface="Calibri" panose="020F0502020204030204" pitchFamily="34" charset="0"/>
                  <a:cs typeface="Times New Roman" panose="02020603050405020304" pitchFamily="18" charset="0"/>
                </a:rPr>
                <a:t>Quản lý rừng.</a:t>
              </a:r>
              <a:endParaRPr lang="en-US" sz="4000" dirty="0">
                <a:solidFill>
                  <a:schemeClr val="tx1"/>
                </a:solidFill>
                <a:latin typeface="Arial" panose="020B0604020202020204" pitchFamily="34" charset="0"/>
                <a:cs typeface="Arial" panose="020B0604020202020204" pitchFamily="34" charset="0"/>
              </a:endParaRPr>
            </a:p>
          </p:txBody>
        </p:sp>
        <p:sp>
          <p:nvSpPr>
            <p:cNvPr id="33" name="Hình chữ nhật: Góc Tròn 32">
              <a:extLst>
                <a:ext uri="{FF2B5EF4-FFF2-40B4-BE49-F238E27FC236}">
                  <a16:creationId xmlns:a16="http://schemas.microsoft.com/office/drawing/2014/main" id="{BD6861DE-53BF-D0CB-B00D-F7734E5009CA}"/>
                </a:ext>
              </a:extLst>
            </p:cNvPr>
            <p:cNvSpPr/>
            <p:nvPr/>
          </p:nvSpPr>
          <p:spPr>
            <a:xfrm>
              <a:off x="9982200" y="2311613"/>
              <a:ext cx="8010524" cy="1152710"/>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00000"/>
                  </a:solidFill>
                  <a:latin typeface="Calibri" panose="020F0502020204030204" pitchFamily="34" charset="0"/>
                  <a:ea typeface="Calibri" panose="020F0502020204030204" pitchFamily="34" charset="0"/>
                  <a:cs typeface="Times New Roman" panose="02020603050405020304" pitchFamily="18" charset="0"/>
                </a:rPr>
                <a:t>Bảo vệ rừng.</a:t>
              </a:r>
              <a:endParaRPr lang="en-US" sz="4000" dirty="0">
                <a:solidFill>
                  <a:schemeClr val="tx1"/>
                </a:solidFill>
                <a:latin typeface="Arial" panose="020B0604020202020204" pitchFamily="34" charset="0"/>
                <a:cs typeface="Arial" panose="020B0604020202020204" pitchFamily="34" charset="0"/>
              </a:endParaRPr>
            </a:p>
          </p:txBody>
        </p:sp>
        <p:sp>
          <p:nvSpPr>
            <p:cNvPr id="34" name="Hình chữ nhật: Góc Tròn 33">
              <a:extLst>
                <a:ext uri="{FF2B5EF4-FFF2-40B4-BE49-F238E27FC236}">
                  <a16:creationId xmlns:a16="http://schemas.microsoft.com/office/drawing/2014/main" id="{BD63EF9A-16F7-6FE0-0976-1BB6DE1E5371}"/>
                </a:ext>
              </a:extLst>
            </p:cNvPr>
            <p:cNvSpPr/>
            <p:nvPr/>
          </p:nvSpPr>
          <p:spPr>
            <a:xfrm>
              <a:off x="9982200" y="4259769"/>
              <a:ext cx="8010524" cy="1331967"/>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rgbClr val="000000"/>
                  </a:solidFill>
                  <a:latin typeface="Calibri" panose="020F0502020204030204" pitchFamily="34" charset="0"/>
                  <a:ea typeface="Calibri" panose="020F0502020204030204" pitchFamily="34" charset="0"/>
                  <a:cs typeface="Times New Roman" panose="02020603050405020304" pitchFamily="18" charset="0"/>
                </a:rPr>
                <a:t>Phát triển rừng.</a:t>
              </a:r>
              <a:endParaRPr lang="en-US" sz="4000" dirty="0">
                <a:solidFill>
                  <a:schemeClr val="tx1"/>
                </a:solidFill>
                <a:latin typeface="Arial" panose="020B0604020202020204" pitchFamily="34" charset="0"/>
                <a:cs typeface="Arial" panose="020B0604020202020204" pitchFamily="34" charset="0"/>
              </a:endParaRPr>
            </a:p>
          </p:txBody>
        </p:sp>
        <p:sp>
          <p:nvSpPr>
            <p:cNvPr id="36" name="Hình chữ nhật: Góc Tròn 35">
              <a:extLst>
                <a:ext uri="{FF2B5EF4-FFF2-40B4-BE49-F238E27FC236}">
                  <a16:creationId xmlns:a16="http://schemas.microsoft.com/office/drawing/2014/main" id="{3B8AF7A8-CE85-90AB-3C81-F907423EE705}"/>
                </a:ext>
              </a:extLst>
            </p:cNvPr>
            <p:cNvSpPr/>
            <p:nvPr/>
          </p:nvSpPr>
          <p:spPr>
            <a:xfrm>
              <a:off x="10007600" y="6330580"/>
              <a:ext cx="8010524" cy="1152710"/>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00000"/>
                  </a:solidFill>
                  <a:latin typeface="Calibri" panose="020F0502020204030204" pitchFamily="34" charset="0"/>
                  <a:ea typeface="Calibri" panose="020F0502020204030204" pitchFamily="34" charset="0"/>
                  <a:cs typeface="Times New Roman" panose="02020603050405020304" pitchFamily="18" charset="0"/>
                </a:rPr>
                <a:t>Sử dụng rừng.</a:t>
              </a:r>
              <a:endParaRPr lang="en-US" sz="4000" dirty="0">
                <a:solidFill>
                  <a:schemeClr val="tx1"/>
                </a:solidFill>
                <a:latin typeface="Arial" panose="020B0604020202020204" pitchFamily="34" charset="0"/>
                <a:cs typeface="Arial" panose="020B0604020202020204" pitchFamily="34" charset="0"/>
              </a:endParaRPr>
            </a:p>
          </p:txBody>
        </p:sp>
        <p:sp>
          <p:nvSpPr>
            <p:cNvPr id="37" name="Hình chữ nhật: Góc Tròn 36">
              <a:extLst>
                <a:ext uri="{FF2B5EF4-FFF2-40B4-BE49-F238E27FC236}">
                  <a16:creationId xmlns:a16="http://schemas.microsoft.com/office/drawing/2014/main" id="{AF20819D-944D-69E0-EA66-1EAC2013159B}"/>
                </a:ext>
              </a:extLst>
            </p:cNvPr>
            <p:cNvSpPr/>
            <p:nvPr/>
          </p:nvSpPr>
          <p:spPr>
            <a:xfrm>
              <a:off x="9982200" y="8254411"/>
              <a:ext cx="8010524" cy="1518781"/>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rgbClr val="000000"/>
                  </a:solidFill>
                  <a:latin typeface="Calibri" panose="020F0502020204030204" pitchFamily="34" charset="0"/>
                  <a:ea typeface="Calibri" panose="020F0502020204030204" pitchFamily="34" charset="0"/>
                  <a:cs typeface="Times New Roman" panose="02020603050405020304" pitchFamily="18" charset="0"/>
                </a:rPr>
                <a:t>Chế biến và thương mại lâm sản.</a:t>
              </a:r>
              <a:endParaRPr lang="en-US" sz="4000" dirty="0">
                <a:solidFill>
                  <a:schemeClr val="tx1"/>
                </a:solidFill>
                <a:latin typeface="Arial" panose="020B0604020202020204" pitchFamily="34" charset="0"/>
                <a:cs typeface="Arial" panose="020B0604020202020204" pitchFamily="34" charset="0"/>
              </a:endParaRPr>
            </a:p>
          </p:txBody>
        </p:sp>
      </p:grpSp>
      <p:cxnSp>
        <p:nvCxnSpPr>
          <p:cNvPr id="39" name="Đường kết nối: Mũi tên Gấp khúc 38">
            <a:extLst>
              <a:ext uri="{FF2B5EF4-FFF2-40B4-BE49-F238E27FC236}">
                <a16:creationId xmlns:a16="http://schemas.microsoft.com/office/drawing/2014/main" id="{81E245B6-C88A-72C4-364D-81AE752B69E5}"/>
              </a:ext>
            </a:extLst>
          </p:cNvPr>
          <p:cNvCxnSpPr>
            <a:cxnSpLocks/>
            <a:stCxn id="16" idx="6"/>
            <a:endCxn id="32" idx="1"/>
          </p:cNvCxnSpPr>
          <p:nvPr/>
        </p:nvCxnSpPr>
        <p:spPr>
          <a:xfrm flipV="1">
            <a:off x="8519008" y="1039283"/>
            <a:ext cx="1463192" cy="2050670"/>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cxnSp>
        <p:nvCxnSpPr>
          <p:cNvPr id="42" name="Đường kết nối: Mũi tên Gấp khúc 41">
            <a:extLst>
              <a:ext uri="{FF2B5EF4-FFF2-40B4-BE49-F238E27FC236}">
                <a16:creationId xmlns:a16="http://schemas.microsoft.com/office/drawing/2014/main" id="{9A38FA63-50DC-4E6F-10CD-9F5C4B6C95DE}"/>
              </a:ext>
            </a:extLst>
          </p:cNvPr>
          <p:cNvCxnSpPr>
            <a:cxnSpLocks/>
            <a:stCxn id="16" idx="6"/>
            <a:endCxn id="33" idx="1"/>
          </p:cNvCxnSpPr>
          <p:nvPr/>
        </p:nvCxnSpPr>
        <p:spPr>
          <a:xfrm flipV="1">
            <a:off x="8519008" y="2887968"/>
            <a:ext cx="1463192" cy="201985"/>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cxnSp>
        <p:nvCxnSpPr>
          <p:cNvPr id="45" name="Đường kết nối: Mũi tên Gấp khúc 44">
            <a:extLst>
              <a:ext uri="{FF2B5EF4-FFF2-40B4-BE49-F238E27FC236}">
                <a16:creationId xmlns:a16="http://schemas.microsoft.com/office/drawing/2014/main" id="{03CDB83E-13B7-8EE2-D3B4-431609D6B0BB}"/>
              </a:ext>
            </a:extLst>
          </p:cNvPr>
          <p:cNvCxnSpPr>
            <a:cxnSpLocks/>
            <a:stCxn id="16" idx="6"/>
            <a:endCxn id="34" idx="1"/>
          </p:cNvCxnSpPr>
          <p:nvPr/>
        </p:nvCxnSpPr>
        <p:spPr>
          <a:xfrm>
            <a:off x="8519008" y="3089953"/>
            <a:ext cx="1463192" cy="1835800"/>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cxnSp>
        <p:nvCxnSpPr>
          <p:cNvPr id="51" name="Đường kết nối: Mũi tên Gấp khúc 50">
            <a:extLst>
              <a:ext uri="{FF2B5EF4-FFF2-40B4-BE49-F238E27FC236}">
                <a16:creationId xmlns:a16="http://schemas.microsoft.com/office/drawing/2014/main" id="{4C90EADE-3D09-1B64-A292-7C9E92B99477}"/>
              </a:ext>
            </a:extLst>
          </p:cNvPr>
          <p:cNvCxnSpPr>
            <a:cxnSpLocks/>
            <a:stCxn id="16" idx="6"/>
            <a:endCxn id="36" idx="1"/>
          </p:cNvCxnSpPr>
          <p:nvPr/>
        </p:nvCxnSpPr>
        <p:spPr>
          <a:xfrm>
            <a:off x="8519008" y="3089953"/>
            <a:ext cx="1488592" cy="3816982"/>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cxnSp>
        <p:nvCxnSpPr>
          <p:cNvPr id="54" name="Đường kết nối: Mũi tên Gấp khúc 53">
            <a:extLst>
              <a:ext uri="{FF2B5EF4-FFF2-40B4-BE49-F238E27FC236}">
                <a16:creationId xmlns:a16="http://schemas.microsoft.com/office/drawing/2014/main" id="{B9554FBB-B0E8-D778-78B2-1430B868EFB4}"/>
              </a:ext>
            </a:extLst>
          </p:cNvPr>
          <p:cNvCxnSpPr>
            <a:cxnSpLocks/>
            <a:stCxn id="16" idx="6"/>
            <a:endCxn id="37" idx="1"/>
          </p:cNvCxnSpPr>
          <p:nvPr/>
        </p:nvCxnSpPr>
        <p:spPr>
          <a:xfrm>
            <a:off x="8519008" y="3089953"/>
            <a:ext cx="1463192" cy="5923849"/>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pic>
        <p:nvPicPr>
          <p:cNvPr id="2" name="Picture 4">
            <a:extLst>
              <a:ext uri="{FF2B5EF4-FFF2-40B4-BE49-F238E27FC236}">
                <a16:creationId xmlns:a16="http://schemas.microsoft.com/office/drawing/2014/main" id="{EA36E48A-A56D-C70F-B4EE-C83D6110BF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910" y="38117"/>
            <a:ext cx="2893965" cy="2557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randombar(horizontal)">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randombar(horizontal)">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randombar(horizontal)">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randombar(horizontal)">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randombar(horizontal)">
                                      <p:cBhvr>
                                        <p:cTn id="4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Hình chữ nhật: Góc Tròn 19">
            <a:extLst>
              <a:ext uri="{FF2B5EF4-FFF2-40B4-BE49-F238E27FC236}">
                <a16:creationId xmlns:a16="http://schemas.microsoft.com/office/drawing/2014/main" id="{83FF83EB-1275-C42C-0460-F58D65637DA6}"/>
              </a:ext>
            </a:extLst>
          </p:cNvPr>
          <p:cNvSpPr/>
          <p:nvPr/>
        </p:nvSpPr>
        <p:spPr>
          <a:xfrm>
            <a:off x="609600" y="2529814"/>
            <a:ext cx="3292555" cy="5737886"/>
          </a:xfrm>
          <a:prstGeom prst="roundRect">
            <a:avLst/>
          </a:prstGeom>
          <a:solidFill>
            <a:srgbClr val="FFF99D"/>
          </a:solidFill>
          <a:ln>
            <a:solidFill>
              <a:srgbClr val="FFF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b="1">
                <a:solidFill>
                  <a:sysClr val="windowText" lastClr="000000"/>
                </a:solidFill>
                <a:latin typeface="Arial" panose="020B0604020202020204" pitchFamily="34" charset="0"/>
                <a:cs typeface="Arial" panose="020B0604020202020204" pitchFamily="34" charset="0"/>
              </a:rPr>
              <a:t>ĐẶC TRƯNG CƠ BẢN CỦA SẢN XUẤT LÂM NGHIỆP</a:t>
            </a:r>
            <a:endParaRPr lang="en-US" sz="3200" b="1" dirty="0">
              <a:solidFill>
                <a:sysClr val="windowText" lastClr="000000"/>
              </a:solidFill>
              <a:latin typeface="Arial" panose="020B0604020202020204" pitchFamily="34" charset="0"/>
              <a:cs typeface="Arial" panose="020B0604020202020204" pitchFamily="34" charset="0"/>
            </a:endParaRPr>
          </a:p>
        </p:txBody>
      </p:sp>
      <p:sp>
        <p:nvSpPr>
          <p:cNvPr id="21" name="Hình Bầu dục 20">
            <a:extLst>
              <a:ext uri="{FF2B5EF4-FFF2-40B4-BE49-F238E27FC236}">
                <a16:creationId xmlns:a16="http://schemas.microsoft.com/office/drawing/2014/main" id="{9ED3C8ED-02E6-5F68-7437-56623DA3305B}"/>
              </a:ext>
            </a:extLst>
          </p:cNvPr>
          <p:cNvSpPr/>
          <p:nvPr/>
        </p:nvSpPr>
        <p:spPr>
          <a:xfrm>
            <a:off x="4769253" y="824224"/>
            <a:ext cx="3292555" cy="3017571"/>
          </a:xfrm>
          <a:prstGeom prst="ellipse">
            <a:avLst/>
          </a:prstGeom>
          <a:solidFill>
            <a:srgbClr val="CB9C12"/>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a:solidFill>
                  <a:prstClr val="white"/>
                </a:solidFill>
                <a:latin typeface="Arial" panose="020B0604020202020204" pitchFamily="34" charset="0"/>
                <a:cs typeface="Arial" panose="020B0604020202020204" pitchFamily="34" charset="0"/>
              </a:rPr>
              <a:t>Hoạt động cơ bản của lâm nghiệp</a:t>
            </a:r>
            <a:endParaRPr lang="en-US" sz="3200" dirty="0">
              <a:solidFill>
                <a:prstClr val="white"/>
              </a:solidFill>
              <a:latin typeface="Arial" panose="020B0604020202020204" pitchFamily="34" charset="0"/>
              <a:cs typeface="Arial" panose="020B0604020202020204" pitchFamily="34" charset="0"/>
            </a:endParaRPr>
          </a:p>
        </p:txBody>
      </p:sp>
      <p:sp>
        <p:nvSpPr>
          <p:cNvPr id="22" name="Hình Bầu dục 21">
            <a:extLst>
              <a:ext uri="{FF2B5EF4-FFF2-40B4-BE49-F238E27FC236}">
                <a16:creationId xmlns:a16="http://schemas.microsoft.com/office/drawing/2014/main" id="{0124CA11-D924-7473-8E5C-9B37E16D2AED}"/>
              </a:ext>
            </a:extLst>
          </p:cNvPr>
          <p:cNvSpPr/>
          <p:nvPr/>
        </p:nvSpPr>
        <p:spPr>
          <a:xfrm>
            <a:off x="4769253" y="5647698"/>
            <a:ext cx="3841347" cy="3017571"/>
          </a:xfrm>
          <a:prstGeom prst="ellipse">
            <a:avLst/>
          </a:prstGeom>
          <a:solidFill>
            <a:srgbClr val="CB9C12"/>
          </a:solidFill>
          <a:ln>
            <a:solidFill>
              <a:srgbClr val="CB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dirty="0" err="1">
                <a:solidFill>
                  <a:prstClr val="white"/>
                </a:solidFill>
                <a:latin typeface="Arial" panose="020B0604020202020204" pitchFamily="34" charset="0"/>
                <a:cs typeface="Arial" panose="020B0604020202020204" pitchFamily="34" charset="0"/>
              </a:rPr>
              <a:t>Đặc</a:t>
            </a:r>
            <a:r>
              <a:rPr lang="en-US" sz="3200" dirty="0">
                <a:solidFill>
                  <a:prstClr val="white"/>
                </a:solidFill>
                <a:latin typeface="Arial" panose="020B0604020202020204" pitchFamily="34" charset="0"/>
                <a:cs typeface="Arial" panose="020B0604020202020204" pitchFamily="34" charset="0"/>
              </a:rPr>
              <a:t> </a:t>
            </a:r>
            <a:r>
              <a:rPr lang="en-US" sz="3200" dirty="0" err="1">
                <a:solidFill>
                  <a:prstClr val="white"/>
                </a:solidFill>
                <a:latin typeface="Arial" panose="020B0604020202020204" pitchFamily="34" charset="0"/>
                <a:cs typeface="Arial" panose="020B0604020202020204" pitchFamily="34" charset="0"/>
              </a:rPr>
              <a:t>trưng</a:t>
            </a:r>
            <a:r>
              <a:rPr lang="en-US" sz="3200" dirty="0">
                <a:solidFill>
                  <a:prstClr val="white"/>
                </a:solidFill>
                <a:latin typeface="Arial" panose="020B0604020202020204" pitchFamily="34" charset="0"/>
                <a:cs typeface="Arial" panose="020B0604020202020204" pitchFamily="34" charset="0"/>
              </a:rPr>
              <a:t> </a:t>
            </a:r>
            <a:r>
              <a:rPr lang="en-US" sz="3200" dirty="0" err="1">
                <a:solidFill>
                  <a:prstClr val="white"/>
                </a:solidFill>
                <a:latin typeface="Arial" panose="020B0604020202020204" pitchFamily="34" charset="0"/>
                <a:cs typeface="Arial" panose="020B0604020202020204" pitchFamily="34" charset="0"/>
              </a:rPr>
              <a:t>cơ</a:t>
            </a:r>
            <a:r>
              <a:rPr lang="en-US" sz="3200" dirty="0">
                <a:solidFill>
                  <a:prstClr val="white"/>
                </a:solidFill>
                <a:latin typeface="Arial" panose="020B0604020202020204" pitchFamily="34" charset="0"/>
                <a:cs typeface="Arial" panose="020B0604020202020204" pitchFamily="34" charset="0"/>
              </a:rPr>
              <a:t> </a:t>
            </a:r>
            <a:r>
              <a:rPr lang="en-US" sz="3200" dirty="0" err="1">
                <a:solidFill>
                  <a:prstClr val="white"/>
                </a:solidFill>
                <a:latin typeface="Arial" panose="020B0604020202020204" pitchFamily="34" charset="0"/>
                <a:cs typeface="Arial" panose="020B0604020202020204" pitchFamily="34" charset="0"/>
              </a:rPr>
              <a:t>bản</a:t>
            </a:r>
            <a:r>
              <a:rPr lang="en-US" sz="3200" dirty="0">
                <a:solidFill>
                  <a:prstClr val="white"/>
                </a:solidFill>
                <a:latin typeface="Arial" panose="020B0604020202020204" pitchFamily="34" charset="0"/>
                <a:cs typeface="Arial" panose="020B0604020202020204" pitchFamily="34" charset="0"/>
              </a:rPr>
              <a:t> </a:t>
            </a:r>
            <a:r>
              <a:rPr lang="en-US" sz="3200" dirty="0" err="1">
                <a:solidFill>
                  <a:prstClr val="white"/>
                </a:solidFill>
                <a:latin typeface="Arial" panose="020B0604020202020204" pitchFamily="34" charset="0"/>
                <a:cs typeface="Arial" panose="020B0604020202020204" pitchFamily="34" charset="0"/>
              </a:rPr>
              <a:t>của</a:t>
            </a:r>
            <a:r>
              <a:rPr lang="en-US" sz="3200" dirty="0">
                <a:solidFill>
                  <a:prstClr val="white"/>
                </a:solidFill>
                <a:latin typeface="Arial" panose="020B0604020202020204" pitchFamily="34" charset="0"/>
                <a:cs typeface="Arial" panose="020B0604020202020204" pitchFamily="34" charset="0"/>
              </a:rPr>
              <a:t> </a:t>
            </a:r>
            <a:r>
              <a:rPr lang="en-US" sz="3200" dirty="0" err="1">
                <a:solidFill>
                  <a:prstClr val="white"/>
                </a:solidFill>
                <a:latin typeface="Arial" panose="020B0604020202020204" pitchFamily="34" charset="0"/>
                <a:cs typeface="Arial" panose="020B0604020202020204" pitchFamily="34" charset="0"/>
              </a:rPr>
              <a:t>sản</a:t>
            </a:r>
            <a:r>
              <a:rPr lang="en-US" sz="3200" dirty="0">
                <a:solidFill>
                  <a:prstClr val="white"/>
                </a:solidFill>
                <a:latin typeface="Arial" panose="020B0604020202020204" pitchFamily="34" charset="0"/>
                <a:cs typeface="Arial" panose="020B0604020202020204" pitchFamily="34" charset="0"/>
              </a:rPr>
              <a:t> </a:t>
            </a:r>
            <a:r>
              <a:rPr lang="en-US" sz="3200" dirty="0" err="1">
                <a:solidFill>
                  <a:prstClr val="white"/>
                </a:solidFill>
                <a:latin typeface="Arial" panose="020B0604020202020204" pitchFamily="34" charset="0"/>
                <a:cs typeface="Arial" panose="020B0604020202020204" pitchFamily="34" charset="0"/>
              </a:rPr>
              <a:t>xuất</a:t>
            </a:r>
            <a:r>
              <a:rPr lang="en-US" sz="3200" dirty="0">
                <a:solidFill>
                  <a:prstClr val="white"/>
                </a:solidFill>
                <a:latin typeface="Arial" panose="020B0604020202020204" pitchFamily="34" charset="0"/>
                <a:cs typeface="Arial" panose="020B0604020202020204" pitchFamily="34" charset="0"/>
              </a:rPr>
              <a:t> </a:t>
            </a:r>
            <a:r>
              <a:rPr lang="en-US" sz="3200" dirty="0" err="1">
                <a:solidFill>
                  <a:prstClr val="white"/>
                </a:solidFill>
                <a:latin typeface="Arial" panose="020B0604020202020204" pitchFamily="34" charset="0"/>
                <a:cs typeface="Arial" panose="020B0604020202020204" pitchFamily="34" charset="0"/>
              </a:rPr>
              <a:t>lâm</a:t>
            </a:r>
            <a:r>
              <a:rPr lang="en-US" sz="3200" dirty="0">
                <a:solidFill>
                  <a:prstClr val="white"/>
                </a:solidFill>
                <a:latin typeface="Arial" panose="020B0604020202020204" pitchFamily="34" charset="0"/>
                <a:cs typeface="Arial" panose="020B0604020202020204" pitchFamily="34" charset="0"/>
              </a:rPr>
              <a:t> </a:t>
            </a:r>
            <a:r>
              <a:rPr lang="en-US" sz="3200" dirty="0" err="1">
                <a:solidFill>
                  <a:prstClr val="white"/>
                </a:solidFill>
                <a:latin typeface="Arial" panose="020B0604020202020204" pitchFamily="34" charset="0"/>
                <a:cs typeface="Arial" panose="020B0604020202020204" pitchFamily="34" charset="0"/>
              </a:rPr>
              <a:t>nghiệp</a:t>
            </a:r>
            <a:endParaRPr lang="en-US" sz="3200" dirty="0">
              <a:solidFill>
                <a:prstClr val="white"/>
              </a:solidFill>
              <a:latin typeface="Arial" panose="020B0604020202020204" pitchFamily="34" charset="0"/>
              <a:cs typeface="Arial" panose="020B0604020202020204" pitchFamily="34" charset="0"/>
            </a:endParaRPr>
          </a:p>
        </p:txBody>
      </p:sp>
      <p:cxnSp>
        <p:nvCxnSpPr>
          <p:cNvPr id="23" name="Đường kết nối: Mũi tên Gấp khúc 22">
            <a:extLst>
              <a:ext uri="{FF2B5EF4-FFF2-40B4-BE49-F238E27FC236}">
                <a16:creationId xmlns:a16="http://schemas.microsoft.com/office/drawing/2014/main" id="{A7380C7B-7EB5-C147-8D5D-8414AB0CB568}"/>
              </a:ext>
            </a:extLst>
          </p:cNvPr>
          <p:cNvCxnSpPr>
            <a:cxnSpLocks/>
            <a:stCxn id="20" idx="3"/>
            <a:endCxn id="21" idx="2"/>
          </p:cNvCxnSpPr>
          <p:nvPr/>
        </p:nvCxnSpPr>
        <p:spPr>
          <a:xfrm flipV="1">
            <a:off x="3902155" y="2333010"/>
            <a:ext cx="867098" cy="3065747"/>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cxnSp>
        <p:nvCxnSpPr>
          <p:cNvPr id="24" name="Đường kết nối: Mũi tên Gấp khúc 23">
            <a:extLst>
              <a:ext uri="{FF2B5EF4-FFF2-40B4-BE49-F238E27FC236}">
                <a16:creationId xmlns:a16="http://schemas.microsoft.com/office/drawing/2014/main" id="{365FA383-7A96-434C-5F0B-40F4EA219D57}"/>
              </a:ext>
            </a:extLst>
          </p:cNvPr>
          <p:cNvCxnSpPr>
            <a:cxnSpLocks/>
            <a:stCxn id="20" idx="3"/>
            <a:endCxn id="22" idx="2"/>
          </p:cNvCxnSpPr>
          <p:nvPr/>
        </p:nvCxnSpPr>
        <p:spPr>
          <a:xfrm>
            <a:off x="3902155" y="5398757"/>
            <a:ext cx="867098" cy="1757727"/>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grpSp>
        <p:nvGrpSpPr>
          <p:cNvPr id="57" name="Group 56"/>
          <p:cNvGrpSpPr/>
          <p:nvPr/>
        </p:nvGrpSpPr>
        <p:grpSpPr>
          <a:xfrm>
            <a:off x="9509804" y="824224"/>
            <a:ext cx="6796995" cy="8825092"/>
            <a:chOff x="9509804" y="824224"/>
            <a:chExt cx="6796995" cy="8825092"/>
          </a:xfrm>
        </p:grpSpPr>
        <p:sp>
          <p:nvSpPr>
            <p:cNvPr id="25" name="Hình chữ nhật: Góc Tròn 24">
              <a:extLst>
                <a:ext uri="{FF2B5EF4-FFF2-40B4-BE49-F238E27FC236}">
                  <a16:creationId xmlns:a16="http://schemas.microsoft.com/office/drawing/2014/main" id="{90BFCBD7-0F77-15FE-9304-8CC8F3F30E7F}"/>
                </a:ext>
              </a:extLst>
            </p:cNvPr>
            <p:cNvSpPr/>
            <p:nvPr/>
          </p:nvSpPr>
          <p:spPr>
            <a:xfrm>
              <a:off x="9509804" y="824224"/>
              <a:ext cx="6644595" cy="1401848"/>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Chu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kì</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kinh</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doanh</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dài</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endParaRPr lang="en-US" sz="3600" dirty="0">
                <a:solidFill>
                  <a:schemeClr val="tx1"/>
                </a:solidFill>
                <a:latin typeface="Arial" panose="020B0604020202020204" pitchFamily="34" charset="0"/>
                <a:cs typeface="Arial" panose="020B0604020202020204" pitchFamily="34" charset="0"/>
              </a:endParaRPr>
            </a:p>
          </p:txBody>
        </p:sp>
        <p:sp>
          <p:nvSpPr>
            <p:cNvPr id="26" name="Hình chữ nhật: Góc Tròn 25">
              <a:extLst>
                <a:ext uri="{FF2B5EF4-FFF2-40B4-BE49-F238E27FC236}">
                  <a16:creationId xmlns:a16="http://schemas.microsoft.com/office/drawing/2014/main" id="{91FDAA07-E7AB-4FBD-D3CA-7590BABDFEF6}"/>
                </a:ext>
              </a:extLst>
            </p:cNvPr>
            <p:cNvSpPr/>
            <p:nvPr/>
          </p:nvSpPr>
          <p:spPr>
            <a:xfrm>
              <a:off x="9514884" y="2911539"/>
              <a:ext cx="6791915" cy="1778591"/>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Quá</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trình</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tái</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sản</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xuất</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tự</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nhiên</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xen</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kẽ</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với</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tái</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sản</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xuất</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kinh</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tế</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endParaRPr lang="en-US" sz="3600" dirty="0">
                <a:solidFill>
                  <a:schemeClr val="tx1"/>
                </a:solidFill>
                <a:latin typeface="Arial" panose="020B0604020202020204" pitchFamily="34" charset="0"/>
                <a:cs typeface="Arial" panose="020B0604020202020204" pitchFamily="34" charset="0"/>
              </a:endParaRPr>
            </a:p>
          </p:txBody>
        </p:sp>
        <p:sp>
          <p:nvSpPr>
            <p:cNvPr id="28" name="Hình chữ nhật: Góc Tròn 27">
              <a:extLst>
                <a:ext uri="{FF2B5EF4-FFF2-40B4-BE49-F238E27FC236}">
                  <a16:creationId xmlns:a16="http://schemas.microsoft.com/office/drawing/2014/main" id="{7EBD763E-D6EC-38DB-D149-E9F3F60F7BB0}"/>
                </a:ext>
              </a:extLst>
            </p:cNvPr>
            <p:cNvSpPr/>
            <p:nvPr/>
          </p:nvSpPr>
          <p:spPr>
            <a:xfrm>
              <a:off x="9509805" y="5375597"/>
              <a:ext cx="6796994" cy="1590220"/>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a:lnSpc>
                  <a:spcPct val="150000"/>
                </a:lnSpc>
                <a:spcBef>
                  <a:spcPts val="0"/>
                </a:spcBef>
                <a:spcAft>
                  <a:spcPts val="0"/>
                </a:spcAft>
              </a:pP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Có</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tính</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thời</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vụ</a:t>
              </a:r>
              <a:endParaRPr lang="en-US" sz="3600" dirty="0">
                <a:solidFill>
                  <a:schemeClr val="tx1"/>
                </a:solidFill>
                <a:effectLst/>
                <a:latin typeface="Arial" panose="020B0604020202020204" pitchFamily="34" charset="0"/>
                <a:ea typeface="Noto Sans Symbols"/>
                <a:cs typeface="Arial" panose="020B0604020202020204" pitchFamily="34" charset="0"/>
              </a:endParaRPr>
            </a:p>
          </p:txBody>
        </p:sp>
        <p:sp>
          <p:nvSpPr>
            <p:cNvPr id="35" name="Hình chữ nhật: Góc Tròn 34">
              <a:extLst>
                <a:ext uri="{FF2B5EF4-FFF2-40B4-BE49-F238E27FC236}">
                  <a16:creationId xmlns:a16="http://schemas.microsoft.com/office/drawing/2014/main" id="{CD93ED00-9051-81FE-38A4-DA455B58F85D}"/>
                </a:ext>
              </a:extLst>
            </p:cNvPr>
            <p:cNvSpPr/>
            <p:nvPr/>
          </p:nvSpPr>
          <p:spPr>
            <a:xfrm>
              <a:off x="9509805" y="7525208"/>
              <a:ext cx="6796994" cy="2124108"/>
            </a:xfrm>
            <a:prstGeom prst="roundRect">
              <a:avLst/>
            </a:prstGeom>
            <a:solidFill>
              <a:srgbClr val="F1DFB9"/>
            </a:solidFill>
            <a:ln>
              <a:solidFill>
                <a:srgbClr val="F1D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a:lnSpc>
                  <a:spcPct val="150000"/>
                </a:lnSpc>
                <a:spcBef>
                  <a:spcPts val="0"/>
                </a:spcBef>
                <a:spcAft>
                  <a:spcPts val="0"/>
                </a:spcAft>
              </a:pP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Địa</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bàn</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có</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điều</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kiện</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tự</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nhiên</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kinh</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tế</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xã</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hội</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khó</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khăn</a:t>
              </a:r>
              <a:r>
                <a:rPr lang="en-US" sz="2400" dirty="0">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Arial" panose="020B0604020202020204" pitchFamily="34" charset="0"/>
                <a:ea typeface="Noto Sans Symbols"/>
                <a:cs typeface="Arial" panose="020B0604020202020204" pitchFamily="34" charset="0"/>
              </a:endParaRPr>
            </a:p>
          </p:txBody>
        </p:sp>
      </p:grpSp>
      <p:cxnSp>
        <p:nvCxnSpPr>
          <p:cNvPr id="37" name="Đường kết nối: Mũi tên Gấp khúc 36">
            <a:extLst>
              <a:ext uri="{FF2B5EF4-FFF2-40B4-BE49-F238E27FC236}">
                <a16:creationId xmlns:a16="http://schemas.microsoft.com/office/drawing/2014/main" id="{812F8E6F-4856-3E50-CCEF-3A0557DFD9AF}"/>
              </a:ext>
            </a:extLst>
          </p:cNvPr>
          <p:cNvCxnSpPr>
            <a:cxnSpLocks/>
            <a:stCxn id="22" idx="6"/>
            <a:endCxn id="25" idx="1"/>
          </p:cNvCxnSpPr>
          <p:nvPr/>
        </p:nvCxnSpPr>
        <p:spPr>
          <a:xfrm flipV="1">
            <a:off x="8610600" y="1525148"/>
            <a:ext cx="899204" cy="5631336"/>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cxnSp>
        <p:nvCxnSpPr>
          <p:cNvPr id="40" name="Đường kết nối: Mũi tên Gấp khúc 39">
            <a:extLst>
              <a:ext uri="{FF2B5EF4-FFF2-40B4-BE49-F238E27FC236}">
                <a16:creationId xmlns:a16="http://schemas.microsoft.com/office/drawing/2014/main" id="{389625E8-13A7-C9B5-409F-C471A8EB41C1}"/>
              </a:ext>
            </a:extLst>
          </p:cNvPr>
          <p:cNvCxnSpPr>
            <a:cxnSpLocks/>
            <a:stCxn id="22" idx="6"/>
            <a:endCxn id="26" idx="1"/>
          </p:cNvCxnSpPr>
          <p:nvPr/>
        </p:nvCxnSpPr>
        <p:spPr>
          <a:xfrm flipV="1">
            <a:off x="8610600" y="3800835"/>
            <a:ext cx="904284" cy="3355649"/>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cxnSp>
        <p:nvCxnSpPr>
          <p:cNvPr id="46" name="Đường kết nối: Mũi tên Gấp khúc 45">
            <a:extLst>
              <a:ext uri="{FF2B5EF4-FFF2-40B4-BE49-F238E27FC236}">
                <a16:creationId xmlns:a16="http://schemas.microsoft.com/office/drawing/2014/main" id="{0785172F-A865-177C-F6A5-CD2EBECB8BED}"/>
              </a:ext>
            </a:extLst>
          </p:cNvPr>
          <p:cNvCxnSpPr>
            <a:cxnSpLocks/>
            <a:stCxn id="22" idx="6"/>
            <a:endCxn id="28" idx="1"/>
          </p:cNvCxnSpPr>
          <p:nvPr/>
        </p:nvCxnSpPr>
        <p:spPr>
          <a:xfrm flipV="1">
            <a:off x="8610600" y="6170707"/>
            <a:ext cx="899205" cy="985777"/>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cxnSp>
        <p:nvCxnSpPr>
          <p:cNvPr id="55" name="Đường kết nối: Mũi tên Gấp khúc 54">
            <a:extLst>
              <a:ext uri="{FF2B5EF4-FFF2-40B4-BE49-F238E27FC236}">
                <a16:creationId xmlns:a16="http://schemas.microsoft.com/office/drawing/2014/main" id="{A18E26B3-1A0B-97AA-A330-73A561C9BC68}"/>
              </a:ext>
            </a:extLst>
          </p:cNvPr>
          <p:cNvCxnSpPr>
            <a:cxnSpLocks/>
            <a:stCxn id="22" idx="6"/>
            <a:endCxn id="35" idx="1"/>
          </p:cNvCxnSpPr>
          <p:nvPr/>
        </p:nvCxnSpPr>
        <p:spPr>
          <a:xfrm>
            <a:off x="8610600" y="7156484"/>
            <a:ext cx="899205" cy="1430778"/>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pic>
        <p:nvPicPr>
          <p:cNvPr id="2" name="Picture 3">
            <a:extLst>
              <a:ext uri="{FF2B5EF4-FFF2-40B4-BE49-F238E27FC236}">
                <a16:creationId xmlns:a16="http://schemas.microsoft.com/office/drawing/2014/main" id="{D024BC7B-552F-798F-2B82-BD2D773312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16157" y="8510301"/>
            <a:ext cx="1197388" cy="11390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circle(in)">
                                      <p:cBhvr>
                                        <p:cTn id="50"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1075</Words>
  <PresentationFormat>Custom</PresentationFormat>
  <Paragraphs>117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Noto Sans Symbols</vt:lpstr>
      <vt:lpstr>Arial</vt:lpstr>
      <vt:lpstr>Times New Roman</vt:lpstr>
      <vt:lpstr>SimSun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2024-07-24T10:16:40Z</dcterms:modified>
  <dc:identifier>DAFK3nQSt9A</dc:identifier>
</cp:coreProperties>
</file>