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1" r:id="rId2"/>
    <p:sldId id="272" r:id="rId3"/>
    <p:sldId id="267" r:id="rId4"/>
    <p:sldId id="259" r:id="rId5"/>
    <p:sldId id="265" r:id="rId6"/>
    <p:sldId id="268" r:id="rId7"/>
    <p:sldId id="270" r:id="rId8"/>
    <p:sldId id="269" r:id="rId9"/>
    <p:sldId id="257" r:id="rId10"/>
    <p:sldId id="262" r:id="rId11"/>
    <p:sldId id="264" r:id="rId12"/>
    <p:sldId id="271"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55CF7B"/>
    <a:srgbClr val="99FF99"/>
    <a:srgbClr val="34B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78"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59878-9C02-4E0D-9299-A4C8A77F0A14}"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C0E82-FF29-4AA4-B638-72EF46B8B4F8}" type="slidenum">
              <a:rPr lang="en-US" smtClean="0"/>
              <a:t>‹#›</a:t>
            </a:fld>
            <a:endParaRPr lang="en-US"/>
          </a:p>
        </p:txBody>
      </p:sp>
    </p:spTree>
    <p:extLst>
      <p:ext uri="{BB962C8B-B14F-4D97-AF65-F5344CB8AC3E}">
        <p14:creationId xmlns:p14="http://schemas.microsoft.com/office/powerpoint/2010/main" val="296662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9AF903-18C9-447F-81C4-818F8AA9B553}"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284769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AF903-18C9-447F-81C4-818F8AA9B553}"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16992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AF903-18C9-447F-81C4-818F8AA9B553}"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283757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AF903-18C9-447F-81C4-818F8AA9B553}"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167232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9AF903-18C9-447F-81C4-818F8AA9B553}"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335768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9AF903-18C9-447F-81C4-818F8AA9B553}"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62194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9AF903-18C9-447F-81C4-818F8AA9B553}"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311681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9AF903-18C9-447F-81C4-818F8AA9B553}"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316973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AF903-18C9-447F-81C4-818F8AA9B553}"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5982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9AF903-18C9-447F-81C4-818F8AA9B553}"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153297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9AF903-18C9-447F-81C4-818F8AA9B553}"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8F84B-8173-4E9D-9EA8-62D3AB826BD4}" type="slidenum">
              <a:rPr lang="en-US" smtClean="0"/>
              <a:t>‹#›</a:t>
            </a:fld>
            <a:endParaRPr lang="en-US"/>
          </a:p>
        </p:txBody>
      </p:sp>
    </p:spTree>
    <p:extLst>
      <p:ext uri="{BB962C8B-B14F-4D97-AF65-F5344CB8AC3E}">
        <p14:creationId xmlns:p14="http://schemas.microsoft.com/office/powerpoint/2010/main" val="312524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AF903-18C9-447F-81C4-818F8AA9B553}" type="datetimeFigureOut">
              <a:rPr lang="en-US" smtClean="0"/>
              <a:t>8/19/2022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8F84B-8173-4E9D-9EA8-62D3AB826BD4}" type="slidenum">
              <a:rPr lang="en-US" smtClean="0"/>
              <a:t>‹#›</a:t>
            </a:fld>
            <a:endParaRPr lang="en-US"/>
          </a:p>
        </p:txBody>
      </p:sp>
    </p:spTree>
    <p:extLst>
      <p:ext uri="{BB962C8B-B14F-4D97-AF65-F5344CB8AC3E}">
        <p14:creationId xmlns:p14="http://schemas.microsoft.com/office/powerpoint/2010/main" val="911179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966" y="1293092"/>
            <a:ext cx="11868727" cy="1713488"/>
          </a:xfrm>
        </p:spPr>
        <p:txBody>
          <a:bodyPr>
            <a:normAutofit/>
          </a:bodyPr>
          <a:lstStyle/>
          <a:p>
            <a:r>
              <a:rPr lang="en-US" sz="4400" dirty="0">
                <a:solidFill>
                  <a:srgbClr val="FF0000"/>
                </a:solidFill>
                <a:latin typeface="Times New Roman" panose="02020603050405020304" pitchFamily="18" charset="0"/>
                <a:cs typeface="Times New Roman" panose="02020603050405020304" pitchFamily="18" charset="0"/>
              </a:rPr>
              <a:t>BÀI 10</a:t>
            </a:r>
          </a:p>
        </p:txBody>
      </p:sp>
      <p:sp>
        <p:nvSpPr>
          <p:cNvPr id="3" name="Subtitle 2"/>
          <p:cNvSpPr>
            <a:spLocks noGrp="1"/>
          </p:cNvSpPr>
          <p:nvPr>
            <p:ph type="subTitle" idx="1"/>
          </p:nvPr>
        </p:nvSpPr>
        <p:spPr>
          <a:xfrm>
            <a:off x="0" y="2627290"/>
            <a:ext cx="12192000" cy="1207352"/>
          </a:xfrm>
        </p:spPr>
        <p:txBody>
          <a:bodyPr>
            <a:noAutofit/>
          </a:bodyPr>
          <a:lstStyle/>
          <a:p>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TRAO ĐỔI CÁC CHẤT QUA MÀNG TẾ BÀO</a:t>
            </a:r>
          </a:p>
        </p:txBody>
      </p:sp>
    </p:spTree>
    <p:extLst>
      <p:ext uri="{BB962C8B-B14F-4D97-AF65-F5344CB8AC3E}">
        <p14:creationId xmlns:p14="http://schemas.microsoft.com/office/powerpoint/2010/main" val="134053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549" y="4538860"/>
            <a:ext cx="11612451" cy="2308324"/>
          </a:xfrm>
          <a:prstGeom prst="rect">
            <a:avLst/>
          </a:prstGeom>
        </p:spPr>
        <p:txBody>
          <a:bodyPr wrap="square">
            <a:spAutoFit/>
          </a:bodyPr>
          <a:lstStyle/>
          <a:p>
            <a:pPr indent="180340" algn="just">
              <a:lnSpc>
                <a:spcPct val="120000"/>
              </a:lnSpc>
            </a:pPr>
            <a:r>
              <a:rPr lang="en-US" sz="2000" dirty="0">
                <a:effectLst/>
                <a:latin typeface="Times New Roman" panose="02020603050405020304" pitchFamily="18" charset="0"/>
                <a:ea typeface="Times New Roman" panose="02020603050405020304" pitchFamily="18" charset="0"/>
              </a:rPr>
              <a:t>1.1. (a). </a:t>
            </a:r>
            <a:r>
              <a:rPr lang="en-US" sz="2000" dirty="0" err="1">
                <a:effectLst/>
                <a:latin typeface="Times New Roman" panose="02020603050405020304" pitchFamily="18" charset="0"/>
                <a:ea typeface="Times New Roman" panose="02020603050405020304" pitchFamily="18" charset="0"/>
              </a:rPr>
              <a:t>khuếch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rPr>
              <a:t> qua </a:t>
            </a:r>
            <a:r>
              <a:rPr lang="en-US" sz="2000" dirty="0" err="1">
                <a:effectLst/>
                <a:latin typeface="Times New Roman" panose="02020603050405020304" pitchFamily="18" charset="0"/>
                <a:ea typeface="Times New Roman" panose="02020603050405020304" pitchFamily="18" charset="0"/>
              </a:rPr>
              <a:t>lớp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kép</a:t>
            </a:r>
            <a:r>
              <a:rPr lang="en-US" sz="2000" b="1"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phospholipid(</a:t>
            </a:r>
            <a:r>
              <a:rPr lang="en-US" sz="2000" dirty="0" err="1">
                <a:effectLst/>
                <a:latin typeface="Times New Roman" panose="02020603050405020304" pitchFamily="18" charset="0"/>
                <a:ea typeface="Times New Roman" panose="02020603050405020304" pitchFamily="18" charset="0"/>
              </a:rPr>
              <a:t>khuếch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457200" marR="0" algn="just">
              <a:lnSpc>
                <a:spcPct val="12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(b). </a:t>
            </a:r>
            <a:r>
              <a:rPr lang="en-US" sz="2000" dirty="0" err="1">
                <a:effectLst/>
                <a:latin typeface="Times New Roman" panose="02020603050405020304" pitchFamily="18" charset="0"/>
                <a:ea typeface="Times New Roman" panose="02020603050405020304" pitchFamily="18" charset="0"/>
              </a:rPr>
              <a:t>khuếch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rPr>
              <a:t> qua protein </a:t>
            </a:r>
            <a:r>
              <a:rPr lang="en-US" sz="2000" dirty="0" err="1">
                <a:effectLst/>
                <a:latin typeface="Times New Roman" panose="02020603050405020304" pitchFamily="18" charset="0"/>
                <a:ea typeface="Times New Roman" panose="02020603050405020304" pitchFamily="18" charset="0"/>
              </a:rPr>
              <a:t>kênh</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khuếch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cường</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457200" marR="0" algn="just">
              <a:lnSpc>
                <a:spcPct val="12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(c). </a:t>
            </a:r>
            <a:r>
              <a:rPr lang="en-US" sz="2000" dirty="0" err="1">
                <a:effectLst/>
                <a:latin typeface="Times New Roman" panose="02020603050405020304" pitchFamily="18" charset="0"/>
                <a:ea typeface="Times New Roman" panose="02020603050405020304" pitchFamily="18" charset="0"/>
              </a:rPr>
              <a:t>khuếch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rPr>
              <a:t> qua protein </a:t>
            </a:r>
            <a:r>
              <a:rPr lang="en-US" sz="2000" dirty="0" err="1">
                <a:effectLst/>
                <a:latin typeface="Times New Roman" panose="02020603050405020304" pitchFamily="18" charset="0"/>
                <a:ea typeface="Times New Roman" panose="02020603050405020304" pitchFamily="18" charset="0"/>
              </a:rPr>
              <a:t>mang</a:t>
            </a:r>
            <a:r>
              <a:rPr lang="en-US" sz="2000" dirty="0">
                <a:effectLst/>
                <a:latin typeface="Times New Roman" panose="02020603050405020304" pitchFamily="18" charset="0"/>
                <a:ea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rPr>
              <a:t>khuếch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cường</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457200" marR="0" algn="just">
              <a:lnSpc>
                <a:spcPct val="12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(d).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bào</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457200" marR="0" algn="just">
              <a:lnSpc>
                <a:spcPct val="12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(e). </a:t>
            </a:r>
            <a:r>
              <a:rPr lang="en-US" sz="2000" dirty="0" err="1">
                <a:effectLst/>
                <a:latin typeface="Times New Roman" panose="02020603050405020304" pitchFamily="18" charset="0"/>
                <a:ea typeface="Times New Roman" panose="02020603050405020304" pitchFamily="18" charset="0"/>
              </a:rPr>
              <a:t>Vận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chuyển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algn="just">
              <a:lnSpc>
                <a:spcPct val="120000"/>
              </a:lnSpc>
              <a:tabLst>
                <a:tab pos="0" algn="l"/>
              </a:tabLst>
            </a:pPr>
            <a:r>
              <a:rPr lang="en-US" sz="2000" dirty="0">
                <a:effectLst/>
                <a:latin typeface="Times New Roman" panose="02020603050405020304" pitchFamily="18" charset="0"/>
                <a:ea typeface="Times New Roman" panose="02020603050405020304" pitchFamily="18" charset="0"/>
              </a:rPr>
              <a:t>  1.2. </a:t>
            </a:r>
            <a:r>
              <a:rPr lang="en-US" sz="2000" dirty="0" err="1">
                <a:effectLst/>
                <a:latin typeface="Times New Roman" panose="02020603050405020304" pitchFamily="18" charset="0"/>
                <a:ea typeface="Times New Roman" panose="02020603050405020304" pitchFamily="18" charset="0"/>
              </a:rPr>
              <a:t>Vận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chuyển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màng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chuyển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kích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bào</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p:txBody>
      </p:sp>
      <p:sp>
        <p:nvSpPr>
          <p:cNvPr id="3" name="TextBox 2"/>
          <p:cNvSpPr txBox="1"/>
          <p:nvPr/>
        </p:nvSpPr>
        <p:spPr>
          <a:xfrm>
            <a:off x="3078053" y="20944"/>
            <a:ext cx="5499279" cy="523220"/>
          </a:xfrm>
          <a:prstGeom prst="rect">
            <a:avLst/>
          </a:prstGeom>
          <a:noFill/>
        </p:spPr>
        <p:txBody>
          <a:bodyPr wrap="square" rtlCol="0">
            <a:spAutoFit/>
          </a:bodyPr>
          <a:lstStyle/>
          <a:p>
            <a:pPr algn="ctr"/>
            <a:r>
              <a:rPr lang="en-US" sz="2800" b="1" dirty="0">
                <a:solidFill>
                  <a:schemeClr val="accent1"/>
                </a:solidFill>
                <a:latin typeface="Times New Roman" panose="02020603050405020304" pitchFamily="18" charset="0"/>
                <a:cs typeface="Times New Roman" panose="02020603050405020304" pitchFamily="18" charset="0"/>
              </a:rPr>
              <a:t>LUYỆN TẬP</a:t>
            </a:r>
          </a:p>
        </p:txBody>
      </p:sp>
      <p:graphicFrame>
        <p:nvGraphicFramePr>
          <p:cNvPr id="4" name="Table 3"/>
          <p:cNvGraphicFramePr>
            <a:graphicFrameLocks noGrp="1"/>
          </p:cNvGraphicFramePr>
          <p:nvPr>
            <p:extLst>
              <p:ext uri="{D42A27DB-BD31-4B8C-83A1-F6EECF244321}">
                <p14:modId xmlns:p14="http://schemas.microsoft.com/office/powerpoint/2010/main" val="124156723"/>
              </p:ext>
            </p:extLst>
          </p:nvPr>
        </p:nvGraphicFramePr>
        <p:xfrm>
          <a:off x="850009" y="1056074"/>
          <a:ext cx="10200069" cy="3155324"/>
        </p:xfrm>
        <a:graphic>
          <a:graphicData uri="http://schemas.openxmlformats.org/drawingml/2006/table">
            <a:tbl>
              <a:tblPr firstRow="1" bandRow="1">
                <a:tableStyleId>{5940675A-B579-460E-94D1-54222C63F5DA}</a:tableStyleId>
              </a:tblPr>
              <a:tblGrid>
                <a:gridCol w="3400023">
                  <a:extLst>
                    <a:ext uri="{9D8B030D-6E8A-4147-A177-3AD203B41FA5}">
                      <a16:colId xmlns:a16="http://schemas.microsoft.com/office/drawing/2014/main" val="20000"/>
                    </a:ext>
                  </a:extLst>
                </a:gridCol>
                <a:gridCol w="3400023">
                  <a:extLst>
                    <a:ext uri="{9D8B030D-6E8A-4147-A177-3AD203B41FA5}">
                      <a16:colId xmlns:a16="http://schemas.microsoft.com/office/drawing/2014/main" val="20001"/>
                    </a:ext>
                  </a:extLst>
                </a:gridCol>
                <a:gridCol w="3400023">
                  <a:extLst>
                    <a:ext uri="{9D8B030D-6E8A-4147-A177-3AD203B41FA5}">
                      <a16:colId xmlns:a16="http://schemas.microsoft.com/office/drawing/2014/main" val="20002"/>
                    </a:ext>
                  </a:extLst>
                </a:gridCol>
              </a:tblGrid>
              <a:tr h="3155324">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5" name="Picture 4" descr="D:\Giáo án KNTTVCS\Bài 10. Trao đổi chất qua màng tế bào\z3270423128895_b93f24106d1af5589741e69e22757af9.jpg"/>
          <p:cNvPicPr/>
          <p:nvPr/>
        </p:nvPicPr>
        <p:blipFill>
          <a:blip r:embed="rId2" cstate="print"/>
          <a:srcRect/>
          <a:stretch>
            <a:fillRect/>
          </a:stretch>
        </p:blipFill>
        <p:spPr bwMode="auto">
          <a:xfrm>
            <a:off x="850010" y="1146226"/>
            <a:ext cx="3387143" cy="3065172"/>
          </a:xfrm>
          <a:prstGeom prst="rect">
            <a:avLst/>
          </a:prstGeom>
          <a:noFill/>
          <a:ln w="9525">
            <a:noFill/>
            <a:miter lim="800000"/>
            <a:headEnd/>
            <a:tailEnd/>
          </a:ln>
        </p:spPr>
      </p:pic>
      <p:pic>
        <p:nvPicPr>
          <p:cNvPr id="6" name="Picture 5" descr="D:\Giáo án KNTTVCS\Bài 10. Trao đổi chất qua màng tế bào\z3270420005968_58dc218c8fd7f83dd5da39092d632139.jpg"/>
          <p:cNvPicPr/>
          <p:nvPr/>
        </p:nvPicPr>
        <p:blipFill>
          <a:blip r:embed="rId3" cstate="print"/>
          <a:srcRect/>
          <a:stretch>
            <a:fillRect/>
          </a:stretch>
        </p:blipFill>
        <p:spPr bwMode="auto">
          <a:xfrm>
            <a:off x="4507609" y="1337858"/>
            <a:ext cx="3078051" cy="2560320"/>
          </a:xfrm>
          <a:prstGeom prst="rect">
            <a:avLst/>
          </a:prstGeom>
          <a:noFill/>
          <a:ln w="9525">
            <a:noFill/>
            <a:miter lim="800000"/>
            <a:headEnd/>
            <a:tailEnd/>
          </a:ln>
        </p:spPr>
      </p:pic>
      <p:pic>
        <p:nvPicPr>
          <p:cNvPr id="7" name="Picture 6" descr="D:\Giáo án KNTTVCS\Bài 10. Trao đổi chất qua màng tế bào\z3270420024773_a1fb648d6cfa1cc5f805e89577780a0e.jpg"/>
          <p:cNvPicPr/>
          <p:nvPr/>
        </p:nvPicPr>
        <p:blipFill>
          <a:blip r:embed="rId4" cstate="print"/>
          <a:srcRect/>
          <a:stretch>
            <a:fillRect/>
          </a:stretch>
        </p:blipFill>
        <p:spPr bwMode="auto">
          <a:xfrm>
            <a:off x="7856117" y="1146226"/>
            <a:ext cx="3000776" cy="2751952"/>
          </a:xfrm>
          <a:prstGeom prst="rect">
            <a:avLst/>
          </a:prstGeom>
          <a:noFill/>
          <a:ln w="9525">
            <a:noFill/>
            <a:miter lim="800000"/>
            <a:headEnd/>
            <a:tailEnd/>
          </a:ln>
        </p:spPr>
      </p:pic>
      <p:sp>
        <p:nvSpPr>
          <p:cNvPr id="8" name="TextBox 7"/>
          <p:cNvSpPr txBox="1"/>
          <p:nvPr/>
        </p:nvSpPr>
        <p:spPr>
          <a:xfrm>
            <a:off x="5698905" y="3881173"/>
            <a:ext cx="502276" cy="369332"/>
          </a:xfrm>
          <a:prstGeom prst="rect">
            <a:avLst/>
          </a:prstGeom>
          <a:noFill/>
        </p:spPr>
        <p:txBody>
          <a:bodyPr wrap="square" rtlCol="0">
            <a:spAutoFit/>
          </a:bodyPr>
          <a:lstStyle/>
          <a:p>
            <a:r>
              <a:rPr lang="en-US" dirty="0"/>
              <a:t>(d)</a:t>
            </a:r>
          </a:p>
        </p:txBody>
      </p:sp>
      <p:sp>
        <p:nvSpPr>
          <p:cNvPr id="9" name="TextBox 8"/>
          <p:cNvSpPr txBox="1"/>
          <p:nvPr/>
        </p:nvSpPr>
        <p:spPr>
          <a:xfrm>
            <a:off x="9256693" y="3898179"/>
            <a:ext cx="502276" cy="369332"/>
          </a:xfrm>
          <a:prstGeom prst="rect">
            <a:avLst/>
          </a:prstGeom>
          <a:noFill/>
        </p:spPr>
        <p:txBody>
          <a:bodyPr wrap="square" rtlCol="0">
            <a:spAutoFit/>
          </a:bodyPr>
          <a:lstStyle/>
          <a:p>
            <a:r>
              <a:rPr lang="en-US" dirty="0"/>
              <a:t>(e)</a:t>
            </a:r>
          </a:p>
        </p:txBody>
      </p:sp>
      <p:sp>
        <p:nvSpPr>
          <p:cNvPr id="10" name="Rectangle 9"/>
          <p:cNvSpPr/>
          <p:nvPr/>
        </p:nvSpPr>
        <p:spPr>
          <a:xfrm>
            <a:off x="804683" y="516246"/>
            <a:ext cx="2454518" cy="424732"/>
          </a:xfrm>
          <a:prstGeom prst="rect">
            <a:avLst/>
          </a:prstGeom>
        </p:spPr>
        <p:txBody>
          <a:bodyPr wrap="none">
            <a:spAutoFit/>
          </a:bodyPr>
          <a:lstStyle/>
          <a:p>
            <a:pPr marR="0" lvl="0" algn="just">
              <a:lnSpc>
                <a:spcPct val="120000"/>
              </a:lnSpc>
              <a:spcBef>
                <a:spcPts val="0"/>
              </a:spcBef>
              <a:spcAft>
                <a:spcPts val="0"/>
              </a:spcAft>
            </a:pPr>
            <a:r>
              <a:rPr lang="en-US" dirty="0">
                <a:effectLst/>
                <a:latin typeface="Times New Roman" panose="02020603050405020304" pitchFamily="18" charset="0"/>
                <a:ea typeface="Times New Roman" panose="02020603050405020304" pitchFamily="18" charset="0"/>
              </a:rPr>
              <a:t>1. Cho các hình ảnh sau:</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4710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12" y="998399"/>
            <a:ext cx="8010659" cy="4081117"/>
          </a:xfrm>
          <a:prstGeom prst="rect">
            <a:avLst/>
          </a:prstGeom>
        </p:spPr>
        <p:txBody>
          <a:bodyPr wrap="square">
            <a:spAutoFit/>
          </a:bodyPr>
          <a:lstStyle/>
          <a:p>
            <a:pPr indent="270510" algn="just">
              <a:lnSpc>
                <a:spcPct val="120000"/>
              </a:lnSpc>
              <a:tabLst>
                <a:tab pos="0" algn="l"/>
              </a:tabLst>
            </a:pPr>
            <a:r>
              <a:rPr lang="en-US" sz="2400" dirty="0">
                <a:effectLst/>
                <a:latin typeface="Times New Roman" panose="02020603050405020304" pitchFamily="18" charset="0"/>
                <a:ea typeface="Times New Roman" panose="02020603050405020304" pitchFamily="18" charset="0"/>
              </a:rPr>
              <a:t>3. - </a:t>
            </a:r>
            <a:r>
              <a:rPr lang="en-US" sz="2400" dirty="0" err="1">
                <a:effectLst/>
                <a:latin typeface="Times New Roman" panose="02020603050405020304" pitchFamily="18" charset="0"/>
                <a:ea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miệng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(0,09%)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ưu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rPr>
              <a:t> so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vi </a:t>
            </a:r>
            <a:r>
              <a:rPr lang="en-US" sz="2400" dirty="0" err="1">
                <a:effectLst/>
                <a:latin typeface="Times New Roman" panose="02020603050405020304" pitchFamily="18" charset="0"/>
                <a:ea typeface="Times New Roman" panose="02020603050405020304" pitchFamily="18" charset="0"/>
              </a:rPr>
              <a:t>khuẩn</a:t>
            </a:r>
            <a:r>
              <a:rPr lang="en-US" sz="2400" dirty="0">
                <a:effectLst/>
                <a:latin typeface="Times New Roman" panose="02020603050405020304" pitchFamily="18" charset="0"/>
                <a:ea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chặn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VSV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miệng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tổn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niêm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miệng</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indent="270510" algn="just">
              <a:lnSpc>
                <a:spcPct val="120000"/>
              </a:lnSpc>
              <a:tabLst>
                <a:tab pos="0" algn="l"/>
              </a:tabLs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ưu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rPr>
              <a:t> so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vi </a:t>
            </a:r>
            <a:r>
              <a:rPr lang="en-US" sz="2400" dirty="0" err="1">
                <a:effectLst/>
                <a:latin typeface="Times New Roman" panose="02020603050405020304" pitchFamily="18" charset="0"/>
                <a:ea typeface="Times New Roman" panose="02020603050405020304" pitchFamily="18" charset="0"/>
              </a:rPr>
              <a:t>khuẩn</a:t>
            </a:r>
            <a:r>
              <a:rPr lang="en-US" sz="24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VSV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tổn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TB </a:t>
            </a:r>
            <a:r>
              <a:rPr lang="en-US" sz="2400" dirty="0" err="1">
                <a:effectLst/>
                <a:latin typeface="Times New Roman" panose="02020603050405020304" pitchFamily="18" charset="0"/>
                <a:ea typeface="Times New Roman" panose="02020603050405020304" pitchFamily="18" charset="0"/>
              </a:rPr>
              <a:t>niêm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miệng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VSV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2"/>
          <a:stretch>
            <a:fillRect/>
          </a:stretch>
        </p:blipFill>
        <p:spPr>
          <a:xfrm>
            <a:off x="8050371" y="1146221"/>
            <a:ext cx="3901812" cy="3901812"/>
          </a:xfrm>
          <a:prstGeom prst="rect">
            <a:avLst/>
          </a:prstGeom>
        </p:spPr>
      </p:pic>
      <p:sp>
        <p:nvSpPr>
          <p:cNvPr id="5" name="AutoShape 4" descr="Tất cả những điều bạn cần biết về nước muối sinh lý và lưu ý khi sử dụng -  BlogAnChoi"/>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845781" y="160337"/>
            <a:ext cx="2242858" cy="523220"/>
          </a:xfrm>
          <a:prstGeom prst="rect">
            <a:avLst/>
          </a:prstGeom>
        </p:spPr>
        <p:txBody>
          <a:bodyPr wrap="none">
            <a:spAutoFit/>
          </a:bodyPr>
          <a:lstStyle/>
          <a:p>
            <a:pPr algn="ctr"/>
            <a:r>
              <a:rPr lang="en-US" sz="2800" b="1" dirty="0">
                <a:solidFill>
                  <a:schemeClr val="accent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30088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5223" y="2340119"/>
            <a:ext cx="2111475" cy="523220"/>
          </a:xfrm>
          <a:prstGeom prst="rect">
            <a:avLst/>
          </a:prstGeom>
        </p:spPr>
        <p:txBody>
          <a:bodyPr wrap="none">
            <a:spAutoFit/>
          </a:bodyPr>
          <a:lstStyle/>
          <a:p>
            <a:pPr algn="ctr"/>
            <a:r>
              <a:rPr lang="en-US" sz="2800" b="1" dirty="0">
                <a:solidFill>
                  <a:schemeClr val="accent1"/>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936126" y="2776579"/>
            <a:ext cx="10629364" cy="1077218"/>
          </a:xfrm>
          <a:prstGeom prst="rect">
            <a:avLst/>
          </a:prstGeom>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rPr>
              <a:t>HS </a:t>
            </a:r>
            <a:r>
              <a:rPr lang="en-US" sz="3200" dirty="0" err="1">
                <a:solidFill>
                  <a:srgbClr val="000000"/>
                </a:solidFill>
                <a:latin typeface="Times New Roman" panose="02020603050405020304" pitchFamily="18" charset="0"/>
                <a:ea typeface="Calibri" panose="020F0502020204030204" pitchFamily="34" charset="0"/>
              </a:rPr>
              <a:t>hoạt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động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nhóm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tìm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hiểu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chế</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biến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siro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từ</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quả</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tươi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giải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thích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cơ</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sở</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khoa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học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phương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pháp</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này</a:t>
            </a:r>
            <a:r>
              <a:rPr lang="en-US" sz="3200" dirty="0">
                <a:solidFill>
                  <a:srgbClr val="000000"/>
                </a:solidFill>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84530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1756915"/>
            <a:ext cx="10538691" cy="2677656"/>
          </a:xfrm>
          <a:prstGeom prst="rect">
            <a:avLst/>
          </a:prstGeom>
        </p:spPr>
        <p:txBody>
          <a:bodyPr wrap="square">
            <a:spAutoFit/>
          </a:bodyPr>
          <a:lstStyle/>
          <a:p>
            <a:pPr algn="ctr">
              <a:lnSpc>
                <a:spcPct val="120000"/>
              </a:lnSpc>
            </a:pPr>
            <a:r>
              <a:rPr lang="en-US" sz="2800" b="1" dirty="0">
                <a:solidFill>
                  <a:srgbClr val="0000CC"/>
                </a:solidFill>
                <a:latin typeface="Times New Roman" panose="02020603050405020304" pitchFamily="18" charset="0"/>
                <a:ea typeface="Calibri" panose="020F0502020204030204" pitchFamily="34" charset="0"/>
              </a:rPr>
              <a:t>HƯỚNG DẪN VỀ NHÀ</a:t>
            </a:r>
            <a:endParaRPr lang="en-US" sz="2800" dirty="0">
              <a:latin typeface="Calibri" panose="020F0502020204030204" pitchFamily="34" charset="0"/>
              <a:ea typeface="Calibri" panose="020F0502020204030204" pitchFamily="34" charset="0"/>
            </a:endParaRPr>
          </a:p>
          <a:p>
            <a:pPr algn="just">
              <a:lnSpc>
                <a:spcPct val="120000"/>
              </a:lnSpc>
            </a:pP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a:t>
            </a:r>
            <a:endParaRPr lang="en-US" sz="2800" dirty="0">
              <a:latin typeface="Calibri" panose="020F0502020204030204" pitchFamily="34" charset="0"/>
              <a:ea typeface="Calibri" panose="020F0502020204030204" pitchFamily="34" charset="0"/>
            </a:endParaRPr>
          </a:p>
          <a:p>
            <a:pPr algn="just">
              <a:lnSpc>
                <a:spcPct val="120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mẫu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tím</a:t>
            </a:r>
            <a:r>
              <a:rPr lang="en-US" sz="2800" dirty="0">
                <a:latin typeface="Times New Roman" panose="02020603050405020304" pitchFamily="18" charset="0"/>
                <a:ea typeface="Times New Roman" panose="02020603050405020304" pitchFamily="18" charset="0"/>
              </a:rPr>
              <a:t>.</a:t>
            </a:r>
            <a:endParaRPr lang="en-US" sz="2800" dirty="0">
              <a:latin typeface="Calibri" panose="020F0502020204030204" pitchFamily="34" charset="0"/>
              <a:ea typeface="Calibri" panose="020F0502020204030204" pitchFamily="34" charset="0"/>
            </a:endParaRPr>
          </a:p>
          <a:p>
            <a:pPr algn="just">
              <a:lnSpc>
                <a:spcPct val="120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11.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nghiệm</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phản</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3680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u muống chẻ - TẠP CHÍ ĐIỆN TỬ VĂN HÓA VÀ PHÁT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21" y="141666"/>
            <a:ext cx="5768707" cy="5795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u Muống Chẻ 100g - Hiki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497" y="167423"/>
            <a:ext cx="5679582" cy="57954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911" y="6029339"/>
            <a:ext cx="11784168" cy="646331"/>
          </a:xfrm>
          <a:prstGeom prst="rect">
            <a:avLst/>
          </a:prstGeom>
        </p:spPr>
        <p:txBody>
          <a:bodyPr wrap="square">
            <a:spAutoFit/>
          </a:bodyPr>
          <a:lstStyle/>
          <a:p>
            <a:pPr lvl="1"/>
            <a:r>
              <a:rPr lang="vi-VN" sz="3600" b="1" dirty="0">
                <a:solidFill>
                  <a:srgbClr val="FF0000"/>
                </a:solidFill>
                <a:latin typeface="+mj-lt"/>
              </a:rPr>
              <a:t>Vì sao “rau muống chẻ” lại uốn cong từ trong ra ngoài?</a:t>
            </a:r>
            <a:endParaRPr lang="en-US" sz="3600" b="1" dirty="0">
              <a:solidFill>
                <a:srgbClr val="FF0000"/>
              </a:solidFill>
              <a:latin typeface="+mj-lt"/>
            </a:endParaRPr>
          </a:p>
        </p:txBody>
      </p:sp>
    </p:spTree>
    <p:extLst>
      <p:ext uri="{BB962C8B-B14F-4D97-AF65-F5344CB8AC3E}">
        <p14:creationId xmlns:p14="http://schemas.microsoft.com/office/powerpoint/2010/main" val="14180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circle(in)">
                                      <p:cBhvr>
                                        <p:cTn id="11" dur="2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37" y="1280203"/>
            <a:ext cx="11616744" cy="1077218"/>
          </a:xfrm>
          <a:prstGeom prst="rect">
            <a:avLst/>
          </a:prstGeom>
        </p:spPr>
        <p:txBody>
          <a:bodyPr wrap="square">
            <a:spAutoFit/>
          </a:bodyPr>
          <a:lstStyle/>
          <a:p>
            <a:r>
              <a:rPr lang="vi-VN" sz="3200" dirty="0">
                <a:latin typeface="+mj-lt"/>
              </a:rPr>
              <a:t>1. Trao đổi chất qua màng tế bào là gì? </a:t>
            </a:r>
          </a:p>
          <a:p>
            <a:r>
              <a:rPr lang="vi-VN" sz="3200" dirty="0">
                <a:latin typeface="+mj-lt"/>
              </a:rPr>
              <a:t>2. Những chất nào được trao đổi chất qua màng tế bào?</a:t>
            </a:r>
          </a:p>
        </p:txBody>
      </p:sp>
      <p:sp>
        <p:nvSpPr>
          <p:cNvPr id="3" name="Rectangle 2"/>
          <p:cNvSpPr/>
          <p:nvPr/>
        </p:nvSpPr>
        <p:spPr>
          <a:xfrm>
            <a:off x="1084235" y="307953"/>
            <a:ext cx="9166292"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vi-VN" sz="3200" dirty="0">
                <a:latin typeface="Times New Roman" panose="02020603050405020304" pitchFamily="18" charset="0"/>
                <a:cs typeface="Times New Roman" panose="02020603050405020304" pitchFamily="18" charset="0"/>
              </a:rPr>
              <a:t> SGK mục I</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trang 64 và trả lời câu hỏi: </a:t>
            </a:r>
          </a:p>
        </p:txBody>
      </p:sp>
      <p:sp>
        <p:nvSpPr>
          <p:cNvPr id="5" name="Rectangle 4"/>
          <p:cNvSpPr/>
          <p:nvPr/>
        </p:nvSpPr>
        <p:spPr>
          <a:xfrm>
            <a:off x="167426" y="3066993"/>
            <a:ext cx="11539471" cy="2456057"/>
          </a:xfrm>
          <a:prstGeom prst="rect">
            <a:avLst/>
          </a:prstGeom>
        </p:spPr>
        <p:txBody>
          <a:bodyPr wrap="square">
            <a:spAutoFit/>
          </a:bodyPr>
          <a:lstStyle/>
          <a:p>
            <a:pPr indent="228600" algn="just">
              <a:lnSpc>
                <a:spcPct val="120000"/>
              </a:lnSpc>
              <a:spcAft>
                <a:spcPts val="0"/>
              </a:spcAft>
            </a:pPr>
            <a:r>
              <a:rPr lang="en-US" sz="3200" dirty="0">
                <a:latin typeface="Times New Roman" panose="02020603050405020304" pitchFamily="18" charset="0"/>
                <a:ea typeface="Times New Roman" panose="02020603050405020304" pitchFamily="18" charset="0"/>
              </a:rPr>
              <a:t>1. Là quá trình vận chuyển các chất ra, vào tế bào qua màng tế bào.</a:t>
            </a:r>
            <a:endParaRPr lang="en-US" sz="3200" dirty="0">
              <a:latin typeface="Calibri" panose="020F0502020204030204" pitchFamily="34" charset="0"/>
              <a:ea typeface="Calibri" panose="020F0502020204030204" pitchFamily="34" charset="0"/>
            </a:endParaRPr>
          </a:p>
          <a:p>
            <a:pPr indent="228600" algn="just">
              <a:lnSpc>
                <a:spcPct val="120000"/>
              </a:lnSpc>
              <a:spcAft>
                <a:spcPts val="0"/>
              </a:spcAft>
            </a:pPr>
            <a:r>
              <a:rPr lang="en-US" sz="3200" dirty="0">
                <a:latin typeface="Times New Roman" panose="02020603050405020304" pitchFamily="18" charset="0"/>
                <a:ea typeface="Times New Roman" panose="02020603050405020304" pitchFamily="18" charset="0"/>
              </a:rPr>
              <a:t>2.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đổi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đường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đơn</a:t>
            </a:r>
            <a:r>
              <a:rPr lang="en-US" sz="3200" dirty="0">
                <a:latin typeface="Times New Roman" panose="02020603050405020304" pitchFamily="18" charset="0"/>
                <a:ea typeface="Times New Roman" panose="02020603050405020304" pitchFamily="18" charset="0"/>
              </a:rPr>
              <a:t>, amino acid, nucleotide, acid </a:t>
            </a:r>
            <a:r>
              <a:rPr lang="en-US" sz="3200" dirty="0" err="1">
                <a:latin typeface="Times New Roman" panose="02020603050405020304" pitchFamily="18" charset="0"/>
                <a:ea typeface="Times New Roman" panose="02020603050405020304" pitchFamily="18" charset="0"/>
              </a:rPr>
              <a:t>béo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nguyên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tố</a:t>
            </a:r>
            <a:r>
              <a:rPr lang="en-US" sz="3200" dirty="0">
                <a:latin typeface="Times New Roman" panose="02020603050405020304" pitchFamily="18" charset="0"/>
                <a:ea typeface="Times New Roman" panose="02020603050405020304" pitchFamily="18" charset="0"/>
              </a:rPr>
              <a:t> vi </a:t>
            </a:r>
            <a:r>
              <a:rPr lang="en-US" sz="3200" dirty="0" err="1">
                <a:latin typeface="Times New Roman" panose="02020603050405020304" pitchFamily="18" charset="0"/>
                <a:ea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phế</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thải</a:t>
            </a:r>
            <a:r>
              <a:rPr lang="en-US" sz="3200" dirty="0">
                <a:latin typeface="Times New Roman" panose="02020603050405020304" pitchFamily="18" charset="0"/>
                <a:ea typeface="Times New Roman" panose="02020603050405020304" pitchFamily="18" charset="0"/>
              </a:rPr>
              <a:t>.</a:t>
            </a: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820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07844119"/>
              </p:ext>
            </p:extLst>
          </p:nvPr>
        </p:nvGraphicFramePr>
        <p:xfrm>
          <a:off x="450092" y="684975"/>
          <a:ext cx="10959921" cy="5834129"/>
        </p:xfrm>
        <a:graphic>
          <a:graphicData uri="http://schemas.openxmlformats.org/drawingml/2006/table">
            <a:tbl>
              <a:tblPr firstRow="1" bandRow="1">
                <a:tableStyleId>{5940675A-B579-460E-94D1-54222C63F5DA}</a:tableStyleId>
              </a:tblPr>
              <a:tblGrid>
                <a:gridCol w="3653307">
                  <a:extLst>
                    <a:ext uri="{9D8B030D-6E8A-4147-A177-3AD203B41FA5}">
                      <a16:colId xmlns:a16="http://schemas.microsoft.com/office/drawing/2014/main" val="20000"/>
                    </a:ext>
                  </a:extLst>
                </a:gridCol>
                <a:gridCol w="3653307">
                  <a:extLst>
                    <a:ext uri="{9D8B030D-6E8A-4147-A177-3AD203B41FA5}">
                      <a16:colId xmlns:a16="http://schemas.microsoft.com/office/drawing/2014/main" val="20001"/>
                    </a:ext>
                  </a:extLst>
                </a:gridCol>
                <a:gridCol w="3653307">
                  <a:extLst>
                    <a:ext uri="{9D8B030D-6E8A-4147-A177-3AD203B41FA5}">
                      <a16:colId xmlns:a16="http://schemas.microsoft.com/office/drawing/2014/main" val="20002"/>
                    </a:ext>
                  </a:extLst>
                </a:gridCol>
              </a:tblGrid>
              <a:tr h="310326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730869">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9" name="Picture 8" descr="D:\Giáo án KNTTVCS\Bài 10. Trao đổi chất qua màng tế bào\z3274375244477_a9c242d17f470ab119b0ec48820f6b84.jpg"/>
          <p:cNvPicPr/>
          <p:nvPr/>
        </p:nvPicPr>
        <p:blipFill>
          <a:blip r:embed="rId2" cstate="print"/>
          <a:srcRect/>
          <a:stretch>
            <a:fillRect/>
          </a:stretch>
        </p:blipFill>
        <p:spPr bwMode="auto">
          <a:xfrm>
            <a:off x="643945" y="684973"/>
            <a:ext cx="3219719" cy="3016374"/>
          </a:xfrm>
          <a:prstGeom prst="rect">
            <a:avLst/>
          </a:prstGeom>
          <a:noFill/>
          <a:ln w="9525">
            <a:noFill/>
            <a:miter lim="800000"/>
            <a:headEnd/>
            <a:tailEnd/>
          </a:ln>
        </p:spPr>
      </p:pic>
      <p:sp>
        <p:nvSpPr>
          <p:cNvPr id="7" name="Rectangle 6"/>
          <p:cNvSpPr/>
          <p:nvPr/>
        </p:nvSpPr>
        <p:spPr>
          <a:xfrm>
            <a:off x="450092" y="3787072"/>
            <a:ext cx="3613193" cy="2732030"/>
          </a:xfrm>
          <a:prstGeom prst="rect">
            <a:avLst/>
          </a:prstGeom>
        </p:spPr>
        <p:txBody>
          <a:bodyPr wrap="square">
            <a:spAutoFit/>
          </a:bodyPr>
          <a:lstStyle/>
          <a:p>
            <a:pPr algn="just">
              <a:lnSpc>
                <a:spcPct val="120000"/>
              </a:lnSpc>
              <a:spcAft>
                <a:spcPts val="10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khuếch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tán</a:t>
            </a:r>
            <a:r>
              <a:rPr lang="en-US" sz="2400" dirty="0">
                <a:effectLst/>
                <a:latin typeface="Times New Roman" panose="02020603050405020304" pitchFamily="18" charset="0"/>
                <a:ea typeface="Times New Roman" panose="02020603050405020304" pitchFamily="18" charset="0"/>
              </a:rPr>
              <a:t> ở (a),(b),(c)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10.1 </a:t>
            </a:r>
            <a:r>
              <a:rPr lang="en-US" sz="2400" dirty="0" err="1">
                <a:effectLst/>
                <a:latin typeface="Times New Roman" panose="02020603050405020304" pitchFamily="18" charset="0"/>
                <a:ea typeface="Times New Roman" panose="02020603050405020304" pitchFamily="18" charset="0"/>
              </a:rPr>
              <a:t>đều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Khuếch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tán</a:t>
            </a:r>
            <a:r>
              <a:rPr lang="en-US" sz="2400" dirty="0">
                <a:effectLst/>
                <a:latin typeface="Times New Roman" panose="02020603050405020304" pitchFamily="18" charset="0"/>
                <a:ea typeface="Times New Roman" panose="02020603050405020304" pitchFamily="18" charset="0"/>
              </a:rPr>
              <a:t> ở (a)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(b),(c)?</a:t>
            </a:r>
            <a:endParaRPr lang="en-US" sz="2400" dirty="0"/>
          </a:p>
        </p:txBody>
      </p:sp>
      <p:pic>
        <p:nvPicPr>
          <p:cNvPr id="12" name="Picture 11" descr="D:\Giáo án KNTTVCS\Bài 10. Trao đổi chất qua màng tế bào\z3274375262201_c41c2c77e534d4a50ba7ac0d5b9f78d9.jpg"/>
          <p:cNvPicPr/>
          <p:nvPr/>
        </p:nvPicPr>
        <p:blipFill>
          <a:blip r:embed="rId3" cstate="print"/>
          <a:srcRect/>
          <a:stretch>
            <a:fillRect/>
          </a:stretch>
        </p:blipFill>
        <p:spPr bwMode="auto">
          <a:xfrm>
            <a:off x="4405246" y="735292"/>
            <a:ext cx="3117359" cy="3016374"/>
          </a:xfrm>
          <a:prstGeom prst="rect">
            <a:avLst/>
          </a:prstGeom>
          <a:noFill/>
          <a:ln w="9525">
            <a:noFill/>
            <a:miter lim="800000"/>
            <a:headEnd/>
            <a:tailEnd/>
          </a:ln>
        </p:spPr>
      </p:pic>
      <p:pic>
        <p:nvPicPr>
          <p:cNvPr id="13" name="Picture 12" descr="D:\Giáo án KNTTVCS\Bài 10. Trao đổi chất qua màng tế bào\z3274375365229_a44fc069e4d8cc89628c7c96e812bcbb.jpg"/>
          <p:cNvPicPr/>
          <p:nvPr/>
        </p:nvPicPr>
        <p:blipFill>
          <a:blip r:embed="rId4"/>
          <a:srcRect/>
          <a:stretch>
            <a:fillRect/>
          </a:stretch>
        </p:blipFill>
        <p:spPr bwMode="auto">
          <a:xfrm>
            <a:off x="8036418" y="785611"/>
            <a:ext cx="3081673" cy="2915736"/>
          </a:xfrm>
          <a:prstGeom prst="rect">
            <a:avLst/>
          </a:prstGeom>
          <a:noFill/>
          <a:ln w="9525">
            <a:noFill/>
            <a:miter lim="800000"/>
            <a:headEnd/>
            <a:tailEnd/>
          </a:ln>
        </p:spPr>
      </p:pic>
      <p:sp>
        <p:nvSpPr>
          <p:cNvPr id="10" name="Rectangle 9"/>
          <p:cNvSpPr/>
          <p:nvPr/>
        </p:nvSpPr>
        <p:spPr>
          <a:xfrm>
            <a:off x="4098030" y="3837730"/>
            <a:ext cx="3664041" cy="2214965"/>
          </a:xfrm>
          <a:prstGeom prst="rect">
            <a:avLst/>
          </a:prstGeom>
        </p:spPr>
        <p:txBody>
          <a:bodyPr wrap="square">
            <a:spAutoFit/>
          </a:bodyPr>
          <a:lstStyle/>
          <a:p>
            <a:pPr algn="just">
              <a:lnSpc>
                <a:spcPct val="120000"/>
              </a:lnSpc>
              <a:spcAft>
                <a:spcPts val="10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a:t>
            </a:r>
            <a:endParaRPr lang="en-US" sz="2400" dirty="0"/>
          </a:p>
        </p:txBody>
      </p:sp>
      <p:sp>
        <p:nvSpPr>
          <p:cNvPr id="14" name="Rectangle 13"/>
          <p:cNvSpPr/>
          <p:nvPr/>
        </p:nvSpPr>
        <p:spPr>
          <a:xfrm>
            <a:off x="7796816" y="3863731"/>
            <a:ext cx="3613195" cy="830997"/>
          </a:xfrm>
          <a:prstGeom prst="rect">
            <a:avLst/>
          </a:prstGeom>
        </p:spPr>
        <p:txBody>
          <a:bodyPr wrap="square">
            <a:spAutoFit/>
          </a:bodyPr>
          <a:lstStyle/>
          <a:p>
            <a:r>
              <a:rPr lang="en-US" sz="2400" dirty="0">
                <a:effectLst/>
                <a:latin typeface="Times New Roman" panose="02020603050405020304" pitchFamily="18" charset="0"/>
                <a:ea typeface="Times New Roman" panose="02020603050405020304" pitchFamily="18" charset="0"/>
              </a:rPr>
              <a:t>- So </a:t>
            </a:r>
            <a:r>
              <a:rPr lang="en-US" sz="2400" dirty="0" err="1">
                <a:effectLst/>
                <a:latin typeface="Times New Roman" panose="02020603050405020304" pitchFamily="18" charset="0"/>
                <a:ea typeface="Times New Roman" panose="02020603050405020304" pitchFamily="18" charset="0"/>
              </a:rPr>
              <a:t>sánh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a:t>
            </a:r>
            <a:endParaRPr lang="en-US" sz="2400" dirty="0"/>
          </a:p>
        </p:txBody>
      </p:sp>
      <p:sp>
        <p:nvSpPr>
          <p:cNvPr id="16" name="Rectangle 15"/>
          <p:cNvSpPr/>
          <p:nvPr/>
        </p:nvSpPr>
        <p:spPr>
          <a:xfrm>
            <a:off x="3152" y="26319"/>
            <a:ext cx="11921544" cy="609398"/>
          </a:xfrm>
          <a:prstGeom prst="rect">
            <a:avLst/>
          </a:prstGeom>
        </p:spPr>
        <p:txBody>
          <a:bodyPr wrap="square">
            <a:spAutoFit/>
          </a:bodyPr>
          <a:lstStyle/>
          <a:p>
            <a:pPr algn="ctr">
              <a:lnSpc>
                <a:spcPct val="120000"/>
              </a:lnSpc>
              <a:spcAft>
                <a:spcPts val="1000"/>
              </a:spcAft>
            </a:pPr>
            <a:r>
              <a:rPr lang="en-US" sz="2800" b="1" dirty="0">
                <a:solidFill>
                  <a:schemeClr val="accent1"/>
                </a:solidFill>
                <a:effectLst/>
                <a:latin typeface="Times New Roman" panose="02020603050405020304" pitchFamily="18" charset="0"/>
                <a:ea typeface="Times New Roman" panose="02020603050405020304" pitchFamily="18" charset="0"/>
              </a:rPr>
              <a:t>PHT: TÌM HIỂU CÁC CƠ CHẾ TRAO ĐỔI CHẤT QUA MÀNG TẾ BÀO</a:t>
            </a:r>
            <a:endParaRPr lang="en-US" sz="2800" dirty="0">
              <a:solidFill>
                <a:schemeClr val="accent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7123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rao đổi các chất qua màng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0310" y="945534"/>
            <a:ext cx="10519263" cy="5912466"/>
          </a:xfrm>
          <a:prstGeom prst="rect">
            <a:avLst/>
          </a:prstGeom>
        </p:spPr>
      </p:pic>
      <p:sp>
        <p:nvSpPr>
          <p:cNvPr id="6" name="TextBox 5"/>
          <p:cNvSpPr txBox="1"/>
          <p:nvPr/>
        </p:nvSpPr>
        <p:spPr>
          <a:xfrm>
            <a:off x="597479" y="115911"/>
            <a:ext cx="113849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Video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383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mute="1">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977" y="1788602"/>
            <a:ext cx="10676585" cy="2160591"/>
          </a:xfrm>
          <a:prstGeom prst="rect">
            <a:avLst/>
          </a:prstGeom>
        </p:spPr>
        <p:txBody>
          <a:bodyPr wrap="square">
            <a:spAutoFit/>
          </a:bodyPr>
          <a:lstStyle/>
          <a:p>
            <a:pPr algn="just">
              <a:lnSpc>
                <a:spcPct val="120000"/>
              </a:lnSpc>
              <a:spcAft>
                <a:spcPts val="0"/>
              </a:spcAft>
            </a:pPr>
            <a:r>
              <a:rPr lang="en-US" sz="2800" dirty="0">
                <a:latin typeface="Times New Roman" panose="02020603050405020304" pitchFamily="18" charset="0"/>
                <a:ea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chuyển</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màng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rễ</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a:t>
            </a:r>
            <a:endParaRPr lang="en-US" sz="2800" dirty="0">
              <a:latin typeface="Calibri" panose="020F0502020204030204" pitchFamily="34" charset="0"/>
              <a:ea typeface="Calibri" panose="020F0502020204030204" pitchFamily="34" charset="0"/>
            </a:endParaRPr>
          </a:p>
          <a:p>
            <a:pPr algn="just">
              <a:lnSpc>
                <a:spcPct val="120000"/>
              </a:lnSpc>
              <a:spcAft>
                <a:spcPts val="0"/>
              </a:spcAft>
            </a:pPr>
            <a:r>
              <a:rPr lang="en-US" sz="2800" dirty="0">
                <a:latin typeface="Times New Roman" panose="02020603050405020304" pitchFamily="18" charset="0"/>
                <a:ea typeface="Times New Roman" panose="02020603050405020304" pitchFamily="18" charset="0"/>
              </a:rPr>
              <a:t>3.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769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Giáo án KNTTVCS\Bài 10. Trao đổi chất qua màng tế bào\z3274375256822_f76a302c05bbd777800c59545e6b91f9.jpg"/>
          <p:cNvPicPr/>
          <p:nvPr/>
        </p:nvPicPr>
        <p:blipFill>
          <a:blip r:embed="rId2"/>
          <a:srcRect/>
          <a:stretch>
            <a:fillRect/>
          </a:stretch>
        </p:blipFill>
        <p:spPr bwMode="auto">
          <a:xfrm>
            <a:off x="7727325" y="2332985"/>
            <a:ext cx="4224271" cy="3889420"/>
          </a:xfrm>
          <a:prstGeom prst="rect">
            <a:avLst/>
          </a:prstGeom>
          <a:noFill/>
          <a:ln w="9525">
            <a:noFill/>
            <a:miter lim="800000"/>
            <a:headEnd/>
            <a:tailEnd/>
          </a:ln>
        </p:spPr>
      </p:pic>
      <p:sp>
        <p:nvSpPr>
          <p:cNvPr id="4" name="Rectangle 3"/>
          <p:cNvSpPr/>
          <p:nvPr/>
        </p:nvSpPr>
        <p:spPr>
          <a:xfrm>
            <a:off x="613893" y="2192804"/>
            <a:ext cx="7010400" cy="3637919"/>
          </a:xfrm>
          <a:prstGeom prst="rect">
            <a:avLst/>
          </a:prstGeom>
        </p:spPr>
        <p:txBody>
          <a:bodyPr wrap="square">
            <a:spAutoFit/>
          </a:bodyPr>
          <a:lstStyle/>
          <a:p>
            <a:pPr indent="270510" algn="just">
              <a:lnSpc>
                <a:spcPct val="120000"/>
              </a:lnSpc>
              <a:tabLst>
                <a:tab pos="0" algn="l"/>
              </a:tabLst>
            </a:pPr>
            <a:r>
              <a:rPr lang="en-US" sz="2400" dirty="0">
                <a:latin typeface="Times New Roman" panose="02020603050405020304" pitchFamily="18" charset="0"/>
                <a:ea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ưu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ngoài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tan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tổng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tan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indent="270510" algn="just">
              <a:lnSpc>
                <a:spcPct val="120000"/>
              </a:lnSpc>
              <a:tabLst>
                <a:tab pos="0" algn="l"/>
              </a:tabLst>
            </a:pP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ngoài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tan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tan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indent="270510" algn="just">
              <a:lnSpc>
                <a:spcPct val="120000"/>
              </a:lnSpc>
              <a:tabLst>
                <a:tab pos="0" algn="l"/>
              </a:tabLst>
            </a:pP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ngoài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tan </a:t>
            </a:r>
            <a:r>
              <a:rPr lang="en-US" sz="2400" dirty="0" err="1">
                <a:effectLst/>
                <a:latin typeface="Times New Roman" panose="02020603050405020304" pitchFamily="18" charset="0"/>
                <a:ea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tổng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tan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p:txBody>
      </p:sp>
      <p:sp>
        <p:nvSpPr>
          <p:cNvPr id="6" name="AutoShape 2" descr="Tất cả những điều bạn cần biết về nước muối sinh lý và lưu ý khi sử dụng -  BlogAnCho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716924" y="755338"/>
            <a:ext cx="11015731" cy="1200329"/>
          </a:xfrm>
          <a:prstGeom prst="rect">
            <a:avLst/>
          </a:prstGeom>
        </p:spPr>
        <p:txBody>
          <a:bodyPr wrap="square">
            <a:spAutoFit/>
          </a:bodyPr>
          <a:lstStyle/>
          <a:p>
            <a:pPr algn="just"/>
            <a:r>
              <a:rPr lang="vi-VN" sz="2400" dirty="0">
                <a:latin typeface="+mj-lt"/>
              </a:rPr>
              <a:t>2. Thẩm thấu. Ở trong tế bào lông hút ở rễ thường có nồng độ chất tan cao hơn môi trường  đất nên có áp suất thẩm thấu lớn. Do vậy các phân tử nước sẽ thẩm thấu từ môi trường vào tế bào lông hút.</a:t>
            </a:r>
            <a:endParaRPr lang="en-US" sz="2400" dirty="0">
              <a:latin typeface="+mj-lt"/>
            </a:endParaRPr>
          </a:p>
        </p:txBody>
      </p:sp>
    </p:spTree>
    <p:extLst>
      <p:ext uri="{BB962C8B-B14F-4D97-AF65-F5344CB8AC3E}">
        <p14:creationId xmlns:p14="http://schemas.microsoft.com/office/powerpoint/2010/main" val="13094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Giáo án KNTTVCS\Bài 10. Trao đổi chất qua màng tế bào\z3274375256822_f76a302c05bbd777800c59545e6b91f9.jpg"/>
          <p:cNvPicPr/>
          <p:nvPr/>
        </p:nvPicPr>
        <p:blipFill>
          <a:blip r:embed="rId2"/>
          <a:srcRect/>
          <a:stretch>
            <a:fillRect/>
          </a:stretch>
        </p:blipFill>
        <p:spPr bwMode="auto">
          <a:xfrm>
            <a:off x="1996225" y="489399"/>
            <a:ext cx="7727323" cy="5847009"/>
          </a:xfrm>
          <a:prstGeom prst="rect">
            <a:avLst/>
          </a:prstGeom>
          <a:noFill/>
          <a:ln w="9525">
            <a:noFill/>
            <a:miter lim="800000"/>
            <a:headEnd/>
            <a:tailEnd/>
          </a:ln>
        </p:spPr>
      </p:pic>
    </p:spTree>
    <p:extLst>
      <p:ext uri="{BB962C8B-B14F-4D97-AF65-F5344CB8AC3E}">
        <p14:creationId xmlns:p14="http://schemas.microsoft.com/office/powerpoint/2010/main" val="196870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26529577"/>
              </p:ext>
            </p:extLst>
          </p:nvPr>
        </p:nvGraphicFramePr>
        <p:xfrm>
          <a:off x="1043189" y="1081832"/>
          <a:ext cx="10200069" cy="3155324"/>
        </p:xfrm>
        <a:graphic>
          <a:graphicData uri="http://schemas.openxmlformats.org/drawingml/2006/table">
            <a:tbl>
              <a:tblPr firstRow="1" bandRow="1">
                <a:tableStyleId>{5940675A-B579-460E-94D1-54222C63F5DA}</a:tableStyleId>
              </a:tblPr>
              <a:tblGrid>
                <a:gridCol w="3400023">
                  <a:extLst>
                    <a:ext uri="{9D8B030D-6E8A-4147-A177-3AD203B41FA5}">
                      <a16:colId xmlns:a16="http://schemas.microsoft.com/office/drawing/2014/main" val="20000"/>
                    </a:ext>
                  </a:extLst>
                </a:gridCol>
                <a:gridCol w="3400023">
                  <a:extLst>
                    <a:ext uri="{9D8B030D-6E8A-4147-A177-3AD203B41FA5}">
                      <a16:colId xmlns:a16="http://schemas.microsoft.com/office/drawing/2014/main" val="20001"/>
                    </a:ext>
                  </a:extLst>
                </a:gridCol>
                <a:gridCol w="3400023">
                  <a:extLst>
                    <a:ext uri="{9D8B030D-6E8A-4147-A177-3AD203B41FA5}">
                      <a16:colId xmlns:a16="http://schemas.microsoft.com/office/drawing/2014/main" val="20002"/>
                    </a:ext>
                  </a:extLst>
                </a:gridCol>
              </a:tblGrid>
              <a:tr h="3155324">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10" name="Picture 9" descr="D:\Giáo án KNTTVCS\Bài 10. Trao đổi chất qua màng tế bào\z3270423128895_b93f24106d1af5589741e69e22757af9.jpg"/>
          <p:cNvPicPr/>
          <p:nvPr/>
        </p:nvPicPr>
        <p:blipFill>
          <a:blip r:embed="rId2" cstate="print"/>
          <a:srcRect/>
          <a:stretch>
            <a:fillRect/>
          </a:stretch>
        </p:blipFill>
        <p:spPr bwMode="auto">
          <a:xfrm>
            <a:off x="1043190" y="1171984"/>
            <a:ext cx="3387143" cy="3065172"/>
          </a:xfrm>
          <a:prstGeom prst="rect">
            <a:avLst/>
          </a:prstGeom>
          <a:noFill/>
          <a:ln w="9525">
            <a:noFill/>
            <a:miter lim="800000"/>
            <a:headEnd/>
            <a:tailEnd/>
          </a:ln>
        </p:spPr>
      </p:pic>
      <p:pic>
        <p:nvPicPr>
          <p:cNvPr id="11" name="Picture 10" descr="D:\Giáo án KNTTVCS\Bài 10. Trao đổi chất qua màng tế bào\z3270420005968_58dc218c8fd7f83dd5da39092d632139.jpg"/>
          <p:cNvPicPr/>
          <p:nvPr/>
        </p:nvPicPr>
        <p:blipFill>
          <a:blip r:embed="rId3" cstate="print"/>
          <a:srcRect/>
          <a:stretch>
            <a:fillRect/>
          </a:stretch>
        </p:blipFill>
        <p:spPr bwMode="auto">
          <a:xfrm>
            <a:off x="4700789" y="1363616"/>
            <a:ext cx="3078051" cy="2560320"/>
          </a:xfrm>
          <a:prstGeom prst="rect">
            <a:avLst/>
          </a:prstGeom>
          <a:noFill/>
          <a:ln w="9525">
            <a:noFill/>
            <a:miter lim="800000"/>
            <a:headEnd/>
            <a:tailEnd/>
          </a:ln>
        </p:spPr>
      </p:pic>
      <p:pic>
        <p:nvPicPr>
          <p:cNvPr id="12" name="Picture 11" descr="D:\Giáo án KNTTVCS\Bài 10. Trao đổi chất qua màng tế bào\z3270420024773_a1fb648d6cfa1cc5f805e89577780a0e.jpg"/>
          <p:cNvPicPr/>
          <p:nvPr/>
        </p:nvPicPr>
        <p:blipFill>
          <a:blip r:embed="rId4" cstate="print"/>
          <a:srcRect/>
          <a:stretch>
            <a:fillRect/>
          </a:stretch>
        </p:blipFill>
        <p:spPr bwMode="auto">
          <a:xfrm>
            <a:off x="8049297" y="1171984"/>
            <a:ext cx="3000776" cy="2751952"/>
          </a:xfrm>
          <a:prstGeom prst="rect">
            <a:avLst/>
          </a:prstGeom>
          <a:noFill/>
          <a:ln w="9525">
            <a:noFill/>
            <a:miter lim="800000"/>
            <a:headEnd/>
            <a:tailEnd/>
          </a:ln>
        </p:spPr>
      </p:pic>
      <p:sp>
        <p:nvSpPr>
          <p:cNvPr id="7" name="TextBox 6"/>
          <p:cNvSpPr txBox="1"/>
          <p:nvPr/>
        </p:nvSpPr>
        <p:spPr>
          <a:xfrm>
            <a:off x="5892085" y="3906931"/>
            <a:ext cx="502276" cy="369332"/>
          </a:xfrm>
          <a:prstGeom prst="rect">
            <a:avLst/>
          </a:prstGeom>
          <a:noFill/>
        </p:spPr>
        <p:txBody>
          <a:bodyPr wrap="square" rtlCol="0">
            <a:spAutoFit/>
          </a:bodyPr>
          <a:lstStyle/>
          <a:p>
            <a:r>
              <a:rPr lang="en-US" dirty="0"/>
              <a:t>(d)</a:t>
            </a:r>
          </a:p>
        </p:txBody>
      </p:sp>
      <p:sp>
        <p:nvSpPr>
          <p:cNvPr id="14" name="TextBox 13"/>
          <p:cNvSpPr txBox="1"/>
          <p:nvPr/>
        </p:nvSpPr>
        <p:spPr>
          <a:xfrm>
            <a:off x="9449873" y="3923937"/>
            <a:ext cx="502276" cy="369332"/>
          </a:xfrm>
          <a:prstGeom prst="rect">
            <a:avLst/>
          </a:prstGeom>
          <a:noFill/>
        </p:spPr>
        <p:txBody>
          <a:bodyPr wrap="square" rtlCol="0">
            <a:spAutoFit/>
          </a:bodyPr>
          <a:lstStyle/>
          <a:p>
            <a:r>
              <a:rPr lang="en-US" dirty="0"/>
              <a:t>(e)</a:t>
            </a:r>
          </a:p>
        </p:txBody>
      </p:sp>
      <p:sp>
        <p:nvSpPr>
          <p:cNvPr id="9" name="Rectangle 8"/>
          <p:cNvSpPr/>
          <p:nvPr/>
        </p:nvSpPr>
        <p:spPr>
          <a:xfrm>
            <a:off x="858591" y="4335967"/>
            <a:ext cx="10384664" cy="757130"/>
          </a:xfrm>
          <a:prstGeom prst="rect">
            <a:avLst/>
          </a:prstGeom>
        </p:spPr>
        <p:txBody>
          <a:bodyPr wrap="square">
            <a:spAutoFit/>
          </a:bodyPr>
          <a:lstStyle/>
          <a:p>
            <a:pPr indent="228600" algn="just">
              <a:lnSpc>
                <a:spcPct val="120000"/>
              </a:lnSpc>
            </a:pPr>
            <a:r>
              <a:rPr lang="en-US" dirty="0">
                <a:effectLst/>
                <a:latin typeface="Times New Roman" panose="02020603050405020304" pitchFamily="18" charset="0"/>
                <a:ea typeface="Times New Roman" panose="02020603050405020304" pitchFamily="18" charset="0"/>
              </a:rPr>
              <a:t>1.1. </a:t>
            </a:r>
            <a:r>
              <a:rPr lang="en-US" dirty="0" err="1">
                <a:effectLst/>
                <a:latin typeface="Times New Roman" panose="02020603050405020304" pitchFamily="18" charset="0"/>
                <a:ea typeface="Times New Roman" panose="02020603050405020304" pitchFamily="18" charset="0"/>
              </a:rPr>
              <a:t>Chú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vận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chuyển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chất</a:t>
            </a:r>
            <a:r>
              <a:rPr lang="en-US" dirty="0">
                <a:effectLst/>
                <a:latin typeface="Times New Roman" panose="02020603050405020304" pitchFamily="18" charset="0"/>
                <a:ea typeface="Times New Roman" panose="02020603050405020304" pitchFamily="18" charset="0"/>
              </a:rPr>
              <a:t> ở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a,b,c,d,e</a:t>
            </a:r>
            <a:r>
              <a:rPr lang="en-US"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p>
            <a:pPr indent="228600" algn="just">
              <a:lnSpc>
                <a:spcPct val="120000"/>
              </a:lnSpc>
            </a:pPr>
            <a:r>
              <a:rPr lang="en-US" dirty="0">
                <a:effectLst/>
                <a:latin typeface="Times New Roman" panose="02020603050405020304" pitchFamily="18" charset="0"/>
                <a:ea typeface="Times New Roman" panose="02020603050405020304" pitchFamily="18" charset="0"/>
              </a:rPr>
              <a:t>1.2.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vận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chuyển</a:t>
            </a:r>
            <a:r>
              <a:rPr lang="en-US" dirty="0">
                <a:effectLst/>
                <a:latin typeface="Times New Roman" panose="02020603050405020304" pitchFamily="18" charset="0"/>
                <a:ea typeface="Times New Roman" panose="02020603050405020304" pitchFamily="18" charset="0"/>
              </a:rPr>
              <a:t> ở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(d)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gì</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còn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lại</a:t>
            </a:r>
            <a:r>
              <a:rPr lang="en-US"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p:txBody>
      </p:sp>
      <p:sp>
        <p:nvSpPr>
          <p:cNvPr id="15" name="Rectangle 14"/>
          <p:cNvSpPr/>
          <p:nvPr/>
        </p:nvSpPr>
        <p:spPr>
          <a:xfrm>
            <a:off x="858591" y="5026144"/>
            <a:ext cx="10384664" cy="424732"/>
          </a:xfrm>
          <a:prstGeom prst="rect">
            <a:avLst/>
          </a:prstGeom>
        </p:spPr>
        <p:txBody>
          <a:bodyPr wrap="square">
            <a:spAutoFit/>
          </a:bodyPr>
          <a:lstStyle/>
          <a:p>
            <a:pPr indent="228600" algn="just">
              <a:lnSpc>
                <a:spcPct val="120000"/>
              </a:lnSpc>
            </a:pPr>
            <a:r>
              <a:rPr lang="en-US" dirty="0">
                <a:latin typeface="Times New Roman" panose="02020603050405020304" pitchFamily="18" charset="0"/>
                <a:ea typeface="Times New Roman" panose="02020603050405020304" pitchFamily="18" charset="0"/>
              </a:rPr>
              <a:t>2</a:t>
            </a:r>
            <a:r>
              <a:rPr lang="en-US" dirty="0">
                <a:effectLst/>
                <a:latin typeface="Times New Roman" panose="02020603050405020304" pitchFamily="18" charset="0"/>
                <a:ea typeface="Times New Roman" panose="02020603050405020304" pitchFamily="18" charset="0"/>
              </a:rPr>
              <a:t>. Theo </a:t>
            </a:r>
            <a:r>
              <a:rPr lang="en-US" dirty="0" err="1">
                <a:effectLst/>
                <a:latin typeface="Times New Roman" panose="02020603050405020304" pitchFamily="18" charset="0"/>
                <a:ea typeface="Times New Roman" panose="02020603050405020304" pitchFamily="18" charset="0"/>
              </a:rPr>
              <a:t>em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dùng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muối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đặc</a:t>
            </a:r>
            <a:r>
              <a:rPr lang="en-US" dirty="0">
                <a:effectLst/>
                <a:latin typeface="Times New Roman" panose="02020603050405020304" pitchFamily="18" charset="0"/>
                <a:ea typeface="Times New Roman" panose="02020603050405020304" pitchFamily="18" charset="0"/>
              </a:rPr>
              <a:t> hay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muối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súc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miệng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thích</a:t>
            </a:r>
            <a:r>
              <a:rPr lang="en-US"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p:txBody>
      </p:sp>
      <p:sp>
        <p:nvSpPr>
          <p:cNvPr id="17" name="Rectangle 16"/>
          <p:cNvSpPr/>
          <p:nvPr/>
        </p:nvSpPr>
        <p:spPr>
          <a:xfrm>
            <a:off x="1043190" y="549875"/>
            <a:ext cx="2569934" cy="424732"/>
          </a:xfrm>
          <a:prstGeom prst="rect">
            <a:avLst/>
          </a:prstGeom>
        </p:spPr>
        <p:txBody>
          <a:bodyPr wrap="none">
            <a:spAutoFit/>
          </a:bodyPr>
          <a:lstStyle/>
          <a:p>
            <a:pPr marL="342900" marR="0" lvl="0" indent="-342900" algn="just">
              <a:lnSpc>
                <a:spcPct val="120000"/>
              </a:lnSpc>
              <a:spcBef>
                <a:spcPts val="0"/>
              </a:spcBef>
              <a:spcAft>
                <a:spcPts val="0"/>
              </a:spcAft>
              <a:buFont typeface="+mj-lt"/>
              <a:buAutoNum type="arabicPeriod"/>
            </a:pPr>
            <a:r>
              <a:rPr lang="en-US" dirty="0">
                <a:effectLst/>
                <a:latin typeface="Times New Roman" panose="02020603050405020304" pitchFamily="18" charset="0"/>
                <a:ea typeface="Times New Roman" panose="02020603050405020304" pitchFamily="18" charset="0"/>
              </a:rPr>
              <a:t>Cho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ảnh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sau</a:t>
            </a:r>
            <a:r>
              <a:rPr lang="en-US" dirty="0">
                <a:effectLst/>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p:txBody>
      </p:sp>
      <p:sp>
        <p:nvSpPr>
          <p:cNvPr id="18" name="TextBox 17"/>
          <p:cNvSpPr txBox="1"/>
          <p:nvPr/>
        </p:nvSpPr>
        <p:spPr>
          <a:xfrm>
            <a:off x="3039415" y="0"/>
            <a:ext cx="5499279" cy="523220"/>
          </a:xfrm>
          <a:prstGeom prst="rect">
            <a:avLst/>
          </a:prstGeom>
          <a:noFill/>
        </p:spPr>
        <p:txBody>
          <a:bodyPr wrap="square" rtlCol="0">
            <a:spAutoFit/>
          </a:bodyPr>
          <a:lstStyle/>
          <a:p>
            <a:pPr algn="ctr"/>
            <a:r>
              <a:rPr lang="en-US" sz="2800" b="1" dirty="0">
                <a:solidFill>
                  <a:schemeClr val="accent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716498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TotalTime>
  <Words>826</Words>
  <PresentationFormat>Widescreen</PresentationFormat>
  <Paragraphs>72</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BÀI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2022-03-20T03:40:12Z</dcterms:created>
  <dcterms:modified xsi:type="dcterms:W3CDTF">2022-08-19T08:07:27Z</dcterms:modified>
  <cp:contentStatus/>
</cp:coreProperties>
</file>