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67" r:id="rId4"/>
    <p:sldId id="268" r:id="rId5"/>
    <p:sldId id="269" r:id="rId6"/>
    <p:sldId id="301" r:id="rId7"/>
    <p:sldId id="302" r:id="rId8"/>
    <p:sldId id="270" r:id="rId9"/>
    <p:sldId id="304" r:id="rId10"/>
    <p:sldId id="306" r:id="rId11"/>
    <p:sldId id="308" r:id="rId12"/>
    <p:sldId id="273" r:id="rId13"/>
    <p:sldId id="309" r:id="rId14"/>
    <p:sldId id="310" r:id="rId15"/>
    <p:sldId id="276" r:id="rId16"/>
    <p:sldId id="311" r:id="rId17"/>
    <p:sldId id="312" r:id="rId18"/>
    <p:sldId id="313" r:id="rId19"/>
    <p:sldId id="294" r:id="rId20"/>
    <p:sldId id="314" r:id="rId21"/>
    <p:sldId id="295" r:id="rId22"/>
    <p:sldId id="296" r:id="rId23"/>
    <p:sldId id="297" r:id="rId24"/>
    <p:sldId id="298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C3C1"/>
    <a:srgbClr val="67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6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610600" y="44183"/>
            <a:ext cx="30574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2.1: Vocab &amp; Listening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16984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5: Science and technology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8" r:id="rId13"/>
    <p:sldLayoutId id="2147483669" r:id="rId14"/>
    <p:sldLayoutId id="2147483670" r:id="rId15"/>
    <p:sldLayoutId id="2147483673" r:id="rId16"/>
    <p:sldLayoutId id="2147483674" r:id="rId17"/>
    <p:sldLayoutId id="2147483689" r:id="rId18"/>
    <p:sldLayoutId id="2147483690" r:id="rId19"/>
    <p:sldLayoutId id="214748369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HyDknYdatw8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notesSlide" Target="../notesSlides/notesSlide1.xml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slideLayout" Target="../slideLayouts/slideLayout17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3963A-0A1F-ACB6-3F2E-503598753C42}"/>
              </a:ext>
            </a:extLst>
          </p:cNvPr>
          <p:cNvSpPr txBox="1"/>
          <p:nvPr/>
        </p:nvSpPr>
        <p:spPr>
          <a:xfrm>
            <a:off x="5768162" y="3120211"/>
            <a:ext cx="622004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5: Science and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 – Vocabulary &amp; Listening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ages 48 &amp; 49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5D2D3E1-6918-A435-CA95-C2913D281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698" y="386323"/>
            <a:ext cx="7893457" cy="503492"/>
          </a:xfrm>
          <a:prstGeom prst="rect">
            <a:avLst/>
          </a:prstGeom>
        </p:spPr>
      </p:pic>
      <p:pic>
        <p:nvPicPr>
          <p:cNvPr id="12" name="CD1 TRACK 55">
            <a:hlinkClick r:id="" action="ppaction://media"/>
            <a:extLst>
              <a:ext uri="{FF2B5EF4-FFF2-40B4-BE49-F238E27FC236}">
                <a16:creationId xmlns:a16="http://schemas.microsoft.com/office/drawing/2014/main" id="{CA20EAD6-BA84-87D7-72C0-3B17B3EA8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9027" y="483415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A54E7F-7026-1727-561E-651658699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9815"/>
            <a:ext cx="12192000" cy="57114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70453D-E4AA-0C19-4545-5DF26BBE3AB2}"/>
              </a:ext>
            </a:extLst>
          </p:cNvPr>
          <p:cNvCxnSpPr>
            <a:cxnSpLocks/>
          </p:cNvCxnSpPr>
          <p:nvPr/>
        </p:nvCxnSpPr>
        <p:spPr>
          <a:xfrm>
            <a:off x="5564038" y="1984075"/>
            <a:ext cx="1742536" cy="162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8565FA-04A3-5A43-855B-B4216BBFEC52}"/>
              </a:ext>
            </a:extLst>
          </p:cNvPr>
          <p:cNvCxnSpPr>
            <a:cxnSpLocks/>
          </p:cNvCxnSpPr>
          <p:nvPr/>
        </p:nvCxnSpPr>
        <p:spPr>
          <a:xfrm>
            <a:off x="5564038" y="2618116"/>
            <a:ext cx="1742536" cy="1698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26A25C-6205-8601-EA9B-7E4AFC4AB8A9}"/>
              </a:ext>
            </a:extLst>
          </p:cNvPr>
          <p:cNvCxnSpPr>
            <a:cxnSpLocks/>
          </p:cNvCxnSpPr>
          <p:nvPr/>
        </p:nvCxnSpPr>
        <p:spPr>
          <a:xfrm>
            <a:off x="5564038" y="3364857"/>
            <a:ext cx="1742536" cy="15855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A17100-86B0-02EB-3E05-AADFA773CE95}"/>
              </a:ext>
            </a:extLst>
          </p:cNvPr>
          <p:cNvCxnSpPr>
            <a:cxnSpLocks/>
          </p:cNvCxnSpPr>
          <p:nvPr/>
        </p:nvCxnSpPr>
        <p:spPr>
          <a:xfrm flipV="1">
            <a:off x="5564038" y="1296215"/>
            <a:ext cx="1742536" cy="29177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3A7229-F935-7438-2BEB-03728D024BA5}"/>
              </a:ext>
            </a:extLst>
          </p:cNvPr>
          <p:cNvCxnSpPr>
            <a:cxnSpLocks/>
          </p:cNvCxnSpPr>
          <p:nvPr/>
        </p:nvCxnSpPr>
        <p:spPr>
          <a:xfrm flipV="1">
            <a:off x="5564038" y="2881223"/>
            <a:ext cx="1742536" cy="20231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35457B-E552-6C6D-EEED-7F29412EBA10}"/>
              </a:ext>
            </a:extLst>
          </p:cNvPr>
          <p:cNvCxnSpPr>
            <a:cxnSpLocks/>
          </p:cNvCxnSpPr>
          <p:nvPr/>
        </p:nvCxnSpPr>
        <p:spPr>
          <a:xfrm>
            <a:off x="5500777" y="5644433"/>
            <a:ext cx="1805797" cy="4199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68186F8-93FF-170E-FA5C-555926E083DD}"/>
              </a:ext>
            </a:extLst>
          </p:cNvPr>
          <p:cNvCxnSpPr>
            <a:cxnSpLocks/>
          </p:cNvCxnSpPr>
          <p:nvPr/>
        </p:nvCxnSpPr>
        <p:spPr>
          <a:xfrm flipV="1">
            <a:off x="5532407" y="5434087"/>
            <a:ext cx="1774167" cy="900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6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29" y="476648"/>
            <a:ext cx="2120907" cy="13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96D27-ADE8-C576-E9D7-8F4EE22DC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26" y="1211730"/>
            <a:ext cx="5906324" cy="1333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EE807-47F1-6F52-67E0-2D09AC8DC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42" y="2795017"/>
            <a:ext cx="8244137" cy="19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0" y="0"/>
            <a:ext cx="93943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0332" y="37905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8E9A3D-CA1C-E749-1356-B1F76D979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667" y="2414237"/>
            <a:ext cx="6882787" cy="12217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5C3CABB-A0C3-A4B4-783D-74C3C41AEAB7}"/>
              </a:ext>
            </a:extLst>
          </p:cNvPr>
          <p:cNvSpPr/>
          <p:nvPr/>
        </p:nvSpPr>
        <p:spPr>
          <a:xfrm>
            <a:off x="1061335" y="2414237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0AA3F-B788-80AB-A7E8-72B039C9B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6" y="680452"/>
            <a:ext cx="2553056" cy="638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C5D07D-F4E3-0C3C-2831-29E3F04CC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33" y="1478948"/>
            <a:ext cx="10650436" cy="466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56">
            <a:hlinkClick r:id="" action="ppaction://media"/>
            <a:extLst>
              <a:ext uri="{FF2B5EF4-FFF2-40B4-BE49-F238E27FC236}">
                <a16:creationId xmlns:a16="http://schemas.microsoft.com/office/drawing/2014/main" id="{95E98E7F-0E37-2481-F30C-2A220194E9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0646" y="21059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39C2DF-EE21-2D58-1A78-A3165C536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7"/>
          <a:stretch/>
        </p:blipFill>
        <p:spPr>
          <a:xfrm>
            <a:off x="139988" y="1417766"/>
            <a:ext cx="9770436" cy="4507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8600019" y="2378342"/>
            <a:ext cx="123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AAA0F-3F64-A784-C470-D1CDA6759F14}"/>
              </a:ext>
            </a:extLst>
          </p:cNvPr>
          <p:cNvSpPr txBox="1"/>
          <p:nvPr/>
        </p:nvSpPr>
        <p:spPr>
          <a:xfrm>
            <a:off x="8553973" y="3519736"/>
            <a:ext cx="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B81E3-544C-D3B4-805B-73326A5AEE21}"/>
              </a:ext>
            </a:extLst>
          </p:cNvPr>
          <p:cNvSpPr txBox="1"/>
          <p:nvPr/>
        </p:nvSpPr>
        <p:spPr>
          <a:xfrm>
            <a:off x="8600019" y="4597960"/>
            <a:ext cx="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D3A1F-D89D-EC7C-A1A4-A0CDE7F5BB99}"/>
              </a:ext>
            </a:extLst>
          </p:cNvPr>
          <p:cNvSpPr txBox="1"/>
          <p:nvPr/>
        </p:nvSpPr>
        <p:spPr>
          <a:xfrm>
            <a:off x="8602463" y="5305766"/>
            <a:ext cx="958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610FD-71CC-3EE0-1613-E294374FA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43" y="587437"/>
            <a:ext cx="6246222" cy="594382"/>
          </a:xfrm>
          <a:prstGeom prst="rect">
            <a:avLst/>
          </a:prstGeom>
        </p:spPr>
      </p:pic>
      <p:pic>
        <p:nvPicPr>
          <p:cNvPr id="11" name="CD1 TRACK 56">
            <a:hlinkClick r:id="" action="ppaction://media"/>
            <a:extLst>
              <a:ext uri="{FF2B5EF4-FFF2-40B4-BE49-F238E27FC236}">
                <a16:creationId xmlns:a16="http://schemas.microsoft.com/office/drawing/2014/main" id="{F7B36204-867A-7A20-752F-D4A4CEF545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8250" y="616633"/>
            <a:ext cx="4064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333121-7826-51F9-A264-CF7E244689FC}"/>
              </a:ext>
            </a:extLst>
          </p:cNvPr>
          <p:cNvSpPr txBox="1"/>
          <p:nvPr/>
        </p:nvSpPr>
        <p:spPr>
          <a:xfrm>
            <a:off x="9466472" y="704096"/>
            <a:ext cx="2853347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n-US" sz="21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For True/ False </a:t>
            </a:r>
          </a:p>
          <a:p>
            <a:pPr lvl="0">
              <a:tabLst>
                <a:tab pos="457200" algn="l"/>
              </a:tabLst>
            </a:pPr>
            <a:r>
              <a:rPr lang="en-US" sz="21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questions: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1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Listen carefully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1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Pay attention to</a:t>
            </a:r>
          </a:p>
          <a:p>
            <a:pPr lvl="0">
              <a:tabLst>
                <a:tab pos="457200" algn="l"/>
              </a:tabLst>
            </a:pPr>
            <a:r>
              <a:rPr lang="en-US" sz="21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   key phrases and words</a:t>
            </a:r>
          </a:p>
          <a:p>
            <a:pPr lvl="0">
              <a:tabLst>
                <a:tab pos="457200" algn="l"/>
              </a:tabLst>
            </a:pPr>
            <a:r>
              <a:rPr lang="en-US" sz="21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3. Identify the speaker’s </a:t>
            </a:r>
          </a:p>
          <a:p>
            <a:pPr lvl="0">
              <a:tabLst>
                <a:tab pos="457200" algn="l"/>
              </a:tabLst>
            </a:pPr>
            <a:r>
              <a:rPr lang="en-US" sz="21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      </a:t>
            </a:r>
            <a:r>
              <a:rPr lang="en-US" sz="21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tone</a:t>
            </a:r>
          </a:p>
          <a:p>
            <a:pPr lvl="0">
              <a:tabLst>
                <a:tab pos="457200" algn="l"/>
              </a:tabLst>
            </a:pPr>
            <a:r>
              <a:rPr lang="en-US" sz="21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4. Take notes</a:t>
            </a:r>
          </a:p>
          <a:p>
            <a:pPr lvl="0">
              <a:tabLst>
                <a:tab pos="457200" algn="l"/>
              </a:tabLst>
            </a:pPr>
            <a:r>
              <a:rPr lang="en-US" sz="2100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</a:rPr>
              <a:t>5. </a:t>
            </a:r>
            <a:r>
              <a:rPr lang="en-US" sz="2100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Confirm your answer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8FCD3B-4C3B-DAEF-B974-805699DD457F}"/>
              </a:ext>
            </a:extLst>
          </p:cNvPr>
          <p:cNvSpPr txBox="1"/>
          <p:nvPr/>
        </p:nvSpPr>
        <p:spPr>
          <a:xfrm>
            <a:off x="5366038" y="1436757"/>
            <a:ext cx="270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Twitchy is currently in the first place.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0895D0-C0F6-8BE1-14FF-B78A9841809E}"/>
              </a:ext>
            </a:extLst>
          </p:cNvPr>
          <p:cNvSpPr txBox="1"/>
          <p:nvPr/>
        </p:nvSpPr>
        <p:spPr>
          <a:xfrm>
            <a:off x="5025206" y="2604789"/>
            <a:ext cx="270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6E94F-6635-EE81-E6FE-57DCFA256E9E}"/>
              </a:ext>
            </a:extLst>
          </p:cNvPr>
          <p:cNvSpPr txBox="1"/>
          <p:nvPr/>
        </p:nvSpPr>
        <p:spPr>
          <a:xfrm>
            <a:off x="682100" y="2755607"/>
            <a:ext cx="766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He’s climbing the stairs more carefully and slowly this time.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650CEA-22AB-D888-AFB4-3CB823FCACAE}"/>
              </a:ext>
            </a:extLst>
          </p:cNvPr>
          <p:cNvSpPr txBox="1"/>
          <p:nvPr/>
        </p:nvSpPr>
        <p:spPr>
          <a:xfrm>
            <a:off x="464737" y="3873236"/>
            <a:ext cx="446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I don’t think he’ll beat Twitchy.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D25084-07F7-9A6B-8AB0-0D50D1307BB8}"/>
              </a:ext>
            </a:extLst>
          </p:cNvPr>
          <p:cNvSpPr txBox="1"/>
          <p:nvPr/>
        </p:nvSpPr>
        <p:spPr>
          <a:xfrm>
            <a:off x="559684" y="4930741"/>
            <a:ext cx="643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Octopus 1 is the fastest and lifting the first object.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4D13C6-E6DF-8C94-1EB6-847170067EBB}"/>
              </a:ext>
            </a:extLst>
          </p:cNvPr>
          <p:cNvSpPr txBox="1"/>
          <p:nvPr/>
        </p:nvSpPr>
        <p:spPr>
          <a:xfrm>
            <a:off x="559684" y="5641804"/>
            <a:ext cx="6431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Yeah. Wall-D is doing better than Octopus 1.</a:t>
            </a:r>
          </a:p>
        </p:txBody>
      </p:sp>
    </p:spTree>
    <p:extLst>
      <p:ext uri="{BB962C8B-B14F-4D97-AF65-F5344CB8AC3E}">
        <p14:creationId xmlns:p14="http://schemas.microsoft.com/office/powerpoint/2010/main" val="329576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-28045" y="0"/>
            <a:ext cx="9553046" cy="6880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1" y="4147659"/>
            <a:ext cx="436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Post - 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D8A72-E7AD-F204-9296-B0197707B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088" y="1871445"/>
            <a:ext cx="5439534" cy="3115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BFADF-E5A1-0F5F-3E9D-DD7F566BA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04" y="1070889"/>
            <a:ext cx="9739536" cy="604278"/>
          </a:xfrm>
          <a:prstGeom prst="rect">
            <a:avLst/>
          </a:prstGeom>
        </p:spPr>
      </p:pic>
      <p:pic>
        <p:nvPicPr>
          <p:cNvPr id="9" name="CD1 TRACK 57">
            <a:hlinkClick r:id="" action="ppaction://media"/>
            <a:extLst>
              <a:ext uri="{FF2B5EF4-FFF2-40B4-BE49-F238E27FC236}">
                <a16:creationId xmlns:a16="http://schemas.microsoft.com/office/drawing/2014/main" id="{C19C771F-B575-E33A-4E7B-6DCC7AC58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2245" y="16751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A51501-3644-CB72-ADB2-28E5D346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78" y="1151545"/>
            <a:ext cx="7754432" cy="838317"/>
          </a:xfrm>
          <a:prstGeom prst="rect">
            <a:avLst/>
          </a:prstGeom>
        </p:spPr>
      </p:pic>
      <p:pic>
        <p:nvPicPr>
          <p:cNvPr id="6" name="CD1 TRACK 56">
            <a:hlinkClick r:id="" action="ppaction://media"/>
            <a:extLst>
              <a:ext uri="{FF2B5EF4-FFF2-40B4-BE49-F238E27FC236}">
                <a16:creationId xmlns:a16="http://schemas.microsoft.com/office/drawing/2014/main" id="{3232371B-FF88-F9E3-251E-CBEE271F7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4426" y="115154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E36A8-DC59-9A24-D8C8-A012924CA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958" y="2604457"/>
            <a:ext cx="3455907" cy="1649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43C2C4-7C16-4992-EB47-6B3D71E01921}"/>
              </a:ext>
            </a:extLst>
          </p:cNvPr>
          <p:cNvSpPr txBox="1"/>
          <p:nvPr/>
        </p:nvSpPr>
        <p:spPr>
          <a:xfrm>
            <a:off x="1904251" y="2633981"/>
            <a:ext cx="68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7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B0ABAF-19FC-22E8-03B3-4B47EF56DF53}"/>
              </a:ext>
            </a:extLst>
          </p:cNvPr>
          <p:cNvSpPr/>
          <p:nvPr/>
        </p:nvSpPr>
        <p:spPr>
          <a:xfrm>
            <a:off x="120616" y="470023"/>
            <a:ext cx="2721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4A97B2C6-823F-E1CA-0B96-A99A689A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55" y="624151"/>
            <a:ext cx="1213352" cy="7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BF86C-297E-2FEC-A0F8-FAC7CBFB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08" y="1116354"/>
            <a:ext cx="9485204" cy="1381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60DC0-8AE8-8C07-8F92-069869D67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272" y="2953108"/>
            <a:ext cx="9962163" cy="15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88119" y="157106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88119" y="260335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88119" y="462446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467811" y="565675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11889" y="370995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11889" y="53876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637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A63FDA-8FB2-AB54-DFA4-62CB564F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1605974"/>
            <a:ext cx="5439534" cy="3115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1A2A4-C0A1-3FF8-32F7-354F578B34E4}"/>
              </a:ext>
            </a:extLst>
          </p:cNvPr>
          <p:cNvSpPr txBox="1"/>
          <p:nvPr/>
        </p:nvSpPr>
        <p:spPr>
          <a:xfrm>
            <a:off x="1696064" y="867385"/>
            <a:ext cx="612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Language to show agreement.</a:t>
            </a:r>
          </a:p>
        </p:txBody>
      </p:sp>
    </p:spTree>
    <p:extLst>
      <p:ext uri="{BB962C8B-B14F-4D97-AF65-F5344CB8AC3E}">
        <p14:creationId xmlns:p14="http://schemas.microsoft.com/office/powerpoint/2010/main" val="2166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7EC4B2-5A24-225F-5A8B-45FA4BB94252}"/>
              </a:ext>
            </a:extLst>
          </p:cNvPr>
          <p:cNvSpPr/>
          <p:nvPr/>
        </p:nvSpPr>
        <p:spPr>
          <a:xfrm>
            <a:off x="7931888" y="1820576"/>
            <a:ext cx="1212112" cy="425303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C3550E-94C9-55B1-FD45-D569AFA97F9F}"/>
              </a:ext>
            </a:extLst>
          </p:cNvPr>
          <p:cNvSpPr/>
          <p:nvPr/>
        </p:nvSpPr>
        <p:spPr>
          <a:xfrm>
            <a:off x="3400144" y="2298834"/>
            <a:ext cx="1465153" cy="425303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2AE578-5DCB-F15B-C520-4856B1B5C05F}"/>
              </a:ext>
            </a:extLst>
          </p:cNvPr>
          <p:cNvSpPr/>
          <p:nvPr/>
        </p:nvSpPr>
        <p:spPr>
          <a:xfrm>
            <a:off x="4883888" y="3310071"/>
            <a:ext cx="576633" cy="425303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65429-5229-B1A7-AED5-54F80895D9CB}"/>
              </a:ext>
            </a:extLst>
          </p:cNvPr>
          <p:cNvSpPr txBox="1"/>
          <p:nvPr/>
        </p:nvSpPr>
        <p:spPr>
          <a:xfrm>
            <a:off x="293298" y="741771"/>
            <a:ext cx="110472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Choose the correct word for each sentence.</a:t>
            </a:r>
            <a: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 his first try, he climbed the stairs very quickly and fell. He’s climbing the stairs more carefully and </a:t>
            </a:r>
            <a:r>
              <a:rPr lang="en-US" sz="3200" i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quietly/ slowly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this time.</a:t>
            </a:r>
          </a:p>
          <a:p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Robots need to </a:t>
            </a:r>
            <a:r>
              <a:rPr lang="en-US" sz="3200" i="1" u="sng" dirty="0">
                <a:solidFill>
                  <a:srgbClr val="002060"/>
                </a:solidFill>
                <a:cs typeface="Arial" panose="020B0604020202020204" pitchFamily="34" charset="0"/>
              </a:rPr>
              <a:t>navigate/ recognize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really well to complete this climbing task.</a:t>
            </a:r>
          </a:p>
          <a:p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Tsunami can’t </a:t>
            </a:r>
            <a:r>
              <a:rPr lang="en-US" sz="3200" i="1" u="sng" dirty="0">
                <a:solidFill>
                  <a:srgbClr val="002060"/>
                </a:solidFill>
                <a:cs typeface="Arial" panose="020B0604020202020204" pitchFamily="34" charset="0"/>
              </a:rPr>
              <a:t>complete/ lift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ball. I think he needs to move more carefully.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5460" y="693071"/>
            <a:ext cx="404445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Vocabulary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rescue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lift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complete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navigate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recognize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carefully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quietly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safely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5392" y="1861146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- learn and use vocabulary related to science and technology.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listening for the purpose of the talk and for specific information.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functional English – Showing agreement.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8323" y="1734681"/>
            <a:ext cx="12093677" cy="4278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- Learn the new words.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- Practice talking about robot competitions.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- Do the exercises in WB: New words and Listening (pages 34 &amp; 35).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- Do the exercises in </a:t>
            </a:r>
            <a:r>
              <a:rPr lang="en-US" sz="3400" i="1" dirty="0" err="1">
                <a:solidFill>
                  <a:srgbClr val="0070C0"/>
                </a:solidFill>
              </a:rPr>
              <a:t>Tiếng</a:t>
            </a:r>
            <a:r>
              <a:rPr lang="en-US" sz="3400" i="1" dirty="0">
                <a:solidFill>
                  <a:srgbClr val="0070C0"/>
                </a:solidFill>
              </a:rPr>
              <a:t> Anh 8 </a:t>
            </a:r>
            <a:r>
              <a:rPr lang="en-US" sz="3400" i="1" dirty="0" err="1">
                <a:solidFill>
                  <a:srgbClr val="0070C0"/>
                </a:solidFill>
              </a:rPr>
              <a:t>i</a:t>
            </a:r>
            <a:r>
              <a:rPr lang="en-US" sz="3400" i="1" dirty="0">
                <a:solidFill>
                  <a:srgbClr val="0070C0"/>
                </a:solidFill>
              </a:rPr>
              <a:t>-Learn Smart World Notebook (pages 42 &amp; 43).</a:t>
            </a:r>
          </a:p>
          <a:p>
            <a:r>
              <a:rPr lang="en-US" sz="3400" i="1" dirty="0" smtClean="0">
                <a:solidFill>
                  <a:srgbClr val="0070C0"/>
                </a:solidFill>
              </a:rPr>
              <a:t>- Play </a:t>
            </a:r>
            <a:r>
              <a:rPr lang="en-US" sz="3400" i="1" dirty="0">
                <a:solidFill>
                  <a:srgbClr val="0070C0"/>
                </a:solidFill>
              </a:rPr>
              <a:t>the consolidation games in </a:t>
            </a:r>
            <a:r>
              <a:rPr lang="en-US" sz="3400" i="1" dirty="0" err="1">
                <a:solidFill>
                  <a:srgbClr val="0070C0"/>
                </a:solidFill>
              </a:rPr>
              <a:t>Tiếng</a:t>
            </a:r>
            <a:r>
              <a:rPr lang="en-US" sz="3400" i="1" dirty="0">
                <a:solidFill>
                  <a:srgbClr val="0070C0"/>
                </a:solidFill>
              </a:rPr>
              <a:t> Anh 8 </a:t>
            </a:r>
            <a:r>
              <a:rPr lang="en-US" sz="3400" i="1" dirty="0" err="1">
                <a:solidFill>
                  <a:srgbClr val="0070C0"/>
                </a:solidFill>
              </a:rPr>
              <a:t>i</a:t>
            </a:r>
            <a:r>
              <a:rPr lang="en-US" sz="3400" i="1" dirty="0">
                <a:solidFill>
                  <a:srgbClr val="0070C0"/>
                </a:solidFill>
              </a:rPr>
              <a:t>-Learn Smart World DHA App on </a:t>
            </a:r>
            <a:r>
              <a:rPr lang="en-US" sz="3400" i="1" dirty="0">
                <a:solidFill>
                  <a:srgbClr val="0070C0"/>
                </a:solidFill>
                <a:hlinkClick r:id="rId2"/>
              </a:rPr>
              <a:t>www.eduhome.com.vn</a:t>
            </a:r>
            <a:endParaRPr lang="en-US" sz="3400" i="1" dirty="0">
              <a:solidFill>
                <a:srgbClr val="0070C0"/>
              </a:solidFill>
            </a:endParaRPr>
          </a:p>
          <a:p>
            <a:r>
              <a:rPr lang="en-US" sz="3400" i="1" dirty="0">
                <a:solidFill>
                  <a:srgbClr val="0070C0"/>
                </a:solidFill>
              </a:rPr>
              <a:t>- Prepare: Lesson 2.2 – Grammar (pages 49 &amp; 50 – SB).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8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learn and use vocabulary related to </a:t>
            </a:r>
            <a:r>
              <a:rPr lang="en-US" sz="3200" i="1" dirty="0">
                <a:solidFill>
                  <a:srgbClr val="0070C0"/>
                </a:solidFill>
              </a:rPr>
              <a:t>science and technology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practice listening for the purpose of the talk and for specific information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practice functional English – </a:t>
            </a:r>
            <a:r>
              <a:rPr lang="en-US" sz="3200" i="1" dirty="0">
                <a:solidFill>
                  <a:srgbClr val="0070C0"/>
                </a:solidFill>
              </a:rPr>
              <a:t>Showing agreement</a:t>
            </a:r>
          </a:p>
          <a:p>
            <a:endParaRPr lang="en-US" sz="1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C81F77-7CA0-102B-6258-88007E45F053}"/>
              </a:ext>
            </a:extLst>
          </p:cNvPr>
          <p:cNvSpPr/>
          <p:nvPr/>
        </p:nvSpPr>
        <p:spPr>
          <a:xfrm>
            <a:off x="1637759" y="606295"/>
            <a:ext cx="5576753" cy="5645410"/>
          </a:xfrm>
          <a:prstGeom prst="ellipse">
            <a:avLst/>
          </a:prstGeom>
          <a:solidFill>
            <a:schemeClr val="bg1"/>
          </a:solidFill>
          <a:ln>
            <a:solidFill>
              <a:srgbClr val="D0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dirty="0">
              <a:solidFill>
                <a:srgbClr val="FF0000"/>
              </a:solidFill>
            </a:endParaRPr>
          </a:p>
          <a:p>
            <a:pPr algn="ctr"/>
            <a:r>
              <a:rPr lang="en-US" sz="32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rescue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lift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complete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navigate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recognize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carefully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quietly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safely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06E914-74CF-B096-5B23-6D6F57538B61}"/>
              </a:ext>
            </a:extLst>
          </p:cNvPr>
          <p:cNvSpPr txBox="1"/>
          <p:nvPr/>
        </p:nvSpPr>
        <p:spPr>
          <a:xfrm>
            <a:off x="1075676" y="1381030"/>
            <a:ext cx="10551559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</a:rPr>
              <a:t>What can the robots do in this competition?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84F10F-8E0F-0C24-BD43-4C9A25588E6D}"/>
              </a:ext>
            </a:extLst>
          </p:cNvPr>
          <p:cNvSpPr/>
          <p:nvPr/>
        </p:nvSpPr>
        <p:spPr>
          <a:xfrm>
            <a:off x="564765" y="734699"/>
            <a:ext cx="96991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Watch a video and answer the question.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05F01-86DB-7DFB-FAF4-FE6409E79E62}"/>
              </a:ext>
            </a:extLst>
          </p:cNvPr>
          <p:cNvSpPr txBox="1"/>
          <p:nvPr/>
        </p:nvSpPr>
        <p:spPr>
          <a:xfrm>
            <a:off x="9106022" y="4228309"/>
            <a:ext cx="2695895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</a:rPr>
              <a:t>They can carry things.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FD021-868B-B79E-8717-FCA6D1A648FE}"/>
              </a:ext>
            </a:extLst>
          </p:cNvPr>
          <p:cNvSpPr/>
          <p:nvPr/>
        </p:nvSpPr>
        <p:spPr>
          <a:xfrm>
            <a:off x="10586142" y="550062"/>
            <a:ext cx="13539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Option 1</a:t>
            </a:r>
          </a:p>
        </p:txBody>
      </p:sp>
      <p:pic>
        <p:nvPicPr>
          <p:cNvPr id="2" name="Online Media 1" title="Vex IQ 2019 World Championship Finals - 127Z Batman">
            <a:hlinkClick r:id="" action="ppaction://media"/>
            <a:extLst>
              <a:ext uri="{FF2B5EF4-FFF2-40B4-BE49-F238E27FC236}">
                <a16:creationId xmlns:a16="http://schemas.microsoft.com/office/drawing/2014/main" id="{8CE7CB58-4376-1A81-B7FE-32B1E4A22E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3668" y="2475148"/>
            <a:ext cx="6205879" cy="35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203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61CABB-20F8-5052-0428-947A3324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63" y="564132"/>
            <a:ext cx="9737331" cy="572973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88A9B5-637C-A1AF-73F2-C650A5F38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192680"/>
              </p:ext>
            </p:extLst>
          </p:nvPr>
        </p:nvGraphicFramePr>
        <p:xfrm>
          <a:off x="834463" y="576745"/>
          <a:ext cx="3194073" cy="701040"/>
        </p:xfrm>
        <a:graphic>
          <a:graphicData uri="http://schemas.openxmlformats.org/drawingml/2006/table">
            <a:tbl>
              <a:tblPr/>
              <a:tblGrid>
                <a:gridCol w="3194073">
                  <a:extLst>
                    <a:ext uri="{9D8B030D-6E8A-4147-A177-3AD203B41FA5}">
                      <a16:colId xmlns:a16="http://schemas.microsoft.com/office/drawing/2014/main" val="926693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1" i="0" u="sng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 pairs. Look at the picture. </a:t>
                      </a:r>
                    </a:p>
                    <a:p>
                      <a:r>
                        <a:rPr lang="en-US" sz="2000" b="1" i="0" u="sng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Discuss the questions.</a:t>
                      </a:r>
                      <a:endParaRPr lang="en-US" sz="3200" b="1" u="sng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723405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B0FA5BE-DFF8-8E81-BC08-5286EDEB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26617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627B4-98D6-729C-C5A9-44A9D1D516AB}"/>
              </a:ext>
            </a:extLst>
          </p:cNvPr>
          <p:cNvSpPr/>
          <p:nvPr/>
        </p:nvSpPr>
        <p:spPr>
          <a:xfrm>
            <a:off x="10571794" y="763111"/>
            <a:ext cx="13539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Option 2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88030A-74C2-614D-0ED2-F91552A6F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341898"/>
              </p:ext>
            </p:extLst>
          </p:nvPr>
        </p:nvGraphicFramePr>
        <p:xfrm>
          <a:off x="845857" y="1813559"/>
          <a:ext cx="3492500" cy="2225040"/>
        </p:xfrm>
        <a:graphic>
          <a:graphicData uri="http://schemas.openxmlformats.org/drawingml/2006/table">
            <a:tbl>
              <a:tblPr/>
              <a:tblGrid>
                <a:gridCol w="3492500">
                  <a:extLst>
                    <a:ext uri="{9D8B030D-6E8A-4147-A177-3AD203B41FA5}">
                      <a16:colId xmlns:a16="http://schemas.microsoft.com/office/drawing/2014/main" val="18079916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do you think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the robots can do?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 Which robot do you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think will be better as a cleaner?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 Which will be better as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 doctor?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966550"/>
                  </a:ext>
                </a:extLst>
              </a:tr>
            </a:tbl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6E007811-13BB-5CB6-BB6A-CC777FDC9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589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060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Pre – Listening: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Vocabulary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0"/>
              <p:extLst>
                <p:ext uri="{DAA4B4D4-6D71-4841-9C94-3DE7FCFB9230}">
                  <p14:media xmlns:p14="http://schemas.microsoft.com/office/powerpoint/2010/main" r:embed="rId29"/>
                </p:ext>
              </p:extLst>
            </p:nvPr>
          </p:nvPicPr>
          <p:blipFill>
            <a:blip r:embed="rId33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0" y="4364120"/>
            <a:ext cx="10858205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carefully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adv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ˈkɛrfəli</a:t>
            </a:r>
            <a:r>
              <a:rPr lang="vi-VN" sz="2400" dirty="0"/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recognize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ˈrɛkəɡnaɪz</a:t>
            </a:r>
            <a:r>
              <a:rPr lang="vi-VN" sz="2400" dirty="0"/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46522"/>
            <a:ext cx="1086040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navigate </a:t>
            </a:r>
            <a:r>
              <a:rPr lang="en-US" sz="2400" dirty="0"/>
              <a:t>(v) 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nævɪɡeɪt</a:t>
            </a:r>
            <a:r>
              <a:rPr lang="en-US" sz="2400" dirty="0"/>
              <a:t>/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hướng</a:t>
            </a:r>
            <a:r>
              <a:rPr lang="en-US" sz="2400" dirty="0"/>
              <a:t>,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complete </a:t>
            </a:r>
            <a:r>
              <a:rPr lang="en-US" sz="2400" dirty="0"/>
              <a:t>(v) /</a:t>
            </a:r>
            <a:r>
              <a:rPr lang="en-US" sz="2400" dirty="0" err="1">
                <a:solidFill>
                  <a:srgbClr val="FF0000"/>
                </a:solidFill>
              </a:rPr>
              <a:t>kəmˈpliːt</a:t>
            </a:r>
            <a:r>
              <a:rPr lang="en-US" sz="2400" dirty="0"/>
              <a:t>/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lift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lɪft</a:t>
            </a:r>
            <a:r>
              <a:rPr lang="vi-VN" sz="2400" dirty="0"/>
              <a:t>/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102" y="1102322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rescue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(n) 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rɛs.kju</a:t>
            </a:r>
            <a:r>
              <a:rPr lang="en-US" sz="2400" dirty="0">
                <a:solidFill>
                  <a:srgbClr val="FF0000"/>
                </a:solidFill>
              </a:rPr>
              <a:t>ː</a:t>
            </a:r>
            <a:r>
              <a:rPr lang="en-US" sz="2400" dirty="0"/>
              <a:t>/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F1388-3C77-9570-45E1-19CF5395C23F}"/>
              </a:ext>
            </a:extLst>
          </p:cNvPr>
          <p:cNvSpPr txBox="1"/>
          <p:nvPr/>
        </p:nvSpPr>
        <p:spPr>
          <a:xfrm>
            <a:off x="671173" y="5047318"/>
            <a:ext cx="107907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quietly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adv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ˈkwaɪətli</a:t>
            </a:r>
            <a:r>
              <a:rPr lang="vi-VN" sz="2400" dirty="0"/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lặng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F85F-D5CD-49FA-D372-14C3F7F18606}"/>
              </a:ext>
            </a:extLst>
          </p:cNvPr>
          <p:cNvSpPr txBox="1"/>
          <p:nvPr/>
        </p:nvSpPr>
        <p:spPr>
          <a:xfrm>
            <a:off x="676620" y="5717540"/>
            <a:ext cx="108955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safely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adv</a:t>
            </a:r>
            <a:r>
              <a:rPr lang="vi-VN" sz="2400" dirty="0"/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ˈseɪfli</a:t>
            </a:r>
            <a:r>
              <a:rPr lang="vi-VN" sz="2400" dirty="0"/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rescue">
            <a:hlinkClick r:id="" action="ppaction://media"/>
            <a:extLst>
              <a:ext uri="{FF2B5EF4-FFF2-40B4-BE49-F238E27FC236}">
                <a16:creationId xmlns:a16="http://schemas.microsoft.com/office/drawing/2014/main" id="{E996F547-32AA-3D79-FD87-2D3EF3F0FC9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561572" y="3194902"/>
            <a:ext cx="406400" cy="406400"/>
          </a:xfrm>
          <a:prstGeom prst="rect">
            <a:avLst/>
          </a:prstGeom>
        </p:spPr>
      </p:pic>
      <p:pic>
        <p:nvPicPr>
          <p:cNvPr id="17" name="lift">
            <a:hlinkClick r:id="" action="ppaction://media"/>
            <a:extLst>
              <a:ext uri="{FF2B5EF4-FFF2-40B4-BE49-F238E27FC236}">
                <a16:creationId xmlns:a16="http://schemas.microsoft.com/office/drawing/2014/main" id="{D2EBB597-B90F-85F4-AF1A-2BE5CE5463A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567549" y="3173750"/>
            <a:ext cx="406400" cy="406400"/>
          </a:xfrm>
          <a:prstGeom prst="rect">
            <a:avLst/>
          </a:prstGeom>
        </p:spPr>
      </p:pic>
      <p:pic>
        <p:nvPicPr>
          <p:cNvPr id="18" name="complete">
            <a:hlinkClick r:id="" action="ppaction://media"/>
            <a:extLst>
              <a:ext uri="{FF2B5EF4-FFF2-40B4-BE49-F238E27FC236}">
                <a16:creationId xmlns:a16="http://schemas.microsoft.com/office/drawing/2014/main" id="{A5CDE1CF-9C1F-EF3C-93C8-4DF2B476184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573526" y="3140829"/>
            <a:ext cx="406400" cy="406400"/>
          </a:xfrm>
          <a:prstGeom prst="rect">
            <a:avLst/>
          </a:prstGeom>
        </p:spPr>
      </p:pic>
      <p:pic>
        <p:nvPicPr>
          <p:cNvPr id="19" name="navigate">
            <a:hlinkClick r:id="" action="ppaction://media"/>
            <a:extLst>
              <a:ext uri="{FF2B5EF4-FFF2-40B4-BE49-F238E27FC236}">
                <a16:creationId xmlns:a16="http://schemas.microsoft.com/office/drawing/2014/main" id="{44CB4B84-7068-AA2C-33C6-311D11072D0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573526" y="3217368"/>
            <a:ext cx="406400" cy="406400"/>
          </a:xfrm>
          <a:prstGeom prst="rect">
            <a:avLst/>
          </a:prstGeom>
        </p:spPr>
      </p:pic>
      <p:pic>
        <p:nvPicPr>
          <p:cNvPr id="20" name="recognize">
            <a:hlinkClick r:id="" action="ppaction://media"/>
            <a:extLst>
              <a:ext uri="{FF2B5EF4-FFF2-40B4-BE49-F238E27FC236}">
                <a16:creationId xmlns:a16="http://schemas.microsoft.com/office/drawing/2014/main" id="{712AAB46-D254-1996-471B-95D201777F6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618308" y="3194655"/>
            <a:ext cx="406400" cy="406400"/>
          </a:xfrm>
          <a:prstGeom prst="rect">
            <a:avLst/>
          </a:prstGeom>
        </p:spPr>
      </p:pic>
      <p:pic>
        <p:nvPicPr>
          <p:cNvPr id="21" name="carefully">
            <a:hlinkClick r:id="" action="ppaction://media"/>
            <a:extLst>
              <a:ext uri="{FF2B5EF4-FFF2-40B4-BE49-F238E27FC236}">
                <a16:creationId xmlns:a16="http://schemas.microsoft.com/office/drawing/2014/main" id="{E51AF526-A6F4-37CE-5657-B8C3EFBEC341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613652" y="3140829"/>
            <a:ext cx="406400" cy="406400"/>
          </a:xfrm>
          <a:prstGeom prst="rect">
            <a:avLst/>
          </a:prstGeom>
        </p:spPr>
      </p:pic>
      <p:pic>
        <p:nvPicPr>
          <p:cNvPr id="22" name="quietly">
            <a:hlinkClick r:id="" action="ppaction://media"/>
            <a:extLst>
              <a:ext uri="{FF2B5EF4-FFF2-40B4-BE49-F238E27FC236}">
                <a16:creationId xmlns:a16="http://schemas.microsoft.com/office/drawing/2014/main" id="{837BF680-A1D0-58C8-25DF-85913E3AEA18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622964" y="3173251"/>
            <a:ext cx="406400" cy="406400"/>
          </a:xfrm>
          <a:prstGeom prst="rect">
            <a:avLst/>
          </a:prstGeom>
        </p:spPr>
      </p:pic>
      <p:pic>
        <p:nvPicPr>
          <p:cNvPr id="23" name="safely">
            <a:hlinkClick r:id="" action="ppaction://media"/>
            <a:extLst>
              <a:ext uri="{FF2B5EF4-FFF2-40B4-BE49-F238E27FC236}">
                <a16:creationId xmlns:a16="http://schemas.microsoft.com/office/drawing/2014/main" id="{99D7F8C8-5E1D-1FCB-16CF-B81D7D9A309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578662" y="3140829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8138632" y="30516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3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7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2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8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3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509</Words>
  <Application>Microsoft Office PowerPoint</Application>
  <PresentationFormat>Widescreen</PresentationFormat>
  <Paragraphs>107</Paragraphs>
  <Slides>26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Arabic Typesetting</vt:lpstr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22</cp:revision>
  <dcterms:created xsi:type="dcterms:W3CDTF">2023-02-01T04:45:54Z</dcterms:created>
  <dcterms:modified xsi:type="dcterms:W3CDTF">2023-04-09T15:49:11Z</dcterms:modified>
</cp:coreProperties>
</file>