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419" r:id="rId3"/>
    <p:sldId id="302" r:id="rId4"/>
    <p:sldId id="292" r:id="rId5"/>
    <p:sldId id="408" r:id="rId6"/>
    <p:sldId id="306" r:id="rId7"/>
    <p:sldId id="386" r:id="rId8"/>
    <p:sldId id="429" r:id="rId9"/>
    <p:sldId id="430" r:id="rId10"/>
    <p:sldId id="333" r:id="rId11"/>
    <p:sldId id="389" r:id="rId12"/>
    <p:sldId id="387" r:id="rId13"/>
    <p:sldId id="432" r:id="rId14"/>
    <p:sldId id="431" r:id="rId15"/>
    <p:sldId id="336" r:id="rId16"/>
    <p:sldId id="390" r:id="rId17"/>
    <p:sldId id="335" r:id="rId18"/>
    <p:sldId id="412" r:id="rId19"/>
    <p:sldId id="420" r:id="rId20"/>
    <p:sldId id="421" r:id="rId21"/>
    <p:sldId id="424" r:id="rId22"/>
    <p:sldId id="433" r:id="rId23"/>
    <p:sldId id="404" r:id="rId24"/>
    <p:sldId id="315" r:id="rId25"/>
    <p:sldId id="406" r:id="rId26"/>
    <p:sldId id="407" r:id="rId27"/>
    <p:sldId id="331" r:id="rId28"/>
    <p:sldId id="295" r:id="rId29"/>
    <p:sldId id="329" r:id="rId30"/>
    <p:sldId id="34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3"/>
    <a:srgbClr val="FFDD71"/>
    <a:srgbClr val="FFC50D"/>
    <a:srgbClr val="FFD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2" autoAdjust="0"/>
    <p:restoredTop sz="92689" autoAdjust="0"/>
  </p:normalViewPr>
  <p:slideViewPr>
    <p:cSldViewPr snapToGrid="0">
      <p:cViewPr varScale="1">
        <p:scale>
          <a:sx n="68" d="100"/>
          <a:sy n="68" d="100"/>
        </p:scale>
        <p:origin x="43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cụm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5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cụm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2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cụm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3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1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82365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6: Community 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eduhome.com.vn/DHALesson?idGrade=9&amp;idSubject=1&amp;idSeries=32&amp;idTheme=399&amp;IdLevel=1&amp;idThemeServer=53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image" Target="../media/image10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notesSlide" Target="../notesSlides/notesSlide1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image" Target="../media/image10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notesSlide" Target="../notesSlides/notesSlide2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image" Target="../media/image10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notesSlide" Target="../notesSlides/notesSlide3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2946" y="2482228"/>
            <a:ext cx="703613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Unit 6: Community Services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</a:rPr>
              <a:t>Lesson 2.1: Vocabulary &amp; Reading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</a:rPr>
              <a:t>Page 49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99" y="307352"/>
            <a:ext cx="9153927" cy="6102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3807" y="3994226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704" y="4831379"/>
            <a:ext cx="10832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many pictures are there? –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704" y="5431189"/>
            <a:ext cx="12176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are you going to do? –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8629" y="380755"/>
            <a:ext cx="5573485" cy="490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22120" y="2656808"/>
            <a:ext cx="167640" cy="200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287" y="622300"/>
            <a:ext cx="11401425" cy="42090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2271" y="4831379"/>
            <a:ext cx="105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Five.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6509" y="5421438"/>
            <a:ext cx="6683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Match the world with the pictures.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715" y="382184"/>
            <a:ext cx="1133752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Work in pairs</a:t>
            </a:r>
            <a:r>
              <a:rPr lang="en-US" sz="3600" i="1">
                <a:solidFill>
                  <a:srgbClr val="00B0F0"/>
                </a:solidFill>
              </a:rPr>
              <a:t>. Fill in the blanks.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389" y="605736"/>
            <a:ext cx="1038361" cy="66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016000" y="3517900"/>
            <a:ext cx="3683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Fill in the table</a:t>
            </a:r>
            <a:r>
              <a:rPr lang="en-US"/>
              <a:t> </a:t>
            </a:r>
            <a:br>
              <a:rPr lang="en-US"/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0550" y="2876550"/>
            <a:ext cx="895350" cy="24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76847" y="2664144"/>
            <a:ext cx="895350" cy="460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68145" y="2647950"/>
            <a:ext cx="2128848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5210" y="1352368"/>
            <a:ext cx="11378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can 					plastic bag 				trash </a:t>
            </a:r>
          </a:p>
          <a:p>
            <a:r>
              <a:rPr lang="en-US" sz="3600" dirty="0"/>
              <a:t>plastic bottle 			glass jar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377560" y="1724922"/>
            <a:ext cx="10876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445259" y="4038599"/>
            <a:ext cx="165735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10" y="3125554"/>
            <a:ext cx="11668125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60765" y="5433060"/>
            <a:ext cx="568036" cy="219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728197" y="5177000"/>
            <a:ext cx="22121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>
                <a:solidFill>
                  <a:srgbClr val="FF0000"/>
                </a:solidFill>
              </a:rPr>
              <a:t>plastic bag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20183" y="5158347"/>
            <a:ext cx="31007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>
                <a:solidFill>
                  <a:srgbClr val="FF0000"/>
                </a:solidFill>
              </a:rPr>
              <a:t>plastic bottle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07802" y="5177001"/>
            <a:ext cx="1213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>
                <a:solidFill>
                  <a:srgbClr val="FF0000"/>
                </a:solidFill>
              </a:rPr>
              <a:t>can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21072" y="5177000"/>
            <a:ext cx="16846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glass jar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1876" y="5177000"/>
            <a:ext cx="1213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>
                <a:solidFill>
                  <a:srgbClr val="FF0000"/>
                </a:solidFill>
              </a:rPr>
              <a:t>trash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8" name="CD2-TRACK 05">
            <a:hlinkClick r:id="" action="ppaction://media"/>
            <a:extLst>
              <a:ext uri="{FF2B5EF4-FFF2-40B4-BE49-F238E27FC236}">
                <a16:creationId xmlns:a16="http://schemas.microsoft.com/office/drawing/2014/main" id="{560E8D7F-7B45-E1D8-A982-F4BF68DEEA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5700" y="380099"/>
            <a:ext cx="766497" cy="7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8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0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99783"/>
            <a:ext cx="12176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are you going to do? –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8629" y="380755"/>
            <a:ext cx="5573485" cy="490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22120" y="2656808"/>
            <a:ext cx="167640" cy="200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704" y="1019041"/>
            <a:ext cx="11152821" cy="3226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4771" y="380755"/>
            <a:ext cx="11332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+mj-lt"/>
              </a:rPr>
              <a:t>b. Match the underlined words to the definitions. </a:t>
            </a:r>
            <a:br>
              <a:rPr lang="en-US" sz="3600" dirty="0">
                <a:solidFill>
                  <a:srgbClr val="0070C0"/>
                </a:solidFill>
                <a:latin typeface="+mj-lt"/>
              </a:rPr>
            </a:br>
            <a:endParaRPr lang="en-US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62" y="4227707"/>
            <a:ext cx="12176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many words and definitions are there? </a:t>
            </a:r>
            <a:r>
              <a:rPr lang="en-US" sz="3600" dirty="0" smtClean="0"/>
              <a:t>–</a:t>
            </a:r>
            <a:endParaRPr lang="en-US" sz="3600" dirty="0"/>
          </a:p>
          <a:p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8914" y="4245723"/>
            <a:ext cx="365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Four words </a:t>
            </a:r>
            <a:r>
              <a:rPr lang="en-US" sz="3600" dirty="0" smtClean="0">
                <a:solidFill>
                  <a:srgbClr val="FF0000"/>
                </a:solidFill>
              </a:rPr>
              <a:t>and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53452"/>
            <a:ext cx="3171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four definitions.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341784" y="5399783"/>
            <a:ext cx="673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Match the underlined words to </a:t>
            </a:r>
            <a:r>
              <a:rPr lang="en-US" sz="3600" dirty="0" smtClean="0">
                <a:solidFill>
                  <a:srgbClr val="FF0000"/>
                </a:solidFill>
              </a:rPr>
              <a:t>the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-5037" y="5930225"/>
            <a:ext cx="2290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definitions.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14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7341" y="338826"/>
            <a:ext cx="8941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Match the underlined words to the defnitions.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643178"/>
              </p:ext>
            </p:extLst>
          </p:nvPr>
        </p:nvGraphicFramePr>
        <p:xfrm>
          <a:off x="0" y="892405"/>
          <a:ext cx="121920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9493">
                  <a:extLst>
                    <a:ext uri="{9D8B030D-6E8A-4147-A177-3AD203B41FA5}">
                      <a16:colId xmlns:a16="http://schemas.microsoft.com/office/drawing/2014/main" val="1856269147"/>
                    </a:ext>
                  </a:extLst>
                </a:gridCol>
                <a:gridCol w="6202507">
                  <a:extLst>
                    <a:ext uri="{9D8B030D-6E8A-4147-A177-3AD203B41FA5}">
                      <a16:colId xmlns:a16="http://schemas.microsoft.com/office/drawing/2014/main" val="1403683823"/>
                    </a:ext>
                  </a:extLst>
                </a:gridCol>
              </a:tblGrid>
              <a:tr h="5148858">
                <a:tc>
                  <a:txBody>
                    <a:bodyPr/>
                    <a:lstStyle/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1. Our school likes to </a:t>
                      </a:r>
                      <a:r>
                        <a:rPr lang="en-US" sz="3000" b="1" u="sng" dirty="0">
                          <a:solidFill>
                            <a:schemeClr val="tx1"/>
                          </a:solidFill>
                        </a:rPr>
                        <a:t>recycle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 students' used note paper.</a:t>
                      </a:r>
                    </a:p>
                    <a:p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2. I don't like to </a:t>
                      </a:r>
                      <a:r>
                        <a:rPr lang="en-US" sz="3000" b="1" u="sng" dirty="0">
                          <a:solidFill>
                            <a:schemeClr val="tx1"/>
                          </a:solidFill>
                        </a:rPr>
                        <a:t>throw away 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anything that I can use again.</a:t>
                      </a:r>
                    </a:p>
                    <a:p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3. I </a:t>
                      </a:r>
                      <a:r>
                        <a:rPr lang="en-US" sz="3000" b="1" u="sng" dirty="0">
                          <a:solidFill>
                            <a:schemeClr val="tx1"/>
                          </a:solidFill>
                        </a:rPr>
                        <a:t>reuse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 bottles in my garden and grow plants in them.</a:t>
                      </a:r>
                    </a:p>
                    <a:p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4. I always </a:t>
                      </a:r>
                      <a:r>
                        <a:rPr lang="en-US" sz="3000" b="1" u="sng" dirty="0">
                          <a:solidFill>
                            <a:schemeClr val="tx1"/>
                          </a:solidFill>
                        </a:rPr>
                        <a:t>pick up 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trash on the beach when I see it.</a:t>
                      </a:r>
                    </a:p>
                    <a:p>
                      <a:r>
                        <a:rPr lang="en-US" sz="3000" b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a. collect and remove.</a:t>
                      </a:r>
                    </a:p>
                    <a:p>
                      <a:pPr marL="514350" indent="-514350">
                        <a:buAutoNum type="alphaLcPeriod"/>
                      </a:pP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b. use something for another purpose.</a:t>
                      </a:r>
                    </a:p>
                    <a:p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c. change trash into something different.</a:t>
                      </a:r>
                    </a:p>
                    <a:p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d. put something in the trash can.</a:t>
                      </a:r>
                    </a:p>
                    <a:p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46119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203700" y="1739900"/>
            <a:ext cx="1983740" cy="1638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49257" y="2675416"/>
            <a:ext cx="338183" cy="20870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57371" y="2597150"/>
            <a:ext cx="625929" cy="13410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588000" y="1291771"/>
            <a:ext cx="495300" cy="38771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22401" y="5923643"/>
            <a:ext cx="1083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ANSWERS:  1.c</a:t>
            </a:r>
            <a:r>
              <a:rPr lang="en-US" sz="3600" dirty="0">
                <a:solidFill>
                  <a:srgbClr val="FF0000"/>
                </a:solidFill>
              </a:rPr>
              <a:t>		2.d		3. b		4. a </a:t>
            </a:r>
            <a:endParaRPr lang="en-US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52" y="371789"/>
            <a:ext cx="9027189" cy="6018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241" y="3754063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6435"/>
            <a:ext cx="11811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accent1"/>
                </a:solidFill>
              </a:rPr>
              <a:t>Work </a:t>
            </a:r>
            <a:r>
              <a:rPr lang="en-US" sz="3600" i="1">
                <a:solidFill>
                  <a:schemeClr val="accent1"/>
                </a:solidFill>
              </a:rPr>
              <a:t>in pairs.             Say what things you reuse.</a:t>
            </a:r>
            <a:endParaRPr lang="en-US" sz="3600" i="1" dirty="0">
              <a:solidFill>
                <a:srgbClr val="00B0F0"/>
              </a:solidFill>
            </a:endParaRPr>
          </a:p>
        </p:txBody>
      </p:sp>
      <p:pic>
        <p:nvPicPr>
          <p:cNvPr id="4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98D5D5D5-E744-4401-B1B4-E37E76B03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07" y="376435"/>
            <a:ext cx="1075237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024" y="420248"/>
            <a:ext cx="1069976" cy="1283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208" y="1912937"/>
            <a:ext cx="7288584" cy="223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33" y="394972"/>
            <a:ext cx="8554737" cy="6068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8384" y="2787704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/>
              <a:t>WB page 34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856790" y="438537"/>
            <a:ext cx="12249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Fill in the blanks using the words you have learnt.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965" y="1147664"/>
            <a:ext cx="12191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Do you pick up __________ to keep your community clean?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2. We reuse ____________ to put water in.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We reuse empty __________ to store food, like jam and nuts.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4. We wash bottles and __________ and put them in the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recycling bin.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5. We reuse __________ to carry things.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2122" y="1391076"/>
            <a:ext cx="21378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trash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3790" y="2216964"/>
            <a:ext cx="26462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plastic bottles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6528" y="3027501"/>
            <a:ext cx="21378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glass jars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1982" y="5495539"/>
            <a:ext cx="24002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plastic bags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3596" y="3843762"/>
            <a:ext cx="21378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cans</a:t>
            </a:r>
          </a:p>
        </p:txBody>
      </p:sp>
    </p:spTree>
    <p:extLst>
      <p:ext uri="{BB962C8B-B14F-4D97-AF65-F5344CB8AC3E}">
        <p14:creationId xmlns:p14="http://schemas.microsoft.com/office/powerpoint/2010/main" val="42163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11" y="301120"/>
            <a:ext cx="7971692" cy="6066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0880" y="3715919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576445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78297" y="256817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8297" y="4585841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78297" y="5577569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8297" y="584717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883" y="494145"/>
            <a:ext cx="4201181" cy="5869710"/>
          </a:xfrm>
          <a:prstGeom prst="rect">
            <a:avLst/>
          </a:prstGeom>
        </p:spPr>
      </p:pic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EABC14AA-CF42-27F6-1C3C-B643AB9545BE}"/>
              </a:ext>
            </a:extLst>
          </p:cNvPr>
          <p:cNvSpPr/>
          <p:nvPr/>
        </p:nvSpPr>
        <p:spPr>
          <a:xfrm>
            <a:off x="1278297" y="359411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06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reading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1595" y="430092"/>
            <a:ext cx="9735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Underline the key words </a:t>
            </a:r>
            <a:r>
              <a:rPr lang="en-US" sz="3600" i="1">
                <a:solidFill>
                  <a:srgbClr val="0070C0"/>
                </a:solidFill>
              </a:rPr>
              <a:t>and guess what is if the tips are True or False.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46797"/>
            <a:ext cx="123785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/>
              <a:t>a. Sally blogs about saving the environment. Read her tips and write "True" or "False."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24261" y="2192325"/>
            <a:ext cx="771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55098" y="2192325"/>
            <a:ext cx="42463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1972" y="2192325"/>
            <a:ext cx="820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37698" y="2183922"/>
            <a:ext cx="634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1284" y="2708628"/>
            <a:ext cx="38459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28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05498"/>
            <a:ext cx="12344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  <a:latin typeface="+mj-lt"/>
              </a:rPr>
              <a:t>Hi, everyone!</a:t>
            </a:r>
          </a:p>
          <a:p>
            <a:r>
              <a:rPr lang="en-US" sz="3200" dirty="0">
                <a:solidFill>
                  <a:srgbClr val="242021"/>
                </a:solidFill>
                <a:latin typeface="+mj-lt"/>
              </a:rPr>
              <a:t>People ask me all the time what we should do to protect the Earth.</a:t>
            </a:r>
          </a:p>
          <a:p>
            <a:r>
              <a:rPr lang="en-US" sz="3200" dirty="0">
                <a:solidFill>
                  <a:srgbClr val="242021"/>
                </a:solidFill>
                <a:latin typeface="+mj-lt"/>
              </a:rPr>
              <a:t>Here are my top tips.</a:t>
            </a:r>
          </a:p>
          <a:p>
            <a:r>
              <a:rPr lang="en-US" sz="3200" dirty="0">
                <a:solidFill>
                  <a:srgbClr val="242021"/>
                </a:solidFill>
                <a:latin typeface="+mj-lt"/>
              </a:rPr>
              <a:t>Reuse glass bottles and jars. You can use them in your kitchen, bathroom, or even your garden. Glass bottles are really useful.</a:t>
            </a:r>
          </a:p>
          <a:p>
            <a:r>
              <a:rPr lang="en-US" sz="3200" dirty="0">
                <a:solidFill>
                  <a:srgbClr val="242021"/>
                </a:solidFill>
                <a:latin typeface="+mj-lt"/>
              </a:rPr>
              <a:t>Don’t throw away old glass!</a:t>
            </a:r>
          </a:p>
          <a:p>
            <a:r>
              <a:rPr lang="en-US" sz="3200" dirty="0">
                <a:latin typeface="+mj-lt"/>
              </a:rPr>
              <a:t>Recycle plastic bottles, cans, and paper. Find recycling bins near your </a:t>
            </a:r>
          </a:p>
          <a:p>
            <a:r>
              <a:rPr lang="en-US" sz="3200" dirty="0">
                <a:latin typeface="+mj-lt"/>
              </a:rPr>
              <a:t>house or school and take your recycling every week. It’s very easy!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Pick up trash. Nobody likes to see it in their town. Picking up trash makes our towns look better. After picking up the trash, make sure you recycle it! 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1940767" y="289945"/>
            <a:ext cx="100797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>
                <a:solidFill>
                  <a:srgbClr val="0070C0"/>
                </a:solidFill>
              </a:rPr>
              <a:t>Skim the blog and underline the key words.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5361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1600" y="2872683"/>
            <a:ext cx="30544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600" y="4330923"/>
            <a:ext cx="12482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80742" y="4330923"/>
            <a:ext cx="936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782489" y="4818715"/>
            <a:ext cx="2111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600" y="3837884"/>
            <a:ext cx="4455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3339" y="5297024"/>
            <a:ext cx="36512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1600" y="5793684"/>
            <a:ext cx="35620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49302" y="1956390"/>
            <a:ext cx="1045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(1)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157538" y="2305308"/>
            <a:ext cx="506089" cy="2235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16914" y="3424303"/>
            <a:ext cx="1045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(2)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325150" y="3773221"/>
            <a:ext cx="506089" cy="2235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18640" y="3355866"/>
            <a:ext cx="1045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(3)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676775" y="3661431"/>
            <a:ext cx="578565" cy="247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552214" y="5620190"/>
            <a:ext cx="1045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(4)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9398000" y="5346817"/>
            <a:ext cx="468540" cy="622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8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8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9136"/>
            <a:ext cx="12706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1. We should reuse glass bottles. 				_________</a:t>
            </a:r>
          </a:p>
          <a:p>
            <a:pPr marL="742950" indent="-742950">
              <a:buAutoNum type="arabicPeriod"/>
            </a:pPr>
            <a:endParaRPr lang="en-US" sz="3600" dirty="0"/>
          </a:p>
          <a:p>
            <a:r>
              <a:rPr lang="en-US" sz="3600" dirty="0"/>
              <a:t>3. It's difficult to recycle paper. 				_________</a:t>
            </a:r>
          </a:p>
          <a:p>
            <a:endParaRPr lang="en-US" sz="3600" dirty="0"/>
          </a:p>
          <a:p>
            <a:r>
              <a:rPr lang="en-US" sz="3600" dirty="0"/>
              <a:t>2. We shouldn't throw glass jars away. 			_________</a:t>
            </a:r>
          </a:p>
          <a:p>
            <a:endParaRPr lang="en-US" sz="3600" dirty="0"/>
          </a:p>
          <a:p>
            <a:r>
              <a:rPr lang="en-US" sz="3600" dirty="0"/>
              <a:t>4. We can make where we live look better. 		_________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39859" y="1438863"/>
            <a:ext cx="104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04218" y="2543086"/>
            <a:ext cx="131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False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9776" y="3638900"/>
            <a:ext cx="104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43112" y="4743123"/>
            <a:ext cx="104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93416" y="448360"/>
            <a:ext cx="5017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Are the tips True or False?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000" y="457200"/>
            <a:ext cx="1813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Post </a:t>
            </a:r>
            <a:r>
              <a:rPr lang="en-US" sz="2000" b="1">
                <a:solidFill>
                  <a:schemeClr val="bg1"/>
                </a:solidFill>
              </a:rPr>
              <a:t>- reading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0767" y="355600"/>
            <a:ext cx="9999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FuturaLT-Heavy"/>
              </a:rPr>
              <a:t>Write your blog about keeping the environment clean. You can begin with.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500" y="1940515"/>
            <a:ext cx="11315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FuturaLT-Heavy"/>
              </a:rPr>
              <a:t>Hi, everyone!</a:t>
            </a:r>
          </a:p>
          <a:p>
            <a:r>
              <a:rPr lang="en-US" sz="3600">
                <a:solidFill>
                  <a:srgbClr val="FF0000"/>
                </a:solidFill>
                <a:latin typeface="FuturaLT-Heavy"/>
              </a:rPr>
              <a:t>I am helping to keep the environment clean and here are my top tips…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918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8750" y="442496"/>
            <a:ext cx="2075529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7992835" y="502204"/>
            <a:ext cx="330517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</a:t>
            </a:r>
            <a:r>
              <a:rPr lang="en-US" i="1" u="sng" dirty="0">
                <a:solidFill>
                  <a:srgbClr val="FF0000"/>
                </a:solidFill>
              </a:rPr>
              <a:t>here</a:t>
            </a:r>
            <a:r>
              <a:rPr lang="en-US" i="1" dirty="0"/>
              <a:t> to play the games.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10" y="1142904"/>
            <a:ext cx="10058400" cy="516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307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46" y="331435"/>
            <a:ext cx="1468726" cy="93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42462" y="331435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1806" y="1458756"/>
            <a:ext cx="7376569" cy="48984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/>
              <a:t>WB page 34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7585472" y="40061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FuturaStd-Heavy"/>
              </a:rPr>
              <a:t>Name the pictures</a:t>
            </a:r>
            <a:r>
              <a:rPr lang="en-US" sz="3600">
                <a:solidFill>
                  <a:srgbClr val="0070C0"/>
                </a:solidFill>
              </a:rPr>
              <a:t> </a:t>
            </a:r>
            <a:br>
              <a:rPr lang="en-US" sz="3600">
                <a:solidFill>
                  <a:srgbClr val="0070C0"/>
                </a:solidFill>
              </a:rPr>
            </a:b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8988" y="3383279"/>
            <a:ext cx="526732" cy="185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25069" y="3075502"/>
            <a:ext cx="1213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trash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8882" y="3075502"/>
            <a:ext cx="1835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glass jars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61921" y="3075502"/>
            <a:ext cx="1213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>
                <a:solidFill>
                  <a:srgbClr val="FF0000"/>
                </a:solidFill>
              </a:rPr>
              <a:t>cans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8976" y="5571052"/>
            <a:ext cx="3186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>
                <a:solidFill>
                  <a:srgbClr val="FF0000"/>
                </a:solidFill>
              </a:rPr>
              <a:t>plastic bottles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0090" y="5571052"/>
            <a:ext cx="25948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plastic bags</a:t>
            </a:r>
          </a:p>
        </p:txBody>
      </p:sp>
    </p:spTree>
    <p:extLst>
      <p:ext uri="{BB962C8B-B14F-4D97-AF65-F5344CB8AC3E}">
        <p14:creationId xmlns:p14="http://schemas.microsoft.com/office/powerpoint/2010/main" val="42280847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854"/>
            <a:ext cx="8993275" cy="61317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9050" y="213997"/>
            <a:ext cx="35182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16336" y="428178"/>
            <a:ext cx="2938898" cy="60016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Vocabularies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plastic bag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trash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plastic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bottle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glass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jar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recycle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throw away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reuse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pick up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9050" y="1667329"/>
            <a:ext cx="798195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FF0000"/>
                </a:solidFill>
              </a:rPr>
              <a:t>Reading: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for specific information. 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FF0000"/>
                </a:solidFill>
              </a:rPr>
              <a:t>Writing:</a:t>
            </a:r>
            <a:r>
              <a:rPr lang="en-US" sz="3200" i="1" dirty="0">
                <a:solidFill>
                  <a:srgbClr val="0098A2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a blog about keeping the environment clean.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821" y="328576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890780" y="1506082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</a:t>
            </a:r>
            <a:r>
              <a:rPr lang="en-US" sz="3600" i="1" dirty="0" smtClean="0">
                <a:solidFill>
                  <a:srgbClr val="0070C0"/>
                </a:solidFill>
              </a:rPr>
              <a:t>heart </a:t>
            </a:r>
            <a:r>
              <a:rPr lang="en-US" sz="3600" i="1" dirty="0">
                <a:solidFill>
                  <a:srgbClr val="0070C0"/>
                </a:solidFill>
              </a:rPr>
              <a:t>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34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36.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50 -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0163" y="1677670"/>
            <a:ext cx="119218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r>
              <a:rPr lang="en-US" sz="3600" dirty="0">
                <a:solidFill>
                  <a:srgbClr val="0070C0"/>
                </a:solidFill>
                <a:latin typeface="+mj-lt"/>
                <a:ea typeface="Arial" panose="020B0604020202020204" pitchFamily="34" charset="0"/>
                <a:cs typeface="JDCLK L+ Frutiger LT Std"/>
              </a:rPr>
              <a:t>- Practice and learn vocabularies: </a:t>
            </a:r>
            <a:r>
              <a:rPr lang="en-US" sz="3600" i="1" dirty="0">
                <a:solidFill>
                  <a:srgbClr val="0070C0"/>
                </a:solidFill>
                <a:latin typeface="+mj-lt"/>
                <a:ea typeface="Arial" panose="020B0604020202020204" pitchFamily="34" charset="0"/>
                <a:cs typeface="JDCLK L+ Frutiger LT Std"/>
              </a:rPr>
              <a:t>can, plastic bag, trash, plastic, bottle, glass, jar, recycle, throw away, reuse, pick up</a:t>
            </a:r>
            <a:r>
              <a:rPr lang="en-US" sz="3600" dirty="0">
                <a:solidFill>
                  <a:srgbClr val="0070C0"/>
                </a:solidFill>
                <a:latin typeface="+mj-lt"/>
                <a:ea typeface="Arial" panose="020B0604020202020204" pitchFamily="34" charset="0"/>
                <a:cs typeface="JDCLK L+ Frutiger LT Std"/>
              </a:rPr>
              <a:t>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Practice reading for specific information.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writing about what to do to protect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-9331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5621955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98"/>
            <a:ext cx="8927690" cy="6087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84" y="334475"/>
            <a:ext cx="1474417" cy="9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38114"/>
            <a:ext cx="343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7904" y="338555"/>
            <a:ext cx="2545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0070C0"/>
                </a:solidFill>
              </a:rPr>
              <a:t>Chatting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6944" y="3949860"/>
            <a:ext cx="9475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/>
              <a:t>What have you done to protect the environment?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716944" y="1867756"/>
            <a:ext cx="884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/>
              <a:t>Is it necessary to keep the environment clean?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716944" y="2908808"/>
            <a:ext cx="7091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/>
              <a:t>How to keep the environment clean?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37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54" y="314632"/>
            <a:ext cx="9241783" cy="61213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35414" y="981302"/>
            <a:ext cx="5092510" cy="48953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/>
              <a:t>New words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JDCLK L+ Frutiger LT Std"/>
              </a:rPr>
              <a:t>can, plastic bag, trash, plastic, bottle, glass, jar, recycle, throw away, reuse, pick up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901" y="26111"/>
            <a:ext cx="8705849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F0"/>
                </a:solidFill>
              </a:rPr>
              <a:t>Listen and repeat. Click each phrase to hear the sound.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139" y="2908706"/>
            <a:ext cx="12019279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vi-VN" sz="3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kæn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lon</a:t>
            </a:r>
            <a:endParaRPr lang="vi-V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38" y="4091907"/>
            <a:ext cx="12019282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glass jar</a:t>
            </a:r>
            <a:r>
              <a:rPr lang="vi-VN" sz="3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ɡlæs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dʒɑːr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endParaRPr lang="vi-V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725505"/>
            <a:ext cx="11976868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3600" i="1" dirty="0">
                <a:latin typeface="Calibri" panose="020F0502020204030204" pitchFamily="34" charset="0"/>
                <a:cs typeface="Calibri" panose="020F0502020204030204" pitchFamily="34" charset="0"/>
              </a:rPr>
              <a:t>plastic bottle </a:t>
            </a: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(n) /</a:t>
            </a:r>
            <a:r>
              <a:rPr lang="pt-B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ˈplæstɪk ˈ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ɑː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</a:t>
            </a: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chai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nhựa</a:t>
            </a: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486400" y="3879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486400" y="3879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77372"/>
            <a:ext cx="12019281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trash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(n) /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træʃ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38" y="5275108"/>
            <a:ext cx="1201928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plastic bag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(n) /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plæstɪk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bæɡ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lông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c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687372" y="151971"/>
            <a:ext cx="609600" cy="609600"/>
          </a:xfrm>
          <a:prstGeom prst="rect">
            <a:avLst/>
          </a:prstGeom>
        </p:spPr>
      </p:pic>
      <p:pic>
        <p:nvPicPr>
          <p:cNvPr id="4" name="glass j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379326" y="75296"/>
            <a:ext cx="609600" cy="609600"/>
          </a:xfrm>
          <a:prstGeom prst="rect">
            <a:avLst/>
          </a:prstGeom>
        </p:spPr>
      </p:pic>
      <p:pic>
        <p:nvPicPr>
          <p:cNvPr id="5" name="plastic ba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09456" y="162742"/>
            <a:ext cx="609600" cy="609600"/>
          </a:xfrm>
          <a:prstGeom prst="rect">
            <a:avLst/>
          </a:prstGeom>
        </p:spPr>
      </p:pic>
      <p:pic>
        <p:nvPicPr>
          <p:cNvPr id="6" name="plastic bottl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344400" y="107028"/>
            <a:ext cx="609600" cy="609600"/>
          </a:xfrm>
          <a:prstGeom prst="rect">
            <a:avLst/>
          </a:prstGeom>
        </p:spPr>
      </p:pic>
      <p:pic>
        <p:nvPicPr>
          <p:cNvPr id="7" name="trash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519868" y="64369"/>
            <a:ext cx="609600" cy="609600"/>
          </a:xfrm>
          <a:prstGeom prst="rect">
            <a:avLst/>
          </a:prstGeom>
        </p:spPr>
      </p:pic>
      <p:pic>
        <p:nvPicPr>
          <p:cNvPr id="8" name="pick up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74512" y="100309"/>
            <a:ext cx="609600" cy="609600"/>
          </a:xfrm>
          <a:prstGeom prst="rect">
            <a:avLst/>
          </a:prstGeom>
        </p:spPr>
      </p:pic>
      <p:pic>
        <p:nvPicPr>
          <p:cNvPr id="9" name="recycl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534745" y="-99302"/>
            <a:ext cx="609600" cy="609600"/>
          </a:xfrm>
          <a:prstGeom prst="rect">
            <a:avLst/>
          </a:prstGeom>
        </p:spPr>
      </p:pic>
      <p:pic>
        <p:nvPicPr>
          <p:cNvPr id="10" name="rus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75237" y="2861"/>
            <a:ext cx="609600" cy="609600"/>
          </a:xfrm>
          <a:prstGeom prst="rect">
            <a:avLst/>
          </a:prstGeom>
        </p:spPr>
      </p:pic>
      <p:pic>
        <p:nvPicPr>
          <p:cNvPr id="11" name="throw away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504991" y="28429"/>
            <a:ext cx="609600" cy="6096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303198" y="-139081"/>
            <a:ext cx="1643471" cy="1101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9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2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7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2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2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3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901" y="26111"/>
            <a:ext cx="8705849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F0"/>
                </a:solidFill>
              </a:rPr>
              <a:t>Listen and repeat. Click each phrase to hear the sound. 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486400" y="3879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486400" y="3879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108399"/>
            <a:ext cx="1201928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throw away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(v) /</a:t>
            </a:r>
            <a:r>
              <a:rPr lang="el-G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3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roʊ</a:t>
            </a:r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əˈweɪ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vứt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ném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661706"/>
            <a:ext cx="1201928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reuse (v)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ˌ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ːˈ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juːz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tái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053877"/>
            <a:ext cx="1201928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pick up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(v) /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pɪk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ʌp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nhặt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c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687372" y="151971"/>
            <a:ext cx="609600" cy="609600"/>
          </a:xfrm>
          <a:prstGeom prst="rect">
            <a:avLst/>
          </a:prstGeom>
        </p:spPr>
      </p:pic>
      <p:pic>
        <p:nvPicPr>
          <p:cNvPr id="4" name="glass j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379326" y="75296"/>
            <a:ext cx="609600" cy="609600"/>
          </a:xfrm>
          <a:prstGeom prst="rect">
            <a:avLst/>
          </a:prstGeom>
        </p:spPr>
      </p:pic>
      <p:pic>
        <p:nvPicPr>
          <p:cNvPr id="5" name="plastic ba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09456" y="162742"/>
            <a:ext cx="609600" cy="609600"/>
          </a:xfrm>
          <a:prstGeom prst="rect">
            <a:avLst/>
          </a:prstGeom>
        </p:spPr>
      </p:pic>
      <p:pic>
        <p:nvPicPr>
          <p:cNvPr id="6" name="plastic bottl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344400" y="107028"/>
            <a:ext cx="609600" cy="609600"/>
          </a:xfrm>
          <a:prstGeom prst="rect">
            <a:avLst/>
          </a:prstGeom>
        </p:spPr>
      </p:pic>
      <p:pic>
        <p:nvPicPr>
          <p:cNvPr id="7" name="trash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519868" y="64369"/>
            <a:ext cx="609600" cy="609600"/>
          </a:xfrm>
          <a:prstGeom prst="rect">
            <a:avLst/>
          </a:prstGeom>
        </p:spPr>
      </p:pic>
      <p:pic>
        <p:nvPicPr>
          <p:cNvPr id="8" name="pick up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74512" y="100309"/>
            <a:ext cx="609600" cy="609600"/>
          </a:xfrm>
          <a:prstGeom prst="rect">
            <a:avLst/>
          </a:prstGeom>
        </p:spPr>
      </p:pic>
      <p:pic>
        <p:nvPicPr>
          <p:cNvPr id="9" name="recycl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534745" y="-99302"/>
            <a:ext cx="609600" cy="609600"/>
          </a:xfrm>
          <a:prstGeom prst="rect">
            <a:avLst/>
          </a:prstGeom>
        </p:spPr>
      </p:pic>
      <p:pic>
        <p:nvPicPr>
          <p:cNvPr id="10" name="rus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75237" y="2861"/>
            <a:ext cx="609600" cy="609600"/>
          </a:xfrm>
          <a:prstGeom prst="rect">
            <a:avLst/>
          </a:prstGeom>
        </p:spPr>
      </p:pic>
      <p:pic>
        <p:nvPicPr>
          <p:cNvPr id="11" name="throw away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29156" y="86344"/>
            <a:ext cx="609600" cy="6096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387517" y="1638147"/>
            <a:ext cx="1643471" cy="1101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772342"/>
            <a:ext cx="1201928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recycle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(v) /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ˌ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ːˈ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saɪkl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tái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recycl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18404" y="75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1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9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2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8274" y="1869112"/>
            <a:ext cx="12019279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kæn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endParaRPr lang="vi-V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069" y="2525189"/>
            <a:ext cx="12033418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ɡlæs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dʒɑːr</a:t>
            </a: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endParaRPr lang="vi-V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4138" y="1230040"/>
            <a:ext cx="12005143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t-B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ˈplæstɪk ˈ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ɑː</a:t>
            </a:r>
            <a:r>
              <a:rPr lang="pt-B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</a:t>
            </a:r>
            <a:r>
              <a:rPr 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chai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nhựa</a:t>
            </a:r>
            <a:endParaRPr lang="pt-B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486400" y="3879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486400" y="3879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77372"/>
            <a:ext cx="12019281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træʃ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rác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8275" y="3124449"/>
            <a:ext cx="1201928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plæstɪk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bæɡ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túi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lông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c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687372" y="151971"/>
            <a:ext cx="609600" cy="609600"/>
          </a:xfrm>
          <a:prstGeom prst="rect">
            <a:avLst/>
          </a:prstGeom>
        </p:spPr>
      </p:pic>
      <p:pic>
        <p:nvPicPr>
          <p:cNvPr id="4" name="glass j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379326" y="75296"/>
            <a:ext cx="609600" cy="609600"/>
          </a:xfrm>
          <a:prstGeom prst="rect">
            <a:avLst/>
          </a:prstGeom>
        </p:spPr>
      </p:pic>
      <p:pic>
        <p:nvPicPr>
          <p:cNvPr id="5" name="plastic ba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09456" y="162742"/>
            <a:ext cx="609600" cy="609600"/>
          </a:xfrm>
          <a:prstGeom prst="rect">
            <a:avLst/>
          </a:prstGeom>
        </p:spPr>
      </p:pic>
      <p:pic>
        <p:nvPicPr>
          <p:cNvPr id="6" name="plastic bottl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344400" y="107028"/>
            <a:ext cx="609600" cy="609600"/>
          </a:xfrm>
          <a:prstGeom prst="rect">
            <a:avLst/>
          </a:prstGeom>
        </p:spPr>
      </p:pic>
      <p:pic>
        <p:nvPicPr>
          <p:cNvPr id="7" name="trash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519868" y="64369"/>
            <a:ext cx="609600" cy="609600"/>
          </a:xfrm>
          <a:prstGeom prst="rect">
            <a:avLst/>
          </a:prstGeom>
        </p:spPr>
      </p:pic>
      <p:pic>
        <p:nvPicPr>
          <p:cNvPr id="8" name="pick up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74512" y="100309"/>
            <a:ext cx="609600" cy="609600"/>
          </a:xfrm>
          <a:prstGeom prst="rect">
            <a:avLst/>
          </a:prstGeom>
        </p:spPr>
      </p:pic>
      <p:pic>
        <p:nvPicPr>
          <p:cNvPr id="9" name="recycl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534745" y="-99302"/>
            <a:ext cx="609600" cy="609600"/>
          </a:xfrm>
          <a:prstGeom prst="rect">
            <a:avLst/>
          </a:prstGeom>
        </p:spPr>
      </p:pic>
      <p:pic>
        <p:nvPicPr>
          <p:cNvPr id="10" name="rus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75237" y="2861"/>
            <a:ext cx="609600" cy="609600"/>
          </a:xfrm>
          <a:prstGeom prst="rect">
            <a:avLst/>
          </a:prstGeom>
        </p:spPr>
      </p:pic>
      <p:pic>
        <p:nvPicPr>
          <p:cNvPr id="11" name="throw away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504991" y="28429"/>
            <a:ext cx="609600" cy="6096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303198" y="-139081"/>
            <a:ext cx="1643471" cy="1101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0050" y="230417"/>
            <a:ext cx="14246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Look at the IPA and the meaning of each word to read out the word.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276" y="5097363"/>
            <a:ext cx="1201928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3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roʊ</a:t>
            </a:r>
            <a:r>
              <a:rPr lang="en-US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əˈweɪ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vứt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ném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785208"/>
            <a:ext cx="1201928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ˌ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ːˈ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juːz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tái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7069" y="5807201"/>
            <a:ext cx="1201928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pɪk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ʌp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nhặt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14138" y="4495046"/>
            <a:ext cx="1201928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ˌ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ːˈ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saɪkl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tái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" grpId="0" animBg="1"/>
      <p:bldP spid="16" grpId="0" animBg="1"/>
      <p:bldP spid="18" grpId="0" animBg="1"/>
      <p:bldP spid="39" grpId="0" animBg="1"/>
      <p:bldP spid="22" grpId="0" animBg="1"/>
      <p:bldP spid="21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7160</TotalTime>
  <Words>1007</Words>
  <Application>Microsoft Office PowerPoint</Application>
  <PresentationFormat>Widescreen</PresentationFormat>
  <Paragraphs>182</Paragraphs>
  <Slides>30</Slides>
  <Notes>5</Notes>
  <HiddenSlides>0</HiddenSlides>
  <MMClips>29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FuturaLT-Heavy</vt:lpstr>
      <vt:lpstr>FuturaStd-Heavy</vt:lpstr>
      <vt:lpstr>JDCLK L+ Frutiger LT Std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371</cp:revision>
  <dcterms:created xsi:type="dcterms:W3CDTF">2020-12-08T03:17:05Z</dcterms:created>
  <dcterms:modified xsi:type="dcterms:W3CDTF">2023-07-29T09:41:00Z</dcterms:modified>
</cp:coreProperties>
</file>