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34" r:id="rId2"/>
    <p:sldId id="399" r:id="rId3"/>
    <p:sldId id="383" r:id="rId4"/>
    <p:sldId id="384" r:id="rId5"/>
    <p:sldId id="400" r:id="rId6"/>
    <p:sldId id="402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397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3" r:id="rId24"/>
    <p:sldId id="424" r:id="rId25"/>
    <p:sldId id="425" r:id="rId26"/>
    <p:sldId id="426" r:id="rId27"/>
    <p:sldId id="427" r:id="rId28"/>
    <p:sldId id="428" r:id="rId29"/>
    <p:sldId id="431" r:id="rId30"/>
    <p:sldId id="432" r:id="rId31"/>
    <p:sldId id="433" r:id="rId32"/>
    <p:sldId id="42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CCFF99"/>
    <a:srgbClr val="4DDA00"/>
    <a:srgbClr val="99FF33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59514B2-910C-4584-AF59-1197B604F894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32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D5F6-24B7-4730-B222-D0A345F15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30/09/2021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15. LỚP VỎ KHÍ CỦA TRÁI ĐẤT.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KHÍ ÁP VÀ GIÓ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061331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Khí áp. Các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khí áp trên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48526" y="1990074"/>
            <a:ext cx="641956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Trên Trái Đất, các đai khí áp cao và đai khí áp thấp phân bố từ Xích đạo về cực.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079" y="1533375"/>
            <a:ext cx="586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Các đai khí áp trên bề mặt Trái 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6112" y="3040561"/>
            <a:ext cx="6371771" cy="16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Do sự xen kẽ của lục địa và đại dương, các đai khí áp bị chia cắt thành các khu khí áp riêng biệt.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133756" y="2245743"/>
            <a:ext cx="6583681" cy="3564214"/>
          </a:xfrm>
          <a:prstGeom prst="cloudCallout">
            <a:avLst>
              <a:gd name="adj1" fmla="val 62489"/>
              <a:gd name="adj2" fmla="val 53333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H.5, cho biết: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Trên Trái Đất có mấy đai khí áp?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Tên các đai khí áp cao, khí áp thấp trên bề mặt Trái Đất.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AD0734-44DA-465E-B674-1FCAE3DF9BE7}"/>
              </a:ext>
            </a:extLst>
          </p:cNvPr>
          <p:cNvSpPr txBox="1"/>
          <p:nvPr/>
        </p:nvSpPr>
        <p:spPr>
          <a:xfrm>
            <a:off x="6822831" y="6387550"/>
            <a:ext cx="517869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H.5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Các đai khí áp và gió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chính trên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Trái Đất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32BB51-560F-48E7-AEF3-84884FE299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97" t="19372" r="36072" b="20785"/>
          <a:stretch/>
        </p:blipFill>
        <p:spPr>
          <a:xfrm>
            <a:off x="6822831" y="1139912"/>
            <a:ext cx="5148775" cy="523275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821061" y="2305931"/>
            <a:ext cx="5247250" cy="2305929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 và lí giải về sự phân bố của các vành đai khí áp trên Trái Đất.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1025" grpId="0"/>
      <p:bldP spid="29" grpId="0" animBg="1"/>
      <p:bldP spid="29" grpId="1" animBg="1"/>
      <p:bldP spid="17" grpId="0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15. LỚP VỎ KHÍ CỦA TRÁI ĐẤT.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KHÍ ÁP VÀ GIÓ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48" y="1061331"/>
            <a:ext cx="742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Gió. Các loại gió thổi th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xuyên trên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6662" y="1568044"/>
            <a:ext cx="5561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Gió là sự chuyển động của không khí từ n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khí áp cao về n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khí áp thấp.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262598" y="1699567"/>
            <a:ext cx="5603630" cy="2591080"/>
          </a:xfrm>
          <a:prstGeom prst="cloudCallout">
            <a:avLst>
              <a:gd name="adj1" fmla="val 62489"/>
              <a:gd name="adj2" fmla="val 53333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5 SGK, cho biết Gió là gì? Nguyên nhân hình thành gió.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88389" y="3033653"/>
            <a:ext cx="5603630" cy="2591080"/>
          </a:xfrm>
          <a:prstGeom prst="cloudCallout">
            <a:avLst>
              <a:gd name="adj1" fmla="val 62489"/>
              <a:gd name="adj2" fmla="val 53333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chênh lệch hai khí áp cao và thấp càng lớn thì gió sẽ  thay đổi như thế nào?</a:t>
            </a:r>
          </a:p>
        </p:txBody>
      </p:sp>
      <p:pic>
        <p:nvPicPr>
          <p:cNvPr id="15" name="image213.png" descr="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031405" y="1617785"/>
            <a:ext cx="6160595" cy="354505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6" name="Cloud Callout 15"/>
          <p:cNvSpPr/>
          <p:nvPr/>
        </p:nvSpPr>
        <p:spPr>
          <a:xfrm>
            <a:off x="0" y="3132127"/>
            <a:ext cx="5962358" cy="2591080"/>
          </a:xfrm>
          <a:prstGeom prst="cloudCallout">
            <a:avLst>
              <a:gd name="adj1" fmla="val 62489"/>
              <a:gd name="adj2" fmla="val 53333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biết yếu tố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của gió là gì?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314" y="2717004"/>
            <a:ext cx="566571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Gió được đặc trưng bởi tốc độ gió và hướng gió.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29" grpId="1" animBg="1"/>
      <p:bldP spid="14" grpId="0" animBg="1"/>
      <p:bldP spid="14" grpId="1" animBg="1"/>
      <p:bldP spid="16" grpId="0" animBg="1"/>
      <p:bldP spid="16" grpId="1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15. LỚP VỎ KHÍ CỦA TRÁI ĐẤT.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KHÍ ÁP VÀ GIÓ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48" y="1061331"/>
            <a:ext cx="648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Gió. Các loại gió thổi th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xuyên trên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92254" y="1863462"/>
            <a:ext cx="6419560" cy="16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Các loại gió thổi thường xuyên trên Trái Đất: gió Đông cực đới, gió Tây ôn đới và gió Mậu dịch (Tín phong).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AD0734-44DA-465E-B674-1FCAE3DF9BE7}"/>
              </a:ext>
            </a:extLst>
          </p:cNvPr>
          <p:cNvSpPr txBox="1"/>
          <p:nvPr/>
        </p:nvSpPr>
        <p:spPr>
          <a:xfrm>
            <a:off x="6822831" y="6387550"/>
            <a:ext cx="517869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H.5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Các đai khí áp và gió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chính trên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Trái Đất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32BB51-560F-48E7-AEF3-84884FE299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97" t="19372" r="36072" b="20785"/>
          <a:stretch/>
        </p:blipFill>
        <p:spPr>
          <a:xfrm>
            <a:off x="6822831" y="1139912"/>
            <a:ext cx="5148775" cy="523275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538368" y="1737864"/>
            <a:ext cx="5247250" cy="2305929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H.5 SGK, kể tên các loại gió chính trên Trái Đất.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37550" y="3409576"/>
            <a:ext cx="5247250" cy="2305929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H.5 SGK, cho biết loại gió chính thổi ở về n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ta là gió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animBg="1"/>
      <p:bldP spid="22" grpId="0" animBg="1"/>
      <p:bldP spid="22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B04ADD-34D0-4C7D-93C4-70093BA39994}"/>
              </a:ext>
            </a:extLst>
          </p:cNvPr>
          <p:cNvSpPr txBox="1"/>
          <p:nvPr/>
        </p:nvSpPr>
        <p:spPr>
          <a:xfrm>
            <a:off x="1463040" y="178484"/>
            <a:ext cx="10494498" cy="1826462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 chọn các cụm từ phù hợp điền vào chỗ trống để hoàn thiện bảng tổng hợp về các loại gió chính thổi trên Trái đất: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 thấp xích đạo/ Áp thấp ôn đới bán cầu Bắc/ Áp thấp ôn đới bán cầu Nam/ Áp cao cực bán cầu Nam/ Áp cao chí tuyến bán cầu Bắc/ Áp cao cực bán cầu Bắc/ Áp cao chí tuyến bán cầu Nam.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25083" y="198707"/>
            <a:ext cx="1055077" cy="122213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THỬ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TÍ HON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46027" y="2110739"/>
          <a:ext cx="11399230" cy="4251960"/>
        </p:xfrm>
        <a:graphic>
          <a:graphicData uri="http://schemas.openxmlformats.org/drawingml/2006/table">
            <a:tbl>
              <a:tblPr/>
              <a:tblGrid>
                <a:gridCol w="1707602"/>
                <a:gridCol w="5201771"/>
                <a:gridCol w="44898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Gió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Thổi từ đai áp cao về đai áp thấp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Gió Tín Phong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Bắc: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Nam: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Gió  Tây ôn đới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Bắc: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Nam: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Gió Đông cực đới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Bắc:</a:t>
                      </a: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Nam: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389199" y="1488162"/>
          <a:ext cx="11465169" cy="4069080"/>
        </p:xfrm>
        <a:graphic>
          <a:graphicData uri="http://schemas.openxmlformats.org/drawingml/2006/table">
            <a:tbl>
              <a:tblPr/>
              <a:tblGrid>
                <a:gridCol w="1712106"/>
                <a:gridCol w="4999001"/>
                <a:gridCol w="4754062"/>
              </a:tblGrid>
              <a:tr h="476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Thổi từ đai áp cao về đai áp thấp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05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Gió Tín Phong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áp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cao chí tuyến (30</a:t>
                      </a:r>
                      <a:r>
                        <a:rPr lang="en-US" sz="2400" b="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B,N) về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áp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thấp xích đạo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Bắc: hướng đông bắc.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nam: hướng đông 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05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Gió  Tây ôn đới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en-US" sz="2400" b="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B,N đến 60</a:t>
                      </a:r>
                      <a:r>
                        <a:rPr lang="en-US" sz="2400" b="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B 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Bắc: hướng tây nam.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nam: hướng tây bắc.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5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Gió Đông cực đới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2400" b="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B,N đến các đai áp thấp ôn đới (60</a:t>
                      </a:r>
                      <a:r>
                        <a:rPr lang="en-US" sz="2400" b="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B,N)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Bắc: hướng đông bắc.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Nửa cầu nam: hướng đông nam.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TS\Desktop\bai-van-phan-tich-bai-tho-doan-thuyen-danh-ca-cua-huy-can-so-10-329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68" y="2487342"/>
            <a:ext cx="7043223" cy="42862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1692" y="4487593"/>
            <a:ext cx="3896751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iện gió Bạc Liêu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98" y="5765409"/>
            <a:ext cx="3896751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Thuyền buồm ra kh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no gió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7174523" y="0"/>
            <a:ext cx="5017477" cy="219456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 dụng của gió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PTS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0" y="56271"/>
            <a:ext cx="6921303" cy="41921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0" y="0"/>
            <a:ext cx="2269067" cy="1694438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3149600" y="0"/>
            <a:ext cx="60960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LUY ỆN TẬP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7467600" cy="1914526"/>
          </a:xfrm>
          <a:prstGeom prst="rect">
            <a:avLst/>
          </a:prstGeom>
          <a:solidFill>
            <a:srgbClr val="FFFFFF"/>
          </a:solidFill>
        </p:spPr>
        <p:txBody>
          <a:bodyPr wrap="none" lIns="84900" tIns="42450" rIns="84900" bIns="42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TRÒ CH</a:t>
            </a:r>
            <a:r>
              <a:rPr lang="vi-VN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Ơ</a:t>
            </a:r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  <a:p>
            <a:pPr algn="ctr"/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NHANH NH</a:t>
            </a:r>
            <a:r>
              <a:rPr lang="vi-VN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Ư</a:t>
            </a:r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CHỚP</a:t>
            </a:r>
            <a:endParaRPr lang="en-US" sz="5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7"/>
            <a:ext cx="12192000" cy="33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072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1175" y="2212144"/>
            <a:ext cx="8004517" cy="57336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bình lên cao 1000m, nhiệt độ giảm đi bao nhiêu độ C?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2486" y="4267201"/>
            <a:ext cx="2968284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6 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3968" y="142852"/>
            <a:ext cx="2946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174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9969" y="2252003"/>
            <a:ext cx="6000652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ô dôn nằm ở tầng nào của lớp vỏ khí?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0788" y="4572001"/>
            <a:ext cx="3420014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tầng Bình l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3277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0782" y="2096088"/>
            <a:ext cx="9874387" cy="119372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Tín phong, gió Đông cực và gió Tây ôn đới là các loại gió thổi theo mùa. </a:t>
            </a:r>
          </a:p>
          <a:p>
            <a:pPr>
              <a:lnSpc>
                <a:spcPct val="150000"/>
              </a:lnSpc>
            </a:pP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hay sai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5717" y="4656407"/>
            <a:ext cx="5609883" cy="1101392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 Sai. Ba loại gió này thổi th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 xuyên quanh n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8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-98937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379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917" y="2664656"/>
            <a:ext cx="8115926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khí ở tầng đối lưu chuyển động theo chiều nào?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58929" y="4884020"/>
            <a:ext cx="3094893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Thẳng 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</a:p>
        </p:txBody>
      </p:sp>
      <p:sp>
        <p:nvSpPr>
          <p:cNvPr id="8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47356" y="788867"/>
            <a:ext cx="2667020" cy="157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2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481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5085" y="1792308"/>
            <a:ext cx="9813137" cy="1127361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khối khí di chuyển bị biến tính và làm thời tiết nơi chúng đi qua như thế nào?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23495" y="4079632"/>
            <a:ext cx="2844800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Thay 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</a:p>
        </p:txBody>
      </p:sp>
      <p:sp>
        <p:nvSpPr>
          <p:cNvPr id="9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719" y="142877"/>
            <a:ext cx="2667020" cy="135729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2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1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584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0024" y="2021059"/>
            <a:ext cx="8875151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nào chiếm tỉ lệ lớn nhất trong các thành phần của không khí? 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8400" y="4800601"/>
            <a:ext cx="3271520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khí Ni-t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10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09721" y="142852"/>
            <a:ext cx="2946400" cy="1676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8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1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686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8688" y="2099603"/>
            <a:ext cx="9359706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khối khí trên bề mặt Trái Đất có đặc tính khác nhau về yếu tố nào?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54683" y="4267201"/>
            <a:ext cx="3457917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pt-BR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ẩm</a:t>
            </a:r>
            <a:r>
              <a:rPr lang="pt-BR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3968" y="142852"/>
            <a:ext cx="2946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789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7600" y="2209800"/>
            <a:ext cx="9334695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chất của khối khí đại dương và khối khí lục địa khác nhau là gì?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38757" y="4572001"/>
            <a:ext cx="3842045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Độ ẩm cao/thấp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3891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0616" y="2194561"/>
            <a:ext cx="9564898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tế các đai khí áp trên Trái Đất được phân chia như thế nào?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29268" y="5176912"/>
            <a:ext cx="3784209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khu khí áp riêng biệt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8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993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2984" y="2467709"/>
            <a:ext cx="10035162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bề mặt Trái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khối khí nóng, khốối khí lạnh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hình thành ở đâu?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10954" y="4884020"/>
            <a:ext cx="3490588" cy="59356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vĩ độ thấp/cao</a:t>
            </a:r>
          </a:p>
        </p:txBody>
      </p:sp>
      <p:sp>
        <p:nvSpPr>
          <p:cNvPr id="8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5492" y="591920"/>
            <a:ext cx="2667020" cy="157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82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1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096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7910" y="2270608"/>
            <a:ext cx="7543548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 nén của không khí xuống mặt đất được gọi là gì?</a:t>
            </a:r>
            <a:endParaRPr lang="vi-VN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5486401"/>
            <a:ext cx="2844800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Khí áp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719" y="142877"/>
            <a:ext cx="2667020" cy="135729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82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1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198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0363" y="2274277"/>
            <a:ext cx="7201095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 ta quanh năm chịu ảnh hưởng của loại gió nào?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8400" y="4800601"/>
            <a:ext cx="4152976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Mậu dịch (Tín phong)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09721" y="142852"/>
            <a:ext cx="2946400" cy="1676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8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1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301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9311" y="2057400"/>
            <a:ext cx="10367889" cy="1267591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là sự di chuyển của không khí từ nơi có khí áp thấp đến nơi có khí áp cao.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 hay sai?</a:t>
            </a:r>
            <a:endParaRPr lang="vi-VN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69083" y="4267201"/>
            <a:ext cx="2543517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Sai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3968" y="142852"/>
            <a:ext cx="2946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8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406400" y="457200"/>
            <a:ext cx="11785600" cy="2262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- BÀI 15. LỚP VỎ KHÍ 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TRÁI ĐẤT. KHÍ ÁP VÀ GIÓ</a:t>
            </a:r>
            <a:endParaRPr lang="en-US" sz="5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000">
            <a:off x="4911190" y="2994467"/>
            <a:ext cx="3028572" cy="3028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403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886" y="2252003"/>
            <a:ext cx="8181145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 nào là nơi sinh ra các hiện tượng mây, mưa, sấm, chớp?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8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7201" y="4572001"/>
            <a:ext cx="4673601" cy="53277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Tầng Đối l</a:t>
            </a:r>
            <a:r>
              <a:rPr lang="vi-VN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4505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5186" y="2546253"/>
            <a:ext cx="5794759" cy="6397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chất của khối khí nóng, lạnh là gì?</a:t>
            </a:r>
            <a:endParaRPr lang="vi-VN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486401"/>
            <a:ext cx="4470400" cy="42428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án: nhiệt độ cao/thấp</a:t>
            </a:r>
            <a:endParaRPr lang="vi-VN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619219" y="142852"/>
            <a:ext cx="29464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82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8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8" name="Picture 8" descr="khung_nen_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0" y="685801"/>
            <a:ext cx="868891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743201" y="1447800"/>
            <a:ext cx="6616700" cy="609600"/>
          </a:xfrm>
        </p:spPr>
        <p:txBody>
          <a:bodyPr/>
          <a:lstStyle/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 </a:t>
            </a:r>
            <a:r>
              <a:rPr lang="en-US" sz="28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28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8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nối</a:t>
            </a:r>
            <a:r>
              <a:rPr lang="en-US" sz="28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tiếp</a:t>
            </a:r>
            <a:r>
              <a:rPr lang="en-US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3454400" y="1905000"/>
            <a:ext cx="6908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 bài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 trả l</a:t>
            </a:r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ời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câu hỏi SGK.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Tìm hiểu trước Bài 16.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 nhà tìm hiểu thông tin và trả lời câu hỏi dưới đây: Nếu Trái đất không có tầng Ô dôn, chuyện gì sẽ xảy ra? Tại sao?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094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2" grpId="0" build="p"/>
      <p:bldP spid="2867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15. LỚP VỎ KHÍ CỦA TRÁI ĐẤT.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KHÍ ÁP VÀ GIÓ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17603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Thành phần không khí gần bề mặt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A1E45F9-4DEC-4549-9434-0D81DABF2306}"/>
              </a:ext>
            </a:extLst>
          </p:cNvPr>
          <p:cNvGrpSpPr/>
          <p:nvPr/>
        </p:nvGrpSpPr>
        <p:grpSpPr>
          <a:xfrm>
            <a:off x="4839286" y="1547444"/>
            <a:ext cx="7149514" cy="4683760"/>
            <a:chOff x="4389119" y="1132839"/>
            <a:chExt cx="7664975" cy="50647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B1A1A1D-4BD8-4407-BF48-C5E67F131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00" t="50000" r="25250" b="20296"/>
            <a:stretch/>
          </p:blipFill>
          <p:spPr>
            <a:xfrm>
              <a:off x="4551679" y="1132839"/>
              <a:ext cx="7502415" cy="506476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C84DC5F-7C83-4C2F-BA85-E794EB13FEFD}"/>
                </a:ext>
              </a:extLst>
            </p:cNvPr>
            <p:cNvSpPr/>
            <p:nvPr/>
          </p:nvSpPr>
          <p:spPr>
            <a:xfrm>
              <a:off x="4389119" y="2560320"/>
              <a:ext cx="1221105" cy="353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67621A-4D3F-4D2D-B628-763BFA64C31D}"/>
              </a:ext>
            </a:extLst>
          </p:cNvPr>
          <p:cNvSpPr txBox="1"/>
          <p:nvPr/>
        </p:nvSpPr>
        <p:spPr>
          <a:xfrm>
            <a:off x="6949432" y="6375012"/>
            <a:ext cx="39108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thành phần của không khí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337623" y="3023407"/>
            <a:ext cx="5247250" cy="2688101"/>
          </a:xfrm>
          <a:prstGeom prst="cloudCallout">
            <a:avLst>
              <a:gd name="adj1" fmla="val 71604"/>
              <a:gd name="adj2" fmla="val 81564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biết vai trò của ô-xi, h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n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và khí các-bô-nic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với tự nhiên và sự sống.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96947" y="2927275"/>
            <a:ext cx="5598942" cy="2727960"/>
          </a:xfrm>
          <a:prstGeom prst="cloudCallout">
            <a:avLst>
              <a:gd name="adj1" fmla="val 66672"/>
              <a:gd name="adj2" fmla="val 81170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biết các thành phần của không khí. Mỗi thành phần chiếm tỉ lệ bao nhiêu?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04801" y="1469574"/>
            <a:ext cx="49283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Thành phần của không khí: Khí Nitơ, khí ô xi, hơi nước và các khí khác.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949" y="3094892"/>
            <a:ext cx="5219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Lượng hơi nước tuy chiếm tỉ lệ rất nhỏ nhưng nguồn gốc sinh ra các hiện tượng khí tượng như mây, mưa, sương mù...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8" grpId="1" animBg="1"/>
      <p:bldP spid="20" grpId="0" animBg="1"/>
      <p:bldP spid="20" grpId="1" animBg="1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15. LỚP VỎ KHÍ CỦA TRÁI ĐẤT.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KHÍ ÁP VÀ GIÓ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17603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Các tầng khí quyển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11015" y="1561515"/>
            <a:ext cx="5866228" cy="3516922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H.1 và  khai thác thông tin mục 2 SGK cho biết, khí  quyển gồm mấy  tầng?Dựa vào đâu để chia được 3 tầng như vậy?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198266A-3BE2-4CBD-9E5D-A5599814B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00" t="28593" r="28500" b="19407"/>
          <a:stretch/>
        </p:blipFill>
        <p:spPr>
          <a:xfrm>
            <a:off x="7228284" y="1366129"/>
            <a:ext cx="4669076" cy="479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840099" y="2602550"/>
            <a:ext cx="4491556" cy="829993"/>
          </a:xfrm>
          <a:prstGeom prst="roundRect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   Tầng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l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3021428" y="0"/>
            <a:ext cx="6756400" cy="885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LUẬN </a:t>
            </a:r>
            <a:r>
              <a:rPr lang="en-US" sz="32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NHÓM: 5 phút</a:t>
            </a:r>
            <a:endParaRPr lang="en-US" sz="32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75138" y="1395063"/>
            <a:ext cx="10752407" cy="646331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indent="450850"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Dựa vào mục 2 và H.1 SGK: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các nhóm hoàn thành bảng d</a:t>
            </a:r>
            <a:r>
              <a:rPr lang="vi-VN" sz="2400" b="1" i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i </a:t>
            </a:r>
            <a:r>
              <a:rPr lang="vi-VN" sz="2400" b="1" i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đâ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239150" y="2602550"/>
            <a:ext cx="1744394" cy="85812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894026" y="3697483"/>
            <a:ext cx="4451698" cy="829993"/>
          </a:xfrm>
          <a:prstGeom prst="roundRect">
            <a:avLst/>
          </a:prstGeom>
          <a:solidFill>
            <a:srgbClr val="7030A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   Tầng bình l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293077" y="3697483"/>
            <a:ext cx="1744394" cy="85812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2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877610" y="4933096"/>
            <a:ext cx="4552517" cy="8299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   Các tầng cao khí quyển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276662" y="4933096"/>
            <a:ext cx="1744394" cy="858129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3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25083" y="958906"/>
            <a:ext cx="11624604" cy="148483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0850" algn="just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khi thực hiện vòng 1 xong, các nhóm đổi chỗ cho nhau theo hướng dẫn.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Mỗi cặp đôi có 2 phút để trình bày lại những gì mình làm được ở nhóm chuyên gia cho các bạn ở nhóm mới của mình. (3 cặp đôi thay nhau chia sẻ).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7">
            <a:extLst>
              <a:ext uri="{FF2B5EF4-FFF2-40B4-BE49-F238E27FC236}">
                <a16:creationId xmlns:a16="http://schemas.microsoft.com/office/drawing/2014/main" xmlns="" id="{7C9FC187-CAAA-4B89-A946-93CD8986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3228868"/>
              </p:ext>
            </p:extLst>
          </p:nvPr>
        </p:nvGraphicFramePr>
        <p:xfrm>
          <a:off x="5556737" y="2700986"/>
          <a:ext cx="6532482" cy="385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28">
                  <a:extLst>
                    <a:ext uri="{9D8B030D-6E8A-4147-A177-3AD203B41FA5}">
                      <a16:colId xmlns:a16="http://schemas.microsoft.com/office/drawing/2014/main" xmlns="" val="2852385999"/>
                    </a:ext>
                  </a:extLst>
                </a:gridCol>
                <a:gridCol w="1589649"/>
                <a:gridCol w="1617784">
                  <a:extLst>
                    <a:ext uri="{9D8B030D-6E8A-4147-A177-3AD203B41FA5}">
                      <a16:colId xmlns:a16="http://schemas.microsoft.com/office/drawing/2014/main" xmlns="" val="866726299"/>
                    </a:ext>
                  </a:extLst>
                </a:gridCol>
                <a:gridCol w="1594721">
                  <a:extLst>
                    <a:ext uri="{9D8B030D-6E8A-4147-A177-3AD203B41FA5}">
                      <a16:colId xmlns:a16="http://schemas.microsoft.com/office/drawing/2014/main" xmlns="" val="267075067"/>
                    </a:ext>
                  </a:extLst>
                </a:gridCol>
              </a:tblGrid>
              <a:tr h="603745"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Tầng </a:t>
                      </a:r>
                      <a:r>
                        <a:rPr lang="vi-V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vi-V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Tầng 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bình l</a:t>
                      </a:r>
                      <a:r>
                        <a:rPr lang="vi-V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Các tầng cao khí quyển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602466"/>
                  </a:ext>
                </a:extLst>
              </a:tr>
              <a:tr h="78724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Vị trí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154675"/>
                  </a:ext>
                </a:extLst>
              </a:tr>
              <a:tr h="94057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Đặc </a:t>
                      </a:r>
                      <a:r>
                        <a:rPr lang="vi-V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iểm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1910547"/>
                  </a:ext>
                </a:extLst>
              </a:tr>
              <a:tr h="94057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Ý nghĩa với sự sống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7616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9489" y="858113"/>
          <a:ext cx="11535509" cy="5858256"/>
        </p:xfrm>
        <a:graphic>
          <a:graphicData uri="http://schemas.openxmlformats.org/drawingml/2006/table">
            <a:tbl>
              <a:tblPr/>
              <a:tblGrid>
                <a:gridCol w="1483431"/>
                <a:gridCol w="4539606"/>
                <a:gridCol w="2904334"/>
                <a:gridCol w="2608138"/>
              </a:tblGrid>
              <a:tr h="7359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Tầng đối lưu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Tầng bình lưu</a:t>
                      </a: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Tầng cao khí quyển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Vị trí</a:t>
                      </a: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0 - 16km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16 - 50 km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Trên 50km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117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Đặc điểm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Không khí chuyển động theo chiều thẳng đứng.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Sinh ra các hiện tượng thời tiết: mây, mưa, sấm, chớp...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Nhiệt độ giảm theo độ cao: trung bình lên cao 100m giảm 0,6</a:t>
                      </a:r>
                      <a:r>
                        <a:rPr lang="fr-FR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Chứa nhiều Ôdôn.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Nhiệt độ tăng theo độ cao, không khí luôn chuyển động ngang.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Không khí rất loãng.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0394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Ý nghĩa đối với sự sống</a:t>
                      </a: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Ảnh hưởng rất lớn đến sự sống trên Trái Đất.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Hấp thụ tia bức xạ có hại cho sự sống.</a:t>
                      </a: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Không có quan hệ trực tiếp với sự sống.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79676" y="217271"/>
            <a:ext cx="389675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tầng khí quyển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15. LỚP VỎ KHÍ CỦA TRÁI ĐẤT.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KHÍ ÁP VÀ GIÓ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17603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Các khối khí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169550" y="1219201"/>
            <a:ext cx="9746679" cy="566058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pt-BR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mục 3 SGK, hãy hoàn th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ành bảng d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ướ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i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đâ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y</a:t>
            </a:r>
            <a:endParaRPr lang="en-US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xmlns="" id="{7154725F-3001-4003-BB34-0C05A4C36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3203880"/>
              </p:ext>
            </p:extLst>
          </p:nvPr>
        </p:nvGraphicFramePr>
        <p:xfrm>
          <a:off x="213360" y="2001520"/>
          <a:ext cx="11886491" cy="477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040">
                  <a:extLst>
                    <a:ext uri="{9D8B030D-6E8A-4147-A177-3AD203B41FA5}">
                      <a16:colId xmlns:a16="http://schemas.microsoft.com/office/drawing/2014/main" xmlns="" val="4127599623"/>
                    </a:ext>
                  </a:extLst>
                </a:gridCol>
                <a:gridCol w="4750391">
                  <a:extLst>
                    <a:ext uri="{9D8B030D-6E8A-4147-A177-3AD203B41FA5}">
                      <a16:colId xmlns:a16="http://schemas.microsoft.com/office/drawing/2014/main" xmlns="" val="183206307"/>
                    </a:ext>
                  </a:extLst>
                </a:gridCol>
                <a:gridCol w="4657060">
                  <a:extLst>
                    <a:ext uri="{9D8B030D-6E8A-4147-A177-3AD203B41FA5}">
                      <a16:colId xmlns:a16="http://schemas.microsoft.com/office/drawing/2014/main" xmlns="" val="1895045771"/>
                    </a:ext>
                  </a:extLst>
                </a:gridCol>
              </a:tblGrid>
              <a:tr h="785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833823"/>
                  </a:ext>
                </a:extLst>
              </a:tr>
              <a:tr h="9980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8D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8D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8DE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023376"/>
                  </a:ext>
                </a:extLst>
              </a:tr>
              <a:tr h="998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3724953"/>
                  </a:ext>
                </a:extLst>
              </a:tr>
              <a:tr h="9980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552798"/>
                  </a:ext>
                </a:extLst>
              </a:tr>
              <a:tr h="998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7030A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25029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4A8A72-6E32-497C-A5BD-59644BA29707}"/>
              </a:ext>
            </a:extLst>
          </p:cNvPr>
          <p:cNvSpPr txBox="1"/>
          <p:nvPr/>
        </p:nvSpPr>
        <p:spPr>
          <a:xfrm>
            <a:off x="514424" y="2072984"/>
            <a:ext cx="1996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khí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923D471-FB26-42EA-B9DE-9AA07A98449D}"/>
              </a:ext>
            </a:extLst>
          </p:cNvPr>
          <p:cNvSpPr txBox="1"/>
          <p:nvPr/>
        </p:nvSpPr>
        <p:spPr>
          <a:xfrm>
            <a:off x="3535680" y="2931887"/>
            <a:ext cx="3515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 vĩ độ thấp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C597CEA-20A7-49E7-B5B2-609F9EBBC2B7}"/>
              </a:ext>
            </a:extLst>
          </p:cNvPr>
          <p:cNvSpPr txBox="1"/>
          <p:nvPr/>
        </p:nvSpPr>
        <p:spPr>
          <a:xfrm>
            <a:off x="8564879" y="2093650"/>
            <a:ext cx="3032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21B61B1-1D14-426B-A2A1-A797A76235B4}"/>
              </a:ext>
            </a:extLst>
          </p:cNvPr>
          <p:cNvSpPr txBox="1"/>
          <p:nvPr/>
        </p:nvSpPr>
        <p:spPr>
          <a:xfrm>
            <a:off x="711200" y="2916265"/>
            <a:ext cx="2204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A66D90-B73B-4C07-AF06-AAFA450F8525}"/>
              </a:ext>
            </a:extLst>
          </p:cNvPr>
          <p:cNvSpPr txBox="1"/>
          <p:nvPr/>
        </p:nvSpPr>
        <p:spPr>
          <a:xfrm>
            <a:off x="619760" y="3759545"/>
            <a:ext cx="2204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503BA8-88F5-4F16-9387-E508739D799B}"/>
              </a:ext>
            </a:extLst>
          </p:cNvPr>
          <p:cNvSpPr txBox="1"/>
          <p:nvPr/>
        </p:nvSpPr>
        <p:spPr>
          <a:xfrm>
            <a:off x="435012" y="4945118"/>
            <a:ext cx="2757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 d</a:t>
            </a:r>
            <a:r>
              <a:rPr lang="vi-VN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6BAEB6E-3E22-4860-8F0C-E070974FFF59}"/>
              </a:ext>
            </a:extLst>
          </p:cNvPr>
          <p:cNvSpPr txBox="1"/>
          <p:nvPr/>
        </p:nvSpPr>
        <p:spPr>
          <a:xfrm>
            <a:off x="534744" y="6017401"/>
            <a:ext cx="2757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Lục địa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0B7BFD3-05E6-4C9C-B8A7-FFD2C88566DB}"/>
              </a:ext>
            </a:extLst>
          </p:cNvPr>
          <p:cNvSpPr txBox="1"/>
          <p:nvPr/>
        </p:nvSpPr>
        <p:spPr>
          <a:xfrm>
            <a:off x="3728720" y="2093650"/>
            <a:ext cx="3063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hình thành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DD2F2AE-483A-4D9E-8E07-2A62BA44F308}"/>
              </a:ext>
            </a:extLst>
          </p:cNvPr>
          <p:cNvSpPr txBox="1"/>
          <p:nvPr/>
        </p:nvSpPr>
        <p:spPr>
          <a:xfrm>
            <a:off x="3535680" y="3869933"/>
            <a:ext cx="3515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 vĩ độ cao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CAD4BD0-44D8-4A44-9707-856BB40A6402}"/>
              </a:ext>
            </a:extLst>
          </p:cNvPr>
          <p:cNvSpPr txBox="1"/>
          <p:nvPr/>
        </p:nvSpPr>
        <p:spPr>
          <a:xfrm>
            <a:off x="2719144" y="4978140"/>
            <a:ext cx="4680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 biển và đại d</a:t>
            </a:r>
            <a:r>
              <a:rPr lang="vi-VN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A420D91-C1CA-404A-9043-F25A1BC56CD2}"/>
              </a:ext>
            </a:extLst>
          </p:cNvPr>
          <p:cNvSpPr txBox="1"/>
          <p:nvPr/>
        </p:nvSpPr>
        <p:spPr>
          <a:xfrm>
            <a:off x="3535680" y="5938972"/>
            <a:ext cx="3315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 đất liền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96BE9F6-E0B2-4399-B9BB-72EA004535C2}"/>
              </a:ext>
            </a:extLst>
          </p:cNvPr>
          <p:cNvSpPr txBox="1"/>
          <p:nvPr/>
        </p:nvSpPr>
        <p:spPr>
          <a:xfrm>
            <a:off x="7345681" y="2949682"/>
            <a:ext cx="4846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độ t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ơng đối cao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0ACDC05-BF93-4990-97DC-12DA4320A05D}"/>
              </a:ext>
            </a:extLst>
          </p:cNvPr>
          <p:cNvSpPr txBox="1"/>
          <p:nvPr/>
        </p:nvSpPr>
        <p:spPr>
          <a:xfrm>
            <a:off x="7354779" y="3954940"/>
            <a:ext cx="4846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 độ t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ơng đối thấp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EB4510-26A2-4266-A37A-349A3CB03544}"/>
              </a:ext>
            </a:extLst>
          </p:cNvPr>
          <p:cNvSpPr txBox="1"/>
          <p:nvPr/>
        </p:nvSpPr>
        <p:spPr>
          <a:xfrm>
            <a:off x="8028077" y="4960198"/>
            <a:ext cx="3816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 ẩm lớn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EFC078F-5363-41C9-8E73-C2BF190EC889}"/>
              </a:ext>
            </a:extLst>
          </p:cNvPr>
          <p:cNvSpPr txBox="1"/>
          <p:nvPr/>
        </p:nvSpPr>
        <p:spPr>
          <a:xfrm>
            <a:off x="7899400" y="5910988"/>
            <a:ext cx="4086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ơng đối khô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8" grpId="1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15. LỚP VỎ KHÍ CỦA TRÁI ĐẤT. 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</a:rPr>
              <a:t>KHÍ ÁP VÀ GIÓ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17603"/>
            <a:ext cx="77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Khí áp. Các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khí áp trên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64232" y="1813561"/>
            <a:ext cx="5247250" cy="2305929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biết khí áp là gì? Dụng cụ đo khí áp.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48526" y="1990074"/>
            <a:ext cx="5659905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Khí áp là sức ép của khí quyển lên một đơn vị diện tích trên mặt đất.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079" y="1589647"/>
            <a:ext cx="170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Khí 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7286" y="2996420"/>
            <a:ext cx="4463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Dụng cụ đo khí áp là khí áp kế.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461887" y="3555609"/>
            <a:ext cx="5247250" cy="2423160"/>
          </a:xfrm>
          <a:prstGeom prst="cloudCallout">
            <a:avLst>
              <a:gd name="adj1" fmla="val 62489"/>
              <a:gd name="adj2" fmla="val 53333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áp trung bình trên m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biển là bao nhiêu? Thế nào là khí áp cao, khí áp thấp?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504D740-BC95-4889-B5DB-F2B7F43AC552}"/>
              </a:ext>
            </a:extLst>
          </p:cNvPr>
          <p:cNvSpPr txBox="1"/>
          <p:nvPr/>
        </p:nvSpPr>
        <p:spPr>
          <a:xfrm>
            <a:off x="817748" y="6082993"/>
            <a:ext cx="4893734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Khí áp thấp &lt;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1 013mb</a:t>
            </a: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&lt; Khí áp cao</a:t>
            </a:r>
          </a:p>
        </p:txBody>
      </p:sp>
      <p:pic>
        <p:nvPicPr>
          <p:cNvPr id="34" name="image229.png" descr="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22498" y="1754827"/>
            <a:ext cx="5992838" cy="485698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801381C-AA78-4549-87A0-8B89A9EDCFE2}"/>
              </a:ext>
            </a:extLst>
          </p:cNvPr>
          <p:cNvSpPr/>
          <p:nvPr/>
        </p:nvSpPr>
        <p:spPr>
          <a:xfrm>
            <a:off x="10374204" y="1244072"/>
            <a:ext cx="1634697" cy="419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1 013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8" grpId="1" animBg="1"/>
      <p:bldP spid="21" grpId="0"/>
      <p:bldP spid="19" grpId="0"/>
      <p:bldP spid="1025" grpId="0"/>
      <p:bldP spid="29" grpId="0" animBg="1"/>
      <p:bldP spid="29" grpId="1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1763</Words>
  <PresentationFormat>Custom</PresentationFormat>
  <Paragraphs>200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2021-06-28T12:43:46Z</dcterms:created>
  <dcterms:modified xsi:type="dcterms:W3CDTF">2021-09-30T14:35:45Z</dcterms:modified>
</cp:coreProperties>
</file>