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1" r:id="rId2"/>
    <p:sldId id="276" r:id="rId3"/>
    <p:sldId id="278" r:id="rId4"/>
    <p:sldId id="279" r:id="rId5"/>
    <p:sldId id="330" r:id="rId6"/>
    <p:sldId id="338" r:id="rId7"/>
    <p:sldId id="285" r:id="rId8"/>
    <p:sldId id="334" r:id="rId9"/>
    <p:sldId id="335" r:id="rId10"/>
    <p:sldId id="339" r:id="rId11"/>
    <p:sldId id="280" r:id="rId12"/>
    <p:sldId id="340" r:id="rId13"/>
    <p:sldId id="292" r:id="rId14"/>
    <p:sldId id="293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88C"/>
    <a:srgbClr val="F26532"/>
    <a:srgbClr val="006673"/>
    <a:srgbClr val="A3DBE1"/>
    <a:srgbClr val="E26714"/>
    <a:srgbClr val="EE8640"/>
    <a:srgbClr val="048DA4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60" autoAdjust="0"/>
    <p:restoredTop sz="94145" autoAdjust="0"/>
  </p:normalViewPr>
  <p:slideViewPr>
    <p:cSldViewPr snapToGrid="0" showGuides="1">
      <p:cViewPr varScale="1">
        <p:scale>
          <a:sx n="59" d="100"/>
          <a:sy n="59" d="100"/>
        </p:scale>
        <p:origin x="4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5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3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58844" y="342183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089187"/>
            <a:ext cx="598757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6319" y="2031683"/>
            <a:ext cx="5987576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Listen and choose the best title for the talk. (p. 97)</a:t>
            </a:r>
          </a:p>
          <a:p>
            <a:r>
              <a:rPr lang="en-US" dirty="0">
                <a:solidFill>
                  <a:srgbClr val="006673"/>
                </a:solidFill>
              </a:rPr>
              <a:t>Task 2: Listen again and complete each sentence with ONE word. (p. 97)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66318" y="3569187"/>
            <a:ext cx="5969965" cy="925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Work in pairs. Share your opinions about the advantages of learning English and other subjects online. Use the ideas in Listening and the expressions below to help you. (p. 97)</a:t>
            </a:r>
            <a:endParaRPr lang="en-VN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93224" y="243151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463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 1_ 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388306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11086" y="1024502"/>
            <a:ext cx="10580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Work in pairs. Share your opinions about the advantages of learning English and other subjects online. Use the ideas in Listening and the expressions below to help you. (p. 97)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315E7E-0A07-154A-89DA-0096FC1B28DE}"/>
              </a:ext>
            </a:extLst>
          </p:cNvPr>
          <p:cNvSpPr/>
          <p:nvPr/>
        </p:nvSpPr>
        <p:spPr>
          <a:xfrm>
            <a:off x="1068825" y="2638047"/>
            <a:ext cx="10448260" cy="3918857"/>
          </a:xfrm>
          <a:prstGeom prst="roundRect">
            <a:avLst/>
          </a:prstGeom>
          <a:ln w="28575">
            <a:solidFill>
              <a:srgbClr val="0578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200" b="1" dirty="0"/>
              <a:t>Useful expressions:</a:t>
            </a:r>
            <a:endParaRPr lang="en-VN" sz="3200" dirty="0"/>
          </a:p>
          <a:p>
            <a:r>
              <a:rPr lang="en-US" sz="3200" dirty="0"/>
              <a:t>– </a:t>
            </a:r>
            <a:r>
              <a:rPr lang="en-US" sz="3200" i="1" dirty="0"/>
              <a:t>I think ... is more useful / easier / better / more effective because …</a:t>
            </a:r>
          </a:p>
          <a:p>
            <a:r>
              <a:rPr lang="en-US" sz="3200" i="1" dirty="0"/>
              <a:t>– ... give us a chance to (do </a:t>
            </a:r>
            <a:r>
              <a:rPr lang="en-US" sz="3200" i="1" dirty="0" err="1"/>
              <a:t>sth</a:t>
            </a:r>
            <a:r>
              <a:rPr lang="en-US" sz="3200" i="1" dirty="0"/>
              <a:t>)</a:t>
            </a:r>
          </a:p>
          <a:p>
            <a:r>
              <a:rPr lang="en-US" sz="3200" i="1" dirty="0"/>
              <a:t>– ... have easy access to learning materials / videos</a:t>
            </a: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58844" y="342183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089187"/>
            <a:ext cx="598757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6319" y="2031683"/>
            <a:ext cx="5987576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Listen and choose the best title for the talk. (p. 97)</a:t>
            </a:r>
          </a:p>
          <a:p>
            <a:r>
              <a:rPr lang="en-US" dirty="0">
                <a:solidFill>
                  <a:srgbClr val="006673"/>
                </a:solidFill>
              </a:rPr>
              <a:t>Task 2: Listen again and complete each sentence with ONE word. (p. 97)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66318" y="3569187"/>
            <a:ext cx="5969965" cy="925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Work in pairs. Share your opinions about the advantages of learning English and other subjects online. Use the ideas in Listening and the expressions below to help you. (p. 97)</a:t>
            </a:r>
            <a:endParaRPr lang="en-VN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93224" y="243151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109577" y="3808624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6852" y="494513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463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 1_ 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48708" y="4893259"/>
            <a:ext cx="59875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 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07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71D09-EC69-844F-91A2-0B9A69B0D154}"/>
              </a:ext>
            </a:extLst>
          </p:cNvPr>
          <p:cNvSpPr txBox="1"/>
          <p:nvPr/>
        </p:nvSpPr>
        <p:spPr>
          <a:xfrm>
            <a:off x="733099" y="2471525"/>
            <a:ext cx="1113233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Practice listening for gist and specific information about online learning;</a:t>
            </a:r>
            <a:endParaRPr lang="en-VN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Practice talking about advantages of learning online.</a:t>
            </a:r>
            <a:endParaRPr lang="en-VN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38283"/>
            <a:ext cx="9343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VN" sz="3200" dirty="0"/>
              <a:t>Prepare for Review </a:t>
            </a:r>
            <a:r>
              <a:rPr lang="en-US" sz="3200"/>
              <a:t>3</a:t>
            </a:r>
            <a:r>
              <a:rPr lang="en-VN" sz="3200"/>
              <a:t> </a:t>
            </a:r>
            <a:r>
              <a:rPr lang="en-VN" sz="3200" dirty="0"/>
              <a:t>– Skills</a:t>
            </a:r>
            <a:r>
              <a:rPr lang="en-GB" sz="3200" dirty="0"/>
              <a:t> 2_ Reading and writing</a:t>
            </a:r>
            <a:r>
              <a:rPr lang="en-VN" sz="3200" dirty="0"/>
              <a:t>.</a:t>
            </a:r>
            <a:r>
              <a:rPr lang="en-VN" sz="5400" dirty="0"/>
              <a:t> </a:t>
            </a:r>
            <a:endParaRPr lang="en-US" sz="54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6792661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633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SKILL 1_LISTENING AND SPEAKING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17630" y="2471525"/>
            <a:ext cx="1125059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Practice listening for gist and specific information about online learning;</a:t>
            </a:r>
            <a:endParaRPr lang="en-VN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Practice talking about advantages of learning online.</a:t>
            </a:r>
            <a:endParaRPr lang="en-VN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58844" y="342183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089187"/>
            <a:ext cx="598757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6319" y="2031683"/>
            <a:ext cx="5987576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Listen and choose the best title for the talk. (p. 97)</a:t>
            </a:r>
          </a:p>
          <a:p>
            <a:r>
              <a:rPr lang="en-US" dirty="0">
                <a:solidFill>
                  <a:srgbClr val="006673"/>
                </a:solidFill>
              </a:rPr>
              <a:t>Task 2: Listen again and complete each sentence with ONE word. (p. 97)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66318" y="3569187"/>
            <a:ext cx="5969965" cy="925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Work in pairs. Share your opinions about the advantages of learning English and other subjects online. Use the ideas in Listening and the expressions below to help you. (p. 97)</a:t>
            </a:r>
            <a:endParaRPr lang="en-VN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93224" y="243151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109577" y="3808624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6852" y="494513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463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 1_ 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48708" y="4893259"/>
            <a:ext cx="59875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 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584616" y="392626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2136471" y="127923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21395" y="1279751"/>
            <a:ext cx="598757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920834" y="441745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872456" y="686013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422788" y="391543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708797" y="386813"/>
            <a:ext cx="463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 1_ LISTENING AND SPEAKING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36531E-6D50-4802-97D2-B6B3068F10A0}"/>
              </a:ext>
            </a:extLst>
          </p:cNvPr>
          <p:cNvSpPr/>
          <p:nvPr/>
        </p:nvSpPr>
        <p:spPr>
          <a:xfrm>
            <a:off x="576942" y="2196674"/>
            <a:ext cx="113091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effectLst/>
                <a:ea typeface="Times New Roman" panose="02020603050405020304" pitchFamily="18" charset="0"/>
              </a:rPr>
              <a:t>Devices which are helpful for online learning</a:t>
            </a:r>
          </a:p>
          <a:p>
            <a:pPr algn="ctr"/>
            <a:endParaRPr lang="en-US" sz="2400" b="1" i="1" dirty="0">
              <a:effectLst/>
              <a:ea typeface="Times New Roman" panose="02020603050405020304" pitchFamily="18" charset="0"/>
            </a:endParaRPr>
          </a:p>
          <a:p>
            <a:r>
              <a:rPr lang="en-US" sz="2400" dirty="0">
                <a:ea typeface="Times New Roman" panose="02020603050405020304" pitchFamily="18" charset="0"/>
              </a:rPr>
              <a:t>A				I				Q		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B				J				R</a:t>
            </a:r>
          </a:p>
          <a:p>
            <a:r>
              <a:rPr lang="en-US" sz="2400" b="1" dirty="0">
                <a:ea typeface="Times New Roman" panose="02020603050405020304" pitchFamily="18" charset="0"/>
              </a:rPr>
              <a:t>C</a:t>
            </a:r>
            <a:r>
              <a:rPr lang="en-US" sz="2400" dirty="0">
                <a:ea typeface="Times New Roman" panose="02020603050405020304" pitchFamily="18" charset="0"/>
              </a:rPr>
              <a:t>omputer			K				S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D				L				T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E				M				U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F				N				V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G				O				W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H				P				X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								Y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								Z</a:t>
            </a:r>
            <a:endParaRPr lang="en-VN" sz="2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37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089187"/>
            <a:ext cx="598757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6319" y="2031683"/>
            <a:ext cx="5987576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Listen and choose the best title for the talk. (p. 97)</a:t>
            </a:r>
          </a:p>
          <a:p>
            <a:r>
              <a:rPr lang="en-US" dirty="0">
                <a:solidFill>
                  <a:srgbClr val="006673"/>
                </a:solidFill>
              </a:rPr>
              <a:t>Task 2: Listen again and complete each sentence with ONE word. (p. 97)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463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 1_ 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319652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226680" y="901910"/>
            <a:ext cx="11139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Listen and choose the best title for the talk. (p. 97)</a:t>
            </a:r>
            <a:endParaRPr lang="en-US" sz="6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A94F55-2E96-6040-9B2E-3ACC15C34D2B}"/>
              </a:ext>
            </a:extLst>
          </p:cNvPr>
          <p:cNvSpPr/>
          <p:nvPr/>
        </p:nvSpPr>
        <p:spPr>
          <a:xfrm>
            <a:off x="1995825" y="2041600"/>
            <a:ext cx="7068234" cy="939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A. Using electronic devices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862A72-AEAC-6042-9395-210F9D77CB78}"/>
              </a:ext>
            </a:extLst>
          </p:cNvPr>
          <p:cNvSpPr/>
          <p:nvPr/>
        </p:nvSpPr>
        <p:spPr>
          <a:xfrm>
            <a:off x="1995825" y="3561545"/>
            <a:ext cx="7068234" cy="939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B. A fun way to learn English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7D4B1D0-5F22-534C-851C-B66C17D48A1B}"/>
              </a:ext>
            </a:extLst>
          </p:cNvPr>
          <p:cNvSpPr/>
          <p:nvPr/>
        </p:nvSpPr>
        <p:spPr>
          <a:xfrm>
            <a:off x="1995825" y="5016177"/>
            <a:ext cx="7068234" cy="9399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C. A way to do online exercises</a:t>
            </a:r>
          </a:p>
        </p:txBody>
      </p:sp>
      <p:pic>
        <p:nvPicPr>
          <p:cNvPr id="2" name="065">
            <a:hlinkClick r:id="" action="ppaction://media"/>
            <a:extLst>
              <a:ext uri="{FF2B5EF4-FFF2-40B4-BE49-F238E27FC236}">
                <a16:creationId xmlns:a16="http://schemas.microsoft.com/office/drawing/2014/main" id="{4F636D13-DFE4-4E0A-94C8-C225833DA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6290" y="143795"/>
            <a:ext cx="596434" cy="59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226680" y="901910"/>
            <a:ext cx="11139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Listen and choose the best title for the talk. (p. 97)</a:t>
            </a:r>
            <a:endParaRPr lang="en-US" sz="6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704B7C52-C3E8-449A-A9C2-27C00DADCC4B}"/>
              </a:ext>
            </a:extLst>
          </p:cNvPr>
          <p:cNvSpPr/>
          <p:nvPr/>
        </p:nvSpPr>
        <p:spPr>
          <a:xfrm>
            <a:off x="2061139" y="2489087"/>
            <a:ext cx="7068234" cy="939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B. A fun way to learn English</a:t>
            </a:r>
          </a:p>
        </p:txBody>
      </p:sp>
    </p:spTree>
    <p:extLst>
      <p:ext uri="{BB962C8B-B14F-4D97-AF65-F5344CB8AC3E}">
        <p14:creationId xmlns:p14="http://schemas.microsoft.com/office/powerpoint/2010/main" val="1432257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068218" y="1035328"/>
            <a:ext cx="11139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Listen again and complete each sentence with ONE word. (p. 97)</a:t>
            </a:r>
            <a:endParaRPr lang="en-US" sz="8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0A2EA12-C56F-DF4D-8759-EAB90A1AC559}"/>
              </a:ext>
            </a:extLst>
          </p:cNvPr>
          <p:cNvSpPr/>
          <p:nvPr/>
        </p:nvSpPr>
        <p:spPr>
          <a:xfrm>
            <a:off x="716931" y="1775153"/>
            <a:ext cx="11110909" cy="4480250"/>
          </a:xfrm>
          <a:prstGeom prst="roundRect">
            <a:avLst/>
          </a:prstGeom>
          <a:ln w="38100">
            <a:solidFill>
              <a:srgbClr val="05788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/>
              <a:t>1. Textbooks, lectures, and other traditional materials may make English learners feel ________.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2. You can find a lot of ________ websites to learn English.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3. Interesting grammar lessons and fun ________ are offered online.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4. You can check your ________ right after you complete the online exercises or tests.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D92A6-25C4-7449-892B-6BF5E719FB08}"/>
              </a:ext>
            </a:extLst>
          </p:cNvPr>
          <p:cNvSpPr txBox="1"/>
          <p:nvPr/>
        </p:nvSpPr>
        <p:spPr>
          <a:xfrm>
            <a:off x="1153292" y="2967335"/>
            <a:ext cx="99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bored </a:t>
            </a:r>
            <a:endParaRPr lang="en-VN" sz="2400" dirty="0">
              <a:solidFill>
                <a:srgbClr val="F2653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210262-9CEB-41A3-953F-4256B46C3022}"/>
              </a:ext>
            </a:extLst>
          </p:cNvPr>
          <p:cNvSpPr txBox="1"/>
          <p:nvPr/>
        </p:nvSpPr>
        <p:spPr>
          <a:xfrm>
            <a:off x="3744235" y="4659099"/>
            <a:ext cx="120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answers</a:t>
            </a:r>
            <a:endParaRPr lang="en-VN" sz="2400" dirty="0">
              <a:solidFill>
                <a:srgbClr val="F2653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09AD50-2568-42AC-803E-97BEC90A1593}"/>
              </a:ext>
            </a:extLst>
          </p:cNvPr>
          <p:cNvSpPr txBox="1"/>
          <p:nvPr/>
        </p:nvSpPr>
        <p:spPr>
          <a:xfrm>
            <a:off x="5881690" y="4091478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activities</a:t>
            </a:r>
            <a:endParaRPr lang="en-VN" sz="2400" dirty="0">
              <a:solidFill>
                <a:srgbClr val="F2653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96F8A1-8B49-4CE1-BA7B-CB53D84C9D14}"/>
              </a:ext>
            </a:extLst>
          </p:cNvPr>
          <p:cNvSpPr txBox="1"/>
          <p:nvPr/>
        </p:nvSpPr>
        <p:spPr>
          <a:xfrm>
            <a:off x="3874720" y="3533392"/>
            <a:ext cx="9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useful</a:t>
            </a:r>
            <a:endParaRPr lang="en-VN" sz="2400" dirty="0">
              <a:solidFill>
                <a:srgbClr val="F26532"/>
              </a:solidFill>
            </a:endParaRPr>
          </a:p>
        </p:txBody>
      </p:sp>
      <p:pic>
        <p:nvPicPr>
          <p:cNvPr id="4" name="066">
            <a:hlinkClick r:id="" action="ppaction://media"/>
            <a:extLst>
              <a:ext uri="{FF2B5EF4-FFF2-40B4-BE49-F238E27FC236}">
                <a16:creationId xmlns:a16="http://schemas.microsoft.com/office/drawing/2014/main" id="{760A6AE6-405A-445B-B0C8-329046487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9491" y="101989"/>
            <a:ext cx="623890" cy="62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2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2097</TotalTime>
  <Words>770</Words>
  <PresentationFormat>Widescreen</PresentationFormat>
  <Paragraphs>122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2022-04-29T15:32:09Z</dcterms:modified>
</cp:coreProperties>
</file>