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0" r:id="rId2"/>
    <p:sldId id="389" r:id="rId3"/>
    <p:sldId id="390" r:id="rId4"/>
    <p:sldId id="375" r:id="rId5"/>
    <p:sldId id="391" r:id="rId6"/>
    <p:sldId id="392" r:id="rId7"/>
    <p:sldId id="307" r:id="rId8"/>
    <p:sldId id="393" r:id="rId9"/>
    <p:sldId id="377" r:id="rId10"/>
    <p:sldId id="345" r:id="rId11"/>
    <p:sldId id="381" r:id="rId12"/>
    <p:sldId id="371" r:id="rId13"/>
  </p:sldIdLst>
  <p:sldSz cx="24384000" cy="13716000"/>
  <p:notesSz cx="6858000" cy="9144000"/>
  <p:custDataLst>
    <p:tags r:id="rId16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3333FF"/>
    <a:srgbClr val="FF0066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19" autoAdjust="0"/>
    <p:restoredTop sz="94374" autoAdjust="0"/>
  </p:normalViewPr>
  <p:slideViewPr>
    <p:cSldViewPr>
      <p:cViewPr varScale="1">
        <p:scale>
          <a:sx n="34" d="100"/>
          <a:sy n="34" d="100"/>
        </p:scale>
        <p:origin x="444" y="5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29/08/2021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01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0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16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30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8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04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9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0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NULL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7.wmf"/><Relationship Id="rId4" Type="http://schemas.openxmlformats.org/officeDocument/2006/relationships/image" Target="../media/image22.png"/><Relationship Id="rId9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NULL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11" Type="http://schemas.openxmlformats.org/officeDocument/2006/relationships/image" Target="../media/image33.wmf"/><Relationship Id="rId5" Type="http://schemas.openxmlformats.org/officeDocument/2006/relationships/image" Target="../media/image29.png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28.png"/><Relationship Id="rId9" Type="http://schemas.openxmlformats.org/officeDocument/2006/relationships/image" Target="../media/image3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8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5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10" Type="http://schemas.openxmlformats.org/officeDocument/2006/relationships/image" Target="../media/image4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8.wmf"/><Relationship Id="rId3" Type="http://schemas.openxmlformats.org/officeDocument/2006/relationships/image" Target="NUL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4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Relationship Id="rId1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NULL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NULL"/><Relationship Id="rId7" Type="http://schemas.openxmlformats.org/officeDocument/2006/relationships/image" Target="../media/image2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10" Type="http://schemas.openxmlformats.org/officeDocument/2006/relationships/image" Target="../media/image4.png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920107" y="3719346"/>
            <a:ext cx="2071316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80390" y="4291577"/>
            <a:ext cx="18288000" cy="286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1: ỨNG DỤNG ĐẠO HÀM ĐỂ KHẢO SÁT VÀ VẼ ĐỒ THỊ HÀM SỐ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26"/>
          <p:cNvGrpSpPr/>
          <p:nvPr/>
        </p:nvGrpSpPr>
        <p:grpSpPr>
          <a:xfrm>
            <a:off x="4333162" y="9467304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TIỆM CẬN NGANG.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37828" y="7640053"/>
                  <a:ext cx="450764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1413250" y="7509727"/>
            <a:ext cx="22513550" cy="11079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4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ĐƯỜNG TIỆM CẬN ( 1 TIẾT).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626709" y="9019113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44896427-8A70-47DD-BF89-36897231AB77}"/>
              </a:ext>
            </a:extLst>
          </p:cNvPr>
          <p:cNvGrpSpPr/>
          <p:nvPr/>
        </p:nvGrpSpPr>
        <p:grpSpPr>
          <a:xfrm>
            <a:off x="4337173" y="10925035"/>
            <a:ext cx="18040022" cy="907192"/>
            <a:chOff x="7459670" y="7543799"/>
            <a:chExt cx="18042370" cy="90731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E84087-161F-4890-AB42-752188B8C535}"/>
                </a:ext>
              </a:extLst>
            </p:cNvPr>
            <p:cNvSpPr txBox="1"/>
            <p:nvPr/>
          </p:nvSpPr>
          <p:spPr>
            <a:xfrm>
              <a:off x="8993186" y="7620004"/>
              <a:ext cx="16508854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ĐƯỜNG TIỆM CẬN ĐỨNG.</a:t>
              </a:r>
            </a:p>
          </p:txBody>
        </p:sp>
        <p:grpSp>
          <p:nvGrpSpPr>
            <p:cNvPr id="31" name="Group 27">
              <a:extLst>
                <a:ext uri="{FF2B5EF4-FFF2-40B4-BE49-F238E27FC236}">
                  <a16:creationId xmlns:a16="http://schemas.microsoft.com/office/drawing/2014/main" id="{25A29B16-5B43-444D-A150-6DDAA4B49FFE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4" name="Isosceles Triangle 44">
                <a:extLst>
                  <a:ext uri="{FF2B5EF4-FFF2-40B4-BE49-F238E27FC236}">
                    <a16:creationId xmlns:a16="http://schemas.microsoft.com/office/drawing/2014/main" id="{A13B9FDD-D451-42FB-A046-5CC52E30B35F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" name="Group 29">
                <a:extLst>
                  <a:ext uri="{FF2B5EF4-FFF2-40B4-BE49-F238E27FC236}">
                    <a16:creationId xmlns:a16="http://schemas.microsoft.com/office/drawing/2014/main" id="{DB2F7FC8-A7F9-432A-9F37-14CB48B4D1D4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6" name="Round Same Side Corner Rectangle 31">
                  <a:extLst>
                    <a:ext uri="{FF2B5EF4-FFF2-40B4-BE49-F238E27FC236}">
                      <a16:creationId xmlns:a16="http://schemas.microsoft.com/office/drawing/2014/main" id="{D6CAB304-876C-4D24-BC5F-88DE7305714B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3568CD8-B424-447F-AC17-ADC122AB9C0C}"/>
                    </a:ext>
                  </a:extLst>
                </p:cNvPr>
                <p:cNvSpPr txBox="1"/>
                <p:nvPr/>
              </p:nvSpPr>
              <p:spPr>
                <a:xfrm>
                  <a:off x="7804733" y="7640053"/>
                  <a:ext cx="716957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BDFFAB3-76ED-423C-A10F-2C8AD1461261}"/>
              </a:ext>
            </a:extLst>
          </p:cNvPr>
          <p:cNvGrpSpPr/>
          <p:nvPr/>
        </p:nvGrpSpPr>
        <p:grpSpPr>
          <a:xfrm>
            <a:off x="4333162" y="12268728"/>
            <a:ext cx="18040022" cy="907192"/>
            <a:chOff x="7459670" y="7543799"/>
            <a:chExt cx="18042370" cy="907311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A6F18E3-01D4-4F89-AA94-F1358AB3CE79}"/>
                </a:ext>
              </a:extLst>
            </p:cNvPr>
            <p:cNvSpPr txBox="1"/>
            <p:nvPr/>
          </p:nvSpPr>
          <p:spPr>
            <a:xfrm>
              <a:off x="8993186" y="7620004"/>
              <a:ext cx="16508854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ÁP DỤNG.</a:t>
              </a:r>
            </a:p>
          </p:txBody>
        </p:sp>
        <p:grpSp>
          <p:nvGrpSpPr>
            <p:cNvPr id="40" name="Group 27">
              <a:extLst>
                <a:ext uri="{FF2B5EF4-FFF2-40B4-BE49-F238E27FC236}">
                  <a16:creationId xmlns:a16="http://schemas.microsoft.com/office/drawing/2014/main" id="{2F7CACE0-8D79-49B0-AAC0-FAC9F6737C60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1" name="Isosceles Triangle 44">
                <a:extLst>
                  <a:ext uri="{FF2B5EF4-FFF2-40B4-BE49-F238E27FC236}">
                    <a16:creationId xmlns:a16="http://schemas.microsoft.com/office/drawing/2014/main" id="{F58FBB02-38B9-4D0F-AFCE-50A904E81D21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29">
                <a:extLst>
                  <a:ext uri="{FF2B5EF4-FFF2-40B4-BE49-F238E27FC236}">
                    <a16:creationId xmlns:a16="http://schemas.microsoft.com/office/drawing/2014/main" id="{E77429DE-8ACB-425B-B19C-A0333CCAC7D9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3" name="Round Same Side Corner Rectangle 31">
                  <a:extLst>
                    <a:ext uri="{FF2B5EF4-FFF2-40B4-BE49-F238E27FC236}">
                      <a16:creationId xmlns:a16="http://schemas.microsoft.com/office/drawing/2014/main" id="{EE7D1D9C-07C3-4848-A982-3EA9495BE1B6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4B90E067-151D-4BC1-8DCC-61A94341FD87}"/>
                    </a:ext>
                  </a:extLst>
                </p:cNvPr>
                <p:cNvSpPr txBox="1"/>
                <p:nvPr/>
              </p:nvSpPr>
              <p:spPr>
                <a:xfrm>
                  <a:off x="7671666" y="7640053"/>
                  <a:ext cx="983090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9334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47222" y="6920160"/>
            <a:ext cx="23220054" cy="6908840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65849" y="2503708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14572" y="4875738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     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GB" sz="4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2" y="4875738"/>
                <a:ext cx="5485687" cy="830997"/>
              </a:xfrm>
              <a:prstGeom prst="rect">
                <a:avLst/>
              </a:prstGeom>
              <a:blipFill>
                <a:blip r:embed="rId4"/>
                <a:stretch>
                  <a:fillRect t="-17647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3907353" y="4916869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353" y="4916869"/>
                <a:ext cx="548568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9629911" y="4909125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9911" y="4909125"/>
                <a:ext cx="5485687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5272033" y="4875978"/>
                <a:ext cx="77677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2033" y="4875978"/>
                <a:ext cx="7767708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5385703" y="4768955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BBD0710-3319-4FBE-AF3F-510A766546C9}"/>
              </a:ext>
            </a:extLst>
          </p:cNvPr>
          <p:cNvGrpSpPr/>
          <p:nvPr/>
        </p:nvGrpSpPr>
        <p:grpSpPr>
          <a:xfrm>
            <a:off x="1351573" y="3106474"/>
            <a:ext cx="22565882" cy="1346200"/>
            <a:chOff x="1351573" y="3106474"/>
            <a:chExt cx="22565882" cy="13462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9" name="Rectangle 118"/>
                <p:cNvSpPr/>
                <p:nvPr/>
              </p:nvSpPr>
              <p:spPr>
                <a:xfrm>
                  <a:off x="1351573" y="3354933"/>
                  <a:ext cx="22565882" cy="83099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it-IT" sz="4800" dirty="0"/>
                    <a:t>Đồ thị hàm số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8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it-IT" sz="4800" i="1" smtClean="0">
                          <a:latin typeface="Cambria Math"/>
                        </a:rPr>
                        <m:t>=</m:t>
                      </m:r>
                    </m:oMath>
                  </a14:m>
                  <a:r>
                    <a:rPr lang="it-IT" sz="4800" dirty="0"/>
                    <a:t>             có bao nhiêu đường tiệm cận?</a:t>
                  </a:r>
                  <a:endParaRPr lang="vi-VN" sz="4800" dirty="0"/>
                </a:p>
              </p:txBody>
            </p:sp>
          </mc:Choice>
          <mc:Fallback>
            <p:sp>
              <p:nvSpPr>
                <p:cNvPr id="119" name="Rectangle 1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1573" y="3354933"/>
                  <a:ext cx="22565882" cy="830997"/>
                </a:xfrm>
                <a:prstGeom prst="rect">
                  <a:avLst/>
                </a:prstGeom>
                <a:blipFill>
                  <a:blip r:embed="rId8"/>
                  <a:stretch>
                    <a:fillRect l="-1243" t="-16058" b="-379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graphicFrame>
              <p:nvGraphicFramePr>
                <p:cNvPr id="7" name="Object 6">
                  <a:extLst>
                    <a:ext uri="{FF2B5EF4-FFF2-40B4-BE49-F238E27FC236}">
                      <a16:creationId xmlns:a16="http://schemas.microsoft.com/office/drawing/2014/main" id="{B4B3E73F-D833-4A6D-B774-314CCD5977CC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2931527"/>
                    </p:ext>
                  </p:extLst>
                </p:nvPr>
              </p:nvGraphicFramePr>
              <p:xfrm>
                <a:off x="6195712" y="3106474"/>
                <a:ext cx="1409700" cy="13462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9" imgW="1409400" imgH="1346040" progId="Equation.DSMT4">
                        <p:embed/>
                      </p:oleObj>
                    </mc:Choice>
                    <mc:Fallback>
                      <p:oleObj name="Equation" r:id="rId9" imgW="1409400" imgH="134604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6195712" y="3106474"/>
                              <a:ext cx="1409700" cy="1346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>
            <p:graphicFrame>
              <p:nvGraphicFramePr>
                <p:cNvPr id="7" name="Object 6">
                  <a:extLst>
                    <a:ext uri="{FF2B5EF4-FFF2-40B4-BE49-F238E27FC236}">
                      <a16:creationId xmlns:a16="http://schemas.microsoft.com/office/drawing/2014/main" id="{B4B3E73F-D833-4A6D-B774-314CCD5977CC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2931527"/>
                    </p:ext>
                  </p:extLst>
                </p:nvPr>
              </p:nvGraphicFramePr>
              <p:xfrm>
                <a:off x="6195712" y="3106474"/>
                <a:ext cx="1409700" cy="13462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9" imgW="1409400" imgH="1346040" progId="Equation.DSMT4">
                        <p:embed/>
                      </p:oleObj>
                    </mc:Choice>
                    <mc:Fallback>
                      <p:oleObj name="Equation" r:id="rId9" imgW="1409400" imgH="134604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6195712" y="3106474"/>
                              <a:ext cx="1409700" cy="1346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AD1EEBDA-5343-4D89-827E-C907A3A92972}"/>
              </a:ext>
            </a:extLst>
          </p:cNvPr>
          <p:cNvSpPr txBox="1"/>
          <p:nvPr/>
        </p:nvSpPr>
        <p:spPr>
          <a:xfrm>
            <a:off x="1351573" y="8114705"/>
            <a:ext cx="8278338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dirty="0"/>
              <a:t>TCN :   </a:t>
            </a:r>
            <a:r>
              <a:rPr lang="en-US" altLang="en-US" sz="4400" dirty="0" err="1"/>
              <a:t>Là</a:t>
            </a:r>
            <a:r>
              <a:rPr lang="en-US" altLang="en-US" sz="4400" dirty="0"/>
              <a:t> </a:t>
            </a:r>
            <a:r>
              <a:rPr lang="en-US" altLang="en-US" sz="4400" dirty="0" err="1"/>
              <a:t>đường</a:t>
            </a:r>
            <a:r>
              <a:rPr lang="en-US" altLang="en-US" sz="4400" dirty="0"/>
              <a:t> </a:t>
            </a:r>
            <a:r>
              <a:rPr lang="en-US" altLang="en-US" sz="4400" dirty="0" err="1"/>
              <a:t>thẳng</a:t>
            </a:r>
            <a:r>
              <a:rPr lang="en-US" altLang="en-US" sz="4400" dirty="0"/>
              <a:t> y = 2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400" dirty="0"/>
              <a:t>  (</a:t>
            </a:r>
            <a:r>
              <a:rPr lang="en-US" altLang="en-US" sz="4400" dirty="0" err="1"/>
              <a:t>khi</a:t>
            </a:r>
            <a:r>
              <a:rPr lang="en-US" altLang="en-US" sz="4400" dirty="0"/>
              <a:t>  x </a:t>
            </a:r>
            <a:r>
              <a:rPr lang="en-US" altLang="en-US" sz="4400" dirty="0">
                <a:sym typeface="Symbol" panose="05050102010706020507" pitchFamily="18" charset="2"/>
              </a:rPr>
              <a:t>   </a:t>
            </a:r>
            <a:r>
              <a:rPr lang="en-US" altLang="en-US" sz="4400" dirty="0" err="1">
                <a:sym typeface="Symbol" panose="05050102010706020507" pitchFamily="18" charset="2"/>
              </a:rPr>
              <a:t>và</a:t>
            </a:r>
            <a:r>
              <a:rPr lang="en-US" altLang="en-US" sz="4400" dirty="0">
                <a:sym typeface="Symbol" panose="05050102010706020507" pitchFamily="18" charset="2"/>
              </a:rPr>
              <a:t>  </a:t>
            </a:r>
            <a:r>
              <a:rPr lang="en-US" altLang="en-US" sz="4400" dirty="0" err="1">
                <a:sym typeface="Symbol" panose="05050102010706020507" pitchFamily="18" charset="2"/>
              </a:rPr>
              <a:t>khi</a:t>
            </a:r>
            <a:r>
              <a:rPr lang="en-US" altLang="en-US" sz="4400" dirty="0">
                <a:sym typeface="Symbol" panose="05050102010706020507" pitchFamily="18" charset="2"/>
              </a:rPr>
              <a:t>  x  +)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400" dirty="0">
                <a:sym typeface="Symbol" panose="05050102010706020507" pitchFamily="18" charset="2"/>
              </a:rPr>
              <a:t>TCĐ :  </a:t>
            </a:r>
            <a:r>
              <a:rPr lang="en-US" altLang="en-US" sz="4400" dirty="0" err="1">
                <a:sym typeface="Symbol" panose="05050102010706020507" pitchFamily="18" charset="2"/>
              </a:rPr>
              <a:t>Là</a:t>
            </a:r>
            <a:r>
              <a:rPr lang="en-US" altLang="en-US" sz="4400" dirty="0">
                <a:sym typeface="Symbol" panose="05050102010706020507" pitchFamily="18" charset="2"/>
              </a:rPr>
              <a:t> </a:t>
            </a:r>
            <a:r>
              <a:rPr lang="en-US" altLang="en-US" sz="4400" dirty="0" err="1">
                <a:sym typeface="Symbol" panose="05050102010706020507" pitchFamily="18" charset="2"/>
              </a:rPr>
              <a:t>đường</a:t>
            </a:r>
            <a:r>
              <a:rPr lang="en-US" altLang="en-US" sz="4400" dirty="0">
                <a:sym typeface="Symbol" panose="05050102010706020507" pitchFamily="18" charset="2"/>
              </a:rPr>
              <a:t> </a:t>
            </a:r>
            <a:r>
              <a:rPr lang="en-US" altLang="en-US" sz="4400" dirty="0" err="1">
                <a:sym typeface="Symbol" panose="05050102010706020507" pitchFamily="18" charset="2"/>
              </a:rPr>
              <a:t>thẳng</a:t>
            </a:r>
            <a:r>
              <a:rPr lang="en-US" altLang="en-US" sz="4400" dirty="0">
                <a:sym typeface="Symbol" panose="05050102010706020507" pitchFamily="18" charset="2"/>
              </a:rPr>
              <a:t> x = 2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400" dirty="0">
                <a:sym typeface="Symbol" panose="05050102010706020507" pitchFamily="18" charset="2"/>
              </a:rPr>
              <a:t>(</a:t>
            </a:r>
            <a:r>
              <a:rPr lang="en-US" altLang="en-US" sz="4400" dirty="0" err="1">
                <a:sym typeface="Symbol" panose="05050102010706020507" pitchFamily="18" charset="2"/>
              </a:rPr>
              <a:t>khi</a:t>
            </a:r>
            <a:r>
              <a:rPr lang="en-US" altLang="en-US" sz="4400" dirty="0">
                <a:sym typeface="Symbol" panose="05050102010706020507" pitchFamily="18" charset="2"/>
              </a:rPr>
              <a:t>  x  (2)</a:t>
            </a:r>
            <a:r>
              <a:rPr lang="en-US" altLang="en-US" sz="4400" baseline="30000" dirty="0">
                <a:sym typeface="Symbol" panose="05050102010706020507" pitchFamily="18" charset="2"/>
              </a:rPr>
              <a:t>+</a:t>
            </a:r>
            <a:r>
              <a:rPr lang="en-US" altLang="en-US" sz="4400" dirty="0">
                <a:sym typeface="Symbol" panose="05050102010706020507" pitchFamily="18" charset="2"/>
              </a:rPr>
              <a:t>  </a:t>
            </a:r>
            <a:r>
              <a:rPr lang="en-US" altLang="en-US" sz="4400" dirty="0" err="1">
                <a:sym typeface="Symbol" panose="05050102010706020507" pitchFamily="18" charset="2"/>
              </a:rPr>
              <a:t>và</a:t>
            </a:r>
            <a:r>
              <a:rPr lang="en-US" altLang="en-US" sz="4400" dirty="0">
                <a:sym typeface="Symbol" panose="05050102010706020507" pitchFamily="18" charset="2"/>
              </a:rPr>
              <a:t>  </a:t>
            </a:r>
            <a:r>
              <a:rPr lang="en-US" altLang="en-US" sz="4400" dirty="0" err="1">
                <a:sym typeface="Symbol" panose="05050102010706020507" pitchFamily="18" charset="2"/>
              </a:rPr>
              <a:t>khi</a:t>
            </a:r>
            <a:r>
              <a:rPr lang="en-US" altLang="en-US" sz="4400" dirty="0">
                <a:sym typeface="Symbol" panose="05050102010706020507" pitchFamily="18" charset="2"/>
              </a:rPr>
              <a:t>  x  (2)</a:t>
            </a:r>
            <a:r>
              <a:rPr lang="en-US" altLang="en-US" sz="4400" baseline="30000" dirty="0">
                <a:sym typeface="Symbol" panose="05050102010706020507" pitchFamily="18" charset="2"/>
              </a:rPr>
              <a:t></a:t>
            </a:r>
            <a:r>
              <a:rPr lang="en-US" altLang="en-US" sz="4400" dirty="0">
                <a:sym typeface="Symbol" panose="05050102010706020507" pitchFamily="18" charset="2"/>
              </a:rPr>
              <a:t> ) </a:t>
            </a:r>
            <a:endParaRPr lang="en-US" dirty="0"/>
          </a:p>
        </p:txBody>
      </p:sp>
      <p:grpSp>
        <p:nvGrpSpPr>
          <p:cNvPr id="78" name="Group 37">
            <a:extLst>
              <a:ext uri="{FF2B5EF4-FFF2-40B4-BE49-F238E27FC236}">
                <a16:creationId xmlns:a16="http://schemas.microsoft.com/office/drawing/2014/main" id="{52EE424B-8987-4150-988D-5DC8D4AA4144}"/>
              </a:ext>
            </a:extLst>
          </p:cNvPr>
          <p:cNvGrpSpPr>
            <a:grpSpLocks/>
          </p:cNvGrpSpPr>
          <p:nvPr/>
        </p:nvGrpSpPr>
        <p:grpSpPr bwMode="auto">
          <a:xfrm>
            <a:off x="12160250" y="7797335"/>
            <a:ext cx="5213350" cy="5613865"/>
            <a:chOff x="3264" y="1056"/>
            <a:chExt cx="2386" cy="2544"/>
          </a:xfrm>
        </p:grpSpPr>
        <p:sp>
          <p:nvSpPr>
            <p:cNvPr id="79" name="Line 20">
              <a:extLst>
                <a:ext uri="{FF2B5EF4-FFF2-40B4-BE49-F238E27FC236}">
                  <a16:creationId xmlns:a16="http://schemas.microsoft.com/office/drawing/2014/main" id="{203FD8DB-74F3-4F6F-AB4E-7587F0B3CA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1152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22">
              <a:extLst>
                <a:ext uri="{FF2B5EF4-FFF2-40B4-BE49-F238E27FC236}">
                  <a16:creationId xmlns:a16="http://schemas.microsoft.com/office/drawing/2014/main" id="{B6F0C2D2-E5EA-4652-8792-ED467B9ED6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2256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1" name="Arc 25">
              <a:extLst>
                <a:ext uri="{FF2B5EF4-FFF2-40B4-BE49-F238E27FC236}">
                  <a16:creationId xmlns:a16="http://schemas.microsoft.com/office/drawing/2014/main" id="{8B02C532-2A91-4A3A-9627-45D6FAF6BF2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64" y="2448"/>
              <a:ext cx="960" cy="1104"/>
            </a:xfrm>
            <a:custGeom>
              <a:avLst/>
              <a:gdLst>
                <a:gd name="T0" fmla="*/ 0 w 21600"/>
                <a:gd name="T1" fmla="*/ 0 h 21600"/>
                <a:gd name="T2" fmla="*/ 43 w 21600"/>
                <a:gd name="T3" fmla="*/ 56 h 21600"/>
                <a:gd name="T4" fmla="*/ 0 w 21600"/>
                <a:gd name="T5" fmla="*/ 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82" name="Arc 26">
              <a:extLst>
                <a:ext uri="{FF2B5EF4-FFF2-40B4-BE49-F238E27FC236}">
                  <a16:creationId xmlns:a16="http://schemas.microsoft.com/office/drawing/2014/main" id="{A6A53073-5E4E-4649-A2C9-E7D33872D61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360" y="1344"/>
              <a:ext cx="1008" cy="1008"/>
            </a:xfrm>
            <a:custGeom>
              <a:avLst/>
              <a:gdLst>
                <a:gd name="T0" fmla="*/ 0 w 21600"/>
                <a:gd name="T1" fmla="*/ 0 h 21600"/>
                <a:gd name="T2" fmla="*/ 47 w 21600"/>
                <a:gd name="T3" fmla="*/ 47 h 21600"/>
                <a:gd name="T4" fmla="*/ 0 w 21600"/>
                <a:gd name="T5" fmla="*/ 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AEDD2150-F5A1-48FF-BEC4-487F21200E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688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29">
              <a:extLst>
                <a:ext uri="{FF2B5EF4-FFF2-40B4-BE49-F238E27FC236}">
                  <a16:creationId xmlns:a16="http://schemas.microsoft.com/office/drawing/2014/main" id="{C3F8B90B-E736-4494-9799-AD6BC83D92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16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2</a:t>
              </a:r>
            </a:p>
          </p:txBody>
        </p:sp>
        <p:sp>
          <p:nvSpPr>
            <p:cNvPr id="85" name="Text Box 30">
              <a:extLst>
                <a:ext uri="{FF2B5EF4-FFF2-40B4-BE49-F238E27FC236}">
                  <a16:creationId xmlns:a16="http://schemas.microsoft.com/office/drawing/2014/main" id="{A326D1F1-4B1F-4A6F-A2D8-EFDF41862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4" y="2663"/>
              <a:ext cx="2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-2</a:t>
              </a:r>
            </a:p>
          </p:txBody>
        </p:sp>
        <p:sp>
          <p:nvSpPr>
            <p:cNvPr id="86" name="Text Box 31">
              <a:extLst>
                <a:ext uri="{FF2B5EF4-FFF2-40B4-BE49-F238E27FC236}">
                  <a16:creationId xmlns:a16="http://schemas.microsoft.com/office/drawing/2014/main" id="{67746100-4948-4B43-B80A-2ED8D45130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2471"/>
              <a:ext cx="3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O</a:t>
              </a:r>
            </a:p>
          </p:txBody>
        </p:sp>
        <p:sp>
          <p:nvSpPr>
            <p:cNvPr id="87" name="Text Box 32">
              <a:extLst>
                <a:ext uri="{FF2B5EF4-FFF2-40B4-BE49-F238E27FC236}">
                  <a16:creationId xmlns:a16="http://schemas.microsoft.com/office/drawing/2014/main" id="{83900E3D-E381-41AA-BB21-B1F9BC6E1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2" y="2471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x</a:t>
              </a:r>
            </a:p>
          </p:txBody>
        </p:sp>
        <p:sp>
          <p:nvSpPr>
            <p:cNvPr id="88" name="Text Box 33">
              <a:extLst>
                <a:ext uri="{FF2B5EF4-FFF2-40B4-BE49-F238E27FC236}">
                  <a16:creationId xmlns:a16="http://schemas.microsoft.com/office/drawing/2014/main" id="{B1BC8A2E-F821-4D14-857F-ACD88FF70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1056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y</a:t>
              </a:r>
            </a:p>
          </p:txBody>
        </p:sp>
        <p:sp>
          <p:nvSpPr>
            <p:cNvPr id="89" name="Line 35">
              <a:extLst>
                <a:ext uri="{FF2B5EF4-FFF2-40B4-BE49-F238E27FC236}">
                  <a16:creationId xmlns:a16="http://schemas.microsoft.com/office/drawing/2014/main" id="{18D89F3E-32F7-4292-8DF5-F0A485577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400"/>
              <a:ext cx="2160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49" grpId="0" animBg="1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0055" y="6563539"/>
            <a:ext cx="23220054" cy="6908840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83051" y="2081833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2600" y="12115800"/>
                <a:ext cx="25005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14572" y="4875738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2" y="4875738"/>
                <a:ext cx="548568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4491821" y="4896896"/>
                <a:ext cx="549037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821" y="4896896"/>
                <a:ext cx="549037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9629911" y="4909125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9911" y="4909125"/>
                <a:ext cx="5485687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5272033" y="4875978"/>
                <a:ext cx="77677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2033" y="4875978"/>
                <a:ext cx="7767708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6182400" y="4743408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F688F3F-A5DB-4E69-8DA5-EA2B5CB476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054430"/>
              </p:ext>
            </p:extLst>
          </p:nvPr>
        </p:nvGraphicFramePr>
        <p:xfrm>
          <a:off x="11125200" y="6211888"/>
          <a:ext cx="2133600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33812" imgH="1291008" progId="Equation.DSMT4">
                  <p:embed/>
                </p:oleObj>
              </mc:Choice>
              <mc:Fallback>
                <p:oleObj name="Equation" r:id="rId8" imgW="2133812" imgH="12910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125200" y="6211888"/>
                        <a:ext cx="2133600" cy="1290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0CE30F8F-D12F-4029-8B1E-4C3F84289E60}"/>
              </a:ext>
            </a:extLst>
          </p:cNvPr>
          <p:cNvGrpSpPr/>
          <p:nvPr/>
        </p:nvGrpSpPr>
        <p:grpSpPr>
          <a:xfrm>
            <a:off x="1493808" y="2887770"/>
            <a:ext cx="22565882" cy="1625600"/>
            <a:chOff x="1493808" y="2887770"/>
            <a:chExt cx="22565882" cy="1625600"/>
          </a:xfrm>
        </p:grpSpPr>
        <p:sp>
          <p:nvSpPr>
            <p:cNvPr id="119" name="Rectangle 118"/>
            <p:cNvSpPr/>
            <p:nvPr/>
          </p:nvSpPr>
          <p:spPr>
            <a:xfrm>
              <a:off x="1493808" y="3427893"/>
              <a:ext cx="2256588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800" dirty="0"/>
                <a:t> </a:t>
              </a:r>
              <a:r>
                <a:rPr lang="en-US" sz="4800" dirty="0" err="1"/>
                <a:t>Số</a:t>
              </a:r>
              <a:r>
                <a:rPr lang="en-US" sz="4800" dirty="0"/>
                <a:t> </a:t>
              </a:r>
              <a:r>
                <a:rPr lang="en-US" sz="4800" dirty="0" err="1"/>
                <a:t>đường</a:t>
              </a:r>
              <a:r>
                <a:rPr lang="en-US" sz="4800" dirty="0"/>
                <a:t> </a:t>
              </a:r>
              <a:r>
                <a:rPr lang="en-US" sz="4800" dirty="0" err="1"/>
                <a:t>tiệm</a:t>
              </a:r>
              <a:r>
                <a:rPr lang="en-US" sz="4800" dirty="0"/>
                <a:t> </a:t>
              </a:r>
              <a:r>
                <a:rPr lang="en-US" sz="4800" dirty="0" err="1"/>
                <a:t>cận</a:t>
              </a:r>
              <a:r>
                <a:rPr lang="en-US" sz="4800" dirty="0"/>
                <a:t> </a:t>
              </a:r>
              <a:r>
                <a:rPr lang="en-US" sz="4800" dirty="0" err="1"/>
                <a:t>của</a:t>
              </a:r>
              <a:r>
                <a:rPr lang="en-US" sz="4800" dirty="0"/>
                <a:t> </a:t>
              </a:r>
              <a:r>
                <a:rPr lang="en-US" sz="4800" dirty="0" err="1"/>
                <a:t>đồ</a:t>
              </a:r>
              <a:r>
                <a:rPr lang="en-US" sz="4800" dirty="0"/>
                <a:t> </a:t>
              </a:r>
              <a:r>
                <a:rPr lang="en-US" sz="4800" dirty="0" err="1"/>
                <a:t>thị</a:t>
              </a:r>
              <a:r>
                <a:rPr lang="en-US" sz="4800" dirty="0"/>
                <a:t> </a:t>
              </a:r>
              <a:r>
                <a:rPr lang="en-US" sz="4800" dirty="0" err="1"/>
                <a:t>hàm</a:t>
              </a:r>
              <a:r>
                <a:rPr lang="en-US" sz="4800" dirty="0"/>
                <a:t> </a:t>
              </a:r>
              <a:r>
                <a:rPr lang="en-US" sz="4800" dirty="0" err="1"/>
                <a:t>số</a:t>
              </a:r>
              <a:r>
                <a:rPr lang="en-US" sz="4800" dirty="0"/>
                <a:t>                         </a:t>
              </a:r>
              <a:r>
                <a:rPr lang="en-US" sz="4800" dirty="0" err="1"/>
                <a:t>là</a:t>
              </a:r>
              <a:r>
                <a:rPr lang="en-US" sz="4800" dirty="0"/>
                <a:t>:       </a:t>
              </a:r>
              <a:endParaRPr lang="vi-VN" sz="4800" dirty="0"/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7BCC9BDF-6A9A-476D-88E8-919EBF3B207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8285390"/>
                </p:ext>
              </p:extLst>
            </p:nvPr>
          </p:nvGraphicFramePr>
          <p:xfrm>
            <a:off x="11392449" y="2887770"/>
            <a:ext cx="2768600" cy="162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768400" imgH="1625400" progId="Equation.DSMT4">
                    <p:embed/>
                  </p:oleObj>
                </mc:Choice>
                <mc:Fallback>
                  <p:oleObj name="Equation" r:id="rId10" imgW="2768400" imgH="1625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1392449" y="2887770"/>
                          <a:ext cx="2768600" cy="1625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3064311C-0375-45DF-829F-98FB27EE04E4}"/>
              </a:ext>
            </a:extLst>
          </p:cNvPr>
          <p:cNvSpPr txBox="1"/>
          <p:nvPr/>
        </p:nvSpPr>
        <p:spPr>
          <a:xfrm>
            <a:off x="1493808" y="7980067"/>
            <a:ext cx="122301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4400" dirty="0"/>
              <a:t>TCN: </a:t>
            </a:r>
            <a:r>
              <a:rPr lang="en-US" altLang="en-US" sz="4400" dirty="0" err="1"/>
              <a:t>Là</a:t>
            </a:r>
            <a:r>
              <a:rPr lang="en-US" altLang="en-US" sz="4400" dirty="0"/>
              <a:t> </a:t>
            </a:r>
            <a:r>
              <a:rPr lang="en-US" altLang="en-US" sz="4400" dirty="0" err="1"/>
              <a:t>đường</a:t>
            </a:r>
            <a:r>
              <a:rPr lang="en-US" altLang="en-US" sz="4400" dirty="0"/>
              <a:t> </a:t>
            </a:r>
            <a:r>
              <a:rPr lang="en-US" altLang="en-US" sz="4400" dirty="0" err="1"/>
              <a:t>thẳng</a:t>
            </a:r>
            <a:r>
              <a:rPr lang="en-US" altLang="en-US" sz="4400" dirty="0"/>
              <a:t>  y = 1                                        </a:t>
            </a:r>
          </a:p>
          <a:p>
            <a:r>
              <a:rPr lang="en-US" altLang="en-US" sz="4400" dirty="0"/>
              <a:t>              ( </a:t>
            </a:r>
            <a:r>
              <a:rPr lang="en-US" altLang="en-US" sz="4400" dirty="0" err="1"/>
              <a:t>khi</a:t>
            </a:r>
            <a:r>
              <a:rPr lang="en-US" altLang="en-US" sz="4400" dirty="0"/>
              <a:t>  x </a:t>
            </a:r>
            <a:r>
              <a:rPr lang="en-US" altLang="en-US" sz="4400" dirty="0">
                <a:sym typeface="Symbol" panose="05050102010706020507" pitchFamily="18" charset="2"/>
              </a:rPr>
              <a:t> + )</a:t>
            </a:r>
          </a:p>
          <a:p>
            <a:r>
              <a:rPr lang="en-US" altLang="en-US" sz="4400" dirty="0">
                <a:sym typeface="Symbol" panose="05050102010706020507" pitchFamily="18" charset="2"/>
              </a:rPr>
              <a:t>         </a:t>
            </a:r>
            <a:r>
              <a:rPr lang="en-US" altLang="en-US" sz="4400" dirty="0" err="1">
                <a:sym typeface="Symbol" panose="05050102010706020507" pitchFamily="18" charset="2"/>
              </a:rPr>
              <a:t>Là</a:t>
            </a:r>
            <a:r>
              <a:rPr lang="en-US" altLang="en-US" sz="4400" dirty="0">
                <a:sym typeface="Symbol" panose="05050102010706020507" pitchFamily="18" charset="2"/>
              </a:rPr>
              <a:t> </a:t>
            </a:r>
            <a:r>
              <a:rPr lang="en-US" altLang="en-US" sz="4400" dirty="0" err="1">
                <a:sym typeface="Symbol" panose="05050102010706020507" pitchFamily="18" charset="2"/>
              </a:rPr>
              <a:t>đường</a:t>
            </a:r>
            <a:r>
              <a:rPr lang="en-US" altLang="en-US" sz="4400" dirty="0">
                <a:sym typeface="Symbol" panose="05050102010706020507" pitchFamily="18" charset="2"/>
              </a:rPr>
              <a:t> </a:t>
            </a:r>
            <a:r>
              <a:rPr lang="en-US" altLang="en-US" sz="4400" dirty="0" err="1">
                <a:sym typeface="Symbol" panose="05050102010706020507" pitchFamily="18" charset="2"/>
              </a:rPr>
              <a:t>thẳng</a:t>
            </a:r>
            <a:r>
              <a:rPr lang="en-US" altLang="en-US" sz="4400" dirty="0">
                <a:sym typeface="Symbol" panose="05050102010706020507" pitchFamily="18" charset="2"/>
              </a:rPr>
              <a:t>  y = 1                           </a:t>
            </a:r>
          </a:p>
          <a:p>
            <a:r>
              <a:rPr lang="en-US" altLang="en-US" sz="4400" dirty="0">
                <a:sym typeface="Symbol" panose="05050102010706020507" pitchFamily="18" charset="2"/>
              </a:rPr>
              <a:t>              ( </a:t>
            </a:r>
            <a:r>
              <a:rPr lang="en-US" altLang="en-US" sz="4400" dirty="0" err="1">
                <a:sym typeface="Symbol" panose="05050102010706020507" pitchFamily="18" charset="2"/>
              </a:rPr>
              <a:t>khi</a:t>
            </a:r>
            <a:r>
              <a:rPr lang="en-US" altLang="en-US" sz="4400" dirty="0">
                <a:sym typeface="Symbol" panose="05050102010706020507" pitchFamily="18" charset="2"/>
              </a:rPr>
              <a:t>  x   )              </a:t>
            </a:r>
          </a:p>
          <a:p>
            <a:endParaRPr lang="en-US" altLang="en-US" sz="4400" dirty="0">
              <a:sym typeface="Symbol" panose="05050102010706020507" pitchFamily="18" charset="2"/>
            </a:endParaRPr>
          </a:p>
          <a:p>
            <a:r>
              <a:rPr lang="en-US" altLang="en-US" sz="4400" dirty="0">
                <a:sym typeface="Symbol" panose="05050102010706020507" pitchFamily="18" charset="2"/>
              </a:rPr>
              <a:t>   TCĐ:  </a:t>
            </a:r>
            <a:r>
              <a:rPr lang="en-US" altLang="en-US" sz="4400" dirty="0" err="1">
                <a:sym typeface="Symbol" panose="05050102010706020507" pitchFamily="18" charset="2"/>
              </a:rPr>
              <a:t>Là</a:t>
            </a:r>
            <a:r>
              <a:rPr lang="en-US" altLang="en-US" sz="4400" dirty="0">
                <a:sym typeface="Symbol" panose="05050102010706020507" pitchFamily="18" charset="2"/>
              </a:rPr>
              <a:t> </a:t>
            </a:r>
            <a:r>
              <a:rPr lang="en-US" altLang="en-US" sz="4400" dirty="0" err="1">
                <a:sym typeface="Symbol" panose="05050102010706020507" pitchFamily="18" charset="2"/>
              </a:rPr>
              <a:t>đường</a:t>
            </a:r>
            <a:r>
              <a:rPr lang="en-US" altLang="en-US" sz="4400" dirty="0">
                <a:sym typeface="Symbol" panose="05050102010706020507" pitchFamily="18" charset="2"/>
              </a:rPr>
              <a:t> </a:t>
            </a:r>
            <a:r>
              <a:rPr lang="en-US" altLang="en-US" sz="4400" dirty="0" err="1">
                <a:sym typeface="Symbol" panose="05050102010706020507" pitchFamily="18" charset="2"/>
              </a:rPr>
              <a:t>thẳng</a:t>
            </a:r>
            <a:r>
              <a:rPr lang="en-US" altLang="en-US" sz="4400" dirty="0">
                <a:sym typeface="Symbol" panose="05050102010706020507" pitchFamily="18" charset="2"/>
              </a:rPr>
              <a:t> x = 0                   </a:t>
            </a:r>
          </a:p>
          <a:p>
            <a:r>
              <a:rPr lang="en-US" altLang="en-US" sz="4400" dirty="0">
                <a:sym typeface="Symbol" panose="05050102010706020507" pitchFamily="18" charset="2"/>
              </a:rPr>
              <a:t>       ( Khi  x  0 </a:t>
            </a:r>
            <a:r>
              <a:rPr lang="en-US" altLang="en-US" sz="4400" dirty="0" err="1">
                <a:sym typeface="Symbol" panose="05050102010706020507" pitchFamily="18" charset="2"/>
              </a:rPr>
              <a:t>và</a:t>
            </a:r>
            <a:r>
              <a:rPr lang="en-US" altLang="en-US" sz="4400" dirty="0">
                <a:sym typeface="Symbol" panose="05050102010706020507" pitchFamily="18" charset="2"/>
              </a:rPr>
              <a:t> </a:t>
            </a:r>
            <a:r>
              <a:rPr lang="en-US" altLang="en-US" sz="4400" dirty="0" err="1">
                <a:sym typeface="Symbol" panose="05050102010706020507" pitchFamily="18" charset="2"/>
              </a:rPr>
              <a:t>khi</a:t>
            </a:r>
            <a:r>
              <a:rPr lang="en-US" altLang="en-US" sz="4400" dirty="0">
                <a:sym typeface="Symbol" panose="05050102010706020507" pitchFamily="18" charset="2"/>
              </a:rPr>
              <a:t>  x  0+ )</a:t>
            </a:r>
          </a:p>
        </p:txBody>
      </p:sp>
    </p:spTree>
    <p:extLst>
      <p:ext uri="{BB962C8B-B14F-4D97-AF65-F5344CB8AC3E}">
        <p14:creationId xmlns:p14="http://schemas.microsoft.com/office/powerpoint/2010/main" val="332007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49" grpId="0" animBg="1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08440" y="2402234"/>
            <a:ext cx="23567119" cy="4558096"/>
            <a:chOff x="-557575" y="2370448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-557575" y="2370448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TIẾT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KẾT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THÚC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TRÂN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TRỌNG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CÁM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ƠN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CÁC</a:t>
              </a:r>
              <a:r>
                <a:rPr lang="en-US" sz="6600" dirty="0">
                  <a:solidFill>
                    <a:srgbClr val="FF0000"/>
                  </a:solidFill>
                </a:rPr>
                <a:t> EM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SINH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ĐÃ</a:t>
              </a:r>
              <a:r>
                <a:rPr lang="en-US" sz="6600" dirty="0">
                  <a:solidFill>
                    <a:srgbClr val="FF0000"/>
                  </a:solidFill>
                </a:rPr>
                <a:t> THEO </a:t>
              </a:r>
              <a:r>
                <a:rPr lang="en-US" sz="6600" dirty="0" err="1">
                  <a:solidFill>
                    <a:srgbClr val="FF0000"/>
                  </a:solidFill>
                </a:rPr>
                <a:t>DÕI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3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7BEFFE-30C5-411F-9121-3E68F7DCAD05}"/>
              </a:ext>
            </a:extLst>
          </p:cNvPr>
          <p:cNvSpPr txBox="1"/>
          <p:nvPr/>
        </p:nvSpPr>
        <p:spPr>
          <a:xfrm>
            <a:off x="5257800" y="2286000"/>
            <a:ext cx="1371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KIỂM TRA BÀI CŨ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3A13B19-F166-4929-94B7-A7846A3D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8559333"/>
            <a:ext cx="1847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600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3F9363C-71D8-45F0-B4D4-EE88875B6B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799297"/>
              </p:ext>
            </p:extLst>
          </p:nvPr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5E895AC-B596-4A54-9295-8FA869027C30}"/>
              </a:ext>
            </a:extLst>
          </p:cNvPr>
          <p:cNvSpPr txBox="1"/>
          <p:nvPr/>
        </p:nvSpPr>
        <p:spPr>
          <a:xfrm>
            <a:off x="3222625" y="8574599"/>
            <a:ext cx="14859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                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50755C-D68A-4F00-B852-847BF0306298}"/>
              </a:ext>
            </a:extLst>
          </p:cNvPr>
          <p:cNvSpPr txBox="1"/>
          <p:nvPr/>
        </p:nvSpPr>
        <p:spPr>
          <a:xfrm>
            <a:off x="6078311" y="10269202"/>
            <a:ext cx="12221934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6A82BA0-FFB4-4E08-8717-0C75EB9B59A7}"/>
              </a:ext>
            </a:extLst>
          </p:cNvPr>
          <p:cNvGrpSpPr/>
          <p:nvPr/>
        </p:nvGrpSpPr>
        <p:grpSpPr>
          <a:xfrm>
            <a:off x="1676400" y="4056574"/>
            <a:ext cx="17449800" cy="2124075"/>
            <a:chOff x="1676400" y="4056574"/>
            <a:chExt cx="17449800" cy="2124075"/>
          </a:xfrm>
        </p:grpSpPr>
        <p:sp>
          <p:nvSpPr>
            <p:cNvPr id="45" name="Text Box 15">
              <a:extLst>
                <a:ext uri="{FF2B5EF4-FFF2-40B4-BE49-F238E27FC236}">
                  <a16:creationId xmlns:a16="http://schemas.microsoft.com/office/drawing/2014/main" id="{C62E2E40-D3E9-4BFE-B94C-AFC5E6BAC9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4604831"/>
              <a:ext cx="174498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Cho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.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giới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FA6333AC-2B19-4F03-8343-4406387434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81459606"/>
                </p:ext>
              </p:extLst>
            </p:nvPr>
          </p:nvGraphicFramePr>
          <p:xfrm>
            <a:off x="6400800" y="4056574"/>
            <a:ext cx="4059464" cy="212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965160" imgH="609480" progId="Equation.DSMT4">
                    <p:embed/>
                  </p:oleObj>
                </mc:Choice>
                <mc:Fallback>
                  <p:oleObj name="Equation" r:id="rId7" imgW="96516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400800" y="4056574"/>
                          <a:ext cx="4059464" cy="2124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7BE90C3-20D1-40E5-B846-FA8DC3CEC9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489612"/>
              </p:ext>
            </p:extLst>
          </p:nvPr>
        </p:nvGraphicFramePr>
        <p:xfrm>
          <a:off x="2679700" y="6051550"/>
          <a:ext cx="3079750" cy="658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44520" imgH="3860640" progId="Equation.DSMT4">
                  <p:embed/>
                </p:oleObj>
              </mc:Choice>
              <mc:Fallback>
                <p:oleObj name="Equation" r:id="rId9" imgW="1244520" imgH="3860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79700" y="6051550"/>
                        <a:ext cx="3079750" cy="658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8" name="Group 97">
            <a:extLst>
              <a:ext uri="{FF2B5EF4-FFF2-40B4-BE49-F238E27FC236}">
                <a16:creationId xmlns:a16="http://schemas.microsoft.com/office/drawing/2014/main" id="{9229D1C0-81AB-47EF-8724-D4D1BAB685A9}"/>
              </a:ext>
            </a:extLst>
          </p:cNvPr>
          <p:cNvGrpSpPr/>
          <p:nvPr/>
        </p:nvGrpSpPr>
        <p:grpSpPr>
          <a:xfrm>
            <a:off x="11506200" y="6180649"/>
            <a:ext cx="7112906" cy="6452675"/>
            <a:chOff x="4800600" y="1676400"/>
            <a:chExt cx="4114800" cy="4038600"/>
          </a:xfrm>
        </p:grpSpPr>
        <p:sp>
          <p:nvSpPr>
            <p:cNvPr id="99" name="Line 7">
              <a:extLst>
                <a:ext uri="{FF2B5EF4-FFF2-40B4-BE49-F238E27FC236}">
                  <a16:creationId xmlns:a16="http://schemas.microsoft.com/office/drawing/2014/main" id="{91A634AA-B8BF-49ED-8D55-F6707256EF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600" y="4191000"/>
              <a:ext cx="4038600" cy="0"/>
            </a:xfrm>
            <a:prstGeom prst="line">
              <a:avLst/>
            </a:prstGeom>
            <a:ln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0" name="Line 6">
              <a:extLst>
                <a:ext uri="{FF2B5EF4-FFF2-40B4-BE49-F238E27FC236}">
                  <a16:creationId xmlns:a16="http://schemas.microsoft.com/office/drawing/2014/main" id="{0B87F384-3189-41EB-A6F5-9BAA15391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81800" y="1828800"/>
              <a:ext cx="0" cy="3886200"/>
            </a:xfrm>
            <a:prstGeom prst="line">
              <a:avLst/>
            </a:prstGeom>
            <a:ln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01" name="Arc 8">
              <a:extLst>
                <a:ext uri="{FF2B5EF4-FFF2-40B4-BE49-F238E27FC236}">
                  <a16:creationId xmlns:a16="http://schemas.microsoft.com/office/drawing/2014/main" id="{A4613915-ABCB-4F41-A53B-48B977BFC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0" y="3733800"/>
              <a:ext cx="1676400" cy="1905000"/>
            </a:xfrm>
            <a:custGeom>
              <a:avLst/>
              <a:gdLst>
                <a:gd name="T0" fmla="*/ 0 w 21600"/>
                <a:gd name="T1" fmla="*/ 0 h 21600"/>
                <a:gd name="T2" fmla="*/ 130107258 w 21600"/>
                <a:gd name="T3" fmla="*/ 168010400 h 21600"/>
                <a:gd name="T4" fmla="*/ 0 w 21600"/>
                <a:gd name="T5" fmla="*/ 16801040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102" name="Arc 9">
              <a:extLst>
                <a:ext uri="{FF2B5EF4-FFF2-40B4-BE49-F238E27FC236}">
                  <a16:creationId xmlns:a16="http://schemas.microsoft.com/office/drawing/2014/main" id="{D2C85BB2-E86A-43B7-9AEA-FF39395B49A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6858000" y="1981200"/>
              <a:ext cx="1828800" cy="1600200"/>
            </a:xfrm>
            <a:custGeom>
              <a:avLst/>
              <a:gdLst>
                <a:gd name="T0" fmla="*/ 0 w 21600"/>
                <a:gd name="T1" fmla="*/ 0 h 21600"/>
                <a:gd name="T2" fmla="*/ 154838386 w 21600"/>
                <a:gd name="T3" fmla="*/ 118548144 h 21600"/>
                <a:gd name="T4" fmla="*/ 0 w 21600"/>
                <a:gd name="T5" fmla="*/ 11854814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 dirty="0"/>
            </a:p>
          </p:txBody>
        </p:sp>
        <p:sp>
          <p:nvSpPr>
            <p:cNvPr id="103" name="Text Box 15">
              <a:extLst>
                <a:ext uri="{FF2B5EF4-FFF2-40B4-BE49-F238E27FC236}">
                  <a16:creationId xmlns:a16="http://schemas.microsoft.com/office/drawing/2014/main" id="{384C18D4-D041-4F1D-9FC6-C6108AE0B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14474" y="4197165"/>
              <a:ext cx="281525" cy="443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M</a:t>
              </a:r>
            </a:p>
          </p:txBody>
        </p:sp>
        <p:sp>
          <p:nvSpPr>
            <p:cNvPr id="104" name="Text Box 16">
              <a:extLst>
                <a:ext uri="{FF2B5EF4-FFF2-40B4-BE49-F238E27FC236}">
                  <a16:creationId xmlns:a16="http://schemas.microsoft.com/office/drawing/2014/main" id="{0637A39A-18E8-4718-8561-29C78FA87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3276600"/>
              <a:ext cx="304800" cy="443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H</a:t>
              </a:r>
            </a:p>
          </p:txBody>
        </p:sp>
        <p:sp>
          <p:nvSpPr>
            <p:cNvPr id="105" name="Text Box 17">
              <a:extLst>
                <a:ext uri="{FF2B5EF4-FFF2-40B4-BE49-F238E27FC236}">
                  <a16:creationId xmlns:a16="http://schemas.microsoft.com/office/drawing/2014/main" id="{58205EBA-350E-462A-8BED-E250BD97C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0999" y="4110036"/>
              <a:ext cx="609600" cy="443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O</a:t>
              </a:r>
            </a:p>
          </p:txBody>
        </p:sp>
        <p:sp>
          <p:nvSpPr>
            <p:cNvPr id="106" name="Text Box 18">
              <a:extLst>
                <a:ext uri="{FF2B5EF4-FFF2-40B4-BE49-F238E27FC236}">
                  <a16:creationId xmlns:a16="http://schemas.microsoft.com/office/drawing/2014/main" id="{84D9FBD2-F4CF-4535-822D-7B734C3B7C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0600" y="4205288"/>
              <a:ext cx="304800" cy="443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x</a:t>
              </a:r>
            </a:p>
          </p:txBody>
        </p:sp>
        <p:sp>
          <p:nvSpPr>
            <p:cNvPr id="107" name="Text Box 19">
              <a:extLst>
                <a:ext uri="{FF2B5EF4-FFF2-40B4-BE49-F238E27FC236}">
                  <a16:creationId xmlns:a16="http://schemas.microsoft.com/office/drawing/2014/main" id="{342FCE6F-48C3-4133-8E04-06D9C41B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1676400"/>
              <a:ext cx="304800" cy="443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y</a:t>
              </a:r>
            </a:p>
          </p:txBody>
        </p:sp>
        <p:sp>
          <p:nvSpPr>
            <p:cNvPr id="108" name="AutoShape 22">
              <a:extLst>
                <a:ext uri="{FF2B5EF4-FFF2-40B4-BE49-F238E27FC236}">
                  <a16:creationId xmlns:a16="http://schemas.microsoft.com/office/drawing/2014/main" id="{12448B3A-605A-47D6-A75C-B4B1A84CC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9800" y="4114800"/>
              <a:ext cx="76200" cy="762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109" name="Line 25">
              <a:extLst>
                <a:ext uri="{FF2B5EF4-FFF2-40B4-BE49-F238E27FC236}">
                  <a16:creationId xmlns:a16="http://schemas.microsoft.com/office/drawing/2014/main" id="{BBABFBA4-B0B3-4A09-A186-DD12590A02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5200" y="3657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26">
              <a:extLst>
                <a:ext uri="{FF2B5EF4-FFF2-40B4-BE49-F238E27FC236}">
                  <a16:creationId xmlns:a16="http://schemas.microsoft.com/office/drawing/2014/main" id="{C8A6B31E-924F-4822-A9E8-FE4E9760C2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9200" y="3657600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26">
              <a:extLst>
                <a:ext uri="{FF2B5EF4-FFF2-40B4-BE49-F238E27FC236}">
                  <a16:creationId xmlns:a16="http://schemas.microsoft.com/office/drawing/2014/main" id="{BF8FF23A-B39B-4071-B47B-4DA25FCAC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9200" y="3636963"/>
              <a:ext cx="3733800" cy="0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Oval 27">
              <a:extLst>
                <a:ext uri="{FF2B5EF4-FFF2-40B4-BE49-F238E27FC236}">
                  <a16:creationId xmlns:a16="http://schemas.microsoft.com/office/drawing/2014/main" id="{E5648EA9-F944-42E0-94DC-E8B693A0B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6875" y="3581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Text Box 28">
              <a:extLst>
                <a:ext uri="{FF2B5EF4-FFF2-40B4-BE49-F238E27FC236}">
                  <a16:creationId xmlns:a16="http://schemas.microsoft.com/office/drawing/2014/main" id="{09172143-305B-4EA2-8BCD-AB479EA00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32004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953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6"/>
          <p:cNvGrpSpPr/>
          <p:nvPr/>
        </p:nvGrpSpPr>
        <p:grpSpPr>
          <a:xfrm>
            <a:off x="3505200" y="1862041"/>
            <a:ext cx="12114292" cy="907192"/>
            <a:chOff x="7459670" y="7543799"/>
            <a:chExt cx="20011305" cy="907311"/>
          </a:xfrm>
        </p:grpSpPr>
        <p:sp>
          <p:nvSpPr>
            <p:cNvPr id="16" name="TextBox 15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TIỆM CẬN NGANG</a:t>
              </a:r>
            </a:p>
          </p:txBody>
        </p:sp>
        <p:grpSp>
          <p:nvGrpSpPr>
            <p:cNvPr id="1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3" name="Round Same Side Corner Rectangle 22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1B10E35A-26AB-4094-A023-5E3C27C89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605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92EB2630-B4DB-40C9-9E38-DCAD32FFA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6845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9" name="Group 22">
            <a:extLst>
              <a:ext uri="{FF2B5EF4-FFF2-40B4-BE49-F238E27FC236}">
                <a16:creationId xmlns:a16="http://schemas.microsoft.com/office/drawing/2014/main" id="{3907DDB3-4DA0-4EC3-A9E5-142EA44BE34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5034324"/>
            <a:ext cx="9448800" cy="7201045"/>
            <a:chOff x="480" y="2088"/>
            <a:chExt cx="2242" cy="1968"/>
          </a:xfrm>
        </p:grpSpPr>
        <p:sp>
          <p:nvSpPr>
            <p:cNvPr id="21" name="Line 4">
              <a:extLst>
                <a:ext uri="{FF2B5EF4-FFF2-40B4-BE49-F238E27FC236}">
                  <a16:creationId xmlns:a16="http://schemas.microsoft.com/office/drawing/2014/main" id="{801F3447-685F-4B2F-83B9-217C2DA1A6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20" y="2088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6" name="Line 5">
              <a:extLst>
                <a:ext uri="{FF2B5EF4-FFF2-40B4-BE49-F238E27FC236}">
                  <a16:creationId xmlns:a16="http://schemas.microsoft.com/office/drawing/2014/main" id="{88EFA5C8-7A38-4ED8-A820-7A840B6CEC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52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2E418D65-5B92-47C6-9A1A-9361AF8F2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" y="3072"/>
              <a:ext cx="1776" cy="384"/>
            </a:xfrm>
            <a:custGeom>
              <a:avLst/>
              <a:gdLst>
                <a:gd name="T0" fmla="*/ 0 w 1776"/>
                <a:gd name="T1" fmla="*/ 0 h 384"/>
                <a:gd name="T2" fmla="*/ 576 w 1776"/>
                <a:gd name="T3" fmla="*/ 48 h 384"/>
                <a:gd name="T4" fmla="*/ 864 w 1776"/>
                <a:gd name="T5" fmla="*/ 240 h 384"/>
                <a:gd name="T6" fmla="*/ 1056 w 1776"/>
                <a:gd name="T7" fmla="*/ 336 h 384"/>
                <a:gd name="T8" fmla="*/ 1248 w 1776"/>
                <a:gd name="T9" fmla="*/ 384 h 384"/>
                <a:gd name="T10" fmla="*/ 1488 w 1776"/>
                <a:gd name="T11" fmla="*/ 336 h 384"/>
                <a:gd name="T12" fmla="*/ 1728 w 1776"/>
                <a:gd name="T13" fmla="*/ 144 h 384"/>
                <a:gd name="T14" fmla="*/ 1776 w 1776"/>
                <a:gd name="T15" fmla="*/ 96 h 3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76"/>
                <a:gd name="T25" fmla="*/ 0 h 384"/>
                <a:gd name="T26" fmla="*/ 1776 w 1776"/>
                <a:gd name="T27" fmla="*/ 384 h 3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76" h="384">
                  <a:moveTo>
                    <a:pt x="0" y="0"/>
                  </a:moveTo>
                  <a:cubicBezTo>
                    <a:pt x="216" y="4"/>
                    <a:pt x="432" y="8"/>
                    <a:pt x="576" y="48"/>
                  </a:cubicBezTo>
                  <a:cubicBezTo>
                    <a:pt x="720" y="88"/>
                    <a:pt x="784" y="192"/>
                    <a:pt x="864" y="240"/>
                  </a:cubicBezTo>
                  <a:cubicBezTo>
                    <a:pt x="944" y="288"/>
                    <a:pt x="992" y="312"/>
                    <a:pt x="1056" y="336"/>
                  </a:cubicBezTo>
                  <a:cubicBezTo>
                    <a:pt x="1120" y="360"/>
                    <a:pt x="1176" y="384"/>
                    <a:pt x="1248" y="384"/>
                  </a:cubicBezTo>
                  <a:cubicBezTo>
                    <a:pt x="1320" y="384"/>
                    <a:pt x="1408" y="376"/>
                    <a:pt x="1488" y="336"/>
                  </a:cubicBezTo>
                  <a:cubicBezTo>
                    <a:pt x="1568" y="296"/>
                    <a:pt x="1680" y="184"/>
                    <a:pt x="1728" y="144"/>
                  </a:cubicBezTo>
                  <a:cubicBezTo>
                    <a:pt x="1776" y="104"/>
                    <a:pt x="1776" y="100"/>
                    <a:pt x="1776" y="96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Text Box 11">
              <a:extLst>
                <a:ext uri="{FF2B5EF4-FFF2-40B4-BE49-F238E27FC236}">
                  <a16:creationId xmlns:a16="http://schemas.microsoft.com/office/drawing/2014/main" id="{00824A65-5454-45FE-980B-95363571F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744"/>
              <a:ext cx="120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Khi  x </a:t>
              </a:r>
              <a:r>
                <a:rPr lang="en-US" altLang="en-US" sz="4000" dirty="0">
                  <a:solidFill>
                    <a:srgbClr val="FF0000"/>
                  </a:solidFill>
                  <a:sym typeface="Symbol" panose="05050102010706020507" pitchFamily="18" charset="2"/>
                </a:rPr>
                <a:t> </a:t>
              </a:r>
            </a:p>
          </p:txBody>
        </p:sp>
        <p:sp>
          <p:nvSpPr>
            <p:cNvPr id="29" name="Text Box 13">
              <a:extLst>
                <a:ext uri="{FF2B5EF4-FFF2-40B4-BE49-F238E27FC236}">
                  <a16:creationId xmlns:a16="http://schemas.microsoft.com/office/drawing/2014/main" id="{08BE0905-7794-402A-B87C-09553B036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7" y="3528"/>
              <a:ext cx="24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O</a:t>
              </a:r>
            </a:p>
          </p:txBody>
        </p:sp>
        <p:sp>
          <p:nvSpPr>
            <p:cNvPr id="30" name="Text Box 15">
              <a:extLst>
                <a:ext uri="{FF2B5EF4-FFF2-40B4-BE49-F238E27FC236}">
                  <a16:creationId xmlns:a16="http://schemas.microsoft.com/office/drawing/2014/main" id="{E7D715C4-C860-4195-B8AD-C9365530D4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8" y="2088"/>
              <a:ext cx="192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31" name="Text Box 18">
              <a:extLst>
                <a:ext uri="{FF2B5EF4-FFF2-40B4-BE49-F238E27FC236}">
                  <a16:creationId xmlns:a16="http://schemas.microsoft.com/office/drawing/2014/main" id="{64830945-2BF0-49B1-93D6-E1DE7FB4E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6" y="2847"/>
              <a:ext cx="33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y</a:t>
              </a:r>
              <a:r>
                <a:rPr lang="en-US" altLang="en-US" sz="4000" baseline="-250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1B64E528-6676-4BA8-8527-BB0A026A0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4" y="3504"/>
              <a:ext cx="18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3" name="Line 21">
              <a:extLst>
                <a:ext uri="{FF2B5EF4-FFF2-40B4-BE49-F238E27FC236}">
                  <a16:creationId xmlns:a16="http://schemas.microsoft.com/office/drawing/2014/main" id="{C743284C-A155-422A-8860-208A3B1CEC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3024"/>
              <a:ext cx="1824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44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25F8716-0BE4-4A7E-9EA8-BA2BB8A8B3AC}"/>
              </a:ext>
            </a:extLst>
          </p:cNvPr>
          <p:cNvCxnSpPr/>
          <p:nvPr/>
        </p:nvCxnSpPr>
        <p:spPr>
          <a:xfrm flipV="1">
            <a:off x="5867400" y="7753350"/>
            <a:ext cx="1905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23">
            <a:extLst>
              <a:ext uri="{FF2B5EF4-FFF2-40B4-BE49-F238E27FC236}">
                <a16:creationId xmlns:a16="http://schemas.microsoft.com/office/drawing/2014/main" id="{C1AF5B90-C6B2-40B3-8D86-DFE0A8610ADD}"/>
              </a:ext>
            </a:extLst>
          </p:cNvPr>
          <p:cNvGrpSpPr>
            <a:grpSpLocks/>
          </p:cNvGrpSpPr>
          <p:nvPr/>
        </p:nvGrpSpPr>
        <p:grpSpPr bwMode="auto">
          <a:xfrm>
            <a:off x="14184961" y="4495800"/>
            <a:ext cx="8294035" cy="7804147"/>
            <a:chOff x="3168" y="1920"/>
            <a:chExt cx="2304" cy="2160"/>
          </a:xfrm>
        </p:grpSpPr>
        <p:sp>
          <p:nvSpPr>
            <p:cNvPr id="35" name="Line 6">
              <a:extLst>
                <a:ext uri="{FF2B5EF4-FFF2-40B4-BE49-F238E27FC236}">
                  <a16:creationId xmlns:a16="http://schemas.microsoft.com/office/drawing/2014/main" id="{628B0F3A-CA4C-4DA1-A558-E3703CAB6B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2016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7" name="Line 7">
              <a:extLst>
                <a:ext uri="{FF2B5EF4-FFF2-40B4-BE49-F238E27FC236}">
                  <a16:creationId xmlns:a16="http://schemas.microsoft.com/office/drawing/2014/main" id="{8A7FA3A5-EF8C-4A5A-8179-99B12AB10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504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8" name="Line 8">
              <a:extLst>
                <a:ext uri="{FF2B5EF4-FFF2-40B4-BE49-F238E27FC236}">
                  <a16:creationId xmlns:a16="http://schemas.microsoft.com/office/drawing/2014/main" id="{7A3F3A02-9D35-464A-A151-5146B0AA12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976"/>
              <a:ext cx="2016" cy="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36790508-EC2F-47E8-9AA9-7DA4A648C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4" y="3024"/>
              <a:ext cx="1952" cy="936"/>
            </a:xfrm>
            <a:custGeom>
              <a:avLst/>
              <a:gdLst>
                <a:gd name="T0" fmla="*/ 1952 w 1952"/>
                <a:gd name="T1" fmla="*/ 0 h 936"/>
                <a:gd name="T2" fmla="*/ 1376 w 1952"/>
                <a:gd name="T3" fmla="*/ 48 h 936"/>
                <a:gd name="T4" fmla="*/ 1040 w 1952"/>
                <a:gd name="T5" fmla="*/ 192 h 936"/>
                <a:gd name="T6" fmla="*/ 848 w 1952"/>
                <a:gd name="T7" fmla="*/ 432 h 936"/>
                <a:gd name="T8" fmla="*/ 704 w 1952"/>
                <a:gd name="T9" fmla="*/ 768 h 936"/>
                <a:gd name="T10" fmla="*/ 512 w 1952"/>
                <a:gd name="T11" fmla="*/ 912 h 936"/>
                <a:gd name="T12" fmla="*/ 80 w 1952"/>
                <a:gd name="T13" fmla="*/ 912 h 936"/>
                <a:gd name="T14" fmla="*/ 32 w 1952"/>
                <a:gd name="T15" fmla="*/ 912 h 9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52"/>
                <a:gd name="T25" fmla="*/ 0 h 936"/>
                <a:gd name="T26" fmla="*/ 1952 w 1952"/>
                <a:gd name="T27" fmla="*/ 936 h 9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52" h="936">
                  <a:moveTo>
                    <a:pt x="1952" y="0"/>
                  </a:moveTo>
                  <a:cubicBezTo>
                    <a:pt x="1740" y="8"/>
                    <a:pt x="1528" y="16"/>
                    <a:pt x="1376" y="48"/>
                  </a:cubicBezTo>
                  <a:cubicBezTo>
                    <a:pt x="1224" y="80"/>
                    <a:pt x="1128" y="128"/>
                    <a:pt x="1040" y="192"/>
                  </a:cubicBezTo>
                  <a:cubicBezTo>
                    <a:pt x="952" y="256"/>
                    <a:pt x="904" y="336"/>
                    <a:pt x="848" y="432"/>
                  </a:cubicBezTo>
                  <a:cubicBezTo>
                    <a:pt x="792" y="528"/>
                    <a:pt x="760" y="688"/>
                    <a:pt x="704" y="768"/>
                  </a:cubicBezTo>
                  <a:cubicBezTo>
                    <a:pt x="648" y="848"/>
                    <a:pt x="616" y="888"/>
                    <a:pt x="512" y="912"/>
                  </a:cubicBezTo>
                  <a:cubicBezTo>
                    <a:pt x="408" y="936"/>
                    <a:pt x="160" y="912"/>
                    <a:pt x="80" y="912"/>
                  </a:cubicBezTo>
                  <a:cubicBezTo>
                    <a:pt x="0" y="912"/>
                    <a:pt x="40" y="912"/>
                    <a:pt x="32" y="912"/>
                  </a:cubicBez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 Box 12">
              <a:extLst>
                <a:ext uri="{FF2B5EF4-FFF2-40B4-BE49-F238E27FC236}">
                  <a16:creationId xmlns:a16="http://schemas.microsoft.com/office/drawing/2014/main" id="{DBE5625B-5E5C-4C7F-910B-71E61773F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3791"/>
              <a:ext cx="912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Khi  x </a:t>
              </a:r>
              <a:r>
                <a:rPr lang="en-US" altLang="en-US" sz="4000" dirty="0">
                  <a:solidFill>
                    <a:srgbClr val="FF0000"/>
                  </a:solidFill>
                  <a:sym typeface="Symbol" panose="05050102010706020507" pitchFamily="18" charset="2"/>
                </a:rPr>
                <a:t> +</a:t>
              </a:r>
            </a:p>
          </p:txBody>
        </p:sp>
        <p:sp>
          <p:nvSpPr>
            <p:cNvPr id="41" name="Text Box 14">
              <a:extLst>
                <a:ext uri="{FF2B5EF4-FFF2-40B4-BE49-F238E27FC236}">
                  <a16:creationId xmlns:a16="http://schemas.microsoft.com/office/drawing/2014/main" id="{C4D85DC8-F3E4-47DD-A05D-C0223EA8B5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505"/>
              <a:ext cx="25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O</a:t>
              </a:r>
            </a:p>
          </p:txBody>
        </p:sp>
        <p:sp>
          <p:nvSpPr>
            <p:cNvPr id="42" name="Text Box 16">
              <a:extLst>
                <a:ext uri="{FF2B5EF4-FFF2-40B4-BE49-F238E27FC236}">
                  <a16:creationId xmlns:a16="http://schemas.microsoft.com/office/drawing/2014/main" id="{49AE88CF-93C3-4231-B3D5-48152EC7F0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920"/>
              <a:ext cx="164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43" name="Text Box 17">
              <a:extLst>
                <a:ext uri="{FF2B5EF4-FFF2-40B4-BE49-F238E27FC236}">
                  <a16:creationId xmlns:a16="http://schemas.microsoft.com/office/drawing/2014/main" id="{5A74AB13-A35B-4ABC-8863-CE9E0B7FE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0" y="3457"/>
              <a:ext cx="192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4" name="Text Box 20">
              <a:extLst>
                <a:ext uri="{FF2B5EF4-FFF2-40B4-BE49-F238E27FC236}">
                  <a16:creationId xmlns:a16="http://schemas.microsoft.com/office/drawing/2014/main" id="{9FA23F22-6193-4A59-A205-69328E87E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737"/>
              <a:ext cx="432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>
                  <a:solidFill>
                    <a:srgbClr val="FF0000"/>
                  </a:solidFill>
                </a:rPr>
                <a:t>y</a:t>
              </a:r>
              <a:r>
                <a:rPr lang="en-US" altLang="en-US" sz="4000" baseline="-250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pic>
        <p:nvPicPr>
          <p:cNvPr id="45" name="Picture 34">
            <a:extLst>
              <a:ext uri="{FF2B5EF4-FFF2-40B4-BE49-F238E27FC236}">
                <a16:creationId xmlns:a16="http://schemas.microsoft.com/office/drawing/2014/main" id="{9E10E48F-9034-4303-A906-7EBC6E4EA3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86" y="1463600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25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6"/>
          <p:cNvGrpSpPr/>
          <p:nvPr/>
        </p:nvGrpSpPr>
        <p:grpSpPr>
          <a:xfrm>
            <a:off x="2821071" y="1754310"/>
            <a:ext cx="12114292" cy="907192"/>
            <a:chOff x="7459670" y="7543799"/>
            <a:chExt cx="20011305" cy="907311"/>
          </a:xfrm>
        </p:grpSpPr>
        <p:sp>
          <p:nvSpPr>
            <p:cNvPr id="16" name="TextBox 15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TIỆM CẬN NGANG</a:t>
              </a:r>
            </a:p>
          </p:txBody>
        </p:sp>
        <p:grpSp>
          <p:nvGrpSpPr>
            <p:cNvPr id="1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3" name="Round Same Side Corner Rectangle 22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4724400" y="3053180"/>
            <a:ext cx="13901433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err="1">
                <a:solidFill>
                  <a:srgbClr val="0000FF"/>
                </a:solidFill>
              </a:rPr>
              <a:t>Nội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dung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cần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nhớ</a:t>
            </a:r>
            <a:r>
              <a:rPr lang="fr-FR" sz="4400" b="1" dirty="0">
                <a:solidFill>
                  <a:srgbClr val="0000FF"/>
                </a:solidFill>
              </a:rPr>
              <a:t>: 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2A5CFD-9709-407B-8E21-25F1B15A4D3D}"/>
              </a:ext>
            </a:extLst>
          </p:cNvPr>
          <p:cNvSpPr txBox="1"/>
          <p:nvPr/>
        </p:nvSpPr>
        <p:spPr>
          <a:xfrm>
            <a:off x="2881624" y="3859110"/>
            <a:ext cx="12221934" cy="826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4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44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44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1B10E35A-26AB-4094-A023-5E3C27C89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605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92EB2630-B4DB-40C9-9E38-DCAD32FFA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6845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08AB70-116C-42C2-8C80-DE26EFA45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870" y="4966546"/>
            <a:ext cx="12070773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Cho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hàm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y=f(x)</a:t>
            </a:r>
            <a:r>
              <a:rPr kumimoji="0" lang="en-US" altLang="en-US" sz="4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xác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khoảng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hạn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(là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khoảng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dạng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(a;+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(-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;b)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;+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4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4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y=y</a:t>
            </a:r>
            <a:r>
              <a:rPr kumimoji="0" lang="en-US" altLang="en-US" sz="4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là </a:t>
            </a:r>
            <a:r>
              <a:rPr kumimoji="0" lang="en-US" altLang="en-US" sz="44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tiệm</a:t>
            </a:r>
            <a:r>
              <a:rPr kumimoji="0" lang="en-US" altLang="en-US" sz="4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cận</a:t>
            </a:r>
            <a:r>
              <a:rPr kumimoji="0" lang="en-US" altLang="en-US" sz="4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ngang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(hay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tiệm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cận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ngang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của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đô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̀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̣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hàm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sô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́ y=f(x) </a:t>
            </a:r>
            <a:r>
              <a:rPr lang="en-US" altLang="en-US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nếu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ít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nhất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một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các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điều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kiện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được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thỏa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mãn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92220D9-F6B4-4C84-8A8A-BA6FD2A33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568046"/>
              </p:ext>
            </p:extLst>
          </p:nvPr>
        </p:nvGraphicFramePr>
        <p:xfrm>
          <a:off x="1805402" y="7652443"/>
          <a:ext cx="12139198" cy="1720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47800" imgH="279400" progId="Equation.DSMT4">
                  <p:embed/>
                </p:oleObj>
              </mc:Choice>
              <mc:Fallback>
                <p:oleObj name="Equation" r:id="rId3" imgW="14478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5402" y="7652443"/>
                        <a:ext cx="12139198" cy="1720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34">
            <a:extLst>
              <a:ext uri="{FF2B5EF4-FFF2-40B4-BE49-F238E27FC236}">
                <a16:creationId xmlns:a16="http://schemas.microsoft.com/office/drawing/2014/main" id="{28F59137-8718-41CD-AE0A-4A5FEADA3F7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395" y="1487637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79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8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6"/>
          <p:cNvGrpSpPr/>
          <p:nvPr/>
        </p:nvGrpSpPr>
        <p:grpSpPr>
          <a:xfrm>
            <a:off x="3352800" y="1871902"/>
            <a:ext cx="12114292" cy="907192"/>
            <a:chOff x="7459670" y="7543799"/>
            <a:chExt cx="20011305" cy="907311"/>
          </a:xfrm>
        </p:grpSpPr>
        <p:sp>
          <p:nvSpPr>
            <p:cNvPr id="16" name="TextBox 15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ĐƯỜNG TIỆM CẬN NGANG</a:t>
              </a:r>
            </a:p>
          </p:txBody>
        </p:sp>
        <p:grpSp>
          <p:nvGrpSpPr>
            <p:cNvPr id="1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3" name="Round Same Side Corner Rectangle 22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1B10E35A-26AB-4094-A023-5E3C27C89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605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92EB2630-B4DB-40C9-9E38-DCAD32FFA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6845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8F6E901-861E-4030-B8E7-B8D122A8C8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184345"/>
              </p:ext>
            </p:extLst>
          </p:nvPr>
        </p:nvGraphicFramePr>
        <p:xfrm>
          <a:off x="1814513" y="4827588"/>
          <a:ext cx="5875337" cy="863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5720" imgH="6642000" progId="Equation.DSMT4">
                  <p:embed/>
                </p:oleObj>
              </mc:Choice>
              <mc:Fallback>
                <p:oleObj name="Equation" r:id="rId3" imgW="3555720" imgH="6642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4513" y="4827588"/>
                        <a:ext cx="5875337" cy="863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15CD1A-8FC4-4879-A5C4-4396CCBCD5DD}"/>
              </a:ext>
            </a:extLst>
          </p:cNvPr>
          <p:cNvSpPr txBox="1"/>
          <p:nvPr/>
        </p:nvSpPr>
        <p:spPr>
          <a:xfrm>
            <a:off x="3176508" y="3446287"/>
            <a:ext cx="19910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5600" dirty="0" err="1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5600" dirty="0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5600" dirty="0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  <a:r>
              <a:rPr lang="en-US" sz="5600" dirty="0"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Tìm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đường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tiệm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cận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của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̀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̣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hàm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́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5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F3FC73-BD3D-4DA7-B360-E3C1C663F175}"/>
              </a:ext>
            </a:extLst>
          </p:cNvPr>
          <p:cNvSpPr txBox="1"/>
          <p:nvPr/>
        </p:nvSpPr>
        <p:spPr>
          <a:xfrm>
            <a:off x="12039600" y="5486400"/>
            <a:ext cx="543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5000" dirty="0">
                <a:solidFill>
                  <a:srgbClr val="FF0000"/>
                </a:solidFill>
              </a:rPr>
              <a:t>TCN: y = -1.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F4AF60-1349-4FC6-B7AB-E164AE4075F3}"/>
              </a:ext>
            </a:extLst>
          </p:cNvPr>
          <p:cNvGrpSpPr/>
          <p:nvPr/>
        </p:nvGrpSpPr>
        <p:grpSpPr>
          <a:xfrm>
            <a:off x="12001500" y="7317204"/>
            <a:ext cx="5435600" cy="1435100"/>
            <a:chOff x="12001500" y="7317204"/>
            <a:chExt cx="5435600" cy="143510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4890BF8-94D5-46F1-A599-065585D901E2}"/>
                </a:ext>
              </a:extLst>
            </p:cNvPr>
            <p:cNvSpPr txBox="1"/>
            <p:nvPr/>
          </p:nvSpPr>
          <p:spPr>
            <a:xfrm>
              <a:off x="12001500" y="7603867"/>
              <a:ext cx="54356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sz="5000" dirty="0">
                  <a:solidFill>
                    <a:srgbClr val="FF0000"/>
                  </a:solidFill>
                </a:rPr>
                <a:t>TCN: y = -     .</a:t>
              </a:r>
            </a:p>
          </p:txBody>
        </p:sp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9561EF4E-0C3F-44E4-A5EA-6BE5FB95E4A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1509313"/>
                </p:ext>
              </p:extLst>
            </p:nvPr>
          </p:nvGraphicFramePr>
          <p:xfrm>
            <a:off x="14859000" y="7317204"/>
            <a:ext cx="431800" cy="143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31640" imgH="1434960" progId="Equation.DSMT4">
                    <p:embed/>
                  </p:oleObj>
                </mc:Choice>
                <mc:Fallback>
                  <p:oleObj name="Equation" r:id="rId5" imgW="431640" imgH="1434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859000" y="7317204"/>
                          <a:ext cx="431800" cy="1435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83C3B185-D541-444A-AFD5-81EA91BF3DAB}"/>
              </a:ext>
            </a:extLst>
          </p:cNvPr>
          <p:cNvSpPr txBox="1"/>
          <p:nvPr/>
        </p:nvSpPr>
        <p:spPr>
          <a:xfrm>
            <a:off x="11963400" y="11973064"/>
            <a:ext cx="543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5000" dirty="0">
                <a:solidFill>
                  <a:srgbClr val="FF0000"/>
                </a:solidFill>
              </a:rPr>
              <a:t>TCN: y = 0.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76F5D1C-4FAA-4AD1-BE24-77AF4E5BA9B4}"/>
              </a:ext>
            </a:extLst>
          </p:cNvPr>
          <p:cNvGrpSpPr/>
          <p:nvPr/>
        </p:nvGrpSpPr>
        <p:grpSpPr>
          <a:xfrm>
            <a:off x="11963400" y="9284097"/>
            <a:ext cx="5435600" cy="1447800"/>
            <a:chOff x="12001500" y="7310854"/>
            <a:chExt cx="5435600" cy="144780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BEFF88B-61EB-4EA2-B7DD-B95988CCE2F8}"/>
                </a:ext>
              </a:extLst>
            </p:cNvPr>
            <p:cNvSpPr txBox="1"/>
            <p:nvPr/>
          </p:nvSpPr>
          <p:spPr>
            <a:xfrm>
              <a:off x="12001500" y="7603867"/>
              <a:ext cx="54356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sz="5000" dirty="0">
                  <a:solidFill>
                    <a:srgbClr val="FF0000"/>
                  </a:solidFill>
                </a:rPr>
                <a:t>TCN: y =      .</a:t>
              </a:r>
            </a:p>
          </p:txBody>
        </p:sp>
        <p:graphicFrame>
          <p:nvGraphicFramePr>
            <p:cNvPr id="30" name="Object 29">
              <a:extLst>
                <a:ext uri="{FF2B5EF4-FFF2-40B4-BE49-F238E27FC236}">
                  <a16:creationId xmlns:a16="http://schemas.microsoft.com/office/drawing/2014/main" id="{4062F89D-9A4F-469C-9DAC-DE9D3EEDF03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5262215"/>
                </p:ext>
              </p:extLst>
            </p:nvPr>
          </p:nvGraphicFramePr>
          <p:xfrm>
            <a:off x="14541500" y="7310854"/>
            <a:ext cx="431800" cy="144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31640" imgH="1447560" progId="Equation.DSMT4">
                    <p:embed/>
                  </p:oleObj>
                </mc:Choice>
                <mc:Fallback>
                  <p:oleObj name="Equation" r:id="rId7" imgW="431640" imgH="144756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9561EF4E-0C3F-44E4-A5EA-6BE5FB95E4A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4541500" y="7310854"/>
                          <a:ext cx="431800" cy="144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1" name="Picture 34">
            <a:extLst>
              <a:ext uri="{FF2B5EF4-FFF2-40B4-BE49-F238E27FC236}">
                <a16:creationId xmlns:a16="http://schemas.microsoft.com/office/drawing/2014/main" id="{FC1CF680-5409-403D-80C3-E1AF4B74F2AD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1477399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291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3A13B19-F166-4929-94B7-A7846A3D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8559333"/>
            <a:ext cx="1847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600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3F9363C-71D8-45F0-B4D4-EE88875B6B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3F9363C-71D8-45F0-B4D4-EE88875B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5E895AC-B596-4A54-9295-8FA869027C30}"/>
              </a:ext>
            </a:extLst>
          </p:cNvPr>
          <p:cNvSpPr txBox="1"/>
          <p:nvPr/>
        </p:nvSpPr>
        <p:spPr>
          <a:xfrm>
            <a:off x="3281649" y="8690137"/>
            <a:ext cx="14859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                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50755C-D68A-4F00-B852-847BF0306298}"/>
              </a:ext>
            </a:extLst>
          </p:cNvPr>
          <p:cNvSpPr txBox="1"/>
          <p:nvPr/>
        </p:nvSpPr>
        <p:spPr>
          <a:xfrm>
            <a:off x="6078311" y="10269202"/>
            <a:ext cx="12221934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6A82BA0-FFB4-4E08-8717-0C75EB9B59A7}"/>
              </a:ext>
            </a:extLst>
          </p:cNvPr>
          <p:cNvGrpSpPr/>
          <p:nvPr/>
        </p:nvGrpSpPr>
        <p:grpSpPr>
          <a:xfrm>
            <a:off x="2819400" y="3215355"/>
            <a:ext cx="17449800" cy="2124075"/>
            <a:chOff x="3048600" y="4147197"/>
            <a:chExt cx="17449800" cy="2124075"/>
          </a:xfrm>
        </p:grpSpPr>
        <p:sp>
          <p:nvSpPr>
            <p:cNvPr id="45" name="Text Box 15">
              <a:extLst>
                <a:ext uri="{FF2B5EF4-FFF2-40B4-BE49-F238E27FC236}">
                  <a16:creationId xmlns:a16="http://schemas.microsoft.com/office/drawing/2014/main" id="{C62E2E40-D3E9-4BFE-B94C-AFC5E6BAC9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600" y="4605046"/>
              <a:ext cx="174498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Cho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56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5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. </a:t>
              </a: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FA6333AC-2B19-4F03-8343-44063874345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2766097"/>
                </p:ext>
              </p:extLst>
            </p:nvPr>
          </p:nvGraphicFramePr>
          <p:xfrm>
            <a:off x="7434863" y="4147197"/>
            <a:ext cx="4059464" cy="212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965160" imgH="609480" progId="Equation.DSMT4">
                    <p:embed/>
                  </p:oleObj>
                </mc:Choice>
                <mc:Fallback>
                  <p:oleObj name="Equation" r:id="rId6" imgW="965160" imgH="60948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FA6333AC-2B19-4F03-8343-44063874345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434863" y="4147197"/>
                          <a:ext cx="4059464" cy="2124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7BE90C3-20D1-40E5-B846-FA8DC3CEC9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615053"/>
              </p:ext>
            </p:extLst>
          </p:nvPr>
        </p:nvGraphicFramePr>
        <p:xfrm>
          <a:off x="1233488" y="6051550"/>
          <a:ext cx="5972175" cy="658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2720" imgH="3860640" progId="Equation.DSMT4">
                  <p:embed/>
                </p:oleObj>
              </mc:Choice>
              <mc:Fallback>
                <p:oleObj name="Equation" r:id="rId8" imgW="2412720" imgH="38606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37BE90C3-20D1-40E5-B846-FA8DC3CEC9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33488" y="6051550"/>
                        <a:ext cx="5972175" cy="658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8" name="Group 97">
            <a:extLst>
              <a:ext uri="{FF2B5EF4-FFF2-40B4-BE49-F238E27FC236}">
                <a16:creationId xmlns:a16="http://schemas.microsoft.com/office/drawing/2014/main" id="{9229D1C0-81AB-47EF-8724-D4D1BAB685A9}"/>
              </a:ext>
            </a:extLst>
          </p:cNvPr>
          <p:cNvGrpSpPr/>
          <p:nvPr/>
        </p:nvGrpSpPr>
        <p:grpSpPr>
          <a:xfrm>
            <a:off x="11531248" y="4819427"/>
            <a:ext cx="8763000" cy="7680324"/>
            <a:chOff x="4800600" y="1676400"/>
            <a:chExt cx="4114800" cy="4038600"/>
          </a:xfrm>
        </p:grpSpPr>
        <p:sp>
          <p:nvSpPr>
            <p:cNvPr id="99" name="Line 7">
              <a:extLst>
                <a:ext uri="{FF2B5EF4-FFF2-40B4-BE49-F238E27FC236}">
                  <a16:creationId xmlns:a16="http://schemas.microsoft.com/office/drawing/2014/main" id="{91A634AA-B8BF-49ED-8D55-F6707256EF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600" y="4191000"/>
              <a:ext cx="4038600" cy="0"/>
            </a:xfrm>
            <a:prstGeom prst="line">
              <a:avLst/>
            </a:prstGeom>
            <a:ln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0" name="Line 6">
              <a:extLst>
                <a:ext uri="{FF2B5EF4-FFF2-40B4-BE49-F238E27FC236}">
                  <a16:creationId xmlns:a16="http://schemas.microsoft.com/office/drawing/2014/main" id="{0B87F384-3189-41EB-A6F5-9BAA15391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81800" y="1828800"/>
              <a:ext cx="0" cy="3886200"/>
            </a:xfrm>
            <a:prstGeom prst="line">
              <a:avLst/>
            </a:prstGeom>
            <a:ln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01" name="Arc 8">
              <a:extLst>
                <a:ext uri="{FF2B5EF4-FFF2-40B4-BE49-F238E27FC236}">
                  <a16:creationId xmlns:a16="http://schemas.microsoft.com/office/drawing/2014/main" id="{A4613915-ABCB-4F41-A53B-48B977BFC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0" y="3733800"/>
              <a:ext cx="1676400" cy="1905000"/>
            </a:xfrm>
            <a:custGeom>
              <a:avLst/>
              <a:gdLst>
                <a:gd name="T0" fmla="*/ 0 w 21600"/>
                <a:gd name="T1" fmla="*/ 0 h 21600"/>
                <a:gd name="T2" fmla="*/ 130107258 w 21600"/>
                <a:gd name="T3" fmla="*/ 168010400 h 21600"/>
                <a:gd name="T4" fmla="*/ 0 w 21600"/>
                <a:gd name="T5" fmla="*/ 16801040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102" name="Arc 9">
              <a:extLst>
                <a:ext uri="{FF2B5EF4-FFF2-40B4-BE49-F238E27FC236}">
                  <a16:creationId xmlns:a16="http://schemas.microsoft.com/office/drawing/2014/main" id="{D2C85BB2-E86A-43B7-9AEA-FF39395B49A9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6858000" y="1981200"/>
              <a:ext cx="1828800" cy="1600200"/>
            </a:xfrm>
            <a:custGeom>
              <a:avLst/>
              <a:gdLst>
                <a:gd name="T0" fmla="*/ 0 w 21600"/>
                <a:gd name="T1" fmla="*/ 0 h 21600"/>
                <a:gd name="T2" fmla="*/ 154838386 w 21600"/>
                <a:gd name="T3" fmla="*/ 118548144 h 21600"/>
                <a:gd name="T4" fmla="*/ 0 w 21600"/>
                <a:gd name="T5" fmla="*/ 11854814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 dirty="0"/>
            </a:p>
          </p:txBody>
        </p:sp>
        <p:sp>
          <p:nvSpPr>
            <p:cNvPr id="103" name="Text Box 15">
              <a:extLst>
                <a:ext uri="{FF2B5EF4-FFF2-40B4-BE49-F238E27FC236}">
                  <a16:creationId xmlns:a16="http://schemas.microsoft.com/office/drawing/2014/main" id="{384C18D4-D041-4F1D-9FC6-C6108AE0B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4624" y="2892404"/>
              <a:ext cx="210100" cy="372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M</a:t>
              </a:r>
            </a:p>
          </p:txBody>
        </p:sp>
        <p:sp>
          <p:nvSpPr>
            <p:cNvPr id="104" name="Text Box 16">
              <a:extLst>
                <a:ext uri="{FF2B5EF4-FFF2-40B4-BE49-F238E27FC236}">
                  <a16:creationId xmlns:a16="http://schemas.microsoft.com/office/drawing/2014/main" id="{0637A39A-18E8-4718-8561-29C78FA87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049" y="2961250"/>
              <a:ext cx="229950" cy="372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H</a:t>
              </a:r>
            </a:p>
          </p:txBody>
        </p:sp>
        <p:sp>
          <p:nvSpPr>
            <p:cNvPr id="105" name="Text Box 17">
              <a:extLst>
                <a:ext uri="{FF2B5EF4-FFF2-40B4-BE49-F238E27FC236}">
                  <a16:creationId xmlns:a16="http://schemas.microsoft.com/office/drawing/2014/main" id="{58205EBA-350E-462A-8BED-E250BD97C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0999" y="4110036"/>
              <a:ext cx="609600" cy="372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O</a:t>
              </a:r>
            </a:p>
          </p:txBody>
        </p:sp>
        <p:sp>
          <p:nvSpPr>
            <p:cNvPr id="106" name="Text Box 18">
              <a:extLst>
                <a:ext uri="{FF2B5EF4-FFF2-40B4-BE49-F238E27FC236}">
                  <a16:creationId xmlns:a16="http://schemas.microsoft.com/office/drawing/2014/main" id="{84D9FBD2-F4CF-4535-822D-7B734C3B7C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0600" y="4205288"/>
              <a:ext cx="304800" cy="372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x</a:t>
              </a:r>
            </a:p>
          </p:txBody>
        </p:sp>
        <p:sp>
          <p:nvSpPr>
            <p:cNvPr id="107" name="Text Box 19">
              <a:extLst>
                <a:ext uri="{FF2B5EF4-FFF2-40B4-BE49-F238E27FC236}">
                  <a16:creationId xmlns:a16="http://schemas.microsoft.com/office/drawing/2014/main" id="{342FCE6F-48C3-4133-8E04-06D9C41B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1676400"/>
              <a:ext cx="304800" cy="372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4000" dirty="0"/>
                <a:t>y</a:t>
              </a:r>
            </a:p>
          </p:txBody>
        </p:sp>
        <p:sp>
          <p:nvSpPr>
            <p:cNvPr id="109" name="Line 25">
              <a:extLst>
                <a:ext uri="{FF2B5EF4-FFF2-40B4-BE49-F238E27FC236}">
                  <a16:creationId xmlns:a16="http://schemas.microsoft.com/office/drawing/2014/main" id="{BBABFBA4-B0B3-4A09-A186-DD12590A02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76335" y="3221556"/>
              <a:ext cx="73659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" name="Line 26">
              <a:extLst>
                <a:ext uri="{FF2B5EF4-FFF2-40B4-BE49-F238E27FC236}">
                  <a16:creationId xmlns:a16="http://schemas.microsoft.com/office/drawing/2014/main" id="{BF8FF23A-B39B-4071-B47B-4DA25FCAC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9200" y="3636963"/>
              <a:ext cx="3733800" cy="0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" name="Oval 27">
              <a:extLst>
                <a:ext uri="{FF2B5EF4-FFF2-40B4-BE49-F238E27FC236}">
                  <a16:creationId xmlns:a16="http://schemas.microsoft.com/office/drawing/2014/main" id="{E5648EA9-F944-42E0-94DC-E8B693A0B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6875" y="3581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Text Box 28">
              <a:extLst>
                <a:ext uri="{FF2B5EF4-FFF2-40B4-BE49-F238E27FC236}">
                  <a16:creationId xmlns:a16="http://schemas.microsoft.com/office/drawing/2014/main" id="{09172143-305B-4EA2-8BCD-AB479EA00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32004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2</a:t>
              </a:r>
            </a:p>
          </p:txBody>
        </p:sp>
      </p:grpSp>
      <p:grpSp>
        <p:nvGrpSpPr>
          <p:cNvPr id="29" name="Group 27">
            <a:extLst>
              <a:ext uri="{FF2B5EF4-FFF2-40B4-BE49-F238E27FC236}">
                <a16:creationId xmlns:a16="http://schemas.microsoft.com/office/drawing/2014/main" id="{E1B4C111-0A62-479D-B31E-ECDCEAA8B2A7}"/>
              </a:ext>
            </a:extLst>
          </p:cNvPr>
          <p:cNvGrpSpPr/>
          <p:nvPr/>
        </p:nvGrpSpPr>
        <p:grpSpPr>
          <a:xfrm flipH="1">
            <a:off x="3068167" y="1831965"/>
            <a:ext cx="1416100" cy="954107"/>
            <a:chOff x="7459669" y="7543800"/>
            <a:chExt cx="733169" cy="872847"/>
          </a:xfrm>
        </p:grpSpPr>
        <p:sp>
          <p:nvSpPr>
            <p:cNvPr id="30" name="Isosceles Triangle 44">
              <a:extLst>
                <a:ext uri="{FF2B5EF4-FFF2-40B4-BE49-F238E27FC236}">
                  <a16:creationId xmlns:a16="http://schemas.microsoft.com/office/drawing/2014/main" id="{F97CD523-2CE5-4817-AE20-B6B622798E4C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29">
              <a:extLst>
                <a:ext uri="{FF2B5EF4-FFF2-40B4-BE49-F238E27FC236}">
                  <a16:creationId xmlns:a16="http://schemas.microsoft.com/office/drawing/2014/main" id="{09BACE87-8257-4468-8DF4-5B22BC6E83A3}"/>
                </a:ext>
              </a:extLst>
            </p:cNvPr>
            <p:cNvGrpSpPr/>
            <p:nvPr/>
          </p:nvGrpSpPr>
          <p:grpSpPr>
            <a:xfrm>
              <a:off x="7469187" y="7640053"/>
              <a:ext cx="723651" cy="776594"/>
              <a:chOff x="7469187" y="7640053"/>
              <a:chExt cx="723651" cy="776594"/>
            </a:xfrm>
          </p:grpSpPr>
          <p:sp>
            <p:nvSpPr>
              <p:cNvPr id="32" name="Round Same Side Corner Rectangle 48">
                <a:extLst>
                  <a:ext uri="{FF2B5EF4-FFF2-40B4-BE49-F238E27FC236}">
                    <a16:creationId xmlns:a16="http://schemas.microsoft.com/office/drawing/2014/main" id="{377269BA-04D8-4BB4-A6A6-A5783A9EC584}"/>
                  </a:ext>
                </a:extLst>
              </p:cNvPr>
              <p:cNvSpPr/>
              <p:nvPr/>
            </p:nvSpPr>
            <p:spPr>
              <a:xfrm rot="5400000">
                <a:off x="7414281" y="7740033"/>
                <a:ext cx="731520" cy="621708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0EF579B-D8FB-4830-A2EF-71C3DC3B3623}"/>
                  </a:ext>
                </a:extLst>
              </p:cNvPr>
              <p:cNvSpPr txBox="1"/>
              <p:nvPr/>
            </p:nvSpPr>
            <p:spPr>
              <a:xfrm>
                <a:off x="7571129" y="7640053"/>
                <a:ext cx="621709" cy="68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EE737AB5-6E96-48D8-9FA9-7C5D8CDFA081}"/>
              </a:ext>
            </a:extLst>
          </p:cNvPr>
          <p:cNvSpPr txBox="1"/>
          <p:nvPr/>
        </p:nvSpPr>
        <p:spPr>
          <a:xfrm>
            <a:off x="4572000" y="1931689"/>
            <a:ext cx="11443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ĐƯỜNG TIỆM CẬN ĐỨNG 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6A4B42A-D146-4A60-891D-74A6784F1337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9" y="1429522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475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7"/>
          <p:cNvGrpSpPr/>
          <p:nvPr/>
        </p:nvGrpSpPr>
        <p:grpSpPr>
          <a:xfrm>
            <a:off x="3352800" y="1926605"/>
            <a:ext cx="836091" cy="872732"/>
            <a:chOff x="7459669" y="7543800"/>
            <a:chExt cx="1381118" cy="872846"/>
          </a:xfrm>
        </p:grpSpPr>
        <p:sp>
          <p:nvSpPr>
            <p:cNvPr id="47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29"/>
            <p:cNvGrpSpPr/>
            <p:nvPr/>
          </p:nvGrpSpPr>
          <p:grpSpPr>
            <a:xfrm>
              <a:off x="7469187" y="7640053"/>
              <a:ext cx="1371600" cy="776593"/>
              <a:chOff x="7469187" y="7640053"/>
              <a:chExt cx="1371600" cy="776593"/>
            </a:xfrm>
          </p:grpSpPr>
          <p:sp>
            <p:nvSpPr>
              <p:cNvPr id="49" name="Round Same Side Corner Rectangle 48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571128" y="7640053"/>
                <a:ext cx="1184168" cy="754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/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1262367" y="3649684"/>
            <a:ext cx="1534923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99746" y="1932182"/>
            <a:ext cx="1391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ĐƯỜNG TIỆM CẬN ĐỨNG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3A37DB-EB98-44C1-A232-CA5E18442FFF}"/>
              </a:ext>
            </a:extLst>
          </p:cNvPr>
          <p:cNvSpPr/>
          <p:nvPr/>
        </p:nvSpPr>
        <p:spPr>
          <a:xfrm>
            <a:off x="3352800" y="2874188"/>
            <a:ext cx="13901433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err="1">
                <a:solidFill>
                  <a:srgbClr val="0000FF"/>
                </a:solidFill>
              </a:rPr>
              <a:t>Nội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dung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cần</a:t>
            </a:r>
            <a:r>
              <a:rPr lang="fr-FR" sz="4400" b="1" dirty="0">
                <a:solidFill>
                  <a:srgbClr val="0000FF"/>
                </a:solidFill>
              </a:rPr>
              <a:t> </a:t>
            </a:r>
            <a:r>
              <a:rPr lang="fr-FR" sz="4400" b="1" dirty="0" err="1">
                <a:solidFill>
                  <a:srgbClr val="0000FF"/>
                </a:solidFill>
              </a:rPr>
              <a:t>nhớ</a:t>
            </a:r>
            <a:r>
              <a:rPr lang="fr-FR" sz="4400" b="1" dirty="0">
                <a:solidFill>
                  <a:srgbClr val="0000FF"/>
                </a:solidFill>
              </a:rPr>
              <a:t>: 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AB07D2-53A7-46D4-9F91-F793A9BFEC17}"/>
              </a:ext>
            </a:extLst>
          </p:cNvPr>
          <p:cNvSpPr txBox="1"/>
          <p:nvPr/>
        </p:nvSpPr>
        <p:spPr>
          <a:xfrm>
            <a:off x="3474614" y="3818373"/>
            <a:ext cx="11175766" cy="926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0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50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50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50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02DF56-A970-43BC-A40A-7454F1962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46" y="4858128"/>
            <a:ext cx="20550154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Đường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thẳng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x=x</a:t>
            </a:r>
            <a:r>
              <a:rPr kumimoji="0" lang="en-US" altLang="en-US" sz="5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đgl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đường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tiệm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cận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đứng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(hay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tiệm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cận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đứng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của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đô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̀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̣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hàm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sô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́ y=f(x)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nếu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ít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nhất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một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trong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các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điều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kiện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sau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được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thỏa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5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mãn</a:t>
            </a:r>
            <a:r>
              <a:rPr kumimoji="0" lang="en-US" altLang="en-US" sz="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5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87E3611-1D21-4401-9A63-1C731102E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280409"/>
              </p:ext>
            </p:extLst>
          </p:nvPr>
        </p:nvGraphicFramePr>
        <p:xfrm>
          <a:off x="1070135" y="8576064"/>
          <a:ext cx="8667750" cy="256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019560" imgH="2349360" progId="Equation.DSMT4">
                  <p:embed/>
                </p:oleObj>
              </mc:Choice>
              <mc:Fallback>
                <p:oleObj name="Equation" r:id="rId4" imgW="6019560" imgH="234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135" y="8576064"/>
                        <a:ext cx="8667750" cy="2560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B8D04CDA-1EC3-48D5-90EB-59D7EB33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DDFAE-69F4-4864-A7CA-01B9FB02D826}"/>
              </a:ext>
            </a:extLst>
          </p:cNvPr>
          <p:cNvSpPr txBox="1"/>
          <p:nvPr/>
        </p:nvSpPr>
        <p:spPr>
          <a:xfrm>
            <a:off x="6705600" y="4648200"/>
            <a:ext cx="18473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4AD1A21-1A3C-4E4C-898A-2F4DB95E3F2D}"/>
              </a:ext>
            </a:extLst>
          </p:cNvPr>
          <p:cNvGrpSpPr/>
          <p:nvPr/>
        </p:nvGrpSpPr>
        <p:grpSpPr>
          <a:xfrm>
            <a:off x="11476877" y="6585730"/>
            <a:ext cx="10621123" cy="6477688"/>
            <a:chOff x="304800" y="457200"/>
            <a:chExt cx="8670925" cy="5943600"/>
          </a:xfrm>
        </p:grpSpPr>
        <p:sp>
          <p:nvSpPr>
            <p:cNvPr id="26" name="Rectangle 3">
              <a:extLst>
                <a:ext uri="{FF2B5EF4-FFF2-40B4-BE49-F238E27FC236}">
                  <a16:creationId xmlns:a16="http://schemas.microsoft.com/office/drawing/2014/main" id="{6EAFDD1C-AFB2-4083-B513-A0B0A2EF3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600200"/>
              <a:ext cx="4038600" cy="4525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en-US" sz="700"/>
                <a:t>.</a:t>
              </a:r>
            </a:p>
          </p:txBody>
        </p:sp>
        <p:graphicFrame>
          <p:nvGraphicFramePr>
            <p:cNvPr id="27" name="Object 58">
              <a:extLst>
                <a:ext uri="{FF2B5EF4-FFF2-40B4-BE49-F238E27FC236}">
                  <a16:creationId xmlns:a16="http://schemas.microsoft.com/office/drawing/2014/main" id="{03A05165-A056-487E-BFE5-EFE81CF89DE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9918547"/>
                </p:ext>
              </p:extLst>
            </p:nvPr>
          </p:nvGraphicFramePr>
          <p:xfrm>
            <a:off x="457200" y="5502275"/>
            <a:ext cx="1600200" cy="661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736560" imgH="304560" progId="Equation.DSMT4">
                    <p:embed/>
                  </p:oleObj>
                </mc:Choice>
                <mc:Fallback>
                  <p:oleObj name="Equation" r:id="rId6" imgW="736560" imgH="304560" progId="Equation.DSMT4">
                    <p:embed/>
                    <p:pic>
                      <p:nvPicPr>
                        <p:cNvPr id="47113" name="Object 58">
                          <a:extLst>
                            <a:ext uri="{FF2B5EF4-FFF2-40B4-BE49-F238E27FC236}">
                              <a16:creationId xmlns:a16="http://schemas.microsoft.com/office/drawing/2014/main" id="{F39176F8-3910-4069-9666-88994F3B549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5502275"/>
                          <a:ext cx="1600200" cy="661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9C9F8925-50E1-4D7D-AAC4-425B516312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" y="3352800"/>
              <a:ext cx="8458200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9">
              <a:extLst>
                <a:ext uri="{FF2B5EF4-FFF2-40B4-BE49-F238E27FC236}">
                  <a16:creationId xmlns:a16="http://schemas.microsoft.com/office/drawing/2014/main" id="{14A38562-D0F6-49F4-975F-12CF5E165E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7400" y="457200"/>
              <a:ext cx="0" cy="259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BDAE806B-5F2E-4211-95F3-C04FE520E0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95600" y="609600"/>
              <a:ext cx="0" cy="2362200"/>
            </a:xfrm>
            <a:prstGeom prst="line">
              <a:avLst/>
            </a:prstGeom>
            <a:noFill/>
            <a:ln w="952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23212B19-9686-4A95-A88C-BF0B17699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5400" y="609600"/>
              <a:ext cx="1524000" cy="2006600"/>
            </a:xfrm>
            <a:custGeom>
              <a:avLst/>
              <a:gdLst>
                <a:gd name="T0" fmla="*/ 1524000 w 960"/>
                <a:gd name="T1" fmla="*/ 0 h 1264"/>
                <a:gd name="T2" fmla="*/ 1371600 w 960"/>
                <a:gd name="T3" fmla="*/ 1371600 h 1264"/>
                <a:gd name="T4" fmla="*/ 990600 w 960"/>
                <a:gd name="T5" fmla="*/ 1905000 h 1264"/>
                <a:gd name="T6" fmla="*/ 533400 w 960"/>
                <a:gd name="T7" fmla="*/ 1981200 h 1264"/>
                <a:gd name="T8" fmla="*/ 0 w 960"/>
                <a:gd name="T9" fmla="*/ 1752600 h 12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1264"/>
                <a:gd name="T17" fmla="*/ 960 w 960"/>
                <a:gd name="T18" fmla="*/ 1264 h 12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1264">
                  <a:moveTo>
                    <a:pt x="960" y="0"/>
                  </a:moveTo>
                  <a:cubicBezTo>
                    <a:pt x="940" y="332"/>
                    <a:pt x="920" y="664"/>
                    <a:pt x="864" y="864"/>
                  </a:cubicBezTo>
                  <a:cubicBezTo>
                    <a:pt x="808" y="1064"/>
                    <a:pt x="712" y="1136"/>
                    <a:pt x="624" y="1200"/>
                  </a:cubicBezTo>
                  <a:cubicBezTo>
                    <a:pt x="536" y="1264"/>
                    <a:pt x="440" y="1264"/>
                    <a:pt x="336" y="1248"/>
                  </a:cubicBezTo>
                  <a:cubicBezTo>
                    <a:pt x="232" y="1232"/>
                    <a:pt x="56" y="1128"/>
                    <a:pt x="0" y="110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34" name="Line 15">
              <a:extLst>
                <a:ext uri="{FF2B5EF4-FFF2-40B4-BE49-F238E27FC236}">
                  <a16:creationId xmlns:a16="http://schemas.microsoft.com/office/drawing/2014/main" id="{3EDD3B1F-C568-4EE5-BDB9-DD8B3601B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" y="2438400"/>
              <a:ext cx="2971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6">
              <a:extLst>
                <a:ext uri="{FF2B5EF4-FFF2-40B4-BE49-F238E27FC236}">
                  <a16:creationId xmlns:a16="http://schemas.microsoft.com/office/drawing/2014/main" id="{D6917AB6-D6F2-4FDC-9864-06DB368AAE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6000" y="457200"/>
              <a:ext cx="0" cy="259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7">
              <a:extLst>
                <a:ext uri="{FF2B5EF4-FFF2-40B4-BE49-F238E27FC236}">
                  <a16:creationId xmlns:a16="http://schemas.microsoft.com/office/drawing/2014/main" id="{CFBDF601-1FDA-4D55-B984-4D2B5D417D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4000" y="2362200"/>
              <a:ext cx="3429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8">
              <a:extLst>
                <a:ext uri="{FF2B5EF4-FFF2-40B4-BE49-F238E27FC236}">
                  <a16:creationId xmlns:a16="http://schemas.microsoft.com/office/drawing/2014/main" id="{0039BFBF-B60D-43A2-90B3-71363676A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685800"/>
              <a:ext cx="0" cy="2286000"/>
            </a:xfrm>
            <a:prstGeom prst="line">
              <a:avLst/>
            </a:prstGeom>
            <a:noFill/>
            <a:ln w="952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9">
              <a:extLst>
                <a:ext uri="{FF2B5EF4-FFF2-40B4-BE49-F238E27FC236}">
                  <a16:creationId xmlns:a16="http://schemas.microsoft.com/office/drawing/2014/main" id="{F2AEB897-D756-407F-B746-A653888EC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4200" y="762000"/>
              <a:ext cx="1295400" cy="1943100"/>
            </a:xfrm>
            <a:custGeom>
              <a:avLst/>
              <a:gdLst>
                <a:gd name="T0" fmla="*/ 0 w 816"/>
                <a:gd name="T1" fmla="*/ 0 h 1224"/>
                <a:gd name="T2" fmla="*/ 152400 w 816"/>
                <a:gd name="T3" fmla="*/ 1143000 h 1224"/>
                <a:gd name="T4" fmla="*/ 457200 w 816"/>
                <a:gd name="T5" fmla="*/ 1676400 h 1224"/>
                <a:gd name="T6" fmla="*/ 1066800 w 816"/>
                <a:gd name="T7" fmla="*/ 1905000 h 1224"/>
                <a:gd name="T8" fmla="*/ 1295400 w 816"/>
                <a:gd name="T9" fmla="*/ 1905000 h 1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1224"/>
                <a:gd name="T17" fmla="*/ 816 w 816"/>
                <a:gd name="T18" fmla="*/ 1224 h 1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1224">
                  <a:moveTo>
                    <a:pt x="0" y="0"/>
                  </a:moveTo>
                  <a:cubicBezTo>
                    <a:pt x="24" y="272"/>
                    <a:pt x="48" y="544"/>
                    <a:pt x="96" y="720"/>
                  </a:cubicBezTo>
                  <a:cubicBezTo>
                    <a:pt x="144" y="896"/>
                    <a:pt x="192" y="976"/>
                    <a:pt x="288" y="1056"/>
                  </a:cubicBezTo>
                  <a:cubicBezTo>
                    <a:pt x="384" y="1136"/>
                    <a:pt x="584" y="1176"/>
                    <a:pt x="672" y="1200"/>
                  </a:cubicBezTo>
                  <a:cubicBezTo>
                    <a:pt x="760" y="1224"/>
                    <a:pt x="792" y="1200"/>
                    <a:pt x="816" y="120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39" name="Line 20">
              <a:extLst>
                <a:ext uri="{FF2B5EF4-FFF2-40B4-BE49-F238E27FC236}">
                  <a16:creationId xmlns:a16="http://schemas.microsoft.com/office/drawing/2014/main" id="{758B5F49-9133-4640-9CCD-DF47805E7A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33600" y="3657600"/>
              <a:ext cx="0" cy="2743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21">
              <a:extLst>
                <a:ext uri="{FF2B5EF4-FFF2-40B4-BE49-F238E27FC236}">
                  <a16:creationId xmlns:a16="http://schemas.microsoft.com/office/drawing/2014/main" id="{33CB6CAE-5801-4E11-9F09-49852BBB1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000" y="4724400"/>
              <a:ext cx="312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2">
              <a:extLst>
                <a:ext uri="{FF2B5EF4-FFF2-40B4-BE49-F238E27FC236}">
                  <a16:creationId xmlns:a16="http://schemas.microsoft.com/office/drawing/2014/main" id="{3159E585-55BA-4600-93B4-57C51BA5C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733800"/>
              <a:ext cx="0" cy="2590800"/>
            </a:xfrm>
            <a:prstGeom prst="line">
              <a:avLst/>
            </a:prstGeom>
            <a:noFill/>
            <a:ln w="952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E9B0BEF8-033C-403B-BBAE-6F6670169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" y="4216400"/>
              <a:ext cx="2133600" cy="2108200"/>
            </a:xfrm>
            <a:custGeom>
              <a:avLst/>
              <a:gdLst>
                <a:gd name="T0" fmla="*/ 2133600 w 1344"/>
                <a:gd name="T1" fmla="*/ 2108200 h 1328"/>
                <a:gd name="T2" fmla="*/ 1981200 w 1344"/>
                <a:gd name="T3" fmla="*/ 812800 h 1328"/>
                <a:gd name="T4" fmla="*/ 1524000 w 1344"/>
                <a:gd name="T5" fmla="*/ 127000 h 1328"/>
                <a:gd name="T6" fmla="*/ 1066800 w 1344"/>
                <a:gd name="T7" fmla="*/ 50800 h 1328"/>
                <a:gd name="T8" fmla="*/ 685800 w 1344"/>
                <a:gd name="T9" fmla="*/ 355600 h 1328"/>
                <a:gd name="T10" fmla="*/ 381000 w 1344"/>
                <a:gd name="T11" fmla="*/ 660400 h 1328"/>
                <a:gd name="T12" fmla="*/ 0 w 1344"/>
                <a:gd name="T13" fmla="*/ 812800 h 13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44"/>
                <a:gd name="T22" fmla="*/ 0 h 1328"/>
                <a:gd name="T23" fmla="*/ 1344 w 1344"/>
                <a:gd name="T24" fmla="*/ 1328 h 13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44" h="1328">
                  <a:moveTo>
                    <a:pt x="1344" y="1328"/>
                  </a:moveTo>
                  <a:cubicBezTo>
                    <a:pt x="1328" y="1024"/>
                    <a:pt x="1312" y="720"/>
                    <a:pt x="1248" y="512"/>
                  </a:cubicBezTo>
                  <a:cubicBezTo>
                    <a:pt x="1184" y="304"/>
                    <a:pt x="1056" y="160"/>
                    <a:pt x="960" y="80"/>
                  </a:cubicBezTo>
                  <a:cubicBezTo>
                    <a:pt x="864" y="0"/>
                    <a:pt x="760" y="8"/>
                    <a:pt x="672" y="32"/>
                  </a:cubicBezTo>
                  <a:cubicBezTo>
                    <a:pt x="584" y="56"/>
                    <a:pt x="504" y="160"/>
                    <a:pt x="432" y="224"/>
                  </a:cubicBezTo>
                  <a:cubicBezTo>
                    <a:pt x="360" y="288"/>
                    <a:pt x="312" y="368"/>
                    <a:pt x="240" y="416"/>
                  </a:cubicBezTo>
                  <a:cubicBezTo>
                    <a:pt x="168" y="464"/>
                    <a:pt x="40" y="496"/>
                    <a:pt x="0" y="51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43" name="Line 24">
              <a:extLst>
                <a:ext uri="{FF2B5EF4-FFF2-40B4-BE49-F238E27FC236}">
                  <a16:creationId xmlns:a16="http://schemas.microsoft.com/office/drawing/2014/main" id="{6134F0F7-7D2E-46AD-A922-16EEC2729E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72200" y="36576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25">
              <a:extLst>
                <a:ext uri="{FF2B5EF4-FFF2-40B4-BE49-F238E27FC236}">
                  <a16:creationId xmlns:a16="http://schemas.microsoft.com/office/drawing/2014/main" id="{60C3F55F-2F51-462B-A982-A1561FFCE1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0200" y="4724400"/>
              <a:ext cx="3352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26">
              <a:extLst>
                <a:ext uri="{FF2B5EF4-FFF2-40B4-BE49-F238E27FC236}">
                  <a16:creationId xmlns:a16="http://schemas.microsoft.com/office/drawing/2014/main" id="{C439475E-2E54-4490-89B1-9DDA48470A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3733800"/>
              <a:ext cx="0" cy="2590800"/>
            </a:xfrm>
            <a:prstGeom prst="line">
              <a:avLst/>
            </a:prstGeom>
            <a:noFill/>
            <a:ln w="952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7">
              <a:extLst>
                <a:ext uri="{FF2B5EF4-FFF2-40B4-BE49-F238E27FC236}">
                  <a16:creationId xmlns:a16="http://schemas.microsoft.com/office/drawing/2014/main" id="{45E33EC7-625E-44D5-9EA5-0372B414B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4200" y="4191000"/>
              <a:ext cx="1447800" cy="2133600"/>
            </a:xfrm>
            <a:custGeom>
              <a:avLst/>
              <a:gdLst>
                <a:gd name="T0" fmla="*/ 0 w 912"/>
                <a:gd name="T1" fmla="*/ 2133600 h 1344"/>
                <a:gd name="T2" fmla="*/ 152400 w 912"/>
                <a:gd name="T3" fmla="*/ 914400 h 1344"/>
                <a:gd name="T4" fmla="*/ 457200 w 912"/>
                <a:gd name="T5" fmla="*/ 381000 h 1344"/>
                <a:gd name="T6" fmla="*/ 990600 w 912"/>
                <a:gd name="T7" fmla="*/ 76200 h 1344"/>
                <a:gd name="T8" fmla="*/ 1447800 w 912"/>
                <a:gd name="T9" fmla="*/ 0 h 1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2"/>
                <a:gd name="T16" fmla="*/ 0 h 1344"/>
                <a:gd name="T17" fmla="*/ 912 w 912"/>
                <a:gd name="T18" fmla="*/ 1344 h 1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2" h="1344">
                  <a:moveTo>
                    <a:pt x="0" y="1344"/>
                  </a:moveTo>
                  <a:cubicBezTo>
                    <a:pt x="24" y="1052"/>
                    <a:pt x="48" y="760"/>
                    <a:pt x="96" y="576"/>
                  </a:cubicBezTo>
                  <a:cubicBezTo>
                    <a:pt x="144" y="392"/>
                    <a:pt x="200" y="328"/>
                    <a:pt x="288" y="240"/>
                  </a:cubicBezTo>
                  <a:cubicBezTo>
                    <a:pt x="376" y="152"/>
                    <a:pt x="520" y="88"/>
                    <a:pt x="624" y="48"/>
                  </a:cubicBezTo>
                  <a:cubicBezTo>
                    <a:pt x="728" y="8"/>
                    <a:pt x="864" y="8"/>
                    <a:pt x="912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 sz="1800"/>
            </a:p>
          </p:txBody>
        </p:sp>
        <p:sp>
          <p:nvSpPr>
            <p:cNvPr id="52" name="Text Box 28">
              <a:extLst>
                <a:ext uri="{FF2B5EF4-FFF2-40B4-BE49-F238E27FC236}">
                  <a16:creationId xmlns:a16="http://schemas.microsoft.com/office/drawing/2014/main" id="{84AD08F7-7A50-408A-8EE1-CA351FABC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2600" y="213360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O</a:t>
              </a:r>
            </a:p>
          </p:txBody>
        </p:sp>
        <p:sp>
          <p:nvSpPr>
            <p:cNvPr id="53" name="Text Box 33">
              <a:extLst>
                <a:ext uri="{FF2B5EF4-FFF2-40B4-BE49-F238E27FC236}">
                  <a16:creationId xmlns:a16="http://schemas.microsoft.com/office/drawing/2014/main" id="{C038B1B5-2CD6-4339-9D53-0DD4143DB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00" y="2057400"/>
              <a:ext cx="609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O</a:t>
              </a:r>
            </a:p>
          </p:txBody>
        </p:sp>
        <p:sp>
          <p:nvSpPr>
            <p:cNvPr id="54" name="Text Box 39">
              <a:extLst>
                <a:ext uri="{FF2B5EF4-FFF2-40B4-BE49-F238E27FC236}">
                  <a16:creationId xmlns:a16="http://schemas.microsoft.com/office/drawing/2014/main" id="{65EAC500-02A1-4547-A56E-D9569CEB9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1725" y="2278063"/>
              <a:ext cx="184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en-US" sz="1800"/>
            </a:p>
          </p:txBody>
        </p:sp>
        <p:sp>
          <p:nvSpPr>
            <p:cNvPr id="55" name="Text Box 42">
              <a:extLst>
                <a:ext uri="{FF2B5EF4-FFF2-40B4-BE49-F238E27FC236}">
                  <a16:creationId xmlns:a16="http://schemas.microsoft.com/office/drawing/2014/main" id="{AEDC1C22-E5CA-418B-868A-746BEB08F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4648200"/>
              <a:ext cx="3460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O</a:t>
              </a:r>
            </a:p>
          </p:txBody>
        </p:sp>
        <p:sp>
          <p:nvSpPr>
            <p:cNvPr id="56" name="Text Box 44">
              <a:extLst>
                <a:ext uri="{FF2B5EF4-FFF2-40B4-BE49-F238E27FC236}">
                  <a16:creationId xmlns:a16="http://schemas.microsoft.com/office/drawing/2014/main" id="{885296C5-910D-47F6-A43B-AA042DBE6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4684713"/>
              <a:ext cx="6096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O</a:t>
              </a:r>
            </a:p>
          </p:txBody>
        </p:sp>
        <p:sp>
          <p:nvSpPr>
            <p:cNvPr id="57" name="Text Box 45">
              <a:extLst>
                <a:ext uri="{FF2B5EF4-FFF2-40B4-BE49-F238E27FC236}">
                  <a16:creationId xmlns:a16="http://schemas.microsoft.com/office/drawing/2014/main" id="{C87C19AE-4499-417A-B35A-4E5A38489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5525" y="2093913"/>
              <a:ext cx="29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x</a:t>
              </a:r>
            </a:p>
          </p:txBody>
        </p:sp>
        <p:sp>
          <p:nvSpPr>
            <p:cNvPr id="58" name="Text Box 46">
              <a:extLst>
                <a:ext uri="{FF2B5EF4-FFF2-40B4-BE49-F238E27FC236}">
                  <a16:creationId xmlns:a16="http://schemas.microsoft.com/office/drawing/2014/main" id="{EB31C3C9-089B-4EDE-AA00-3E204F42DC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94725" y="19812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x</a:t>
              </a:r>
            </a:p>
          </p:txBody>
        </p:sp>
        <p:sp>
          <p:nvSpPr>
            <p:cNvPr id="60" name="Text Box 47">
              <a:extLst>
                <a:ext uri="{FF2B5EF4-FFF2-40B4-BE49-F238E27FC236}">
                  <a16:creationId xmlns:a16="http://schemas.microsoft.com/office/drawing/2014/main" id="{46528499-1163-4F7A-B2E2-E64CB5B9E0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8525" y="46482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x</a:t>
              </a:r>
            </a:p>
          </p:txBody>
        </p:sp>
        <p:sp>
          <p:nvSpPr>
            <p:cNvPr id="61" name="Text Box 48">
              <a:extLst>
                <a:ext uri="{FF2B5EF4-FFF2-40B4-BE49-F238E27FC236}">
                  <a16:creationId xmlns:a16="http://schemas.microsoft.com/office/drawing/2014/main" id="{366B2A8B-76C8-4702-9C18-7334C06ECD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4125" y="4648200"/>
              <a:ext cx="298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x</a:t>
              </a:r>
            </a:p>
          </p:txBody>
        </p:sp>
        <p:sp>
          <p:nvSpPr>
            <p:cNvPr id="62" name="Text Box 51">
              <a:extLst>
                <a:ext uri="{FF2B5EF4-FFF2-40B4-BE49-F238E27FC236}">
                  <a16:creationId xmlns:a16="http://schemas.microsoft.com/office/drawing/2014/main" id="{A4F6C239-B5AD-4D8D-810C-751138BE4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3465513"/>
              <a:ext cx="6635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y</a:t>
              </a:r>
            </a:p>
          </p:txBody>
        </p:sp>
        <p:sp>
          <p:nvSpPr>
            <p:cNvPr id="63" name="Text Box 52">
              <a:extLst>
                <a:ext uri="{FF2B5EF4-FFF2-40B4-BE49-F238E27FC236}">
                  <a16:creationId xmlns:a16="http://schemas.microsoft.com/office/drawing/2014/main" id="{A114024A-AEE1-43CF-9A0F-008254415C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3465513"/>
              <a:ext cx="3048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y</a:t>
              </a:r>
            </a:p>
          </p:txBody>
        </p:sp>
        <p:sp>
          <p:nvSpPr>
            <p:cNvPr id="64" name="Text Box 53">
              <a:extLst>
                <a:ext uri="{FF2B5EF4-FFF2-40B4-BE49-F238E27FC236}">
                  <a16:creationId xmlns:a16="http://schemas.microsoft.com/office/drawing/2014/main" id="{CCD4595D-A9E8-47A7-B17C-D96C8588F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20574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x</a:t>
              </a:r>
              <a:r>
                <a:rPr lang="en-US" altLang="en-US" sz="1800" baseline="-25000"/>
                <a:t>0</a:t>
              </a:r>
            </a:p>
          </p:txBody>
        </p:sp>
        <p:sp>
          <p:nvSpPr>
            <p:cNvPr id="65" name="Text Box 54">
              <a:extLst>
                <a:ext uri="{FF2B5EF4-FFF2-40B4-BE49-F238E27FC236}">
                  <a16:creationId xmlns:a16="http://schemas.microsoft.com/office/drawing/2014/main" id="{3C5D7C84-E6BB-49FE-87BB-7B6227A61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19812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x</a:t>
              </a:r>
              <a:r>
                <a:rPr lang="en-US" altLang="en-US" sz="1800" baseline="-25000"/>
                <a:t>0</a:t>
              </a:r>
            </a:p>
          </p:txBody>
        </p:sp>
        <p:sp>
          <p:nvSpPr>
            <p:cNvPr id="66" name="Text Box 55">
              <a:extLst>
                <a:ext uri="{FF2B5EF4-FFF2-40B4-BE49-F238E27FC236}">
                  <a16:creationId xmlns:a16="http://schemas.microsoft.com/office/drawing/2014/main" id="{EA26CCA0-CD9F-40B3-B4A0-2BBA38CDB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4648200"/>
              <a:ext cx="609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x</a:t>
              </a:r>
              <a:r>
                <a:rPr lang="en-US" altLang="en-US" sz="1800" baseline="-25000"/>
                <a:t>0</a:t>
              </a:r>
            </a:p>
          </p:txBody>
        </p:sp>
        <p:sp>
          <p:nvSpPr>
            <p:cNvPr id="67" name="Text Box 56">
              <a:extLst>
                <a:ext uri="{FF2B5EF4-FFF2-40B4-BE49-F238E27FC236}">
                  <a16:creationId xmlns:a16="http://schemas.microsoft.com/office/drawing/2014/main" id="{7BE40985-808C-40FC-81C1-32CAA3367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4648200"/>
              <a:ext cx="45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x</a:t>
              </a:r>
              <a:r>
                <a:rPr lang="en-US" altLang="en-US" sz="1800" baseline="-25000"/>
                <a:t>0</a:t>
              </a:r>
            </a:p>
          </p:txBody>
        </p:sp>
        <p:sp>
          <p:nvSpPr>
            <p:cNvPr id="68" name="Text Box 57">
              <a:extLst>
                <a:ext uri="{FF2B5EF4-FFF2-40B4-BE49-F238E27FC236}">
                  <a16:creationId xmlns:a16="http://schemas.microsoft.com/office/drawing/2014/main" id="{3D48C36D-2700-4704-8FDC-7F1ECD449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83820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en-US" sz="1800"/>
            </a:p>
          </p:txBody>
        </p:sp>
        <p:graphicFrame>
          <p:nvGraphicFramePr>
            <p:cNvPr id="69" name="Object 60">
              <a:extLst>
                <a:ext uri="{FF2B5EF4-FFF2-40B4-BE49-F238E27FC236}">
                  <a16:creationId xmlns:a16="http://schemas.microsoft.com/office/drawing/2014/main" id="{A96E53ED-BDCE-41E3-9E96-5F57F592AEF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9387294"/>
                </p:ext>
              </p:extLst>
            </p:nvPr>
          </p:nvGraphicFramePr>
          <p:xfrm>
            <a:off x="304800" y="990600"/>
            <a:ext cx="1447800" cy="598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736560" imgH="304560" progId="Equation.DSMT4">
                    <p:embed/>
                  </p:oleObj>
                </mc:Choice>
                <mc:Fallback>
                  <p:oleObj name="Equation" r:id="rId8" imgW="736560" imgH="304560" progId="Equation.DSMT4">
                    <p:embed/>
                    <p:pic>
                      <p:nvPicPr>
                        <p:cNvPr id="47150" name="Object 60">
                          <a:extLst>
                            <a:ext uri="{FF2B5EF4-FFF2-40B4-BE49-F238E27FC236}">
                              <a16:creationId xmlns:a16="http://schemas.microsoft.com/office/drawing/2014/main" id="{2737AE8F-86F2-45CB-923C-BE72E9C420D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00" y="990600"/>
                          <a:ext cx="1447800" cy="598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" name="Text Box 62">
              <a:extLst>
                <a:ext uri="{FF2B5EF4-FFF2-40B4-BE49-F238E27FC236}">
                  <a16:creationId xmlns:a16="http://schemas.microsoft.com/office/drawing/2014/main" id="{F57A7CDD-0A74-46E3-ADA0-D107FDDCD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7600" y="990600"/>
              <a:ext cx="1066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en-US" sz="1800"/>
            </a:p>
          </p:txBody>
        </p:sp>
        <p:graphicFrame>
          <p:nvGraphicFramePr>
            <p:cNvPr id="71" name="Object 63">
              <a:extLst>
                <a:ext uri="{FF2B5EF4-FFF2-40B4-BE49-F238E27FC236}">
                  <a16:creationId xmlns:a16="http://schemas.microsoft.com/office/drawing/2014/main" id="{BAD3684F-C763-4606-8D88-FFD13B50BB5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3255665"/>
                </p:ext>
              </p:extLst>
            </p:nvPr>
          </p:nvGraphicFramePr>
          <p:xfrm>
            <a:off x="7478713" y="946150"/>
            <a:ext cx="1423987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36560" imgH="304560" progId="Equation.DSMT4">
                    <p:embed/>
                  </p:oleObj>
                </mc:Choice>
                <mc:Fallback>
                  <p:oleObj name="Equation" r:id="rId10" imgW="736560" imgH="304560" progId="Equation.DSMT4">
                    <p:embed/>
                    <p:pic>
                      <p:nvPicPr>
                        <p:cNvPr id="47152" name="Object 63">
                          <a:extLst>
                            <a:ext uri="{FF2B5EF4-FFF2-40B4-BE49-F238E27FC236}">
                              <a16:creationId xmlns:a16="http://schemas.microsoft.com/office/drawing/2014/main" id="{4E65AB3A-80FB-4582-B9B9-716B92A2260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78713" y="946150"/>
                          <a:ext cx="1423987" cy="619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Text Box 64">
              <a:extLst>
                <a:ext uri="{FF2B5EF4-FFF2-40B4-BE49-F238E27FC236}">
                  <a16:creationId xmlns:a16="http://schemas.microsoft.com/office/drawing/2014/main" id="{3F25E270-A234-4C9B-B00D-315074CD78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15200" y="5334000"/>
              <a:ext cx="1600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en-US" sz="1800"/>
            </a:p>
          </p:txBody>
        </p:sp>
        <p:graphicFrame>
          <p:nvGraphicFramePr>
            <p:cNvPr id="73" name="Object 65">
              <a:extLst>
                <a:ext uri="{FF2B5EF4-FFF2-40B4-BE49-F238E27FC236}">
                  <a16:creationId xmlns:a16="http://schemas.microsoft.com/office/drawing/2014/main" id="{310C3408-D31D-4973-8134-8B23C70831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4652666"/>
                </p:ext>
              </p:extLst>
            </p:nvPr>
          </p:nvGraphicFramePr>
          <p:xfrm>
            <a:off x="7253288" y="5372100"/>
            <a:ext cx="1722437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736560" imgH="304560" progId="Equation.DSMT4">
                    <p:embed/>
                  </p:oleObj>
                </mc:Choice>
                <mc:Fallback>
                  <p:oleObj name="Equation" r:id="rId12" imgW="736560" imgH="304560" progId="Equation.DSMT4">
                    <p:embed/>
                    <p:pic>
                      <p:nvPicPr>
                        <p:cNvPr id="47154" name="Object 65">
                          <a:extLst>
                            <a:ext uri="{FF2B5EF4-FFF2-40B4-BE49-F238E27FC236}">
                              <a16:creationId xmlns:a16="http://schemas.microsoft.com/office/drawing/2014/main" id="{4F78CF9D-D662-4BE0-B3F1-A4E37D7DA5C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53288" y="5372100"/>
                          <a:ext cx="1722437" cy="619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4" name="Picture 34">
            <a:extLst>
              <a:ext uri="{FF2B5EF4-FFF2-40B4-BE49-F238E27FC236}">
                <a16:creationId xmlns:a16="http://schemas.microsoft.com/office/drawing/2014/main" id="{CB8BEA96-0EF2-4A4F-932E-FA0418E99D43}"/>
              </a:ext>
            </a:extLst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1431358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17" grpId="0"/>
      <p:bldP spid="18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7"/>
          <p:cNvGrpSpPr/>
          <p:nvPr/>
        </p:nvGrpSpPr>
        <p:grpSpPr>
          <a:xfrm>
            <a:off x="3431109" y="2034613"/>
            <a:ext cx="836091" cy="872732"/>
            <a:chOff x="7459669" y="7543800"/>
            <a:chExt cx="1381118" cy="872846"/>
          </a:xfrm>
        </p:grpSpPr>
        <p:sp>
          <p:nvSpPr>
            <p:cNvPr id="47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29"/>
            <p:cNvGrpSpPr/>
            <p:nvPr/>
          </p:nvGrpSpPr>
          <p:grpSpPr>
            <a:xfrm>
              <a:off x="7469187" y="7640053"/>
              <a:ext cx="1371600" cy="776593"/>
              <a:chOff x="7469187" y="7640053"/>
              <a:chExt cx="1371600" cy="776593"/>
            </a:xfrm>
          </p:grpSpPr>
          <p:sp>
            <p:nvSpPr>
              <p:cNvPr id="49" name="Round Same Side Corner Rectangle 48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571128" y="7640053"/>
                <a:ext cx="1184168" cy="754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/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1262367" y="3649684"/>
            <a:ext cx="1534923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67200" y="2046767"/>
            <a:ext cx="1391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ĐƯỜNG TIỆM CẬN ĐỨNG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8D04CDA-1EC3-48D5-90EB-59D7EB33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DDFAE-69F4-4864-A7CA-01B9FB02D826}"/>
              </a:ext>
            </a:extLst>
          </p:cNvPr>
          <p:cNvSpPr txBox="1"/>
          <p:nvPr/>
        </p:nvSpPr>
        <p:spPr>
          <a:xfrm>
            <a:off x="6705600" y="4648200"/>
            <a:ext cx="18473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4" name="Object 73">
            <a:extLst>
              <a:ext uri="{FF2B5EF4-FFF2-40B4-BE49-F238E27FC236}">
                <a16:creationId xmlns:a16="http://schemas.microsoft.com/office/drawing/2014/main" id="{98234FB7-9D11-415A-808E-A847EA83DB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727693"/>
              </p:ext>
            </p:extLst>
          </p:nvPr>
        </p:nvGraphicFramePr>
        <p:xfrm>
          <a:off x="1814513" y="4827588"/>
          <a:ext cx="5875337" cy="863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5720" imgH="6642000" progId="Equation.DSMT4">
                  <p:embed/>
                </p:oleObj>
              </mc:Choice>
              <mc:Fallback>
                <p:oleObj name="Equation" r:id="rId4" imgW="3555720" imgH="66420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8F6E901-861E-4030-B8E7-B8D122A8C8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14513" y="4827588"/>
                        <a:ext cx="5875337" cy="863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TextBox 74">
            <a:extLst>
              <a:ext uri="{FF2B5EF4-FFF2-40B4-BE49-F238E27FC236}">
                <a16:creationId xmlns:a16="http://schemas.microsoft.com/office/drawing/2014/main" id="{5E8EF8B3-4B61-4FBF-83F9-DCEBAA2621C9}"/>
              </a:ext>
            </a:extLst>
          </p:cNvPr>
          <p:cNvSpPr txBox="1"/>
          <p:nvPr/>
        </p:nvSpPr>
        <p:spPr>
          <a:xfrm>
            <a:off x="3461766" y="3447770"/>
            <a:ext cx="19910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5600" dirty="0" err="1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5600" dirty="0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5600" dirty="0">
                <a:solidFill>
                  <a:schemeClr val="bg1"/>
                </a:solidFill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5600" dirty="0">
                <a:effectLst/>
                <a:highlight>
                  <a:srgbClr val="000099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Tìm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đường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tiệm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cận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của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̀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̣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hàm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́ </a:t>
            </a:r>
            <a:r>
              <a:rPr lang="en-US" sz="5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56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7C8C75F-E3D7-4C4A-B3DE-D1E951DA5242}"/>
              </a:ext>
            </a:extLst>
          </p:cNvPr>
          <p:cNvSpPr txBox="1"/>
          <p:nvPr/>
        </p:nvSpPr>
        <p:spPr>
          <a:xfrm>
            <a:off x="12039600" y="5486400"/>
            <a:ext cx="543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5000" dirty="0">
                <a:solidFill>
                  <a:srgbClr val="FF0000"/>
                </a:solidFill>
              </a:rPr>
              <a:t>TCĐ: x= 2.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FC9FDE7-FA3C-43AA-A3B5-713BBB2BEBBE}"/>
              </a:ext>
            </a:extLst>
          </p:cNvPr>
          <p:cNvSpPr txBox="1"/>
          <p:nvPr/>
        </p:nvSpPr>
        <p:spPr>
          <a:xfrm>
            <a:off x="12001500" y="7603867"/>
            <a:ext cx="543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5000" dirty="0">
                <a:solidFill>
                  <a:srgbClr val="FF0000"/>
                </a:solidFill>
              </a:rPr>
              <a:t>TCĐ: </a:t>
            </a:r>
            <a:r>
              <a:rPr lang="en-US" sz="5000" dirty="0" err="1">
                <a:solidFill>
                  <a:srgbClr val="FF0000"/>
                </a:solidFill>
              </a:rPr>
              <a:t>không</a:t>
            </a:r>
            <a:r>
              <a:rPr lang="en-US" sz="5000" dirty="0">
                <a:solidFill>
                  <a:srgbClr val="FF0000"/>
                </a:solidFill>
              </a:rPr>
              <a:t> </a:t>
            </a:r>
            <a:r>
              <a:rPr lang="en-US" sz="5000" dirty="0" err="1">
                <a:solidFill>
                  <a:srgbClr val="FF0000"/>
                </a:solidFill>
              </a:rPr>
              <a:t>có</a:t>
            </a:r>
            <a:endParaRPr lang="en-US" sz="5000" dirty="0">
              <a:solidFill>
                <a:srgbClr val="FF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C36B1EA-E330-4D5F-A88B-DB21B926581D}"/>
              </a:ext>
            </a:extLst>
          </p:cNvPr>
          <p:cNvSpPr txBox="1"/>
          <p:nvPr/>
        </p:nvSpPr>
        <p:spPr>
          <a:xfrm>
            <a:off x="11963400" y="11973064"/>
            <a:ext cx="543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5000" dirty="0">
                <a:solidFill>
                  <a:srgbClr val="FF0000"/>
                </a:solidFill>
              </a:rPr>
              <a:t>TCĐ: x = 0.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2B958BE-2990-45DA-89E7-18E8B9D0657B}"/>
              </a:ext>
            </a:extLst>
          </p:cNvPr>
          <p:cNvGrpSpPr/>
          <p:nvPr/>
        </p:nvGrpSpPr>
        <p:grpSpPr>
          <a:xfrm>
            <a:off x="11963400" y="9284097"/>
            <a:ext cx="5435600" cy="1447800"/>
            <a:chOff x="12001500" y="7310854"/>
            <a:chExt cx="5435600" cy="1447800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C933CA2-46A1-4575-BAFC-98988996B253}"/>
                </a:ext>
              </a:extLst>
            </p:cNvPr>
            <p:cNvSpPr txBox="1"/>
            <p:nvPr/>
          </p:nvSpPr>
          <p:spPr>
            <a:xfrm>
              <a:off x="12001500" y="7603867"/>
              <a:ext cx="54356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sz="5000" dirty="0">
                  <a:solidFill>
                    <a:srgbClr val="FF0000"/>
                  </a:solidFill>
                </a:rPr>
                <a:t>TCN: x =      .</a:t>
              </a:r>
            </a:p>
          </p:txBody>
        </p:sp>
        <p:graphicFrame>
          <p:nvGraphicFramePr>
            <p:cNvPr id="83" name="Object 82">
              <a:extLst>
                <a:ext uri="{FF2B5EF4-FFF2-40B4-BE49-F238E27FC236}">
                  <a16:creationId xmlns:a16="http://schemas.microsoft.com/office/drawing/2014/main" id="{17D38DA0-3CF0-4174-A964-74F80E6D017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8199499"/>
                </p:ext>
              </p:extLst>
            </p:nvPr>
          </p:nvGraphicFramePr>
          <p:xfrm>
            <a:off x="14541500" y="7310854"/>
            <a:ext cx="431800" cy="144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31640" imgH="1447560" progId="Equation.DSMT4">
                    <p:embed/>
                  </p:oleObj>
                </mc:Choice>
                <mc:Fallback>
                  <p:oleObj name="Equation" r:id="rId6" imgW="431640" imgH="1447560" progId="Equation.DSMT4">
                    <p:embed/>
                    <p:pic>
                      <p:nvPicPr>
                        <p:cNvPr id="30" name="Object 29">
                          <a:extLst>
                            <a:ext uri="{FF2B5EF4-FFF2-40B4-BE49-F238E27FC236}">
                              <a16:creationId xmlns:a16="http://schemas.microsoft.com/office/drawing/2014/main" id="{4062F89D-9A4F-469C-9DAC-DE9D3EEDF03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4541500" y="7310854"/>
                          <a:ext cx="431800" cy="144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84" name="Picture 34">
            <a:extLst>
              <a:ext uri="{FF2B5EF4-FFF2-40B4-BE49-F238E27FC236}">
                <a16:creationId xmlns:a16="http://schemas.microsoft.com/office/drawing/2014/main" id="{453781F6-CAB4-4C73-B248-975076A3C1EC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78" y="1417873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045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75" grpId="0"/>
      <p:bldP spid="76" grpId="0"/>
      <p:bldP spid="78" grpId="0"/>
      <p:bldP spid="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/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1262367" y="3649684"/>
            <a:ext cx="1534923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3848477" y="1761924"/>
            <a:ext cx="16687046" cy="907188"/>
            <a:chOff x="7459670" y="7543799"/>
            <a:chExt cx="20011305" cy="907307"/>
          </a:xfrm>
        </p:grpSpPr>
        <p:sp>
          <p:nvSpPr>
            <p:cNvPr id="28" name="TextBox 27"/>
            <p:cNvSpPr txBox="1"/>
            <p:nvPr/>
          </p:nvSpPr>
          <p:spPr>
            <a:xfrm>
              <a:off x="8993186" y="7620000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DỤNG: </a:t>
              </a:r>
            </a:p>
          </p:txBody>
        </p:sp>
        <p:grpSp>
          <p:nvGrpSpPr>
            <p:cNvPr id="29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4" name="Round Same Side Corner Rectangle 3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571128" y="7640053"/>
                  <a:ext cx="1184168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A5A477C-AF77-45CF-9F88-8261CE2CA975}"/>
              </a:ext>
            </a:extLst>
          </p:cNvPr>
          <p:cNvGrpSpPr/>
          <p:nvPr/>
        </p:nvGrpSpPr>
        <p:grpSpPr>
          <a:xfrm>
            <a:off x="3884271" y="3050650"/>
            <a:ext cx="20409351" cy="2524246"/>
            <a:chOff x="1231886" y="2962154"/>
            <a:chExt cx="21889747" cy="2505196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72C34B5-28E6-4EC8-B246-38F191EAA9DC}"/>
                </a:ext>
              </a:extLst>
            </p:cNvPr>
            <p:cNvSpPr/>
            <p:nvPr/>
          </p:nvSpPr>
          <p:spPr>
            <a:xfrm>
              <a:off x="1231886" y="2962154"/>
              <a:ext cx="21889747" cy="2123658"/>
            </a:xfrm>
            <a:prstGeom prst="rect">
              <a:avLst/>
            </a:prstGeom>
            <a:noFill/>
            <a:ln w="57150" cmpd="dbl"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fr-FR" sz="4400" b="1" dirty="0" err="1"/>
                <a:t>Tìm</a:t>
              </a:r>
              <a:r>
                <a:rPr lang="fr-FR" sz="4400" b="1" dirty="0"/>
                <a:t> </a:t>
              </a:r>
              <a:r>
                <a:rPr lang="fr-FR" sz="4400" b="1" dirty="0" err="1"/>
                <a:t>tiệm</a:t>
              </a:r>
              <a:r>
                <a:rPr lang="fr-FR" sz="4400" b="1" dirty="0"/>
                <a:t> </a:t>
              </a:r>
              <a:r>
                <a:rPr lang="fr-FR" sz="4400" b="1" dirty="0" err="1"/>
                <a:t>cận</a:t>
              </a:r>
              <a:r>
                <a:rPr lang="fr-FR" sz="4400" b="1" dirty="0"/>
                <a:t> </a:t>
              </a:r>
              <a:r>
                <a:rPr lang="fr-FR" sz="4400" b="1" dirty="0" err="1"/>
                <a:t>đứng</a:t>
              </a:r>
              <a:r>
                <a:rPr lang="fr-FR" sz="4400" b="1" dirty="0"/>
                <a:t>, </a:t>
              </a:r>
              <a:r>
                <a:rPr lang="fr-FR" sz="4400" b="1" dirty="0" err="1"/>
                <a:t>tiệm</a:t>
              </a:r>
              <a:r>
                <a:rPr lang="fr-FR" sz="4400" b="1" dirty="0"/>
                <a:t> </a:t>
              </a:r>
              <a:r>
                <a:rPr lang="fr-FR" sz="4400" b="1" dirty="0" err="1"/>
                <a:t>cận</a:t>
              </a:r>
              <a:r>
                <a:rPr lang="fr-FR" sz="4400" b="1" dirty="0"/>
                <a:t> </a:t>
              </a:r>
              <a:r>
                <a:rPr lang="fr-FR" sz="4400" b="1" dirty="0" err="1"/>
                <a:t>ngang</a:t>
              </a:r>
              <a:r>
                <a:rPr lang="fr-FR" sz="4400" b="1" dirty="0"/>
                <a:t> </a:t>
              </a:r>
              <a:r>
                <a:rPr lang="fr-FR" sz="4400" b="1" dirty="0" err="1"/>
                <a:t>của</a:t>
              </a:r>
              <a:r>
                <a:rPr lang="fr-FR" sz="4400" b="1" dirty="0"/>
                <a:t> </a:t>
              </a:r>
              <a:r>
                <a:rPr lang="fr-FR" sz="4400" b="1" dirty="0" err="1"/>
                <a:t>đồ</a:t>
              </a:r>
              <a:r>
                <a:rPr lang="fr-FR" sz="4400" b="1" dirty="0"/>
                <a:t> </a:t>
              </a:r>
              <a:r>
                <a:rPr lang="fr-FR" sz="4400" b="1" dirty="0" err="1"/>
                <a:t>thị</a:t>
              </a:r>
              <a:r>
                <a:rPr lang="fr-FR" sz="4400" b="1" dirty="0"/>
                <a:t> </a:t>
              </a:r>
              <a:r>
                <a:rPr lang="fr-FR" sz="4400" b="1" dirty="0" err="1"/>
                <a:t>các</a:t>
              </a:r>
              <a:r>
                <a:rPr lang="fr-FR" sz="4400" b="1" dirty="0"/>
                <a:t> </a:t>
              </a:r>
              <a:r>
                <a:rPr lang="fr-FR" sz="4400" b="1" dirty="0" err="1"/>
                <a:t>hàm</a:t>
              </a:r>
              <a:r>
                <a:rPr lang="fr-FR" sz="4400" b="1" dirty="0"/>
                <a:t> </a:t>
              </a:r>
              <a:r>
                <a:rPr lang="fr-FR" sz="4400" b="1" dirty="0" err="1"/>
                <a:t>số</a:t>
              </a:r>
              <a:r>
                <a:rPr lang="fr-FR" sz="4400" b="1" dirty="0"/>
                <a:t> </a:t>
              </a:r>
              <a:r>
                <a:rPr lang="fr-FR" sz="4400" b="1" dirty="0" err="1"/>
                <a:t>sau</a:t>
              </a:r>
              <a:r>
                <a:rPr lang="fr-FR" sz="4400" b="1" dirty="0"/>
                <a:t>: </a:t>
              </a:r>
            </a:p>
            <a:p>
              <a:r>
                <a:rPr lang="fr-FR" sz="4400" b="1" dirty="0"/>
                <a:t>      </a:t>
              </a:r>
            </a:p>
            <a:p>
              <a:r>
                <a:rPr lang="fr-FR" sz="4400" b="1" dirty="0"/>
                <a:t>      1.                                                2.                                        3. </a:t>
              </a:r>
              <a:endParaRPr lang="vi-VN" sz="4400" b="1" dirty="0"/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4A9922D8-0A4C-434B-BB75-B892095CAA7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5806710"/>
                </p:ext>
              </p:extLst>
            </p:nvPr>
          </p:nvGraphicFramePr>
          <p:xfrm>
            <a:off x="3138408" y="3604051"/>
            <a:ext cx="2347992" cy="1831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133360" imgH="1346040" progId="Equation.DSMT4">
                    <p:embed/>
                  </p:oleObj>
                </mc:Choice>
                <mc:Fallback>
                  <p:oleObj name="Equation" r:id="rId4" imgW="2133360" imgH="1346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138408" y="3604051"/>
                          <a:ext cx="2347992" cy="18318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2ADC1218-0001-4F2E-A2C1-09F61955B8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3624976"/>
                </p:ext>
              </p:extLst>
            </p:nvPr>
          </p:nvGraphicFramePr>
          <p:xfrm>
            <a:off x="11612562" y="3727450"/>
            <a:ext cx="3475037" cy="173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965160" imgH="431640" progId="Equation.DSMT4">
                    <p:embed/>
                  </p:oleObj>
                </mc:Choice>
                <mc:Fallback>
                  <p:oleObj name="Equation" r:id="rId6" imgW="96516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1612562" y="3727450"/>
                          <a:ext cx="3475037" cy="1739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1B54328B-6D6E-482D-9A49-F60C4646D4C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1405543"/>
                </p:ext>
              </p:extLst>
            </p:nvPr>
          </p:nvGraphicFramePr>
          <p:xfrm>
            <a:off x="17762554" y="3787447"/>
            <a:ext cx="2371960" cy="1591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679272" imgH="486336" progId="Equation.DSMT4">
                    <p:embed/>
                  </p:oleObj>
                </mc:Choice>
                <mc:Fallback>
                  <p:oleObj name="Equation" r:id="rId8" imgW="679272" imgH="48633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7762554" y="3787447"/>
                          <a:ext cx="2371960" cy="15914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D3B85CC-3C6B-463E-8E0B-6C40DEB92AEB}"/>
              </a:ext>
            </a:extLst>
          </p:cNvPr>
          <p:cNvSpPr txBox="1"/>
          <p:nvPr/>
        </p:nvSpPr>
        <p:spPr>
          <a:xfrm>
            <a:off x="2438400" y="7467600"/>
            <a:ext cx="60198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TCĐ: x = 2, TCN: y = -1.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D565CFD-BDF2-4F68-9BFA-55E6B3DE8BDF}"/>
              </a:ext>
            </a:extLst>
          </p:cNvPr>
          <p:cNvSpPr txBox="1"/>
          <p:nvPr/>
        </p:nvSpPr>
        <p:spPr>
          <a:xfrm>
            <a:off x="2438400" y="8686800"/>
            <a:ext cx="94488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TCĐ: x = -1, TCN: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1AC8784-EEAC-4910-9455-A8FE780DCFAD}"/>
              </a:ext>
            </a:extLst>
          </p:cNvPr>
          <p:cNvSpPr txBox="1"/>
          <p:nvPr/>
        </p:nvSpPr>
        <p:spPr>
          <a:xfrm>
            <a:off x="2438400" y="9822391"/>
            <a:ext cx="60198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TCĐ: x = 1, TCN: y = 1.</a:t>
            </a:r>
          </a:p>
        </p:txBody>
      </p:sp>
      <p:pic>
        <p:nvPicPr>
          <p:cNvPr id="50" name="Picture 34">
            <a:extLst>
              <a:ext uri="{FF2B5EF4-FFF2-40B4-BE49-F238E27FC236}">
                <a16:creationId xmlns:a16="http://schemas.microsoft.com/office/drawing/2014/main" id="{DFB61A4C-D361-4F14-8DA6-A54F010D1E85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1755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977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44" grpId="0"/>
      <p:bldP spid="47" grpId="0"/>
      <p:bldP spid="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6583</TotalTime>
  <Words>1134</Words>
  <Application>Microsoft Office PowerPoint</Application>
  <PresentationFormat>Custom</PresentationFormat>
  <Paragraphs>174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AvantGarde-Demi</vt:lpstr>
      <vt:lpstr>Calibri</vt:lpstr>
      <vt:lpstr>Cambria Math</vt:lpstr>
      <vt:lpstr>Chu Van An</vt:lpstr>
      <vt:lpstr>Palatino Linotype</vt:lpstr>
      <vt:lpstr>Tahoma</vt:lpstr>
      <vt:lpstr>Times New Roman</vt:lpstr>
      <vt:lpstr>Office Theme</vt:lpstr>
      <vt:lpstr>Equation</vt:lpstr>
      <vt:lpstr>MathType 7.0 Equation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phuong nguyen</cp:lastModifiedBy>
  <cp:revision>509</cp:revision>
  <dcterms:created xsi:type="dcterms:W3CDTF">2013-08-31T11:42:51Z</dcterms:created>
  <dcterms:modified xsi:type="dcterms:W3CDTF">2021-08-29T12:33:38Z</dcterms:modified>
</cp:coreProperties>
</file>