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313" r:id="rId3"/>
    <p:sldId id="301" r:id="rId4"/>
    <p:sldId id="315" r:id="rId5"/>
    <p:sldId id="317" r:id="rId6"/>
    <p:sldId id="318" r:id="rId7"/>
    <p:sldId id="319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336" r:id="rId23"/>
    <p:sldId id="337" r:id="rId24"/>
    <p:sldId id="334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0" d="100"/>
          <a:sy n="30" d="100"/>
        </p:scale>
        <p:origin x="-144" y="-3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39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41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80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83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22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610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63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025" algn="l" defTabSz="217741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t>01/04/2022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62160" y="1676400"/>
            <a:ext cx="14461490" cy="11314430"/>
            <a:chOff x="9835947" y="2126503"/>
            <a:chExt cx="14461490" cy="11314430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346555" cy="11314430"/>
              <a:chOff x="1339699" y="3448230"/>
              <a:chExt cx="14346555" cy="11314430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346555" cy="11314430"/>
                <a:chOff x="1339699" y="3448230"/>
                <a:chExt cx="14346555" cy="11314430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829230"/>
                  <a:ext cx="14346555" cy="10933430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835947" y="2164603"/>
              <a:ext cx="14461490" cy="2206625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94187" y="2484008"/>
              <a:ext cx="12111990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I. </a:t>
              </a:r>
            </a:p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858068" y="4343400"/>
            <a:ext cx="14194790" cy="1981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vi-VN" alt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phương trình bậc nhất ba ẩn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808210" y="6131472"/>
            <a:ext cx="14194790" cy="5105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</a:t>
            </a:r>
            <a:r>
              <a:rPr 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altLang="en-US" sz="6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ẩn.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3352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1.8.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Nam.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. </a:t>
            </a:r>
            <a:r>
              <a:rPr lang="en-US" dirty="0" err="1"/>
              <a:t>Bảy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Nam. Ba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079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dirty="0" err="1" smtClean="0"/>
                  <a:t>Gọi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tuổi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anh</a:t>
                </a:r>
                <a:r>
                  <a:rPr lang="en-US" dirty="0"/>
                  <a:t> Nam, </a:t>
                </a:r>
                <a:r>
                  <a:rPr lang="en-US" dirty="0" err="1"/>
                  <a:t>chị</a:t>
                </a:r>
                <a:r>
                  <a:rPr lang="en-US" dirty="0"/>
                  <a:t> Mai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em</a:t>
                </a:r>
                <a:r>
                  <a:rPr lang="en-US" dirty="0"/>
                  <a:t> </a:t>
                </a:r>
                <a:r>
                  <a:rPr lang="en-US" dirty="0" err="1"/>
                  <a:t>Hà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79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8153399"/>
                <a:ext cx="23164800" cy="2819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7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53399"/>
                <a:ext cx="23164800" cy="2819401"/>
              </a:xfrm>
              <a:prstGeom prst="rect">
                <a:avLst/>
              </a:prstGeom>
              <a:blipFill rotWithShape="1">
                <a:blip r:embed="rId4"/>
                <a:stretch>
                  <a:fillRect l="-10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6248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38200" y="10972801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Nam </a:t>
            </a:r>
            <a:r>
              <a:rPr lang="en-US" dirty="0" err="1"/>
              <a:t>là</a:t>
            </a:r>
            <a:r>
              <a:rPr lang="en-US" dirty="0"/>
              <a:t> 39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chị</a:t>
            </a:r>
            <a:r>
              <a:rPr lang="en-US" dirty="0"/>
              <a:t> Mai </a:t>
            </a:r>
            <a:r>
              <a:rPr lang="en-US" dirty="0" err="1"/>
              <a:t>là</a:t>
            </a:r>
            <a:r>
              <a:rPr lang="en-US" dirty="0"/>
              <a:t> 23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13 </a:t>
            </a:r>
            <a:r>
              <a:rPr lang="en-US" dirty="0" err="1"/>
              <a:t>tuổi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0" y="8132099"/>
                <a:ext cx="4629216" cy="254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8132099"/>
                <a:ext cx="4629216" cy="25481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611600" y="8458200"/>
                <a:ext cx="2896882" cy="1860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13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8458200"/>
                <a:ext cx="2896882" cy="18607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1.9.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330 740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, </a:t>
            </a:r>
            <a:r>
              <a:rPr lang="en-US" dirty="0" err="1"/>
              <a:t>bác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khoán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4%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;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5%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6%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45500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khoán</a:t>
                </a:r>
                <a:r>
                  <a:rPr lang="en-US" dirty="0"/>
                  <a:t>,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vàng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gửi</a:t>
                </a:r>
                <a:r>
                  <a:rPr lang="en-US" dirty="0"/>
                  <a:t> </a:t>
                </a:r>
                <a:r>
                  <a:rPr lang="en-US" dirty="0" err="1"/>
                  <a:t>tiết</a:t>
                </a:r>
                <a:r>
                  <a:rPr lang="en-US" dirty="0"/>
                  <a:t> </a:t>
                </a:r>
                <a:r>
                  <a:rPr lang="en-US" dirty="0" err="1"/>
                  <a:t>kiệm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455002"/>
              </a:xfrm>
              <a:prstGeom prst="rect">
                <a:avLst/>
              </a:prstGeom>
              <a:blipFill rotWithShape="1">
                <a:blip r:embed="rId3"/>
                <a:stretch>
                  <a:fillRect l="-22" t="-12467" r="-19" b="-3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677399"/>
                <a:ext cx="23164800" cy="3505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/>
                  <a:t>Sau</a:t>
                </a:r>
                <a:r>
                  <a:rPr lang="en-US" dirty="0" smtClean="0"/>
                  <a:t> 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lẫn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khoán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.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677399"/>
                <a:ext cx="23164800" cy="3505201"/>
              </a:xfrm>
              <a:prstGeom prst="rect">
                <a:avLst/>
              </a:prstGeom>
              <a:blipFill rotWithShape="1">
                <a:blip r:embed="rId4"/>
                <a:stretch>
                  <a:fillRect l="-1078" t="-19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93744" y="10582753"/>
                <a:ext cx="19761994" cy="115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lẫn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lãi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mua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sz="4800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 sz="4800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44" y="10582753"/>
                <a:ext cx="19761994" cy="1152047"/>
              </a:xfrm>
              <a:prstGeom prst="rect">
                <a:avLst/>
              </a:prstGeom>
              <a:blipFill rotWithShape="1">
                <a:blip r:embed="rId5"/>
                <a:stretch>
                  <a:fillRect l="-1419" t="-52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93744" y="11736334"/>
                <a:ext cx="21615797" cy="114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tiền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lẫn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lãi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gửi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charset="0"/>
                      </a:rPr>
                      <m:t>𝑧</m:t>
                    </m:r>
                    <m:r>
                      <a:rPr lang="en-US" sz="4800" i="1">
                        <a:latin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charset="0"/>
                          </a:rPr>
                          <m:t>6</m:t>
                        </m:r>
                      </m:num>
                      <m:den>
                        <m:r>
                          <a:rPr lang="en-US" sz="4800">
                            <a:latin typeface="Cambria Math" panose="02040503050406030204" charset="0"/>
                          </a:rPr>
                          <m:t>100</m:t>
                        </m:r>
                      </m:den>
                    </m:f>
                    <m:r>
                      <a:rPr lang="en-US" sz="4800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744" y="11736334"/>
                <a:ext cx="21615797" cy="1141466"/>
              </a:xfrm>
              <a:prstGeom prst="rect">
                <a:avLst/>
              </a:prstGeom>
              <a:blipFill rotWithShape="1">
                <a:blip r:embed="rId6"/>
                <a:stretch>
                  <a:fillRect l="-1297" t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smtClean="0"/>
                  <a:t>Theo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330740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330740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53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111300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110240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109200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0"/>
                <a:ext cx="23164800" cy="3505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lẫn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Bác</a:t>
                </a:r>
                <a:r>
                  <a:rPr lang="en-US" dirty="0"/>
                  <a:t> </a:t>
                </a:r>
                <a:r>
                  <a:rPr lang="en-US" dirty="0" err="1"/>
                  <a:t>Việt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3.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26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25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.111300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347256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0"/>
                <a:ext cx="23164800" cy="3505201"/>
              </a:xfrm>
              <a:prstGeom prst="rect">
                <a:avLst/>
              </a:prstGeom>
              <a:blipFill rotWithShape="1">
                <a:blip r:embed="rId4"/>
                <a:stretch>
                  <a:fillRect l="-22" t="-5163" r="-19" b="-1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1.10.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250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;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200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400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tồng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251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cáp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680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520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vé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lên</a:t>
                </a:r>
                <a:r>
                  <a:rPr lang="en-US" dirty="0"/>
                  <a:t>,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xuống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cáp</a:t>
                </a:r>
                <a:r>
                  <a:rPr lang="en-US" dirty="0"/>
                  <a:t> </a:t>
                </a:r>
                <a:r>
                  <a:rPr lang="en-US" dirty="0" err="1"/>
                  <a:t>treo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251000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680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520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220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460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blipFill rotWithShape="1">
                <a:blip r:embed="rId4"/>
                <a:stretch>
                  <a:fillRect l="-22" t="-1328" r="-19" b="-1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24753" y="11734801"/>
            <a:ext cx="23164800" cy="10578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/>
              <a:t>có</a:t>
            </a:r>
            <a:r>
              <a:rPr lang="en-US" dirty="0"/>
              <a:t> 220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, 60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460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2895599"/>
            <a:ext cx="23164800" cy="4350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1.11.</a:t>
            </a:r>
            <a:r>
              <a:rPr lang="en-US" dirty="0"/>
              <a:t> Ba </a:t>
            </a:r>
            <a:r>
              <a:rPr lang="en-US" dirty="0" err="1"/>
              <a:t>lớp</a:t>
            </a:r>
            <a:r>
              <a:rPr lang="en-US" dirty="0"/>
              <a:t> 10A, 10B, 10C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128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10A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3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4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;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10B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2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5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;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10C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6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.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476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xoan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375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sinh</a:t>
                </a:r>
                <a:r>
                  <a:rPr lang="en-US" dirty="0"/>
                  <a:t> </a:t>
                </a:r>
                <a:r>
                  <a:rPr lang="en-US" dirty="0" err="1"/>
                  <a:t>lớp</a:t>
                </a:r>
                <a:r>
                  <a:rPr lang="en-US" dirty="0"/>
                  <a:t> 10A, 10B </a:t>
                </a:r>
                <a:r>
                  <a:rPr lang="en-US" dirty="0" err="1"/>
                  <a:t>và</a:t>
                </a:r>
                <a:r>
                  <a:rPr lang="en-US" dirty="0"/>
                  <a:t> 10C.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2397"/>
                <a:ext cx="23164800" cy="1074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16889" r="-19" b="-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128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476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375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96399"/>
                <a:ext cx="23164800" cy="2438401"/>
              </a:xfrm>
              <a:prstGeom prst="rect">
                <a:avLst/>
              </a:prstGeom>
              <a:blipFill rotWithShape="1">
                <a:blip r:embed="rId4"/>
                <a:stretch>
                  <a:fillRect l="-22" t="-1380" r="-19" b="-1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7246203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824753" y="11734801"/>
            <a:ext cx="23164800" cy="10578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10A </a:t>
            </a:r>
            <a:r>
              <a:rPr lang="en-US" dirty="0" err="1"/>
              <a:t>có</a:t>
            </a:r>
            <a:r>
              <a:rPr lang="en-US" dirty="0"/>
              <a:t> 40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 10B </a:t>
            </a:r>
            <a:r>
              <a:rPr lang="en-US" dirty="0" err="1"/>
              <a:t>có</a:t>
            </a:r>
            <a:r>
              <a:rPr lang="en-US" dirty="0"/>
              <a:t> 43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10C </a:t>
            </a:r>
            <a:r>
              <a:rPr lang="en-US" dirty="0" err="1"/>
              <a:t>có</a:t>
            </a:r>
            <a:r>
              <a:rPr lang="en-US" dirty="0"/>
              <a:t> 45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25908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1.12.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phản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đốt</a:t>
                </a:r>
                <a:r>
                  <a:rPr lang="en-US" dirty="0"/>
                  <a:t> </a:t>
                </a:r>
                <a:r>
                  <a:rPr lang="en-US" dirty="0" err="1"/>
                  <a:t>cháy</a:t>
                </a:r>
                <a:r>
                  <a:rPr lang="en-US" dirty="0"/>
                  <a:t> methane </a:t>
                </a:r>
                <a:r>
                  <a:rPr lang="en-US" dirty="0" err="1"/>
                  <a:t>trong</a:t>
                </a:r>
                <a:r>
                  <a:rPr lang="en-US" dirty="0"/>
                  <a:t> oxygen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C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charset="0"/>
                        </a:rPr>
                        <m:t>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2590801"/>
              </a:xfrm>
              <a:prstGeom prst="rect">
                <a:avLst/>
              </a:prstGeom>
              <a:blipFill rotWithShape="1">
                <a:blip r:embed="rId3"/>
                <a:stretch>
                  <a:fillRect l="-22" t="-8088" r="-19" b="-1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6538794"/>
                <a:ext cx="23164800" cy="1690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𝑥𝐶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𝑦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charset="0"/>
                            </a:rPr>
                            <m:t>O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𝑧𝐶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𝑂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>
                              <a:latin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38794"/>
                <a:ext cx="23164800" cy="1690806"/>
              </a:xfrm>
              <a:prstGeom prst="rect">
                <a:avLst/>
              </a:prstGeom>
              <a:blipFill rotWithShape="1">
                <a:blip r:embed="rId4"/>
                <a:stretch>
                  <a:fillRect l="-22" t="-10715" r="-19" b="-2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838200" y="8229600"/>
            <a:ext cx="23164800" cy="98163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carbon, hydrogen </a:t>
            </a:r>
            <a:r>
              <a:rPr lang="en-US" dirty="0" err="1"/>
              <a:t>và</a:t>
            </a:r>
            <a:r>
              <a:rPr lang="en-US" dirty="0"/>
              <a:t> oxygen ở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5626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24753" y="9211237"/>
                <a:ext cx="23164800" cy="36665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3" y="9211237"/>
                <a:ext cx="23164800" cy="3666563"/>
              </a:xfrm>
              <a:prstGeom prst="rect">
                <a:avLst/>
              </a:prstGeom>
              <a:blipFill rotWithShape="1">
                <a:blip r:embed="rId5"/>
                <a:stretch>
                  <a:fillRect l="-21" t="-2544" r="-20" b="-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9" grpId="0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𝑋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𝑌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𝑍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𝑌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𝑍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1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⇒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2;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1;</m:t>
                    </m:r>
                    <m:r>
                      <a:rPr lang="en-US" i="1">
                        <a:latin typeface="Cambria Math" panose="02040503050406030204" charset="0"/>
                      </a:rPr>
                      <m:t>𝑡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1"/>
                <a:ext cx="23164800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067800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O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→</m:t>
                    </m:r>
                    <m:r>
                      <a:rPr lang="en-US" i="1">
                        <a:latin typeface="Cambria Math" panose="02040503050406030204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𝑂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067800"/>
                <a:ext cx="2316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32473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1.13.</a:t>
                </a:r>
                <a:r>
                  <a:rPr lang="en-US" dirty="0"/>
                  <a:t> Cho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1.2.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cường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dòng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rẽ</a:t>
                </a:r>
                <a:r>
                  <a:rPr lang="en-US" dirty="0"/>
                  <a:t>. Cho </a:t>
                </a:r>
                <a:r>
                  <a:rPr lang="en-US" dirty="0" err="1"/>
                  <a:t>biết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Ω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Ω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𝐼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A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A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trở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                             </a:t>
                </a:r>
                <a:r>
                  <a:rPr lang="en-US" dirty="0" err="1" smtClean="0"/>
                  <a:t>Hình</a:t>
                </a:r>
                <a:r>
                  <a:rPr lang="en-US" dirty="0" smtClean="0"/>
                  <a:t> </a:t>
                </a:r>
                <a:r>
                  <a:rPr lang="en-US" dirty="0"/>
                  <a:t>1.2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3247391"/>
              </a:xfrm>
              <a:prstGeom prst="rect">
                <a:avLst/>
              </a:prstGeom>
              <a:blipFill rotWithShape="1">
                <a:blip r:embed="rId3"/>
                <a:stretch>
                  <a:fillRect l="-22" t="-6453" r="-19" b="-20885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6295390"/>
            <a:ext cx="7162800" cy="475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sơ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mạch</a:t>
                </a:r>
                <a:r>
                  <a:rPr lang="en-US" dirty="0"/>
                  <a:t> </a:t>
                </a:r>
                <a:r>
                  <a:rPr lang="en-US" dirty="0" err="1"/>
                  <a:t>điện</a:t>
                </a:r>
                <a:r>
                  <a:rPr lang="en-US" dirty="0"/>
                  <a:t>, 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𝐼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4122003"/>
              </a:xfrm>
              <a:prstGeom prst="rect">
                <a:avLst/>
              </a:prstGeom>
              <a:blipFill rotWithShape="1">
                <a:blip r:embed="rId3"/>
                <a:stretch>
                  <a:fillRect l="-22" t="-4401" r="-19" b="-1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7772400"/>
                <a:ext cx="23164800" cy="2057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1.6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1.8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14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772400"/>
                <a:ext cx="23164800" cy="2057399"/>
              </a:xfrm>
              <a:prstGeom prst="rect">
                <a:avLst/>
              </a:prstGeom>
              <a:blipFill rotWithShape="1">
                <a:blip r:embed="rId4"/>
                <a:stretch>
                  <a:fillRect l="-22" t="-556" r="-19" b="-2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829800"/>
                <a:ext cx="23164800" cy="129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𝑈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14;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29800"/>
                <a:ext cx="23164800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71" r="-19" b="-3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62429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/>
                  <a:t>1.14.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giai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triển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vườn</a:t>
                </a:r>
                <a:r>
                  <a:rPr lang="en-US" dirty="0"/>
                  <a:t> </a:t>
                </a:r>
                <a:r>
                  <a:rPr lang="en-US" dirty="0" err="1"/>
                  <a:t>muốn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cây</a:t>
                </a:r>
                <a:r>
                  <a:rPr lang="en-US" dirty="0"/>
                  <a:t> </a:t>
                </a:r>
                <a:r>
                  <a:rPr lang="en-US" dirty="0" err="1"/>
                  <a:t>cảnh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 </a:t>
                </a:r>
                <a:r>
                  <a:rPr lang="en-US" dirty="0" err="1"/>
                  <a:t>Bác</a:t>
                </a:r>
                <a:r>
                  <a:rPr lang="en-US" dirty="0"/>
                  <a:t> An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,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: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1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12:7:12.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2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6:30:25.</a:t>
                </a:r>
              </a:p>
              <a:p>
                <a:r>
                  <a:rPr lang="en-US" dirty="0" err="1"/>
                  <a:t>Bao</a:t>
                </a:r>
                <a:r>
                  <a:rPr lang="en-US" dirty="0"/>
                  <a:t> 3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30:16:11.</a:t>
                </a:r>
              </a:p>
              <a:p>
                <a:r>
                  <a:rPr lang="en-US" dirty="0" err="1"/>
                  <a:t>Hỏi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hỗn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15:15:15?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6242957"/>
              </a:xfrm>
              <a:prstGeom prst="rect">
                <a:avLst/>
              </a:prstGeom>
              <a:blipFill rotWithShape="1">
                <a:blip r:embed="rId3"/>
                <a:stretch>
                  <a:fillRect l="-22" t="-3357" r="-19" b="-74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9367156"/>
                <a:ext cx="23164800" cy="305344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Chú</a:t>
                </a:r>
                <a:r>
                  <a:rPr lang="en-US" dirty="0"/>
                  <a:t> ý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thường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bao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1 </a:t>
                </a:r>
                <a:r>
                  <a:rPr lang="en-US" dirty="0" err="1"/>
                  <a:t>ghi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12:7:12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đạm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nitơ</a:t>
                </a:r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12%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lân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P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O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7%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kali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charset="0"/>
                          </a:rPr>
                          <m:t>K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O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12%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chiếm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100%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charset="0"/>
                          </a:rPr>
                          <m:t>12%</m:t>
                        </m:r>
                        <m:r>
                          <a:rPr lang="en-US" i="1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7%</m:t>
                        </m:r>
                        <m:r>
                          <a:rPr lang="en-US" i="1">
                            <a:latin typeface="Cambria Math" panose="02040503050406030204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12%</m:t>
                        </m:r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69%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367156"/>
                <a:ext cx="23164800" cy="3053444"/>
              </a:xfrm>
              <a:prstGeom prst="rect">
                <a:avLst/>
              </a:prstGeom>
              <a:blipFill rotWithShape="1">
                <a:blip r:embed="rId4"/>
                <a:stretch>
                  <a:fillRect l="-22" t="-5936" r="-19" b="-41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202" y="2595947"/>
            <a:ext cx="19651829" cy="5450927"/>
            <a:chOff x="1447801" y="1722693"/>
            <a:chExt cx="19651829" cy="5450927"/>
          </a:xfrm>
        </p:grpSpPr>
        <p:grpSp>
          <p:nvGrpSpPr>
            <p:cNvPr id="2" name="Group 1"/>
            <p:cNvGrpSpPr/>
            <p:nvPr/>
          </p:nvGrpSpPr>
          <p:grpSpPr>
            <a:xfrm>
              <a:off x="1447801" y="1722693"/>
              <a:ext cx="19651829" cy="5450927"/>
              <a:chOff x="1447801" y="1722693"/>
              <a:chExt cx="19651829" cy="545092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3387090" y="1793813"/>
                <a:ext cx="202565" cy="212090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580765" y="1722693"/>
                <a:ext cx="16521430" cy="97980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581400" y="1771588"/>
                <a:ext cx="16922115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I. HỆ PHƯƠNG TRÌNH BẬC NHẤT BA ẨN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409589"/>
                <a:ext cx="14281784" cy="1764031"/>
                <a:chOff x="7459671" y="7231559"/>
                <a:chExt cx="14283437" cy="17642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242957" y="8180994"/>
                  <a:ext cx="12500151" cy="8148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 BÀI TOÁN CÂN BẰNG CUNG-CẦU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1" y="7231559"/>
                  <a:ext cx="1333408" cy="1735656"/>
                  <a:chOff x="7459670" y="7688759"/>
                  <a:chExt cx="1322400" cy="173565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725631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-1" fmla="*/ 2363 w 296088"/>
                      <a:gd name="connsiteY0-2" fmla="*/ 164221 h 164221"/>
                      <a:gd name="connsiteX1-3" fmla="*/ 0 w 296088"/>
                      <a:gd name="connsiteY1-4" fmla="*/ 0 h 164221"/>
                      <a:gd name="connsiteX2-5" fmla="*/ 296088 w 296088"/>
                      <a:gd name="connsiteY2-6" fmla="*/ 164221 h 164221"/>
                      <a:gd name="connsiteX3-7" fmla="*/ 2363 w 296088"/>
                      <a:gd name="connsiteY3-8" fmla="*/ 164221 h 16422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610585" y="7688759"/>
                    <a:ext cx="1171485" cy="1735656"/>
                    <a:chOff x="7610585" y="7688759"/>
                    <a:chExt cx="1171485" cy="173565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830525" y="8472870"/>
                      <a:ext cx="731605" cy="1171485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61576" y="7688759"/>
                      <a:ext cx="501975" cy="70683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vi-VN" alt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/>
            <p:cNvSpPr/>
            <p:nvPr/>
          </p:nvSpPr>
          <p:spPr>
            <a:xfrm>
              <a:off x="3165476" y="3009838"/>
              <a:ext cx="4302125" cy="882650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sed" panose="020B0502040204020203" pitchFamily="34" charset="0"/>
                  <a:sym typeface="Baumans"/>
                </a:rPr>
                <a:t>TOÁN ĐẠI SỐ</a:t>
              </a: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sed" panose="020B0502040204020203" pitchFamily="34" charset="0"/>
                  <a:sym typeface="Baumans"/>
                </a:rPr>
                <a:t>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sed" panose="020B0502040204020203" pitchFamily="34" charset="0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/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"/>
          <p:cNvGrpSpPr/>
          <p:nvPr/>
        </p:nvGrpSpPr>
        <p:grpSpPr>
          <a:xfrm>
            <a:off x="6781800" y="4068579"/>
            <a:ext cx="15834360" cy="1860045"/>
            <a:chOff x="718" y="-1855"/>
            <a:chExt cx="63954" cy="12172"/>
          </a:xfrm>
        </p:grpSpPr>
        <p:pic>
          <p:nvPicPr>
            <p:cNvPr id="33" name="Picture 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8" y="-1712"/>
              <a:ext cx="63954" cy="11699"/>
            </a:xfrm>
            <a:prstGeom prst="rect">
              <a:avLst/>
            </a:prstGeom>
            <a:noFill/>
          </p:spPr>
        </p:pic>
        <p:sp>
          <p:nvSpPr>
            <p:cNvPr id="34" name="TextBox 321"/>
            <p:cNvSpPr txBox="1">
              <a:spLocks noChangeArrowheads="1"/>
            </p:cNvSpPr>
            <p:nvPr/>
          </p:nvSpPr>
          <p:spPr bwMode="auto">
            <a:xfrm>
              <a:off x="12386" y="-1855"/>
              <a:ext cx="49771" cy="1091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ỨNG DỤNG CỦA HỆ PHƯƠNG TRÌNH </a:t>
              </a:r>
            </a:p>
            <a:p>
              <a:pPr algn="ctr">
                <a:lnSpc>
                  <a:spcPct val="100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BẬC NHẤT BA ẨN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4700" kern="100" dirty="0"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altLang="zh-CN" sz="4700" kern="100" dirty="0">
                <a:latin typeface="Tahoma" panose="020B0604030504040204" pitchFamily="34" charset="0"/>
                <a:ea typeface="Calibri" panose="020F0502020204030204"/>
                <a:cs typeface="Tahoma" panose="020B0604030504040204" pitchFamily="34" charset="0"/>
                <a:sym typeface="Times New Roman" panose="02020603050405020304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4700" b="1" kern="1200" dirty="0">
                  <a:solidFill>
                    <a:srgbClr val="FCFFEF"/>
                  </a:solidFill>
                  <a:latin typeface="Tahoma" panose="020B0604030504040204" pitchFamily="34" charset="0"/>
                  <a:ea typeface="Calibri" panose="020F0502020204030204"/>
                  <a:cs typeface="Tahoma" panose="020B0604030504040204" pitchFamily="34" charset="0"/>
                  <a:sym typeface="Times New Roman" panose="02020603050405020304"/>
                </a:rPr>
                <a:t> </a:t>
              </a:r>
            </a:p>
          </p:txBody>
        </p:sp>
        <p:sp>
          <p:nvSpPr>
            <p:cNvPr id="35" name="TextBox 321"/>
            <p:cNvSpPr txBox="1">
              <a:spLocks noChangeArrowheads="1"/>
            </p:cNvSpPr>
            <p:nvPr/>
          </p:nvSpPr>
          <p:spPr bwMode="auto">
            <a:xfrm>
              <a:off x="4165" y="-1353"/>
              <a:ext cx="7535" cy="1167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3600" b="1" kern="1200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Times New Roman" panose="02020603050405020304"/>
                  <a:sym typeface="Times New Roman" panose="02020603050405020304"/>
                </a:rPr>
                <a:t>2</a:t>
              </a:r>
            </a:p>
          </p:txBody>
        </p:sp>
      </p:grpSp>
      <p:sp>
        <p:nvSpPr>
          <p:cNvPr id="6" name="TextBox 90"/>
          <p:cNvSpPr txBox="1"/>
          <p:nvPr/>
        </p:nvSpPr>
        <p:spPr>
          <a:xfrm>
            <a:off x="1492885" y="7225665"/>
            <a:ext cx="854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07807" y="8419916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86139" y="83820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68554" y="84315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76800" y="97846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86139" y="97536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98658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 animBg="1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3650397"/>
                <a:ext cx="23164800" cy="27504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hỗn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15:15:15.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0397"/>
                <a:ext cx="23164800" cy="2750403"/>
              </a:xfrm>
              <a:prstGeom prst="rect">
                <a:avLst/>
              </a:prstGeom>
              <a:blipFill rotWithShape="1">
                <a:blip r:embed="rId3"/>
                <a:stretch>
                  <a:fillRect l="-22" t="-6595" r="-19" b="-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6400800"/>
                <a:ext cx="23164800" cy="3428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00800"/>
                <a:ext cx="23164800" cy="3428999"/>
              </a:xfrm>
              <a:prstGeom prst="rect">
                <a:avLst/>
              </a:prstGeom>
              <a:blipFill rotWithShape="1">
                <a:blip r:embed="rId4"/>
                <a:stretch>
                  <a:fillRect l="-22" t="-3167" r="-19" b="-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2819400"/>
            <a:ext cx="149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Giải</a:t>
            </a:r>
            <a:r>
              <a:rPr lang="en-US" sz="4800" b="1" dirty="0"/>
              <a:t>: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/>
              <p:nvPr/>
            </p:nvSpPr>
            <p:spPr>
              <a:xfrm>
                <a:off x="838200" y="9829800"/>
                <a:ext cx="23164800" cy="1600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trộn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bón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lệ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den>
                    </m:f>
                    <m:r>
                      <a:rPr lang="en-US">
                        <a:latin typeface="Cambria Math" panose="02040503050406030204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2:1:1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29800"/>
                <a:ext cx="23164800" cy="1600200"/>
              </a:xfrm>
              <a:prstGeom prst="rect">
                <a:avLst/>
              </a:prstGeom>
              <a:blipFill rotWithShape="1">
                <a:blip r:embed="rId5"/>
                <a:stretch>
                  <a:fillRect l="-22" t="-317" r="-19" b="-2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8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2124635"/>
                <a:ext cx="23164800" cy="105245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b="1" dirty="0" err="1"/>
                  <a:t>Em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biết</a:t>
                </a:r>
                <a:r>
                  <a:rPr lang="en-US" b="1" dirty="0"/>
                  <a:t>?</a:t>
                </a:r>
                <a:endParaRPr lang="en-US" dirty="0"/>
              </a:p>
              <a:p>
                <a:r>
                  <a:rPr lang="en-US" b="1" dirty="0" err="1"/>
                  <a:t>Wassily</a:t>
                </a:r>
                <a:r>
                  <a:rPr lang="en-US" b="1" dirty="0"/>
                  <a:t> Leontief (1906 - 1999)</a:t>
                </a:r>
                <a:endParaRPr lang="en-US" dirty="0"/>
              </a:p>
              <a:p>
                <a:r>
                  <a:rPr lang="en-US" dirty="0" err="1">
                    <a:effectLst/>
                  </a:rPr>
                  <a:t>Wassily</a:t>
                </a:r>
                <a:r>
                  <a:rPr lang="en-US" dirty="0">
                    <a:effectLst/>
                  </a:rPr>
                  <a:t> Leontief (1906 - 1999) </a:t>
                </a:r>
                <a:r>
                  <a:rPr lang="en-US" dirty="0" err="1">
                    <a:effectLst/>
                  </a:rPr>
                  <a:t>là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nhà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học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người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Mĩ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gốc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Nga</a:t>
                </a:r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Ông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đã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góp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số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lí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thuyết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sâu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sắc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cho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học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trong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mô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Leontief </a:t>
                </a:r>
                <a:r>
                  <a:rPr lang="en-US" dirty="0" err="1">
                    <a:effectLst/>
                  </a:rPr>
                  <a:t>đưa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ông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đến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với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giải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thưởng</a:t>
                </a:r>
                <a:r>
                  <a:rPr lang="en-US" dirty="0">
                    <a:effectLst/>
                  </a:rPr>
                  <a:t> Nobel </a:t>
                </a:r>
                <a:r>
                  <a:rPr lang="en-US" dirty="0" err="1">
                    <a:effectLst/>
                  </a:rPr>
                  <a:t>năm</a:t>
                </a:r>
                <a:r>
                  <a:rPr lang="en-US" dirty="0">
                    <a:effectLst/>
                  </a:rPr>
                  <a:t> 1973. </a:t>
                </a:r>
                <a:r>
                  <a:rPr lang="en-US" dirty="0" err="1">
                    <a:effectLst/>
                  </a:rPr>
                  <a:t>Mô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Leontief </a:t>
                </a:r>
                <a:r>
                  <a:rPr lang="en-US" dirty="0" err="1">
                    <a:effectLst/>
                  </a:rPr>
                  <a:t>biểu</a:t>
                </a:r>
                <a:r>
                  <a:rPr lang="en-US" dirty="0">
                    <a:effectLst/>
                  </a:rPr>
                  <a:t> thị </a:t>
                </a:r>
                <a:r>
                  <a:rPr lang="en-US" dirty="0" err="1">
                    <a:effectLst/>
                  </a:rPr>
                  <a:t>sự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phụ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thuộc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giữa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trong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bởi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hệ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phương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bậc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nhất</a:t>
                </a:r>
                <a:r>
                  <a:rPr lang="en-US" dirty="0">
                    <a:effectLst/>
                  </a:rPr>
                  <a:t>: </a:t>
                </a:r>
                <a:r>
                  <a:rPr lang="en-US" dirty="0" err="1">
                    <a:effectLst/>
                  </a:rPr>
                  <a:t>Xét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gồm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mỗi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bản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thân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mình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khác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đó</a:t>
                </a:r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Giả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sử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một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của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</a:rPr>
                      <m:t>𝑖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𝑗</m:t>
                    </m:r>
                    <m:r>
                      <a:rPr lang="en-US" i="1">
                        <a:latin typeface="Cambria Math" panose="02040503050406030204" charset="0"/>
                      </a:rPr>
                      <m:t>∈</m:t>
                    </m:r>
                    <m:r>
                      <a:rPr lang="en-US">
                        <a:latin typeface="Cambria Math" panose="02040503050406030204" charset="0"/>
                      </a:rPr>
                      <m:t>{1,2,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>
                        <a:latin typeface="Cambria Math" panose="02040503050406030204" charset="0"/>
                      </a:rPr>
                      <m:t>})</m:t>
                    </m:r>
                  </m:oMath>
                </a14:m>
                <a:r>
                  <a:rPr lang="en-US" dirty="0">
                    <a:effectLst/>
                  </a:rPr>
                  <a:t>. </a:t>
                </a:r>
                <a:r>
                  <a:rPr lang="en-US" dirty="0" err="1">
                    <a:effectLst/>
                  </a:rPr>
                  <a:t>Vấn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đề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đặt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là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tính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số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mà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mỗi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trên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cần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sau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tiêu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thụ</a:t>
                </a:r>
                <a:r>
                  <a:rPr lang="en-US" dirty="0">
                    <a:effectLst/>
                  </a:rPr>
                  <a:t> do </a:t>
                </a:r>
                <a:r>
                  <a:rPr lang="en-US" dirty="0" err="1">
                    <a:effectLst/>
                  </a:rPr>
                  <a:t>sản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, </a:t>
                </a:r>
                <a:r>
                  <a:rPr lang="en-US" dirty="0" err="1">
                    <a:effectLst/>
                  </a:rPr>
                  <a:t>ngành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(</m:t>
                    </m:r>
                    <m:r>
                      <a:rPr lang="en-US" i="1">
                        <a:latin typeface="Cambria Math" panose="02040503050406030204" charset="0"/>
                      </a:rPr>
                      <m:t>𝑖</m:t>
                    </m:r>
                    <m:r>
                      <a:rPr lang="en-US" i="1">
                        <a:latin typeface="Cambria Math" panose="02040503050406030204" charset="0"/>
                      </a:rPr>
                      <m:t>∈</m:t>
                    </m:r>
                    <m:r>
                      <a:rPr lang="en-US">
                        <a:latin typeface="Cambria Math" panose="02040503050406030204" charset="0"/>
                      </a:rPr>
                      <m:t>{1,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>
                        <a:latin typeface="Cambria Math" panose="02040503050406030204" charset="0"/>
                      </a:rPr>
                      <m:t>})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có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thể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xuất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ngoài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nền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kinh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tế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nói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trên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đơn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vị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hàng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hoá</a:t>
                </a:r>
                <a:r>
                  <a:rPr lang="en-US" dirty="0">
                    <a:effectLst/>
                  </a:rPr>
                  <a:t>. </a:t>
                </a:r>
                <a:endParaRPr lang="en-US" dirty="0"/>
              </a:p>
            </p:txBody>
          </p:sp>
        </mc:Choice>
        <mc:Fallback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4635"/>
                <a:ext cx="23164800" cy="10524565"/>
              </a:xfrm>
              <a:prstGeom prst="rect">
                <a:avLst/>
              </a:prstGeom>
              <a:blipFill rotWithShape="1">
                <a:blip r:embed="rId3"/>
                <a:stretch>
                  <a:fillRect l="-1078" r="-9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2124635"/>
                <a:ext cx="23164800" cy="4276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.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,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do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−⋯−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tiêu</a:t>
                </a:r>
                <a:r>
                  <a:rPr lang="en-US" dirty="0"/>
                  <a:t> </a:t>
                </a:r>
                <a:r>
                  <a:rPr lang="en-US" dirty="0" err="1"/>
                  <a:t>thụ</a:t>
                </a:r>
                <a:r>
                  <a:rPr lang="en-US" dirty="0"/>
                  <a:t> do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, </a:t>
                </a:r>
                <a:r>
                  <a:rPr lang="en-US" dirty="0" err="1"/>
                  <a:t>ngành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hoá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(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):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4635"/>
                <a:ext cx="23164800" cy="4276165"/>
              </a:xfrm>
              <a:prstGeom prst="rect">
                <a:avLst/>
              </a:prstGeom>
              <a:blipFill rotWithShape="1">
                <a:blip r:embed="rId3"/>
                <a:stretch>
                  <a:fillRect l="-22" t="-117" r="-19" b="-679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/>
              <p:nvPr/>
            </p:nvSpPr>
            <p:spPr>
              <a:xfrm>
                <a:off x="990600" y="6781801"/>
                <a:ext cx="23164800" cy="502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………………………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hay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………………………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−⋯+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charset="0"/>
                                        </a:rPr>
                                        <m:t>𝑛𝑛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781801"/>
                <a:ext cx="23164800" cy="5029200"/>
              </a:xfrm>
              <a:prstGeom prst="rect">
                <a:avLst/>
              </a:prstGeom>
              <a:blipFill rotWithShape="1">
                <a:blip r:embed="rId4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/>
              <p:nvPr/>
            </p:nvSpPr>
            <p:spPr>
              <a:xfrm>
                <a:off x="457200" y="3276600"/>
                <a:ext cx="23164800" cy="502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Trong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ườ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ẽ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ở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Trong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1,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em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đã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ọ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Gauss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để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Gauss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ò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cho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b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ấ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a:rPr lang="en-US" i="1">
                        <a:latin typeface="Cambria Math" panose="02040503050406030204" charset="0"/>
                      </a:rPr>
                      <m:t>𝑛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ẩ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do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đó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ệ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ph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ươ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tr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ắ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ớ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ô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ì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kinh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ế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Leontief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ho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ó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ể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gi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i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quy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 đượ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(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Theo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á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ch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: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Wassily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Leontief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(1986),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Input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−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output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Economics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,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Oxford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University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Press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charset="0"/>
                      </a:rPr>
                      <m:t>).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6600"/>
                <a:ext cx="23164800" cy="502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1879600"/>
            <a:ext cx="23164800" cy="410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,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thị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. </a:t>
            </a: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giá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trị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của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bản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thân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hàng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hoá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vi-VN" altLang="en-US" sz="5400" i="1" dirty="0">
                <a:latin typeface="Tomaho" charset="0"/>
                <a:cs typeface="Tomaho" charset="0"/>
                <a:sym typeface="+mn-ea"/>
              </a:rPr>
              <a:t>đó</a:t>
            </a: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giá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trị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đồng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tiền</a:t>
            </a:r>
            <a:endParaRPr lang="en-US" sz="5400" i="1" dirty="0">
              <a:latin typeface="Tomaho" charset="0"/>
              <a:cs typeface="Tomaho" charset="0"/>
              <a:sym typeface="+mn-ea"/>
            </a:endParaRPr>
          </a:p>
          <a:p>
            <a:pPr marL="3951605" lvl="3" indent="-685800" algn="just">
              <a:buFont typeface="Arial" panose="020B0604020202020204" pitchFamily="34" charset="0"/>
              <a:buChar char="•"/>
            </a:pP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phụ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thuộc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vào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quan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hệ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cung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và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cầu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về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mặt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hàng</a:t>
            </a:r>
            <a:r>
              <a:rPr lang="en-US" sz="5400" i="1" dirty="0">
                <a:latin typeface="Tomaho" charset="0"/>
                <a:cs typeface="Tomaho" charset="0"/>
                <a:sym typeface="+mn-ea"/>
              </a:rPr>
              <a:t> </a:t>
            </a:r>
            <a:r>
              <a:rPr lang="en-US" sz="5400" i="1" dirty="0" err="1">
                <a:latin typeface="Tomaho" charset="0"/>
                <a:cs typeface="Tomaho" charset="0"/>
                <a:sym typeface="+mn-ea"/>
              </a:rPr>
              <a:t>đó</a:t>
            </a:r>
            <a:endParaRPr lang="en-US" sz="5400" i="1" dirty="0">
              <a:latin typeface="Tomaho" charset="0"/>
              <a:cs typeface="Tomaho" charset="0"/>
            </a:endParaRPr>
          </a:p>
          <a:p>
            <a:endParaRPr lang="en-US" i="1" dirty="0">
              <a:latin typeface="Tomaho" charset="0"/>
              <a:cs typeface="Tomaho" charset="0"/>
            </a:endParaRPr>
          </a:p>
        </p:txBody>
      </p:sp>
      <p:sp>
        <p:nvSpPr>
          <p:cNvPr id="2" name="Content Placeholder 2"/>
          <p:cNvSpPr txBox="1"/>
          <p:nvPr/>
        </p:nvSpPr>
        <p:spPr>
          <a:xfrm>
            <a:off x="838200" y="6324601"/>
            <a:ext cx="22935565" cy="2895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lang="vi-VN" altLang="en-US" dirty="0">
                <a:sym typeface="+mn-ea"/>
              </a:rPr>
              <a:t>S</a:t>
            </a:r>
            <a:r>
              <a:rPr lang="en-US" dirty="0">
                <a:sym typeface="+mn-ea"/>
              </a:rPr>
              <a:t>ử </a:t>
            </a:r>
            <a:r>
              <a:rPr lang="en-US" dirty="0" err="1">
                <a:sym typeface="+mn-ea"/>
              </a:rPr>
              <a:t>dụng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hàm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để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biểu</a:t>
            </a:r>
            <a:r>
              <a:rPr lang="en-US" dirty="0">
                <a:sym typeface="+mn-ea"/>
              </a:rPr>
              <a:t> thị </a:t>
            </a:r>
            <a:r>
              <a:rPr lang="en-US" dirty="0" err="1">
                <a:sym typeface="+mn-ea"/>
              </a:rPr>
              <a:t>sự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phụ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thuộc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lượng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lượng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hàng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hoá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Người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thường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toán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cân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bằng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giữa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cung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và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cầu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toán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này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thường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dẫn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đến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việc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hệ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trình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bậc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nhất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nhiều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ẩn</a:t>
            </a: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838200" y="9829800"/>
            <a:ext cx="22935565" cy="31629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dirty="0" err="1">
                <a:sym typeface="+mn-ea"/>
              </a:rPr>
              <a:t>Để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đơn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giản</a:t>
            </a:r>
            <a:r>
              <a:rPr dirty="0">
                <a:sym typeface="+mn-ea"/>
              </a:rPr>
              <a:t>, ta </a:t>
            </a:r>
            <a:r>
              <a:rPr dirty="0" err="1">
                <a:sym typeface="+mn-ea"/>
              </a:rPr>
              <a:t>xét</a:t>
            </a:r>
            <a:r>
              <a:rPr dirty="0">
                <a:sym typeface="+mn-ea"/>
              </a:rPr>
              <a:t> thị </a:t>
            </a:r>
            <a:r>
              <a:rPr dirty="0" err="1">
                <a:sym typeface="+mn-ea"/>
              </a:rPr>
              <a:t>trường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thực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phẩm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gồm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loại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mặt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hàng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. </a:t>
            </a:r>
            <a:r>
              <a:rPr dirty="0" err="1">
                <a:sym typeface="+mn-ea"/>
              </a:rPr>
              <a:t>Khi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đắt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rẻ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thì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người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tiêu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dùng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có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xu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hướng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giảm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mua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lợn</a:t>
            </a:r>
            <a:r>
              <a:rPr dirty="0">
                <a:sym typeface="+mn-ea"/>
              </a:rPr>
              <a:t>, </a:t>
            </a:r>
            <a:r>
              <a:rPr dirty="0" err="1">
                <a:sym typeface="+mn-ea"/>
              </a:rPr>
              <a:t>tăng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mua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bò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và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thịt</a:t>
            </a:r>
            <a:r>
              <a:rPr dirty="0">
                <a:sym typeface="+mn-ea"/>
              </a:rPr>
              <a:t> </a:t>
            </a:r>
            <a:r>
              <a:rPr dirty="0" err="1">
                <a:sym typeface="+mn-ea"/>
              </a:rPr>
              <a:t>gà</a:t>
            </a:r>
            <a:r>
              <a:rPr dirty="0">
                <a:sym typeface="+mn-ea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2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51276" y="2590800"/>
                <a:ext cx="22116300" cy="17997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</a:rPr>
                      <m:t>1</m:t>
                    </m:r>
                    <m:r>
                      <a:rPr lang="en-US" i="1">
                        <a:latin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</a:rPr>
                      <m:t>kg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, ở </a:t>
                </a:r>
                <a:r>
                  <a:rPr lang="en-US" dirty="0" err="1"/>
                  <a:t>đây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&gt;</m:t>
                    </m:r>
                    <m:r>
                      <a:rPr lang="en-US">
                        <a:latin typeface="Cambria Math" panose="02040503050406030204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276" y="2590800"/>
                <a:ext cx="22116300" cy="1799766"/>
              </a:xfrm>
              <a:prstGeom prst="rect">
                <a:avLst/>
              </a:prstGeom>
              <a:blipFill rotWithShape="1">
                <a:blip r:embed="rId2"/>
                <a:stretch>
                  <a:fillRect l="-22" t="-11608" r="-19" b="-2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15135" y="1788408"/>
            <a:ext cx="2176818" cy="1143000"/>
            <a:chOff x="0" y="824"/>
            <a:chExt cx="14200" cy="4513"/>
          </a:xfrm>
        </p:grpSpPr>
        <p:sp>
          <p:nvSpPr>
            <p:cNvPr id="7" name="TextBox 321"/>
            <p:cNvSpPr txBox="1">
              <a:spLocks noChangeArrowheads="1"/>
            </p:cNvSpPr>
            <p:nvPr/>
          </p:nvSpPr>
          <p:spPr bwMode="auto">
            <a:xfrm>
              <a:off x="6271" y="824"/>
              <a:ext cx="7929" cy="451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b="1" kern="1200" dirty="0">
                  <a:solidFill>
                    <a:srgbClr val="FF0000"/>
                  </a:solidFill>
                  <a:effectLst/>
                  <a:latin typeface="Cascadia Mono"/>
                  <a:ea typeface="Calibri" panose="020F0502020204030204"/>
                  <a:cs typeface="Times New Roman" panose="02020603050405020304"/>
                </a:rPr>
                <a:t>HĐ2: </a:t>
              </a:r>
              <a:endParaRPr lang="en-US" sz="3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12" name="Arrow: Pentagon 22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DD7EE"/>
                </a:solidFill>
                <a:ln>
                  <a:noFill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Arrow: Chevron 4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FFE699"/>
                </a:solidFill>
                <a:ln w="12700">
                  <a:solidFill>
                    <a:srgbClr val="FFC000"/>
                  </a:solidFill>
                  <a:miter lim="800000"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4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Flowchart: Terminator 9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/>
              <p:nvPr/>
            </p:nvSpPr>
            <p:spPr>
              <a:xfrm>
                <a:off x="838200" y="44196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19600"/>
                <a:ext cx="22116300" cy="899883"/>
              </a:xfrm>
              <a:prstGeom prst="rect">
                <a:avLst/>
              </a:prstGeom>
              <a:blipFill rotWithShape="1">
                <a:blip r:embed="rId3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 txBox="1"/>
              <p:nvPr/>
            </p:nvSpPr>
            <p:spPr>
              <a:xfrm>
                <a:off x="838200" y="53340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22116300" cy="899883"/>
              </a:xfrm>
              <a:prstGeom prst="rect">
                <a:avLst/>
              </a:prstGeom>
              <a:blipFill rotWithShape="1">
                <a:blip r:embed="rId4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/>
              <p:nvPr/>
            </p:nvSpPr>
            <p:spPr>
              <a:xfrm>
                <a:off x="838200" y="6248400"/>
                <a:ext cx="22116300" cy="8998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2116300" cy="899883"/>
              </a:xfrm>
              <a:prstGeom prst="rect">
                <a:avLst/>
              </a:prstGeom>
              <a:blipFill rotWithShape="1">
                <a:blip r:embed="rId5"/>
                <a:stretch>
                  <a:fillRect l="-23" t="-565" r="-21" b="-484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/>
              <p:nvPr/>
            </p:nvSpPr>
            <p:spPr>
              <a:xfrm>
                <a:off x="842312" y="7185212"/>
                <a:ext cx="22116300" cy="1044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2" y="7185212"/>
                <a:ext cx="22116300" cy="1044388"/>
              </a:xfrm>
              <a:prstGeom prst="rect">
                <a:avLst/>
              </a:prstGeom>
              <a:blipFill rotWithShape="1">
                <a:blip r:embed="rId6"/>
                <a:stretch>
                  <a:fillRect l="-24" t="-504" r="-19" b="-279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/>
              <p:nvPr/>
            </p:nvSpPr>
            <p:spPr>
              <a:xfrm>
                <a:off x="838200" y="8229600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29600"/>
                <a:ext cx="22116300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23" t="-513" r="-21" b="-348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/>
              <p:nvPr/>
            </p:nvSpPr>
            <p:spPr>
              <a:xfrm>
                <a:off x="838200" y="9220200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chấp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20200"/>
                <a:ext cx="22116300" cy="990600"/>
              </a:xfrm>
              <a:prstGeom prst="rect">
                <a:avLst/>
              </a:prstGeom>
              <a:blipFill rotWithShape="1">
                <a:blip r:embed="rId7"/>
                <a:stretch>
                  <a:fillRect l="-23" t="-513" r="-21" b="-3487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/>
              <p:nvPr/>
            </p:nvSpPr>
            <p:spPr>
              <a:xfrm>
                <a:off x="838200" y="10210800"/>
                <a:ext cx="22116300" cy="15385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:r>
                  <a:rPr lang="en-US" dirty="0" err="1"/>
                  <a:t>gì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hài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mức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lí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210800"/>
                <a:ext cx="22116300" cy="1538517"/>
              </a:xfrm>
              <a:prstGeom prst="rect">
                <a:avLst/>
              </a:prstGeom>
              <a:blipFill rotWithShape="1">
                <a:blip r:embed="rId8"/>
                <a:stretch>
                  <a:fillRect l="-23" t="-13579" r="-21" b="-4734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/>
              <p:nvPr/>
            </p:nvSpPr>
            <p:spPr>
              <a:xfrm>
                <a:off x="838200" y="11749317"/>
                <a:ext cx="22116300" cy="15856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ràng</a:t>
                </a:r>
                <a:r>
                  <a:rPr lang="en-US" dirty="0"/>
                  <a:t> </a:t>
                </a:r>
                <a:r>
                  <a:rPr lang="en-US" dirty="0" err="1"/>
                  <a:t>buộc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hài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49317"/>
                <a:ext cx="22116300" cy="1585683"/>
              </a:xfrm>
              <a:prstGeom prst="rect">
                <a:avLst/>
              </a:prstGeom>
              <a:blipFill rotWithShape="1">
                <a:blip r:embed="rId9"/>
                <a:stretch>
                  <a:fillRect l="-23" t="-13210" r="-21" b="-2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animBg="1"/>
      <p:bldP spid="15" grpId="1" animBg="1"/>
      <p:bldP spid="16" grpId="0" animBg="1"/>
      <p:bldP spid="16" grpId="1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Trong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tế</a:t>
                </a:r>
                <a:r>
                  <a:rPr lang="en-US" dirty="0"/>
                  <a:t> </a:t>
                </a:r>
                <a:r>
                  <a:rPr lang="en-US" dirty="0" err="1"/>
                  <a:t>học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gọi</a:t>
                </a:r>
                <a:r>
                  <a:rPr lang="en-US" dirty="0"/>
                  <a:t>:</a:t>
                </a:r>
              </a:p>
              <a:p>
                <a:pPr lvl="0"/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(supply function);</a:t>
                </a:r>
              </a:p>
              <a:p>
                <a:pPr lvl="0"/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(demand </a:t>
                </a:r>
                <a:r>
                  <a:rPr lang="en-US" dirty="0" err="1"/>
                  <a:t>funtion</a:t>
                </a:r>
                <a:r>
                  <a:rPr lang="en-US" dirty="0"/>
                  <a:t>);</a:t>
                </a:r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blipFill rotWithShape="1">
                <a:blip r:embed="rId3"/>
                <a:stretch>
                  <a:fillRect l="-22" t="-5141" r="-19" b="-1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6248400"/>
                <a:ext cx="23164800" cy="3581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latin typeface="Cambria Math" panose="02040503050406030204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>
                                          <a:latin typeface="Cambria Math" panose="02040503050406030204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3164800" cy="3581399"/>
              </a:xfrm>
              <a:prstGeom prst="rect">
                <a:avLst/>
              </a:prstGeom>
              <a:blipFill rotWithShape="1">
                <a:blip r:embed="rId4"/>
                <a:stretch>
                  <a:fillRect l="-22" t="-5053" r="-19" b="-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838200" y="1879600"/>
            <a:ext cx="23164800" cy="444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/>
              <a:t>dụ</a:t>
            </a:r>
            <a:r>
              <a:rPr lang="en-US" b="1" dirty="0"/>
              <a:t> </a:t>
            </a:r>
            <a:r>
              <a:rPr lang="en-US" b="1" dirty="0" smtClean="0"/>
              <a:t>5: </a:t>
            </a:r>
            <a:r>
              <a:rPr lang="en-US" dirty="0"/>
              <a:t>Cho </a:t>
            </a:r>
            <a:r>
              <a:rPr lang="en-US" dirty="0" err="1"/>
              <a:t>biết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3914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 smtClean="0"/>
                  <a:t>Giải</a:t>
                </a:r>
                <a:r>
                  <a:rPr lang="en-US" b="1" dirty="0" smtClean="0"/>
                  <a:t>: </a:t>
                </a: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 smtClean="0"/>
                  <a:t>là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120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190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440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210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260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91400"/>
                <a:ext cx="2316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2" t="-7661" r="-19" b="-425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0" y="2819400"/>
              <a:ext cx="22859999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05535"/>
                    <a:gridCol w="12754464"/>
                  </a:tblGrid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lợn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120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lợn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190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bò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200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bò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440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cung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210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Hàm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cầu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thịt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60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6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4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6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260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4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lang="en-US" sz="4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oMath>
                          </a14:m>
                          <a:endParaRPr lang="en-US" sz="4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1143000" y="2819400"/>
              <a:ext cx="22859999" cy="3505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05535"/>
                    <a:gridCol w="12754464"/>
                  </a:tblGrid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1168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itle 1"/>
          <p:cNvSpPr txBox="1"/>
          <p:nvPr/>
        </p:nvSpPr>
        <p:spPr>
          <a:xfrm>
            <a:off x="838200" y="63246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–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/>
              <p:nvPr/>
            </p:nvSpPr>
            <p:spPr>
              <a:xfrm>
                <a:off x="838200" y="97536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dirty="0" smtClean="0"/>
                  <a:t>Thu </a:t>
                </a:r>
                <a:r>
                  <a:rPr lang="en-US" dirty="0" err="1"/>
                  <a:t>gọn</a:t>
                </a:r>
                <a:r>
                  <a:rPr lang="en-US" dirty="0"/>
                  <a:t>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310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640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470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=90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=240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/>
                              </a:rPr>
                              <m:t>=100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753600"/>
                <a:ext cx="23164800" cy="23622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398" r="-19" b="-484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/>
          <p:nvPr/>
        </p:nvSpPr>
        <p:spPr>
          <a:xfrm>
            <a:off x="838200" y="12115800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None/>
            </a:pPr>
            <a:r>
              <a:rPr lang="en-US" dirty="0" smtClean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lợn</a:t>
            </a:r>
            <a:r>
              <a:rPr lang="en-US" dirty="0"/>
              <a:t> 90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/kg,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240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gà</a:t>
            </a:r>
            <a:r>
              <a:rPr lang="en-US" dirty="0"/>
              <a:t> 100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914400" lvl="1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77200" y="2857500"/>
            <a:ext cx="12954000" cy="8077200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5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thị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tạp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16" grpId="0" bldLvl="0" animBg="1"/>
      <p:bldP spid="17" grpId="0" bldLvl="0" animBg="1"/>
      <p:bldP spid="18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51276" y="2590800"/>
                <a:ext cx="22116300" cy="525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 err="1"/>
                  <a:t>Xét</a:t>
                </a:r>
                <a:r>
                  <a:rPr lang="en-US" dirty="0"/>
                  <a:t> thị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hải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1 kg </a:t>
                </a:r>
                <a:r>
                  <a:rPr lang="en-US" dirty="0" err="1"/>
                  <a:t>cua</a:t>
                </a:r>
                <a:r>
                  <a:rPr lang="en-US" dirty="0"/>
                  <a:t>, 1 kg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 kg </a:t>
                </a:r>
                <a:r>
                  <a:rPr lang="en-US" dirty="0" err="1"/>
                  <a:t>cá</a:t>
                </a:r>
                <a:r>
                  <a:rPr lang="en-US" dirty="0"/>
                  <a:t> (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cua</a:t>
                </a:r>
                <a:r>
                  <a:rPr lang="en-US" dirty="0"/>
                  <a:t>, </a:t>
                </a:r>
                <a:r>
                  <a:rPr lang="en-US" dirty="0" err="1"/>
                  <a:t>tôm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lòng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>
                        <a:latin typeface="Cambria Math" panose="02040503050406030204" charset="0"/>
                      </a:rPr>
                      <m:t>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 smtClean="0"/>
                  <a:t>bởi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276" y="2590800"/>
                <a:ext cx="221163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22" t="-3973" r="-19" b="-308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/>
              <p:nvPr/>
            </p:nvSpPr>
            <p:spPr>
              <a:xfrm>
                <a:off x="842312" y="7848600"/>
                <a:ext cx="22116300" cy="1044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300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1300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12" y="7848600"/>
                <a:ext cx="22116300" cy="1044388"/>
              </a:xfrm>
              <a:prstGeom prst="rect">
                <a:avLst/>
              </a:prstGeom>
              <a:blipFill rotWithShape="1">
                <a:blip r:embed="rId3"/>
                <a:stretch>
                  <a:fillRect l="-24" t="-486" r="-19" b="-9882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/>
              <p:nvPr/>
            </p:nvSpPr>
            <p:spPr>
              <a:xfrm>
                <a:off x="838200" y="8892988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450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1150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5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892988"/>
                <a:ext cx="22116300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23" t="-494" r="-21" b="-348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/>
              <p:cNvSpPr txBox="1"/>
              <p:nvPr/>
            </p:nvSpPr>
            <p:spPr>
              <a:xfrm>
                <a:off x="838200" y="9883588"/>
                <a:ext cx="22116300" cy="990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400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900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83588"/>
                <a:ext cx="22116300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23" t="-494" r="-21" b="-348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/>
          <p:nvPr/>
        </p:nvSpPr>
        <p:spPr>
          <a:xfrm>
            <a:off x="838200" y="10874188"/>
            <a:ext cx="22116300" cy="15385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, </a:t>
            </a:r>
            <a:r>
              <a:rPr lang="en-US" dirty="0" err="1"/>
              <a:t>tôm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991" y="1743702"/>
            <a:ext cx="3748860" cy="923365"/>
            <a:chOff x="224" y="522"/>
            <a:chExt cx="10992" cy="2524"/>
          </a:xfrm>
        </p:grpSpPr>
        <p:grpSp>
          <p:nvGrpSpPr>
            <p:cNvPr id="24" name="Group 23"/>
            <p:cNvGrpSpPr/>
            <p:nvPr/>
          </p:nvGrpSpPr>
          <p:grpSpPr>
            <a:xfrm>
              <a:off x="224" y="592"/>
              <a:ext cx="9537" cy="1598"/>
              <a:chOff x="315" y="602"/>
              <a:chExt cx="13418" cy="1976"/>
            </a:xfrm>
          </p:grpSpPr>
          <p:sp>
            <p:nvSpPr>
              <p:cNvPr id="26" name="Arrow: Pentagon 1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/>
                    <a:ea typeface="Calibri" panose="020F0502020204030204"/>
                    <a:cs typeface="Times New Roman" panose="02020603050405020304"/>
                  </a:rPr>
                  <a:t> </a:t>
                </a:r>
                <a:endParaRPr lang="en-US" sz="1200">
                  <a:effectLst/>
                  <a:latin typeface="Times New Roman" panose="020206030504050203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7" name="Arrow: Chevron 1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Arrow: Chevron 23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000"/>
              </a:p>
            </p:txBody>
          </p:sp>
        </p:grpSp>
        <p:sp>
          <p:nvSpPr>
            <p:cNvPr id="25" name="TextBox 56"/>
            <p:cNvSpPr txBox="1">
              <a:spLocks noChangeArrowheads="1"/>
            </p:cNvSpPr>
            <p:nvPr/>
          </p:nvSpPr>
          <p:spPr bwMode="auto">
            <a:xfrm>
              <a:off x="2158" y="522"/>
              <a:ext cx="9058" cy="252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Luyện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2.</a:t>
              </a:r>
              <a:endParaRPr lang="en-US" sz="4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/>
              <p:cNvSpPr txBox="1"/>
              <p:nvPr/>
            </p:nvSpPr>
            <p:spPr>
              <a:xfrm>
                <a:off x="457200" y="29718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 smtClean="0"/>
                  <a:t>Giải</a:t>
                </a:r>
                <a:r>
                  <a:rPr lang="en-US" b="1" dirty="0" smtClean="0"/>
                  <a:t>: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1300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1150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900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914400" lvl="1" indent="0">
                  <a:buNone/>
                </a:pPr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71800"/>
                <a:ext cx="23164800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22" t="-7661" r="-19" b="-763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/>
              <p:nvPr/>
            </p:nvSpPr>
            <p:spPr>
              <a:xfrm>
                <a:off x="457200" y="5334000"/>
                <a:ext cx="23164800" cy="236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   Thu </a:t>
                </a:r>
                <a:r>
                  <a:rPr lang="en-US" dirty="0" err="1"/>
                  <a:t>gọn</a:t>
                </a:r>
                <a:r>
                  <a:rPr lang="en-US" dirty="0"/>
                  <a:t>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1600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1600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1300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 smtClean="0"/>
              </a:p>
              <a:p>
                <a:pPr marL="9144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0"/>
                <a:ext cx="23164800" cy="2362200"/>
              </a:xfrm>
              <a:prstGeom prst="rect">
                <a:avLst/>
              </a:prstGeom>
              <a:blipFill rotWithShape="1">
                <a:blip r:embed="rId4"/>
                <a:stretch>
                  <a:fillRect l="-22" t="-1344" r="-19" b="-47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/>
              <p:nvPr/>
            </p:nvSpPr>
            <p:spPr>
              <a:xfrm>
                <a:off x="457200" y="7696200"/>
                <a:ext cx="23164800" cy="144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cầm</a:t>
                </a:r>
                <a:r>
                  <a:rPr lang="en-US" dirty="0"/>
                  <a:t>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600,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300,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400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696200"/>
                <a:ext cx="23164800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22" t="-12500" r="-19" b="-3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65990" y="1879600"/>
            <a:ext cx="4053609" cy="1228098"/>
            <a:chOff x="224" y="522"/>
            <a:chExt cx="10992" cy="2524"/>
          </a:xfrm>
        </p:grpSpPr>
        <p:grpSp>
          <p:nvGrpSpPr>
            <p:cNvPr id="10" name="Group 9"/>
            <p:cNvGrpSpPr/>
            <p:nvPr/>
          </p:nvGrpSpPr>
          <p:grpSpPr>
            <a:xfrm>
              <a:off x="224" y="592"/>
              <a:ext cx="9537" cy="1598"/>
              <a:chOff x="315" y="602"/>
              <a:chExt cx="13418" cy="1976"/>
            </a:xfrm>
          </p:grpSpPr>
          <p:sp>
            <p:nvSpPr>
              <p:cNvPr id="12" name="Arrow: Pentagon 16"/>
              <p:cNvSpPr>
                <a:spLocks noChangeArrowheads="1"/>
              </p:cNvSpPr>
              <p:nvPr/>
            </p:nvSpPr>
            <p:spPr bwMode="auto">
              <a:xfrm>
                <a:off x="2045" y="618"/>
                <a:ext cx="11688" cy="1960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/>
                    <a:ea typeface="Calibri" panose="020F0502020204030204"/>
                    <a:cs typeface="Times New Roman" panose="02020603050405020304"/>
                  </a:rPr>
                  <a:t> </a:t>
                </a:r>
                <a:endParaRPr lang="en-US" sz="1200">
                  <a:effectLst/>
                  <a:latin typeface="Times New Roman" panose="020206030504050203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3" name="Arrow: Chevron 17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Arrow: Chevron 23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000"/>
              </a:p>
            </p:txBody>
          </p:sp>
        </p:grpSp>
        <p:sp>
          <p:nvSpPr>
            <p:cNvPr id="11" name="TextBox 56"/>
            <p:cNvSpPr txBox="1">
              <a:spLocks noChangeArrowheads="1"/>
            </p:cNvSpPr>
            <p:nvPr/>
          </p:nvSpPr>
          <p:spPr bwMode="auto">
            <a:xfrm>
              <a:off x="2158" y="522"/>
              <a:ext cx="9058" cy="2524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Luyện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Calibri" panose="020F0502020204030204"/>
                  <a:ea typeface="Calibri" panose="020F0502020204030204"/>
                  <a:cs typeface="Times New Roman" panose="02020603050405020304"/>
                </a:rPr>
                <a:t> 2.</a:t>
              </a:r>
              <a:endParaRPr lang="en-US" sz="4000" dirty="0"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457200" y="9144000"/>
            <a:ext cx="23164800" cy="1447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cua</a:t>
            </a:r>
            <a:r>
              <a:rPr lang="en-US" dirty="0"/>
              <a:t> 600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/kg, </a:t>
            </a:r>
            <a:r>
              <a:rPr lang="en-US" dirty="0" err="1"/>
              <a:t>tôm</a:t>
            </a:r>
            <a:r>
              <a:rPr lang="en-US" dirty="0"/>
              <a:t> 300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400 </a:t>
            </a:r>
            <a:r>
              <a:rPr lang="en-US" dirty="0" err="1"/>
              <a:t>nghìn</a:t>
            </a:r>
            <a:r>
              <a:rPr lang="en-US" dirty="0"/>
              <a:t>/kg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ldLvl="0" animBg="1"/>
      <p:bldP spid="17" grpId="0" animBg="1"/>
      <p:bldP spid="18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/>
              <p:cNvSpPr txBox="1"/>
              <p:nvPr/>
            </p:nvSpPr>
            <p:spPr>
              <a:xfrm>
                <a:off x="838200" y="2895599"/>
                <a:ext cx="23164800" cy="42672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smtClean="0"/>
                  <a:t>1.7.</a:t>
                </a:r>
                <a:r>
                  <a:rPr lang="en-US" dirty="0"/>
                  <a:t> 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76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=−</m:t>
                    </m:r>
                    <m:r>
                      <a:rPr lang="en-US">
                        <a:latin typeface="Cambria Math" panose="02040503050406030204" charset="0"/>
                      </a:rPr>
                      <m:t>6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charset="0"/>
                      </a:rPr>
                      <m:t>=</m:t>
                    </m:r>
                    <m:r>
                      <a:rPr lang="en-US">
                        <a:latin typeface="Cambria Math" panose="02040503050406030204" charset="0"/>
                      </a:rPr>
                      <m:t>70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2</m:t>
                    </m:r>
                    <m:r>
                      <a:rPr lang="en-US" i="1">
                        <a:latin typeface="Cambria Math" panose="02040503050406030204" charset="0"/>
                      </a:rPr>
                      <m:t>𝑥</m:t>
                    </m:r>
                    <m:r>
                      <a:rPr lang="en-US" i="1">
                        <a:latin typeface="Cambria Math" panose="02040503050406030204" charset="0"/>
                      </a:rPr>
                      <m:t>−</m:t>
                    </m:r>
                    <m:r>
                      <a:rPr lang="en-US">
                        <a:latin typeface="Cambria Math" panose="02040503050406030204" charset="0"/>
                      </a:rPr>
                      <m:t>3</m:t>
                    </m:r>
                    <m:r>
                      <a:rPr lang="en-US" i="1">
                        <a:latin typeface="Cambria Math" panose="02040503050406030204" charset="0"/>
                      </a:rPr>
                      <m:t>𝑦</m:t>
                    </m:r>
                    <m:r>
                      <a:rPr lang="en-US" i="1">
                        <a:latin typeface="Cambria Math" panose="02040503050406030204" charset="0"/>
                      </a:rPr>
                      <m:t>+</m:t>
                    </m:r>
                    <m:r>
                      <a:rPr lang="en-US">
                        <a:latin typeface="Cambria Math" panose="02040503050406030204" charset="0"/>
                      </a:rPr>
                      <m:t>4</m:t>
                    </m:r>
                    <m:r>
                      <a:rPr lang="en-US" i="1">
                        <a:latin typeface="Cambria Math" panose="02040503050406030204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 smtClean="0"/>
                  <a:t>hàng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599"/>
                <a:ext cx="23164800" cy="4267201"/>
              </a:xfrm>
              <a:prstGeom prst="rect">
                <a:avLst/>
              </a:prstGeom>
              <a:blipFill rotWithShape="1">
                <a:blip r:embed="rId3"/>
                <a:stretch>
                  <a:fillRect l="-22" t="-4911" r="-19" b="-264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/>
              <p:cNvSpPr txBox="1"/>
              <p:nvPr/>
            </p:nvSpPr>
            <p:spPr>
              <a:xfrm>
                <a:off x="838200" y="7239001"/>
                <a:ext cx="23164800" cy="36575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 smtClean="0"/>
                  <a:t>Giải</a:t>
                </a:r>
                <a:r>
                  <a:rPr lang="en-US" b="1" dirty="0"/>
                  <a:t>: </a:t>
                </a:r>
                <a:r>
                  <a:rPr lang="en-US" dirty="0" err="1" smtClean="0"/>
                  <a:t>Hệ</a:t>
                </a:r>
                <a:r>
                  <a:rPr lang="en-US" dirty="0" smtClean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–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70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70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239001"/>
                <a:ext cx="23164800" cy="3657599"/>
              </a:xfrm>
              <a:prstGeom prst="rect">
                <a:avLst/>
              </a:prstGeom>
              <a:blipFill rotWithShape="1">
                <a:blip r:embed="rId4"/>
                <a:stretch>
                  <a:fillRect t="-56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28861" y="1859893"/>
            <a:ext cx="8991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vi-VN" altLang="en-US" sz="4800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1828800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861" y="194101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/>
              <p:nvPr/>
            </p:nvSpPr>
            <p:spPr>
              <a:xfrm>
                <a:off x="838200" y="10896601"/>
                <a:ext cx="23164800" cy="1142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 smtClean="0"/>
                  <a:t>Vậy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giá</a:t>
                </a:r>
                <a:r>
                  <a:rPr lang="en-US" dirty="0" smtClean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/>
                      </a:rPr>
                      <m:t>𝑥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r>
                      <a:rPr lang="en-US">
                        <a:latin typeface="Cambria Math" panose="02040503050406030204"/>
                      </a:rPr>
                      <m:t>10,</m:t>
                    </m:r>
                    <m:r>
                      <a:rPr lang="en-US" i="1">
                        <a:latin typeface="Cambria Math" panose="02040503050406030204"/>
                      </a:rPr>
                      <m:t>𝑦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/>
                          </a:rPr>
                          <m:t>39</m:t>
                        </m:r>
                      </m:num>
                      <m:den>
                        <m:r>
                          <a:rPr lang="en-US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/>
                      </a:rPr>
                      <m:t>,</m:t>
                    </m:r>
                    <m:r>
                      <a:rPr lang="en-US" i="1">
                        <a:latin typeface="Cambria Math" panose="02040503050406030204"/>
                      </a:rPr>
                      <m:t>𝑧</m:t>
                    </m:r>
                    <m:r>
                      <a:rPr lang="en-US" i="1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896601"/>
                <a:ext cx="23164800" cy="1142999"/>
              </a:xfrm>
              <a:prstGeom prst="rect">
                <a:avLst/>
              </a:prstGeom>
              <a:blipFill rotWithShape="1">
                <a:blip r:embed="rId5"/>
                <a:stretch>
                  <a:fillRect l="-22" t="-445" r="-19" b="-646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363200" y="7960450"/>
                <a:ext cx="59436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74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79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lang="en-US">
                                  <a:latin typeface="Cambria Math" panose="02040503050406030204" charset="0"/>
                                </a:rPr>
                                <m:t>76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7960450"/>
                <a:ext cx="5943600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383000" y="7601127"/>
                <a:ext cx="3505200" cy="323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>
                                    <a:latin typeface="Cambria Math" panose="0204050305040603020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39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0" y="7601127"/>
                <a:ext cx="3505200" cy="32305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9" grpId="0" bldLvl="0" animBg="1"/>
      <p:bldP spid="8" grpId="0" bldLvl="0" animBg="1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</TotalTime>
  <Words>4066</Words>
  <Application>Microsoft Office PowerPoint</Application>
  <PresentationFormat>Custom</PresentationFormat>
  <Paragraphs>205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Kí hiệu x,y,z lần lượt là giá của 1 kg thịt lợn, 1 kg thịt bò và 1 kg thịt gà, ở đây x,y,z&gt;0 và đơn vị là nghìn đồng. Kí hiệu:</vt:lpstr>
      <vt:lpstr>PowerPoint Presentation</vt:lpstr>
      <vt:lpstr>PowerPoint Presentation</vt:lpstr>
      <vt:lpstr>Xét thị trường hải sản gồm ba mặt hàng là cua, tôm và cá. Kí hiệu x,y,z lần lượt là giá 1 kg cua, 1 kg tôm và 1 kg cá (đơn vị nghìn đồng). Kí hiệu Q_(S_1 ), Q_(S_2 ) và Q_(S_3 ) là lượng cua, tôm và cá mà người bán bằng lòng bán với giá x,y và z. Kí hiệu Q_(D_1 ), Q_(D_2 ) và Q_(D_3 ) tương ứng là lượng cua, tôm và cá mà người mua bằng lòng mua với giá x,y và z. Cụ thể các hàm này được cho bởi: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Toi, Nghiem Van</cp:lastModifiedBy>
  <cp:revision>358</cp:revision>
  <dcterms:created xsi:type="dcterms:W3CDTF">2013-08-31T11:42:00Z</dcterms:created>
  <dcterms:modified xsi:type="dcterms:W3CDTF">2022-04-01T11:31:17Z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DEFA3497F5C14EF186E18DB2AE82C042</vt:lpwstr>
  </property>
  <property fmtid="{D5CDD505-2E9C-101B-9397-08002B2CF9AE}" pid="3" name="KSOProductBuildVer">
    <vt:lpwstr>1033-11.2.0.11042</vt:lpwstr>
  </property>
</Properties>
</file>